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1"/>
  </p:notesMasterIdLst>
  <p:sldIdLst>
    <p:sldId id="324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660066"/>
    <a:srgbClr val="93CDDD"/>
    <a:srgbClr val="482D70"/>
    <a:srgbClr val="FAC090"/>
    <a:srgbClr val="0000FF"/>
    <a:srgbClr val="FFFF00"/>
    <a:srgbClr val="31859C"/>
    <a:srgbClr val="0080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035" autoAdjust="0"/>
    <p:restoredTop sz="83126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0E82C-023C-4989-B882-FC5AA1ADA309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4EC4D-8CE8-4330-8EA3-F0273357F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8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625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37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91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74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 txBox="1">
            <a:spLocks/>
          </p:cNvSpPr>
          <p:nvPr/>
        </p:nvSpPr>
        <p:spPr>
          <a:xfrm>
            <a:off x="630382" y="2114550"/>
            <a:ext cx="7772400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 algn="ctr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2200" b="1" dirty="0" smtClean="0">
                <a:solidFill>
                  <a:srgbClr val="002060"/>
                </a:solidFill>
                <a:latin typeface="Bookman Old Style" pitchFamily="18" charset="0"/>
              </a:rPr>
              <a:t>MODULE 21</a:t>
            </a:r>
          </a:p>
        </p:txBody>
      </p:sp>
    </p:spTree>
    <p:extLst>
      <p:ext uri="{BB962C8B-B14F-4D97-AF65-F5344CB8AC3E}">
        <p14:creationId xmlns:p14="http://schemas.microsoft.com/office/powerpoint/2010/main" val="299356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ounded Rectangle 107"/>
          <p:cNvSpPr/>
          <p:nvPr/>
        </p:nvSpPr>
        <p:spPr>
          <a:xfrm>
            <a:off x="1059787" y="2467034"/>
            <a:ext cx="351412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1650283" y="2098884"/>
            <a:ext cx="351412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6054970" y="562693"/>
            <a:ext cx="1109319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5162550" y="1299778"/>
            <a:ext cx="3095625" cy="1476375"/>
          </a:xfrm>
          <a:custGeom>
            <a:avLst/>
            <a:gdLst>
              <a:gd name="connsiteX0" fmla="*/ 666750 w 3095625"/>
              <a:gd name="connsiteY0" fmla="*/ 9525 h 1476375"/>
              <a:gd name="connsiteX1" fmla="*/ 0 w 3095625"/>
              <a:gd name="connsiteY1" fmla="*/ 1476375 h 1476375"/>
              <a:gd name="connsiteX2" fmla="*/ 3095625 w 3095625"/>
              <a:gd name="connsiteY2" fmla="*/ 0 h 1476375"/>
              <a:gd name="connsiteX3" fmla="*/ 666750 w 3095625"/>
              <a:gd name="connsiteY3" fmla="*/ 952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5625" h="1476375">
                <a:moveTo>
                  <a:pt x="666750" y="9525"/>
                </a:moveTo>
                <a:lnTo>
                  <a:pt x="0" y="1476375"/>
                </a:lnTo>
                <a:lnTo>
                  <a:pt x="3095625" y="0"/>
                </a:lnTo>
                <a:lnTo>
                  <a:pt x="666750" y="9525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671902" y="562853"/>
            <a:ext cx="2225374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267245" y="541620"/>
            <a:ext cx="528457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2185680" y="555081"/>
            <a:ext cx="1460821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981653" y="303427"/>
            <a:ext cx="528457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5808020" y="303427"/>
            <a:ext cx="950541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24447" y="307595"/>
            <a:ext cx="3970650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5166360" y="1303588"/>
            <a:ext cx="2278380" cy="1463040"/>
          </a:xfrm>
          <a:custGeom>
            <a:avLst/>
            <a:gdLst>
              <a:gd name="connsiteX0" fmla="*/ 678180 w 2278380"/>
              <a:gd name="connsiteY0" fmla="*/ 0 h 1463040"/>
              <a:gd name="connsiteX1" fmla="*/ 0 w 2278380"/>
              <a:gd name="connsiteY1" fmla="*/ 1455420 h 1463040"/>
              <a:gd name="connsiteX2" fmla="*/ 2278380 w 2278380"/>
              <a:gd name="connsiteY2" fmla="*/ 1463040 h 1463040"/>
              <a:gd name="connsiteX3" fmla="*/ 678180 w 2278380"/>
              <a:gd name="connsiteY3" fmla="*/ 0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380" h="1463040">
                <a:moveTo>
                  <a:pt x="678180" y="0"/>
                </a:moveTo>
                <a:lnTo>
                  <a:pt x="0" y="1455420"/>
                </a:lnTo>
                <a:lnTo>
                  <a:pt x="2278380" y="1463040"/>
                </a:lnTo>
                <a:lnTo>
                  <a:pt x="678180" y="0"/>
                </a:lnTo>
                <a:close/>
              </a:path>
            </a:pathLst>
          </a:custGeom>
          <a:solidFill>
            <a:srgbClr val="C0C0F2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112061" y="307595"/>
            <a:ext cx="684076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9072" y="1123970"/>
            <a:ext cx="1035645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 smtClean="0">
                <a:solidFill>
                  <a:srgbClr val="C00000"/>
                </a:solidFill>
                <a:latin typeface="Bookman Old Style" pitchFamily="18" charset="0"/>
              </a:rPr>
              <a:t>Proof :</a:t>
            </a:r>
            <a:endParaRPr lang="en-US" altLang="en-US" sz="16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51992" y="1385352"/>
            <a:ext cx="1179748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 ABC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37694" y="1737779"/>
            <a:ext cx="3920561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altLang="en-US" sz="1600" b="0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&amp; 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Y</a:t>
            </a:r>
            <a:r>
              <a:rPr lang="en-US" altLang="en-US" sz="1600" b="0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are midpoints of AC &amp; AB resp.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043608" y="2071314"/>
            <a:ext cx="1049575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XYBC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638388" y="2071314"/>
            <a:ext cx="2232248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[mid point theorem]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14152" y="2439535"/>
            <a:ext cx="1734666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But, BCPQ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620649" y="2439535"/>
            <a:ext cx="860627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[given]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034083" y="2852074"/>
            <a:ext cx="1059100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XYPQ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021326" y="3195619"/>
            <a:ext cx="1179748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 ACQ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043608" y="3532355"/>
            <a:ext cx="2143662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altLang="en-US" sz="1600" b="0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is midpoint of AC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043608" y="3915699"/>
            <a:ext cx="1049575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XYQA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125186" y="3915699"/>
            <a:ext cx="3137223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[From (</a:t>
            </a:r>
            <a:r>
              <a:rPr lang="en-US" altLang="en-US" sz="1600" b="0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 and Q–A–P]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051991" y="4298041"/>
            <a:ext cx="2217017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Y is midpoint of QC 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5186" y="4291231"/>
            <a:ext cx="50112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[Converse of midpoint theorem]</a:t>
            </a:r>
            <a:endParaRPr lang="en-US" alt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45467" y="1012980"/>
            <a:ext cx="5566993" cy="2011310"/>
            <a:chOff x="3793539" y="1083270"/>
            <a:chExt cx="5566993" cy="201131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3851920" y="1367565"/>
              <a:ext cx="5400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503850" y="2826764"/>
              <a:ext cx="3024336" cy="6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93539" y="1253631"/>
              <a:ext cx="4288172" cy="156837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491388" y="1365720"/>
              <a:ext cx="1604750" cy="14610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812456" y="1375672"/>
              <a:ext cx="678933" cy="14510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812456" y="1168484"/>
              <a:ext cx="3548076" cy="165828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147530" y="2119608"/>
              <a:ext cx="11612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947059" y="1844241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Y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06327" y="2786803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959861" y="2778249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04886" y="1839824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X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46864" y="1102320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959932" y="1083270"/>
              <a:ext cx="328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Q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784468" y="1099743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Bookman Old Style" pitchFamily="18" charset="0"/>
                </a:rPr>
                <a:t>P</a:t>
              </a:r>
            </a:p>
          </p:txBody>
        </p:sp>
      </p:grp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431540" y="272402"/>
            <a:ext cx="7884877" cy="57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342900" indent="-342900">
              <a:buFontTx/>
              <a:buAutoNum type="alphaUcPeriod" startAt="17"/>
            </a:pP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X &amp; Y are midpoints of AC &amp; AB resp. of </a:t>
            </a:r>
            <a:r>
              <a:rPr lang="en-US" altLang="en-US" sz="1600" dirty="0" smtClean="0">
                <a:solidFill>
                  <a:srgbClr val="0000FF"/>
                </a:solidFill>
                <a:latin typeface="Symbol" panose="05050102010706020507" pitchFamily="18" charset="2"/>
              </a:rPr>
              <a:t>D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ABC. QP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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BC &amp; CYQ </a:t>
            </a:r>
          </a:p>
          <a:p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     and BXP are straight lines prove that </a:t>
            </a:r>
            <a:r>
              <a:rPr lang="en-US" altLang="en-US" sz="1600" dirty="0" err="1" smtClean="0">
                <a:solidFill>
                  <a:srgbClr val="0000FF"/>
                </a:solidFill>
                <a:latin typeface="Bookman Old Style" pitchFamily="18" charset="0"/>
              </a:rPr>
              <a:t>ar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 (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ABP) = </a:t>
            </a:r>
            <a:r>
              <a:rPr lang="en-US" altLang="en-US" sz="1600" dirty="0" err="1" smtClean="0">
                <a:solidFill>
                  <a:srgbClr val="0000FF"/>
                </a:solidFill>
                <a:latin typeface="Bookman Old Style" pitchFamily="18" charset="0"/>
              </a:rPr>
              <a:t>ar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 (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ACQ)</a:t>
            </a:r>
          </a:p>
        </p:txBody>
      </p:sp>
      <p:sp>
        <p:nvSpPr>
          <p:cNvPr id="5" name="Rectangle 4"/>
          <p:cNvSpPr/>
          <p:nvPr/>
        </p:nvSpPr>
        <p:spPr>
          <a:xfrm>
            <a:off x="2186211" y="2845264"/>
            <a:ext cx="6383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…(1)</a:t>
            </a:r>
            <a:endParaRPr lang="en-US" alt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5165016" y="1297321"/>
            <a:ext cx="678933" cy="1451091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160224" y="1189628"/>
            <a:ext cx="4288172" cy="1568373"/>
          </a:xfrm>
          <a:prstGeom prst="line">
            <a:avLst/>
          </a:prstGeom>
          <a:ln w="28575">
            <a:solidFill>
              <a:srgbClr val="0000FF"/>
            </a:solidFill>
            <a:prstDash val="soli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5161843" y="1098252"/>
            <a:ext cx="3548076" cy="1658281"/>
          </a:xfrm>
          <a:prstGeom prst="line">
            <a:avLst/>
          </a:prstGeom>
          <a:ln w="28575">
            <a:solidFill>
              <a:srgbClr val="0000FF"/>
            </a:solidFill>
            <a:prstDash val="soli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3514725" y="1299778"/>
            <a:ext cx="3914775" cy="1447800"/>
          </a:xfrm>
          <a:custGeom>
            <a:avLst/>
            <a:gdLst>
              <a:gd name="connsiteX0" fmla="*/ 3914775 w 3914775"/>
              <a:gd name="connsiteY0" fmla="*/ 1447800 h 1447800"/>
              <a:gd name="connsiteX1" fmla="*/ 2333625 w 3914775"/>
              <a:gd name="connsiteY1" fmla="*/ 9525 h 1447800"/>
              <a:gd name="connsiteX2" fmla="*/ 0 w 3914775"/>
              <a:gd name="connsiteY2" fmla="*/ 0 h 1447800"/>
              <a:gd name="connsiteX3" fmla="*/ 3914775 w 3914775"/>
              <a:gd name="connsiteY3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4775" h="1447800">
                <a:moveTo>
                  <a:pt x="3914775" y="1447800"/>
                </a:moveTo>
                <a:lnTo>
                  <a:pt x="2333625" y="9525"/>
                </a:lnTo>
                <a:lnTo>
                  <a:pt x="0" y="0"/>
                </a:lnTo>
                <a:lnTo>
                  <a:pt x="3914775" y="1447800"/>
                </a:lnTo>
                <a:close/>
              </a:path>
            </a:pathLst>
          </a:custGeom>
          <a:solidFill>
            <a:srgbClr val="00B050">
              <a:alpha val="56000"/>
            </a:srgbClr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" name="Cloud 102"/>
          <p:cNvSpPr/>
          <p:nvPr/>
        </p:nvSpPr>
        <p:spPr bwMode="auto">
          <a:xfrm rot="10800000" flipH="1" flipV="1">
            <a:off x="3177815" y="2283268"/>
            <a:ext cx="1705286" cy="61206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Consider </a:t>
            </a:r>
            <a:r>
              <a:rPr lang="en-US" sz="12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ABC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4" name="Cloud 103"/>
          <p:cNvSpPr/>
          <p:nvPr/>
        </p:nvSpPr>
        <p:spPr bwMode="auto">
          <a:xfrm rot="10800000" flipH="1" flipV="1">
            <a:off x="3476140" y="3005432"/>
            <a:ext cx="2354779" cy="94326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X and Y are midpoints of AC and AB resp.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5" name="Cloud 104"/>
          <p:cNvSpPr/>
          <p:nvPr/>
        </p:nvSpPr>
        <p:spPr bwMode="auto">
          <a:xfrm rot="10800000" flipH="1" flipV="1">
            <a:off x="3517746" y="3051740"/>
            <a:ext cx="2354779" cy="756084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Which theorem can we use ?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6" name="Cloud 105"/>
          <p:cNvSpPr/>
          <p:nvPr/>
        </p:nvSpPr>
        <p:spPr bwMode="auto">
          <a:xfrm rot="10800000" flipH="1" flipV="1">
            <a:off x="3779423" y="3570651"/>
            <a:ext cx="1712051" cy="756084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srgbClr val="FFFF00"/>
                </a:solidFill>
                <a:latin typeface="Bookman Old Style" pitchFamily="18" charset="0"/>
              </a:rPr>
              <a:t>Midpoint Theorem</a:t>
            </a:r>
            <a:endParaRPr lang="en-US" b="1" kern="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09" name="Cloud 108"/>
          <p:cNvSpPr/>
          <p:nvPr/>
        </p:nvSpPr>
        <p:spPr bwMode="auto">
          <a:xfrm rot="10800000" flipH="1" flipV="1">
            <a:off x="3213737" y="2925206"/>
            <a:ext cx="1705286" cy="61206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Consider </a:t>
            </a:r>
            <a:r>
              <a:rPr lang="en-US" sz="12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ACQ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7443303" y="1263438"/>
            <a:ext cx="0" cy="14676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167114" y="1265064"/>
            <a:ext cx="0" cy="14676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5053478" y="1959123"/>
            <a:ext cx="216712" cy="43430"/>
            <a:chOff x="5979879" y="-704614"/>
            <a:chExt cx="216712" cy="43430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cxnSp>
          <p:nvCxnSpPr>
            <p:cNvPr id="63" name="Straight Connector 62"/>
            <p:cNvCxnSpPr/>
            <p:nvPr/>
          </p:nvCxnSpPr>
          <p:spPr>
            <a:xfrm>
              <a:off x="5979879" y="-704614"/>
              <a:ext cx="2156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980919" y="-661184"/>
              <a:ext cx="2156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7339431" y="1962096"/>
            <a:ext cx="216712" cy="100617"/>
            <a:chOff x="5979879" y="-704614"/>
            <a:chExt cx="216712" cy="43430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cxnSp>
          <p:nvCxnSpPr>
            <p:cNvPr id="66" name="Straight Connector 65"/>
            <p:cNvCxnSpPr/>
            <p:nvPr/>
          </p:nvCxnSpPr>
          <p:spPr>
            <a:xfrm>
              <a:off x="5979879" y="-704614"/>
              <a:ext cx="2156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980919" y="-661184"/>
              <a:ext cx="2156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Cloud 72"/>
          <p:cNvSpPr/>
          <p:nvPr/>
        </p:nvSpPr>
        <p:spPr bwMode="auto">
          <a:xfrm rot="10800000" flipH="1" flipV="1">
            <a:off x="1043609" y="1347614"/>
            <a:ext cx="2496711" cy="1192745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ABP and </a:t>
            </a:r>
            <a:r>
              <a:rPr lang="en-US" sz="12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ACQ lie between same two parallel lines PQ and BC 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4" name="Cloud 73"/>
          <p:cNvSpPr/>
          <p:nvPr/>
        </p:nvSpPr>
        <p:spPr bwMode="auto">
          <a:xfrm rot="10800000" flipH="1" flipV="1">
            <a:off x="1097084" y="2391730"/>
            <a:ext cx="2269737" cy="740601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\  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Their heights are equal.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Cloud 74"/>
          <p:cNvSpPr/>
          <p:nvPr/>
        </p:nvSpPr>
        <p:spPr bwMode="auto">
          <a:xfrm rot="10800000" flipH="1" flipV="1">
            <a:off x="907759" y="2999603"/>
            <a:ext cx="2746382" cy="1084314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Now, for proving areas equal we just need to prove their bases equal. 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411199" y="897444"/>
            <a:ext cx="1810617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Hint : prove AQ = AP</a:t>
            </a:r>
            <a:endParaRPr lang="en-IN" sz="1400" b="1" dirty="0">
              <a:solidFill>
                <a:prstClr val="black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 rot="10800000">
            <a:off x="5167872" y="1303588"/>
            <a:ext cx="132023" cy="123983"/>
          </a:xfrm>
          <a:custGeom>
            <a:avLst/>
            <a:gdLst>
              <a:gd name="connsiteX0" fmla="*/ 178594 w 178594"/>
              <a:gd name="connsiteY0" fmla="*/ 0 h 150019"/>
              <a:gd name="connsiteX1" fmla="*/ 0 w 178594"/>
              <a:gd name="connsiteY1" fmla="*/ 0 h 150019"/>
              <a:gd name="connsiteX2" fmla="*/ 0 w 178594"/>
              <a:gd name="connsiteY2" fmla="*/ 150019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594" h="150019">
                <a:moveTo>
                  <a:pt x="178594" y="0"/>
                </a:moveTo>
                <a:lnTo>
                  <a:pt x="0" y="0"/>
                </a:lnTo>
                <a:lnTo>
                  <a:pt x="0" y="15001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7" name="Freeform 76"/>
          <p:cNvSpPr/>
          <p:nvPr/>
        </p:nvSpPr>
        <p:spPr>
          <a:xfrm rot="10800000" flipH="1">
            <a:off x="7333331" y="1295430"/>
            <a:ext cx="113085" cy="123983"/>
          </a:xfrm>
          <a:custGeom>
            <a:avLst/>
            <a:gdLst>
              <a:gd name="connsiteX0" fmla="*/ 178594 w 178594"/>
              <a:gd name="connsiteY0" fmla="*/ 0 h 150019"/>
              <a:gd name="connsiteX1" fmla="*/ 0 w 178594"/>
              <a:gd name="connsiteY1" fmla="*/ 0 h 150019"/>
              <a:gd name="connsiteX2" fmla="*/ 0 w 178594"/>
              <a:gd name="connsiteY2" fmla="*/ 150019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594" h="150019">
                <a:moveTo>
                  <a:pt x="178594" y="0"/>
                </a:moveTo>
                <a:lnTo>
                  <a:pt x="0" y="0"/>
                </a:lnTo>
                <a:lnTo>
                  <a:pt x="0" y="15001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5512414" y="2046857"/>
            <a:ext cx="1161288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156166" y="2763229"/>
            <a:ext cx="2304000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461952" y="1304959"/>
            <a:ext cx="238509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Box 4"/>
          <p:cNvSpPr txBox="1">
            <a:spLocks noChangeArrowheads="1"/>
          </p:cNvSpPr>
          <p:nvPr/>
        </p:nvSpPr>
        <p:spPr bwMode="auto">
          <a:xfrm>
            <a:off x="455125" y="4298041"/>
            <a:ext cx="452634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altLang="en-US" sz="1600" b="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82" name="Text Box 4"/>
          <p:cNvSpPr txBox="1">
            <a:spLocks noChangeArrowheads="1"/>
          </p:cNvSpPr>
          <p:nvPr/>
        </p:nvSpPr>
        <p:spPr bwMode="auto">
          <a:xfrm>
            <a:off x="3125186" y="3538198"/>
            <a:ext cx="3137223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[Given]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599028" y="1669235"/>
            <a:ext cx="122643" cy="410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293553" y="2329080"/>
            <a:ext cx="122643" cy="410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117230" y="1563638"/>
            <a:ext cx="188320" cy="126123"/>
            <a:chOff x="6117230" y="1563638"/>
            <a:chExt cx="188320" cy="126123"/>
          </a:xfrm>
        </p:grpSpPr>
        <p:cxnSp>
          <p:nvCxnSpPr>
            <p:cNvPr id="84" name="Straight Connector 83"/>
            <p:cNvCxnSpPr/>
            <p:nvPr/>
          </p:nvCxnSpPr>
          <p:spPr>
            <a:xfrm rot="-600000" flipH="1">
              <a:off x="6117230" y="1563638"/>
              <a:ext cx="145179" cy="96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-600000" flipH="1">
              <a:off x="6160371" y="1593472"/>
              <a:ext cx="145179" cy="96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6901344" y="2270126"/>
            <a:ext cx="188320" cy="126123"/>
            <a:chOff x="6117230" y="1563638"/>
            <a:chExt cx="188320" cy="126123"/>
          </a:xfrm>
        </p:grpSpPr>
        <p:cxnSp>
          <p:nvCxnSpPr>
            <p:cNvPr id="87" name="Straight Connector 86"/>
            <p:cNvCxnSpPr/>
            <p:nvPr/>
          </p:nvCxnSpPr>
          <p:spPr>
            <a:xfrm rot="-600000" flipH="1">
              <a:off x="6117230" y="1563638"/>
              <a:ext cx="145179" cy="96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-600000" flipH="1">
              <a:off x="6160371" y="1593472"/>
              <a:ext cx="145179" cy="96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Connector 89"/>
          <p:cNvCxnSpPr/>
          <p:nvPr/>
        </p:nvCxnSpPr>
        <p:spPr>
          <a:xfrm>
            <a:off x="7335467" y="2014465"/>
            <a:ext cx="2156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051943" y="2044773"/>
            <a:ext cx="2156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4"/>
          <p:cNvSpPr txBox="1">
            <a:spLocks noChangeArrowheads="1"/>
          </p:cNvSpPr>
          <p:nvPr/>
        </p:nvSpPr>
        <p:spPr bwMode="auto">
          <a:xfrm>
            <a:off x="455125" y="2071314"/>
            <a:ext cx="693126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altLang="en-US" sz="1600" b="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3201752" y="1298910"/>
            <a:ext cx="540060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860032" y="2761295"/>
            <a:ext cx="3024336" cy="6263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841666" y="1292558"/>
            <a:ext cx="1604750" cy="1461044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624240" y="1995318"/>
            <a:ext cx="108000" cy="108000"/>
          </a:xfrm>
          <a:prstGeom prst="ellipse">
            <a:avLst/>
          </a:prstGeom>
          <a:solidFill>
            <a:srgbClr val="0000FF"/>
          </a:solidFill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5436108" y="1995698"/>
            <a:ext cx="108000" cy="108000"/>
          </a:xfrm>
          <a:prstGeom prst="ellipse">
            <a:avLst/>
          </a:prstGeom>
          <a:solidFill>
            <a:srgbClr val="0000FF"/>
          </a:solidFill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5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00"/>
                            </p:stCondLst>
                            <p:childTnLst>
                              <p:par>
                                <p:cTn id="3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35" presetClass="emph" presetSubtype="0" repeatCount="1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500"/>
                            </p:stCondLst>
                            <p:childTnLst>
                              <p:par>
                                <p:cTn id="5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107" grpId="0" animBg="1"/>
      <p:bldP spid="107" grpId="1" animBg="1"/>
      <p:bldP spid="102" grpId="0" animBg="1"/>
      <p:bldP spid="102" grpId="1" animBg="1"/>
      <p:bldP spid="22" grpId="0" animBg="1"/>
      <p:bldP spid="22" grpId="1" animBg="1"/>
      <p:bldP spid="101" grpId="0" animBg="1"/>
      <p:bldP spid="101" grpId="1" animBg="1"/>
      <p:bldP spid="99" grpId="0" animBg="1"/>
      <p:bldP spid="99" grpId="1" animBg="1"/>
      <p:bldP spid="98" grpId="0" animBg="1"/>
      <p:bldP spid="98" grpId="1" animBg="1"/>
      <p:bldP spid="98" grpId="2" animBg="1"/>
      <p:bldP spid="98" grpId="3" animBg="1"/>
      <p:bldP spid="96" grpId="0" animBg="1"/>
      <p:bldP spid="96" grpId="1" animBg="1"/>
      <p:bldP spid="95" grpId="0" animBg="1"/>
      <p:bldP spid="95" grpId="1" animBg="1"/>
      <p:bldP spid="69" grpId="0" animBg="1"/>
      <p:bldP spid="69" grpId="1" animBg="1"/>
      <p:bldP spid="21" grpId="0" animBg="1"/>
      <p:bldP spid="21" grpId="1" animBg="1"/>
      <p:bldP spid="21" grpId="2" animBg="1"/>
      <p:bldP spid="21" grpId="3" animBg="1"/>
      <p:bldP spid="61" grpId="0" animBg="1"/>
      <p:bldP spid="61" grpId="1" animBg="1"/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5" grpId="0"/>
      <p:bldP spid="23" grpId="0" animBg="1"/>
      <p:bldP spid="23" grpId="1" animBg="1"/>
      <p:bldP spid="23" grpId="2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9" grpId="0" animBg="1"/>
      <p:bldP spid="109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2" grpId="0" animBg="1"/>
      <p:bldP spid="2" grpId="1" animBg="1"/>
      <p:bldP spid="77" grpId="0" animBg="1"/>
      <p:bldP spid="77" grpId="1" animBg="1"/>
      <p:bldP spid="81" grpId="0"/>
      <p:bldP spid="82" grpId="0"/>
      <p:bldP spid="92" grpId="0"/>
      <p:bldP spid="67" grpId="0" animBg="1"/>
      <p:bldP spid="67" grpId="1" animBg="1"/>
      <p:bldP spid="67" grpId="2" animBg="1"/>
      <p:bldP spid="67" grpId="3" animBg="1"/>
      <p:bldP spid="67" grpId="4" animBg="1"/>
      <p:bldP spid="68" grpId="0" animBg="1"/>
      <p:bldP spid="68" grpId="1" animBg="1"/>
      <p:bldP spid="68" grpId="2" animBg="1"/>
      <p:bldP spid="68" grpId="3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 Box 4"/>
          <p:cNvSpPr txBox="1">
            <a:spLocks noChangeArrowheads="1"/>
          </p:cNvSpPr>
          <p:nvPr/>
        </p:nvSpPr>
        <p:spPr bwMode="auto">
          <a:xfrm>
            <a:off x="617202" y="1411913"/>
            <a:ext cx="5668848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 and Y are midpoints of AC &amp; QC resp.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3822886" y="1279286"/>
            <a:ext cx="3949700" cy="1460500"/>
          </a:xfrm>
          <a:custGeom>
            <a:avLst/>
            <a:gdLst>
              <a:gd name="connsiteX0" fmla="*/ 2343150 w 3949700"/>
              <a:gd name="connsiteY0" fmla="*/ 0 h 1460500"/>
              <a:gd name="connsiteX1" fmla="*/ 0 w 3949700"/>
              <a:gd name="connsiteY1" fmla="*/ 6350 h 1460500"/>
              <a:gd name="connsiteX2" fmla="*/ 3949700 w 3949700"/>
              <a:gd name="connsiteY2" fmla="*/ 1460500 h 1460500"/>
              <a:gd name="connsiteX3" fmla="*/ 2343150 w 3949700"/>
              <a:gd name="connsiteY3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9700" h="1460500">
                <a:moveTo>
                  <a:pt x="2343150" y="0"/>
                </a:moveTo>
                <a:lnTo>
                  <a:pt x="0" y="6350"/>
                </a:lnTo>
                <a:lnTo>
                  <a:pt x="3949700" y="1460500"/>
                </a:lnTo>
                <a:lnTo>
                  <a:pt x="2343150" y="0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5490396" y="1278016"/>
            <a:ext cx="3108960" cy="1470660"/>
          </a:xfrm>
          <a:custGeom>
            <a:avLst/>
            <a:gdLst>
              <a:gd name="connsiteX0" fmla="*/ 678180 w 3108960"/>
              <a:gd name="connsiteY0" fmla="*/ 0 h 1470660"/>
              <a:gd name="connsiteX1" fmla="*/ 0 w 3108960"/>
              <a:gd name="connsiteY1" fmla="*/ 1470660 h 1470660"/>
              <a:gd name="connsiteX2" fmla="*/ 3108960 w 3108960"/>
              <a:gd name="connsiteY2" fmla="*/ 7620 h 1470660"/>
              <a:gd name="connsiteX3" fmla="*/ 678180 w 3108960"/>
              <a:gd name="connsiteY3" fmla="*/ 0 h 147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8960" h="1470660">
                <a:moveTo>
                  <a:pt x="678180" y="0"/>
                </a:moveTo>
                <a:lnTo>
                  <a:pt x="0" y="1470660"/>
                </a:lnTo>
                <a:lnTo>
                  <a:pt x="3108960" y="7620"/>
                </a:lnTo>
                <a:lnTo>
                  <a:pt x="678180" y="0"/>
                </a:lnTo>
                <a:close/>
              </a:path>
            </a:pathLst>
          </a:custGeom>
          <a:solidFill>
            <a:srgbClr val="4DE0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1302850" y="2456029"/>
            <a:ext cx="771816" cy="402498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1300026" y="1702364"/>
            <a:ext cx="787329" cy="467287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748751" y="2533122"/>
            <a:ext cx="351412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752366" y="1812515"/>
            <a:ext cx="351412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18147" y="1788721"/>
            <a:ext cx="651704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XY =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35363" y="1663941"/>
            <a:ext cx="351655" cy="550743"/>
            <a:chOff x="1578377" y="2971580"/>
            <a:chExt cx="351655" cy="550743"/>
          </a:xfrm>
        </p:grpSpPr>
        <p:sp>
          <p:nvSpPr>
            <p:cNvPr id="4" name="TextBox 3"/>
            <p:cNvSpPr txBox="1"/>
            <p:nvPr/>
          </p:nvSpPr>
          <p:spPr>
            <a:xfrm>
              <a:off x="1596300" y="2971580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578377" y="3248621"/>
              <a:ext cx="3516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604344" y="3214546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69475" y="1745385"/>
            <a:ext cx="914225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AQ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96486" y="2162829"/>
            <a:ext cx="1596317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Similarly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23032" y="2505018"/>
            <a:ext cx="651704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XY =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364902" y="2384021"/>
            <a:ext cx="351655" cy="550743"/>
            <a:chOff x="1578377" y="2971580"/>
            <a:chExt cx="351655" cy="550743"/>
          </a:xfrm>
        </p:grpSpPr>
        <p:sp>
          <p:nvSpPr>
            <p:cNvPr id="11" name="TextBox 10"/>
            <p:cNvSpPr txBox="1"/>
            <p:nvPr/>
          </p:nvSpPr>
          <p:spPr>
            <a:xfrm>
              <a:off x="1596300" y="2971580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78377" y="3248621"/>
              <a:ext cx="3516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604344" y="3214546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674360" y="2461682"/>
            <a:ext cx="515849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AP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19572" y="2854675"/>
            <a:ext cx="351655" cy="550743"/>
            <a:chOff x="1578377" y="2971580"/>
            <a:chExt cx="351655" cy="550743"/>
          </a:xfrm>
        </p:grpSpPr>
        <p:sp>
          <p:nvSpPr>
            <p:cNvPr id="16" name="TextBox 15"/>
            <p:cNvSpPr txBox="1"/>
            <p:nvPr/>
          </p:nvSpPr>
          <p:spPr>
            <a:xfrm>
              <a:off x="1596300" y="2971580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78377" y="3248621"/>
              <a:ext cx="3516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604344" y="3214546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732362" y="3398943"/>
            <a:ext cx="1067330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AQ = AP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071227" y="2969248"/>
            <a:ext cx="666391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AQ =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69735" y="2856344"/>
            <a:ext cx="351655" cy="550743"/>
            <a:chOff x="1578377" y="2971580"/>
            <a:chExt cx="351655" cy="550743"/>
          </a:xfrm>
        </p:grpSpPr>
        <p:sp>
          <p:nvSpPr>
            <p:cNvPr id="22" name="TextBox 21"/>
            <p:cNvSpPr txBox="1"/>
            <p:nvPr/>
          </p:nvSpPr>
          <p:spPr>
            <a:xfrm>
              <a:off x="1596300" y="2971580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578377" y="3248621"/>
              <a:ext cx="3516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604344" y="3214546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475204" y="2977663"/>
            <a:ext cx="2238070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[From (ii) &amp; (iii)]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539550" y="832238"/>
            <a:ext cx="1044117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 smtClean="0">
                <a:solidFill>
                  <a:srgbClr val="C00000"/>
                </a:solidFill>
                <a:latin typeface="Bookman Old Style" pitchFamily="18" charset="0"/>
              </a:rPr>
              <a:t>Proof :</a:t>
            </a:r>
            <a:endParaRPr lang="en-US" altLang="en-US" sz="16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04" name="Text Box 4"/>
          <p:cNvSpPr txBox="1">
            <a:spLocks noChangeArrowheads="1"/>
          </p:cNvSpPr>
          <p:nvPr/>
        </p:nvSpPr>
        <p:spPr bwMode="auto">
          <a:xfrm>
            <a:off x="2008677" y="2977662"/>
            <a:ext cx="666391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AP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Text Box 4"/>
          <p:cNvSpPr txBox="1">
            <a:spLocks noChangeArrowheads="1"/>
          </p:cNvSpPr>
          <p:nvPr/>
        </p:nvSpPr>
        <p:spPr bwMode="auto">
          <a:xfrm>
            <a:off x="539551" y="195486"/>
            <a:ext cx="7596845" cy="57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342900" indent="-342900">
              <a:buFontTx/>
              <a:buAutoNum type="alphaUcPeriod" startAt="17"/>
            </a:pP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X &amp; Y are mid point of AC &amp; AB resp. of </a:t>
            </a:r>
            <a:r>
              <a:rPr lang="en-US" altLang="en-US" sz="1600" dirty="0" smtClean="0">
                <a:solidFill>
                  <a:srgbClr val="0000FF"/>
                </a:solidFill>
                <a:latin typeface="Symbol" panose="05050102010706020507" pitchFamily="18" charset="2"/>
              </a:rPr>
              <a:t>D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ABC. QP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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BC &amp; CYQ </a:t>
            </a:r>
          </a:p>
          <a:p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     and BXP are straight lines prove that </a:t>
            </a:r>
            <a:r>
              <a:rPr lang="en-US" altLang="en-US" sz="1600" dirty="0" err="1" smtClean="0">
                <a:solidFill>
                  <a:srgbClr val="0000FF"/>
                </a:solidFill>
                <a:latin typeface="Bookman Old Style" pitchFamily="18" charset="0"/>
              </a:rPr>
              <a:t>ar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 (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ABP) = </a:t>
            </a:r>
            <a:r>
              <a:rPr lang="en-US" altLang="en-US" sz="1600" dirty="0" err="1" smtClean="0">
                <a:solidFill>
                  <a:srgbClr val="0000FF"/>
                </a:solidFill>
                <a:latin typeface="Bookman Old Style" pitchFamily="18" charset="0"/>
              </a:rPr>
              <a:t>ar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 (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ACQ)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3469503" y="992488"/>
            <a:ext cx="5566993" cy="2011310"/>
            <a:chOff x="3793539" y="1083270"/>
            <a:chExt cx="5566993" cy="2011310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3851920" y="1367565"/>
              <a:ext cx="5400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503850" y="2826764"/>
              <a:ext cx="3024336" cy="6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3793539" y="1253631"/>
              <a:ext cx="4288172" cy="156837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491388" y="1365720"/>
              <a:ext cx="1604750" cy="14610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5812456" y="1375672"/>
              <a:ext cx="678933" cy="14510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5812456" y="1168484"/>
              <a:ext cx="3548076" cy="165828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6147530" y="2119608"/>
              <a:ext cx="11612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5947059" y="1844241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Y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606327" y="2786803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959861" y="2778249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204886" y="1839824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X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346864" y="1102320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959932" y="1083270"/>
              <a:ext cx="328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Q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784468" y="1099743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Bookman Old Style" pitchFamily="18" charset="0"/>
                </a:rPr>
                <a:t>P</a:t>
              </a:r>
            </a:p>
          </p:txBody>
        </p:sp>
      </p:grpSp>
      <p:sp>
        <p:nvSpPr>
          <p:cNvPr id="121" name="Cloud 120"/>
          <p:cNvSpPr/>
          <p:nvPr/>
        </p:nvSpPr>
        <p:spPr bwMode="auto">
          <a:xfrm rot="10800000" flipH="1" flipV="1">
            <a:off x="2781769" y="2254711"/>
            <a:ext cx="2176486" cy="893705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X and Y are midpoint of AC and QC resp. 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361109" y="1773041"/>
            <a:ext cx="6335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…(ii)</a:t>
            </a:r>
            <a:endParaRPr lang="en-US" alt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361109" y="2463550"/>
            <a:ext cx="6944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…(iii)</a:t>
            </a:r>
            <a:endParaRPr lang="en-US" alt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719572" y="2934765"/>
            <a:ext cx="363500" cy="400014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1669735" y="2934765"/>
            <a:ext cx="359780" cy="394413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3786858" y="1275751"/>
            <a:ext cx="2381863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5797736" y="2028062"/>
            <a:ext cx="1161288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6949248" y="1970005"/>
            <a:ext cx="108000" cy="108000"/>
          </a:xfrm>
          <a:prstGeom prst="ellipse">
            <a:avLst/>
          </a:prstGeom>
          <a:solidFill>
            <a:srgbClr val="FF0000"/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5776811" y="1964444"/>
            <a:ext cx="108000" cy="108000"/>
          </a:xfrm>
          <a:prstGeom prst="ellipse">
            <a:avLst/>
          </a:prstGeom>
          <a:solidFill>
            <a:srgbClr val="FF0000"/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" name="Text Box 4"/>
          <p:cNvSpPr txBox="1">
            <a:spLocks noChangeArrowheads="1"/>
          </p:cNvSpPr>
          <p:nvPr/>
        </p:nvSpPr>
        <p:spPr bwMode="auto">
          <a:xfrm>
            <a:off x="617202" y="1123881"/>
            <a:ext cx="1179748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 AQC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8" name="Cloud 167"/>
          <p:cNvSpPr/>
          <p:nvPr/>
        </p:nvSpPr>
        <p:spPr bwMode="auto">
          <a:xfrm rot="10800000" flipH="1" flipV="1">
            <a:off x="3007665" y="2123477"/>
            <a:ext cx="1798749" cy="81245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Consider  </a:t>
            </a:r>
            <a:r>
              <a:rPr lang="en-US" sz="12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ACQ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9" name="Cloud 168"/>
          <p:cNvSpPr/>
          <p:nvPr/>
        </p:nvSpPr>
        <p:spPr bwMode="auto">
          <a:xfrm rot="10800000" flipH="1" flipV="1">
            <a:off x="1577075" y="1794869"/>
            <a:ext cx="3655434" cy="1746298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We know that, </a:t>
            </a: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In a triangle line segment joining midpoints of two sides is parallel to third side and half of it.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619672" y="760324"/>
            <a:ext cx="1810617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Hint : prove AQ = AP</a:t>
            </a:r>
            <a:endParaRPr lang="en-IN" sz="1400" b="1" dirty="0">
              <a:solidFill>
                <a:prstClr val="black"/>
              </a:solidFill>
            </a:endParaRPr>
          </a:p>
        </p:txBody>
      </p:sp>
      <p:sp>
        <p:nvSpPr>
          <p:cNvPr id="174" name="Text Box 4"/>
          <p:cNvSpPr txBox="1">
            <a:spLocks noChangeArrowheads="1"/>
          </p:cNvSpPr>
          <p:nvPr/>
        </p:nvSpPr>
        <p:spPr bwMode="auto">
          <a:xfrm>
            <a:off x="719572" y="3734685"/>
            <a:ext cx="5364515" cy="56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lnSpc>
                <a:spcPts val="1400"/>
              </a:lnSpc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D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ABP and </a:t>
            </a:r>
            <a:r>
              <a:rPr lang="en-US" altLang="en-US" sz="1600" b="0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D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ACQ have equal heights and bases.</a:t>
            </a:r>
          </a:p>
          <a:p>
            <a:pPr>
              <a:lnSpc>
                <a:spcPts val="1400"/>
              </a:lnSpc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Their areas are equal.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5490" y="3961388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IN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52366" y="4299942"/>
            <a:ext cx="23551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err="1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</a:rPr>
              <a:t>ABP) = </a:t>
            </a:r>
            <a:r>
              <a:rPr lang="en-US" altLang="en-US" sz="1600" dirty="0" err="1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</a:rPr>
              <a:t>ACQ)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35490" y="4299942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IN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76" name="Freeform 175"/>
          <p:cNvSpPr/>
          <p:nvPr/>
        </p:nvSpPr>
        <p:spPr>
          <a:xfrm>
            <a:off x="5508823" y="1266325"/>
            <a:ext cx="3095625" cy="1476375"/>
          </a:xfrm>
          <a:custGeom>
            <a:avLst/>
            <a:gdLst>
              <a:gd name="connsiteX0" fmla="*/ 666750 w 3095625"/>
              <a:gd name="connsiteY0" fmla="*/ 9525 h 1476375"/>
              <a:gd name="connsiteX1" fmla="*/ 0 w 3095625"/>
              <a:gd name="connsiteY1" fmla="*/ 1476375 h 1476375"/>
              <a:gd name="connsiteX2" fmla="*/ 3095625 w 3095625"/>
              <a:gd name="connsiteY2" fmla="*/ 0 h 1476375"/>
              <a:gd name="connsiteX3" fmla="*/ 666750 w 3095625"/>
              <a:gd name="connsiteY3" fmla="*/ 952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5625" h="1476375">
                <a:moveTo>
                  <a:pt x="666750" y="9525"/>
                </a:moveTo>
                <a:lnTo>
                  <a:pt x="0" y="1476375"/>
                </a:lnTo>
                <a:lnTo>
                  <a:pt x="3095625" y="0"/>
                </a:lnTo>
                <a:lnTo>
                  <a:pt x="666750" y="9525"/>
                </a:lnTo>
                <a:close/>
              </a:path>
            </a:pathLst>
          </a:custGeom>
          <a:solidFill>
            <a:srgbClr val="00B0F0">
              <a:alpha val="69804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" name="Freeform 176"/>
          <p:cNvSpPr/>
          <p:nvPr/>
        </p:nvSpPr>
        <p:spPr>
          <a:xfrm>
            <a:off x="3854471" y="1277476"/>
            <a:ext cx="3914775" cy="1447800"/>
          </a:xfrm>
          <a:custGeom>
            <a:avLst/>
            <a:gdLst>
              <a:gd name="connsiteX0" fmla="*/ 3914775 w 3914775"/>
              <a:gd name="connsiteY0" fmla="*/ 1447800 h 1447800"/>
              <a:gd name="connsiteX1" fmla="*/ 2333625 w 3914775"/>
              <a:gd name="connsiteY1" fmla="*/ 9525 h 1447800"/>
              <a:gd name="connsiteX2" fmla="*/ 0 w 3914775"/>
              <a:gd name="connsiteY2" fmla="*/ 0 h 1447800"/>
              <a:gd name="connsiteX3" fmla="*/ 3914775 w 3914775"/>
              <a:gd name="connsiteY3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4775" h="1447800">
                <a:moveTo>
                  <a:pt x="3914775" y="1447800"/>
                </a:moveTo>
                <a:lnTo>
                  <a:pt x="2333625" y="9525"/>
                </a:lnTo>
                <a:lnTo>
                  <a:pt x="0" y="0"/>
                </a:lnTo>
                <a:lnTo>
                  <a:pt x="3914775" y="1447800"/>
                </a:lnTo>
                <a:close/>
              </a:path>
            </a:pathLst>
          </a:custGeom>
          <a:solidFill>
            <a:srgbClr val="00B050">
              <a:alpha val="56000"/>
            </a:srgbClr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989694" y="1167594"/>
            <a:ext cx="50358" cy="196730"/>
            <a:chOff x="4989694" y="1167594"/>
            <a:chExt cx="50358" cy="19673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989694" y="1167594"/>
              <a:ext cx="0" cy="1967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5040052" y="1167594"/>
              <a:ext cx="0" cy="1967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7268672" y="1167594"/>
            <a:ext cx="50358" cy="196730"/>
            <a:chOff x="4989694" y="1167594"/>
            <a:chExt cx="50358" cy="196730"/>
          </a:xfrm>
        </p:grpSpPr>
        <p:cxnSp>
          <p:nvCxnSpPr>
            <p:cNvPr id="180" name="Straight Connector 179"/>
            <p:cNvCxnSpPr/>
            <p:nvPr/>
          </p:nvCxnSpPr>
          <p:spPr>
            <a:xfrm>
              <a:off x="4989694" y="1167594"/>
              <a:ext cx="0" cy="1967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5040052" y="1167594"/>
              <a:ext cx="0" cy="1967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/>
          <p:cNvCxnSpPr/>
          <p:nvPr/>
        </p:nvCxnSpPr>
        <p:spPr>
          <a:xfrm>
            <a:off x="5919330" y="1644587"/>
            <a:ext cx="122643" cy="410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613855" y="2304432"/>
            <a:ext cx="122643" cy="410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6437532" y="1538990"/>
            <a:ext cx="188320" cy="126123"/>
            <a:chOff x="6117230" y="1563638"/>
            <a:chExt cx="188320" cy="126123"/>
          </a:xfrm>
        </p:grpSpPr>
        <p:cxnSp>
          <p:nvCxnSpPr>
            <p:cNvPr id="81" name="Straight Connector 80"/>
            <p:cNvCxnSpPr/>
            <p:nvPr/>
          </p:nvCxnSpPr>
          <p:spPr>
            <a:xfrm rot="-600000" flipH="1">
              <a:off x="6117230" y="1563638"/>
              <a:ext cx="145179" cy="96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-600000" flipH="1">
              <a:off x="6160371" y="1593472"/>
              <a:ext cx="145179" cy="96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7221646" y="2245478"/>
            <a:ext cx="188320" cy="126123"/>
            <a:chOff x="6117230" y="1563638"/>
            <a:chExt cx="188320" cy="126123"/>
          </a:xfrm>
        </p:grpSpPr>
        <p:cxnSp>
          <p:nvCxnSpPr>
            <p:cNvPr id="84" name="Straight Connector 83"/>
            <p:cNvCxnSpPr/>
            <p:nvPr/>
          </p:nvCxnSpPr>
          <p:spPr>
            <a:xfrm rot="-600000" flipH="1">
              <a:off x="6117230" y="1563638"/>
              <a:ext cx="145179" cy="96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-600000" flipH="1">
              <a:off x="6160371" y="1593472"/>
              <a:ext cx="145179" cy="96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/>
          <p:cNvCxnSpPr/>
          <p:nvPr/>
        </p:nvCxnSpPr>
        <p:spPr>
          <a:xfrm>
            <a:off x="6183151" y="1284890"/>
            <a:ext cx="2381863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5097706" y="1167594"/>
            <a:ext cx="50358" cy="196730"/>
            <a:chOff x="4989694" y="1167594"/>
            <a:chExt cx="50358" cy="196730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4989694" y="1167594"/>
              <a:ext cx="0" cy="1967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040052" y="1167594"/>
              <a:ext cx="0" cy="1967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7374083" y="1167594"/>
            <a:ext cx="50358" cy="196730"/>
            <a:chOff x="4989694" y="1167594"/>
            <a:chExt cx="50358" cy="19673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4989694" y="1167594"/>
              <a:ext cx="0" cy="1967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040052" y="1167594"/>
              <a:ext cx="0" cy="1967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23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79" grpId="0" animBg="1"/>
      <p:bldP spid="79" grpId="1" animBg="1"/>
      <p:bldP spid="78" grpId="0" animBg="1"/>
      <p:bldP spid="78" grpId="1" animBg="1"/>
      <p:bldP spid="127" grpId="0" animBg="1"/>
      <p:bldP spid="127" grpId="1" animBg="1"/>
      <p:bldP spid="126" grpId="0" animBg="1"/>
      <p:bldP spid="126" grpId="1" animBg="1"/>
      <p:bldP spid="125" grpId="0" animBg="1"/>
      <p:bldP spid="125" grpId="1" animBg="1"/>
      <p:bldP spid="124" grpId="0" animBg="1"/>
      <p:bldP spid="124" grpId="1" animBg="1"/>
      <p:bldP spid="2" grpId="0"/>
      <p:bldP spid="7" grpId="0"/>
      <p:bldP spid="8" grpId="0"/>
      <p:bldP spid="9" grpId="0"/>
      <p:bldP spid="14" grpId="0"/>
      <p:bldP spid="19" grpId="0"/>
      <p:bldP spid="20" grpId="0"/>
      <p:bldP spid="25" grpId="0"/>
      <p:bldP spid="104" grpId="0"/>
      <p:bldP spid="121" grpId="0" animBg="1"/>
      <p:bldP spid="121" grpId="1" animBg="1"/>
      <p:bldP spid="122" grpId="0"/>
      <p:bldP spid="123" grpId="0"/>
      <p:bldP spid="164" grpId="0" animBg="1"/>
      <p:bldP spid="164" grpId="1" animBg="1"/>
      <p:bldP spid="165" grpId="0" animBg="1"/>
      <p:bldP spid="165" grpId="1" animBg="1"/>
      <p:bldP spid="166" grpId="0"/>
      <p:bldP spid="168" grpId="0" animBg="1"/>
      <p:bldP spid="168" grpId="1" animBg="1"/>
      <p:bldP spid="169" grpId="0" animBg="1"/>
      <p:bldP spid="169" grpId="1" animBg="1"/>
      <p:bldP spid="172" grpId="0" animBg="1"/>
      <p:bldP spid="174" grpId="0"/>
      <p:bldP spid="42" grpId="0"/>
      <p:bldP spid="62" grpId="0"/>
      <p:bldP spid="175" grpId="0"/>
      <p:bldP spid="176" grpId="0" animBg="1"/>
      <p:bldP spid="1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 txBox="1">
            <a:spLocks/>
          </p:cNvSpPr>
          <p:nvPr/>
        </p:nvSpPr>
        <p:spPr>
          <a:xfrm>
            <a:off x="630382" y="2114550"/>
            <a:ext cx="7772400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 algn="ctr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2200" b="1" dirty="0" smtClean="0">
                <a:solidFill>
                  <a:srgbClr val="002060"/>
                </a:solidFill>
                <a:latin typeface="Bookman Old Style" pitchFamily="18" charset="0"/>
              </a:rPr>
              <a:t>MODULE 22</a:t>
            </a:r>
          </a:p>
        </p:txBody>
      </p:sp>
    </p:spTree>
    <p:extLst>
      <p:ext uri="{BB962C8B-B14F-4D97-AF65-F5344CB8AC3E}">
        <p14:creationId xmlns:p14="http://schemas.microsoft.com/office/powerpoint/2010/main" val="42314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5653205" y="481628"/>
            <a:ext cx="1243573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467544" y="717781"/>
            <a:ext cx="5194714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3595626" y="4206195"/>
            <a:ext cx="2323148" cy="292907"/>
          </a:xfrm>
          <a:prstGeom prst="roundRect">
            <a:avLst/>
          </a:prstGeom>
          <a:solidFill>
            <a:srgbClr val="3FFF9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1153312" y="4209773"/>
            <a:ext cx="2266560" cy="292907"/>
          </a:xfrm>
          <a:prstGeom prst="roundRect">
            <a:avLst/>
          </a:prstGeom>
          <a:solidFill>
            <a:srgbClr val="3FFF9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071903" y="2622676"/>
            <a:ext cx="2491985" cy="304800"/>
          </a:xfrm>
          <a:prstGeom prst="roundRect">
            <a:avLst/>
          </a:prstGeom>
          <a:solidFill>
            <a:srgbClr val="3FFF9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043608" y="3613276"/>
            <a:ext cx="2568820" cy="304800"/>
          </a:xfrm>
          <a:prstGeom prst="roundRect">
            <a:avLst/>
          </a:prstGeom>
          <a:solidFill>
            <a:srgbClr val="3FFF9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Isosceles Triangle 51"/>
          <p:cNvSpPr/>
          <p:nvPr/>
        </p:nvSpPr>
        <p:spPr>
          <a:xfrm flipH="1" flipV="1">
            <a:off x="6236373" y="899904"/>
            <a:ext cx="2009774" cy="1190624"/>
          </a:xfrm>
          <a:custGeom>
            <a:avLst/>
            <a:gdLst>
              <a:gd name="connsiteX0" fmla="*/ 0 w 714375"/>
              <a:gd name="connsiteY0" fmla="*/ 647700 h 647700"/>
              <a:gd name="connsiteX1" fmla="*/ 357188 w 714375"/>
              <a:gd name="connsiteY1" fmla="*/ 0 h 647700"/>
              <a:gd name="connsiteX2" fmla="*/ 714375 w 714375"/>
              <a:gd name="connsiteY2" fmla="*/ 647700 h 647700"/>
              <a:gd name="connsiteX3" fmla="*/ 0 w 714375"/>
              <a:gd name="connsiteY3" fmla="*/ 647700 h 647700"/>
              <a:gd name="connsiteX0" fmla="*/ 0 w 804862"/>
              <a:gd name="connsiteY0" fmla="*/ 876300 h 876300"/>
              <a:gd name="connsiteX1" fmla="*/ 447675 w 804862"/>
              <a:gd name="connsiteY1" fmla="*/ 0 h 876300"/>
              <a:gd name="connsiteX2" fmla="*/ 804862 w 804862"/>
              <a:gd name="connsiteY2" fmla="*/ 647700 h 876300"/>
              <a:gd name="connsiteX3" fmla="*/ 0 w 804862"/>
              <a:gd name="connsiteY3" fmla="*/ 876300 h 876300"/>
              <a:gd name="connsiteX0" fmla="*/ 0 w 1152524"/>
              <a:gd name="connsiteY0" fmla="*/ 876300 h 876300"/>
              <a:gd name="connsiteX1" fmla="*/ 447675 w 1152524"/>
              <a:gd name="connsiteY1" fmla="*/ 0 h 876300"/>
              <a:gd name="connsiteX2" fmla="*/ 1152524 w 1152524"/>
              <a:gd name="connsiteY2" fmla="*/ 290512 h 876300"/>
              <a:gd name="connsiteX3" fmla="*/ 0 w 1152524"/>
              <a:gd name="connsiteY3" fmla="*/ 876300 h 876300"/>
              <a:gd name="connsiteX0" fmla="*/ 0 w 1152524"/>
              <a:gd name="connsiteY0" fmla="*/ 1185862 h 1185862"/>
              <a:gd name="connsiteX1" fmla="*/ 257175 w 1152524"/>
              <a:gd name="connsiteY1" fmla="*/ 0 h 1185862"/>
              <a:gd name="connsiteX2" fmla="*/ 1152524 w 1152524"/>
              <a:gd name="connsiteY2" fmla="*/ 600074 h 1185862"/>
              <a:gd name="connsiteX3" fmla="*/ 0 w 1152524"/>
              <a:gd name="connsiteY3" fmla="*/ 1185862 h 1185862"/>
              <a:gd name="connsiteX0" fmla="*/ 0 w 1952624"/>
              <a:gd name="connsiteY0" fmla="*/ 1185862 h 1185862"/>
              <a:gd name="connsiteX1" fmla="*/ 257175 w 1952624"/>
              <a:gd name="connsiteY1" fmla="*/ 0 h 1185862"/>
              <a:gd name="connsiteX2" fmla="*/ 1952624 w 1952624"/>
              <a:gd name="connsiteY2" fmla="*/ 1181099 h 1185862"/>
              <a:gd name="connsiteX3" fmla="*/ 0 w 1952624"/>
              <a:gd name="connsiteY3" fmla="*/ 1185862 h 1185862"/>
              <a:gd name="connsiteX0" fmla="*/ 0 w 1952624"/>
              <a:gd name="connsiteY0" fmla="*/ 1185862 h 1185862"/>
              <a:gd name="connsiteX1" fmla="*/ 271462 w 1952624"/>
              <a:gd name="connsiteY1" fmla="*/ 0 h 1185862"/>
              <a:gd name="connsiteX2" fmla="*/ 1952624 w 1952624"/>
              <a:gd name="connsiteY2" fmla="*/ 1181099 h 1185862"/>
              <a:gd name="connsiteX3" fmla="*/ 0 w 1952624"/>
              <a:gd name="connsiteY3" fmla="*/ 1185862 h 1185862"/>
              <a:gd name="connsiteX0" fmla="*/ 0 w 2009774"/>
              <a:gd name="connsiteY0" fmla="*/ 1185862 h 1190624"/>
              <a:gd name="connsiteX1" fmla="*/ 271462 w 2009774"/>
              <a:gd name="connsiteY1" fmla="*/ 0 h 1190624"/>
              <a:gd name="connsiteX2" fmla="*/ 2009774 w 2009774"/>
              <a:gd name="connsiteY2" fmla="*/ 1190624 h 1190624"/>
              <a:gd name="connsiteX3" fmla="*/ 0 w 2009774"/>
              <a:gd name="connsiteY3" fmla="*/ 1185862 h 119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9774" h="1190624">
                <a:moveTo>
                  <a:pt x="0" y="1185862"/>
                </a:moveTo>
                <a:lnTo>
                  <a:pt x="271462" y="0"/>
                </a:lnTo>
                <a:lnTo>
                  <a:pt x="2009774" y="1190624"/>
                </a:lnTo>
                <a:lnTo>
                  <a:pt x="0" y="1185862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Isosceles Triangle 51"/>
          <p:cNvSpPr/>
          <p:nvPr/>
        </p:nvSpPr>
        <p:spPr>
          <a:xfrm flipH="1" flipV="1">
            <a:off x="7100093" y="935174"/>
            <a:ext cx="1128711" cy="1185862"/>
          </a:xfrm>
          <a:custGeom>
            <a:avLst/>
            <a:gdLst>
              <a:gd name="connsiteX0" fmla="*/ 0 w 714375"/>
              <a:gd name="connsiteY0" fmla="*/ 647700 h 647700"/>
              <a:gd name="connsiteX1" fmla="*/ 357188 w 714375"/>
              <a:gd name="connsiteY1" fmla="*/ 0 h 647700"/>
              <a:gd name="connsiteX2" fmla="*/ 714375 w 714375"/>
              <a:gd name="connsiteY2" fmla="*/ 647700 h 647700"/>
              <a:gd name="connsiteX3" fmla="*/ 0 w 714375"/>
              <a:gd name="connsiteY3" fmla="*/ 647700 h 647700"/>
              <a:gd name="connsiteX0" fmla="*/ 0 w 804862"/>
              <a:gd name="connsiteY0" fmla="*/ 876300 h 876300"/>
              <a:gd name="connsiteX1" fmla="*/ 447675 w 804862"/>
              <a:gd name="connsiteY1" fmla="*/ 0 h 876300"/>
              <a:gd name="connsiteX2" fmla="*/ 804862 w 804862"/>
              <a:gd name="connsiteY2" fmla="*/ 647700 h 876300"/>
              <a:gd name="connsiteX3" fmla="*/ 0 w 804862"/>
              <a:gd name="connsiteY3" fmla="*/ 876300 h 876300"/>
              <a:gd name="connsiteX0" fmla="*/ 0 w 1152524"/>
              <a:gd name="connsiteY0" fmla="*/ 876300 h 876300"/>
              <a:gd name="connsiteX1" fmla="*/ 447675 w 1152524"/>
              <a:gd name="connsiteY1" fmla="*/ 0 h 876300"/>
              <a:gd name="connsiteX2" fmla="*/ 1152524 w 1152524"/>
              <a:gd name="connsiteY2" fmla="*/ 290512 h 876300"/>
              <a:gd name="connsiteX3" fmla="*/ 0 w 1152524"/>
              <a:gd name="connsiteY3" fmla="*/ 876300 h 876300"/>
              <a:gd name="connsiteX0" fmla="*/ 0 w 1152524"/>
              <a:gd name="connsiteY0" fmla="*/ 1185862 h 1185862"/>
              <a:gd name="connsiteX1" fmla="*/ 257175 w 1152524"/>
              <a:gd name="connsiteY1" fmla="*/ 0 h 1185862"/>
              <a:gd name="connsiteX2" fmla="*/ 1152524 w 1152524"/>
              <a:gd name="connsiteY2" fmla="*/ 600074 h 1185862"/>
              <a:gd name="connsiteX3" fmla="*/ 0 w 1152524"/>
              <a:gd name="connsiteY3" fmla="*/ 1185862 h 1185862"/>
              <a:gd name="connsiteX0" fmla="*/ 0 w 1952624"/>
              <a:gd name="connsiteY0" fmla="*/ 1185862 h 1185862"/>
              <a:gd name="connsiteX1" fmla="*/ 257175 w 1952624"/>
              <a:gd name="connsiteY1" fmla="*/ 0 h 1185862"/>
              <a:gd name="connsiteX2" fmla="*/ 1952624 w 1952624"/>
              <a:gd name="connsiteY2" fmla="*/ 1181099 h 1185862"/>
              <a:gd name="connsiteX3" fmla="*/ 0 w 1952624"/>
              <a:gd name="connsiteY3" fmla="*/ 1185862 h 1185862"/>
              <a:gd name="connsiteX0" fmla="*/ 0 w 1128711"/>
              <a:gd name="connsiteY0" fmla="*/ 1185862 h 1185862"/>
              <a:gd name="connsiteX1" fmla="*/ 257175 w 1128711"/>
              <a:gd name="connsiteY1" fmla="*/ 0 h 1185862"/>
              <a:gd name="connsiteX2" fmla="*/ 1128711 w 1128711"/>
              <a:gd name="connsiteY2" fmla="*/ 614362 h 1185862"/>
              <a:gd name="connsiteX3" fmla="*/ 0 w 1128711"/>
              <a:gd name="connsiteY3" fmla="*/ 1185862 h 118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8711" h="1185862">
                <a:moveTo>
                  <a:pt x="0" y="1185862"/>
                </a:moveTo>
                <a:lnTo>
                  <a:pt x="257175" y="0"/>
                </a:lnTo>
                <a:lnTo>
                  <a:pt x="1128711" y="614362"/>
                </a:lnTo>
                <a:lnTo>
                  <a:pt x="0" y="1185862"/>
                </a:lnTo>
                <a:close/>
              </a:path>
            </a:pathLst>
          </a:custGeom>
          <a:solidFill>
            <a:srgbClr val="4DE0FD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Isosceles Triangle 51"/>
          <p:cNvSpPr/>
          <p:nvPr/>
        </p:nvSpPr>
        <p:spPr>
          <a:xfrm flipH="1" flipV="1">
            <a:off x="6217396" y="878013"/>
            <a:ext cx="2009774" cy="600075"/>
          </a:xfrm>
          <a:custGeom>
            <a:avLst/>
            <a:gdLst>
              <a:gd name="connsiteX0" fmla="*/ 0 w 714375"/>
              <a:gd name="connsiteY0" fmla="*/ 647700 h 647700"/>
              <a:gd name="connsiteX1" fmla="*/ 357188 w 714375"/>
              <a:gd name="connsiteY1" fmla="*/ 0 h 647700"/>
              <a:gd name="connsiteX2" fmla="*/ 714375 w 714375"/>
              <a:gd name="connsiteY2" fmla="*/ 647700 h 647700"/>
              <a:gd name="connsiteX3" fmla="*/ 0 w 714375"/>
              <a:gd name="connsiteY3" fmla="*/ 647700 h 647700"/>
              <a:gd name="connsiteX0" fmla="*/ 0 w 804862"/>
              <a:gd name="connsiteY0" fmla="*/ 876300 h 876300"/>
              <a:gd name="connsiteX1" fmla="*/ 447675 w 804862"/>
              <a:gd name="connsiteY1" fmla="*/ 0 h 876300"/>
              <a:gd name="connsiteX2" fmla="*/ 804862 w 804862"/>
              <a:gd name="connsiteY2" fmla="*/ 647700 h 876300"/>
              <a:gd name="connsiteX3" fmla="*/ 0 w 804862"/>
              <a:gd name="connsiteY3" fmla="*/ 876300 h 876300"/>
              <a:gd name="connsiteX0" fmla="*/ 0 w 1152524"/>
              <a:gd name="connsiteY0" fmla="*/ 876300 h 876300"/>
              <a:gd name="connsiteX1" fmla="*/ 447675 w 1152524"/>
              <a:gd name="connsiteY1" fmla="*/ 0 h 876300"/>
              <a:gd name="connsiteX2" fmla="*/ 1152524 w 1152524"/>
              <a:gd name="connsiteY2" fmla="*/ 290512 h 876300"/>
              <a:gd name="connsiteX3" fmla="*/ 0 w 1152524"/>
              <a:gd name="connsiteY3" fmla="*/ 876300 h 876300"/>
              <a:gd name="connsiteX0" fmla="*/ 0 w 1152524"/>
              <a:gd name="connsiteY0" fmla="*/ 1185862 h 1185862"/>
              <a:gd name="connsiteX1" fmla="*/ 257175 w 1152524"/>
              <a:gd name="connsiteY1" fmla="*/ 0 h 1185862"/>
              <a:gd name="connsiteX2" fmla="*/ 1152524 w 1152524"/>
              <a:gd name="connsiteY2" fmla="*/ 600074 h 1185862"/>
              <a:gd name="connsiteX3" fmla="*/ 0 w 1152524"/>
              <a:gd name="connsiteY3" fmla="*/ 1185862 h 1185862"/>
              <a:gd name="connsiteX0" fmla="*/ 0 w 1952624"/>
              <a:gd name="connsiteY0" fmla="*/ 1185862 h 1185862"/>
              <a:gd name="connsiteX1" fmla="*/ 257175 w 1952624"/>
              <a:gd name="connsiteY1" fmla="*/ 0 h 1185862"/>
              <a:gd name="connsiteX2" fmla="*/ 1952624 w 1952624"/>
              <a:gd name="connsiteY2" fmla="*/ 1181099 h 1185862"/>
              <a:gd name="connsiteX3" fmla="*/ 0 w 1952624"/>
              <a:gd name="connsiteY3" fmla="*/ 1185862 h 1185862"/>
              <a:gd name="connsiteX0" fmla="*/ 0 w 1952624"/>
              <a:gd name="connsiteY0" fmla="*/ 581025 h 581025"/>
              <a:gd name="connsiteX1" fmla="*/ 1133475 w 1952624"/>
              <a:gd name="connsiteY1" fmla="*/ 0 h 581025"/>
              <a:gd name="connsiteX2" fmla="*/ 1952624 w 1952624"/>
              <a:gd name="connsiteY2" fmla="*/ 576262 h 581025"/>
              <a:gd name="connsiteX3" fmla="*/ 0 w 1952624"/>
              <a:gd name="connsiteY3" fmla="*/ 581025 h 581025"/>
              <a:gd name="connsiteX0" fmla="*/ 0 w 2009774"/>
              <a:gd name="connsiteY0" fmla="*/ 581025 h 600075"/>
              <a:gd name="connsiteX1" fmla="*/ 1133475 w 2009774"/>
              <a:gd name="connsiteY1" fmla="*/ 0 h 600075"/>
              <a:gd name="connsiteX2" fmla="*/ 2009774 w 2009774"/>
              <a:gd name="connsiteY2" fmla="*/ 600075 h 600075"/>
              <a:gd name="connsiteX3" fmla="*/ 0 w 2009774"/>
              <a:gd name="connsiteY3" fmla="*/ 58102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9774" h="600075">
                <a:moveTo>
                  <a:pt x="0" y="581025"/>
                </a:moveTo>
                <a:lnTo>
                  <a:pt x="1133475" y="0"/>
                </a:lnTo>
                <a:lnTo>
                  <a:pt x="2009774" y="600075"/>
                </a:lnTo>
                <a:lnTo>
                  <a:pt x="0" y="581025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Isosceles Triangle 51"/>
          <p:cNvSpPr/>
          <p:nvPr/>
        </p:nvSpPr>
        <p:spPr>
          <a:xfrm>
            <a:off x="5957677" y="894036"/>
            <a:ext cx="1952624" cy="1185862"/>
          </a:xfrm>
          <a:custGeom>
            <a:avLst/>
            <a:gdLst>
              <a:gd name="connsiteX0" fmla="*/ 0 w 714375"/>
              <a:gd name="connsiteY0" fmla="*/ 647700 h 647700"/>
              <a:gd name="connsiteX1" fmla="*/ 357188 w 714375"/>
              <a:gd name="connsiteY1" fmla="*/ 0 h 647700"/>
              <a:gd name="connsiteX2" fmla="*/ 714375 w 714375"/>
              <a:gd name="connsiteY2" fmla="*/ 647700 h 647700"/>
              <a:gd name="connsiteX3" fmla="*/ 0 w 714375"/>
              <a:gd name="connsiteY3" fmla="*/ 647700 h 647700"/>
              <a:gd name="connsiteX0" fmla="*/ 0 w 804862"/>
              <a:gd name="connsiteY0" fmla="*/ 876300 h 876300"/>
              <a:gd name="connsiteX1" fmla="*/ 447675 w 804862"/>
              <a:gd name="connsiteY1" fmla="*/ 0 h 876300"/>
              <a:gd name="connsiteX2" fmla="*/ 804862 w 804862"/>
              <a:gd name="connsiteY2" fmla="*/ 647700 h 876300"/>
              <a:gd name="connsiteX3" fmla="*/ 0 w 804862"/>
              <a:gd name="connsiteY3" fmla="*/ 876300 h 876300"/>
              <a:gd name="connsiteX0" fmla="*/ 0 w 1152524"/>
              <a:gd name="connsiteY0" fmla="*/ 876300 h 876300"/>
              <a:gd name="connsiteX1" fmla="*/ 447675 w 1152524"/>
              <a:gd name="connsiteY1" fmla="*/ 0 h 876300"/>
              <a:gd name="connsiteX2" fmla="*/ 1152524 w 1152524"/>
              <a:gd name="connsiteY2" fmla="*/ 290512 h 876300"/>
              <a:gd name="connsiteX3" fmla="*/ 0 w 1152524"/>
              <a:gd name="connsiteY3" fmla="*/ 876300 h 876300"/>
              <a:gd name="connsiteX0" fmla="*/ 0 w 1152524"/>
              <a:gd name="connsiteY0" fmla="*/ 1185862 h 1185862"/>
              <a:gd name="connsiteX1" fmla="*/ 257175 w 1152524"/>
              <a:gd name="connsiteY1" fmla="*/ 0 h 1185862"/>
              <a:gd name="connsiteX2" fmla="*/ 1152524 w 1152524"/>
              <a:gd name="connsiteY2" fmla="*/ 600074 h 1185862"/>
              <a:gd name="connsiteX3" fmla="*/ 0 w 1152524"/>
              <a:gd name="connsiteY3" fmla="*/ 1185862 h 1185862"/>
              <a:gd name="connsiteX0" fmla="*/ 0 w 1952624"/>
              <a:gd name="connsiteY0" fmla="*/ 1185862 h 1185862"/>
              <a:gd name="connsiteX1" fmla="*/ 257175 w 1952624"/>
              <a:gd name="connsiteY1" fmla="*/ 0 h 1185862"/>
              <a:gd name="connsiteX2" fmla="*/ 1952624 w 1952624"/>
              <a:gd name="connsiteY2" fmla="*/ 1181099 h 1185862"/>
              <a:gd name="connsiteX3" fmla="*/ 0 w 1952624"/>
              <a:gd name="connsiteY3" fmla="*/ 1185862 h 118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24" h="1185862">
                <a:moveTo>
                  <a:pt x="0" y="1185862"/>
                </a:moveTo>
                <a:lnTo>
                  <a:pt x="257175" y="0"/>
                </a:lnTo>
                <a:lnTo>
                  <a:pt x="1952624" y="1181099"/>
                </a:lnTo>
                <a:lnTo>
                  <a:pt x="0" y="1185862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Isosceles Triangle 51"/>
          <p:cNvSpPr/>
          <p:nvPr/>
        </p:nvSpPr>
        <p:spPr>
          <a:xfrm>
            <a:off x="5957676" y="1498873"/>
            <a:ext cx="1952624" cy="581025"/>
          </a:xfrm>
          <a:custGeom>
            <a:avLst/>
            <a:gdLst>
              <a:gd name="connsiteX0" fmla="*/ 0 w 714375"/>
              <a:gd name="connsiteY0" fmla="*/ 647700 h 647700"/>
              <a:gd name="connsiteX1" fmla="*/ 357188 w 714375"/>
              <a:gd name="connsiteY1" fmla="*/ 0 h 647700"/>
              <a:gd name="connsiteX2" fmla="*/ 714375 w 714375"/>
              <a:gd name="connsiteY2" fmla="*/ 647700 h 647700"/>
              <a:gd name="connsiteX3" fmla="*/ 0 w 714375"/>
              <a:gd name="connsiteY3" fmla="*/ 647700 h 647700"/>
              <a:gd name="connsiteX0" fmla="*/ 0 w 804862"/>
              <a:gd name="connsiteY0" fmla="*/ 876300 h 876300"/>
              <a:gd name="connsiteX1" fmla="*/ 447675 w 804862"/>
              <a:gd name="connsiteY1" fmla="*/ 0 h 876300"/>
              <a:gd name="connsiteX2" fmla="*/ 804862 w 804862"/>
              <a:gd name="connsiteY2" fmla="*/ 647700 h 876300"/>
              <a:gd name="connsiteX3" fmla="*/ 0 w 804862"/>
              <a:gd name="connsiteY3" fmla="*/ 876300 h 876300"/>
              <a:gd name="connsiteX0" fmla="*/ 0 w 1152524"/>
              <a:gd name="connsiteY0" fmla="*/ 876300 h 876300"/>
              <a:gd name="connsiteX1" fmla="*/ 447675 w 1152524"/>
              <a:gd name="connsiteY1" fmla="*/ 0 h 876300"/>
              <a:gd name="connsiteX2" fmla="*/ 1152524 w 1152524"/>
              <a:gd name="connsiteY2" fmla="*/ 290512 h 876300"/>
              <a:gd name="connsiteX3" fmla="*/ 0 w 1152524"/>
              <a:gd name="connsiteY3" fmla="*/ 876300 h 876300"/>
              <a:gd name="connsiteX0" fmla="*/ 0 w 1152524"/>
              <a:gd name="connsiteY0" fmla="*/ 1185862 h 1185862"/>
              <a:gd name="connsiteX1" fmla="*/ 257175 w 1152524"/>
              <a:gd name="connsiteY1" fmla="*/ 0 h 1185862"/>
              <a:gd name="connsiteX2" fmla="*/ 1152524 w 1152524"/>
              <a:gd name="connsiteY2" fmla="*/ 600074 h 1185862"/>
              <a:gd name="connsiteX3" fmla="*/ 0 w 1152524"/>
              <a:gd name="connsiteY3" fmla="*/ 1185862 h 1185862"/>
              <a:gd name="connsiteX0" fmla="*/ 0 w 1952624"/>
              <a:gd name="connsiteY0" fmla="*/ 1185862 h 1185862"/>
              <a:gd name="connsiteX1" fmla="*/ 257175 w 1952624"/>
              <a:gd name="connsiteY1" fmla="*/ 0 h 1185862"/>
              <a:gd name="connsiteX2" fmla="*/ 1952624 w 1952624"/>
              <a:gd name="connsiteY2" fmla="*/ 1181099 h 1185862"/>
              <a:gd name="connsiteX3" fmla="*/ 0 w 1952624"/>
              <a:gd name="connsiteY3" fmla="*/ 1185862 h 1185862"/>
              <a:gd name="connsiteX0" fmla="*/ 0 w 1952624"/>
              <a:gd name="connsiteY0" fmla="*/ 581025 h 581025"/>
              <a:gd name="connsiteX1" fmla="*/ 1133475 w 1952624"/>
              <a:gd name="connsiteY1" fmla="*/ 0 h 581025"/>
              <a:gd name="connsiteX2" fmla="*/ 1952624 w 1952624"/>
              <a:gd name="connsiteY2" fmla="*/ 576262 h 581025"/>
              <a:gd name="connsiteX3" fmla="*/ 0 w 1952624"/>
              <a:gd name="connsiteY3" fmla="*/ 58102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24" h="581025">
                <a:moveTo>
                  <a:pt x="0" y="581025"/>
                </a:moveTo>
                <a:lnTo>
                  <a:pt x="1133475" y="0"/>
                </a:lnTo>
                <a:lnTo>
                  <a:pt x="1952624" y="576262"/>
                </a:lnTo>
                <a:lnTo>
                  <a:pt x="0" y="581025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Isosceles Triangle 51"/>
          <p:cNvSpPr/>
          <p:nvPr/>
        </p:nvSpPr>
        <p:spPr>
          <a:xfrm>
            <a:off x="5957676" y="894036"/>
            <a:ext cx="1128711" cy="1185862"/>
          </a:xfrm>
          <a:custGeom>
            <a:avLst/>
            <a:gdLst>
              <a:gd name="connsiteX0" fmla="*/ 0 w 714375"/>
              <a:gd name="connsiteY0" fmla="*/ 647700 h 647700"/>
              <a:gd name="connsiteX1" fmla="*/ 357188 w 714375"/>
              <a:gd name="connsiteY1" fmla="*/ 0 h 647700"/>
              <a:gd name="connsiteX2" fmla="*/ 714375 w 714375"/>
              <a:gd name="connsiteY2" fmla="*/ 647700 h 647700"/>
              <a:gd name="connsiteX3" fmla="*/ 0 w 714375"/>
              <a:gd name="connsiteY3" fmla="*/ 647700 h 647700"/>
              <a:gd name="connsiteX0" fmla="*/ 0 w 804862"/>
              <a:gd name="connsiteY0" fmla="*/ 876300 h 876300"/>
              <a:gd name="connsiteX1" fmla="*/ 447675 w 804862"/>
              <a:gd name="connsiteY1" fmla="*/ 0 h 876300"/>
              <a:gd name="connsiteX2" fmla="*/ 804862 w 804862"/>
              <a:gd name="connsiteY2" fmla="*/ 647700 h 876300"/>
              <a:gd name="connsiteX3" fmla="*/ 0 w 804862"/>
              <a:gd name="connsiteY3" fmla="*/ 876300 h 876300"/>
              <a:gd name="connsiteX0" fmla="*/ 0 w 1152524"/>
              <a:gd name="connsiteY0" fmla="*/ 876300 h 876300"/>
              <a:gd name="connsiteX1" fmla="*/ 447675 w 1152524"/>
              <a:gd name="connsiteY1" fmla="*/ 0 h 876300"/>
              <a:gd name="connsiteX2" fmla="*/ 1152524 w 1152524"/>
              <a:gd name="connsiteY2" fmla="*/ 290512 h 876300"/>
              <a:gd name="connsiteX3" fmla="*/ 0 w 1152524"/>
              <a:gd name="connsiteY3" fmla="*/ 876300 h 876300"/>
              <a:gd name="connsiteX0" fmla="*/ 0 w 1152524"/>
              <a:gd name="connsiteY0" fmla="*/ 1185862 h 1185862"/>
              <a:gd name="connsiteX1" fmla="*/ 257175 w 1152524"/>
              <a:gd name="connsiteY1" fmla="*/ 0 h 1185862"/>
              <a:gd name="connsiteX2" fmla="*/ 1152524 w 1152524"/>
              <a:gd name="connsiteY2" fmla="*/ 600074 h 1185862"/>
              <a:gd name="connsiteX3" fmla="*/ 0 w 1152524"/>
              <a:gd name="connsiteY3" fmla="*/ 1185862 h 1185862"/>
              <a:gd name="connsiteX0" fmla="*/ 0 w 1952624"/>
              <a:gd name="connsiteY0" fmla="*/ 1185862 h 1185862"/>
              <a:gd name="connsiteX1" fmla="*/ 257175 w 1952624"/>
              <a:gd name="connsiteY1" fmla="*/ 0 h 1185862"/>
              <a:gd name="connsiteX2" fmla="*/ 1952624 w 1952624"/>
              <a:gd name="connsiteY2" fmla="*/ 1181099 h 1185862"/>
              <a:gd name="connsiteX3" fmla="*/ 0 w 1952624"/>
              <a:gd name="connsiteY3" fmla="*/ 1185862 h 1185862"/>
              <a:gd name="connsiteX0" fmla="*/ 0 w 1128711"/>
              <a:gd name="connsiteY0" fmla="*/ 1185862 h 1185862"/>
              <a:gd name="connsiteX1" fmla="*/ 257175 w 1128711"/>
              <a:gd name="connsiteY1" fmla="*/ 0 h 1185862"/>
              <a:gd name="connsiteX2" fmla="*/ 1128711 w 1128711"/>
              <a:gd name="connsiteY2" fmla="*/ 614362 h 1185862"/>
              <a:gd name="connsiteX3" fmla="*/ 0 w 1128711"/>
              <a:gd name="connsiteY3" fmla="*/ 1185862 h 118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8711" h="1185862">
                <a:moveTo>
                  <a:pt x="0" y="1185862"/>
                </a:moveTo>
                <a:lnTo>
                  <a:pt x="257175" y="0"/>
                </a:lnTo>
                <a:lnTo>
                  <a:pt x="1128711" y="614362"/>
                </a:lnTo>
                <a:lnTo>
                  <a:pt x="0" y="1185862"/>
                </a:lnTo>
                <a:close/>
              </a:path>
            </a:pathLst>
          </a:custGeom>
          <a:solidFill>
            <a:srgbClr val="4DE0FD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Isosceles Triangle 51"/>
          <p:cNvSpPr/>
          <p:nvPr/>
        </p:nvSpPr>
        <p:spPr>
          <a:xfrm>
            <a:off x="5957677" y="882922"/>
            <a:ext cx="2333625" cy="1196975"/>
          </a:xfrm>
          <a:custGeom>
            <a:avLst/>
            <a:gdLst>
              <a:gd name="connsiteX0" fmla="*/ 0 w 714375"/>
              <a:gd name="connsiteY0" fmla="*/ 647700 h 647700"/>
              <a:gd name="connsiteX1" fmla="*/ 357188 w 714375"/>
              <a:gd name="connsiteY1" fmla="*/ 0 h 647700"/>
              <a:gd name="connsiteX2" fmla="*/ 714375 w 714375"/>
              <a:gd name="connsiteY2" fmla="*/ 647700 h 647700"/>
              <a:gd name="connsiteX3" fmla="*/ 0 w 714375"/>
              <a:gd name="connsiteY3" fmla="*/ 647700 h 647700"/>
              <a:gd name="connsiteX0" fmla="*/ 0 w 804862"/>
              <a:gd name="connsiteY0" fmla="*/ 876300 h 876300"/>
              <a:gd name="connsiteX1" fmla="*/ 447675 w 804862"/>
              <a:gd name="connsiteY1" fmla="*/ 0 h 876300"/>
              <a:gd name="connsiteX2" fmla="*/ 804862 w 804862"/>
              <a:gd name="connsiteY2" fmla="*/ 647700 h 876300"/>
              <a:gd name="connsiteX3" fmla="*/ 0 w 804862"/>
              <a:gd name="connsiteY3" fmla="*/ 876300 h 876300"/>
              <a:gd name="connsiteX0" fmla="*/ 0 w 1152524"/>
              <a:gd name="connsiteY0" fmla="*/ 876300 h 876300"/>
              <a:gd name="connsiteX1" fmla="*/ 447675 w 1152524"/>
              <a:gd name="connsiteY1" fmla="*/ 0 h 876300"/>
              <a:gd name="connsiteX2" fmla="*/ 1152524 w 1152524"/>
              <a:gd name="connsiteY2" fmla="*/ 290512 h 876300"/>
              <a:gd name="connsiteX3" fmla="*/ 0 w 1152524"/>
              <a:gd name="connsiteY3" fmla="*/ 876300 h 876300"/>
              <a:gd name="connsiteX0" fmla="*/ 0 w 1152524"/>
              <a:gd name="connsiteY0" fmla="*/ 1185862 h 1185862"/>
              <a:gd name="connsiteX1" fmla="*/ 257175 w 1152524"/>
              <a:gd name="connsiteY1" fmla="*/ 0 h 1185862"/>
              <a:gd name="connsiteX2" fmla="*/ 1152524 w 1152524"/>
              <a:gd name="connsiteY2" fmla="*/ 600074 h 1185862"/>
              <a:gd name="connsiteX3" fmla="*/ 0 w 1152524"/>
              <a:gd name="connsiteY3" fmla="*/ 1185862 h 1185862"/>
              <a:gd name="connsiteX0" fmla="*/ 0 w 1952624"/>
              <a:gd name="connsiteY0" fmla="*/ 1185862 h 1185862"/>
              <a:gd name="connsiteX1" fmla="*/ 257175 w 1952624"/>
              <a:gd name="connsiteY1" fmla="*/ 0 h 1185862"/>
              <a:gd name="connsiteX2" fmla="*/ 1952624 w 1952624"/>
              <a:gd name="connsiteY2" fmla="*/ 1181099 h 1185862"/>
              <a:gd name="connsiteX3" fmla="*/ 0 w 1952624"/>
              <a:gd name="connsiteY3" fmla="*/ 1185862 h 1185862"/>
              <a:gd name="connsiteX0" fmla="*/ 0 w 2309813"/>
              <a:gd name="connsiteY0" fmla="*/ 1185862 h 1185862"/>
              <a:gd name="connsiteX1" fmla="*/ 2309813 w 2309813"/>
              <a:gd name="connsiteY1" fmla="*/ 0 h 1185862"/>
              <a:gd name="connsiteX2" fmla="*/ 1952624 w 2309813"/>
              <a:gd name="connsiteY2" fmla="*/ 1181099 h 1185862"/>
              <a:gd name="connsiteX3" fmla="*/ 0 w 2309813"/>
              <a:gd name="connsiteY3" fmla="*/ 1185862 h 1185862"/>
              <a:gd name="connsiteX0" fmla="*/ 0 w 2309813"/>
              <a:gd name="connsiteY0" fmla="*/ 1185862 h 1190624"/>
              <a:gd name="connsiteX1" fmla="*/ 2309813 w 2309813"/>
              <a:gd name="connsiteY1" fmla="*/ 0 h 1190624"/>
              <a:gd name="connsiteX2" fmla="*/ 2014537 w 2309813"/>
              <a:gd name="connsiteY2" fmla="*/ 1190624 h 1190624"/>
              <a:gd name="connsiteX3" fmla="*/ 0 w 2309813"/>
              <a:gd name="connsiteY3" fmla="*/ 1185862 h 1190624"/>
              <a:gd name="connsiteX0" fmla="*/ 0 w 2014537"/>
              <a:gd name="connsiteY0" fmla="*/ 1173162 h 1177924"/>
              <a:gd name="connsiteX1" fmla="*/ 258763 w 2014537"/>
              <a:gd name="connsiteY1" fmla="*/ 0 h 1177924"/>
              <a:gd name="connsiteX2" fmla="*/ 2014537 w 2014537"/>
              <a:gd name="connsiteY2" fmla="*/ 1177924 h 1177924"/>
              <a:gd name="connsiteX3" fmla="*/ 0 w 2014537"/>
              <a:gd name="connsiteY3" fmla="*/ 1173162 h 1177924"/>
              <a:gd name="connsiteX0" fmla="*/ 0 w 2014537"/>
              <a:gd name="connsiteY0" fmla="*/ 1196975 h 1201737"/>
              <a:gd name="connsiteX1" fmla="*/ 254001 w 2014537"/>
              <a:gd name="connsiteY1" fmla="*/ 0 h 1201737"/>
              <a:gd name="connsiteX2" fmla="*/ 2014537 w 2014537"/>
              <a:gd name="connsiteY2" fmla="*/ 1201737 h 1201737"/>
              <a:gd name="connsiteX3" fmla="*/ 0 w 2014537"/>
              <a:gd name="connsiteY3" fmla="*/ 1196975 h 1201737"/>
              <a:gd name="connsiteX0" fmla="*/ 0 w 2333625"/>
              <a:gd name="connsiteY0" fmla="*/ 1196975 h 1196975"/>
              <a:gd name="connsiteX1" fmla="*/ 254001 w 2333625"/>
              <a:gd name="connsiteY1" fmla="*/ 0 h 1196975"/>
              <a:gd name="connsiteX2" fmla="*/ 2333625 w 2333625"/>
              <a:gd name="connsiteY2" fmla="*/ 1587 h 1196975"/>
              <a:gd name="connsiteX3" fmla="*/ 0 w 2333625"/>
              <a:gd name="connsiteY3" fmla="*/ 1196975 h 11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3625" h="1196975">
                <a:moveTo>
                  <a:pt x="0" y="1196975"/>
                </a:moveTo>
                <a:lnTo>
                  <a:pt x="254001" y="0"/>
                </a:lnTo>
                <a:lnTo>
                  <a:pt x="2333625" y="1587"/>
                </a:lnTo>
                <a:lnTo>
                  <a:pt x="0" y="119697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Isosceles Triangle 51"/>
          <p:cNvSpPr/>
          <p:nvPr/>
        </p:nvSpPr>
        <p:spPr>
          <a:xfrm>
            <a:off x="5957677" y="894036"/>
            <a:ext cx="2309813" cy="1190624"/>
          </a:xfrm>
          <a:custGeom>
            <a:avLst/>
            <a:gdLst>
              <a:gd name="connsiteX0" fmla="*/ 0 w 714375"/>
              <a:gd name="connsiteY0" fmla="*/ 647700 h 647700"/>
              <a:gd name="connsiteX1" fmla="*/ 357188 w 714375"/>
              <a:gd name="connsiteY1" fmla="*/ 0 h 647700"/>
              <a:gd name="connsiteX2" fmla="*/ 714375 w 714375"/>
              <a:gd name="connsiteY2" fmla="*/ 647700 h 647700"/>
              <a:gd name="connsiteX3" fmla="*/ 0 w 714375"/>
              <a:gd name="connsiteY3" fmla="*/ 647700 h 647700"/>
              <a:gd name="connsiteX0" fmla="*/ 0 w 804862"/>
              <a:gd name="connsiteY0" fmla="*/ 876300 h 876300"/>
              <a:gd name="connsiteX1" fmla="*/ 447675 w 804862"/>
              <a:gd name="connsiteY1" fmla="*/ 0 h 876300"/>
              <a:gd name="connsiteX2" fmla="*/ 804862 w 804862"/>
              <a:gd name="connsiteY2" fmla="*/ 647700 h 876300"/>
              <a:gd name="connsiteX3" fmla="*/ 0 w 804862"/>
              <a:gd name="connsiteY3" fmla="*/ 876300 h 876300"/>
              <a:gd name="connsiteX0" fmla="*/ 0 w 1152524"/>
              <a:gd name="connsiteY0" fmla="*/ 876300 h 876300"/>
              <a:gd name="connsiteX1" fmla="*/ 447675 w 1152524"/>
              <a:gd name="connsiteY1" fmla="*/ 0 h 876300"/>
              <a:gd name="connsiteX2" fmla="*/ 1152524 w 1152524"/>
              <a:gd name="connsiteY2" fmla="*/ 290512 h 876300"/>
              <a:gd name="connsiteX3" fmla="*/ 0 w 1152524"/>
              <a:gd name="connsiteY3" fmla="*/ 876300 h 876300"/>
              <a:gd name="connsiteX0" fmla="*/ 0 w 1152524"/>
              <a:gd name="connsiteY0" fmla="*/ 1185862 h 1185862"/>
              <a:gd name="connsiteX1" fmla="*/ 257175 w 1152524"/>
              <a:gd name="connsiteY1" fmla="*/ 0 h 1185862"/>
              <a:gd name="connsiteX2" fmla="*/ 1152524 w 1152524"/>
              <a:gd name="connsiteY2" fmla="*/ 600074 h 1185862"/>
              <a:gd name="connsiteX3" fmla="*/ 0 w 1152524"/>
              <a:gd name="connsiteY3" fmla="*/ 1185862 h 1185862"/>
              <a:gd name="connsiteX0" fmla="*/ 0 w 1952624"/>
              <a:gd name="connsiteY0" fmla="*/ 1185862 h 1185862"/>
              <a:gd name="connsiteX1" fmla="*/ 257175 w 1952624"/>
              <a:gd name="connsiteY1" fmla="*/ 0 h 1185862"/>
              <a:gd name="connsiteX2" fmla="*/ 1952624 w 1952624"/>
              <a:gd name="connsiteY2" fmla="*/ 1181099 h 1185862"/>
              <a:gd name="connsiteX3" fmla="*/ 0 w 1952624"/>
              <a:gd name="connsiteY3" fmla="*/ 1185862 h 1185862"/>
              <a:gd name="connsiteX0" fmla="*/ 0 w 2309813"/>
              <a:gd name="connsiteY0" fmla="*/ 1185862 h 1185862"/>
              <a:gd name="connsiteX1" fmla="*/ 2309813 w 2309813"/>
              <a:gd name="connsiteY1" fmla="*/ 0 h 1185862"/>
              <a:gd name="connsiteX2" fmla="*/ 1952624 w 2309813"/>
              <a:gd name="connsiteY2" fmla="*/ 1181099 h 1185862"/>
              <a:gd name="connsiteX3" fmla="*/ 0 w 2309813"/>
              <a:gd name="connsiteY3" fmla="*/ 1185862 h 1185862"/>
              <a:gd name="connsiteX0" fmla="*/ 0 w 2309813"/>
              <a:gd name="connsiteY0" fmla="*/ 1185862 h 1190624"/>
              <a:gd name="connsiteX1" fmla="*/ 2309813 w 2309813"/>
              <a:gd name="connsiteY1" fmla="*/ 0 h 1190624"/>
              <a:gd name="connsiteX2" fmla="*/ 2014537 w 2309813"/>
              <a:gd name="connsiteY2" fmla="*/ 1190624 h 1190624"/>
              <a:gd name="connsiteX3" fmla="*/ 0 w 2309813"/>
              <a:gd name="connsiteY3" fmla="*/ 1185862 h 119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9813" h="1190624">
                <a:moveTo>
                  <a:pt x="0" y="1185862"/>
                </a:moveTo>
                <a:lnTo>
                  <a:pt x="2309813" y="0"/>
                </a:lnTo>
                <a:lnTo>
                  <a:pt x="2014537" y="1190624"/>
                </a:lnTo>
                <a:lnTo>
                  <a:pt x="0" y="1185862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864716" y="472700"/>
            <a:ext cx="1204975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05490" y="475811"/>
            <a:ext cx="5194714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28204" y="4585571"/>
            <a:ext cx="2438393" cy="31432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07504" y="447514"/>
            <a:ext cx="8136904" cy="51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Q.  The diagonals of 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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ABCD, AC &amp; BD intersect in O prove that if BO = OD,    </a:t>
            </a:r>
          </a:p>
          <a:p>
            <a:pPr>
              <a:lnSpc>
                <a:spcPts val="500"/>
              </a:lnSpc>
              <a:spcBef>
                <a:spcPct val="50000"/>
              </a:spcBef>
            </a:pP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     The triangles ABC and 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ADC are equal in area.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67544" y="1094687"/>
            <a:ext cx="936104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i="1" dirty="0" smtClean="0">
                <a:solidFill>
                  <a:srgbClr val="C00000"/>
                </a:solidFill>
                <a:latin typeface="Bookman Old Style" pitchFamily="18" charset="0"/>
              </a:rPr>
              <a:t>Proof :</a:t>
            </a:r>
            <a:endParaRPr lang="en-US" altLang="en-US" sz="1600" b="0" i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18364" y="1437936"/>
            <a:ext cx="1296144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 ADB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1" y="1696654"/>
            <a:ext cx="12137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DO = OB  </a:t>
            </a:r>
            <a:endParaRPr lang="en-US" sz="1600" dirty="0">
              <a:solidFill>
                <a:prstClr val="black"/>
              </a:solidFill>
              <a:latin typeface="Baskerville Old Fac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8097" y="1696654"/>
            <a:ext cx="881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[Given]</a:t>
            </a:r>
            <a:endParaRPr lang="en-US" sz="1600" dirty="0">
              <a:solidFill>
                <a:prstClr val="black"/>
              </a:solidFill>
              <a:latin typeface="Baskerville Old Fac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95536" y="2022508"/>
                <a:ext cx="290767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</m:t>
                    </m:r>
                  </m:oMath>
                </a14:m>
                <a:r>
                  <a:rPr lang="en-US" altLang="en-US" sz="1600" dirty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 O is mid point of DB</a:t>
                </a:r>
                <a:endParaRPr lang="en-US" sz="1600" dirty="0">
                  <a:solidFill>
                    <a:prstClr val="black"/>
                  </a:solidFill>
                  <a:latin typeface="Baskerville Old Face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022508"/>
                <a:ext cx="2907676" cy="338554"/>
              </a:xfrm>
              <a:prstGeom prst="rect">
                <a:avLst/>
              </a:prstGeom>
              <a:blipFill rotWithShape="1">
                <a:blip r:embed="rId2"/>
                <a:stretch>
                  <a:fillRect t="-727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95066" y="2337604"/>
            <a:ext cx="28087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AO 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is median for ABC</a:t>
            </a:r>
            <a:endParaRPr lang="en-US" sz="1600" dirty="0">
              <a:solidFill>
                <a:prstClr val="black"/>
              </a:solidFill>
              <a:latin typeface="Baskerville Old Fac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5536" y="2609176"/>
                <a:ext cx="31710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</m:t>
                    </m:r>
                  </m:oMath>
                </a14:m>
                <a:r>
                  <a:rPr lang="en-US" altLang="en-US" sz="1600" dirty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 </a:t>
                </a:r>
                <a:r>
                  <a:rPr lang="en-US" altLang="en-US" sz="16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        ar 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(AOB) = </a:t>
                </a:r>
                <a:r>
                  <a:rPr lang="en-US" altLang="en-US" sz="1600" dirty="0" err="1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ar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 (AOD)</a:t>
                </a:r>
                <a:endParaRPr lang="en-US" sz="1600" dirty="0">
                  <a:solidFill>
                    <a:prstClr val="black"/>
                  </a:solidFill>
                  <a:latin typeface="Baskerville Old Face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09176"/>
                <a:ext cx="3171061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8929"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108438" y="2612348"/>
            <a:ext cx="33798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[Median divides the triangle in two equal areas]</a:t>
            </a:r>
            <a:endParaRPr lang="en-US" sz="1600" dirty="0">
              <a:solidFill>
                <a:srgbClr val="7030A0"/>
              </a:solidFill>
              <a:latin typeface="Baskerville Old Face" pitchFamily="18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05633" y="2851676"/>
            <a:ext cx="1296144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 CBD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0136" y="3082070"/>
            <a:ext cx="2239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 is mid point of BD</a:t>
            </a:r>
            <a:endParaRPr lang="en-US" sz="1600" dirty="0">
              <a:solidFill>
                <a:prstClr val="black"/>
              </a:solidFill>
              <a:latin typeface="Baskerville Old Fac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3311" y="3353636"/>
            <a:ext cx="31245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        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CO 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is median for CBD</a:t>
            </a:r>
            <a:endParaRPr lang="en-US" sz="1600" dirty="0">
              <a:solidFill>
                <a:prstClr val="black"/>
              </a:solidFill>
              <a:latin typeface="Baskerville Old Fac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5536" y="3592964"/>
            <a:ext cx="31694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           </a:t>
            </a:r>
            <a:r>
              <a:rPr lang="en-US" altLang="en-US" sz="1600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(BOC) = </a:t>
            </a:r>
            <a:r>
              <a:rPr lang="en-US" altLang="en-US" sz="1600" dirty="0" err="1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(DOC)</a:t>
            </a:r>
            <a:endParaRPr lang="en-US" sz="1600" dirty="0">
              <a:solidFill>
                <a:prstClr val="black"/>
              </a:solidFill>
              <a:latin typeface="Baskerville Old Fac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89138" y="3924188"/>
            <a:ext cx="17379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u="sng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Adding (</a:t>
            </a:r>
            <a:r>
              <a:rPr lang="en-US" altLang="en-US" sz="1600" u="sng" dirty="0" err="1">
                <a:solidFill>
                  <a:prstClr val="black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altLang="en-US" sz="1600" u="sng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 &amp; (ii) </a:t>
            </a:r>
            <a:endParaRPr lang="en-US" sz="1600" u="sng" dirty="0">
              <a:solidFill>
                <a:prstClr val="black"/>
              </a:solidFill>
              <a:latin typeface="Baskerville Old Fac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34041" y="3575542"/>
            <a:ext cx="3013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[Median divides the triangle in two equal areas]</a:t>
            </a:r>
            <a:endParaRPr lang="en-US" sz="1600" dirty="0">
              <a:solidFill>
                <a:srgbClr val="7030A0"/>
              </a:solidFill>
              <a:latin typeface="Baskerville Old Fac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89138" y="4184494"/>
            <a:ext cx="24048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(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AOB) 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</a:t>
            </a:r>
            <a:r>
              <a:rPr lang="en-US" altLang="en-US" sz="1600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BOC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</a:t>
            </a:r>
            <a:endParaRPr lang="en-US" sz="1600" dirty="0">
              <a:solidFill>
                <a:prstClr val="black"/>
              </a:solidFill>
              <a:latin typeface="Baskerville Old Fac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56105" y="4177412"/>
            <a:ext cx="26164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altLang="en-US" sz="1600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(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AOD) 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</a:t>
            </a:r>
            <a:r>
              <a:rPr lang="en-US" altLang="en-US" sz="1600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DOC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</a:t>
            </a:r>
            <a:endParaRPr lang="en-US" sz="1600" dirty="0">
              <a:solidFill>
                <a:prstClr val="black"/>
              </a:solidFill>
              <a:latin typeface="Baskerville Old Fac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89138" y="4573456"/>
            <a:ext cx="1172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(ABC)</a:t>
            </a:r>
            <a:endParaRPr lang="en-US" sz="1600" b="1" dirty="0">
              <a:solidFill>
                <a:prstClr val="black"/>
              </a:solidFill>
              <a:latin typeface="Baskerville Old Fac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52703" y="201507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75524" y="2015076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66762" y="661442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12160" y="661442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941133" y="887650"/>
            <a:ext cx="2327708" cy="1210562"/>
            <a:chOff x="6078873" y="784250"/>
            <a:chExt cx="1764196" cy="91749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294897" y="784250"/>
              <a:ext cx="1548172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7613707" y="787488"/>
              <a:ext cx="221924" cy="908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6078873" y="784251"/>
              <a:ext cx="216024" cy="911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078873" y="1695788"/>
              <a:ext cx="15348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6078873" y="784250"/>
              <a:ext cx="1756758" cy="9151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288749" y="786645"/>
              <a:ext cx="1324958" cy="9151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945616" y="1169691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</a:t>
            </a:r>
          </a:p>
        </p:txBody>
      </p:sp>
      <p:sp>
        <p:nvSpPr>
          <p:cNvPr id="7" name="Rectangle 6"/>
          <p:cNvSpPr/>
          <p:nvPr/>
        </p:nvSpPr>
        <p:spPr>
          <a:xfrm>
            <a:off x="460880" y="4573456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228184" y="885086"/>
            <a:ext cx="2042683" cy="1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968243" y="889358"/>
            <a:ext cx="292810" cy="1198427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943159" y="885087"/>
            <a:ext cx="285025" cy="1202698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943159" y="2087786"/>
            <a:ext cx="2025084" cy="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942620" y="886770"/>
            <a:ext cx="2317894" cy="1207402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219534" y="889930"/>
            <a:ext cx="1748170" cy="1207402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 rot="8100000">
            <a:off x="7359774" y="1733587"/>
            <a:ext cx="241300" cy="65534"/>
            <a:chOff x="7581900" y="2362200"/>
            <a:chExt cx="241300" cy="65534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7581900" y="2362200"/>
              <a:ext cx="2413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81900" y="2427734"/>
              <a:ext cx="2413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 rot="8100000">
            <a:off x="6562415" y="1171651"/>
            <a:ext cx="241300" cy="65534"/>
            <a:chOff x="7581900" y="2362200"/>
            <a:chExt cx="241300" cy="65534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7581900" y="2362200"/>
              <a:ext cx="2413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581900" y="2427734"/>
              <a:ext cx="2413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/>
          <p:nvPr/>
        </p:nvCxnSpPr>
        <p:spPr>
          <a:xfrm>
            <a:off x="6219534" y="889930"/>
            <a:ext cx="1748170" cy="1207402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022274" y="1442080"/>
            <a:ext cx="113030" cy="113030"/>
          </a:xfrm>
          <a:prstGeom prst="ellipse">
            <a:avLst/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527884" y="2612348"/>
            <a:ext cx="572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…(i)</a:t>
            </a:r>
            <a:endParaRPr lang="en-US" sz="1600" dirty="0">
              <a:solidFill>
                <a:prstClr val="black"/>
              </a:solidFill>
              <a:latin typeface="Baskerville Old Fac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27884" y="3592964"/>
            <a:ext cx="6335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…(ii)</a:t>
            </a:r>
            <a:endParaRPr lang="en-US" sz="1600" dirty="0">
              <a:solidFill>
                <a:prstClr val="black"/>
              </a:solidFill>
              <a:latin typeface="Baskerville Old Face" pitchFamily="18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5942620" y="1497705"/>
            <a:ext cx="1145059" cy="596467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115455" y="886770"/>
            <a:ext cx="1145059" cy="596467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211674" y="457345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askerville Old Fac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78948" y="4573456"/>
            <a:ext cx="1184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(ADC)</a:t>
            </a:r>
            <a:endParaRPr lang="en-US" sz="1600" b="1" dirty="0">
              <a:solidFill>
                <a:prstClr val="black"/>
              </a:solidFill>
              <a:latin typeface="Baskerville Old Face" pitchFamily="18" charset="0"/>
            </a:endParaRPr>
          </a:p>
        </p:txBody>
      </p:sp>
      <p:sp>
        <p:nvSpPr>
          <p:cNvPr id="77" name="Cloud 76"/>
          <p:cNvSpPr/>
          <p:nvPr/>
        </p:nvSpPr>
        <p:spPr bwMode="auto">
          <a:xfrm rot="10800000" flipH="1" flipV="1">
            <a:off x="3595626" y="1653886"/>
            <a:ext cx="1923374" cy="67489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Consider </a:t>
            </a:r>
            <a:r>
              <a:rPr lang="en-US" sz="12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ADB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8" name="Cloud 77"/>
          <p:cNvSpPr/>
          <p:nvPr/>
        </p:nvSpPr>
        <p:spPr bwMode="auto">
          <a:xfrm rot="10800000" flipH="1" flipV="1">
            <a:off x="4344697" y="2261530"/>
            <a:ext cx="2816011" cy="1195625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We know that median divides triangle in two equal areas.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9" name="Cloud 78"/>
          <p:cNvSpPr/>
          <p:nvPr/>
        </p:nvSpPr>
        <p:spPr bwMode="auto">
          <a:xfrm rot="10800000" flipH="1" flipV="1">
            <a:off x="4169812" y="3359351"/>
            <a:ext cx="3097612" cy="74238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err="1" smtClean="0">
                <a:solidFill>
                  <a:prstClr val="white"/>
                </a:solidFill>
                <a:latin typeface="Bookman Old Style" pitchFamily="18" charset="0"/>
              </a:rPr>
              <a:t>ar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 (</a:t>
            </a:r>
            <a:r>
              <a:rPr lang="en-US" sz="12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AOB)  =  </a:t>
            </a:r>
            <a:r>
              <a:rPr lang="en-US" sz="1200" b="1" kern="0" dirty="0" err="1" smtClean="0">
                <a:solidFill>
                  <a:prstClr val="white"/>
                </a:solidFill>
                <a:latin typeface="Bookman Old Style" pitchFamily="18" charset="0"/>
              </a:rPr>
              <a:t>ar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 (</a:t>
            </a:r>
            <a:r>
              <a:rPr lang="en-US" sz="12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AOD)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0" name="Cloud 79"/>
          <p:cNvSpPr/>
          <p:nvPr/>
        </p:nvSpPr>
        <p:spPr bwMode="auto">
          <a:xfrm rot="10800000" flipH="1" flipV="1">
            <a:off x="3603187" y="2252577"/>
            <a:ext cx="1923374" cy="67489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Consider </a:t>
            </a:r>
            <a:r>
              <a:rPr lang="en-US" sz="12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CBD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47664" y="1023578"/>
            <a:ext cx="3807511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Prove  :  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anose="02050604050505020204" pitchFamily="18" charset="0"/>
              </a:rPr>
              <a:t>ar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(</a:t>
            </a:r>
            <a:r>
              <a:rPr lang="en-US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ABC)  =  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anose="02050604050505020204" pitchFamily="18" charset="0"/>
              </a:rPr>
              <a:t>ar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(</a:t>
            </a:r>
            <a:r>
              <a:rPr lang="en-US" sz="1600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ADC)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8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500"/>
                            </p:stCondLst>
                            <p:childTnLst>
                              <p:par>
                                <p:cTn id="3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35" presetClass="emph" presetSubtype="0" repeatCount="1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8" presetID="35" presetClass="emph" presetSubtype="0" repeatCount="1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500"/>
                            </p:stCondLst>
                            <p:childTnLst>
                              <p:par>
                                <p:cTn id="3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35" presetClass="emph" presetSubtype="0" repeatCount="1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35" presetClass="emph" presetSubtype="0" repeatCount="1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500"/>
                            </p:stCondLst>
                            <p:childTnLst>
                              <p:par>
                                <p:cTn id="4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75" grpId="0" animBg="1"/>
      <p:bldP spid="75" grpId="1" animBg="1"/>
      <p:bldP spid="72" grpId="0" animBg="1"/>
      <p:bldP spid="72" grpId="1" animBg="1"/>
      <p:bldP spid="71" grpId="0" animBg="1"/>
      <p:bldP spid="71" grpId="1" animBg="1"/>
      <p:bldP spid="68" grpId="0" animBg="1"/>
      <p:bldP spid="68" grpId="1" animBg="1"/>
      <p:bldP spid="67" grpId="0" animBg="1"/>
      <p:bldP spid="67" grpId="1" animBg="1"/>
      <p:bldP spid="62" grpId="0" animBg="1"/>
      <p:bldP spid="62" grpId="1" animBg="1"/>
      <p:bldP spid="64" grpId="0" animBg="1"/>
      <p:bldP spid="64" grpId="1" animBg="1"/>
      <p:bldP spid="64" grpId="2" animBg="1"/>
      <p:bldP spid="64" grpId="3" animBg="1"/>
      <p:bldP spid="64" grpId="4" animBg="1"/>
      <p:bldP spid="63" grpId="0" animBg="1"/>
      <p:bldP spid="63" grpId="1" animBg="1"/>
      <p:bldP spid="63" grpId="2" animBg="1"/>
      <p:bldP spid="63" grpId="3" animBg="1"/>
      <p:bldP spid="63" grpId="4" animBg="1"/>
      <p:bldP spid="52" grpId="0" animBg="1"/>
      <p:bldP spid="52" grpId="1" animBg="1"/>
      <p:bldP spid="58" grpId="0" animBg="1"/>
      <p:bldP spid="58" grpId="1" animBg="1"/>
      <p:bldP spid="58" grpId="2" animBg="1"/>
      <p:bldP spid="58" grpId="3" animBg="1"/>
      <p:bldP spid="58" grpId="4" animBg="1"/>
      <p:bldP spid="59" grpId="0" animBg="1"/>
      <p:bldP spid="59" grpId="1" animBg="1"/>
      <p:bldP spid="59" grpId="2" animBg="1"/>
      <p:bldP spid="59" grpId="3" animBg="1"/>
      <p:bldP spid="59" grpId="4" animBg="1"/>
      <p:bldP spid="74" grpId="0" animBg="1"/>
      <p:bldP spid="74" grpId="1" animBg="1"/>
      <p:bldP spid="74" grpId="2" animBg="1"/>
      <p:bldP spid="74" grpId="3" animBg="1"/>
      <p:bldP spid="73" grpId="0" animBg="1"/>
      <p:bldP spid="73" grpId="1" animBg="1"/>
      <p:bldP spid="73" grpId="2" animBg="1"/>
      <p:bldP spid="73" grpId="3" animBg="1"/>
      <p:bldP spid="43" grpId="0" animBg="1"/>
      <p:bldP spid="43" grpId="1" animBg="1"/>
      <p:bldP spid="34" grpId="0" animBg="1"/>
      <p:bldP spid="34" grpId="1" animBg="1"/>
      <p:bldP spid="32" grpId="0" animBg="1"/>
      <p:bldP spid="2" grpId="0"/>
      <p:bldP spid="3" grpId="0"/>
      <p:bldP spid="4" grpId="0"/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5" grpId="0"/>
      <p:bldP spid="26" grpId="0"/>
      <p:bldP spid="27" grpId="0"/>
      <p:bldP spid="28" grpId="0"/>
      <p:bldP spid="41" grpId="0"/>
      <p:bldP spid="7" grpId="0"/>
      <p:bldP spid="33" grpId="0" animBg="1"/>
      <p:bldP spid="33" grpId="1" animBg="1"/>
      <p:bldP spid="54" grpId="0"/>
      <p:bldP spid="55" grpId="0"/>
      <p:bldP spid="69" grpId="0"/>
      <p:bldP spid="70" grpId="0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 txBox="1">
            <a:spLocks/>
          </p:cNvSpPr>
          <p:nvPr/>
        </p:nvSpPr>
        <p:spPr>
          <a:xfrm>
            <a:off x="630382" y="2114550"/>
            <a:ext cx="7772400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 algn="ctr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2200" b="1" smtClean="0">
                <a:solidFill>
                  <a:srgbClr val="002060"/>
                </a:solidFill>
                <a:latin typeface="Bookman Old Style" pitchFamily="18" charset="0"/>
              </a:rPr>
              <a:t>MODULE 23</a:t>
            </a:r>
            <a:endParaRPr lang="en-US" sz="2200" b="1" dirty="0" smtClean="0">
              <a:solidFill>
                <a:srgbClr val="00206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0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3347864" y="3291830"/>
            <a:ext cx="59064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</a:rPr>
              <a:t>[If two triangles are on the same base and between the same parallel lines, then their areas are equal]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815340" y="892706"/>
            <a:ext cx="3777026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821019" y="613765"/>
            <a:ext cx="4484862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2306083" y="3449628"/>
            <a:ext cx="912231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143049" y="3456079"/>
            <a:ext cx="912231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63540" y="777240"/>
            <a:ext cx="2750820" cy="1036320"/>
          </a:xfrm>
          <a:custGeom>
            <a:avLst/>
            <a:gdLst>
              <a:gd name="connsiteX0" fmla="*/ 2750820 w 2750820"/>
              <a:gd name="connsiteY0" fmla="*/ 1036320 h 1036320"/>
              <a:gd name="connsiteX1" fmla="*/ 662940 w 2750820"/>
              <a:gd name="connsiteY1" fmla="*/ 0 h 1036320"/>
              <a:gd name="connsiteX2" fmla="*/ 0 w 2750820"/>
              <a:gd name="connsiteY2" fmla="*/ 1028700 h 1036320"/>
              <a:gd name="connsiteX3" fmla="*/ 2750820 w 2750820"/>
              <a:gd name="connsiteY3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0820" h="1036320">
                <a:moveTo>
                  <a:pt x="2750820" y="1036320"/>
                </a:moveTo>
                <a:lnTo>
                  <a:pt x="662940" y="0"/>
                </a:lnTo>
                <a:lnTo>
                  <a:pt x="0" y="1028700"/>
                </a:lnTo>
                <a:lnTo>
                  <a:pt x="2750820" y="103632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347993" y="1715239"/>
            <a:ext cx="1030207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165909" y="1716367"/>
            <a:ext cx="999441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289550" y="787400"/>
            <a:ext cx="1123950" cy="603250"/>
          </a:xfrm>
          <a:custGeom>
            <a:avLst/>
            <a:gdLst>
              <a:gd name="connsiteX0" fmla="*/ 1123950 w 1123950"/>
              <a:gd name="connsiteY0" fmla="*/ 603250 h 603250"/>
              <a:gd name="connsiteX1" fmla="*/ 0 w 1123950"/>
              <a:gd name="connsiteY1" fmla="*/ 349250 h 603250"/>
              <a:gd name="connsiteX2" fmla="*/ 831850 w 1123950"/>
              <a:gd name="connsiteY2" fmla="*/ 0 h 603250"/>
              <a:gd name="connsiteX3" fmla="*/ 1123950 w 1123950"/>
              <a:gd name="connsiteY3" fmla="*/ 603250 h 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950" h="603250">
                <a:moveTo>
                  <a:pt x="1123950" y="603250"/>
                </a:moveTo>
                <a:lnTo>
                  <a:pt x="0" y="349250"/>
                </a:lnTo>
                <a:lnTo>
                  <a:pt x="831850" y="0"/>
                </a:lnTo>
                <a:lnTo>
                  <a:pt x="1123950" y="60325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Freeform 83"/>
          <p:cNvSpPr/>
          <p:nvPr/>
        </p:nvSpPr>
        <p:spPr>
          <a:xfrm>
            <a:off x="5296905" y="778099"/>
            <a:ext cx="825500" cy="484187"/>
          </a:xfrm>
          <a:custGeom>
            <a:avLst/>
            <a:gdLst>
              <a:gd name="connsiteX0" fmla="*/ 2773680 w 2773680"/>
              <a:gd name="connsiteY0" fmla="*/ 1028700 h 1028700"/>
              <a:gd name="connsiteX1" fmla="*/ 2400300 w 2773680"/>
              <a:gd name="connsiteY1" fmla="*/ 0 h 1028700"/>
              <a:gd name="connsiteX2" fmla="*/ 0 w 2773680"/>
              <a:gd name="connsiteY2" fmla="*/ 1028700 h 1028700"/>
              <a:gd name="connsiteX3" fmla="*/ 2773680 w 2773680"/>
              <a:gd name="connsiteY3" fmla="*/ 1028700 h 1028700"/>
              <a:gd name="connsiteX0" fmla="*/ 2773680 w 3060700"/>
              <a:gd name="connsiteY0" fmla="*/ 450850 h 450850"/>
              <a:gd name="connsiteX1" fmla="*/ 3060700 w 3060700"/>
              <a:gd name="connsiteY1" fmla="*/ 0 h 450850"/>
              <a:gd name="connsiteX2" fmla="*/ 0 w 3060700"/>
              <a:gd name="connsiteY2" fmla="*/ 450850 h 450850"/>
              <a:gd name="connsiteX3" fmla="*/ 2773680 w 3060700"/>
              <a:gd name="connsiteY3" fmla="*/ 450850 h 450850"/>
              <a:gd name="connsiteX0" fmla="*/ 538480 w 825500"/>
              <a:gd name="connsiteY0" fmla="*/ 450850 h 450850"/>
              <a:gd name="connsiteX1" fmla="*/ 825500 w 825500"/>
              <a:gd name="connsiteY1" fmla="*/ 0 h 450850"/>
              <a:gd name="connsiteX2" fmla="*/ 0 w 825500"/>
              <a:gd name="connsiteY2" fmla="*/ 342900 h 450850"/>
              <a:gd name="connsiteX3" fmla="*/ 538480 w 825500"/>
              <a:gd name="connsiteY3" fmla="*/ 450850 h 450850"/>
              <a:gd name="connsiteX0" fmla="*/ 521811 w 825500"/>
              <a:gd name="connsiteY0" fmla="*/ 472281 h 472281"/>
              <a:gd name="connsiteX1" fmla="*/ 825500 w 825500"/>
              <a:gd name="connsiteY1" fmla="*/ 0 h 472281"/>
              <a:gd name="connsiteX2" fmla="*/ 0 w 825500"/>
              <a:gd name="connsiteY2" fmla="*/ 342900 h 472281"/>
              <a:gd name="connsiteX3" fmla="*/ 521811 w 825500"/>
              <a:gd name="connsiteY3" fmla="*/ 472281 h 472281"/>
              <a:gd name="connsiteX0" fmla="*/ 521811 w 825500"/>
              <a:gd name="connsiteY0" fmla="*/ 484187 h 484187"/>
              <a:gd name="connsiteX1" fmla="*/ 825500 w 825500"/>
              <a:gd name="connsiteY1" fmla="*/ 0 h 484187"/>
              <a:gd name="connsiteX2" fmla="*/ 0 w 825500"/>
              <a:gd name="connsiteY2" fmla="*/ 354806 h 484187"/>
              <a:gd name="connsiteX3" fmla="*/ 521811 w 825500"/>
              <a:gd name="connsiteY3" fmla="*/ 484187 h 48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500" h="484187">
                <a:moveTo>
                  <a:pt x="521811" y="484187"/>
                </a:moveTo>
                <a:lnTo>
                  <a:pt x="825500" y="0"/>
                </a:lnTo>
                <a:lnTo>
                  <a:pt x="0" y="354806"/>
                </a:lnTo>
                <a:lnTo>
                  <a:pt x="521811" y="484187"/>
                </a:lnTo>
                <a:close/>
              </a:path>
            </a:pathLst>
          </a:custGeom>
          <a:solidFill>
            <a:srgbClr val="00B0F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09227" y="317787"/>
            <a:ext cx="1027926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632211" y="315387"/>
            <a:ext cx="958765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39551" y="303498"/>
            <a:ext cx="3492389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Tx/>
              <a:buAutoNum type="alphaUcPeriod" startAt="17"/>
            </a:pP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In fig. CDAE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 &amp; CY || BA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395536" y="1419003"/>
            <a:ext cx="919150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 smtClean="0">
                <a:solidFill>
                  <a:srgbClr val="C00000"/>
                </a:solidFill>
                <a:latin typeface="Bookman Old Style" pitchFamily="18" charset="0"/>
              </a:rPr>
              <a:t>Proof .</a:t>
            </a:r>
            <a:endParaRPr lang="en-US" altLang="en-US" sz="16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821018" y="585180"/>
            <a:ext cx="4464496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1. Name a triangle equal in area of 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CBX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821018" y="860512"/>
            <a:ext cx="4464496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2. Prove that </a:t>
            </a:r>
            <a:r>
              <a:rPr lang="en-US" altLang="en-US" sz="1600" dirty="0" err="1" smtClean="0">
                <a:solidFill>
                  <a:srgbClr val="0000FF"/>
                </a:solidFill>
                <a:latin typeface="Bookman Old Style" pitchFamily="18" charset="0"/>
              </a:rPr>
              <a:t>ar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 (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ZDE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) = </a:t>
            </a:r>
            <a:r>
              <a:rPr lang="en-US" altLang="en-US" sz="1600" dirty="0" err="1" smtClean="0">
                <a:solidFill>
                  <a:srgbClr val="0000FF"/>
                </a:solidFill>
                <a:latin typeface="Bookman Old Style" pitchFamily="18" charset="0"/>
              </a:rPr>
              <a:t>ar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 (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CZA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821018" y="1110444"/>
            <a:ext cx="4464496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3. Prove that </a:t>
            </a:r>
            <a:r>
              <a:rPr lang="en-US" altLang="en-US" sz="1600" dirty="0" err="1" smtClean="0">
                <a:solidFill>
                  <a:srgbClr val="0000FF"/>
                </a:solidFill>
                <a:latin typeface="Bookman Old Style" pitchFamily="18" charset="0"/>
              </a:rPr>
              <a:t>ar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 (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BCZY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) = </a:t>
            </a:r>
            <a:r>
              <a:rPr lang="en-US" altLang="en-US" sz="1600" dirty="0" err="1" smtClean="0">
                <a:solidFill>
                  <a:srgbClr val="0000FF"/>
                </a:solidFill>
                <a:latin typeface="Bookman Old Style" pitchFamily="18" charset="0"/>
              </a:rPr>
              <a:t>ar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 (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EDZ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071158" y="553430"/>
            <a:ext cx="3336378" cy="1507054"/>
            <a:chOff x="4677533" y="873643"/>
            <a:chExt cx="3336378" cy="150705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724128" y="1095586"/>
              <a:ext cx="17281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057555" y="2139702"/>
              <a:ext cx="27832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721747" y="1093205"/>
              <a:ext cx="2116697" cy="10485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057555" y="1095586"/>
              <a:ext cx="2394765" cy="1044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52320" y="1095586"/>
              <a:ext cx="386124" cy="10461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057555" y="1093205"/>
              <a:ext cx="666573" cy="10461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4896036" y="1095586"/>
              <a:ext cx="825711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896036" y="1455626"/>
              <a:ext cx="161519" cy="6840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896036" y="1455626"/>
              <a:ext cx="2929956" cy="6837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731271" y="1094197"/>
              <a:ext cx="290413" cy="6243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904308" y="210369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2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77533" y="1286639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2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58761" y="874799"/>
              <a:ext cx="2984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sz="12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63452" y="873643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</a:rPr>
                <a:t>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18637" y="207176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</a:rPr>
                <a:t>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17501" y="1325206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X</a:t>
              </a:r>
              <a:endParaRPr lang="en-US" sz="12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886742" y="1676366"/>
              <a:ext cx="2920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Y</a:t>
              </a:r>
              <a:endParaRPr lang="en-US" sz="12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03441" y="1255398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Z</a:t>
              </a:r>
              <a:endParaRPr lang="en-US" sz="12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1093434" y="1681175"/>
            <a:ext cx="23407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CYB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</a:rPr>
              <a:t>) = </a:t>
            </a:r>
            <a:r>
              <a:rPr lang="en-US" altLang="en-US" sz="1600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CYA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43608" y="1995686"/>
            <a:ext cx="59064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</a:rPr>
              <a:t>[If two triangles are on the same base and between the same parallel lines, then their areas are equal]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81708" y="2476438"/>
            <a:ext cx="24817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</a:rPr>
              <a:t>A (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CBX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</a:rPr>
              <a:t>) + 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</a:rPr>
              <a:t>A (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CYX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</a:rPr>
              <a:t>) =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94323" y="2477731"/>
            <a:ext cx="23191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</a:rPr>
              <a:t>A (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AXY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</a:rPr>
              <a:t>) + A (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CYX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</a:rPr>
              <a:t>)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90482" y="2816285"/>
            <a:ext cx="23455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</a:rPr>
              <a:t>A (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CBX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</a:rPr>
              <a:t>) = 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</a:rPr>
              <a:t>A (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AXY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576877" y="2555705"/>
            <a:ext cx="587505" cy="18002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4858377" y="2564878"/>
            <a:ext cx="587505" cy="18002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119623" y="771550"/>
            <a:ext cx="1728192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453050" y="1815666"/>
            <a:ext cx="278327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285731" y="1132979"/>
            <a:ext cx="161519" cy="684076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5454650" y="774700"/>
            <a:ext cx="952500" cy="1035050"/>
          </a:xfrm>
          <a:custGeom>
            <a:avLst/>
            <a:gdLst>
              <a:gd name="connsiteX0" fmla="*/ 0 w 952500"/>
              <a:gd name="connsiteY0" fmla="*/ 1035050 h 1035050"/>
              <a:gd name="connsiteX1" fmla="*/ 952500 w 952500"/>
              <a:gd name="connsiteY1" fmla="*/ 635000 h 1035050"/>
              <a:gd name="connsiteX2" fmla="*/ 666750 w 952500"/>
              <a:gd name="connsiteY2" fmla="*/ 0 h 1035050"/>
              <a:gd name="connsiteX3" fmla="*/ 0 w 952500"/>
              <a:gd name="connsiteY3" fmla="*/ 1035050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35050">
                <a:moveTo>
                  <a:pt x="0" y="1035050"/>
                </a:moveTo>
                <a:lnTo>
                  <a:pt x="952500" y="635000"/>
                </a:lnTo>
                <a:lnTo>
                  <a:pt x="666750" y="0"/>
                </a:lnTo>
                <a:lnTo>
                  <a:pt x="0" y="1035050"/>
                </a:lnTo>
                <a:close/>
              </a:path>
            </a:pathLst>
          </a:custGeom>
          <a:solidFill>
            <a:srgbClr val="00B0F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Cloud 60"/>
          <p:cNvSpPr/>
          <p:nvPr/>
        </p:nvSpPr>
        <p:spPr bwMode="auto">
          <a:xfrm rot="10800000" flipH="1" flipV="1">
            <a:off x="2699792" y="3723878"/>
            <a:ext cx="2788163" cy="83409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CYB is made up of two triangles </a:t>
            </a:r>
            <a:r>
              <a:rPr lang="en-US" sz="1200" b="1" kern="0" dirty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CBX and </a:t>
            </a:r>
            <a:r>
              <a:rPr lang="en-US" sz="1200" b="1" kern="0" dirty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CYX 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5" name="Cloud 64"/>
          <p:cNvSpPr/>
          <p:nvPr/>
        </p:nvSpPr>
        <p:spPr bwMode="auto">
          <a:xfrm rot="10800000" flipH="1" flipV="1">
            <a:off x="2087724" y="3651870"/>
            <a:ext cx="2621657" cy="90010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CYA  is made up of two triangles </a:t>
            </a:r>
            <a:r>
              <a:rPr lang="en-US" sz="12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AXY and </a:t>
            </a:r>
            <a:r>
              <a:rPr lang="en-US" sz="12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CYX  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5448300" y="784860"/>
            <a:ext cx="2773680" cy="1028700"/>
          </a:xfrm>
          <a:custGeom>
            <a:avLst/>
            <a:gdLst>
              <a:gd name="connsiteX0" fmla="*/ 2773680 w 2773680"/>
              <a:gd name="connsiteY0" fmla="*/ 1028700 h 1028700"/>
              <a:gd name="connsiteX1" fmla="*/ 2400300 w 2773680"/>
              <a:gd name="connsiteY1" fmla="*/ 0 h 1028700"/>
              <a:gd name="connsiteX2" fmla="*/ 0 w 2773680"/>
              <a:gd name="connsiteY2" fmla="*/ 1028700 h 1028700"/>
              <a:gd name="connsiteX3" fmla="*/ 2773680 w 2773680"/>
              <a:gd name="connsiteY3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680" h="1028700">
                <a:moveTo>
                  <a:pt x="2773680" y="1028700"/>
                </a:moveTo>
                <a:lnTo>
                  <a:pt x="2400300" y="0"/>
                </a:lnTo>
                <a:lnTo>
                  <a:pt x="0" y="1028700"/>
                </a:lnTo>
                <a:lnTo>
                  <a:pt x="2773680" y="1028700"/>
                </a:lnTo>
                <a:close/>
              </a:path>
            </a:pathLst>
          </a:custGeom>
          <a:solidFill>
            <a:srgbClr val="00B0F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84841" y="3420742"/>
            <a:ext cx="22990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</a:rPr>
              <a:t>A (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ACE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</a:rPr>
              <a:t>) = 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</a:rPr>
              <a:t>A (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ADE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092387" y="4187001"/>
            <a:ext cx="24400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</a:rPr>
              <a:t>A (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CZA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</a:rPr>
              <a:t>) + 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</a:rPr>
              <a:t>A (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AZE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</a:rPr>
              <a:t>) =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05002" y="4188294"/>
            <a:ext cx="23191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</a:rPr>
              <a:t>A (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ZDE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</a:rPr>
              <a:t>) 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</a:rPr>
              <a:t>+ A (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AZE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</a:rPr>
              <a:t>)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225010" y="4499954"/>
            <a:ext cx="2274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</a:rPr>
              <a:t>A (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CZA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</a:rPr>
              <a:t>) = 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</a:rPr>
              <a:t>A (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ZDE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2587556" y="4266268"/>
            <a:ext cx="587505" cy="18002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869056" y="4275441"/>
            <a:ext cx="587505" cy="18002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loud 81"/>
          <p:cNvSpPr/>
          <p:nvPr/>
        </p:nvSpPr>
        <p:spPr bwMode="auto">
          <a:xfrm rot="10800000" flipH="1" flipV="1">
            <a:off x="4572000" y="2391730"/>
            <a:ext cx="2634503" cy="936104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ACE is made up of two triangles </a:t>
            </a:r>
            <a:r>
              <a:rPr lang="en-US" sz="1200" b="1" kern="0" dirty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CZA and </a:t>
            </a:r>
            <a:r>
              <a:rPr lang="en-US" sz="1200" b="1" kern="0" dirty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AZE 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Cloud 85"/>
          <p:cNvSpPr/>
          <p:nvPr/>
        </p:nvSpPr>
        <p:spPr bwMode="auto">
          <a:xfrm rot="10800000" flipH="1" flipV="1">
            <a:off x="4067944" y="3291830"/>
            <a:ext cx="2560010" cy="98812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ADE is made up of two triangles </a:t>
            </a:r>
            <a:r>
              <a:rPr lang="en-US" sz="1200" b="1" kern="0" dirty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ZDE and </a:t>
            </a:r>
            <a:r>
              <a:rPr lang="en-US" sz="1200" b="1" kern="0" dirty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AZE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5285841" y="781076"/>
            <a:ext cx="1123950" cy="603250"/>
          </a:xfrm>
          <a:custGeom>
            <a:avLst/>
            <a:gdLst>
              <a:gd name="connsiteX0" fmla="*/ 1123950 w 1123950"/>
              <a:gd name="connsiteY0" fmla="*/ 603250 h 603250"/>
              <a:gd name="connsiteX1" fmla="*/ 0 w 1123950"/>
              <a:gd name="connsiteY1" fmla="*/ 349250 h 603250"/>
              <a:gd name="connsiteX2" fmla="*/ 831850 w 1123950"/>
              <a:gd name="connsiteY2" fmla="*/ 0 h 603250"/>
              <a:gd name="connsiteX3" fmla="*/ 1123950 w 1123950"/>
              <a:gd name="connsiteY3" fmla="*/ 603250 h 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950" h="603250">
                <a:moveTo>
                  <a:pt x="1123950" y="603250"/>
                </a:moveTo>
                <a:lnTo>
                  <a:pt x="0" y="349250"/>
                </a:lnTo>
                <a:lnTo>
                  <a:pt x="831850" y="0"/>
                </a:lnTo>
                <a:lnTo>
                  <a:pt x="1123950" y="60325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Freeform 91"/>
          <p:cNvSpPr/>
          <p:nvPr/>
        </p:nvSpPr>
        <p:spPr>
          <a:xfrm>
            <a:off x="5455711" y="785839"/>
            <a:ext cx="952500" cy="1035050"/>
          </a:xfrm>
          <a:custGeom>
            <a:avLst/>
            <a:gdLst>
              <a:gd name="connsiteX0" fmla="*/ 0 w 952500"/>
              <a:gd name="connsiteY0" fmla="*/ 1035050 h 1035050"/>
              <a:gd name="connsiteX1" fmla="*/ 952500 w 952500"/>
              <a:gd name="connsiteY1" fmla="*/ 635000 h 1035050"/>
              <a:gd name="connsiteX2" fmla="*/ 666750 w 952500"/>
              <a:gd name="connsiteY2" fmla="*/ 0 h 1035050"/>
              <a:gd name="connsiteX3" fmla="*/ 0 w 952500"/>
              <a:gd name="connsiteY3" fmla="*/ 1035050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35050">
                <a:moveTo>
                  <a:pt x="0" y="1035050"/>
                </a:moveTo>
                <a:lnTo>
                  <a:pt x="952500" y="635000"/>
                </a:lnTo>
                <a:lnTo>
                  <a:pt x="666750" y="0"/>
                </a:lnTo>
                <a:lnTo>
                  <a:pt x="0" y="1035050"/>
                </a:lnTo>
                <a:close/>
              </a:path>
            </a:pathLst>
          </a:custGeom>
          <a:noFill/>
          <a:ln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5453050" y="788504"/>
            <a:ext cx="2750820" cy="1036320"/>
          </a:xfrm>
          <a:custGeom>
            <a:avLst/>
            <a:gdLst>
              <a:gd name="connsiteX0" fmla="*/ 2750820 w 2750820"/>
              <a:gd name="connsiteY0" fmla="*/ 1036320 h 1036320"/>
              <a:gd name="connsiteX1" fmla="*/ 662940 w 2750820"/>
              <a:gd name="connsiteY1" fmla="*/ 0 h 1036320"/>
              <a:gd name="connsiteX2" fmla="*/ 0 w 2750820"/>
              <a:gd name="connsiteY2" fmla="*/ 1028700 h 1036320"/>
              <a:gd name="connsiteX3" fmla="*/ 2750820 w 2750820"/>
              <a:gd name="connsiteY3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0820" h="1036320">
                <a:moveTo>
                  <a:pt x="2750820" y="1036320"/>
                </a:moveTo>
                <a:lnTo>
                  <a:pt x="662940" y="0"/>
                </a:lnTo>
                <a:lnTo>
                  <a:pt x="0" y="1028700"/>
                </a:lnTo>
                <a:lnTo>
                  <a:pt x="2750820" y="1036320"/>
                </a:lnTo>
                <a:close/>
              </a:path>
            </a:pathLst>
          </a:custGeom>
          <a:noFill/>
          <a:ln>
            <a:solidFill>
              <a:srgbClr val="8E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Freeform 93"/>
          <p:cNvSpPr/>
          <p:nvPr/>
        </p:nvSpPr>
        <p:spPr>
          <a:xfrm>
            <a:off x="5453050" y="781075"/>
            <a:ext cx="2773680" cy="1028700"/>
          </a:xfrm>
          <a:custGeom>
            <a:avLst/>
            <a:gdLst>
              <a:gd name="connsiteX0" fmla="*/ 2773680 w 2773680"/>
              <a:gd name="connsiteY0" fmla="*/ 1028700 h 1028700"/>
              <a:gd name="connsiteX1" fmla="*/ 2400300 w 2773680"/>
              <a:gd name="connsiteY1" fmla="*/ 0 h 1028700"/>
              <a:gd name="connsiteX2" fmla="*/ 0 w 2773680"/>
              <a:gd name="connsiteY2" fmla="*/ 1028700 h 1028700"/>
              <a:gd name="connsiteX3" fmla="*/ 2773680 w 2773680"/>
              <a:gd name="connsiteY3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680" h="1028700">
                <a:moveTo>
                  <a:pt x="2773680" y="1028700"/>
                </a:moveTo>
                <a:lnTo>
                  <a:pt x="2400300" y="0"/>
                </a:lnTo>
                <a:lnTo>
                  <a:pt x="0" y="1028700"/>
                </a:lnTo>
                <a:lnTo>
                  <a:pt x="2773680" y="1028700"/>
                </a:lnTo>
                <a:close/>
              </a:path>
            </a:pathLst>
          </a:custGeom>
          <a:noFill/>
          <a:ln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6125934" y="782428"/>
            <a:ext cx="278064" cy="613245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loud 86"/>
          <p:cNvSpPr/>
          <p:nvPr/>
        </p:nvSpPr>
        <p:spPr bwMode="auto">
          <a:xfrm rot="10800000" flipH="1" flipV="1">
            <a:off x="4752020" y="2031690"/>
            <a:ext cx="2113407" cy="658641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CBX is a part of 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CBY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Cloud 87"/>
          <p:cNvSpPr/>
          <p:nvPr/>
        </p:nvSpPr>
        <p:spPr bwMode="auto">
          <a:xfrm rot="10800000" flipH="1" flipV="1">
            <a:off x="4535996" y="2175706"/>
            <a:ext cx="2736304" cy="99217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2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CBY lies between two parallel lines AB and CY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6" name="Cloud 95"/>
          <p:cNvSpPr/>
          <p:nvPr/>
        </p:nvSpPr>
        <p:spPr bwMode="auto">
          <a:xfrm rot="10800000" flipH="1" flipV="1">
            <a:off x="5112060" y="2247714"/>
            <a:ext cx="2515568" cy="99217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Also, 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CYA lies between same two parallel lines AB and CY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7" name="Cloud 96"/>
          <p:cNvSpPr/>
          <p:nvPr/>
        </p:nvSpPr>
        <p:spPr bwMode="auto">
          <a:xfrm rot="10800000" flipH="1" flipV="1">
            <a:off x="5940152" y="2463738"/>
            <a:ext cx="2286880" cy="67767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Their heights are equal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8" name="Cloud 97"/>
          <p:cNvSpPr/>
          <p:nvPr/>
        </p:nvSpPr>
        <p:spPr bwMode="auto">
          <a:xfrm rot="10800000" flipH="1" flipV="1">
            <a:off x="4319972" y="3039802"/>
            <a:ext cx="2767125" cy="74543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Also, they have common base CY</a:t>
            </a:r>
          </a:p>
        </p:txBody>
      </p:sp>
      <p:sp>
        <p:nvSpPr>
          <p:cNvPr id="99" name="Cloud 98"/>
          <p:cNvSpPr/>
          <p:nvPr/>
        </p:nvSpPr>
        <p:spPr bwMode="auto">
          <a:xfrm rot="10800000" flipH="1" flipV="1">
            <a:off x="6156176" y="2463738"/>
            <a:ext cx="2286880" cy="74543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Their areas are equal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1" name="Freeform 100"/>
          <p:cNvSpPr/>
          <p:nvPr/>
        </p:nvSpPr>
        <p:spPr>
          <a:xfrm>
            <a:off x="6912292" y="784860"/>
            <a:ext cx="1309688" cy="1028700"/>
          </a:xfrm>
          <a:custGeom>
            <a:avLst/>
            <a:gdLst>
              <a:gd name="connsiteX0" fmla="*/ 2773680 w 2773680"/>
              <a:gd name="connsiteY0" fmla="*/ 1028700 h 1028700"/>
              <a:gd name="connsiteX1" fmla="*/ 2400300 w 2773680"/>
              <a:gd name="connsiteY1" fmla="*/ 0 h 1028700"/>
              <a:gd name="connsiteX2" fmla="*/ 0 w 2773680"/>
              <a:gd name="connsiteY2" fmla="*/ 1028700 h 1028700"/>
              <a:gd name="connsiteX3" fmla="*/ 2773680 w 2773680"/>
              <a:gd name="connsiteY3" fmla="*/ 1028700 h 1028700"/>
              <a:gd name="connsiteX0" fmla="*/ 1295400 w 1295400"/>
              <a:gd name="connsiteY0" fmla="*/ 1028700 h 1028700"/>
              <a:gd name="connsiteX1" fmla="*/ 922020 w 1295400"/>
              <a:gd name="connsiteY1" fmla="*/ 0 h 1028700"/>
              <a:gd name="connsiteX2" fmla="*/ 0 w 1295400"/>
              <a:gd name="connsiteY2" fmla="*/ 388620 h 1028700"/>
              <a:gd name="connsiteX3" fmla="*/ 1295400 w 1295400"/>
              <a:gd name="connsiteY3" fmla="*/ 1028700 h 1028700"/>
              <a:gd name="connsiteX0" fmla="*/ 1309688 w 1309688"/>
              <a:gd name="connsiteY0" fmla="*/ 1028700 h 1028700"/>
              <a:gd name="connsiteX1" fmla="*/ 936308 w 1309688"/>
              <a:gd name="connsiteY1" fmla="*/ 0 h 1028700"/>
              <a:gd name="connsiteX2" fmla="*/ 0 w 1309688"/>
              <a:gd name="connsiteY2" fmla="*/ 398145 h 1028700"/>
              <a:gd name="connsiteX3" fmla="*/ 1309688 w 1309688"/>
              <a:gd name="connsiteY3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88" h="1028700">
                <a:moveTo>
                  <a:pt x="1309688" y="1028700"/>
                </a:moveTo>
                <a:lnTo>
                  <a:pt x="936308" y="0"/>
                </a:lnTo>
                <a:lnTo>
                  <a:pt x="0" y="398145"/>
                </a:lnTo>
                <a:lnTo>
                  <a:pt x="1309688" y="1028700"/>
                </a:lnTo>
                <a:close/>
              </a:path>
            </a:pathLst>
          </a:custGeom>
          <a:solidFill>
            <a:srgbClr val="00B0F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Freeform 101"/>
          <p:cNvSpPr/>
          <p:nvPr/>
        </p:nvSpPr>
        <p:spPr>
          <a:xfrm flipH="1">
            <a:off x="5448137" y="778510"/>
            <a:ext cx="1471613" cy="1044575"/>
          </a:xfrm>
          <a:custGeom>
            <a:avLst/>
            <a:gdLst>
              <a:gd name="connsiteX0" fmla="*/ 2773680 w 2773680"/>
              <a:gd name="connsiteY0" fmla="*/ 1028700 h 1028700"/>
              <a:gd name="connsiteX1" fmla="*/ 2400300 w 2773680"/>
              <a:gd name="connsiteY1" fmla="*/ 0 h 1028700"/>
              <a:gd name="connsiteX2" fmla="*/ 0 w 2773680"/>
              <a:gd name="connsiteY2" fmla="*/ 1028700 h 1028700"/>
              <a:gd name="connsiteX3" fmla="*/ 2773680 w 2773680"/>
              <a:gd name="connsiteY3" fmla="*/ 1028700 h 1028700"/>
              <a:gd name="connsiteX0" fmla="*/ 1295400 w 1295400"/>
              <a:gd name="connsiteY0" fmla="*/ 1028700 h 1028700"/>
              <a:gd name="connsiteX1" fmla="*/ 922020 w 1295400"/>
              <a:gd name="connsiteY1" fmla="*/ 0 h 1028700"/>
              <a:gd name="connsiteX2" fmla="*/ 0 w 1295400"/>
              <a:gd name="connsiteY2" fmla="*/ 388620 h 1028700"/>
              <a:gd name="connsiteX3" fmla="*/ 1295400 w 1295400"/>
              <a:gd name="connsiteY3" fmla="*/ 1028700 h 1028700"/>
              <a:gd name="connsiteX0" fmla="*/ 1309688 w 1309688"/>
              <a:gd name="connsiteY0" fmla="*/ 1028700 h 1028700"/>
              <a:gd name="connsiteX1" fmla="*/ 936308 w 1309688"/>
              <a:gd name="connsiteY1" fmla="*/ 0 h 1028700"/>
              <a:gd name="connsiteX2" fmla="*/ 0 w 1309688"/>
              <a:gd name="connsiteY2" fmla="*/ 398145 h 1028700"/>
              <a:gd name="connsiteX3" fmla="*/ 1309688 w 1309688"/>
              <a:gd name="connsiteY3" fmla="*/ 1028700 h 1028700"/>
              <a:gd name="connsiteX0" fmla="*/ 1608138 w 1608138"/>
              <a:gd name="connsiteY0" fmla="*/ 1044575 h 1044575"/>
              <a:gd name="connsiteX1" fmla="*/ 936308 w 1608138"/>
              <a:gd name="connsiteY1" fmla="*/ 0 h 1044575"/>
              <a:gd name="connsiteX2" fmla="*/ 0 w 1608138"/>
              <a:gd name="connsiteY2" fmla="*/ 398145 h 1044575"/>
              <a:gd name="connsiteX3" fmla="*/ 1608138 w 1608138"/>
              <a:gd name="connsiteY3" fmla="*/ 1044575 h 1044575"/>
              <a:gd name="connsiteX0" fmla="*/ 1471613 w 1471613"/>
              <a:gd name="connsiteY0" fmla="*/ 1044575 h 1044575"/>
              <a:gd name="connsiteX1" fmla="*/ 799783 w 1471613"/>
              <a:gd name="connsiteY1" fmla="*/ 0 h 1044575"/>
              <a:gd name="connsiteX2" fmla="*/ 0 w 1471613"/>
              <a:gd name="connsiteY2" fmla="*/ 398145 h 1044575"/>
              <a:gd name="connsiteX3" fmla="*/ 1471613 w 1471613"/>
              <a:gd name="connsiteY3" fmla="*/ 1044575 h 104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1613" h="1044575">
                <a:moveTo>
                  <a:pt x="1471613" y="1044575"/>
                </a:moveTo>
                <a:lnTo>
                  <a:pt x="799783" y="0"/>
                </a:lnTo>
                <a:lnTo>
                  <a:pt x="0" y="398145"/>
                </a:lnTo>
                <a:lnTo>
                  <a:pt x="1471613" y="1044575"/>
                </a:lnTo>
                <a:close/>
              </a:path>
            </a:pathLst>
          </a:custGeom>
          <a:solidFill>
            <a:schemeClr val="accent3">
              <a:lumMod val="5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" name="Cloud 102"/>
          <p:cNvSpPr/>
          <p:nvPr/>
        </p:nvSpPr>
        <p:spPr bwMode="auto">
          <a:xfrm rot="10800000" flipH="1" flipV="1">
            <a:off x="6422933" y="2543140"/>
            <a:ext cx="2113407" cy="658641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ZDE is a part of 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ADE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4" name="Cloud 103"/>
          <p:cNvSpPr/>
          <p:nvPr/>
        </p:nvSpPr>
        <p:spPr bwMode="auto">
          <a:xfrm rot="10800000" flipH="1" flipV="1">
            <a:off x="6221852" y="2376372"/>
            <a:ext cx="2515568" cy="99217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2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ADE lies between two parallel lines CD and AE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5" name="Cloud 104"/>
          <p:cNvSpPr/>
          <p:nvPr/>
        </p:nvSpPr>
        <p:spPr bwMode="auto">
          <a:xfrm rot="10800000" flipH="1" flipV="1">
            <a:off x="6221852" y="2376372"/>
            <a:ext cx="2515568" cy="99217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Also, 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ACE lies between same two parallel lines CD and AE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6" name="Cloud 105"/>
          <p:cNvSpPr/>
          <p:nvPr/>
        </p:nvSpPr>
        <p:spPr bwMode="auto">
          <a:xfrm rot="10800000" flipH="1" flipV="1">
            <a:off x="6336196" y="2533625"/>
            <a:ext cx="2286880" cy="67767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Their heights are equal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7" name="Cloud 106"/>
          <p:cNvSpPr/>
          <p:nvPr/>
        </p:nvSpPr>
        <p:spPr bwMode="auto">
          <a:xfrm rot="10800000" flipH="1" flipV="1">
            <a:off x="6096074" y="2499742"/>
            <a:ext cx="2767125" cy="74543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Also, they have common base AE</a:t>
            </a:r>
          </a:p>
        </p:txBody>
      </p:sp>
      <p:sp>
        <p:nvSpPr>
          <p:cNvPr id="108" name="Cloud 107"/>
          <p:cNvSpPr/>
          <p:nvPr/>
        </p:nvSpPr>
        <p:spPr bwMode="auto">
          <a:xfrm rot="10800000" flipH="1" flipV="1">
            <a:off x="6336196" y="2499742"/>
            <a:ext cx="2286880" cy="74543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Their areas are equal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04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500"/>
                            </p:stCondLst>
                            <p:childTnLst>
                              <p:par>
                                <p:cTn id="4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500"/>
                            </p:stCondLst>
                            <p:childTnLst>
                              <p:par>
                                <p:cTn id="4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00" grpId="0" animBg="1"/>
      <p:bldP spid="100" grpId="1" animBg="1"/>
      <p:bldP spid="83" grpId="0" animBg="1"/>
      <p:bldP spid="83" grpId="1" animBg="1"/>
      <p:bldP spid="85" grpId="0" animBg="1"/>
      <p:bldP spid="85" grpId="1" animBg="1"/>
      <p:bldP spid="81" grpId="0" animBg="1"/>
      <p:bldP spid="81" grpId="1" animBg="1"/>
      <p:bldP spid="13" grpId="0" animBg="1"/>
      <p:bldP spid="13" grpId="1" animBg="1"/>
      <p:bldP spid="64" grpId="0" animBg="1"/>
      <p:bldP spid="64" grpId="1" animBg="1"/>
      <p:bldP spid="63" grpId="0" animBg="1"/>
      <p:bldP spid="63" grpId="1" animBg="1"/>
      <p:bldP spid="6" grpId="0" animBg="1"/>
      <p:bldP spid="6" grpId="1" animBg="1"/>
      <p:bldP spid="84" grpId="0" animBg="1"/>
      <p:bldP spid="84" grpId="1" animBg="1"/>
      <p:bldP spid="48" grpId="0" animBg="1"/>
      <p:bldP spid="48" grpId="1" animBg="1"/>
      <p:bldP spid="44" grpId="0" animBg="1"/>
      <p:bldP spid="44" grpId="1" animBg="1"/>
      <p:bldP spid="22" grpId="0"/>
      <p:bldP spid="23" grpId="0"/>
      <p:bldP spid="24" grpId="0"/>
      <p:bldP spid="25" grpId="0"/>
      <p:bldP spid="26" grpId="0"/>
      <p:bldP spid="34" grpId="0"/>
      <p:bldP spid="36" grpId="0"/>
      <p:bldP spid="37" grpId="0"/>
      <p:bldP spid="3" grpId="0"/>
      <p:bldP spid="39" grpId="0"/>
      <p:bldP spid="7" grpId="0" animBg="1"/>
      <p:bldP spid="7" grpId="1" animBg="1"/>
      <p:bldP spid="61" grpId="0" animBg="1"/>
      <p:bldP spid="61" grpId="1" animBg="1"/>
      <p:bldP spid="65" grpId="0" animBg="1"/>
      <p:bldP spid="65" grpId="1" animBg="1"/>
      <p:bldP spid="14" grpId="0" animBg="1"/>
      <p:bldP spid="14" grpId="1" animBg="1"/>
      <p:bldP spid="71" grpId="0"/>
      <p:bldP spid="76" grpId="0"/>
      <p:bldP spid="77" grpId="0"/>
      <p:bldP spid="78" grpId="0"/>
      <p:bldP spid="82" grpId="0" animBg="1"/>
      <p:bldP spid="82" grpId="1" animBg="1"/>
      <p:bldP spid="86" grpId="0" animBg="1"/>
      <p:bldP spid="86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87" grpId="0" animBg="1"/>
      <p:bldP spid="87" grpId="1" animBg="1"/>
      <p:bldP spid="88" grpId="0" animBg="1"/>
      <p:bldP spid="88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446141" y="1268473"/>
            <a:ext cx="969168" cy="559594"/>
          </a:xfrm>
          <a:custGeom>
            <a:avLst/>
            <a:gdLst>
              <a:gd name="connsiteX0" fmla="*/ 0 w 969168"/>
              <a:gd name="connsiteY0" fmla="*/ 559594 h 559594"/>
              <a:gd name="connsiteX1" fmla="*/ 969168 w 969168"/>
              <a:gd name="connsiteY1" fmla="*/ 135732 h 559594"/>
              <a:gd name="connsiteX2" fmla="*/ 357187 w 969168"/>
              <a:gd name="connsiteY2" fmla="*/ 0 h 559594"/>
              <a:gd name="connsiteX3" fmla="*/ 0 w 969168"/>
              <a:gd name="connsiteY3" fmla="*/ 559594 h 55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9168" h="559594">
                <a:moveTo>
                  <a:pt x="0" y="559594"/>
                </a:moveTo>
                <a:lnTo>
                  <a:pt x="969168" y="135732"/>
                </a:lnTo>
                <a:lnTo>
                  <a:pt x="357187" y="0"/>
                </a:lnTo>
                <a:lnTo>
                  <a:pt x="0" y="559594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297933" y="764508"/>
            <a:ext cx="831056" cy="488157"/>
          </a:xfrm>
          <a:custGeom>
            <a:avLst/>
            <a:gdLst>
              <a:gd name="connsiteX0" fmla="*/ 528638 w 831056"/>
              <a:gd name="connsiteY0" fmla="*/ 488157 h 488157"/>
              <a:gd name="connsiteX1" fmla="*/ 0 w 831056"/>
              <a:gd name="connsiteY1" fmla="*/ 361950 h 488157"/>
              <a:gd name="connsiteX2" fmla="*/ 831056 w 831056"/>
              <a:gd name="connsiteY2" fmla="*/ 0 h 488157"/>
              <a:gd name="connsiteX3" fmla="*/ 528638 w 831056"/>
              <a:gd name="connsiteY3" fmla="*/ 488157 h 488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1056" h="488157">
                <a:moveTo>
                  <a:pt x="528638" y="488157"/>
                </a:moveTo>
                <a:lnTo>
                  <a:pt x="0" y="361950"/>
                </a:lnTo>
                <a:lnTo>
                  <a:pt x="831056" y="0"/>
                </a:lnTo>
                <a:lnTo>
                  <a:pt x="528638" y="48815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0" name="Freeform 109"/>
          <p:cNvSpPr/>
          <p:nvPr/>
        </p:nvSpPr>
        <p:spPr>
          <a:xfrm>
            <a:off x="5784056" y="784860"/>
            <a:ext cx="1204913" cy="622300"/>
          </a:xfrm>
          <a:custGeom>
            <a:avLst/>
            <a:gdLst>
              <a:gd name="connsiteX0" fmla="*/ 1619250 w 1619250"/>
              <a:gd name="connsiteY0" fmla="*/ 393700 h 622300"/>
              <a:gd name="connsiteX1" fmla="*/ 825500 w 1619250"/>
              <a:gd name="connsiteY1" fmla="*/ 0 h 622300"/>
              <a:gd name="connsiteX2" fmla="*/ 0 w 1619250"/>
              <a:gd name="connsiteY2" fmla="*/ 361950 h 622300"/>
              <a:gd name="connsiteX3" fmla="*/ 1117600 w 1619250"/>
              <a:gd name="connsiteY3" fmla="*/ 622300 h 622300"/>
              <a:gd name="connsiteX4" fmla="*/ 1619250 w 1619250"/>
              <a:gd name="connsiteY4" fmla="*/ 393700 h 622300"/>
              <a:gd name="connsiteX0" fmla="*/ 1095375 w 1095375"/>
              <a:gd name="connsiteY0" fmla="*/ 393700 h 622300"/>
              <a:gd name="connsiteX1" fmla="*/ 301625 w 1095375"/>
              <a:gd name="connsiteY1" fmla="*/ 0 h 622300"/>
              <a:gd name="connsiteX2" fmla="*/ 0 w 1095375"/>
              <a:gd name="connsiteY2" fmla="*/ 485775 h 622300"/>
              <a:gd name="connsiteX3" fmla="*/ 593725 w 1095375"/>
              <a:gd name="connsiteY3" fmla="*/ 622300 h 622300"/>
              <a:gd name="connsiteX4" fmla="*/ 1095375 w 1095375"/>
              <a:gd name="connsiteY4" fmla="*/ 3937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5" h="622300">
                <a:moveTo>
                  <a:pt x="1095375" y="393700"/>
                </a:moveTo>
                <a:lnTo>
                  <a:pt x="301625" y="0"/>
                </a:lnTo>
                <a:lnTo>
                  <a:pt x="0" y="485775"/>
                </a:lnTo>
                <a:lnTo>
                  <a:pt x="593725" y="622300"/>
                </a:lnTo>
                <a:lnTo>
                  <a:pt x="1095375" y="39370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483729" y="3349905"/>
            <a:ext cx="2424571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508546" y="2871790"/>
            <a:ext cx="2409914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1842046" y="2391730"/>
            <a:ext cx="999441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1007604" y="1873530"/>
            <a:ext cx="999441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815340" y="1151925"/>
            <a:ext cx="3916680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54792" y="1419622"/>
            <a:ext cx="920864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rgbClr val="C00000"/>
                </a:solidFill>
                <a:latin typeface="Bookman Old Style" pitchFamily="18" charset="0"/>
              </a:rPr>
              <a:t>Proof .</a:t>
            </a: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539551" y="303498"/>
            <a:ext cx="3492389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Tx/>
              <a:buAutoNum type="alphaUcPeriod" startAt="17"/>
            </a:pP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In fig. CDAE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 &amp; CY || BA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821018" y="585180"/>
            <a:ext cx="4464496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1. Name a triangle equal in area of 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CBX</a:t>
            </a: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821018" y="860512"/>
            <a:ext cx="4464496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2. Prove that </a:t>
            </a:r>
            <a:r>
              <a:rPr lang="en-US" altLang="en-US" sz="1600" dirty="0" err="1" smtClean="0">
                <a:solidFill>
                  <a:srgbClr val="0000FF"/>
                </a:solidFill>
                <a:latin typeface="Bookman Old Style" pitchFamily="18" charset="0"/>
              </a:rPr>
              <a:t>ar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 (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ZDE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) = </a:t>
            </a:r>
            <a:r>
              <a:rPr lang="en-US" altLang="en-US" sz="1600" dirty="0" err="1" smtClean="0">
                <a:solidFill>
                  <a:srgbClr val="0000FF"/>
                </a:solidFill>
                <a:latin typeface="Bookman Old Style" pitchFamily="18" charset="0"/>
              </a:rPr>
              <a:t>ar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 (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CZA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821018" y="1110444"/>
            <a:ext cx="4464496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3. Prove that </a:t>
            </a:r>
            <a:r>
              <a:rPr lang="en-US" altLang="en-US" sz="1600" dirty="0" err="1" smtClean="0">
                <a:solidFill>
                  <a:srgbClr val="0000FF"/>
                </a:solidFill>
                <a:latin typeface="Bookman Old Style" pitchFamily="18" charset="0"/>
              </a:rPr>
              <a:t>ar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 (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BCZY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) = </a:t>
            </a:r>
            <a:r>
              <a:rPr lang="en-US" altLang="en-US" sz="1600" dirty="0" err="1" smtClean="0">
                <a:solidFill>
                  <a:srgbClr val="0000FF"/>
                </a:solidFill>
                <a:latin typeface="Bookman Old Style" pitchFamily="18" charset="0"/>
              </a:rPr>
              <a:t>ar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 (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EDZ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071158" y="553430"/>
            <a:ext cx="3336378" cy="1507054"/>
            <a:chOff x="4677533" y="873643"/>
            <a:chExt cx="3336378" cy="1507054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5724128" y="1095586"/>
              <a:ext cx="17281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057555" y="2139702"/>
              <a:ext cx="27832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721747" y="1093205"/>
              <a:ext cx="2116697" cy="10485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057555" y="1095586"/>
              <a:ext cx="2394765" cy="1044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452320" y="1095586"/>
              <a:ext cx="386124" cy="10461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057555" y="1093205"/>
              <a:ext cx="666573" cy="10461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4896036" y="1095586"/>
              <a:ext cx="825711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896036" y="1455626"/>
              <a:ext cx="161519" cy="6840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896036" y="1455626"/>
              <a:ext cx="2929956" cy="6837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731271" y="1094197"/>
              <a:ext cx="290413" cy="6243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904308" y="210369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2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77533" y="1286639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2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558761" y="874799"/>
              <a:ext cx="2984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sz="12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63452" y="873643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</a:rPr>
                <a:t>D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718637" y="207176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</a:rPr>
                <a:t>E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217501" y="1325206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X</a:t>
              </a:r>
              <a:endParaRPr lang="en-US" sz="12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886742" y="1676366"/>
              <a:ext cx="2920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Y</a:t>
              </a:r>
              <a:endParaRPr lang="en-US" sz="12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403441" y="1255398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Z</a:t>
              </a:r>
              <a:endParaRPr lang="en-US" sz="12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9" name="Freeform 68"/>
          <p:cNvSpPr/>
          <p:nvPr/>
        </p:nvSpPr>
        <p:spPr>
          <a:xfrm>
            <a:off x="6912292" y="784860"/>
            <a:ext cx="1309688" cy="1028700"/>
          </a:xfrm>
          <a:custGeom>
            <a:avLst/>
            <a:gdLst>
              <a:gd name="connsiteX0" fmla="*/ 2773680 w 2773680"/>
              <a:gd name="connsiteY0" fmla="*/ 1028700 h 1028700"/>
              <a:gd name="connsiteX1" fmla="*/ 2400300 w 2773680"/>
              <a:gd name="connsiteY1" fmla="*/ 0 h 1028700"/>
              <a:gd name="connsiteX2" fmla="*/ 0 w 2773680"/>
              <a:gd name="connsiteY2" fmla="*/ 1028700 h 1028700"/>
              <a:gd name="connsiteX3" fmla="*/ 2773680 w 2773680"/>
              <a:gd name="connsiteY3" fmla="*/ 1028700 h 1028700"/>
              <a:gd name="connsiteX0" fmla="*/ 1295400 w 1295400"/>
              <a:gd name="connsiteY0" fmla="*/ 1028700 h 1028700"/>
              <a:gd name="connsiteX1" fmla="*/ 922020 w 1295400"/>
              <a:gd name="connsiteY1" fmla="*/ 0 h 1028700"/>
              <a:gd name="connsiteX2" fmla="*/ 0 w 1295400"/>
              <a:gd name="connsiteY2" fmla="*/ 388620 h 1028700"/>
              <a:gd name="connsiteX3" fmla="*/ 1295400 w 1295400"/>
              <a:gd name="connsiteY3" fmla="*/ 1028700 h 1028700"/>
              <a:gd name="connsiteX0" fmla="*/ 1309688 w 1309688"/>
              <a:gd name="connsiteY0" fmla="*/ 1028700 h 1028700"/>
              <a:gd name="connsiteX1" fmla="*/ 936308 w 1309688"/>
              <a:gd name="connsiteY1" fmla="*/ 0 h 1028700"/>
              <a:gd name="connsiteX2" fmla="*/ 0 w 1309688"/>
              <a:gd name="connsiteY2" fmla="*/ 398145 h 1028700"/>
              <a:gd name="connsiteX3" fmla="*/ 1309688 w 1309688"/>
              <a:gd name="connsiteY3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88" h="1028700">
                <a:moveTo>
                  <a:pt x="1309688" y="1028700"/>
                </a:moveTo>
                <a:lnTo>
                  <a:pt x="936308" y="0"/>
                </a:lnTo>
                <a:lnTo>
                  <a:pt x="0" y="398145"/>
                </a:lnTo>
                <a:lnTo>
                  <a:pt x="1309688" y="1028700"/>
                </a:lnTo>
                <a:close/>
              </a:path>
            </a:pathLst>
          </a:custGeom>
          <a:solidFill>
            <a:srgbClr val="00B0F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50708" y="1851670"/>
            <a:ext cx="2347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CZA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</a:rPr>
              <a:t>) = </a:t>
            </a:r>
            <a:r>
              <a:rPr lang="en-US" altLang="en-US" sz="1600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EDZ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75856" y="1851670"/>
            <a:ext cx="9797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</a:rPr>
              <a:t>[Proved]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5" name="Cloud 74"/>
          <p:cNvSpPr/>
          <p:nvPr/>
        </p:nvSpPr>
        <p:spPr bwMode="auto">
          <a:xfrm rot="10800000" flipH="1" flipV="1">
            <a:off x="5724128" y="2067694"/>
            <a:ext cx="2560010" cy="98812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CZA is made up of 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CXYZ and </a:t>
            </a:r>
            <a:r>
              <a:rPr lang="en-US" sz="12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AXY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6" name="Freeform 75"/>
          <p:cNvSpPr/>
          <p:nvPr/>
        </p:nvSpPr>
        <p:spPr>
          <a:xfrm flipH="1">
            <a:off x="5445909" y="1259707"/>
            <a:ext cx="966788" cy="556419"/>
          </a:xfrm>
          <a:custGeom>
            <a:avLst/>
            <a:gdLst>
              <a:gd name="connsiteX0" fmla="*/ 2773680 w 2773680"/>
              <a:gd name="connsiteY0" fmla="*/ 1028700 h 1028700"/>
              <a:gd name="connsiteX1" fmla="*/ 2400300 w 2773680"/>
              <a:gd name="connsiteY1" fmla="*/ 0 h 1028700"/>
              <a:gd name="connsiteX2" fmla="*/ 0 w 2773680"/>
              <a:gd name="connsiteY2" fmla="*/ 1028700 h 1028700"/>
              <a:gd name="connsiteX3" fmla="*/ 2773680 w 2773680"/>
              <a:gd name="connsiteY3" fmla="*/ 1028700 h 1028700"/>
              <a:gd name="connsiteX0" fmla="*/ 1295400 w 1295400"/>
              <a:gd name="connsiteY0" fmla="*/ 1028700 h 1028700"/>
              <a:gd name="connsiteX1" fmla="*/ 922020 w 1295400"/>
              <a:gd name="connsiteY1" fmla="*/ 0 h 1028700"/>
              <a:gd name="connsiteX2" fmla="*/ 0 w 1295400"/>
              <a:gd name="connsiteY2" fmla="*/ 388620 h 1028700"/>
              <a:gd name="connsiteX3" fmla="*/ 1295400 w 1295400"/>
              <a:gd name="connsiteY3" fmla="*/ 1028700 h 1028700"/>
              <a:gd name="connsiteX0" fmla="*/ 1309688 w 1309688"/>
              <a:gd name="connsiteY0" fmla="*/ 1028700 h 1028700"/>
              <a:gd name="connsiteX1" fmla="*/ 936308 w 1309688"/>
              <a:gd name="connsiteY1" fmla="*/ 0 h 1028700"/>
              <a:gd name="connsiteX2" fmla="*/ 0 w 1309688"/>
              <a:gd name="connsiteY2" fmla="*/ 398145 h 1028700"/>
              <a:gd name="connsiteX3" fmla="*/ 1309688 w 1309688"/>
              <a:gd name="connsiteY3" fmla="*/ 1028700 h 1028700"/>
              <a:gd name="connsiteX0" fmla="*/ 1608138 w 1608138"/>
              <a:gd name="connsiteY0" fmla="*/ 1044575 h 1044575"/>
              <a:gd name="connsiteX1" fmla="*/ 936308 w 1608138"/>
              <a:gd name="connsiteY1" fmla="*/ 0 h 1044575"/>
              <a:gd name="connsiteX2" fmla="*/ 0 w 1608138"/>
              <a:gd name="connsiteY2" fmla="*/ 398145 h 1044575"/>
              <a:gd name="connsiteX3" fmla="*/ 1608138 w 1608138"/>
              <a:gd name="connsiteY3" fmla="*/ 1044575 h 1044575"/>
              <a:gd name="connsiteX0" fmla="*/ 1471613 w 1471613"/>
              <a:gd name="connsiteY0" fmla="*/ 1044575 h 1044575"/>
              <a:gd name="connsiteX1" fmla="*/ 799783 w 1471613"/>
              <a:gd name="connsiteY1" fmla="*/ 0 h 1044575"/>
              <a:gd name="connsiteX2" fmla="*/ 0 w 1471613"/>
              <a:gd name="connsiteY2" fmla="*/ 398145 h 1044575"/>
              <a:gd name="connsiteX3" fmla="*/ 1471613 w 1471613"/>
              <a:gd name="connsiteY3" fmla="*/ 1044575 h 1044575"/>
              <a:gd name="connsiteX0" fmla="*/ 1471613 w 1471613"/>
              <a:gd name="connsiteY0" fmla="*/ 646430 h 646430"/>
              <a:gd name="connsiteX1" fmla="*/ 1111726 w 1471613"/>
              <a:gd name="connsiteY1" fmla="*/ 90011 h 646430"/>
              <a:gd name="connsiteX2" fmla="*/ 0 w 1471613"/>
              <a:gd name="connsiteY2" fmla="*/ 0 h 646430"/>
              <a:gd name="connsiteX3" fmla="*/ 1471613 w 1471613"/>
              <a:gd name="connsiteY3" fmla="*/ 646430 h 646430"/>
              <a:gd name="connsiteX0" fmla="*/ 966788 w 966788"/>
              <a:gd name="connsiteY0" fmla="*/ 556419 h 556419"/>
              <a:gd name="connsiteX1" fmla="*/ 606901 w 966788"/>
              <a:gd name="connsiteY1" fmla="*/ 0 h 556419"/>
              <a:gd name="connsiteX2" fmla="*/ 0 w 966788"/>
              <a:gd name="connsiteY2" fmla="*/ 140970 h 556419"/>
              <a:gd name="connsiteX3" fmla="*/ 966788 w 966788"/>
              <a:gd name="connsiteY3" fmla="*/ 556419 h 55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788" h="556419">
                <a:moveTo>
                  <a:pt x="966788" y="556419"/>
                </a:moveTo>
                <a:lnTo>
                  <a:pt x="606901" y="0"/>
                </a:lnTo>
                <a:lnTo>
                  <a:pt x="0" y="140970"/>
                </a:lnTo>
                <a:lnTo>
                  <a:pt x="966788" y="556419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Freeform 76"/>
          <p:cNvSpPr/>
          <p:nvPr/>
        </p:nvSpPr>
        <p:spPr>
          <a:xfrm flipH="1">
            <a:off x="5802302" y="774728"/>
            <a:ext cx="1131095" cy="625447"/>
          </a:xfrm>
          <a:custGeom>
            <a:avLst/>
            <a:gdLst>
              <a:gd name="connsiteX0" fmla="*/ 2773680 w 2773680"/>
              <a:gd name="connsiteY0" fmla="*/ 1028700 h 1028700"/>
              <a:gd name="connsiteX1" fmla="*/ 2400300 w 2773680"/>
              <a:gd name="connsiteY1" fmla="*/ 0 h 1028700"/>
              <a:gd name="connsiteX2" fmla="*/ 0 w 2773680"/>
              <a:gd name="connsiteY2" fmla="*/ 1028700 h 1028700"/>
              <a:gd name="connsiteX3" fmla="*/ 2773680 w 2773680"/>
              <a:gd name="connsiteY3" fmla="*/ 1028700 h 1028700"/>
              <a:gd name="connsiteX0" fmla="*/ 1295400 w 1295400"/>
              <a:gd name="connsiteY0" fmla="*/ 1028700 h 1028700"/>
              <a:gd name="connsiteX1" fmla="*/ 922020 w 1295400"/>
              <a:gd name="connsiteY1" fmla="*/ 0 h 1028700"/>
              <a:gd name="connsiteX2" fmla="*/ 0 w 1295400"/>
              <a:gd name="connsiteY2" fmla="*/ 388620 h 1028700"/>
              <a:gd name="connsiteX3" fmla="*/ 1295400 w 1295400"/>
              <a:gd name="connsiteY3" fmla="*/ 1028700 h 1028700"/>
              <a:gd name="connsiteX0" fmla="*/ 1309688 w 1309688"/>
              <a:gd name="connsiteY0" fmla="*/ 1028700 h 1028700"/>
              <a:gd name="connsiteX1" fmla="*/ 936308 w 1309688"/>
              <a:gd name="connsiteY1" fmla="*/ 0 h 1028700"/>
              <a:gd name="connsiteX2" fmla="*/ 0 w 1309688"/>
              <a:gd name="connsiteY2" fmla="*/ 398145 h 1028700"/>
              <a:gd name="connsiteX3" fmla="*/ 1309688 w 1309688"/>
              <a:gd name="connsiteY3" fmla="*/ 1028700 h 1028700"/>
              <a:gd name="connsiteX0" fmla="*/ 1608138 w 1608138"/>
              <a:gd name="connsiteY0" fmla="*/ 1044575 h 1044575"/>
              <a:gd name="connsiteX1" fmla="*/ 936308 w 1608138"/>
              <a:gd name="connsiteY1" fmla="*/ 0 h 1044575"/>
              <a:gd name="connsiteX2" fmla="*/ 0 w 1608138"/>
              <a:gd name="connsiteY2" fmla="*/ 398145 h 1044575"/>
              <a:gd name="connsiteX3" fmla="*/ 1608138 w 1608138"/>
              <a:gd name="connsiteY3" fmla="*/ 1044575 h 1044575"/>
              <a:gd name="connsiteX0" fmla="*/ 1471613 w 1471613"/>
              <a:gd name="connsiteY0" fmla="*/ 1044575 h 1044575"/>
              <a:gd name="connsiteX1" fmla="*/ 799783 w 1471613"/>
              <a:gd name="connsiteY1" fmla="*/ 0 h 1044575"/>
              <a:gd name="connsiteX2" fmla="*/ 0 w 1471613"/>
              <a:gd name="connsiteY2" fmla="*/ 398145 h 1044575"/>
              <a:gd name="connsiteX3" fmla="*/ 1471613 w 1471613"/>
              <a:gd name="connsiteY3" fmla="*/ 1044575 h 1044575"/>
              <a:gd name="connsiteX0" fmla="*/ 1471613 w 1471613"/>
              <a:gd name="connsiteY0" fmla="*/ 646430 h 646430"/>
              <a:gd name="connsiteX1" fmla="*/ 1111726 w 1471613"/>
              <a:gd name="connsiteY1" fmla="*/ 90011 h 646430"/>
              <a:gd name="connsiteX2" fmla="*/ 0 w 1471613"/>
              <a:gd name="connsiteY2" fmla="*/ 0 h 646430"/>
              <a:gd name="connsiteX3" fmla="*/ 1471613 w 1471613"/>
              <a:gd name="connsiteY3" fmla="*/ 646430 h 646430"/>
              <a:gd name="connsiteX0" fmla="*/ 966788 w 966788"/>
              <a:gd name="connsiteY0" fmla="*/ 556419 h 556419"/>
              <a:gd name="connsiteX1" fmla="*/ 606901 w 966788"/>
              <a:gd name="connsiteY1" fmla="*/ 0 h 556419"/>
              <a:gd name="connsiteX2" fmla="*/ 0 w 966788"/>
              <a:gd name="connsiteY2" fmla="*/ 140970 h 556419"/>
              <a:gd name="connsiteX3" fmla="*/ 966788 w 966788"/>
              <a:gd name="connsiteY3" fmla="*/ 556419 h 556419"/>
              <a:gd name="connsiteX0" fmla="*/ 966788 w 966788"/>
              <a:gd name="connsiteY0" fmla="*/ 415449 h 415449"/>
              <a:gd name="connsiteX1" fmla="*/ 683101 w 966788"/>
              <a:gd name="connsiteY1" fmla="*/ 6667 h 415449"/>
              <a:gd name="connsiteX2" fmla="*/ 0 w 966788"/>
              <a:gd name="connsiteY2" fmla="*/ 0 h 415449"/>
              <a:gd name="connsiteX3" fmla="*/ 966788 w 966788"/>
              <a:gd name="connsiteY3" fmla="*/ 415449 h 415449"/>
              <a:gd name="connsiteX0" fmla="*/ 966788 w 966788"/>
              <a:gd name="connsiteY0" fmla="*/ 489745 h 489745"/>
              <a:gd name="connsiteX1" fmla="*/ 654526 w 966788"/>
              <a:gd name="connsiteY1" fmla="*/ 0 h 489745"/>
              <a:gd name="connsiteX2" fmla="*/ 0 w 966788"/>
              <a:gd name="connsiteY2" fmla="*/ 74296 h 489745"/>
              <a:gd name="connsiteX3" fmla="*/ 966788 w 966788"/>
              <a:gd name="connsiteY3" fmla="*/ 489745 h 489745"/>
              <a:gd name="connsiteX0" fmla="*/ 1131095 w 1131095"/>
              <a:gd name="connsiteY0" fmla="*/ 489745 h 489745"/>
              <a:gd name="connsiteX1" fmla="*/ 818833 w 1131095"/>
              <a:gd name="connsiteY1" fmla="*/ 0 h 489745"/>
              <a:gd name="connsiteX2" fmla="*/ 0 w 1131095"/>
              <a:gd name="connsiteY2" fmla="*/ 400527 h 489745"/>
              <a:gd name="connsiteX3" fmla="*/ 1131095 w 1131095"/>
              <a:gd name="connsiteY3" fmla="*/ 489745 h 489745"/>
              <a:gd name="connsiteX0" fmla="*/ 1131095 w 1131095"/>
              <a:gd name="connsiteY0" fmla="*/ 489745 h 625447"/>
              <a:gd name="connsiteX1" fmla="*/ 818833 w 1131095"/>
              <a:gd name="connsiteY1" fmla="*/ 0 h 625447"/>
              <a:gd name="connsiteX2" fmla="*/ 0 w 1131095"/>
              <a:gd name="connsiteY2" fmla="*/ 400527 h 625447"/>
              <a:gd name="connsiteX3" fmla="*/ 518309 w 1131095"/>
              <a:gd name="connsiteY3" fmla="*/ 625447 h 625447"/>
              <a:gd name="connsiteX4" fmla="*/ 1131095 w 1131095"/>
              <a:gd name="connsiteY4" fmla="*/ 489745 h 625447"/>
              <a:gd name="connsiteX0" fmla="*/ 1131095 w 1131095"/>
              <a:gd name="connsiteY0" fmla="*/ 489745 h 625447"/>
              <a:gd name="connsiteX1" fmla="*/ 818833 w 1131095"/>
              <a:gd name="connsiteY1" fmla="*/ 0 h 625447"/>
              <a:gd name="connsiteX2" fmla="*/ 0 w 1131095"/>
              <a:gd name="connsiteY2" fmla="*/ 400527 h 625447"/>
              <a:gd name="connsiteX3" fmla="*/ 518309 w 1131095"/>
              <a:gd name="connsiteY3" fmla="*/ 625447 h 625447"/>
              <a:gd name="connsiteX4" fmla="*/ 1131095 w 1131095"/>
              <a:gd name="connsiteY4" fmla="*/ 489745 h 625447"/>
              <a:gd name="connsiteX0" fmla="*/ 1131095 w 1131095"/>
              <a:gd name="connsiteY0" fmla="*/ 489745 h 625447"/>
              <a:gd name="connsiteX1" fmla="*/ 818833 w 1131095"/>
              <a:gd name="connsiteY1" fmla="*/ 0 h 625447"/>
              <a:gd name="connsiteX2" fmla="*/ 0 w 1131095"/>
              <a:gd name="connsiteY2" fmla="*/ 400527 h 625447"/>
              <a:gd name="connsiteX3" fmla="*/ 518309 w 1131095"/>
              <a:gd name="connsiteY3" fmla="*/ 625447 h 625447"/>
              <a:gd name="connsiteX4" fmla="*/ 1131095 w 1131095"/>
              <a:gd name="connsiteY4" fmla="*/ 489745 h 625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1095" h="625447">
                <a:moveTo>
                  <a:pt x="1131095" y="489745"/>
                </a:moveTo>
                <a:lnTo>
                  <a:pt x="818833" y="0"/>
                </a:lnTo>
                <a:lnTo>
                  <a:pt x="0" y="400527"/>
                </a:lnTo>
                <a:lnTo>
                  <a:pt x="518309" y="625447"/>
                </a:lnTo>
                <a:lnTo>
                  <a:pt x="1131095" y="489745"/>
                </a:lnTo>
                <a:close/>
              </a:path>
            </a:pathLst>
          </a:custGeom>
          <a:noFill/>
          <a:ln>
            <a:solidFill>
              <a:srgbClr val="0000FF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67544" y="2355726"/>
            <a:ext cx="1266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(CXYZ)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614594" y="2355726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</a:t>
            </a:r>
            <a:r>
              <a:rPr lang="en-US" altLang="en-US" sz="1600" dirty="0" err="1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(AXY)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802726" y="2355726"/>
            <a:ext cx="13372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altLang="en-US" sz="1600" dirty="0" err="1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(EDZ)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67544" y="2830746"/>
            <a:ext cx="11769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(AXY)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14594" y="2830746"/>
            <a:ext cx="1378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altLang="en-US" sz="1600" b="1" dirty="0" err="1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(CBX)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67544" y="3313316"/>
            <a:ext cx="1266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(CXYZ)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14594" y="3313316"/>
            <a:ext cx="13468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</a:t>
            </a:r>
            <a:r>
              <a:rPr lang="en-US" altLang="en-US" sz="1600" dirty="0" err="1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(CBX)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838730" y="3313316"/>
            <a:ext cx="13372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altLang="en-US" sz="1600" dirty="0" err="1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(EDZ)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67544" y="3817372"/>
            <a:ext cx="12715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(BCZY)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14594" y="3817372"/>
            <a:ext cx="13372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altLang="en-US" sz="1600" dirty="0" err="1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(EDZ)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275856" y="2830746"/>
            <a:ext cx="1037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[Proved]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275856" y="3817372"/>
            <a:ext cx="25410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</a:rPr>
              <a:t>[Area addition property]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311426" y="771525"/>
            <a:ext cx="1635125" cy="628650"/>
          </a:xfrm>
          <a:custGeom>
            <a:avLst/>
            <a:gdLst>
              <a:gd name="connsiteX0" fmla="*/ 1127125 w 1635125"/>
              <a:gd name="connsiteY0" fmla="*/ 628650 h 628650"/>
              <a:gd name="connsiteX1" fmla="*/ 0 w 1635125"/>
              <a:gd name="connsiteY1" fmla="*/ 365125 h 628650"/>
              <a:gd name="connsiteX2" fmla="*/ 825500 w 1635125"/>
              <a:gd name="connsiteY2" fmla="*/ 0 h 628650"/>
              <a:gd name="connsiteX3" fmla="*/ 1635125 w 1635125"/>
              <a:gd name="connsiteY3" fmla="*/ 393700 h 628650"/>
              <a:gd name="connsiteX4" fmla="*/ 1127125 w 1635125"/>
              <a:gd name="connsiteY4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5" h="628650">
                <a:moveTo>
                  <a:pt x="1127125" y="628650"/>
                </a:moveTo>
                <a:lnTo>
                  <a:pt x="0" y="365125"/>
                </a:lnTo>
                <a:lnTo>
                  <a:pt x="825500" y="0"/>
                </a:lnTo>
                <a:lnTo>
                  <a:pt x="1635125" y="393700"/>
                </a:lnTo>
                <a:lnTo>
                  <a:pt x="1127125" y="628650"/>
                </a:lnTo>
                <a:close/>
              </a:path>
            </a:pathLst>
          </a:cu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44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repeatCount="3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5" presetClass="emph" presetSubtype="0" repeatCount="3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 animBg="1"/>
      <p:bldP spid="3" grpId="1" animBg="1"/>
      <p:bldP spid="110" grpId="0" animBg="1"/>
      <p:bldP spid="110" grpId="1" animBg="1"/>
      <p:bldP spid="108" grpId="0" animBg="1"/>
      <p:bldP spid="108" grpId="1" animBg="1"/>
      <p:bldP spid="103" grpId="0" animBg="1"/>
      <p:bldP spid="103" grpId="1" animBg="1"/>
      <p:bldP spid="100" grpId="0" animBg="1"/>
      <p:bldP spid="100" grpId="1" animBg="1"/>
      <p:bldP spid="71" grpId="0" animBg="1"/>
      <p:bldP spid="71" grpId="1" animBg="1"/>
      <p:bldP spid="68" grpId="0" animBg="1"/>
      <p:bldP spid="68" grpId="1" animBg="1"/>
      <p:bldP spid="69" grpId="0" animBg="1"/>
      <p:bldP spid="69" grpId="1" animBg="1"/>
      <p:bldP spid="69" grpId="2" animBg="1"/>
      <p:bldP spid="70" grpId="0"/>
      <p:bldP spid="72" grpId="0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91" grpId="0"/>
      <p:bldP spid="111" grpId="0"/>
      <p:bldP spid="4" grpId="0" animBg="1"/>
      <p:bldP spid="4" grpId="1" animBg="1"/>
      <p:bldP spid="4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70324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6866</TotalTime>
  <Words>1067</Words>
  <Application>Microsoft Office PowerPoint</Application>
  <PresentationFormat>On-screen Show (16:9)</PresentationFormat>
  <Paragraphs>207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Baskerville Old Face</vt:lpstr>
      <vt:lpstr>Bookman Old Style</vt:lpstr>
      <vt:lpstr>Calibri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1184</cp:revision>
  <dcterms:created xsi:type="dcterms:W3CDTF">2014-05-14T23:59:27Z</dcterms:created>
  <dcterms:modified xsi:type="dcterms:W3CDTF">2022-04-23T04:02:46Z</dcterms:modified>
</cp:coreProperties>
</file>