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3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4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79" r:id="rId3"/>
    <p:sldMasterId id="2147483834" r:id="rId4"/>
    <p:sldMasterId id="2147483846" r:id="rId5"/>
  </p:sldMasterIdLst>
  <p:notesMasterIdLst>
    <p:notesMasterId r:id="rId21"/>
  </p:notesMasterIdLst>
  <p:sldIdLst>
    <p:sldId id="464" r:id="rId6"/>
    <p:sldId id="454" r:id="rId7"/>
    <p:sldId id="465" r:id="rId8"/>
    <p:sldId id="457" r:id="rId9"/>
    <p:sldId id="466" r:id="rId10"/>
    <p:sldId id="455" r:id="rId11"/>
    <p:sldId id="456" r:id="rId12"/>
    <p:sldId id="467" r:id="rId13"/>
    <p:sldId id="400" r:id="rId14"/>
    <p:sldId id="436" r:id="rId15"/>
    <p:sldId id="437" r:id="rId16"/>
    <p:sldId id="469" r:id="rId17"/>
    <p:sldId id="468" r:id="rId18"/>
    <p:sldId id="407" r:id="rId19"/>
    <p:sldId id="470" r:id="rId20"/>
  </p:sldIdLst>
  <p:sldSz cx="9144000" cy="5143500" type="screen16x9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2745E2-829D-4BE1-8B23-4A6E76E693FC}">
          <p14:sldIdLst>
            <p14:sldId id="464"/>
            <p14:sldId id="454"/>
            <p14:sldId id="465"/>
            <p14:sldId id="457"/>
            <p14:sldId id="466"/>
            <p14:sldId id="455"/>
            <p14:sldId id="456"/>
            <p14:sldId id="467"/>
            <p14:sldId id="400"/>
            <p14:sldId id="436"/>
            <p14:sldId id="437"/>
            <p14:sldId id="469"/>
            <p14:sldId id="468"/>
            <p14:sldId id="407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B050"/>
    <a:srgbClr val="66FF33"/>
    <a:srgbClr val="FF33CC"/>
    <a:srgbClr val="92D050"/>
    <a:srgbClr val="00CCFF"/>
    <a:srgbClr val="6CA62C"/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4973" autoAdjust="0"/>
    <p:restoredTop sz="96980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AED8-87EF-43E6-AC96-EB656F7D581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273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080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54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4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573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6377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057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87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8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2726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8152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441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74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1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4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006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367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32098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9431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33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20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9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5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8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8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9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7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08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6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6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87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3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0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9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347" tIns="45669" rIns="91347" bIns="4566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lIns="91347" tIns="45669" rIns="91347" bIns="4566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4870450"/>
            <a:ext cx="2133600" cy="27305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CD301A-18C3-4C59-81FD-72C115E1325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8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5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64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55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87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0062"/>
            <a:ext cx="7924800" cy="2914651"/>
          </a:xfrm>
          <a:prstGeom prst="rect">
            <a:avLst/>
          </a:prstGeom>
        </p:spPr>
        <p:txBody>
          <a:bodyPr lIns="91347" tIns="45669" rIns="91347" bIns="45669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0"/>
            <a:ext cx="8534400" cy="1200150"/>
          </a:xfrm>
          <a:prstGeom prst="rect">
            <a:avLst/>
          </a:prstGeom>
        </p:spPr>
        <p:txBody>
          <a:bodyPr lIns="91347" tIns="45669" rIns="91347" bIns="45669"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6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914900"/>
            <a:ext cx="21336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914900"/>
            <a:ext cx="34290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 dirty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914900"/>
            <a:ext cx="2057400" cy="21590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F64596-7BA8-4F8B-AE6D-77F8B560776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357436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3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0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6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79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0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24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5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6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95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4195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570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1276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0261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1421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8564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7418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3176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9382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47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3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31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31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47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15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3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42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01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0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76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27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62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2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0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668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50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418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71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9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420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3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169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939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0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90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83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46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2939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815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9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099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724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12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087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394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1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1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4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667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012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278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73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41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30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84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8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1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955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0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63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9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95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6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613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4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61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5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53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4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3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8712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766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32617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9036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6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4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4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0.xml"/><Relationship Id="rId117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35.xml"/><Relationship Id="rId42" Type="http://schemas.openxmlformats.org/officeDocument/2006/relationships/slideLayout" Target="../slideLayouts/slideLayout56.xml"/><Relationship Id="rId47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77.xml"/><Relationship Id="rId68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98.xml"/><Relationship Id="rId89" Type="http://schemas.openxmlformats.org/officeDocument/2006/relationships/slideLayout" Target="../slideLayouts/slideLayout103.xml"/><Relationship Id="rId112" Type="http://schemas.openxmlformats.org/officeDocument/2006/relationships/slideLayout" Target="../slideLayouts/slideLayout126.xml"/><Relationship Id="rId133" Type="http://schemas.openxmlformats.org/officeDocument/2006/relationships/slideLayout" Target="../slideLayouts/slideLayout147.xml"/><Relationship Id="rId138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30.xml"/><Relationship Id="rId107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67.xml"/><Relationship Id="rId58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88.xml"/><Relationship Id="rId79" Type="http://schemas.openxmlformats.org/officeDocument/2006/relationships/slideLayout" Target="../slideLayouts/slideLayout93.xml"/><Relationship Id="rId102" Type="http://schemas.openxmlformats.org/officeDocument/2006/relationships/slideLayout" Target="../slideLayouts/slideLayout116.xml"/><Relationship Id="rId123" Type="http://schemas.openxmlformats.org/officeDocument/2006/relationships/slideLayout" Target="../slideLayouts/slideLayout137.xml"/><Relationship Id="rId128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58.xml"/><Relationship Id="rId149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9.xml"/><Relationship Id="rId90" Type="http://schemas.openxmlformats.org/officeDocument/2006/relationships/slideLayout" Target="../slideLayouts/slideLayout104.xml"/><Relationship Id="rId95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78.xml"/><Relationship Id="rId69" Type="http://schemas.openxmlformats.org/officeDocument/2006/relationships/slideLayout" Target="../slideLayouts/slideLayout83.xml"/><Relationship Id="rId113" Type="http://schemas.openxmlformats.org/officeDocument/2006/relationships/slideLayout" Target="../slideLayouts/slideLayout127.xml"/><Relationship Id="rId118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48.xml"/><Relationship Id="rId139" Type="http://schemas.openxmlformats.org/officeDocument/2006/relationships/slideLayout" Target="../slideLayouts/slideLayout153.xml"/><Relationship Id="rId80" Type="http://schemas.openxmlformats.org/officeDocument/2006/relationships/slideLayout" Target="../slideLayouts/slideLayout94.xml"/><Relationship Id="rId85" Type="http://schemas.openxmlformats.org/officeDocument/2006/relationships/slideLayout" Target="../slideLayouts/slideLayout99.xml"/><Relationship Id="rId150" Type="http://schemas.openxmlformats.org/officeDocument/2006/relationships/slideLayout" Target="../slideLayouts/slideLayout164.xml"/><Relationship Id="rId155" Type="http://schemas.openxmlformats.org/officeDocument/2006/relationships/theme" Target="../theme/theme3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60.xml"/><Relationship Id="rId59" Type="http://schemas.openxmlformats.org/officeDocument/2006/relationships/slideLayout" Target="../slideLayouts/slideLayout73.xml"/><Relationship Id="rId67" Type="http://schemas.openxmlformats.org/officeDocument/2006/relationships/slideLayout" Target="../slideLayouts/slideLayout81.xml"/><Relationship Id="rId103" Type="http://schemas.openxmlformats.org/officeDocument/2006/relationships/slideLayout" Target="../slideLayouts/slideLayout117.xml"/><Relationship Id="rId108" Type="http://schemas.openxmlformats.org/officeDocument/2006/relationships/slideLayout" Target="../slideLayouts/slideLayout122.xml"/><Relationship Id="rId116" Type="http://schemas.openxmlformats.org/officeDocument/2006/relationships/slideLayout" Target="../slideLayouts/slideLayout130.xml"/><Relationship Id="rId124" Type="http://schemas.openxmlformats.org/officeDocument/2006/relationships/slideLayout" Target="../slideLayouts/slideLayout138.xml"/><Relationship Id="rId129" Type="http://schemas.openxmlformats.org/officeDocument/2006/relationships/slideLayout" Target="../slideLayouts/slideLayout143.xml"/><Relationship Id="rId137" Type="http://schemas.openxmlformats.org/officeDocument/2006/relationships/slideLayout" Target="../slideLayouts/slideLayout151.xml"/><Relationship Id="rId20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68.xml"/><Relationship Id="rId62" Type="http://schemas.openxmlformats.org/officeDocument/2006/relationships/slideLayout" Target="../slideLayouts/slideLayout76.xml"/><Relationship Id="rId70" Type="http://schemas.openxmlformats.org/officeDocument/2006/relationships/slideLayout" Target="../slideLayouts/slideLayout84.xml"/><Relationship Id="rId75" Type="http://schemas.openxmlformats.org/officeDocument/2006/relationships/slideLayout" Target="../slideLayouts/slideLayout89.xml"/><Relationship Id="rId83" Type="http://schemas.openxmlformats.org/officeDocument/2006/relationships/slideLayout" Target="../slideLayouts/slideLayout97.xml"/><Relationship Id="rId88" Type="http://schemas.openxmlformats.org/officeDocument/2006/relationships/slideLayout" Target="../slideLayouts/slideLayout102.xml"/><Relationship Id="rId91" Type="http://schemas.openxmlformats.org/officeDocument/2006/relationships/slideLayout" Target="../slideLayouts/slideLayout105.xml"/><Relationship Id="rId96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25.xml"/><Relationship Id="rId132" Type="http://schemas.openxmlformats.org/officeDocument/2006/relationships/slideLayout" Target="../slideLayouts/slideLayout146.xml"/><Relationship Id="rId140" Type="http://schemas.openxmlformats.org/officeDocument/2006/relationships/slideLayout" Target="../slideLayouts/slideLayout154.xml"/><Relationship Id="rId145" Type="http://schemas.openxmlformats.org/officeDocument/2006/relationships/slideLayout" Target="../slideLayouts/slideLayout159.xml"/><Relationship Id="rId153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49" Type="http://schemas.openxmlformats.org/officeDocument/2006/relationships/slideLayout" Target="../slideLayouts/slideLayout63.xml"/><Relationship Id="rId57" Type="http://schemas.openxmlformats.org/officeDocument/2006/relationships/slideLayout" Target="../slideLayouts/slideLayout71.xml"/><Relationship Id="rId106" Type="http://schemas.openxmlformats.org/officeDocument/2006/relationships/slideLayout" Target="../slideLayouts/slideLayout120.xml"/><Relationship Id="rId114" Type="http://schemas.openxmlformats.org/officeDocument/2006/relationships/slideLayout" Target="../slideLayouts/slideLayout128.xml"/><Relationship Id="rId119" Type="http://schemas.openxmlformats.org/officeDocument/2006/relationships/slideLayout" Target="../slideLayouts/slideLayout133.xml"/><Relationship Id="rId127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58.xml"/><Relationship Id="rId52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74.xml"/><Relationship Id="rId65" Type="http://schemas.openxmlformats.org/officeDocument/2006/relationships/slideLayout" Target="../slideLayouts/slideLayout79.xml"/><Relationship Id="rId73" Type="http://schemas.openxmlformats.org/officeDocument/2006/relationships/slideLayout" Target="../slideLayouts/slideLayout87.xml"/><Relationship Id="rId78" Type="http://schemas.openxmlformats.org/officeDocument/2006/relationships/slideLayout" Target="../slideLayouts/slideLayout92.xml"/><Relationship Id="rId81" Type="http://schemas.openxmlformats.org/officeDocument/2006/relationships/slideLayout" Target="../slideLayouts/slideLayout95.xml"/><Relationship Id="rId86" Type="http://schemas.openxmlformats.org/officeDocument/2006/relationships/slideLayout" Target="../slideLayouts/slideLayout100.xml"/><Relationship Id="rId94" Type="http://schemas.openxmlformats.org/officeDocument/2006/relationships/slideLayout" Target="../slideLayouts/slideLayout108.xml"/><Relationship Id="rId99" Type="http://schemas.openxmlformats.org/officeDocument/2006/relationships/slideLayout" Target="../slideLayouts/slideLayout113.xml"/><Relationship Id="rId101" Type="http://schemas.openxmlformats.org/officeDocument/2006/relationships/slideLayout" Target="../slideLayouts/slideLayout115.xml"/><Relationship Id="rId122" Type="http://schemas.openxmlformats.org/officeDocument/2006/relationships/slideLayout" Target="../slideLayouts/slideLayout136.xml"/><Relationship Id="rId130" Type="http://schemas.openxmlformats.org/officeDocument/2006/relationships/slideLayout" Target="../slideLayouts/slideLayout144.xml"/><Relationship Id="rId135" Type="http://schemas.openxmlformats.org/officeDocument/2006/relationships/slideLayout" Target="../slideLayouts/slideLayout149.xml"/><Relationship Id="rId143" Type="http://schemas.openxmlformats.org/officeDocument/2006/relationships/slideLayout" Target="../slideLayouts/slideLayout157.xml"/><Relationship Id="rId148" Type="http://schemas.openxmlformats.org/officeDocument/2006/relationships/slideLayout" Target="../slideLayouts/slideLayout162.xml"/><Relationship Id="rId151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53.xml"/><Relationship Id="rId109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64.xml"/><Relationship Id="rId55" Type="http://schemas.openxmlformats.org/officeDocument/2006/relationships/slideLayout" Target="../slideLayouts/slideLayout69.xml"/><Relationship Id="rId76" Type="http://schemas.openxmlformats.org/officeDocument/2006/relationships/slideLayout" Target="../slideLayouts/slideLayout90.xml"/><Relationship Id="rId97" Type="http://schemas.openxmlformats.org/officeDocument/2006/relationships/slideLayout" Target="../slideLayouts/slideLayout111.xml"/><Relationship Id="rId104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34.xml"/><Relationship Id="rId125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55.xml"/><Relationship Id="rId14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21.xml"/><Relationship Id="rId71" Type="http://schemas.openxmlformats.org/officeDocument/2006/relationships/slideLayout" Target="../slideLayouts/slideLayout85.xml"/><Relationship Id="rId9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9.xml"/><Relationship Id="rId66" Type="http://schemas.openxmlformats.org/officeDocument/2006/relationships/slideLayout" Target="../slideLayouts/slideLayout80.xml"/><Relationship Id="rId87" Type="http://schemas.openxmlformats.org/officeDocument/2006/relationships/slideLayout" Target="../slideLayouts/slideLayout101.xml"/><Relationship Id="rId110" Type="http://schemas.openxmlformats.org/officeDocument/2006/relationships/slideLayout" Target="../slideLayouts/slideLayout124.xml"/><Relationship Id="rId115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45.xml"/><Relationship Id="rId136" Type="http://schemas.openxmlformats.org/officeDocument/2006/relationships/slideLayout" Target="../slideLayouts/slideLayout150.xml"/><Relationship Id="rId61" Type="http://schemas.openxmlformats.org/officeDocument/2006/relationships/slideLayout" Target="../slideLayouts/slideLayout75.xml"/><Relationship Id="rId82" Type="http://schemas.openxmlformats.org/officeDocument/2006/relationships/slideLayout" Target="../slideLayouts/slideLayout96.xml"/><Relationship Id="rId152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56" Type="http://schemas.openxmlformats.org/officeDocument/2006/relationships/slideLayout" Target="../slideLayouts/slideLayout70.xml"/><Relationship Id="rId77" Type="http://schemas.openxmlformats.org/officeDocument/2006/relationships/slideLayout" Target="../slideLayouts/slideLayout91.xml"/><Relationship Id="rId100" Type="http://schemas.openxmlformats.org/officeDocument/2006/relationships/slideLayout" Target="../slideLayouts/slideLayout114.xml"/><Relationship Id="rId105" Type="http://schemas.openxmlformats.org/officeDocument/2006/relationships/slideLayout" Target="../slideLayouts/slideLayout119.xml"/><Relationship Id="rId126" Type="http://schemas.openxmlformats.org/officeDocument/2006/relationships/slideLayout" Target="../slideLayouts/slideLayout140.xml"/><Relationship Id="rId14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22.xml"/><Relationship Id="rId51" Type="http://schemas.openxmlformats.org/officeDocument/2006/relationships/slideLayout" Target="../slideLayouts/slideLayout65.xml"/><Relationship Id="rId72" Type="http://schemas.openxmlformats.org/officeDocument/2006/relationships/slideLayout" Target="../slideLayouts/slideLayout86.xml"/><Relationship Id="rId93" Type="http://schemas.openxmlformats.org/officeDocument/2006/relationships/slideLayout" Target="../slideLayouts/slideLayout107.xml"/><Relationship Id="rId98" Type="http://schemas.openxmlformats.org/officeDocument/2006/relationships/slideLayout" Target="../slideLayouts/slideLayout112.xml"/><Relationship Id="rId121" Type="http://schemas.openxmlformats.org/officeDocument/2006/relationships/slideLayout" Target="../slideLayouts/slideLayout135.xml"/><Relationship Id="rId14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87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  <p:sldLayoutId id="2147483753" r:id="rId74"/>
    <p:sldLayoutId id="2147483754" r:id="rId75"/>
    <p:sldLayoutId id="2147483755" r:id="rId76"/>
    <p:sldLayoutId id="2147483756" r:id="rId77"/>
    <p:sldLayoutId id="2147483757" r:id="rId78"/>
    <p:sldLayoutId id="2147483758" r:id="rId79"/>
    <p:sldLayoutId id="2147483759" r:id="rId80"/>
    <p:sldLayoutId id="2147483760" r:id="rId81"/>
    <p:sldLayoutId id="2147483761" r:id="rId82"/>
    <p:sldLayoutId id="2147483762" r:id="rId83"/>
    <p:sldLayoutId id="2147483763" r:id="rId84"/>
    <p:sldLayoutId id="2147483764" r:id="rId85"/>
    <p:sldLayoutId id="2147483765" r:id="rId86"/>
    <p:sldLayoutId id="2147483766" r:id="rId87"/>
    <p:sldLayoutId id="2147483767" r:id="rId88"/>
    <p:sldLayoutId id="2147483768" r:id="rId89"/>
    <p:sldLayoutId id="2147483769" r:id="rId90"/>
    <p:sldLayoutId id="2147483770" r:id="rId91"/>
    <p:sldLayoutId id="2147483771" r:id="rId92"/>
    <p:sldLayoutId id="2147483772" r:id="rId93"/>
    <p:sldLayoutId id="2147483773" r:id="rId94"/>
    <p:sldLayoutId id="2147483774" r:id="rId95"/>
    <p:sldLayoutId id="2147483775" r:id="rId96"/>
    <p:sldLayoutId id="2147483776" r:id="rId97"/>
    <p:sldLayoutId id="2147483777" r:id="rId98"/>
    <p:sldLayoutId id="2147483778" r:id="rId99"/>
    <p:sldLayoutId id="2147483779" r:id="rId100"/>
    <p:sldLayoutId id="2147483780" r:id="rId101"/>
    <p:sldLayoutId id="2147483781" r:id="rId102"/>
    <p:sldLayoutId id="2147483782" r:id="rId103"/>
    <p:sldLayoutId id="2147483783" r:id="rId104"/>
    <p:sldLayoutId id="2147483784" r:id="rId105"/>
    <p:sldLayoutId id="2147483785" r:id="rId106"/>
    <p:sldLayoutId id="2147483786" r:id="rId107"/>
    <p:sldLayoutId id="2147483787" r:id="rId108"/>
    <p:sldLayoutId id="2147483788" r:id="rId109"/>
    <p:sldLayoutId id="2147483789" r:id="rId110"/>
    <p:sldLayoutId id="2147483790" r:id="rId111"/>
    <p:sldLayoutId id="2147483791" r:id="rId112"/>
    <p:sldLayoutId id="2147483792" r:id="rId113"/>
    <p:sldLayoutId id="2147483793" r:id="rId114"/>
    <p:sldLayoutId id="2147483794" r:id="rId115"/>
    <p:sldLayoutId id="2147483795" r:id="rId116"/>
    <p:sldLayoutId id="2147483796" r:id="rId117"/>
    <p:sldLayoutId id="2147483797" r:id="rId118"/>
    <p:sldLayoutId id="2147483798" r:id="rId119"/>
    <p:sldLayoutId id="2147483799" r:id="rId120"/>
    <p:sldLayoutId id="2147483800" r:id="rId121"/>
    <p:sldLayoutId id="2147483801" r:id="rId122"/>
    <p:sldLayoutId id="2147483802" r:id="rId123"/>
    <p:sldLayoutId id="2147483803" r:id="rId124"/>
    <p:sldLayoutId id="2147483804" r:id="rId125"/>
    <p:sldLayoutId id="2147483805" r:id="rId126"/>
    <p:sldLayoutId id="2147483806" r:id="rId127"/>
    <p:sldLayoutId id="2147483807" r:id="rId128"/>
    <p:sldLayoutId id="2147483808" r:id="rId129"/>
    <p:sldLayoutId id="2147483809" r:id="rId130"/>
    <p:sldLayoutId id="2147483810" r:id="rId131"/>
    <p:sldLayoutId id="2147483811" r:id="rId132"/>
    <p:sldLayoutId id="2147483812" r:id="rId133"/>
    <p:sldLayoutId id="2147483813" r:id="rId134"/>
    <p:sldLayoutId id="2147483814" r:id="rId135"/>
    <p:sldLayoutId id="2147483815" r:id="rId136"/>
    <p:sldLayoutId id="2147483816" r:id="rId137"/>
    <p:sldLayoutId id="2147483817" r:id="rId138"/>
    <p:sldLayoutId id="2147483818" r:id="rId139"/>
    <p:sldLayoutId id="2147483819" r:id="rId140"/>
    <p:sldLayoutId id="2147483820" r:id="rId141"/>
    <p:sldLayoutId id="2147483821" r:id="rId142"/>
    <p:sldLayoutId id="2147483822" r:id="rId143"/>
    <p:sldLayoutId id="2147483823" r:id="rId144"/>
    <p:sldLayoutId id="2147483824" r:id="rId145"/>
    <p:sldLayoutId id="2147483825" r:id="rId146"/>
    <p:sldLayoutId id="2147483826" r:id="rId147"/>
    <p:sldLayoutId id="2147483827" r:id="rId148"/>
    <p:sldLayoutId id="2147483828" r:id="rId149"/>
    <p:sldLayoutId id="2147483829" r:id="rId150"/>
    <p:sldLayoutId id="2147483830" r:id="rId151"/>
    <p:sldLayoutId id="2147483831" r:id="rId152"/>
    <p:sldLayoutId id="2147483832" r:id="rId153"/>
    <p:sldLayoutId id="2147483833" r:id="rId15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9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72" r:id="rId12"/>
    <p:sldLayoutId id="214748387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>
            <a:grpSpLocks/>
          </p:cNvGrpSpPr>
          <p:nvPr userDrawn="1"/>
        </p:nvGrpSpPr>
        <p:grpSpPr bwMode="auto">
          <a:xfrm>
            <a:off x="0" y="252413"/>
            <a:ext cx="9144000" cy="4891087"/>
            <a:chOff x="0" y="252132"/>
            <a:chExt cx="9144000" cy="4891368"/>
          </a:xfrm>
        </p:grpSpPr>
        <p:sp>
          <p:nvSpPr>
            <p:cNvPr id="56" name="Rectangle 55"/>
            <p:cNvSpPr>
              <a:spLocks noChangeArrowheads="1"/>
            </p:cNvSpPr>
            <p:nvPr userDrawn="1"/>
          </p:nvSpPr>
          <p:spPr bwMode="white">
            <a:xfrm>
              <a:off x="0" y="5029193"/>
              <a:ext cx="9144000" cy="11430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495300" y="252132"/>
              <a:ext cx="8135938" cy="4605602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647700" y="971310"/>
              <a:ext cx="7820025" cy="3676861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4302125" y="818902"/>
              <a:ext cx="457200" cy="450876"/>
            </a:xfrm>
            <a:prstGeom prst="ellipse">
              <a:avLst/>
            </a:prstGeom>
            <a:solidFill>
              <a:srgbClr val="FFFFFF"/>
            </a:solidFill>
            <a:ln w="50800" cap="rnd" cmpd="dbl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 userDrawn="1"/>
          </p:nvSpPr>
          <p:spPr bwMode="white">
            <a:xfrm>
              <a:off x="660400" y="266420"/>
              <a:ext cx="7797800" cy="70489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Group 7"/>
          <p:cNvGrpSpPr>
            <a:grpSpLocks/>
          </p:cNvGrpSpPr>
          <p:nvPr userDrawn="1"/>
        </p:nvGrpSpPr>
        <p:grpSpPr bwMode="auto">
          <a:xfrm>
            <a:off x="685800" y="1047750"/>
            <a:ext cx="3781425" cy="3429000"/>
            <a:chOff x="584200" y="1047750"/>
            <a:chExt cx="3666010" cy="3632200"/>
          </a:xfrm>
        </p:grpSpPr>
        <p:sp>
          <p:nvSpPr>
            <p:cNvPr id="62" name="Hexagon 61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>
              <a:blip r:embed="rId4" cstate="print"/>
              <a:stretch>
                <a:fillRect/>
              </a:stretch>
            </a:blipFill>
            <a:ln w="25400" cap="flat" cmpd="sng" algn="ctr">
              <a:solidFill>
                <a:srgbClr val="002060"/>
              </a:solidFill>
              <a:prstDash val="solid"/>
            </a:ln>
            <a:effectLst>
              <a:glow rad="63500">
                <a:srgbClr val="2D2D8A">
                  <a:satMod val="175000"/>
                  <a:alpha val="40000"/>
                </a:srgbClr>
              </a:glow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>
              <a:off x="2269010" y="2015288"/>
              <a:ext cx="1981200" cy="1752600"/>
            </a:xfrm>
            <a:prstGeom prst="hexagon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solidFill>
                <a:srgbClr val="002060"/>
              </a:solidFill>
              <a:prstDash val="solid"/>
            </a:ln>
            <a:effectLst>
              <a:glow rad="63500">
                <a:srgbClr val="2D2D8A">
                  <a:satMod val="175000"/>
                  <a:alpha val="40000"/>
                </a:srgbClr>
              </a:glow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solidFill>
                <a:srgbClr val="002060"/>
              </a:solidFill>
              <a:prstDash val="solid"/>
            </a:ln>
            <a:effectLst>
              <a:glow rad="63500">
                <a:srgbClr val="2D2D8A">
                  <a:satMod val="175000"/>
                  <a:alpha val="40000"/>
                </a:srgbClr>
              </a:glow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5" name="Rectangle 64"/>
          <p:cNvSpPr/>
          <p:nvPr userDrawn="1"/>
        </p:nvSpPr>
        <p:spPr>
          <a:xfrm>
            <a:off x="5513388" y="2286000"/>
            <a:ext cx="3124200" cy="259080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1" kern="0" dirty="0">
                <a:solidFill>
                  <a:srgbClr val="FFFFFF"/>
                </a:solidFill>
                <a:latin typeface="Arial"/>
              </a:rPr>
              <a:t>TEACHER</a:t>
            </a:r>
          </a:p>
        </p:txBody>
      </p:sp>
      <p:sp>
        <p:nvSpPr>
          <p:cNvPr id="66" name="Rectangle 65"/>
          <p:cNvSpPr/>
          <p:nvPr userDrawn="1"/>
        </p:nvSpPr>
        <p:spPr>
          <a:xfrm>
            <a:off x="7543800" y="261938"/>
            <a:ext cx="1077913" cy="40481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kern="0" dirty="0">
                <a:solidFill>
                  <a:srgbClr val="FFFFFF"/>
                </a:solidFill>
                <a:latin typeface="Arial"/>
              </a:rPr>
              <a:t>ROBOMATE LOGO</a:t>
            </a:r>
          </a:p>
        </p:txBody>
      </p:sp>
    </p:spTree>
    <p:extLst>
      <p:ext uri="{BB962C8B-B14F-4D97-AF65-F5344CB8AC3E}">
        <p14:creationId xmlns:p14="http://schemas.microsoft.com/office/powerpoint/2010/main" val="30513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85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67972" y="1568229"/>
            <a:ext cx="1056027" cy="25399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67972" y="1307360"/>
            <a:ext cx="487702" cy="25399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887155" y="1307360"/>
            <a:ext cx="349250" cy="25399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7201" y="586305"/>
            <a:ext cx="42672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96815" y="344916"/>
            <a:ext cx="489438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7200" y="84076"/>
            <a:ext cx="6363732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57200" y="5715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     Q. 	Two circles of radii 5 cm and 3 cm intersect at two points </a:t>
            </a:r>
          </a:p>
          <a:p>
            <a:pPr algn="just"/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and the distance between their </a:t>
            </a:r>
            <a:r>
              <a:rPr lang="en-US" sz="1600" b="1" dirty="0" err="1" smtClean="0">
                <a:solidFill>
                  <a:srgbClr val="2133E3"/>
                </a:solidFill>
                <a:latin typeface="Bookman Old Style" pitchFamily="18" charset="0"/>
              </a:rPr>
              <a:t>centres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is 4 cm. </a:t>
            </a:r>
          </a:p>
          <a:p>
            <a:pPr algn="just"/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Find the length of the common chord.</a:t>
            </a:r>
            <a:endParaRPr lang="en-US" sz="1600" b="1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486400" y="590550"/>
            <a:ext cx="2720975" cy="2286000"/>
            <a:chOff x="5486400" y="590550"/>
            <a:chExt cx="2720975" cy="2286000"/>
          </a:xfrm>
        </p:grpSpPr>
        <p:sp>
          <p:nvSpPr>
            <p:cNvPr id="3" name="Oval 2"/>
            <p:cNvSpPr/>
            <p:nvPr/>
          </p:nvSpPr>
          <p:spPr>
            <a:xfrm>
              <a:off x="5486400" y="590550"/>
              <a:ext cx="2286000" cy="228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flipV="1">
              <a:off x="6586388" y="1690538"/>
              <a:ext cx="86025" cy="86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848475" y="1055565"/>
              <a:ext cx="1358900" cy="1358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V="1">
              <a:off x="7500787" y="1692003"/>
              <a:ext cx="86025" cy="86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5275" y="1733550"/>
              <a:ext cx="8832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1055565"/>
              <a:ext cx="0" cy="1358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0"/>
            </p:cNvCxnSpPr>
            <p:nvPr/>
          </p:nvCxnSpPr>
          <p:spPr>
            <a:xfrm flipH="1">
              <a:off x="6629940" y="1055565"/>
              <a:ext cx="897985" cy="682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30764" y="782576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Q</a:t>
              </a:r>
              <a:endParaRPr lang="en-IN" sz="1400" b="1" dirty="0">
                <a:latin typeface="Bookman Old Style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18696" y="245891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R</a:t>
              </a:r>
              <a:endParaRPr lang="en-IN" sz="1400" b="1" dirty="0">
                <a:latin typeface="Bookman Old Style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3859" y="1569067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O</a:t>
              </a:r>
              <a:endParaRPr lang="en-IN" sz="1400" b="1" dirty="0"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9837" y="158388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P</a:t>
              </a:r>
              <a:endParaRPr lang="en-IN" sz="1400" b="1" dirty="0"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0932" y="1673321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man Old Style" pitchFamily="18" charset="0"/>
                </a:rPr>
                <a:t>4cm</a:t>
              </a:r>
              <a:endParaRPr lang="en-IN" sz="1100" b="1" dirty="0"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9373844">
              <a:off x="6658190" y="1177706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man Old Style" pitchFamily="18" charset="0"/>
                </a:rPr>
                <a:t>5cm</a:t>
              </a:r>
              <a:endParaRPr lang="en-IN" sz="1100" b="1" dirty="0"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80904" y="1307360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man Old Style" pitchFamily="18" charset="0"/>
                </a:rPr>
                <a:t>3cm</a:t>
              </a:r>
              <a:endParaRPr lang="en-IN" sz="1100" b="1" dirty="0">
                <a:latin typeface="Bookman Old Style" pitchFamily="18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487836" y="593309"/>
            <a:ext cx="2286000" cy="228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47530" y="1055943"/>
            <a:ext cx="1358900" cy="1358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V="1">
            <a:off x="6586388" y="1688157"/>
            <a:ext cx="86025" cy="8602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V="1">
            <a:off x="7500787" y="1689622"/>
            <a:ext cx="86025" cy="8602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6648603" y="1733012"/>
            <a:ext cx="883227" cy="0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544747" y="1047750"/>
            <a:ext cx="0" cy="1358900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 bwMode="auto">
          <a:xfrm rot="10800000" flipH="1" flipV="1">
            <a:off x="3513614" y="1958316"/>
            <a:ext cx="2039581" cy="106619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OPQ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629400" y="1057275"/>
            <a:ext cx="911225" cy="673100"/>
          </a:xfrm>
          <a:custGeom>
            <a:avLst/>
            <a:gdLst>
              <a:gd name="connsiteX0" fmla="*/ 0 w 911225"/>
              <a:gd name="connsiteY0" fmla="*/ 673100 h 673100"/>
              <a:gd name="connsiteX1" fmla="*/ 911225 w 911225"/>
              <a:gd name="connsiteY1" fmla="*/ 673100 h 673100"/>
              <a:gd name="connsiteX2" fmla="*/ 911225 w 911225"/>
              <a:gd name="connsiteY2" fmla="*/ 0 h 673100"/>
              <a:gd name="connsiteX3" fmla="*/ 0 w 911225"/>
              <a:gd name="connsiteY3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225" h="673100">
                <a:moveTo>
                  <a:pt x="0" y="673100"/>
                </a:moveTo>
                <a:lnTo>
                  <a:pt x="911225" y="673100"/>
                </a:lnTo>
                <a:lnTo>
                  <a:pt x="911225" y="0"/>
                </a:lnTo>
                <a:lnTo>
                  <a:pt x="0" y="673100"/>
                </a:lnTo>
                <a:close/>
              </a:path>
            </a:pathLst>
          </a:cu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30500" y="1572876"/>
            <a:ext cx="349250" cy="25399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9260" y="1864572"/>
            <a:ext cx="995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OQ</a:t>
            </a:r>
            <a:r>
              <a:rPr lang="pt-BR" sz="1600" baseline="30000" dirty="0" smtClean="0">
                <a:latin typeface="Bookman Old Style" pitchFamily="18" charset="0"/>
              </a:rPr>
              <a:t>2</a:t>
            </a:r>
            <a:r>
              <a:rPr lang="pt-BR" sz="1600" dirty="0" smtClean="0">
                <a:latin typeface="Bookman Old Style" pitchFamily="18" charset="0"/>
              </a:rPr>
              <a:t>  =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93382" y="1864572"/>
            <a:ext cx="1343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PQ</a:t>
            </a:r>
            <a:r>
              <a:rPr lang="pt-BR" sz="1600" baseline="30000" dirty="0" smtClean="0">
                <a:latin typeface="Bookman Old Style" pitchFamily="18" charset="0"/>
              </a:rPr>
              <a:t>2</a:t>
            </a:r>
            <a:r>
              <a:rPr lang="pt-BR" sz="1600" dirty="0" smtClean="0">
                <a:latin typeface="Bookman Old Style" pitchFamily="18" charset="0"/>
              </a:rPr>
              <a:t> + OP</a:t>
            </a:r>
            <a:r>
              <a:rPr lang="pt-BR" sz="1600" baseline="30000" dirty="0" smtClean="0">
                <a:latin typeface="Bookman Old Style" pitchFamily="18" charset="0"/>
              </a:rPr>
              <a:t>2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42191" y="1845180"/>
            <a:ext cx="1943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[From (1) and (</a:t>
            </a:r>
            <a:r>
              <a:rPr lang="pt-BR" sz="1600" dirty="0">
                <a:latin typeface="Bookman Old Style" pitchFamily="18" charset="0"/>
              </a:rPr>
              <a:t>2</a:t>
            </a:r>
            <a:r>
              <a:rPr lang="pt-BR" sz="1600" dirty="0" smtClean="0">
                <a:latin typeface="Bookman Old Style" pitchFamily="18" charset="0"/>
              </a:rPr>
              <a:t>)]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9260" y="1258695"/>
            <a:ext cx="995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OQ</a:t>
            </a:r>
            <a:r>
              <a:rPr lang="pt-BR" sz="1600" baseline="30000" dirty="0" smtClean="0">
                <a:latin typeface="Bookman Old Style" pitchFamily="18" charset="0"/>
              </a:rPr>
              <a:t>2</a:t>
            </a:r>
            <a:r>
              <a:rPr lang="pt-BR" sz="1600" dirty="0" smtClean="0">
                <a:latin typeface="Bookman Old Style" pitchFamily="18" charset="0"/>
              </a:rPr>
              <a:t>  =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95400" y="1258695"/>
            <a:ext cx="418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5</a:t>
            </a:r>
            <a:r>
              <a:rPr lang="pt-BR" sz="1600" baseline="30000" dirty="0" smtClean="0">
                <a:latin typeface="Bookman Old Style" pitchFamily="18" charset="0"/>
              </a:rPr>
              <a:t>2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44750" y="1258695"/>
            <a:ext cx="948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... (1)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9260" y="1536867"/>
            <a:ext cx="1343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PQ</a:t>
            </a:r>
            <a:r>
              <a:rPr lang="pt-BR" sz="1600" baseline="30000" dirty="0" smtClean="0">
                <a:latin typeface="Bookman Old Style" pitchFamily="18" charset="0"/>
              </a:rPr>
              <a:t>2</a:t>
            </a:r>
            <a:r>
              <a:rPr lang="pt-BR" sz="1600" dirty="0" smtClean="0">
                <a:latin typeface="Bookman Old Style" pitchFamily="18" charset="0"/>
              </a:rPr>
              <a:t> + OP</a:t>
            </a:r>
            <a:r>
              <a:rPr lang="pt-BR" sz="1600" baseline="30000" dirty="0" smtClean="0">
                <a:latin typeface="Bookman Old Style" pitchFamily="18" charset="0"/>
              </a:rPr>
              <a:t>2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55899" y="1536867"/>
            <a:ext cx="606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= 3</a:t>
            </a:r>
            <a:r>
              <a:rPr lang="pt-BR" sz="1600" baseline="30000" dirty="0" smtClean="0">
                <a:latin typeface="Bookman Old Style" pitchFamily="18" charset="0"/>
              </a:rPr>
              <a:t>2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37473" y="1515409"/>
            <a:ext cx="948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... (</a:t>
            </a:r>
            <a:r>
              <a:rPr lang="pt-BR" sz="1600" dirty="0">
                <a:latin typeface="Bookman Old Style" pitchFamily="18" charset="0"/>
              </a:rPr>
              <a:t>2</a:t>
            </a:r>
            <a:r>
              <a:rPr lang="pt-BR" sz="1600" dirty="0" smtClean="0">
                <a:latin typeface="Bookman Old Style" pitchFamily="18" charset="0"/>
              </a:rPr>
              <a:t>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58396" y="2162172"/>
            <a:ext cx="1608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  Ð</a:t>
            </a:r>
            <a:r>
              <a:rPr lang="pt-BR" sz="1600" dirty="0" smtClean="0">
                <a:latin typeface="Bookman Old Style" pitchFamily="18" charset="0"/>
              </a:rPr>
              <a:t>QPO = 90</a:t>
            </a:r>
            <a:r>
              <a:rPr lang="pt-BR" sz="1600" dirty="0" smtClean="0">
                <a:latin typeface="Bookman Old Style" pitchFamily="18" charset="0"/>
                <a:sym typeface="Symbol"/>
              </a:rPr>
              <a:t>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2400" y="2103470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9260" y="2468632"/>
            <a:ext cx="2599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Bookman Old Style" pitchFamily="18" charset="0"/>
              </a:rPr>
              <a:t>Similarly,</a:t>
            </a:r>
            <a:r>
              <a:rPr lang="pt-BR" sz="1600" dirty="0" smtClean="0">
                <a:latin typeface="Bookman Old Style" pitchFamily="18" charset="0"/>
              </a:rPr>
              <a:t> 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QPR = 90</a:t>
            </a:r>
            <a:r>
              <a:rPr lang="pt-BR" sz="1600" dirty="0" smtClean="0">
                <a:latin typeface="Bookman Old Style" pitchFamily="18" charset="0"/>
                <a:sym typeface="Symbol"/>
              </a:rPr>
              <a:t>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9260" y="3142714"/>
            <a:ext cx="20544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Symbol" pitchFamily="18" charset="2"/>
              </a:rPr>
              <a:t>Ð</a:t>
            </a:r>
            <a:r>
              <a:rPr lang="en-US" sz="1600" dirty="0" smtClean="0">
                <a:latin typeface="Bookman Old Style" pitchFamily="18" charset="0"/>
              </a:rPr>
              <a:t>QPO + </a:t>
            </a:r>
            <a:r>
              <a:rPr lang="en-US" sz="1600" dirty="0" smtClean="0">
                <a:latin typeface="Symbol" pitchFamily="18" charset="2"/>
              </a:rPr>
              <a:t>Ð</a:t>
            </a:r>
            <a:r>
              <a:rPr lang="en-US" sz="1600" dirty="0" smtClean="0">
                <a:latin typeface="Bookman Old Style" pitchFamily="18" charset="0"/>
              </a:rPr>
              <a:t>QPR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64570" y="1258695"/>
            <a:ext cx="62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Bookman Old Style" pitchFamily="18" charset="0"/>
              </a:rPr>
              <a:t>= 25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69533" y="150854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ookman Old Style" pitchFamily="18" charset="0"/>
              </a:rPr>
              <a:t>+ </a:t>
            </a:r>
            <a:r>
              <a:rPr lang="pt-BR" dirty="0" smtClean="0">
                <a:latin typeface="Bookman Old Style" pitchFamily="18" charset="0"/>
              </a:rPr>
              <a:t>4</a:t>
            </a:r>
            <a:r>
              <a:rPr lang="pt-BR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63749" y="1520773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ookman Old Style" pitchFamily="18" charset="0"/>
              </a:rPr>
              <a:t>= 25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8399" y="895350"/>
            <a:ext cx="2599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Solution :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7" name="Cloud 66"/>
          <p:cNvSpPr/>
          <p:nvPr/>
        </p:nvSpPr>
        <p:spPr bwMode="auto">
          <a:xfrm rot="10800000" flipH="1" flipV="1">
            <a:off x="1752600" y="1540429"/>
            <a:ext cx="3284765" cy="171712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Let us check whether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OPQ is right triangle or not?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37473" y="2152860"/>
            <a:ext cx="948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... (3)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37473" y="2468632"/>
            <a:ext cx="948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... (4)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9260" y="2807186"/>
            <a:ext cx="2599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Adding (3) and (4),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43125" y="3142714"/>
            <a:ext cx="5444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Bookman Old Style" pitchFamily="18" charset="0"/>
              </a:rPr>
              <a:t>90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83387" y="3142714"/>
            <a:ext cx="529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Bookman Old Style" pitchFamily="18" charset="0"/>
              </a:rPr>
              <a:t>+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78520" y="3142714"/>
            <a:ext cx="529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Bookman Old Style" pitchFamily="18" charset="0"/>
              </a:rPr>
              <a:t>90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260" y="3481268"/>
            <a:ext cx="20544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Symbol" pitchFamily="18" charset="2"/>
              </a:rPr>
              <a:t>Ð</a:t>
            </a:r>
            <a:r>
              <a:rPr lang="en-US" sz="1600" dirty="0" smtClean="0">
                <a:latin typeface="Bookman Old Style" pitchFamily="18" charset="0"/>
              </a:rPr>
              <a:t>QPO + </a:t>
            </a:r>
            <a:r>
              <a:rPr lang="en-US" sz="1600" dirty="0" smtClean="0">
                <a:latin typeface="Symbol" pitchFamily="18" charset="2"/>
              </a:rPr>
              <a:t>Ð</a:t>
            </a:r>
            <a:r>
              <a:rPr lang="en-US" sz="1600" dirty="0" smtClean="0">
                <a:latin typeface="Bookman Old Style" pitchFamily="18" charset="0"/>
              </a:rPr>
              <a:t>QPR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33600" y="3481268"/>
            <a:ext cx="1238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Bookman Old Style" pitchFamily="18" charset="0"/>
              </a:rPr>
              <a:t>180</a:t>
            </a:r>
            <a:r>
              <a:rPr lang="en-US" sz="1600" baseline="44000" dirty="0" smtClean="0">
                <a:latin typeface="Bookman Old Style" pitchFamily="18" charset="0"/>
              </a:rPr>
              <a:t>o</a:t>
            </a:r>
            <a:endParaRPr lang="en-US" sz="1600" baseline="44000" dirty="0">
              <a:latin typeface="Bookman Old Style" pitchFamily="18" charset="0"/>
            </a:endParaRPr>
          </a:p>
        </p:txBody>
      </p:sp>
      <p:sp>
        <p:nvSpPr>
          <p:cNvPr id="61" name="Cloud 60"/>
          <p:cNvSpPr/>
          <p:nvPr/>
        </p:nvSpPr>
        <p:spPr bwMode="auto">
          <a:xfrm rot="10800000" flipH="1" flipV="1">
            <a:off x="1114377" y="1368717"/>
            <a:ext cx="4372023" cy="188883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i.e.  if OQ</a:t>
            </a:r>
            <a:r>
              <a:rPr lang="en-US" sz="1600" b="1" kern="0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= PQ</a:t>
            </a:r>
            <a:r>
              <a:rPr lang="en-US" sz="1600" b="1" kern="0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+ OP</a:t>
            </a:r>
            <a:r>
              <a:rPr lang="en-US" sz="1600" b="1" kern="0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, THEN 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angle opposite to OQ (</a:t>
            </a:r>
            <a:r>
              <a:rPr lang="en-US" sz="1600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OPQ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) is right angle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2400" y="3790332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09260" y="3790332"/>
            <a:ext cx="4525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Symbol" pitchFamily="18" charset="2"/>
              </a:rPr>
              <a:t>Ð</a:t>
            </a:r>
            <a:r>
              <a:rPr lang="en-US" sz="1600" dirty="0" smtClean="0">
                <a:latin typeface="Bookman Old Style" pitchFamily="18" charset="0"/>
              </a:rPr>
              <a:t>QPO and </a:t>
            </a:r>
            <a:r>
              <a:rPr lang="en-US" sz="1600" dirty="0" smtClean="0">
                <a:latin typeface="Symbol" pitchFamily="18" charset="2"/>
              </a:rPr>
              <a:t>Ð</a:t>
            </a:r>
            <a:r>
              <a:rPr lang="en-US" sz="1600" dirty="0" smtClean="0">
                <a:latin typeface="Bookman Old Style" pitchFamily="18" charset="0"/>
              </a:rPr>
              <a:t>QPR  form linear pair.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2400" y="4137506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09260" y="4137506"/>
            <a:ext cx="4526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Bookman Old Style" pitchFamily="18" charset="0"/>
              </a:rPr>
              <a:t>PQ  and </a:t>
            </a:r>
            <a:r>
              <a:rPr lang="en-US" sz="1600" dirty="0" smtClean="0">
                <a:latin typeface="Symbol" pitchFamily="18" charset="2"/>
              </a:rPr>
              <a:t> </a:t>
            </a:r>
            <a:r>
              <a:rPr lang="en-US" sz="1600" dirty="0" smtClean="0">
                <a:latin typeface="Bookman Old Style" pitchFamily="18" charset="0"/>
              </a:rPr>
              <a:t>PR  are opposite rays.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14800" y="4166893"/>
            <a:ext cx="126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Bookman Old Style" pitchFamily="18" charset="0"/>
              </a:rPr>
              <a:t>i.e. Q-P-R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124200" y="926584"/>
            <a:ext cx="1648282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Find :  QR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 flipV="1">
            <a:off x="7516802" y="1019780"/>
            <a:ext cx="70010" cy="70010"/>
          </a:xfrm>
          <a:prstGeom prst="ellipse">
            <a:avLst/>
          </a:prstGeom>
          <a:solidFill>
            <a:srgbClr val="0000FF"/>
          </a:solidFill>
          <a:ln/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7516802" y="2379838"/>
            <a:ext cx="70010" cy="70010"/>
          </a:xfrm>
          <a:prstGeom prst="ellipse">
            <a:avLst/>
          </a:prstGeom>
          <a:solidFill>
            <a:srgbClr val="0000FF"/>
          </a:solidFill>
          <a:ln/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loud 77"/>
          <p:cNvSpPr/>
          <p:nvPr/>
        </p:nvSpPr>
        <p:spPr bwMode="auto">
          <a:xfrm rot="10800000" flipH="1" flipV="1">
            <a:off x="3177078" y="2827627"/>
            <a:ext cx="5290148" cy="188883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If square of largest side is equal to sum of squares of other two sides, then triangle is right triangle.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2400" y="3481268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7413211" y="1597249"/>
            <a:ext cx="135385" cy="13538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flipV="1">
            <a:off x="7413211" y="1742489"/>
            <a:ext cx="135385" cy="13538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7543834" y="1733002"/>
            <a:ext cx="0" cy="670453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43800" y="1054893"/>
            <a:ext cx="0" cy="670453"/>
          </a:xfrm>
          <a:prstGeom prst="line">
            <a:avLst/>
          </a:prstGeom>
          <a:ln w="254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73039" y="2766692"/>
            <a:ext cx="4982454" cy="83099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4800" dirty="0" smtClean="0"/>
              <a:t>WRONG SOLUTION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884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2" grpId="0" animBg="1"/>
      <p:bldP spid="112" grpId="1" animBg="1"/>
      <p:bldP spid="76" grpId="0" animBg="1"/>
      <p:bldP spid="76" grpId="1" animBg="1"/>
      <p:bldP spid="39" grpId="0" animBg="1"/>
      <p:bldP spid="39" grpId="1" animBg="1"/>
      <p:bldP spid="38" grpId="0" animBg="1"/>
      <p:bldP spid="3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67" grpId="0" animBg="1"/>
      <p:bldP spid="67" grpId="1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61" grpId="0" animBg="1"/>
      <p:bldP spid="61" grpId="1" animBg="1"/>
      <p:bldP spid="91" grpId="0"/>
      <p:bldP spid="92" grpId="0"/>
      <p:bldP spid="93" grpId="0"/>
      <p:bldP spid="94" grpId="0"/>
      <p:bldP spid="95" grpId="0"/>
      <p:bldP spid="114" grpId="0" animBg="1"/>
      <p:bldP spid="7" grpId="0" animBg="1"/>
      <p:bldP spid="7" grpId="1" animBg="1"/>
      <p:bldP spid="7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9" grpId="0"/>
      <p:bldP spid="9" grpId="0" animBg="1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457200" y="5715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     Q. 	Two circles of radii 5 cm and 3 cm intersect at two points </a:t>
            </a:r>
          </a:p>
          <a:p>
            <a:pPr algn="just"/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and the distance between their </a:t>
            </a:r>
            <a:r>
              <a:rPr lang="en-US" sz="1600" b="1" dirty="0" err="1" smtClean="0">
                <a:solidFill>
                  <a:srgbClr val="2133E3"/>
                </a:solidFill>
                <a:latin typeface="Bookman Old Style" pitchFamily="18" charset="0"/>
              </a:rPr>
              <a:t>centres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is 4 cm. </a:t>
            </a:r>
          </a:p>
          <a:p>
            <a:pPr algn="just"/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Find the length of the common chord.</a:t>
            </a:r>
            <a:endParaRPr lang="en-US" sz="1600" b="1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86400" y="590550"/>
            <a:ext cx="2720975" cy="2286000"/>
            <a:chOff x="5486400" y="590550"/>
            <a:chExt cx="2720975" cy="2286000"/>
          </a:xfrm>
        </p:grpSpPr>
        <p:sp>
          <p:nvSpPr>
            <p:cNvPr id="8" name="Oval 7"/>
            <p:cNvSpPr/>
            <p:nvPr/>
          </p:nvSpPr>
          <p:spPr>
            <a:xfrm>
              <a:off x="5486400" y="590550"/>
              <a:ext cx="2286000" cy="228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flipV="1">
              <a:off x="6586388" y="1690538"/>
              <a:ext cx="86025" cy="86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48475" y="1055565"/>
              <a:ext cx="1358900" cy="1358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7500787" y="1692003"/>
              <a:ext cx="86025" cy="86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645275" y="1733550"/>
              <a:ext cx="8832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43800" y="1055565"/>
              <a:ext cx="0" cy="1358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0"/>
            </p:cNvCxnSpPr>
            <p:nvPr/>
          </p:nvCxnSpPr>
          <p:spPr>
            <a:xfrm flipH="1">
              <a:off x="6629940" y="1055565"/>
              <a:ext cx="897985" cy="682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430764" y="782576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Q</a:t>
              </a:r>
              <a:endParaRPr lang="en-IN" sz="1400" b="1" dirty="0">
                <a:latin typeface="Bookman Old Style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18696" y="245891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R</a:t>
              </a:r>
              <a:endParaRPr lang="en-IN" sz="1400" b="1" dirty="0"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93859" y="1569067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O</a:t>
              </a:r>
              <a:endParaRPr lang="en-IN" sz="1400" b="1" dirty="0">
                <a:latin typeface="Bookman Old Style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19837" y="158388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P</a:t>
              </a:r>
              <a:endParaRPr lang="en-IN" sz="1400" b="1" dirty="0">
                <a:latin typeface="Bookman Old Style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0932" y="1673321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man Old Style" pitchFamily="18" charset="0"/>
                </a:rPr>
                <a:t>4cm</a:t>
              </a:r>
              <a:endParaRPr lang="en-IN" sz="1100" b="1" dirty="0">
                <a:latin typeface="Bookman Old Style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9373844">
              <a:off x="6915365" y="1295181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man Old Style" pitchFamily="18" charset="0"/>
                </a:rPr>
                <a:t>5cm</a:t>
              </a:r>
              <a:endParaRPr lang="en-IN" sz="1100" b="1" dirty="0">
                <a:latin typeface="Bookman Old Style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80904" y="1307360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Bookman Old Style" pitchFamily="18" charset="0"/>
                </a:rPr>
                <a:t>3cm</a:t>
              </a:r>
              <a:endParaRPr lang="en-IN" sz="1100" b="1" dirty="0">
                <a:latin typeface="Bookman Old Style" pitchFamily="18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36709" y="895350"/>
            <a:ext cx="2599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Solution :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6709" y="1740753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PQ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36709" y="2659618"/>
            <a:ext cx="2154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But, PQ = 3cm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47249" y="2659618"/>
            <a:ext cx="2277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660066"/>
                </a:solidFill>
                <a:latin typeface="Bookman Old Style" pitchFamily="18" charset="0"/>
              </a:rPr>
              <a:t>[Given]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7085" y="4031218"/>
            <a:ext cx="1632715" cy="369332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QR  =  6 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6516" y="4031218"/>
            <a:ext cx="57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Symbol" pitchFamily="18" charset="2"/>
              </a:rPr>
              <a:t>\</a:t>
            </a:r>
            <a:endParaRPr lang="en-US" dirty="0">
              <a:latin typeface="Symbol" pitchFamily="18" charset="2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914400" y="1581451"/>
            <a:ext cx="1295400" cy="685499"/>
            <a:chOff x="4627450" y="3159350"/>
            <a:chExt cx="1295400" cy="685499"/>
          </a:xfrm>
        </p:grpSpPr>
        <p:sp>
          <p:nvSpPr>
            <p:cNvPr id="60" name="TextBox 59"/>
            <p:cNvSpPr txBox="1"/>
            <p:nvPr/>
          </p:nvSpPr>
          <p:spPr>
            <a:xfrm>
              <a:off x="4627450" y="331211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9330" y="315935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6924" y="347551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59330" y="3485552"/>
              <a:ext cx="340246" cy="59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387126" y="329531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QR</a:t>
              </a:r>
              <a:endParaRPr lang="en-US" dirty="0">
                <a:latin typeface="Bookman Old Style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86274" y="3181651"/>
            <a:ext cx="875926" cy="685499"/>
            <a:chOff x="5046924" y="3159350"/>
            <a:chExt cx="875926" cy="685499"/>
          </a:xfrm>
        </p:grpSpPr>
        <p:sp>
          <p:nvSpPr>
            <p:cNvPr id="66" name="TextBox 65"/>
            <p:cNvSpPr txBox="1"/>
            <p:nvPr/>
          </p:nvSpPr>
          <p:spPr>
            <a:xfrm>
              <a:off x="5059330" y="315935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46924" y="347551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5059330" y="3485552"/>
              <a:ext cx="340246" cy="59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387126" y="329531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QR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705089" y="3320593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3   =</a:t>
            </a:r>
            <a:endParaRPr lang="en-US" dirty="0"/>
          </a:p>
        </p:txBody>
      </p:sp>
      <p:sp>
        <p:nvSpPr>
          <p:cNvPr id="74" name="Cloud 73"/>
          <p:cNvSpPr/>
          <p:nvPr/>
        </p:nvSpPr>
        <p:spPr bwMode="auto">
          <a:xfrm rot="10800000" flipH="1" flipV="1">
            <a:off x="2552642" y="2323091"/>
            <a:ext cx="3284765" cy="171712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that, 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Perpendicular from the 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centre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to the chord, bisects the chord.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6709" y="1276350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OP </a:t>
            </a:r>
            <a:r>
              <a:rPr lang="pt-BR" dirty="0" smtClean="0">
                <a:latin typeface="Symbol" panose="05050102010706020507" pitchFamily="18" charset="2"/>
              </a:rPr>
              <a:t>^</a:t>
            </a:r>
            <a:r>
              <a:rPr lang="pt-BR" dirty="0" smtClean="0">
                <a:latin typeface="Bookman Old Style" pitchFamily="18" charset="0"/>
              </a:rPr>
              <a:t> QR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9681" y="1504950"/>
            <a:ext cx="3433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rgbClr val="660066"/>
                </a:solidFill>
                <a:latin typeface="Bookman Old Style" pitchFamily="18" charset="0"/>
              </a:rPr>
              <a:t>[Perpendicular from the </a:t>
            </a:r>
          </a:p>
          <a:p>
            <a:r>
              <a:rPr lang="pt-BR" sz="1600" dirty="0" smtClean="0">
                <a:solidFill>
                  <a:srgbClr val="660066"/>
                </a:solidFill>
                <a:latin typeface="Bookman Old Style" pitchFamily="18" charset="0"/>
              </a:rPr>
              <a:t>centre of the circle to the </a:t>
            </a:r>
          </a:p>
          <a:p>
            <a:r>
              <a:rPr lang="pt-BR" sz="1600" dirty="0" smtClean="0">
                <a:solidFill>
                  <a:srgbClr val="660066"/>
                </a:solidFill>
                <a:latin typeface="Bookman Old Style" pitchFamily="18" charset="0"/>
              </a:rPr>
              <a:t>chord bisects the chord]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7418696" y="1603375"/>
            <a:ext cx="118754" cy="136525"/>
          </a:xfrm>
          <a:custGeom>
            <a:avLst/>
            <a:gdLst>
              <a:gd name="connsiteX0" fmla="*/ 158750 w 158750"/>
              <a:gd name="connsiteY0" fmla="*/ 0 h 136525"/>
              <a:gd name="connsiteX1" fmla="*/ 0 w 158750"/>
              <a:gd name="connsiteY1" fmla="*/ 0 h 136525"/>
              <a:gd name="connsiteX2" fmla="*/ 0 w 158750"/>
              <a:gd name="connsiteY2" fmla="*/ 136525 h 1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" h="136525">
                <a:moveTo>
                  <a:pt x="158750" y="0"/>
                </a:moveTo>
                <a:lnTo>
                  <a:pt x="0" y="0"/>
                </a:lnTo>
                <a:lnTo>
                  <a:pt x="0" y="13652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24200" y="926584"/>
            <a:ext cx="1648282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Find :  QR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6516" y="3301722"/>
            <a:ext cx="57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Symbol" pitchFamily="18" charset="2"/>
              </a:rPr>
              <a:t>\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73039" y="2766692"/>
            <a:ext cx="4982454" cy="83099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4800" dirty="0" smtClean="0"/>
              <a:t>WRONG SOLUTION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650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build="p"/>
      <p:bldP spid="57" grpId="0" animBg="1"/>
      <p:bldP spid="58" grpId="0"/>
      <p:bldP spid="70" grpId="0"/>
      <p:bldP spid="74" grpId="0" animBg="1"/>
      <p:bldP spid="74" grpId="1" animBg="1"/>
      <p:bldP spid="75" grpId="0"/>
      <p:bldP spid="76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ounded Rectangle 172"/>
          <p:cNvSpPr/>
          <p:nvPr/>
        </p:nvSpPr>
        <p:spPr>
          <a:xfrm>
            <a:off x="2804289" y="1811737"/>
            <a:ext cx="366417" cy="253999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792833" y="1551350"/>
            <a:ext cx="366417" cy="253999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5732348" y="1949511"/>
            <a:ext cx="1554926" cy="585910"/>
          </a:xfrm>
          <a:custGeom>
            <a:avLst/>
            <a:gdLst>
              <a:gd name="connsiteX0" fmla="*/ 0 w 1755648"/>
              <a:gd name="connsiteY0" fmla="*/ 843132 h 843132"/>
              <a:gd name="connsiteX1" fmla="*/ 877824 w 1755648"/>
              <a:gd name="connsiteY1" fmla="*/ 0 h 843132"/>
              <a:gd name="connsiteX2" fmla="*/ 1755648 w 1755648"/>
              <a:gd name="connsiteY2" fmla="*/ 843132 h 843132"/>
              <a:gd name="connsiteX3" fmla="*/ 0 w 1755648"/>
              <a:gd name="connsiteY3" fmla="*/ 843132 h 843132"/>
              <a:gd name="connsiteX0" fmla="*/ 0 w 1755648"/>
              <a:gd name="connsiteY0" fmla="*/ 724185 h 724185"/>
              <a:gd name="connsiteX1" fmla="*/ 1056244 w 1755648"/>
              <a:gd name="connsiteY1" fmla="*/ 0 h 724185"/>
              <a:gd name="connsiteX2" fmla="*/ 1755648 w 1755648"/>
              <a:gd name="connsiteY2" fmla="*/ 724185 h 724185"/>
              <a:gd name="connsiteX3" fmla="*/ 0 w 1755648"/>
              <a:gd name="connsiteY3" fmla="*/ 724185 h 724185"/>
              <a:gd name="connsiteX0" fmla="*/ 0 w 1755648"/>
              <a:gd name="connsiteY0" fmla="*/ 585910 h 585910"/>
              <a:gd name="connsiteX1" fmla="*/ 1123151 w 1755648"/>
              <a:gd name="connsiteY1" fmla="*/ 0 h 585910"/>
              <a:gd name="connsiteX2" fmla="*/ 1755648 w 1755648"/>
              <a:gd name="connsiteY2" fmla="*/ 585910 h 585910"/>
              <a:gd name="connsiteX3" fmla="*/ 0 w 1755648"/>
              <a:gd name="connsiteY3" fmla="*/ 585910 h 585910"/>
              <a:gd name="connsiteX0" fmla="*/ 0 w 1554926"/>
              <a:gd name="connsiteY0" fmla="*/ 585910 h 585910"/>
              <a:gd name="connsiteX1" fmla="*/ 1123151 w 1554926"/>
              <a:gd name="connsiteY1" fmla="*/ 0 h 585910"/>
              <a:gd name="connsiteX2" fmla="*/ 1554926 w 1554926"/>
              <a:gd name="connsiteY2" fmla="*/ 568068 h 585910"/>
              <a:gd name="connsiteX3" fmla="*/ 0 w 1554926"/>
              <a:gd name="connsiteY3" fmla="*/ 585910 h 58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4926" h="585910">
                <a:moveTo>
                  <a:pt x="0" y="585910"/>
                </a:moveTo>
                <a:lnTo>
                  <a:pt x="1123151" y="0"/>
                </a:lnTo>
                <a:lnTo>
                  <a:pt x="1554926" y="568068"/>
                </a:lnTo>
                <a:lnTo>
                  <a:pt x="0" y="58591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rot="5400000">
            <a:off x="6111765" y="2435038"/>
            <a:ext cx="194555" cy="42757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 rot="8226391">
            <a:off x="7095187" y="1849504"/>
            <a:ext cx="230773" cy="507169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 rot="19855936">
            <a:off x="5971916" y="1964221"/>
            <a:ext cx="478429" cy="24579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54856" y="893781"/>
            <a:ext cx="4111820" cy="2519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34061" y="625611"/>
            <a:ext cx="4660053" cy="2770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6344" y="382899"/>
            <a:ext cx="6238342" cy="2770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3967" y="404673"/>
            <a:ext cx="2189925" cy="25190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6130" y="352110"/>
            <a:ext cx="7032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 Two circles of radii 5 cm and 3 cm intersect at two points </a:t>
            </a:r>
          </a:p>
          <a:p>
            <a:pPr algn="just"/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and the distance between their </a:t>
            </a:r>
            <a:r>
              <a:rPr lang="en-US" sz="1600" b="1" dirty="0" err="1" smtClean="0">
                <a:solidFill>
                  <a:srgbClr val="2133E3"/>
                </a:solidFill>
                <a:latin typeface="Bookman Old Style" pitchFamily="18" charset="0"/>
              </a:rPr>
              <a:t>centres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is 4 cm. </a:t>
            </a:r>
          </a:p>
          <a:p>
            <a:pPr algn="just"/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Find the length of the common chord.</a:t>
            </a:r>
            <a:endParaRPr lang="en-US" sz="1600" b="1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6841323" y="1949057"/>
            <a:ext cx="0" cy="1165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736526" y="2531181"/>
            <a:ext cx="160289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4473892" y="1263446"/>
            <a:ext cx="2514600" cy="2514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5689401" y="2478955"/>
            <a:ext cx="83583" cy="8358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6576795" y="1770938"/>
            <a:ext cx="1499616" cy="149961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7284812" y="2478955"/>
            <a:ext cx="83583" cy="8358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V="1">
            <a:off x="5700495" y="1935063"/>
            <a:ext cx="1153441" cy="6092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 flipV="1">
            <a:off x="6864083" y="1935064"/>
            <a:ext cx="473419" cy="6029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349989" y="2407648"/>
            <a:ext cx="332160" cy="30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469712" y="2357511"/>
            <a:ext cx="332160" cy="30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6731312" y="3109108"/>
            <a:ext cx="332160" cy="30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707496" y="1501182"/>
            <a:ext cx="332160" cy="30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 rot="19914410">
            <a:off x="5940671" y="1922512"/>
            <a:ext cx="6983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</a:t>
            </a:r>
            <a:r>
              <a: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 rot="3071666">
            <a:off x="6890334" y="2072466"/>
            <a:ext cx="797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</a:t>
            </a:r>
            <a:r>
              <a: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6740425" y="2421664"/>
            <a:ext cx="100950" cy="116147"/>
          </a:xfrm>
          <a:custGeom>
            <a:avLst/>
            <a:gdLst>
              <a:gd name="T0" fmla="*/ 181 w 105"/>
              <a:gd name="T1" fmla="*/ 0 h 141"/>
              <a:gd name="T2" fmla="*/ 0 w 105"/>
              <a:gd name="T3" fmla="*/ 0 h 141"/>
              <a:gd name="T4" fmla="*/ 0 w 105"/>
              <a:gd name="T5" fmla="*/ 141 h 141"/>
              <a:gd name="T6" fmla="*/ 0 60000 65536"/>
              <a:gd name="T7" fmla="*/ 0 60000 65536"/>
              <a:gd name="T8" fmla="*/ 0 60000 65536"/>
              <a:gd name="T9" fmla="*/ 0 w 105"/>
              <a:gd name="T10" fmla="*/ 0 h 141"/>
              <a:gd name="T11" fmla="*/ 105 w 105"/>
              <a:gd name="T12" fmla="*/ 141 h 1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141">
                <a:moveTo>
                  <a:pt x="105" y="0"/>
                </a:moveTo>
                <a:lnTo>
                  <a:pt x="0" y="0"/>
                </a:lnTo>
                <a:lnTo>
                  <a:pt x="0" y="14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6754934" y="2493032"/>
            <a:ext cx="332160" cy="27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5943600" y="2500905"/>
            <a:ext cx="7609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</a:t>
            </a:r>
            <a:r>
              <a: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62953" y="751645"/>
            <a:ext cx="1648282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Find :  QR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96048" y="3433885"/>
            <a:ext cx="2687804" cy="1172815"/>
            <a:chOff x="2085266" y="3293935"/>
            <a:chExt cx="2687804" cy="1172815"/>
          </a:xfrm>
        </p:grpSpPr>
        <p:sp>
          <p:nvSpPr>
            <p:cNvPr id="48" name="Cloud 47"/>
            <p:cNvSpPr/>
            <p:nvPr/>
          </p:nvSpPr>
          <p:spPr bwMode="auto">
            <a:xfrm rot="10800000" flipH="1" flipV="1">
              <a:off x="2085266" y="3293935"/>
              <a:ext cx="2687804" cy="1172815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66913" y="3574078"/>
              <a:ext cx="23448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 is perperdicular bisector of QR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6843053" y="1937829"/>
            <a:ext cx="0" cy="1161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5727139" y="2533453"/>
            <a:ext cx="160289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736424" y="3757464"/>
            <a:ext cx="1517195" cy="601839"/>
            <a:chOff x="2670571" y="3606317"/>
            <a:chExt cx="1517195" cy="601839"/>
          </a:xfrm>
        </p:grpSpPr>
        <p:sp>
          <p:nvSpPr>
            <p:cNvPr id="56" name="Cloud 55"/>
            <p:cNvSpPr/>
            <p:nvPr/>
          </p:nvSpPr>
          <p:spPr bwMode="auto">
            <a:xfrm rot="10800000" flipH="1" flipV="1">
              <a:off x="2670571" y="3606317"/>
              <a:ext cx="1517195" cy="60183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80363" y="3711065"/>
              <a:ext cx="14559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 </a:t>
              </a:r>
              <a:r>
                <a:rPr lang="pt-BR" sz="1600" b="1" dirty="0" smtClean="0">
                  <a:solidFill>
                    <a:prstClr val="white"/>
                  </a:solidFill>
                  <a:latin typeface="Symbol" pitchFamily="18" charset="2"/>
                </a:rPr>
                <a:t>^</a:t>
              </a:r>
              <a:r>
                <a:rPr lang="pt-BR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QR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53622" y="3513819"/>
            <a:ext cx="2221325" cy="801047"/>
            <a:chOff x="2698960" y="3537880"/>
            <a:chExt cx="1517195" cy="662024"/>
          </a:xfrm>
        </p:grpSpPr>
        <p:sp>
          <p:nvSpPr>
            <p:cNvPr id="68" name="Cloud 67"/>
            <p:cNvSpPr/>
            <p:nvPr/>
          </p:nvSpPr>
          <p:spPr bwMode="auto">
            <a:xfrm rot="10800000" flipH="1" flipV="1">
              <a:off x="2698960" y="3537880"/>
              <a:ext cx="1517195" cy="66202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1345" y="3712613"/>
              <a:ext cx="1455936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OPQ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495350" y="1818607"/>
            <a:ext cx="1066587" cy="253999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67972" y="1557738"/>
            <a:ext cx="487702" cy="253999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9260" y="2114950"/>
            <a:ext cx="995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OQ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  =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382" y="2114950"/>
            <a:ext cx="1343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 + OP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80335" y="2095558"/>
            <a:ext cx="2461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(i) and (ii)]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09260" y="1509073"/>
            <a:ext cx="995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OQ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  =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219198" y="1509073"/>
            <a:ext cx="418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144750" y="1509073"/>
            <a:ext cx="948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  <a:latin typeface="Bookman Old Style" pitchFamily="18" charset="0"/>
              </a:rPr>
              <a:t>... (i)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09260" y="1787245"/>
            <a:ext cx="1343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 + OP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555900" y="1787245"/>
            <a:ext cx="30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37473" y="1765787"/>
            <a:ext cx="948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  <a:latin typeface="Bookman Old Style" pitchFamily="18" charset="0"/>
              </a:rPr>
              <a:t>... (ii)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555710" y="1509073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Bookman Old Style" pitchFamily="18" charset="0"/>
              </a:rPr>
              <a:t>= 25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49045" y="175892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pt-BR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pt-BR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3139" y="1771151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Bookman Old Style" pitchFamily="18" charset="0"/>
              </a:rPr>
              <a:t>= 25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48399" y="1145728"/>
            <a:ext cx="632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47292" y="1786570"/>
            <a:ext cx="428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pt-BR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6767" y="3012942"/>
            <a:ext cx="547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63480" y="3012942"/>
            <a:ext cx="418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80724" y="3012942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2PQ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6856" y="3333763"/>
            <a:ext cx="418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74100" y="333376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72044" y="33337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591735" y="333376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14948" y="3624148"/>
            <a:ext cx="547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41661" y="3624148"/>
            <a:ext cx="418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58905" y="3624148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6 cm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62899" y="3668167"/>
            <a:ext cx="1835805" cy="662022"/>
            <a:chOff x="2830617" y="3587115"/>
            <a:chExt cx="1253880" cy="547127"/>
          </a:xfrm>
        </p:grpSpPr>
        <p:sp>
          <p:nvSpPr>
            <p:cNvPr id="117" name="Cloud 116"/>
            <p:cNvSpPr/>
            <p:nvPr/>
          </p:nvSpPr>
          <p:spPr bwMode="auto">
            <a:xfrm rot="10800000" flipH="1" flipV="1">
              <a:off x="2830617" y="3587115"/>
              <a:ext cx="1253880" cy="5471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42101" y="3712613"/>
              <a:ext cx="994423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Symbol" pitchFamily="18" charset="2"/>
                </a:rPr>
                <a:t>Ð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QPO = 90°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3" name="Line 7"/>
          <p:cNvSpPr>
            <a:spLocks noChangeShapeType="1"/>
          </p:cNvSpPr>
          <p:nvPr/>
        </p:nvSpPr>
        <p:spPr bwMode="auto">
          <a:xfrm rot="5400000" flipV="1">
            <a:off x="6545712" y="2228749"/>
            <a:ext cx="594360" cy="212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039753" y="3532600"/>
            <a:ext cx="3128704" cy="988969"/>
            <a:chOff x="2809061" y="3609376"/>
            <a:chExt cx="1253880" cy="497388"/>
          </a:xfrm>
        </p:grpSpPr>
        <p:sp>
          <p:nvSpPr>
            <p:cNvPr id="126" name="Cloud 125"/>
            <p:cNvSpPr/>
            <p:nvPr/>
          </p:nvSpPr>
          <p:spPr bwMode="auto">
            <a:xfrm rot="10800000" flipH="1" flipV="1">
              <a:off x="2809061" y="3609376"/>
              <a:ext cx="1253880" cy="497388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892380" y="3718024"/>
              <a:ext cx="1093866" cy="29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QP and QM are not two different lines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05954" y="3393370"/>
            <a:ext cx="2976858" cy="899063"/>
            <a:chOff x="2848113" y="3583285"/>
            <a:chExt cx="1193025" cy="452171"/>
          </a:xfrm>
        </p:grpSpPr>
        <p:sp>
          <p:nvSpPr>
            <p:cNvPr id="130" name="Cloud 129"/>
            <p:cNvSpPr/>
            <p:nvPr/>
          </p:nvSpPr>
          <p:spPr bwMode="auto">
            <a:xfrm rot="10800000" flipH="1" flipV="1">
              <a:off x="2848113" y="3583285"/>
              <a:ext cx="1193025" cy="45217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892380" y="3718024"/>
              <a:ext cx="1093866" cy="170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Symbol" pitchFamily="18" charset="2"/>
                </a:rPr>
                <a:t>\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Q, P, R are collinear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2" name="Oval 13"/>
          <p:cNvSpPr>
            <a:spLocks noChangeArrowheads="1"/>
          </p:cNvSpPr>
          <p:nvPr/>
        </p:nvSpPr>
        <p:spPr bwMode="auto">
          <a:xfrm>
            <a:off x="6809684" y="1898636"/>
            <a:ext cx="83583" cy="8358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Oval 13"/>
          <p:cNvSpPr>
            <a:spLocks noChangeArrowheads="1"/>
          </p:cNvSpPr>
          <p:nvPr/>
        </p:nvSpPr>
        <p:spPr bwMode="auto">
          <a:xfrm>
            <a:off x="7289835" y="2479612"/>
            <a:ext cx="83583" cy="8358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Oval 13"/>
          <p:cNvSpPr>
            <a:spLocks noChangeArrowheads="1"/>
          </p:cNvSpPr>
          <p:nvPr/>
        </p:nvSpPr>
        <p:spPr bwMode="auto">
          <a:xfrm>
            <a:off x="6817684" y="3044317"/>
            <a:ext cx="83583" cy="8358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1095245" y="3420306"/>
            <a:ext cx="2585704" cy="817331"/>
            <a:chOff x="2939425" y="3652537"/>
            <a:chExt cx="1036264" cy="411065"/>
          </a:xfrm>
        </p:grpSpPr>
        <p:sp>
          <p:nvSpPr>
            <p:cNvPr id="155" name="Cloud 154"/>
            <p:cNvSpPr/>
            <p:nvPr/>
          </p:nvSpPr>
          <p:spPr bwMode="auto">
            <a:xfrm rot="10800000" flipH="1" flipV="1">
              <a:off x="2939425" y="3652537"/>
              <a:ext cx="1036264" cy="411065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028394" y="3718024"/>
              <a:ext cx="821838" cy="29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\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points M and P coincides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14348" y="3337033"/>
            <a:ext cx="3978835" cy="1592746"/>
            <a:chOff x="2858539" y="3646675"/>
            <a:chExt cx="1198035" cy="547127"/>
          </a:xfrm>
        </p:grpSpPr>
        <p:sp>
          <p:nvSpPr>
            <p:cNvPr id="158" name="Cloud 157"/>
            <p:cNvSpPr/>
            <p:nvPr/>
          </p:nvSpPr>
          <p:spPr bwMode="auto">
            <a:xfrm rot="10800000" flipH="1" flipV="1">
              <a:off x="2858539" y="3646675"/>
              <a:ext cx="1198035" cy="5471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956441" y="3734384"/>
              <a:ext cx="994424" cy="370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We know, 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From an </a:t>
              </a: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external 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point one </a:t>
              </a: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and only one 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perpendicular can </a:t>
              </a: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be draw to a given line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352762" y="3337033"/>
            <a:ext cx="2844275" cy="899063"/>
            <a:chOff x="2887611" y="3622404"/>
            <a:chExt cx="1139890" cy="452171"/>
          </a:xfrm>
        </p:grpSpPr>
        <p:sp>
          <p:nvSpPr>
            <p:cNvPr id="161" name="Cloud 160"/>
            <p:cNvSpPr/>
            <p:nvPr/>
          </p:nvSpPr>
          <p:spPr bwMode="auto">
            <a:xfrm rot="10800000" flipH="1" flipV="1">
              <a:off x="2887611" y="3622404"/>
              <a:ext cx="1139890" cy="45217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900014" y="3761140"/>
              <a:ext cx="1093866" cy="170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OQ is the largest side 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111748" y="3546266"/>
            <a:ext cx="3128702" cy="817331"/>
            <a:chOff x="2830616" y="3663246"/>
            <a:chExt cx="1253879" cy="411065"/>
          </a:xfrm>
        </p:grpSpPr>
        <p:sp>
          <p:nvSpPr>
            <p:cNvPr id="164" name="Cloud 163"/>
            <p:cNvSpPr/>
            <p:nvPr/>
          </p:nvSpPr>
          <p:spPr bwMode="auto">
            <a:xfrm rot="10800000" flipH="1" flipV="1">
              <a:off x="2830616" y="3663246"/>
              <a:ext cx="1253879" cy="411065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900014" y="3761140"/>
              <a:ext cx="1093866" cy="170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Let us find its square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804505" y="3263886"/>
            <a:ext cx="3634400" cy="1374368"/>
            <a:chOff x="2830617" y="3584507"/>
            <a:chExt cx="1253880" cy="547126"/>
          </a:xfrm>
        </p:grpSpPr>
        <p:sp>
          <p:nvSpPr>
            <p:cNvPr id="167" name="Cloud 166"/>
            <p:cNvSpPr/>
            <p:nvPr/>
          </p:nvSpPr>
          <p:spPr bwMode="auto">
            <a:xfrm rot="10800000" flipH="1" flipV="1">
              <a:off x="2830617" y="3584507"/>
              <a:ext cx="1253880" cy="547126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942101" y="3691480"/>
              <a:ext cx="994423" cy="330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Now let us find sum of squares of remaining two sides viz</a:t>
              </a: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.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PQ and OP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84803" y="2934876"/>
            <a:ext cx="5092647" cy="1703377"/>
            <a:chOff x="2875158" y="3621722"/>
            <a:chExt cx="1164307" cy="602105"/>
          </a:xfrm>
        </p:grpSpPr>
        <p:sp>
          <p:nvSpPr>
            <p:cNvPr id="170" name="Cloud 169"/>
            <p:cNvSpPr/>
            <p:nvPr/>
          </p:nvSpPr>
          <p:spPr bwMode="auto">
            <a:xfrm rot="10800000" flipH="1" flipV="1">
              <a:off x="2875158" y="3621722"/>
              <a:ext cx="1164307" cy="602105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6044 w 43256"/>
                <a:gd name="connsiteY8" fmla="*/ 22441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6044 w 43256"/>
                <a:gd name="connsiteY8" fmla="*/ 22441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7430 w 43256"/>
                <a:gd name="connsiteY8" fmla="*/ 24884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7430 w 43256"/>
                <a:gd name="connsiteY8" fmla="*/ 24884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7430" y="24884"/>
                  </a:moveTo>
                  <a:cubicBezTo>
                    <a:pt x="37441" y="29558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961361" y="3734384"/>
              <a:ext cx="994424" cy="380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We know that, if square of largest side is equal to sum of squares of other two sides, then the angle opposite to the largest side is 90°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4" name="Line 14"/>
          <p:cNvSpPr>
            <a:spLocks noChangeShapeType="1"/>
          </p:cNvSpPr>
          <p:nvPr/>
        </p:nvSpPr>
        <p:spPr bwMode="auto">
          <a:xfrm flipV="1">
            <a:off x="5713134" y="1934891"/>
            <a:ext cx="1153441" cy="6092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15829" y="1916464"/>
            <a:ext cx="1604953" cy="612446"/>
            <a:chOff x="5879539" y="2076256"/>
            <a:chExt cx="1604953" cy="612446"/>
          </a:xfrm>
        </p:grpSpPr>
        <p:sp>
          <p:nvSpPr>
            <p:cNvPr id="175" name="Line 7"/>
            <p:cNvSpPr>
              <a:spLocks noChangeShapeType="1"/>
            </p:cNvSpPr>
            <p:nvPr/>
          </p:nvSpPr>
          <p:spPr bwMode="auto">
            <a:xfrm>
              <a:off x="5879539" y="2688702"/>
              <a:ext cx="16028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17"/>
            <p:cNvSpPr>
              <a:spLocks noChangeShapeType="1"/>
            </p:cNvSpPr>
            <p:nvPr/>
          </p:nvSpPr>
          <p:spPr bwMode="auto">
            <a:xfrm flipH="1" flipV="1">
              <a:off x="7009004" y="2076256"/>
              <a:ext cx="475488" cy="6035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55251" y="2934876"/>
            <a:ext cx="4562942" cy="1558303"/>
            <a:chOff x="2860025" y="3636367"/>
            <a:chExt cx="1125338" cy="411245"/>
          </a:xfrm>
        </p:grpSpPr>
        <p:sp>
          <p:nvSpPr>
            <p:cNvPr id="178" name="Cloud 177"/>
            <p:cNvSpPr/>
            <p:nvPr/>
          </p:nvSpPr>
          <p:spPr bwMode="auto">
            <a:xfrm rot="10800000" flipH="1" flipV="1">
              <a:off x="2860025" y="3636367"/>
              <a:ext cx="1125338" cy="411245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5315 w 43256"/>
                <a:gd name="connsiteY8" fmla="*/ 23335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5315 w 43256"/>
                <a:gd name="connsiteY8" fmla="*/ 23335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6313 w 43256"/>
                <a:gd name="connsiteY8" fmla="*/ 26767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6313 w 43256"/>
                <a:gd name="connsiteY8" fmla="*/ 26767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5073 w 43256"/>
                <a:gd name="connsiteY8" fmla="*/ 2945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5073 w 43256"/>
                <a:gd name="connsiteY8" fmla="*/ 2945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7644 w 43256"/>
                <a:gd name="connsiteY8" fmla="*/ 24752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7644 w 43256"/>
                <a:gd name="connsiteY8" fmla="*/ 24752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7583 w 43256"/>
                <a:gd name="connsiteY8" fmla="*/ 25647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7583 w 43256"/>
                <a:gd name="connsiteY8" fmla="*/ 25647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7583" y="25647"/>
                  </a:moveTo>
                  <a:cubicBezTo>
                    <a:pt x="37317" y="29587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942101" y="3691480"/>
              <a:ext cx="994423" cy="284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We know that, Segment joining </a:t>
              </a:r>
              <a:r>
                <a:rPr lang="en-US" sz="1600" b="1" kern="0" dirty="0" err="1" smtClean="0">
                  <a:solidFill>
                    <a:prstClr val="white"/>
                  </a:solidFill>
                  <a:latin typeface="Bookman Old Style" pitchFamily="18" charset="0"/>
                </a:rPr>
                <a:t>centres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of two intersecting circles is always the perpendicular bisector of a common chord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3892" y="1261294"/>
            <a:ext cx="2993073" cy="2514600"/>
            <a:chOff x="4808799" y="-1398963"/>
            <a:chExt cx="2993073" cy="2514600"/>
          </a:xfrm>
        </p:grpSpPr>
        <p:grpSp>
          <p:nvGrpSpPr>
            <p:cNvPr id="135" name="Group 134"/>
            <p:cNvGrpSpPr/>
            <p:nvPr/>
          </p:nvGrpSpPr>
          <p:grpSpPr>
            <a:xfrm>
              <a:off x="4808799" y="-1398963"/>
              <a:ext cx="2993073" cy="2514600"/>
              <a:chOff x="5486400" y="590550"/>
              <a:chExt cx="2720975" cy="228600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5486400" y="590550"/>
                <a:ext cx="2286000" cy="2286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 flipV="1">
                <a:off x="6586388" y="1690538"/>
                <a:ext cx="86025" cy="860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848475" y="1055565"/>
                <a:ext cx="1358900" cy="13589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6645275" y="1733550"/>
                <a:ext cx="8832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7543800" y="1055565"/>
                <a:ext cx="0" cy="13589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38" idx="0"/>
              </p:cNvCxnSpPr>
              <p:nvPr/>
            </p:nvCxnSpPr>
            <p:spPr>
              <a:xfrm flipH="1">
                <a:off x="6629940" y="1055565"/>
                <a:ext cx="897985" cy="682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7430764" y="782576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Q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418696" y="245891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R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293859" y="1569067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543800" y="1589841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P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820932" y="1702661"/>
                <a:ext cx="533654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4cm</a:t>
                </a:r>
                <a:endParaRPr lang="en-IN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 rot="19373844">
                <a:off x="6898767" y="1315428"/>
                <a:ext cx="533654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5cm</a:t>
                </a:r>
                <a:endParaRPr lang="en-IN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480904" y="1307360"/>
                <a:ext cx="533654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3cm</a:t>
                </a:r>
                <a:endParaRPr lang="en-IN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 flipV="1">
                <a:off x="7500787" y="1695382"/>
                <a:ext cx="74815" cy="7481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 flipV="1">
                <a:off x="7499084" y="1015931"/>
                <a:ext cx="74815" cy="7481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 flipV="1">
                <a:off x="7500787" y="2375740"/>
                <a:ext cx="74815" cy="7481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2" name="Freeform 24"/>
            <p:cNvSpPr>
              <a:spLocks/>
            </p:cNvSpPr>
            <p:nvPr/>
          </p:nvSpPr>
          <p:spPr bwMode="auto">
            <a:xfrm>
              <a:off x="6969116" y="-265989"/>
              <a:ext cx="100950" cy="116147"/>
            </a:xfrm>
            <a:custGeom>
              <a:avLst/>
              <a:gdLst>
                <a:gd name="T0" fmla="*/ 181 w 105"/>
                <a:gd name="T1" fmla="*/ 0 h 141"/>
                <a:gd name="T2" fmla="*/ 0 w 105"/>
                <a:gd name="T3" fmla="*/ 0 h 141"/>
                <a:gd name="T4" fmla="*/ 0 w 105"/>
                <a:gd name="T5" fmla="*/ 141 h 141"/>
                <a:gd name="T6" fmla="*/ 0 60000 65536"/>
                <a:gd name="T7" fmla="*/ 0 60000 65536"/>
                <a:gd name="T8" fmla="*/ 0 60000 65536"/>
                <a:gd name="T9" fmla="*/ 0 w 105"/>
                <a:gd name="T10" fmla="*/ 0 h 141"/>
                <a:gd name="T11" fmla="*/ 105 w 105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141">
                  <a:moveTo>
                    <a:pt x="105" y="0"/>
                  </a:moveTo>
                  <a:lnTo>
                    <a:pt x="0" y="0"/>
                  </a:lnTo>
                  <a:lnTo>
                    <a:pt x="0" y="14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415844" y="2451307"/>
            <a:ext cx="3791212" cy="58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Chord QR is the diameter of </a:t>
            </a:r>
          </a:p>
          <a:p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circle with centre 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4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35" presetClass="emph" presetSubtype="0" repeatCount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7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8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0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2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72" grpId="0" animBg="1"/>
      <p:bldP spid="172" grpId="1" animBg="1"/>
      <p:bldP spid="70" grpId="0" animBg="1"/>
      <p:bldP spid="70" grpId="1" animBg="1"/>
      <p:bldP spid="104" grpId="0" animBg="1"/>
      <p:bldP spid="104" grpId="1" animBg="1"/>
      <p:bldP spid="90" grpId="0" animBg="1"/>
      <p:bldP spid="90" grpId="1" animBg="1"/>
      <p:bldP spid="89" grpId="0" animBg="1"/>
      <p:bldP spid="89" grpId="1" animBg="1"/>
      <p:bldP spid="21" grpId="0" animBg="1"/>
      <p:bldP spid="21" grpId="1" animBg="1"/>
      <p:bldP spid="16" grpId="0" animBg="1"/>
      <p:bldP spid="16" grpId="1" animBg="1"/>
      <p:bldP spid="6" grpId="0" animBg="1"/>
      <p:bldP spid="6" grpId="1" animBg="1"/>
      <p:bldP spid="10" grpId="0" animBg="1"/>
      <p:bldP spid="10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  <p:bldP spid="44" grpId="0" animBg="1"/>
      <p:bldP spid="44" grpId="1" animBg="1"/>
      <p:bldP spid="29" grpId="0" animBg="1"/>
      <p:bldP spid="29" grpId="1" animBg="1"/>
      <p:bldP spid="32" grpId="0" animBg="1"/>
      <p:bldP spid="32" grpId="1" animBg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 animBg="1"/>
      <p:bldP spid="39" grpId="1" animBg="1"/>
      <p:bldP spid="40" grpId="0"/>
      <p:bldP spid="40" grpId="1"/>
      <p:bldP spid="42" grpId="0"/>
      <p:bldP spid="42" grpId="1"/>
      <p:bldP spid="47" grpId="0" animBg="1"/>
      <p:bldP spid="53" grpId="0" animBg="1"/>
      <p:bldP spid="53" grpId="1" animBg="1"/>
      <p:bldP spid="53" grpId="2" animBg="1"/>
      <p:bldP spid="53" grpId="3" animBg="1"/>
      <p:bldP spid="53" grpId="4" animBg="1"/>
      <p:bldP spid="54" grpId="0" animBg="1"/>
      <p:bldP spid="54" grpId="1" animBg="1"/>
      <p:bldP spid="54" grpId="2" animBg="1"/>
      <p:bldP spid="87" grpId="0" animBg="1"/>
      <p:bldP spid="87" grpId="1" animBg="1"/>
      <p:bldP spid="87" grpId="2" animBg="1"/>
      <p:bldP spid="87" grpId="3" animBg="1"/>
      <p:bldP spid="88" grpId="0" animBg="1"/>
      <p:bldP spid="88" grpId="1" animBg="1"/>
      <p:bldP spid="88" grpId="2" animBg="1"/>
      <p:bldP spid="88" grpId="3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23" grpId="0" animBg="1"/>
      <p:bldP spid="123" grpId="1" animBg="1"/>
      <p:bldP spid="123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74" grpId="0" animBg="1"/>
      <p:bldP spid="174" grpId="1" animBg="1"/>
      <p:bldP spid="174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154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366220" y="1712521"/>
            <a:ext cx="1228725" cy="628650"/>
          </a:xfrm>
          <a:custGeom>
            <a:avLst/>
            <a:gdLst>
              <a:gd name="connsiteX0" fmla="*/ 1228725 w 1228725"/>
              <a:gd name="connsiteY0" fmla="*/ 600075 h 628650"/>
              <a:gd name="connsiteX1" fmla="*/ 476250 w 1228725"/>
              <a:gd name="connsiteY1" fmla="*/ 0 h 628650"/>
              <a:gd name="connsiteX2" fmla="*/ 0 w 1228725"/>
              <a:gd name="connsiteY2" fmla="*/ 628650 h 628650"/>
              <a:gd name="connsiteX3" fmla="*/ 1228725 w 1228725"/>
              <a:gd name="connsiteY3" fmla="*/ 60007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628650">
                <a:moveTo>
                  <a:pt x="1228725" y="600075"/>
                </a:moveTo>
                <a:lnTo>
                  <a:pt x="476250" y="0"/>
                </a:lnTo>
                <a:lnTo>
                  <a:pt x="0" y="628650"/>
                </a:lnTo>
                <a:lnTo>
                  <a:pt x="1228725" y="600075"/>
                </a:lnTo>
                <a:close/>
              </a:path>
            </a:pathLst>
          </a:cu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2259328">
            <a:off x="7798622" y="1734880"/>
            <a:ext cx="138885" cy="131906"/>
          </a:xfrm>
          <a:prstGeom prst="rect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347170" y="2341171"/>
            <a:ext cx="942975" cy="809625"/>
          </a:xfrm>
          <a:custGeom>
            <a:avLst/>
            <a:gdLst>
              <a:gd name="connsiteX0" fmla="*/ 0 w 942975"/>
              <a:gd name="connsiteY0" fmla="*/ 0 h 809625"/>
              <a:gd name="connsiteX1" fmla="*/ 0 w 942975"/>
              <a:gd name="connsiteY1" fmla="*/ 800100 h 809625"/>
              <a:gd name="connsiteX2" fmla="*/ 942975 w 942975"/>
              <a:gd name="connsiteY2" fmla="*/ 809625 h 809625"/>
              <a:gd name="connsiteX3" fmla="*/ 0 w 94297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975" h="809625">
                <a:moveTo>
                  <a:pt x="0" y="0"/>
                </a:moveTo>
                <a:lnTo>
                  <a:pt x="0" y="800100"/>
                </a:lnTo>
                <a:lnTo>
                  <a:pt x="942975" y="809625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48697" y="3023920"/>
            <a:ext cx="138885" cy="13190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96053" y="858886"/>
            <a:ext cx="1756734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842639" y="570522"/>
            <a:ext cx="127328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84831" y="584200"/>
            <a:ext cx="1489618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989710" y="584200"/>
            <a:ext cx="846582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33"/>
          <p:cNvSpPr txBox="1">
            <a:spLocks noChangeArrowheads="1"/>
          </p:cNvSpPr>
          <p:nvPr/>
        </p:nvSpPr>
        <p:spPr bwMode="auto">
          <a:xfrm>
            <a:off x="59665" y="1163687"/>
            <a:ext cx="6274880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2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Given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= CD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2921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To prove :  PM =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PN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2921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Const. : Draw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and PD.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2921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Proof :</a:t>
            </a:r>
          </a:p>
          <a:p>
            <a:pPr>
              <a:tabLst>
                <a:tab pos="2921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AB = CD	</a:t>
            </a:r>
            <a:endParaRPr lang="en-US" sz="16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292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  <a:cs typeface="Sakkal Majalla" panose="02000000000000000000" pitchFamily="2" charset="-78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½ AB = ½ CD	</a:t>
            </a:r>
          </a:p>
          <a:p>
            <a:pPr>
              <a:spcAft>
                <a:spcPts val="600"/>
              </a:spcAft>
              <a:tabLst>
                <a:tab pos="292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MB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ND…(</a:t>
            </a:r>
            <a:r>
              <a:rPr lang="en-US" sz="16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1200"/>
              </a:spcBef>
              <a:tabLst>
                <a:tab pos="292100" algn="l"/>
              </a:tabLst>
            </a:pPr>
            <a:endParaRPr lang="en-US" sz="6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1200"/>
              </a:spcBef>
              <a:tabLst>
                <a:tab pos="292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In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and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PND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2921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PND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90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endParaRPr lang="en-US" sz="16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292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	</a:t>
            </a:r>
            <a:r>
              <a:rPr lang="en-US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hypt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PB =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hypt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PD</a:t>
            </a:r>
          </a:p>
          <a:p>
            <a:pPr>
              <a:tabLst>
                <a:tab pos="292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MB = ND   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endParaRPr lang="en-US" sz="16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292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@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PND</a:t>
            </a:r>
          </a:p>
          <a:p>
            <a:pPr>
              <a:tabLst>
                <a:tab pos="292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 = PN   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1143000" y="2605718"/>
            <a:ext cx="4978074" cy="86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	         [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Perpendicular drawn from the </a:t>
            </a:r>
            <a:endParaRPr lang="en-US" sz="16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ts val="11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        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circle to the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chord </a:t>
            </a:r>
          </a:p>
          <a:p>
            <a:pPr>
              <a:lnSpc>
                <a:spcPts val="1100"/>
              </a:lnSpc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   bisects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chord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]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081855" y="1077249"/>
            <a:ext cx="2533540" cy="253354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7348625" y="2344286"/>
            <a:ext cx="0" cy="8312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284783" y="2282154"/>
            <a:ext cx="127681" cy="124264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388961" y="3165001"/>
            <a:ext cx="193525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07960" y="3027767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198290" y="3027767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89993" y="3118446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30530" y="1991649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 flipH="1">
            <a:off x="7358131" y="3029877"/>
            <a:ext cx="122389" cy="134300"/>
          </a:xfrm>
          <a:custGeom>
            <a:avLst/>
            <a:gdLst>
              <a:gd name="T0" fmla="*/ 95 w 120"/>
              <a:gd name="T1" fmla="*/ 0 h 146"/>
              <a:gd name="T2" fmla="*/ 0 w 120"/>
              <a:gd name="T3" fmla="*/ 0 h 146"/>
              <a:gd name="T4" fmla="*/ 0 w 120"/>
              <a:gd name="T5" fmla="*/ 146 h 146"/>
              <a:gd name="T6" fmla="*/ 0 60000 65536"/>
              <a:gd name="T7" fmla="*/ 0 60000 65536"/>
              <a:gd name="T8" fmla="*/ 0 60000 65536"/>
              <a:gd name="T9" fmla="*/ 0 w 120"/>
              <a:gd name="T10" fmla="*/ 0 h 146"/>
              <a:gd name="T11" fmla="*/ 120 w 120"/>
              <a:gd name="T12" fmla="*/ 146 h 1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46">
                <a:moveTo>
                  <a:pt x="120" y="0"/>
                </a:move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48623" y="2344019"/>
            <a:ext cx="975591" cy="81482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52400" y="548496"/>
            <a:ext cx="8077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Equal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chords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a circle (or of congruent circles)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are equidistant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>
              <a:lnSpc>
                <a:spcPts val="12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from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(or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).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880" y="145018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rot="2280000">
            <a:off x="6885267" y="1705475"/>
            <a:ext cx="193525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 rot="2280000" flipV="1">
            <a:off x="7602116" y="1610651"/>
            <a:ext cx="0" cy="8312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 rot="13140000">
            <a:off x="7802315" y="1728948"/>
            <a:ext cx="135191" cy="134300"/>
          </a:xfrm>
          <a:custGeom>
            <a:avLst/>
            <a:gdLst>
              <a:gd name="T0" fmla="*/ 95 w 120"/>
              <a:gd name="T1" fmla="*/ 0 h 146"/>
              <a:gd name="T2" fmla="*/ 0 w 120"/>
              <a:gd name="T3" fmla="*/ 0 h 146"/>
              <a:gd name="T4" fmla="*/ 0 w 120"/>
              <a:gd name="T5" fmla="*/ 146 h 146"/>
              <a:gd name="T6" fmla="*/ 0 60000 65536"/>
              <a:gd name="T7" fmla="*/ 0 60000 65536"/>
              <a:gd name="T8" fmla="*/ 0 60000 65536"/>
              <a:gd name="T9" fmla="*/ 0 w 120"/>
              <a:gd name="T10" fmla="*/ 0 h 146"/>
              <a:gd name="T11" fmla="*/ 120 w 120"/>
              <a:gd name="T12" fmla="*/ 146 h 1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46">
                <a:moveTo>
                  <a:pt x="120" y="0"/>
                </a:move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7720336" y="1441183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6826998" y="819150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8490170" y="2163386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7328428" y="2301206"/>
            <a:ext cx="1286967" cy="4308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754973" y="2659308"/>
            <a:ext cx="117854" cy="141697"/>
            <a:chOff x="7589653" y="2857502"/>
            <a:chExt cx="117854" cy="141697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7589653" y="2857502"/>
              <a:ext cx="89888" cy="11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 flipH="1">
              <a:off x="7617619" y="2883693"/>
              <a:ext cx="89888" cy="11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19300681">
            <a:off x="7905547" y="2258995"/>
            <a:ext cx="118090" cy="141461"/>
            <a:chOff x="7589653" y="2857502"/>
            <a:chExt cx="117854" cy="141697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50" name="Line 30"/>
            <p:cNvSpPr>
              <a:spLocks noChangeShapeType="1"/>
            </p:cNvSpPr>
            <p:nvPr/>
          </p:nvSpPr>
          <p:spPr bwMode="auto">
            <a:xfrm flipH="1">
              <a:off x="7589653" y="2857502"/>
              <a:ext cx="89888" cy="11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 flipH="1">
              <a:off x="7617619" y="2883693"/>
              <a:ext cx="89888" cy="11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7775120" y="3082731"/>
            <a:ext cx="0" cy="16158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2280000">
            <a:off x="8198290" y="1895012"/>
            <a:ext cx="0" cy="16158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276600" y="1325269"/>
            <a:ext cx="2467893" cy="1066195"/>
            <a:chOff x="3535758" y="5875075"/>
            <a:chExt cx="2986150" cy="1419106"/>
          </a:xfrm>
        </p:grpSpPr>
        <p:sp>
          <p:nvSpPr>
            <p:cNvPr id="38" name="Cloud 37"/>
            <p:cNvSpPr/>
            <p:nvPr/>
          </p:nvSpPr>
          <p:spPr bwMode="auto">
            <a:xfrm rot="10800000" flipH="1" flipV="1">
              <a:off x="3535758" y="5875075"/>
              <a:ext cx="2986150" cy="1419106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7757" y="6081902"/>
              <a:ext cx="2527608" cy="98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To prove sides equal prove triangles congruent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11028" y="1770701"/>
            <a:ext cx="1739467" cy="801048"/>
            <a:chOff x="3737757" y="5996080"/>
            <a:chExt cx="2104755" cy="1066195"/>
          </a:xfrm>
        </p:grpSpPr>
        <p:sp>
          <p:nvSpPr>
            <p:cNvPr id="55" name="Cloud 54"/>
            <p:cNvSpPr/>
            <p:nvPr/>
          </p:nvSpPr>
          <p:spPr bwMode="auto">
            <a:xfrm rot="10800000" flipH="1" flipV="1">
              <a:off x="3877266" y="5996080"/>
              <a:ext cx="1882447" cy="1066195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7757" y="6081902"/>
              <a:ext cx="2104755" cy="696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 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PB and PD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632752" y="2107504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[Given]</a:t>
            </a:r>
            <a:endParaRPr lang="en-US" dirty="0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>
            <a:off x="6385145" y="3158178"/>
            <a:ext cx="193525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rot="2280000">
            <a:off x="6881451" y="1698652"/>
            <a:ext cx="1935254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729672" y="1074760"/>
            <a:ext cx="3351374" cy="1371298"/>
            <a:chOff x="3563125" y="5811685"/>
            <a:chExt cx="4055162" cy="1825198"/>
          </a:xfrm>
        </p:grpSpPr>
        <p:sp>
          <p:nvSpPr>
            <p:cNvPr id="60" name="Cloud 59"/>
            <p:cNvSpPr/>
            <p:nvPr/>
          </p:nvSpPr>
          <p:spPr bwMode="auto">
            <a:xfrm rot="10800000" flipH="1" flipV="1">
              <a:off x="3563125" y="5811685"/>
              <a:ext cx="4055162" cy="1825198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37757" y="6081903"/>
              <a:ext cx="3775672" cy="126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We know that, Perpendicular drawn from the </a:t>
              </a: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of the circle to the chord bisects the chord</a:t>
              </a:r>
            </a:p>
          </p:txBody>
        </p:sp>
      </p:grpSp>
      <p:sp>
        <p:nvSpPr>
          <p:cNvPr id="62" name="Line 5"/>
          <p:cNvSpPr>
            <a:spLocks noChangeShapeType="1"/>
          </p:cNvSpPr>
          <p:nvPr/>
        </p:nvSpPr>
        <p:spPr bwMode="auto">
          <a:xfrm flipV="1">
            <a:off x="7348097" y="2324968"/>
            <a:ext cx="0" cy="8312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 rot="2280000" flipV="1">
            <a:off x="7606879" y="1605888"/>
            <a:ext cx="0" cy="83127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38425" y="3572689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[Given]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638733" y="3796943"/>
            <a:ext cx="2201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[radii of same circle]</a:t>
            </a:r>
            <a:endParaRPr lang="en-US" dirty="0"/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>
            <a:off x="7348095" y="2341513"/>
            <a:ext cx="975591" cy="814824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V="1">
            <a:off x="7327900" y="2298700"/>
            <a:ext cx="1286967" cy="43082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28088" y="4027654"/>
            <a:ext cx="1023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[From 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636563" y="4314316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[RHS rule]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623636" y="4559233"/>
            <a:ext cx="989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[c.p.c.t.]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00684" y="2235083"/>
            <a:ext cx="3120390" cy="1246636"/>
            <a:chOff x="3737757" y="5776321"/>
            <a:chExt cx="3775671" cy="1659274"/>
          </a:xfrm>
        </p:grpSpPr>
        <p:sp>
          <p:nvSpPr>
            <p:cNvPr id="67" name="Cloud 66"/>
            <p:cNvSpPr/>
            <p:nvPr/>
          </p:nvSpPr>
          <p:spPr bwMode="auto">
            <a:xfrm rot="10800000" flipH="1" flipV="1">
              <a:off x="4483914" y="5776321"/>
              <a:ext cx="2289034" cy="165927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37757" y="6081903"/>
              <a:ext cx="3775671" cy="98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½ AB  = _____</a:t>
              </a:r>
            </a:p>
            <a:p>
              <a:pPr algn="ctr"/>
              <a:endParaRPr lang="en-US" sz="1400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½ CD = _____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707442" y="245214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MB</a:t>
            </a:r>
            <a:endParaRPr lang="en-US" sz="14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19226" y="2857654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ND</a:t>
            </a:r>
            <a:endParaRPr lang="en-US" sz="14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8" grpId="0" animBg="1"/>
      <p:bldP spid="12" grpId="0" animBg="1"/>
      <p:bldP spid="19" grpId="0" animBg="1"/>
      <p:bldP spid="36" grpId="0" animBg="1"/>
      <p:bldP spid="36" grpId="1" animBg="1"/>
      <p:bldP spid="35" grpId="0" animBg="1"/>
      <p:bldP spid="35" grpId="1" animBg="1"/>
      <p:bldP spid="33" grpId="0" animBg="1"/>
      <p:bldP spid="33" grpId="1" animBg="1"/>
      <p:bldP spid="31" grpId="0" animBg="1"/>
      <p:bldP spid="31" grpId="1" animBg="1"/>
      <p:bldP spid="3" grpId="0"/>
      <p:bldP spid="4" grpId="0" animBg="1"/>
      <p:bldP spid="5" grpId="0" animBg="1"/>
      <p:bldP spid="6" grpId="0" animBg="1"/>
      <p:bldP spid="7" grpId="0" animBg="1"/>
      <p:bldP spid="8" grpId="0"/>
      <p:bldP spid="9" grpId="0"/>
      <p:bldP spid="9" grpId="1"/>
      <p:bldP spid="10" grpId="0"/>
      <p:bldP spid="11" grpId="0"/>
      <p:bldP spid="20" grpId="0" animBg="1"/>
      <p:bldP spid="22" grpId="0" animBg="1"/>
      <p:bldP spid="32" grpId="0" uiExpand="1" build="p"/>
      <p:bldP spid="40" grpId="0" animBg="1"/>
      <p:bldP spid="41" grpId="0" animBg="1"/>
      <p:bldP spid="42" grpId="0" animBg="1"/>
      <p:bldP spid="43" grpId="0"/>
      <p:bldP spid="44" grpId="0"/>
      <p:bldP spid="45" grpId="0"/>
      <p:bldP spid="45" grpId="1"/>
      <p:bldP spid="46" grpId="0" animBg="1"/>
      <p:bldP spid="18" grpId="0"/>
      <p:bldP spid="57" grpId="0" animBg="1"/>
      <p:bldP spid="57" grpId="1" animBg="1"/>
      <p:bldP spid="58" grpId="0" animBg="1"/>
      <p:bldP spid="58" grpId="1" animBg="1"/>
      <p:bldP spid="62" grpId="0" animBg="1"/>
      <p:bldP spid="62" grpId="1" animBg="1"/>
      <p:bldP spid="64" grpId="0" animBg="1"/>
      <p:bldP spid="64" grpId="1" animBg="1"/>
      <p:bldP spid="69" grpId="0"/>
      <p:bldP spid="70" grpId="0"/>
      <p:bldP spid="71" grpId="0" animBg="1"/>
      <p:bldP spid="71" grpId="1" animBg="1"/>
      <p:bldP spid="72" grpId="0" animBg="1"/>
      <p:bldP spid="72" grpId="1" animBg="1"/>
      <p:bldP spid="73" grpId="0"/>
      <p:bldP spid="74" grpId="0"/>
      <p:bldP spid="75" grpId="0"/>
      <p:bldP spid="15" grpId="0"/>
      <p:bldP spid="15" grpId="1"/>
      <p:bldP spid="77" grpId="0"/>
      <p:bldP spid="7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1090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4712" y="4667250"/>
            <a:ext cx="3456384" cy="3680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331227" y="1830335"/>
            <a:ext cx="726281" cy="540544"/>
          </a:xfrm>
          <a:custGeom>
            <a:avLst/>
            <a:gdLst>
              <a:gd name="connsiteX0" fmla="*/ 0 w 726281"/>
              <a:gd name="connsiteY0" fmla="*/ 540544 h 540544"/>
              <a:gd name="connsiteX1" fmla="*/ 721519 w 726281"/>
              <a:gd name="connsiteY1" fmla="*/ 533400 h 540544"/>
              <a:gd name="connsiteX2" fmla="*/ 726281 w 726281"/>
              <a:gd name="connsiteY2" fmla="*/ 0 h 540544"/>
              <a:gd name="connsiteX3" fmla="*/ 0 w 726281"/>
              <a:gd name="connsiteY3" fmla="*/ 540544 h 54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281" h="540544">
                <a:moveTo>
                  <a:pt x="0" y="540544"/>
                </a:moveTo>
                <a:lnTo>
                  <a:pt x="721519" y="533400"/>
                </a:lnTo>
                <a:cubicBezTo>
                  <a:pt x="723106" y="355600"/>
                  <a:pt x="724694" y="177800"/>
                  <a:pt x="726281" y="0"/>
                </a:cubicBezTo>
                <a:lnTo>
                  <a:pt x="0" y="540544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1959" y="790502"/>
            <a:ext cx="3360441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5436" y="536094"/>
            <a:ext cx="3917564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3447" y="536094"/>
            <a:ext cx="2769353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" y="463550"/>
            <a:ext cx="87366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Q. A chord of length 30 cm is drawn at a distance of 8 cm from the centre</a:t>
            </a:r>
          </a:p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     of the circle. Find the radius of the circle.</a:t>
            </a:r>
            <a:endParaRPr lang="en-IN" sz="1700" b="1" dirty="0">
              <a:solidFill>
                <a:srgbClr val="FF3300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" y="102489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Given :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5840" y="1024890"/>
            <a:ext cx="26645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In a circle with centre O,</a:t>
            </a:r>
          </a:p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OM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AB,</a:t>
            </a:r>
          </a:p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AB = 30 cm, 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44638" y="912405"/>
            <a:ext cx="1859384" cy="1828800"/>
            <a:chOff x="6144638" y="984795"/>
            <a:chExt cx="1859384" cy="1828800"/>
          </a:xfrm>
        </p:grpSpPr>
        <p:sp>
          <p:nvSpPr>
            <p:cNvPr id="13" name="TextBox 12"/>
            <p:cNvSpPr txBox="1"/>
            <p:nvPr/>
          </p:nvSpPr>
          <p:spPr>
            <a:xfrm>
              <a:off x="6923718" y="156202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144638" y="984795"/>
              <a:ext cx="1828800" cy="1828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327518" y="2447835"/>
              <a:ext cx="1463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013318" y="1850057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059038" y="1895777"/>
              <a:ext cx="0" cy="545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916190" y="2306109"/>
              <a:ext cx="137160" cy="137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Straight Connector 18"/>
            <p:cNvCxnSpPr>
              <a:stCxn id="16" idx="3"/>
            </p:cNvCxnSpPr>
            <p:nvPr/>
          </p:nvCxnSpPr>
          <p:spPr>
            <a:xfrm flipH="1">
              <a:off x="6327519" y="1928106"/>
              <a:ext cx="699190" cy="51273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54902" y="242612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7070" y="2426121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02880" y="2426121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398178" y="1527810"/>
            <a:ext cx="1284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OM 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8 cm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" y="175641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To find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97280" y="1756410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OA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01492" y="192937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2182" y="266348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30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49262" y="2800647"/>
            <a:ext cx="1417320" cy="0"/>
            <a:chOff x="6720840" y="3063240"/>
            <a:chExt cx="1417320" cy="0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6720840" y="3063240"/>
              <a:ext cx="54864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589520" y="3063240"/>
              <a:ext cx="54864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489422" y="185736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231701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Sol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1520" y="2317016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OM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AB,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" y="277421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AM =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97280" y="2591336"/>
            <a:ext cx="705012" cy="704314"/>
            <a:chOff x="1143000" y="2743200"/>
            <a:chExt cx="705012" cy="704314"/>
          </a:xfrm>
        </p:grpSpPr>
        <p:sp>
          <p:nvSpPr>
            <p:cNvPr id="36" name="Rectangle 35"/>
            <p:cNvSpPr/>
            <p:nvPr/>
          </p:nvSpPr>
          <p:spPr>
            <a:xfrm>
              <a:off x="1143000" y="27432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71600" y="2926080"/>
              <a:ext cx="476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AB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43000" y="310896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188720" y="310896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609600" y="3200936"/>
            <a:ext cx="28696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[Perpendicular drawn from</a:t>
            </a:r>
          </a:p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centre of the circle to the</a:t>
            </a:r>
          </a:p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chord bisects the chord]</a:t>
            </a:r>
            <a:endParaRPr lang="en-IN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9512" y="423725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AM =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97280" y="4054376"/>
            <a:ext cx="863710" cy="704314"/>
            <a:chOff x="1143000" y="2743200"/>
            <a:chExt cx="863710" cy="704314"/>
          </a:xfrm>
        </p:grpSpPr>
        <p:sp>
          <p:nvSpPr>
            <p:cNvPr id="43" name="Rectangle 42"/>
            <p:cNvSpPr/>
            <p:nvPr/>
          </p:nvSpPr>
          <p:spPr>
            <a:xfrm>
              <a:off x="1143000" y="27432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71600" y="2926080"/>
              <a:ext cx="6351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Arial Rounded MT Bold" pitchFamily="34" charset="0"/>
                  <a:sym typeface="Symbol"/>
                </a:rPr>
                <a:t>x</a:t>
              </a:r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30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310896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188720" y="310896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82880" y="4785896"/>
            <a:ext cx="1628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AM = 15 cm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931920" y="231701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414272" y="2211328"/>
            <a:ext cx="1467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OMA,</a:t>
            </a:r>
          </a:p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OMA = 90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IN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14272" y="2759968"/>
            <a:ext cx="779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54352" y="2759968"/>
            <a:ext cx="824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94432" y="2759968"/>
            <a:ext cx="614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39952" y="3310652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OA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54352" y="3310652"/>
            <a:ext cx="585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4432" y="3310652"/>
            <a:ext cx="522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39952" y="3584972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OA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54352" y="3584972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64 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02992" y="3584972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225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39952" y="3857248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OA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25752" y="3857248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289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39952" y="4131568"/>
            <a:ext cx="1008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OA 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54352" y="4131568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17 cm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85872" y="4131568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[Taking square roots]</a:t>
            </a:r>
            <a:endParaRPr lang="en-IN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11960" y="4681498"/>
            <a:ext cx="3336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Radius of the circle is 17 cm.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04678" y="236142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FF"/>
                </a:solidFill>
                <a:latin typeface="Bookman Old Style" pitchFamily="18" charset="0"/>
              </a:rPr>
              <a:t>15</a:t>
            </a:r>
            <a:endParaRPr lang="en-US" sz="1400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52437" y="2988568"/>
            <a:ext cx="2311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[Pythagoras theorem]</a:t>
            </a:r>
            <a:endParaRPr lang="en-IN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058368" y="1826136"/>
            <a:ext cx="0" cy="548640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316966" y="2370398"/>
            <a:ext cx="1463040" cy="0"/>
          </a:xfrm>
          <a:prstGeom prst="line">
            <a:avLst/>
          </a:prstGeom>
          <a:ln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811690" y="2929890"/>
            <a:ext cx="2346159" cy="891955"/>
            <a:chOff x="2347864" y="5151557"/>
            <a:chExt cx="2346159" cy="891955"/>
          </a:xfrm>
        </p:grpSpPr>
        <p:sp>
          <p:nvSpPr>
            <p:cNvPr id="70" name="Cloud 69"/>
            <p:cNvSpPr/>
            <p:nvPr/>
          </p:nvSpPr>
          <p:spPr>
            <a:xfrm>
              <a:off x="2347864" y="5151557"/>
              <a:ext cx="2346159" cy="89195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14478" y="5342526"/>
              <a:ext cx="2053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OMA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60794" y="2112085"/>
            <a:ext cx="3454952" cy="1582098"/>
            <a:chOff x="2354332" y="5237756"/>
            <a:chExt cx="2346159" cy="1582098"/>
          </a:xfrm>
        </p:grpSpPr>
        <p:sp>
          <p:nvSpPr>
            <p:cNvPr id="73" name="Cloud 72"/>
            <p:cNvSpPr/>
            <p:nvPr/>
          </p:nvSpPr>
          <p:spPr>
            <a:xfrm>
              <a:off x="2354332" y="5237756"/>
              <a:ext cx="2346159" cy="158015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478" y="5342526"/>
              <a:ext cx="20530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know that,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Perpendicular drawn from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to the chord, bisects the chord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7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75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41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</a:t>
            </a:r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4154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512661" y="3850559"/>
            <a:ext cx="1844776" cy="3670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7944" y="4240634"/>
            <a:ext cx="858893" cy="3670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2313" y="888292"/>
            <a:ext cx="3662928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2190" y="630953"/>
            <a:ext cx="1664041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880" y="627534"/>
            <a:ext cx="8132228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93187" y="619259"/>
            <a:ext cx="2517355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11874" y="619259"/>
            <a:ext cx="975311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28405" y="619259"/>
            <a:ext cx="975311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4328" y="147688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182880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" y="548640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segment joining midpoint of a chord and the centre of a circle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is perpendicular to the chord.</a:t>
            </a:r>
            <a:endParaRPr lang="en-IN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" y="109728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Given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097280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In a circle with centre P,</a:t>
            </a:r>
          </a:p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M is the midpoint of chord CD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880" y="164592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To prove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0160" y="1645920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 PM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CD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" y="192024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Construction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86191" y="1920240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Draw PC and PD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15248" y="899651"/>
            <a:ext cx="1828800" cy="1828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429648" y="1810633"/>
            <a:ext cx="0" cy="545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3"/>
          </p:cNvCxnSpPr>
          <p:nvPr/>
        </p:nvCxnSpPr>
        <p:spPr>
          <a:xfrm flipH="1">
            <a:off x="5698129" y="1842962"/>
            <a:ext cx="699190" cy="51273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6" idx="5"/>
          </p:cNvCxnSpPr>
          <p:nvPr/>
        </p:nvCxnSpPr>
        <p:spPr>
          <a:xfrm flipH="1" flipV="1">
            <a:off x="6461977" y="1842962"/>
            <a:ext cx="699191" cy="5127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25512" y="2340977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26452" y="2337643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35328" y="2340977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2880" y="219456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Proof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2468880"/>
            <a:ext cx="258115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PMC and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PMD,</a:t>
            </a:r>
          </a:p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PM =  PM</a:t>
            </a:r>
          </a:p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CM =  MD</a:t>
            </a:r>
          </a:p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PC  =  PD</a:t>
            </a:r>
          </a:p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PMC </a:t>
            </a:r>
            <a:r>
              <a:rPr lang="en-IN" dirty="0">
                <a:solidFill>
                  <a:prstClr val="black"/>
                </a:solidFill>
                <a:latin typeface="Cambria Math"/>
                <a:ea typeface="Cambria Math"/>
              </a:rPr>
              <a:t>≅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274320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[Common side]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43200" y="3017520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[M is midpoint of CD]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3200" y="3291840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[Radii of the same circle]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43200" y="3566160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[SSS criterion]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880" y="3840480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PMC = 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PMD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43200" y="3840480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[c.p.c.t.]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0067" y="38422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…(i)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" y="4227934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But</a:t>
            </a:r>
            <a:r>
              <a:rPr lang="en-IN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,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PMC </a:t>
            </a:r>
            <a:r>
              <a:rPr lang="en-IN" dirty="0" smtClean="0">
                <a:solidFill>
                  <a:prstClr val="black"/>
                </a:solidFill>
                <a:latin typeface="Cambria Math"/>
                <a:ea typeface="Cambria Math"/>
              </a:rPr>
              <a:t>+ 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PMD = 180</a:t>
            </a:r>
            <a:r>
              <a:rPr lang="en-IN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IN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570312" y="265176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43200" y="4465444"/>
            <a:ext cx="2332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[Angles in linear pair]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0312" y="2834640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</a:t>
            </a:r>
            <a:r>
              <a:rPr lang="en-IN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PMC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11000" y="283464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PMC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91120" y="283464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180</a:t>
            </a:r>
            <a:r>
              <a:rPr lang="en-IN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9750" y="338328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2 </a:t>
            </a:r>
            <a:r>
              <a:rPr lang="en-IN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PMC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27024" y="338328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180</a:t>
            </a:r>
            <a:r>
              <a:rPr lang="en-IN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47104" y="311253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[From (i)]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69750" y="384048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PMC 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9750" y="4248150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PM  CD</a:t>
            </a:r>
            <a:endParaRPr lang="en-US" b="1" baseline="30000" dirty="0">
              <a:solidFill>
                <a:prstClr val="black"/>
              </a:solidFill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5687684" y="1805853"/>
            <a:ext cx="744455" cy="555625"/>
          </a:xfrm>
          <a:custGeom>
            <a:avLst/>
            <a:gdLst>
              <a:gd name="connsiteX0" fmla="*/ 730250 w 730250"/>
              <a:gd name="connsiteY0" fmla="*/ 0 h 555625"/>
              <a:gd name="connsiteX1" fmla="*/ 730250 w 730250"/>
              <a:gd name="connsiteY1" fmla="*/ 549275 h 555625"/>
              <a:gd name="connsiteX2" fmla="*/ 0 w 730250"/>
              <a:gd name="connsiteY2" fmla="*/ 555625 h 555625"/>
              <a:gd name="connsiteX3" fmla="*/ 730250 w 730250"/>
              <a:gd name="connsiteY3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250" h="555625">
                <a:moveTo>
                  <a:pt x="730250" y="0"/>
                </a:moveTo>
                <a:lnTo>
                  <a:pt x="730250" y="549275"/>
                </a:lnTo>
                <a:lnTo>
                  <a:pt x="0" y="555625"/>
                </a:lnTo>
                <a:lnTo>
                  <a:pt x="73025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6437286" y="1805853"/>
            <a:ext cx="751849" cy="555625"/>
          </a:xfrm>
          <a:custGeom>
            <a:avLst/>
            <a:gdLst>
              <a:gd name="connsiteX0" fmla="*/ 730250 w 730250"/>
              <a:gd name="connsiteY0" fmla="*/ 0 h 555625"/>
              <a:gd name="connsiteX1" fmla="*/ 730250 w 730250"/>
              <a:gd name="connsiteY1" fmla="*/ 549275 h 555625"/>
              <a:gd name="connsiteX2" fmla="*/ 0 w 730250"/>
              <a:gd name="connsiteY2" fmla="*/ 555625 h 555625"/>
              <a:gd name="connsiteX3" fmla="*/ 730250 w 730250"/>
              <a:gd name="connsiteY3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250" h="555625">
                <a:moveTo>
                  <a:pt x="730250" y="0"/>
                </a:moveTo>
                <a:lnTo>
                  <a:pt x="730250" y="549275"/>
                </a:lnTo>
                <a:lnTo>
                  <a:pt x="0" y="555625"/>
                </a:lnTo>
                <a:lnTo>
                  <a:pt x="730250" y="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36949" y="2230758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prstClr val="black"/>
                </a:solidFill>
                <a:latin typeface="Arial Rounded MT Bold" pitchFamily="34" charset="0"/>
              </a:rPr>
              <a:t>lll</a:t>
            </a:r>
            <a:endParaRPr lang="en-US" sz="11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3483" y="2230758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prstClr val="black"/>
                </a:solidFill>
                <a:latin typeface="Arial Rounded MT Bold" pitchFamily="34" charset="0"/>
              </a:rPr>
              <a:t>lll</a:t>
            </a:r>
            <a:endParaRPr lang="en-US" sz="11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379344" y="2321545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383928" y="1764913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698128" y="2362691"/>
            <a:ext cx="1463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5999011" y="2021353"/>
            <a:ext cx="103539" cy="108036"/>
            <a:chOff x="5652120" y="2225588"/>
            <a:chExt cx="103539" cy="108036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652120" y="2243963"/>
              <a:ext cx="72008" cy="8966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683651" y="2225588"/>
              <a:ext cx="72008" cy="8966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4977436">
            <a:off x="6763270" y="2031530"/>
            <a:ext cx="96400" cy="112798"/>
            <a:chOff x="5652120" y="2220826"/>
            <a:chExt cx="96400" cy="112798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5652120" y="2243963"/>
              <a:ext cx="72008" cy="8966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676512" y="2220826"/>
              <a:ext cx="72008" cy="8966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381724" y="2067694"/>
            <a:ext cx="98680" cy="85308"/>
            <a:chOff x="6024065" y="2258513"/>
            <a:chExt cx="98680" cy="85308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6031305" y="2258513"/>
              <a:ext cx="91440" cy="85308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6024065" y="2262293"/>
              <a:ext cx="95456" cy="79147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Arc 11"/>
          <p:cNvSpPr/>
          <p:nvPr/>
        </p:nvSpPr>
        <p:spPr>
          <a:xfrm>
            <a:off x="6311179" y="2229594"/>
            <a:ext cx="252214" cy="252214"/>
          </a:xfrm>
          <a:prstGeom prst="arc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Arc 108"/>
          <p:cNvSpPr/>
          <p:nvPr/>
        </p:nvSpPr>
        <p:spPr>
          <a:xfrm rot="16200000">
            <a:off x="6309984" y="2229594"/>
            <a:ext cx="252214" cy="252214"/>
          </a:xfrm>
          <a:prstGeom prst="arc">
            <a:avLst/>
          </a:prstGeom>
          <a:solidFill>
            <a:srgbClr val="9900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0" y="384048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90</a:t>
            </a:r>
            <a:r>
              <a:rPr lang="en-IN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baseline="30000" dirty="0">
              <a:solidFill>
                <a:prstClr val="black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999623" y="1122017"/>
            <a:ext cx="2274909" cy="798223"/>
            <a:chOff x="4100850" y="-426699"/>
            <a:chExt cx="3412083" cy="1249403"/>
          </a:xfrm>
        </p:grpSpPr>
        <p:sp>
          <p:nvSpPr>
            <p:cNvPr id="110" name="Cloud 109"/>
            <p:cNvSpPr/>
            <p:nvPr/>
          </p:nvSpPr>
          <p:spPr>
            <a:xfrm>
              <a:off x="4100850" y="-426699"/>
              <a:ext cx="3412083" cy="1249403"/>
            </a:xfrm>
            <a:prstGeom prst="clou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prstClr val="white"/>
                </a:solidFill>
              </a:endParaRP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38486" y="-174815"/>
              <a:ext cx="2552594" cy="578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Draw PC and PD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281208" y="2196606"/>
            <a:ext cx="2068099" cy="965850"/>
            <a:chOff x="4144255" y="-396880"/>
            <a:chExt cx="3101894" cy="1511778"/>
          </a:xfrm>
        </p:grpSpPr>
        <p:sp>
          <p:nvSpPr>
            <p:cNvPr id="113" name="Cloud 112"/>
            <p:cNvSpPr/>
            <p:nvPr/>
          </p:nvSpPr>
          <p:spPr>
            <a:xfrm>
              <a:off x="4144255" y="-396880"/>
              <a:ext cx="3101894" cy="1511778"/>
            </a:xfrm>
            <a:prstGeom prst="clou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prstClr val="white"/>
                </a:solidFill>
              </a:endParaRP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538486" y="-174814"/>
              <a:ext cx="2552594" cy="1011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Consider </a:t>
              </a:r>
              <a:r>
                <a:rPr lang="en-US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dirty="0" smtClean="0">
                  <a:solidFill>
                    <a:prstClr val="white"/>
                  </a:solidFill>
                </a:rPr>
                <a:t>PMC and </a:t>
              </a:r>
              <a:r>
                <a:rPr lang="en-US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dirty="0" smtClean="0">
                  <a:solidFill>
                    <a:prstClr val="white"/>
                  </a:solidFill>
                </a:rPr>
                <a:t>PMD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52400" y="355016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16" grpId="0" animBg="1"/>
      <p:bldP spid="16" grpId="1" animBg="1"/>
      <p:bldP spid="71" grpId="0" animBg="1"/>
      <p:bldP spid="71" grpId="1" animBg="1"/>
      <p:bldP spid="69" grpId="0" animBg="1"/>
      <p:bldP spid="69" grpId="1" animBg="1"/>
      <p:bldP spid="57" grpId="0" animBg="1"/>
      <p:bldP spid="57" grpId="1" animBg="1"/>
      <p:bldP spid="65" grpId="0" animBg="1"/>
      <p:bldP spid="65" grpId="1" animBg="1"/>
      <p:bldP spid="64" grpId="0" animBg="1"/>
      <p:bldP spid="64" grpId="1" animBg="1"/>
      <p:bldP spid="58" grpId="0" animBg="1"/>
      <p:bldP spid="58" grpId="1" animBg="1"/>
      <p:bldP spid="24" grpId="0"/>
      <p:bldP spid="8" grpId="0"/>
      <p:bldP spid="39" grpId="0"/>
      <p:bldP spid="10" grpId="0"/>
      <p:bldP spid="41" grpId="0"/>
      <p:bldP spid="42" grpId="0"/>
      <p:bldP spid="13" grpId="0" animBg="1"/>
      <p:bldP spid="59" grpId="0"/>
      <p:bldP spid="60" grpId="0"/>
      <p:bldP spid="61" grpId="0"/>
      <p:bldP spid="62" grpId="0"/>
      <p:bldP spid="25" grpId="0"/>
      <p:bldP spid="66" grpId="0"/>
      <p:bldP spid="67" grpId="0"/>
      <p:bldP spid="68" grpId="0"/>
      <p:bldP spid="26" grpId="0"/>
      <p:bldP spid="70" grpId="0"/>
      <p:bldP spid="4" grpId="0"/>
      <p:bldP spid="33" grpId="0"/>
      <p:bldP spid="35" grpId="0"/>
      <p:bldP spid="9" grpId="0"/>
      <p:bldP spid="37" grpId="0"/>
      <p:bldP spid="38" grpId="0"/>
      <p:bldP spid="40" grpId="0"/>
      <p:bldP spid="43" grpId="0"/>
      <p:bldP spid="44" grpId="0"/>
      <p:bldP spid="45" grpId="0"/>
      <p:bldP spid="52" grpId="0"/>
      <p:bldP spid="96" grpId="0" animBg="1"/>
      <p:bldP spid="97" grpId="0" animBg="1"/>
      <p:bldP spid="54" grpId="0"/>
      <p:bldP spid="56" grpId="0"/>
      <p:bldP spid="53" grpId="0" animBg="1"/>
      <p:bldP spid="46" grpId="0" animBg="1"/>
      <p:bldP spid="12" grpId="0" animBg="1"/>
      <p:bldP spid="109" grpId="0" animBg="1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</a:t>
            </a:r>
            <a:r>
              <a:rPr lang="en-US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4154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4072056" y="531017"/>
            <a:ext cx="3355062" cy="3048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2528" y="531017"/>
            <a:ext cx="1872837" cy="3048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66228" y="285750"/>
            <a:ext cx="562316" cy="3048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80344" y="531017"/>
            <a:ext cx="945810" cy="3048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6344" y="285750"/>
            <a:ext cx="859827" cy="3048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23458" y="285750"/>
            <a:ext cx="249061" cy="3048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50784" y="285750"/>
            <a:ext cx="1096484" cy="3048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8858" y="345706"/>
            <a:ext cx="8062686" cy="380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	In a circle with centre P,  chord AB is smaller than the sum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	sides PA and PB by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4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cm.  If the perimeter of  </a:t>
            </a:r>
            <a:r>
              <a:rPr lang="en-US" sz="1600" b="1" dirty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PAB is  144 cm,  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	then find the length of  PM.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AB  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	     (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– 4)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endParaRPr lang="en-US" sz="16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Perimeter of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PAB  =  144 cm    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PA  +  PB  +  AB  =  144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+ </a:t>
            </a:r>
            <a:r>
              <a:rPr lang="en-US" sz="16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+ 2</a:t>
            </a:r>
            <a:r>
              <a:rPr lang="en-US" sz="16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– 4  =  144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4</a:t>
            </a:r>
            <a:r>
              <a:rPr lang="en-US" sz="16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-  4  =  144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4</a:t>
            </a:r>
            <a:r>
              <a:rPr lang="en-US" sz="16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144 + 4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4</a:t>
            </a:r>
            <a:r>
              <a:rPr lang="en-US" sz="16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148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=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</a:t>
            </a:r>
          </a:p>
          <a:p>
            <a:pPr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PA  =  PB  =  37 cm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02237" y="1428750"/>
            <a:ext cx="3255963" cy="2989262"/>
            <a:chOff x="5412693" y="1268412"/>
            <a:chExt cx="3255963" cy="2989262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5534931" y="1268412"/>
              <a:ext cx="2989262" cy="29892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6839856" y="2325687"/>
              <a:ext cx="4206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5728606" y="3494087"/>
              <a:ext cx="2597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030356" y="2754312"/>
              <a:ext cx="0" cy="7381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5412693" y="3321049"/>
              <a:ext cx="3952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8286068" y="3322637"/>
              <a:ext cx="3825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854143" y="3470274"/>
              <a:ext cx="3952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 flipH="1">
              <a:off x="6881131" y="3308349"/>
              <a:ext cx="155575" cy="185738"/>
            </a:xfrm>
            <a:custGeom>
              <a:avLst/>
              <a:gdLst>
                <a:gd name="T0" fmla="*/ 0 w 148"/>
                <a:gd name="T1" fmla="*/ 0 h 176"/>
                <a:gd name="T2" fmla="*/ 2147483647 w 148"/>
                <a:gd name="T3" fmla="*/ 0 h 176"/>
                <a:gd name="T4" fmla="*/ 2147483647 w 148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48"/>
                <a:gd name="T10" fmla="*/ 0 h 176"/>
                <a:gd name="T11" fmla="*/ 148 w 148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" h="176">
                  <a:moveTo>
                    <a:pt x="0" y="0"/>
                  </a:moveTo>
                  <a:lnTo>
                    <a:pt x="148" y="0"/>
                  </a:lnTo>
                  <a:lnTo>
                    <a:pt x="148" y="1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5730193" y="2743199"/>
              <a:ext cx="1298575" cy="733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7028768" y="2754312"/>
              <a:ext cx="1301750" cy="723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6965268" y="2693987"/>
              <a:ext cx="133350" cy="13335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837544" y="3047764"/>
            <a:ext cx="0" cy="1124186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259015" y="2724150"/>
            <a:ext cx="347412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	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(2x – 4)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   =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2(37) – 4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  	    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74 – 4  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AB  =  70 cm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501566" y="1210848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 4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237344" y="1210848"/>
            <a:ext cx="542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763307" y="2960688"/>
            <a:ext cx="427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366000" y="2926934"/>
            <a:ext cx="427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</a:p>
        </p:txBody>
      </p:sp>
      <p:sp>
        <p:nvSpPr>
          <p:cNvPr id="20" name="AutoShape 22"/>
          <p:cNvSpPr>
            <a:spLocks/>
          </p:cNvSpPr>
          <p:nvPr/>
        </p:nvSpPr>
        <p:spPr bwMode="auto">
          <a:xfrm rot="16200000">
            <a:off x="6704012" y="2565400"/>
            <a:ext cx="247650" cy="2647950"/>
          </a:xfrm>
          <a:prstGeom prst="leftBrace">
            <a:avLst>
              <a:gd name="adj1" fmla="val 8910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202362" y="3943350"/>
            <a:ext cx="1231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4)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043612" y="3154362"/>
            <a:ext cx="174625" cy="242888"/>
            <a:chOff x="3280" y="1860"/>
            <a:chExt cx="110" cy="153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280" y="1882"/>
              <a:ext cx="76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314" y="1860"/>
              <a:ext cx="76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1" name="Group 33"/>
          <p:cNvGrpSpPr>
            <a:grpSpLocks/>
          </p:cNvGrpSpPr>
          <p:nvPr/>
        </p:nvGrpSpPr>
        <p:grpSpPr bwMode="auto">
          <a:xfrm rot="-7051854">
            <a:off x="7325518" y="3129756"/>
            <a:ext cx="174625" cy="242888"/>
            <a:chOff x="3280" y="1860"/>
            <a:chExt cx="110" cy="153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280" y="1882"/>
              <a:ext cx="76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3314" y="1860"/>
              <a:ext cx="76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5513388" y="3651250"/>
            <a:ext cx="2597150" cy="0"/>
          </a:xfrm>
          <a:prstGeom prst="line">
            <a:avLst/>
          </a:prstGeom>
          <a:ln w="57150">
            <a:solidFill>
              <a:srgbClr val="FF0000"/>
            </a:solidFill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 flipH="1">
            <a:off x="5523588" y="2903540"/>
            <a:ext cx="1298575" cy="733425"/>
          </a:xfrm>
          <a:prstGeom prst="line">
            <a:avLst/>
          </a:prstGeom>
          <a:ln w="57150">
            <a:solidFill>
              <a:srgbClr val="0066FF"/>
            </a:solidFill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6816611" y="2913060"/>
            <a:ext cx="1301750" cy="723900"/>
          </a:xfrm>
          <a:prstGeom prst="line">
            <a:avLst/>
          </a:prstGeom>
          <a:ln w="57150">
            <a:solidFill>
              <a:srgbClr val="0066FF"/>
            </a:solidFill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67220" y="121084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1694544" y="1210848"/>
            <a:ext cx="382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1923144" y="1210848"/>
            <a:ext cx="703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218221" y="892155"/>
            <a:ext cx="3143969" cy="1238655"/>
            <a:chOff x="1371600" y="4728880"/>
            <a:chExt cx="4184623" cy="2655171"/>
          </a:xfrm>
        </p:grpSpPr>
        <p:sp>
          <p:nvSpPr>
            <p:cNvPr id="49" name="Cloud 48"/>
            <p:cNvSpPr/>
            <p:nvPr/>
          </p:nvSpPr>
          <p:spPr bwMode="auto">
            <a:xfrm flipH="1" flipV="1">
              <a:off x="1371600" y="4728880"/>
              <a:ext cx="4184623" cy="265517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86016" y="5479866"/>
              <a:ext cx="3764281" cy="138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PA and PB are</a:t>
              </a:r>
            </a:p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radii of same circle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99544" y="1028702"/>
            <a:ext cx="2362111" cy="930620"/>
            <a:chOff x="1371600" y="4728880"/>
            <a:chExt cx="4184623" cy="2655171"/>
          </a:xfrm>
        </p:grpSpPr>
        <p:sp>
          <p:nvSpPr>
            <p:cNvPr id="52" name="Cloud 51"/>
            <p:cNvSpPr/>
            <p:nvPr/>
          </p:nvSpPr>
          <p:spPr bwMode="auto">
            <a:xfrm flipH="1" flipV="1">
              <a:off x="1371600" y="4728880"/>
              <a:ext cx="4184623" cy="265517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86016" y="5479866"/>
              <a:ext cx="3764281" cy="791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\  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PA = PB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076082" y="14521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72020" y="1452148"/>
            <a:ext cx="295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99306" y="14521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75544" y="1452148"/>
            <a:ext cx="295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2501566" y="1452148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 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76082" y="16807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189437" y="905194"/>
            <a:ext cx="2953813" cy="1177636"/>
            <a:chOff x="1371600" y="4728880"/>
            <a:chExt cx="4295433" cy="2655171"/>
          </a:xfrm>
        </p:grpSpPr>
        <p:sp>
          <p:nvSpPr>
            <p:cNvPr id="65" name="Cloud 64"/>
            <p:cNvSpPr/>
            <p:nvPr/>
          </p:nvSpPr>
          <p:spPr bwMode="auto">
            <a:xfrm flipH="1" flipV="1">
              <a:off x="1371600" y="4728880"/>
              <a:ext cx="4184623" cy="265517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02752" y="5283342"/>
              <a:ext cx="3764281" cy="132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Perimeter </a:t>
              </a:r>
            </a:p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 sum of all sides 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1" name="Text Box 20"/>
          <p:cNvSpPr txBox="1">
            <a:spLocks noChangeArrowheads="1"/>
          </p:cNvSpPr>
          <p:nvPr/>
        </p:nvSpPr>
        <p:spPr bwMode="auto">
          <a:xfrm rot="19872497">
            <a:off x="5544558" y="2954172"/>
            <a:ext cx="1009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 rot="1669331">
            <a:off x="7141744" y="3015809"/>
            <a:ext cx="1009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6327302" y="3951288"/>
            <a:ext cx="1009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70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9375" y="3180096"/>
            <a:ext cx="298480" cy="29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Symbol" pitchFamily="18" charset="2"/>
              </a:rPr>
              <a:t>?</a:t>
            </a:r>
            <a:endParaRPr lang="en-US" sz="2000" b="1" dirty="0">
              <a:solidFill>
                <a:srgbClr val="FF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8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47" grpId="0" animBg="1"/>
      <p:bldP spid="47" grpId="1" animBg="1"/>
      <p:bldP spid="46" grpId="0" animBg="1"/>
      <p:bldP spid="46" grpId="1" animBg="1"/>
      <p:bldP spid="38" grpId="0" animBg="1"/>
      <p:bldP spid="38" grpId="1" animBg="1"/>
      <p:bldP spid="37" grpId="0" animBg="1"/>
      <p:bldP spid="37" grpId="1" animBg="1"/>
      <p:bldP spid="44" grpId="0" animBg="1"/>
      <p:bldP spid="44" grpId="1" animBg="1"/>
      <p:bldP spid="36" grpId="0" animBg="1"/>
      <p:bldP spid="36" grpId="1" animBg="1"/>
      <p:bldP spid="14" grpId="0" animBg="1"/>
      <p:bldP spid="16" grpId="0"/>
      <p:bldP spid="17" grpId="0"/>
      <p:bldP spid="18" grpId="0"/>
      <p:bldP spid="18" grpId="1"/>
      <p:bldP spid="19" grpId="0"/>
      <p:bldP spid="19" grpId="1"/>
      <p:bldP spid="20" grpId="0" animBg="1"/>
      <p:bldP spid="21" grpId="0"/>
      <p:bldP spid="21" grpId="1"/>
      <p:bldP spid="39" grpId="0" animBg="1"/>
      <p:bldP spid="40" grpId="0" animBg="1"/>
      <p:bldP spid="42" grpId="0" animBg="1"/>
      <p:bldP spid="43" grpId="0"/>
      <p:bldP spid="41" grpId="0"/>
      <p:bldP spid="45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>
          <a:xfrm>
            <a:off x="5645150" y="2601348"/>
            <a:ext cx="1311275" cy="771525"/>
          </a:xfrm>
          <a:custGeom>
            <a:avLst/>
            <a:gdLst>
              <a:gd name="connsiteX0" fmla="*/ 1308100 w 1311275"/>
              <a:gd name="connsiteY0" fmla="*/ 0 h 771525"/>
              <a:gd name="connsiteX1" fmla="*/ 1311275 w 1311275"/>
              <a:gd name="connsiteY1" fmla="*/ 771525 h 771525"/>
              <a:gd name="connsiteX2" fmla="*/ 0 w 1311275"/>
              <a:gd name="connsiteY2" fmla="*/ 768350 h 771525"/>
              <a:gd name="connsiteX3" fmla="*/ 1308100 w 1311275"/>
              <a:gd name="connsiteY3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75" h="771525">
                <a:moveTo>
                  <a:pt x="1308100" y="0"/>
                </a:moveTo>
                <a:cubicBezTo>
                  <a:pt x="1309158" y="257175"/>
                  <a:pt x="1310217" y="514350"/>
                  <a:pt x="1311275" y="771525"/>
                </a:cubicBezTo>
                <a:lnTo>
                  <a:pt x="0" y="768350"/>
                </a:lnTo>
                <a:lnTo>
                  <a:pt x="130810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653668" y="4469834"/>
            <a:ext cx="1632332" cy="3984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-228600" y="1026321"/>
            <a:ext cx="8534400" cy="384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	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^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AB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	AM  =</a:t>
            </a:r>
          </a:p>
          <a:p>
            <a:pPr>
              <a:spcBef>
                <a:spcPct val="50000"/>
              </a:spcBef>
            </a:pPr>
            <a:endParaRPr lang="en-US" sz="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AM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  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AM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35 cm.</a:t>
            </a:r>
          </a:p>
          <a:p>
            <a:r>
              <a:rPr lang="en-US" sz="1600" dirty="0" smtClean="0">
                <a:solidFill>
                  <a:srgbClr val="99FF99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srgbClr val="99FF99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PMA,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90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  <a:p>
            <a:pPr>
              <a:lnSpc>
                <a:spcPct val="65000"/>
              </a:lnSpc>
              <a:spcBef>
                <a:spcPts val="800"/>
              </a:spcBef>
              <a:buFont typeface="Symbol" pitchFamily="18" charset="2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PA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PM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+  AM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   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[Pythagoras theorem]</a:t>
            </a:r>
          </a:p>
          <a:p>
            <a:pPr>
              <a:lnSpc>
                <a:spcPct val="65000"/>
              </a:lnSpc>
              <a:spcBef>
                <a:spcPts val="800"/>
              </a:spcBef>
              <a:buFont typeface="Symbol" pitchFamily="18" charset="2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37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PM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+  35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  <a:p>
            <a:pPr>
              <a:lnSpc>
                <a:spcPct val="65000"/>
              </a:lnSpc>
              <a:spcBef>
                <a:spcPts val="800"/>
              </a:spcBef>
              <a:buFont typeface="Symbol" pitchFamily="18" charset="2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37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-  35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PM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   </a:t>
            </a:r>
          </a:p>
          <a:p>
            <a:pPr>
              <a:lnSpc>
                <a:spcPct val="65000"/>
              </a:lnSpc>
              <a:spcBef>
                <a:spcPts val="800"/>
              </a:spcBef>
              <a:buFont typeface="Symbol" pitchFamily="18" charset="2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PM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(37 + 35) (37 - 35)</a:t>
            </a:r>
            <a:endParaRPr lang="en-US" sz="16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ts val="800"/>
              </a:spcBef>
              <a:buFont typeface="Symbol" pitchFamily="18" charset="2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PM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 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72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2</a:t>
            </a:r>
          </a:p>
          <a:p>
            <a:pPr>
              <a:lnSpc>
                <a:spcPct val="65000"/>
              </a:lnSpc>
              <a:spcBef>
                <a:spcPts val="800"/>
              </a:spcBef>
              <a:buFont typeface="Symbol" pitchFamily="18" charset="2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PM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ts val="1800"/>
              </a:spcBef>
              <a:buFont typeface="Symbol" pitchFamily="18" charset="2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  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PM  =  12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	[Taking square-roots]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400300" y="1348810"/>
            <a:ext cx="3238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Bookman Old Style" panose="02050604050505020204" pitchFamily="18" charset="0"/>
              </a:rPr>
              <a:t>[The perp. drawn from the centre of a circle to a chord, bisects the chord]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330936" y="1140054"/>
            <a:ext cx="3255963" cy="2989262"/>
            <a:chOff x="5412693" y="1268412"/>
            <a:chExt cx="3255963" cy="2989262"/>
          </a:xfrm>
        </p:grpSpPr>
        <p:grpSp>
          <p:nvGrpSpPr>
            <p:cNvPr id="24" name="Group 23"/>
            <p:cNvGrpSpPr/>
            <p:nvPr/>
          </p:nvGrpSpPr>
          <p:grpSpPr>
            <a:xfrm>
              <a:off x="5412693" y="1268412"/>
              <a:ext cx="3255963" cy="2989262"/>
              <a:chOff x="5412693" y="1268412"/>
              <a:chExt cx="3255963" cy="2989262"/>
            </a:xfrm>
          </p:grpSpPr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5534931" y="1268412"/>
                <a:ext cx="2989262" cy="298926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6839856" y="2325687"/>
                <a:ext cx="42068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P</a:t>
                </a: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5728606" y="3494087"/>
                <a:ext cx="25971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7030356" y="2754312"/>
                <a:ext cx="0" cy="7381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5412693" y="3321049"/>
                <a:ext cx="395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8286068" y="3322637"/>
                <a:ext cx="3825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B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6854143" y="3470274"/>
                <a:ext cx="395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M</a:t>
                </a:r>
              </a:p>
            </p:txBody>
          </p:sp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 flipH="1">
                <a:off x="6881131" y="3308349"/>
                <a:ext cx="155575" cy="185738"/>
              </a:xfrm>
              <a:custGeom>
                <a:avLst/>
                <a:gdLst>
                  <a:gd name="T0" fmla="*/ 0 w 148"/>
                  <a:gd name="T1" fmla="*/ 0 h 176"/>
                  <a:gd name="T2" fmla="*/ 2147483647 w 148"/>
                  <a:gd name="T3" fmla="*/ 0 h 176"/>
                  <a:gd name="T4" fmla="*/ 2147483647 w 148"/>
                  <a:gd name="T5" fmla="*/ 2147483647 h 176"/>
                  <a:gd name="T6" fmla="*/ 0 60000 65536"/>
                  <a:gd name="T7" fmla="*/ 0 60000 65536"/>
                  <a:gd name="T8" fmla="*/ 0 60000 65536"/>
                  <a:gd name="T9" fmla="*/ 0 w 148"/>
                  <a:gd name="T10" fmla="*/ 0 h 176"/>
                  <a:gd name="T11" fmla="*/ 148 w 148"/>
                  <a:gd name="T12" fmla="*/ 176 h 1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" h="176">
                    <a:moveTo>
                      <a:pt x="0" y="0"/>
                    </a:moveTo>
                    <a:lnTo>
                      <a:pt x="148" y="0"/>
                    </a:lnTo>
                    <a:lnTo>
                      <a:pt x="148" y="17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 flipH="1">
                <a:off x="5730193" y="2743199"/>
                <a:ext cx="1298575" cy="7334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7028768" y="2754312"/>
                <a:ext cx="1301750" cy="723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6965268" y="2693987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38" name="AutoShape 22"/>
            <p:cNvSpPr>
              <a:spLocks/>
            </p:cNvSpPr>
            <p:nvPr/>
          </p:nvSpPr>
          <p:spPr bwMode="auto">
            <a:xfrm rot="16200000">
              <a:off x="6914468" y="2405062"/>
              <a:ext cx="247650" cy="2647950"/>
            </a:xfrm>
            <a:prstGeom prst="leftBrace">
              <a:avLst>
                <a:gd name="adj1" fmla="val 8910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40" name="Group 32"/>
            <p:cNvGrpSpPr>
              <a:grpSpLocks/>
            </p:cNvGrpSpPr>
            <p:nvPr/>
          </p:nvGrpSpPr>
          <p:grpSpPr bwMode="auto">
            <a:xfrm>
              <a:off x="6254068" y="2994024"/>
              <a:ext cx="174625" cy="242888"/>
              <a:chOff x="3280" y="1860"/>
              <a:chExt cx="110" cy="153"/>
            </a:xfrm>
          </p:grpSpPr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3280" y="1882"/>
                <a:ext cx="76" cy="1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>
                <a:off x="3314" y="1860"/>
                <a:ext cx="76" cy="1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43" name="Group 33"/>
            <p:cNvGrpSpPr>
              <a:grpSpLocks/>
            </p:cNvGrpSpPr>
            <p:nvPr/>
          </p:nvGrpSpPr>
          <p:grpSpPr bwMode="auto">
            <a:xfrm rot="-7051854">
              <a:off x="7535974" y="2969418"/>
              <a:ext cx="174625" cy="242888"/>
              <a:chOff x="3280" y="1860"/>
              <a:chExt cx="110" cy="153"/>
            </a:xfrm>
          </p:grpSpPr>
          <p:sp>
            <p:nvSpPr>
              <p:cNvPr id="44" name="Line 34"/>
              <p:cNvSpPr>
                <a:spLocks noChangeShapeType="1"/>
              </p:cNvSpPr>
              <p:nvPr/>
            </p:nvSpPr>
            <p:spPr bwMode="auto">
              <a:xfrm>
                <a:off x="3280" y="1882"/>
                <a:ext cx="76" cy="1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Line 35"/>
              <p:cNvSpPr>
                <a:spLocks noChangeShapeType="1"/>
              </p:cNvSpPr>
              <p:nvPr/>
            </p:nvSpPr>
            <p:spPr bwMode="auto">
              <a:xfrm>
                <a:off x="3314" y="1860"/>
                <a:ext cx="76" cy="1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 b="1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 rot="19872497">
              <a:off x="5755014" y="2793834"/>
              <a:ext cx="1009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37cm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 rot="1669331">
              <a:off x="7352200" y="2863875"/>
              <a:ext cx="1009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37cm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33733" y="3790950"/>
              <a:ext cx="1009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70 cm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1466850" y="1289879"/>
            <a:ext cx="361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1466850" y="1526194"/>
            <a:ext cx="361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507900" y="1574046"/>
            <a:ext cx="2743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52600" y="137379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1466850" y="1823279"/>
            <a:ext cx="361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1466850" y="2059594"/>
            <a:ext cx="361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507900" y="2107446"/>
            <a:ext cx="2743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52600" y="1907194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70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1" name="Group 60" hidden="1"/>
          <p:cNvGrpSpPr/>
          <p:nvPr/>
        </p:nvGrpSpPr>
        <p:grpSpPr>
          <a:xfrm>
            <a:off x="1058180" y="2011606"/>
            <a:ext cx="4419600" cy="1994867"/>
            <a:chOff x="1371600" y="4728880"/>
            <a:chExt cx="4419600" cy="2655171"/>
          </a:xfrm>
        </p:grpSpPr>
        <p:sp>
          <p:nvSpPr>
            <p:cNvPr id="62" name="Cloud 61"/>
            <p:cNvSpPr/>
            <p:nvPr/>
          </p:nvSpPr>
          <p:spPr bwMode="auto">
            <a:xfrm flipH="1" flipV="1">
              <a:off x="1371600" y="4728880"/>
              <a:ext cx="4184623" cy="265517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26920" y="5277149"/>
              <a:ext cx="3764280" cy="1597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Now, we know that</a:t>
              </a:r>
            </a:p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‘perpendicular drawn from the </a:t>
              </a:r>
              <a:r>
                <a:rPr lang="en-US" b="1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centre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to the chord, bisects the chord.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4" name="Line 8"/>
          <p:cNvSpPr>
            <a:spLocks noChangeShapeType="1"/>
          </p:cNvSpPr>
          <p:nvPr/>
        </p:nvSpPr>
        <p:spPr bwMode="auto">
          <a:xfrm rot="16200000">
            <a:off x="6574716" y="3002899"/>
            <a:ext cx="752302" cy="0"/>
          </a:xfrm>
          <a:prstGeom prst="line">
            <a:avLst/>
          </a:prstGeom>
          <a:ln w="57150">
            <a:solidFill>
              <a:srgbClr val="FF0000"/>
            </a:solidFill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5632561" y="3372081"/>
            <a:ext cx="259715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5842376" y="3361968"/>
            <a:ext cx="10091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 cm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" y="321397"/>
            <a:ext cx="8877300" cy="72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Q.	In a circle with </a:t>
            </a:r>
            <a:r>
              <a:rPr lang="en-US" sz="1600" b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P,  chord AB is smaller than the sum of  </a:t>
            </a:r>
          </a:p>
          <a:p>
            <a:pPr lvl="0"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	sides PA and PB by 4 cm.  If the perimeter of  </a:t>
            </a:r>
            <a:r>
              <a:rPr lang="en-US" sz="1600" b="1" dirty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PAB is  144 cm,  </a:t>
            </a:r>
          </a:p>
          <a:p>
            <a:pPr lvl="0">
              <a:lnSpc>
                <a:spcPct val="65000"/>
              </a:lnSpc>
              <a:spcBef>
                <a:spcPts val="600"/>
              </a:spcBef>
              <a:tabLst>
                <a:tab pos="4651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	then find the length of  PM.</a:t>
            </a:r>
          </a:p>
        </p:txBody>
      </p:sp>
      <p:grpSp>
        <p:nvGrpSpPr>
          <p:cNvPr id="46" name="Group 45" hidden="1"/>
          <p:cNvGrpSpPr/>
          <p:nvPr/>
        </p:nvGrpSpPr>
        <p:grpSpPr>
          <a:xfrm>
            <a:off x="2206791" y="2454613"/>
            <a:ext cx="2346159" cy="891955"/>
            <a:chOff x="2347864" y="5151557"/>
            <a:chExt cx="2346159" cy="891955"/>
          </a:xfrm>
        </p:grpSpPr>
        <p:sp>
          <p:nvSpPr>
            <p:cNvPr id="47" name="Cloud 46"/>
            <p:cNvSpPr/>
            <p:nvPr/>
          </p:nvSpPr>
          <p:spPr>
            <a:xfrm>
              <a:off x="2347864" y="5151557"/>
              <a:ext cx="2346159" cy="89195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14478" y="5342526"/>
              <a:ext cx="2053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PMA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46470" y="2228871"/>
            <a:ext cx="2346159" cy="891955"/>
            <a:chOff x="2347864" y="5151557"/>
            <a:chExt cx="2346159" cy="891955"/>
          </a:xfrm>
        </p:grpSpPr>
        <p:sp>
          <p:nvSpPr>
            <p:cNvPr id="70" name="Cloud 69"/>
            <p:cNvSpPr/>
            <p:nvPr/>
          </p:nvSpPr>
          <p:spPr>
            <a:xfrm>
              <a:off x="2347864" y="5151557"/>
              <a:ext cx="2346159" cy="89195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14478" y="5342526"/>
              <a:ext cx="2053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PMA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787851" y="1992556"/>
            <a:ext cx="3454952" cy="1582098"/>
            <a:chOff x="2354332" y="5237756"/>
            <a:chExt cx="2346159" cy="1582098"/>
          </a:xfrm>
        </p:grpSpPr>
        <p:sp>
          <p:nvSpPr>
            <p:cNvPr id="73" name="Cloud 72"/>
            <p:cNvSpPr/>
            <p:nvPr/>
          </p:nvSpPr>
          <p:spPr>
            <a:xfrm>
              <a:off x="2354332" y="5237756"/>
              <a:ext cx="2346159" cy="158015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478" y="5342526"/>
              <a:ext cx="20530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know that,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Perpendicular drawn from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to the chord, bisects the chord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1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" grpId="0" animBg="1"/>
      <p:bldP spid="4" grpId="0"/>
      <p:bldP spid="52" grpId="0"/>
      <p:bldP spid="53" grpId="0"/>
      <p:bldP spid="55" grpId="0"/>
      <p:bldP spid="56" grpId="0"/>
      <p:bldP spid="57" grpId="0"/>
      <p:bldP spid="59" grpId="0"/>
      <p:bldP spid="64" grpId="0" animBg="1"/>
      <p:bldP spid="64" grpId="1" animBg="1"/>
      <p:bldP spid="65" grpId="0" animBg="1"/>
      <p:bldP spid="65" grpId="1" animBg="1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154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910013" y="741363"/>
            <a:ext cx="936625" cy="288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464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19700" y="712788"/>
            <a:ext cx="1152525" cy="288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464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772" y="220839"/>
            <a:ext cx="6901831" cy="430784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spc="150">
                <a:ln w="11430"/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pPr defTabSz="913464">
              <a:defRPr/>
            </a:pPr>
            <a:r>
              <a:rPr lang="en-US" sz="2200" b="1" dirty="0" smtClean="0">
                <a:solidFill>
                  <a:prstClr val="white"/>
                </a:solidFill>
              </a:rPr>
              <a:t> Converse Of Theorem Of Pythagoras</a:t>
            </a:r>
            <a:endParaRPr lang="en-US" sz="2200" b="1" dirty="0">
              <a:solidFill>
                <a:prstClr val="white"/>
              </a:solidFill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39713" y="785813"/>
            <a:ext cx="86741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70C0"/>
                </a:solidFill>
                <a:latin typeface="Bookman Old Style" pitchFamily="18" charset="0"/>
              </a:rPr>
              <a:t>In a triangle, if the square of one side is equal to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70C0"/>
                </a:solidFill>
                <a:latin typeface="Bookman Old Style" pitchFamily="18" charset="0"/>
              </a:rPr>
              <a:t>the sum of the squares of the remaining two sides,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70C0"/>
                </a:solidFill>
                <a:latin typeface="Bookman Old Style" pitchFamily="18" charset="0"/>
              </a:rPr>
              <a:t>then the triangle is a right angled triangle.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1588" y="655638"/>
            <a:ext cx="1824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C00000"/>
                </a:solidFill>
                <a:latin typeface="Bookman Old Style" pitchFamily="18" charset="0"/>
              </a:rPr>
              <a:t>In a triangle</a:t>
            </a:r>
            <a:endParaRPr lang="en-IN" altLang="en-US" sz="200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617538" y="2284413"/>
            <a:ext cx="2159000" cy="2159000"/>
          </a:xfrm>
          <a:prstGeom prst="rtTriangl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7925" tIns="38963" rIns="77925" bIns="38963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22275" y="1851025"/>
            <a:ext cx="6508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50825" y="4227513"/>
            <a:ext cx="650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2782888" y="4227513"/>
            <a:ext cx="650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63875" y="65722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C00000"/>
                </a:solidFill>
                <a:latin typeface="Bookman Old Style" pitchFamily="18" charset="0"/>
              </a:rPr>
              <a:t>if the square of one side</a:t>
            </a:r>
            <a:endParaRPr lang="en-IN" altLang="en-US" sz="200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476375" y="2068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smtClean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IN" altLang="en-US" sz="2400" smtClean="0">
                <a:solidFill>
                  <a:srgbClr val="FFFFFF"/>
                </a:solidFill>
                <a:latin typeface="Bookman Old Style" pitchFamily="18" charset="0"/>
              </a:rPr>
              <a:t>AC</a:t>
            </a:r>
            <a:r>
              <a:rPr lang="en-IN" altLang="en-US" sz="240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r>
              <a:rPr lang="en-IN" altLang="en-US" sz="2400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70038" y="2109788"/>
            <a:ext cx="633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smtClean="0">
                <a:solidFill>
                  <a:srgbClr val="0000FF"/>
                </a:solidFill>
                <a:latin typeface="Bookman Old Style" pitchFamily="18" charset="0"/>
              </a:rPr>
              <a:t>AC</a:t>
            </a:r>
            <a:endParaRPr lang="en-IN" altLang="en-US" sz="2400" b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8888" y="658813"/>
            <a:ext cx="157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C00000"/>
                </a:solidFill>
                <a:latin typeface="Bookman Old Style" pitchFamily="18" charset="0"/>
              </a:rPr>
              <a:t>is equal to</a:t>
            </a:r>
            <a:endParaRPr lang="en-IN" altLang="en-US" sz="20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403475" y="2109788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19188" y="963613"/>
            <a:ext cx="743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C00000"/>
                </a:solidFill>
                <a:latin typeface="Bookman Old Style" pitchFamily="18" charset="0"/>
              </a:rPr>
              <a:t>the sum of the squares of the remaining two sides</a:t>
            </a:r>
            <a:endParaRPr lang="en-IN" altLang="en-US" sz="20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97263" y="2095500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smtClean="0">
                <a:solidFill>
                  <a:srgbClr val="0000FF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627313" y="20812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smtClean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IN" altLang="en-US" sz="2400" smtClean="0">
                <a:solidFill>
                  <a:srgbClr val="FFFFFF"/>
                </a:solidFill>
                <a:latin typeface="Bookman Old Style" pitchFamily="18" charset="0"/>
              </a:rPr>
              <a:t>AB</a:t>
            </a:r>
            <a:r>
              <a:rPr lang="en-IN" altLang="en-US" sz="240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r>
              <a:rPr lang="en-IN" altLang="en-US" sz="2400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851275" y="2082800"/>
            <a:ext cx="96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smtClean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IN" altLang="en-US" sz="2400" smtClean="0">
                <a:solidFill>
                  <a:srgbClr val="FFFFFF"/>
                </a:solidFill>
                <a:latin typeface="Bookman Old Style" pitchFamily="18" charset="0"/>
              </a:rPr>
              <a:t>BC</a:t>
            </a:r>
            <a:r>
              <a:rPr lang="en-IN" altLang="en-US" sz="240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r>
              <a:rPr lang="en-IN" altLang="en-US" sz="2400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728913" y="2109788"/>
            <a:ext cx="633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smtClean="0">
                <a:solidFill>
                  <a:srgbClr val="0000FF"/>
                </a:solidFill>
                <a:latin typeface="Bookman Old Style" pitchFamily="18" charset="0"/>
              </a:rPr>
              <a:t>AB</a:t>
            </a:r>
            <a:endParaRPr lang="en-IN" altLang="en-US" sz="2400" b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952875" y="2109788"/>
            <a:ext cx="633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smtClean="0">
                <a:solidFill>
                  <a:srgbClr val="0000FF"/>
                </a:solidFill>
                <a:latin typeface="Bookman Old Style" pitchFamily="18" charset="0"/>
              </a:rPr>
              <a:t>BC</a:t>
            </a:r>
            <a:endParaRPr lang="en-IN" altLang="en-US" sz="2400" b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570038" y="1677988"/>
            <a:ext cx="581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i="1" smtClean="0">
                <a:solidFill>
                  <a:srgbClr val="C00000"/>
                </a:solidFill>
                <a:latin typeface="Book Antiqua" pitchFamily="18" charset="0"/>
              </a:rPr>
              <a:t>If</a:t>
            </a:r>
            <a:r>
              <a:rPr lang="en-IN" altLang="en-US" sz="2400" i="1" smtClean="0">
                <a:solidFill>
                  <a:srgbClr val="C00000"/>
                </a:solidFill>
                <a:latin typeface="Bookman Old Style" pitchFamily="18" charset="0"/>
              </a:rPr>
              <a:t>,</a:t>
            </a:r>
            <a:r>
              <a:rPr lang="en-IN" altLang="en-US" sz="2400" b="0" smtClean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41475" y="1268413"/>
            <a:ext cx="6627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C00000"/>
                </a:solidFill>
                <a:latin typeface="Bookman Old Style" pitchFamily="18" charset="0"/>
              </a:rPr>
              <a:t>then the triangle is a right angled triangle</a:t>
            </a:r>
            <a:endParaRPr lang="en-IN" altLang="en-US" sz="20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476375" y="2500313"/>
            <a:ext cx="1023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i="1" smtClean="0">
                <a:solidFill>
                  <a:srgbClr val="C00000"/>
                </a:solidFill>
                <a:latin typeface="Book Antiqua" pitchFamily="18" charset="0"/>
              </a:rPr>
              <a:t>Then</a:t>
            </a:r>
            <a:r>
              <a:rPr lang="en-IN" altLang="en-US" sz="2400" i="1" smtClean="0">
                <a:solidFill>
                  <a:srgbClr val="C00000"/>
                </a:solidFill>
                <a:latin typeface="Bookman Old Style" pitchFamily="18" charset="0"/>
              </a:rPr>
              <a:t>,</a:t>
            </a:r>
            <a:r>
              <a:rPr lang="en-IN" altLang="en-US" sz="2400" b="0" smtClean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47813" y="2830513"/>
            <a:ext cx="5094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IN" altLang="en-US" sz="2400" dirty="0" smtClean="0">
                <a:solidFill>
                  <a:srgbClr val="0000FF"/>
                </a:solidFill>
                <a:latin typeface="Bookman Old Style" pitchFamily="18" charset="0"/>
              </a:rPr>
              <a:t>ABC is a right angled triangle</a:t>
            </a:r>
            <a:endParaRPr lang="en-IN" altLang="en-US" sz="24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Cloud Callout 33"/>
          <p:cNvSpPr/>
          <p:nvPr/>
        </p:nvSpPr>
        <p:spPr bwMode="auto">
          <a:xfrm flipH="1" flipV="1">
            <a:off x="5148263" y="1708150"/>
            <a:ext cx="3382962" cy="1079500"/>
          </a:xfrm>
          <a:prstGeom prst="cloudCallout">
            <a:avLst>
              <a:gd name="adj1" fmla="val 3163"/>
              <a:gd name="adj2" fmla="val 862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99088" y="1925638"/>
            <a:ext cx="2916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defTabSz="912813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FFFF"/>
                </a:solidFill>
                <a:latin typeface="Bookman Old Style" pitchFamily="18" charset="0"/>
              </a:rPr>
              <a:t>In </a:t>
            </a:r>
            <a:r>
              <a:rPr lang="en-US" altLang="en-US" smtClean="0">
                <a:solidFill>
                  <a:srgbClr val="FFFFFF"/>
                </a:solidFill>
                <a:latin typeface="Symbol" pitchFamily="18" charset="2"/>
                <a:ea typeface="Cambria Math" pitchFamily="18" charset="0"/>
                <a:cs typeface="Cambria Math" pitchFamily="18" charset="0"/>
              </a:rPr>
              <a:t>D</a:t>
            </a:r>
            <a:r>
              <a:rPr lang="en-US" altLang="en-US" smtClean="0">
                <a:solidFill>
                  <a:srgbClr val="FFFFFF"/>
                </a:solidFill>
                <a:latin typeface="Bookman Old Style" pitchFamily="18" charset="0"/>
              </a:rPr>
              <a:t>ABC, which are the remaining sides ?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865813" y="2066925"/>
            <a:ext cx="60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AB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442075" y="2032000"/>
            <a:ext cx="70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and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013575" y="2038350"/>
            <a:ext cx="703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 BC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730875" y="1754188"/>
            <a:ext cx="2398713" cy="831850"/>
            <a:chOff x="408430" y="4106156"/>
            <a:chExt cx="2399702" cy="830997"/>
          </a:xfrm>
        </p:grpSpPr>
        <p:sp>
          <p:nvSpPr>
            <p:cNvPr id="16" name="Rounded Rectangular Callout 15"/>
            <p:cNvSpPr/>
            <p:nvPr/>
          </p:nvSpPr>
          <p:spPr bwMode="auto">
            <a:xfrm flipV="1">
              <a:off x="494236" y="4125611"/>
              <a:ext cx="2212083" cy="811541"/>
            </a:xfrm>
            <a:prstGeom prst="wedgeRoundRectCallout">
              <a:avLst>
                <a:gd name="adj1" fmla="val -59045"/>
                <a:gd name="adj2" fmla="val 141677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14371" name="TextBox 16"/>
            <p:cNvSpPr txBox="1">
              <a:spLocks noChangeArrowheads="1"/>
            </p:cNvSpPr>
            <p:nvPr/>
          </p:nvSpPr>
          <p:spPr bwMode="auto">
            <a:xfrm>
              <a:off x="408430" y="4106156"/>
              <a:ext cx="239970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2813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defTabSz="912813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defTabSz="912813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defTabSz="912813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defTabSz="912813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014538" indent="271463" defTabSz="91281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471738" indent="271463" defTabSz="91281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2928938" indent="271463" defTabSz="91281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386138" indent="271463" defTabSz="91281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smtClean="0">
                  <a:solidFill>
                    <a:srgbClr val="000000"/>
                  </a:solidFill>
                  <a:latin typeface="Bookman Old Style" pitchFamily="18" charset="0"/>
                </a:rPr>
                <a:t>One side here refers to the largest side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latin typeface="Bookman Old Style" pitchFamily="18" charset="0"/>
                </a:rPr>
                <a:t>i.e. side AC</a:t>
              </a:r>
              <a:endParaRPr lang="en-IN" altLang="en-US" sz="1600" smtClean="0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4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4" grpId="0" animBg="1"/>
      <p:bldP spid="14" grpId="1" animBg="1"/>
      <p:bldP spid="7" grpId="0"/>
      <p:bldP spid="7" grpId="1"/>
      <p:bldP spid="9" grpId="0" animBg="1"/>
      <p:bldP spid="10" grpId="0"/>
      <p:bldP spid="11" grpId="0"/>
      <p:bldP spid="12" grpId="0"/>
      <p:bldP spid="13" grpId="0"/>
      <p:bldP spid="13" grpId="1"/>
      <p:bldP spid="20" grpId="0"/>
      <p:bldP spid="21" grpId="0"/>
      <p:bldP spid="21" grpId="1"/>
      <p:bldP spid="22" grpId="0"/>
      <p:bldP spid="24" grpId="0"/>
      <p:bldP spid="24" grpId="1"/>
      <p:bldP spid="25" grpId="0"/>
      <p:bldP spid="28" grpId="0"/>
      <p:bldP spid="29" grpId="0"/>
      <p:bldP spid="30" grpId="0"/>
      <p:bldP spid="31" grpId="0"/>
      <p:bldP spid="31" grpId="1"/>
      <p:bldP spid="32" grpId="0"/>
      <p:bldP spid="33" grpId="0"/>
      <p:bldP spid="34" grpId="0" animBg="1"/>
      <p:bldP spid="34" grpId="1" animBg="1"/>
      <p:bldP spid="35" grpId="0"/>
      <p:bldP spid="35" grpId="1"/>
      <p:bldP spid="36" grpId="0" build="allAtOnce"/>
      <p:bldP spid="37" grpId="0" build="allAtOnce"/>
      <p:bldP spid="38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16665</TotalTime>
  <Words>1662</Words>
  <Application>Microsoft Office PowerPoint</Application>
  <PresentationFormat>On-screen Show (16:9)</PresentationFormat>
  <Paragraphs>398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Rounded MT Bold</vt:lpstr>
      <vt:lpstr>Book Antiqua</vt:lpstr>
      <vt:lpstr>Bookman Old Style</vt:lpstr>
      <vt:lpstr>Calibri</vt:lpstr>
      <vt:lpstr>Cambria Math</vt:lpstr>
      <vt:lpstr>Comic Sans MS</vt:lpstr>
      <vt:lpstr>Sakkal Majalla</vt:lpstr>
      <vt:lpstr>Symbol</vt:lpstr>
      <vt:lpstr>Office Theme</vt:lpstr>
      <vt:lpstr>Custom Design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3263</cp:revision>
  <cp:lastPrinted>2014-08-30T06:16:50Z</cp:lastPrinted>
  <dcterms:created xsi:type="dcterms:W3CDTF">2013-07-31T12:47:49Z</dcterms:created>
  <dcterms:modified xsi:type="dcterms:W3CDTF">2022-04-23T04:05:32Z</dcterms:modified>
</cp:coreProperties>
</file>