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3.xml" ContentType="application/vnd.openxmlformats-officedocument.them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79" r:id="rId3"/>
    <p:sldMasterId id="2147483846" r:id="rId4"/>
  </p:sldMasterIdLst>
  <p:notesMasterIdLst>
    <p:notesMasterId r:id="rId17"/>
  </p:notesMasterIdLst>
  <p:sldIdLst>
    <p:sldId id="470" r:id="rId5"/>
    <p:sldId id="408" r:id="rId6"/>
    <p:sldId id="469" r:id="rId7"/>
    <p:sldId id="362" r:id="rId8"/>
    <p:sldId id="473" r:id="rId9"/>
    <p:sldId id="447" r:id="rId10"/>
    <p:sldId id="474" r:id="rId11"/>
    <p:sldId id="448" r:id="rId12"/>
    <p:sldId id="475" r:id="rId13"/>
    <p:sldId id="391" r:id="rId14"/>
    <p:sldId id="449" r:id="rId15"/>
    <p:sldId id="476" r:id="rId16"/>
  </p:sldIdLst>
  <p:sldSz cx="9144000" cy="5143500" type="screen16x9"/>
  <p:notesSz cx="9309100" cy="6954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B050"/>
    <a:srgbClr val="66FF33"/>
    <a:srgbClr val="FF33CC"/>
    <a:srgbClr val="92D050"/>
    <a:srgbClr val="00CCFF"/>
    <a:srgbClr val="6CA62C"/>
    <a:srgbClr val="FF9999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4973" autoAdjust="0"/>
    <p:restoredTop sz="96980" autoAdjust="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100" d="100"/>
        <a:sy n="100" d="100"/>
      </p:scale>
      <p:origin x="0" y="86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3" y="0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522288"/>
            <a:ext cx="4635500" cy="2606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3303548"/>
            <a:ext cx="7447280" cy="3129677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05889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3" y="6605889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17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6800" y="522288"/>
            <a:ext cx="4635500" cy="2606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6800" y="522288"/>
            <a:ext cx="4635500" cy="2606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9AED8-87EF-43E6-AC96-EB656F7D581B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0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1983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06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644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244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60806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52545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455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998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46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75573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66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26138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200574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871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584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4146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27266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08152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874412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11744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212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846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83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00069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13679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00237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19431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80335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208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690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542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3348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818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42733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713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539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25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686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82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621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8296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7751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3084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625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590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91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471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2260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871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497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337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491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150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990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5994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32098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233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45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35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8590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6644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707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491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429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6667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603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8789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55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382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877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736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104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069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796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247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8039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248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16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456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53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7470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150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91347" tIns="45669" rIns="91347" bIns="4566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4"/>
            <a:ext cx="8229600" cy="3394472"/>
          </a:xfrm>
          <a:prstGeom prst="rect">
            <a:avLst/>
          </a:prstGeom>
        </p:spPr>
        <p:txBody>
          <a:bodyPr lIns="91347" tIns="45669" rIns="91347" bIns="4566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81800" y="4870450"/>
            <a:ext cx="2133600" cy="273050"/>
          </a:xfrm>
          <a:prstGeom prst="rect">
            <a:avLst/>
          </a:prstGeom>
        </p:spPr>
        <p:txBody>
          <a:bodyPr vert="horz" wrap="square" lIns="91347" tIns="45669" rIns="91347" bIns="45669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b="0">
                <a:solidFill>
                  <a:srgbClr val="000000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ECD301A-18C3-4C59-81FD-72C115E1325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5184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00062"/>
            <a:ext cx="7924800" cy="2914651"/>
          </a:xfrm>
          <a:prstGeom prst="rect">
            <a:avLst/>
          </a:prstGeom>
        </p:spPr>
        <p:txBody>
          <a:bodyPr lIns="91347" tIns="45669" rIns="91347" bIns="45669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600450"/>
            <a:ext cx="8534400" cy="1200150"/>
          </a:xfrm>
          <a:prstGeom prst="rect">
            <a:avLst/>
          </a:prstGeom>
        </p:spPr>
        <p:txBody>
          <a:bodyPr lIns="91347" tIns="45669" rIns="91347" bIns="45669" anchor="ctr"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</a:defRPr>
            </a:lvl1pPr>
            <a:lvl2pPr marL="456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4914900"/>
            <a:ext cx="2133600" cy="215900"/>
          </a:xfrm>
          <a:prstGeom prst="rect">
            <a:avLst/>
          </a:prstGeom>
        </p:spPr>
        <p:txBody>
          <a:bodyPr lIns="91347" tIns="45669" rIns="91347" bIns="45669"/>
          <a:lstStyle>
            <a:lvl1pPr defTabSz="913464" eaLnBrk="1" fontAlgn="auto" hangingPunct="1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4914900"/>
            <a:ext cx="3429000" cy="215900"/>
          </a:xfrm>
          <a:prstGeom prst="rect">
            <a:avLst/>
          </a:prstGeom>
        </p:spPr>
        <p:txBody>
          <a:bodyPr lIns="91347" tIns="45669" rIns="91347" bIns="45669"/>
          <a:lstStyle>
            <a:lvl1pPr defTabSz="913464" eaLnBrk="1" fontAlgn="auto" hangingPunct="1">
              <a:spcBef>
                <a:spcPts val="0"/>
              </a:spcBef>
              <a:spcAft>
                <a:spcPts val="0"/>
              </a:spcAft>
              <a:defRPr b="0" dirty="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4914900"/>
            <a:ext cx="2057400" cy="215900"/>
          </a:xfrm>
          <a:prstGeom prst="rect">
            <a:avLst/>
          </a:prstGeom>
        </p:spPr>
        <p:txBody>
          <a:bodyPr vert="horz" wrap="square" lIns="91347" tIns="45669" rIns="91347" bIns="45669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b="0">
                <a:solidFill>
                  <a:srgbClr val="000000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1F64596-7BA8-4F8B-AE6D-77F8B5607760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4357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31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957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8034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8623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216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94421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6013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104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740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3764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282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009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36278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22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108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5095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51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4186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8715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094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03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44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678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334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6169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58374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9397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101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904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5830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4462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12939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48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9162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954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793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366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8099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8724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661260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08735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53942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9181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017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5A7B5CA-2B22-409D-860B-82CD51FA4F0B}" type="datetimeFigureOut">
              <a:rPr lang="en-IN" smtClean="0">
                <a:solidFill>
                  <a:prstClr val="black"/>
                </a:solidFill>
              </a:rPr>
              <a:pPr/>
              <a:t>23-04-2022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CB6E4F6-2BE5-4D5D-9F55-781C97AC1A08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9668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59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442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41545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4667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8012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62787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5735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91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419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308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90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78434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31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6235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815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29555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26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089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146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606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632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291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6996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0953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651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7735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438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5611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159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203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531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785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474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145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4376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9260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60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87127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97662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332617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59036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904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070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43.xml"/><Relationship Id="rId117" Type="http://schemas.openxmlformats.org/officeDocument/2006/relationships/slideLayout" Target="../slideLayouts/slideLayout134.xml"/><Relationship Id="rId21" Type="http://schemas.openxmlformats.org/officeDocument/2006/relationships/slideLayout" Target="../slideLayouts/slideLayout38.xml"/><Relationship Id="rId42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80.xml"/><Relationship Id="rId68" Type="http://schemas.openxmlformats.org/officeDocument/2006/relationships/slideLayout" Target="../slideLayouts/slideLayout85.xml"/><Relationship Id="rId84" Type="http://schemas.openxmlformats.org/officeDocument/2006/relationships/slideLayout" Target="../slideLayouts/slideLayout101.xml"/><Relationship Id="rId89" Type="http://schemas.openxmlformats.org/officeDocument/2006/relationships/slideLayout" Target="../slideLayouts/slideLayout106.xml"/><Relationship Id="rId112" Type="http://schemas.openxmlformats.org/officeDocument/2006/relationships/slideLayout" Target="../slideLayouts/slideLayout129.xml"/><Relationship Id="rId133" Type="http://schemas.openxmlformats.org/officeDocument/2006/relationships/slideLayout" Target="../slideLayouts/slideLayout150.xml"/><Relationship Id="rId138" Type="http://schemas.openxmlformats.org/officeDocument/2006/relationships/slideLayout" Target="../slideLayouts/slideLayout155.xml"/><Relationship Id="rId154" Type="http://schemas.openxmlformats.org/officeDocument/2006/relationships/slideLayout" Target="../slideLayouts/slideLayout171.xml"/><Relationship Id="rId16" Type="http://schemas.openxmlformats.org/officeDocument/2006/relationships/slideLayout" Target="../slideLayouts/slideLayout33.xml"/><Relationship Id="rId107" Type="http://schemas.openxmlformats.org/officeDocument/2006/relationships/slideLayout" Target="../slideLayouts/slideLayout124.xml"/><Relationship Id="rId11" Type="http://schemas.openxmlformats.org/officeDocument/2006/relationships/slideLayout" Target="../slideLayouts/slideLayout28.xml"/><Relationship Id="rId32" Type="http://schemas.openxmlformats.org/officeDocument/2006/relationships/slideLayout" Target="../slideLayouts/slideLayout49.xml"/><Relationship Id="rId37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70.xml"/><Relationship Id="rId58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91.xml"/><Relationship Id="rId79" Type="http://schemas.openxmlformats.org/officeDocument/2006/relationships/slideLayout" Target="../slideLayouts/slideLayout96.xml"/><Relationship Id="rId102" Type="http://schemas.openxmlformats.org/officeDocument/2006/relationships/slideLayout" Target="../slideLayouts/slideLayout119.xml"/><Relationship Id="rId123" Type="http://schemas.openxmlformats.org/officeDocument/2006/relationships/slideLayout" Target="../slideLayouts/slideLayout140.xml"/><Relationship Id="rId128" Type="http://schemas.openxmlformats.org/officeDocument/2006/relationships/slideLayout" Target="../slideLayouts/slideLayout145.xml"/><Relationship Id="rId144" Type="http://schemas.openxmlformats.org/officeDocument/2006/relationships/slideLayout" Target="../slideLayouts/slideLayout161.xml"/><Relationship Id="rId149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22.xml"/><Relationship Id="rId90" Type="http://schemas.openxmlformats.org/officeDocument/2006/relationships/slideLayout" Target="../slideLayouts/slideLayout107.xml"/><Relationship Id="rId95" Type="http://schemas.openxmlformats.org/officeDocument/2006/relationships/slideLayout" Target="../slideLayouts/slideLayout112.xml"/><Relationship Id="rId22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60.xml"/><Relationship Id="rId48" Type="http://schemas.openxmlformats.org/officeDocument/2006/relationships/slideLayout" Target="../slideLayouts/slideLayout65.xml"/><Relationship Id="rId64" Type="http://schemas.openxmlformats.org/officeDocument/2006/relationships/slideLayout" Target="../slideLayouts/slideLayout81.xml"/><Relationship Id="rId69" Type="http://schemas.openxmlformats.org/officeDocument/2006/relationships/slideLayout" Target="../slideLayouts/slideLayout86.xml"/><Relationship Id="rId113" Type="http://schemas.openxmlformats.org/officeDocument/2006/relationships/slideLayout" Target="../slideLayouts/slideLayout130.xml"/><Relationship Id="rId118" Type="http://schemas.openxmlformats.org/officeDocument/2006/relationships/slideLayout" Target="../slideLayouts/slideLayout135.xml"/><Relationship Id="rId134" Type="http://schemas.openxmlformats.org/officeDocument/2006/relationships/slideLayout" Target="../slideLayouts/slideLayout151.xml"/><Relationship Id="rId139" Type="http://schemas.openxmlformats.org/officeDocument/2006/relationships/slideLayout" Target="../slideLayouts/slideLayout156.xml"/><Relationship Id="rId80" Type="http://schemas.openxmlformats.org/officeDocument/2006/relationships/slideLayout" Target="../slideLayouts/slideLayout97.xml"/><Relationship Id="rId85" Type="http://schemas.openxmlformats.org/officeDocument/2006/relationships/slideLayout" Target="../slideLayouts/slideLayout102.xml"/><Relationship Id="rId150" Type="http://schemas.openxmlformats.org/officeDocument/2006/relationships/slideLayout" Target="../slideLayouts/slideLayout167.xml"/><Relationship Id="rId155" Type="http://schemas.openxmlformats.org/officeDocument/2006/relationships/theme" Target="../theme/theme3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5" Type="http://schemas.openxmlformats.org/officeDocument/2006/relationships/slideLayout" Target="../slideLayouts/slideLayout42.xml"/><Relationship Id="rId33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55.xml"/><Relationship Id="rId46" Type="http://schemas.openxmlformats.org/officeDocument/2006/relationships/slideLayout" Target="../slideLayouts/slideLayout63.xml"/><Relationship Id="rId59" Type="http://schemas.openxmlformats.org/officeDocument/2006/relationships/slideLayout" Target="../slideLayouts/slideLayout76.xml"/><Relationship Id="rId67" Type="http://schemas.openxmlformats.org/officeDocument/2006/relationships/slideLayout" Target="../slideLayouts/slideLayout84.xml"/><Relationship Id="rId103" Type="http://schemas.openxmlformats.org/officeDocument/2006/relationships/slideLayout" Target="../slideLayouts/slideLayout120.xml"/><Relationship Id="rId108" Type="http://schemas.openxmlformats.org/officeDocument/2006/relationships/slideLayout" Target="../slideLayouts/slideLayout125.xml"/><Relationship Id="rId116" Type="http://schemas.openxmlformats.org/officeDocument/2006/relationships/slideLayout" Target="../slideLayouts/slideLayout133.xml"/><Relationship Id="rId124" Type="http://schemas.openxmlformats.org/officeDocument/2006/relationships/slideLayout" Target="../slideLayouts/slideLayout141.xml"/><Relationship Id="rId129" Type="http://schemas.openxmlformats.org/officeDocument/2006/relationships/slideLayout" Target="../slideLayouts/slideLayout146.xml"/><Relationship Id="rId137" Type="http://schemas.openxmlformats.org/officeDocument/2006/relationships/slideLayout" Target="../slideLayouts/slideLayout154.xml"/><Relationship Id="rId20" Type="http://schemas.openxmlformats.org/officeDocument/2006/relationships/slideLayout" Target="../slideLayouts/slideLayout37.xml"/><Relationship Id="rId41" Type="http://schemas.openxmlformats.org/officeDocument/2006/relationships/slideLayout" Target="../slideLayouts/slideLayout58.xml"/><Relationship Id="rId54" Type="http://schemas.openxmlformats.org/officeDocument/2006/relationships/slideLayout" Target="../slideLayouts/slideLayout71.xml"/><Relationship Id="rId62" Type="http://schemas.openxmlformats.org/officeDocument/2006/relationships/slideLayout" Target="../slideLayouts/slideLayout79.xml"/><Relationship Id="rId70" Type="http://schemas.openxmlformats.org/officeDocument/2006/relationships/slideLayout" Target="../slideLayouts/slideLayout87.xml"/><Relationship Id="rId75" Type="http://schemas.openxmlformats.org/officeDocument/2006/relationships/slideLayout" Target="../slideLayouts/slideLayout92.xml"/><Relationship Id="rId83" Type="http://schemas.openxmlformats.org/officeDocument/2006/relationships/slideLayout" Target="../slideLayouts/slideLayout100.xml"/><Relationship Id="rId88" Type="http://schemas.openxmlformats.org/officeDocument/2006/relationships/slideLayout" Target="../slideLayouts/slideLayout105.xml"/><Relationship Id="rId91" Type="http://schemas.openxmlformats.org/officeDocument/2006/relationships/slideLayout" Target="../slideLayouts/slideLayout108.xml"/><Relationship Id="rId96" Type="http://schemas.openxmlformats.org/officeDocument/2006/relationships/slideLayout" Target="../slideLayouts/slideLayout113.xml"/><Relationship Id="rId111" Type="http://schemas.openxmlformats.org/officeDocument/2006/relationships/slideLayout" Target="../slideLayouts/slideLayout128.xml"/><Relationship Id="rId132" Type="http://schemas.openxmlformats.org/officeDocument/2006/relationships/slideLayout" Target="../slideLayouts/slideLayout149.xml"/><Relationship Id="rId140" Type="http://schemas.openxmlformats.org/officeDocument/2006/relationships/slideLayout" Target="../slideLayouts/slideLayout157.xml"/><Relationship Id="rId145" Type="http://schemas.openxmlformats.org/officeDocument/2006/relationships/slideLayout" Target="../slideLayouts/slideLayout162.xml"/><Relationship Id="rId153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2.xml"/><Relationship Id="rId23" Type="http://schemas.openxmlformats.org/officeDocument/2006/relationships/slideLayout" Target="../slideLayouts/slideLayout40.xml"/><Relationship Id="rId28" Type="http://schemas.openxmlformats.org/officeDocument/2006/relationships/slideLayout" Target="../slideLayouts/slideLayout45.xml"/><Relationship Id="rId36" Type="http://schemas.openxmlformats.org/officeDocument/2006/relationships/slideLayout" Target="../slideLayouts/slideLayout53.xml"/><Relationship Id="rId49" Type="http://schemas.openxmlformats.org/officeDocument/2006/relationships/slideLayout" Target="../slideLayouts/slideLayout66.xml"/><Relationship Id="rId57" Type="http://schemas.openxmlformats.org/officeDocument/2006/relationships/slideLayout" Target="../slideLayouts/slideLayout74.xml"/><Relationship Id="rId106" Type="http://schemas.openxmlformats.org/officeDocument/2006/relationships/slideLayout" Target="../slideLayouts/slideLayout123.xml"/><Relationship Id="rId114" Type="http://schemas.openxmlformats.org/officeDocument/2006/relationships/slideLayout" Target="../slideLayouts/slideLayout131.xml"/><Relationship Id="rId119" Type="http://schemas.openxmlformats.org/officeDocument/2006/relationships/slideLayout" Target="../slideLayouts/slideLayout136.xml"/><Relationship Id="rId127" Type="http://schemas.openxmlformats.org/officeDocument/2006/relationships/slideLayout" Target="../slideLayouts/slideLayout144.xml"/><Relationship Id="rId10" Type="http://schemas.openxmlformats.org/officeDocument/2006/relationships/slideLayout" Target="../slideLayouts/slideLayout27.xml"/><Relationship Id="rId31" Type="http://schemas.openxmlformats.org/officeDocument/2006/relationships/slideLayout" Target="../slideLayouts/slideLayout48.xml"/><Relationship Id="rId44" Type="http://schemas.openxmlformats.org/officeDocument/2006/relationships/slideLayout" Target="../slideLayouts/slideLayout61.xml"/><Relationship Id="rId52" Type="http://schemas.openxmlformats.org/officeDocument/2006/relationships/slideLayout" Target="../slideLayouts/slideLayout69.xml"/><Relationship Id="rId60" Type="http://schemas.openxmlformats.org/officeDocument/2006/relationships/slideLayout" Target="../slideLayouts/slideLayout77.xml"/><Relationship Id="rId65" Type="http://schemas.openxmlformats.org/officeDocument/2006/relationships/slideLayout" Target="../slideLayouts/slideLayout82.xml"/><Relationship Id="rId73" Type="http://schemas.openxmlformats.org/officeDocument/2006/relationships/slideLayout" Target="../slideLayouts/slideLayout90.xml"/><Relationship Id="rId78" Type="http://schemas.openxmlformats.org/officeDocument/2006/relationships/slideLayout" Target="../slideLayouts/slideLayout95.xml"/><Relationship Id="rId81" Type="http://schemas.openxmlformats.org/officeDocument/2006/relationships/slideLayout" Target="../slideLayouts/slideLayout98.xml"/><Relationship Id="rId86" Type="http://schemas.openxmlformats.org/officeDocument/2006/relationships/slideLayout" Target="../slideLayouts/slideLayout103.xml"/><Relationship Id="rId94" Type="http://schemas.openxmlformats.org/officeDocument/2006/relationships/slideLayout" Target="../slideLayouts/slideLayout111.xml"/><Relationship Id="rId99" Type="http://schemas.openxmlformats.org/officeDocument/2006/relationships/slideLayout" Target="../slideLayouts/slideLayout116.xml"/><Relationship Id="rId101" Type="http://schemas.openxmlformats.org/officeDocument/2006/relationships/slideLayout" Target="../slideLayouts/slideLayout118.xml"/><Relationship Id="rId122" Type="http://schemas.openxmlformats.org/officeDocument/2006/relationships/slideLayout" Target="../slideLayouts/slideLayout139.xml"/><Relationship Id="rId130" Type="http://schemas.openxmlformats.org/officeDocument/2006/relationships/slideLayout" Target="../slideLayouts/slideLayout147.xml"/><Relationship Id="rId135" Type="http://schemas.openxmlformats.org/officeDocument/2006/relationships/slideLayout" Target="../slideLayouts/slideLayout152.xml"/><Relationship Id="rId143" Type="http://schemas.openxmlformats.org/officeDocument/2006/relationships/slideLayout" Target="../slideLayouts/slideLayout160.xml"/><Relationship Id="rId148" Type="http://schemas.openxmlformats.org/officeDocument/2006/relationships/slideLayout" Target="../slideLayouts/slideLayout165.xml"/><Relationship Id="rId151" Type="http://schemas.openxmlformats.org/officeDocument/2006/relationships/slideLayout" Target="../slideLayouts/slideLayout168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9" Type="http://schemas.openxmlformats.org/officeDocument/2006/relationships/slideLayout" Target="../slideLayouts/slideLayout56.xml"/><Relationship Id="rId109" Type="http://schemas.openxmlformats.org/officeDocument/2006/relationships/slideLayout" Target="../slideLayouts/slideLayout126.xml"/><Relationship Id="rId34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67.xml"/><Relationship Id="rId55" Type="http://schemas.openxmlformats.org/officeDocument/2006/relationships/slideLayout" Target="../slideLayouts/slideLayout72.xml"/><Relationship Id="rId76" Type="http://schemas.openxmlformats.org/officeDocument/2006/relationships/slideLayout" Target="../slideLayouts/slideLayout93.xml"/><Relationship Id="rId97" Type="http://schemas.openxmlformats.org/officeDocument/2006/relationships/slideLayout" Target="../slideLayouts/slideLayout114.xml"/><Relationship Id="rId104" Type="http://schemas.openxmlformats.org/officeDocument/2006/relationships/slideLayout" Target="../slideLayouts/slideLayout121.xml"/><Relationship Id="rId120" Type="http://schemas.openxmlformats.org/officeDocument/2006/relationships/slideLayout" Target="../slideLayouts/slideLayout137.xml"/><Relationship Id="rId125" Type="http://schemas.openxmlformats.org/officeDocument/2006/relationships/slideLayout" Target="../slideLayouts/slideLayout142.xml"/><Relationship Id="rId141" Type="http://schemas.openxmlformats.org/officeDocument/2006/relationships/slideLayout" Target="../slideLayouts/slideLayout158.xml"/><Relationship Id="rId146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24.xml"/><Relationship Id="rId71" Type="http://schemas.openxmlformats.org/officeDocument/2006/relationships/slideLayout" Target="../slideLayouts/slideLayout88.xml"/><Relationship Id="rId92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19.xml"/><Relationship Id="rId29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62.xml"/><Relationship Id="rId66" Type="http://schemas.openxmlformats.org/officeDocument/2006/relationships/slideLayout" Target="../slideLayouts/slideLayout83.xml"/><Relationship Id="rId87" Type="http://schemas.openxmlformats.org/officeDocument/2006/relationships/slideLayout" Target="../slideLayouts/slideLayout104.xml"/><Relationship Id="rId110" Type="http://schemas.openxmlformats.org/officeDocument/2006/relationships/slideLayout" Target="../slideLayouts/slideLayout127.xml"/><Relationship Id="rId115" Type="http://schemas.openxmlformats.org/officeDocument/2006/relationships/slideLayout" Target="../slideLayouts/slideLayout132.xml"/><Relationship Id="rId131" Type="http://schemas.openxmlformats.org/officeDocument/2006/relationships/slideLayout" Target="../slideLayouts/slideLayout148.xml"/><Relationship Id="rId136" Type="http://schemas.openxmlformats.org/officeDocument/2006/relationships/slideLayout" Target="../slideLayouts/slideLayout153.xml"/><Relationship Id="rId61" Type="http://schemas.openxmlformats.org/officeDocument/2006/relationships/slideLayout" Target="../slideLayouts/slideLayout78.xml"/><Relationship Id="rId82" Type="http://schemas.openxmlformats.org/officeDocument/2006/relationships/slideLayout" Target="../slideLayouts/slideLayout99.xml"/><Relationship Id="rId152" Type="http://schemas.openxmlformats.org/officeDocument/2006/relationships/slideLayout" Target="../slideLayouts/slideLayout169.xml"/><Relationship Id="rId1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47.xml"/><Relationship Id="rId35" Type="http://schemas.openxmlformats.org/officeDocument/2006/relationships/slideLayout" Target="../slideLayouts/slideLayout52.xml"/><Relationship Id="rId56" Type="http://schemas.openxmlformats.org/officeDocument/2006/relationships/slideLayout" Target="../slideLayouts/slideLayout73.xml"/><Relationship Id="rId77" Type="http://schemas.openxmlformats.org/officeDocument/2006/relationships/slideLayout" Target="../slideLayouts/slideLayout94.xml"/><Relationship Id="rId100" Type="http://schemas.openxmlformats.org/officeDocument/2006/relationships/slideLayout" Target="../slideLayouts/slideLayout117.xml"/><Relationship Id="rId105" Type="http://schemas.openxmlformats.org/officeDocument/2006/relationships/slideLayout" Target="../slideLayouts/slideLayout122.xml"/><Relationship Id="rId126" Type="http://schemas.openxmlformats.org/officeDocument/2006/relationships/slideLayout" Target="../slideLayouts/slideLayout143.xml"/><Relationship Id="rId147" Type="http://schemas.openxmlformats.org/officeDocument/2006/relationships/slideLayout" Target="../slideLayouts/slideLayout164.xml"/><Relationship Id="rId8" Type="http://schemas.openxmlformats.org/officeDocument/2006/relationships/slideLayout" Target="../slideLayouts/slideLayout25.xml"/><Relationship Id="rId51" Type="http://schemas.openxmlformats.org/officeDocument/2006/relationships/slideLayout" Target="../slideLayouts/slideLayout68.xml"/><Relationship Id="rId72" Type="http://schemas.openxmlformats.org/officeDocument/2006/relationships/slideLayout" Target="../slideLayouts/slideLayout89.xml"/><Relationship Id="rId93" Type="http://schemas.openxmlformats.org/officeDocument/2006/relationships/slideLayout" Target="../slideLayouts/slideLayout110.xml"/><Relationship Id="rId98" Type="http://schemas.openxmlformats.org/officeDocument/2006/relationships/slideLayout" Target="../slideLayouts/slideLayout115.xml"/><Relationship Id="rId121" Type="http://schemas.openxmlformats.org/officeDocument/2006/relationships/slideLayout" Target="../slideLayouts/slideLayout138.xml"/><Relationship Id="rId142" Type="http://schemas.openxmlformats.org/officeDocument/2006/relationships/slideLayout" Target="../slideLayouts/slideLayout159.xml"/><Relationship Id="rId3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73.xml"/><Relationship Id="rId1" Type="http://schemas.openxmlformats.org/officeDocument/2006/relationships/slideLayout" Target="../slideLayouts/slideLayout17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867" r:id="rId3"/>
    <p:sldLayoutId id="2147483868" r:id="rId4"/>
    <p:sldLayoutId id="2147483869" r:id="rId5"/>
    <p:sldLayoutId id="2147483874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524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08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  <p:sldLayoutId id="2147483708" r:id="rId29"/>
    <p:sldLayoutId id="2147483709" r:id="rId30"/>
    <p:sldLayoutId id="2147483710" r:id="rId31"/>
    <p:sldLayoutId id="2147483711" r:id="rId32"/>
    <p:sldLayoutId id="2147483712" r:id="rId33"/>
    <p:sldLayoutId id="2147483713" r:id="rId34"/>
    <p:sldLayoutId id="2147483714" r:id="rId35"/>
    <p:sldLayoutId id="2147483715" r:id="rId36"/>
    <p:sldLayoutId id="2147483716" r:id="rId37"/>
    <p:sldLayoutId id="2147483717" r:id="rId38"/>
    <p:sldLayoutId id="2147483718" r:id="rId39"/>
    <p:sldLayoutId id="2147483719" r:id="rId40"/>
    <p:sldLayoutId id="2147483720" r:id="rId41"/>
    <p:sldLayoutId id="2147483721" r:id="rId42"/>
    <p:sldLayoutId id="2147483722" r:id="rId43"/>
    <p:sldLayoutId id="2147483723" r:id="rId44"/>
    <p:sldLayoutId id="2147483724" r:id="rId45"/>
    <p:sldLayoutId id="2147483725" r:id="rId46"/>
    <p:sldLayoutId id="2147483726" r:id="rId47"/>
    <p:sldLayoutId id="2147483727" r:id="rId48"/>
    <p:sldLayoutId id="2147483728" r:id="rId49"/>
    <p:sldLayoutId id="2147483729" r:id="rId50"/>
    <p:sldLayoutId id="2147483730" r:id="rId51"/>
    <p:sldLayoutId id="2147483731" r:id="rId52"/>
    <p:sldLayoutId id="2147483732" r:id="rId53"/>
    <p:sldLayoutId id="2147483733" r:id="rId54"/>
    <p:sldLayoutId id="2147483734" r:id="rId55"/>
    <p:sldLayoutId id="2147483735" r:id="rId56"/>
    <p:sldLayoutId id="2147483736" r:id="rId57"/>
    <p:sldLayoutId id="2147483737" r:id="rId58"/>
    <p:sldLayoutId id="2147483738" r:id="rId59"/>
    <p:sldLayoutId id="2147483739" r:id="rId60"/>
    <p:sldLayoutId id="2147483740" r:id="rId61"/>
    <p:sldLayoutId id="2147483741" r:id="rId62"/>
    <p:sldLayoutId id="2147483742" r:id="rId63"/>
    <p:sldLayoutId id="2147483743" r:id="rId64"/>
    <p:sldLayoutId id="2147483744" r:id="rId65"/>
    <p:sldLayoutId id="2147483745" r:id="rId66"/>
    <p:sldLayoutId id="2147483746" r:id="rId67"/>
    <p:sldLayoutId id="2147483747" r:id="rId68"/>
    <p:sldLayoutId id="2147483748" r:id="rId69"/>
    <p:sldLayoutId id="2147483749" r:id="rId70"/>
    <p:sldLayoutId id="2147483750" r:id="rId71"/>
    <p:sldLayoutId id="2147483751" r:id="rId72"/>
    <p:sldLayoutId id="2147483752" r:id="rId73"/>
    <p:sldLayoutId id="2147483753" r:id="rId74"/>
    <p:sldLayoutId id="2147483754" r:id="rId75"/>
    <p:sldLayoutId id="2147483755" r:id="rId76"/>
    <p:sldLayoutId id="2147483756" r:id="rId77"/>
    <p:sldLayoutId id="2147483757" r:id="rId78"/>
    <p:sldLayoutId id="2147483758" r:id="rId79"/>
    <p:sldLayoutId id="2147483759" r:id="rId80"/>
    <p:sldLayoutId id="2147483760" r:id="rId81"/>
    <p:sldLayoutId id="2147483761" r:id="rId82"/>
    <p:sldLayoutId id="2147483762" r:id="rId83"/>
    <p:sldLayoutId id="2147483763" r:id="rId84"/>
    <p:sldLayoutId id="2147483764" r:id="rId85"/>
    <p:sldLayoutId id="2147483765" r:id="rId86"/>
    <p:sldLayoutId id="2147483766" r:id="rId87"/>
    <p:sldLayoutId id="2147483767" r:id="rId88"/>
    <p:sldLayoutId id="2147483768" r:id="rId89"/>
    <p:sldLayoutId id="2147483769" r:id="rId90"/>
    <p:sldLayoutId id="2147483770" r:id="rId91"/>
    <p:sldLayoutId id="2147483771" r:id="rId92"/>
    <p:sldLayoutId id="2147483772" r:id="rId93"/>
    <p:sldLayoutId id="2147483773" r:id="rId94"/>
    <p:sldLayoutId id="2147483774" r:id="rId95"/>
    <p:sldLayoutId id="2147483775" r:id="rId96"/>
    <p:sldLayoutId id="2147483776" r:id="rId97"/>
    <p:sldLayoutId id="2147483777" r:id="rId98"/>
    <p:sldLayoutId id="2147483778" r:id="rId99"/>
    <p:sldLayoutId id="2147483779" r:id="rId100"/>
    <p:sldLayoutId id="2147483780" r:id="rId101"/>
    <p:sldLayoutId id="2147483781" r:id="rId102"/>
    <p:sldLayoutId id="2147483782" r:id="rId103"/>
    <p:sldLayoutId id="2147483783" r:id="rId104"/>
    <p:sldLayoutId id="2147483784" r:id="rId105"/>
    <p:sldLayoutId id="2147483785" r:id="rId106"/>
    <p:sldLayoutId id="2147483786" r:id="rId107"/>
    <p:sldLayoutId id="2147483787" r:id="rId108"/>
    <p:sldLayoutId id="2147483788" r:id="rId109"/>
    <p:sldLayoutId id="2147483789" r:id="rId110"/>
    <p:sldLayoutId id="2147483790" r:id="rId111"/>
    <p:sldLayoutId id="2147483791" r:id="rId112"/>
    <p:sldLayoutId id="2147483792" r:id="rId113"/>
    <p:sldLayoutId id="2147483793" r:id="rId114"/>
    <p:sldLayoutId id="2147483794" r:id="rId115"/>
    <p:sldLayoutId id="2147483795" r:id="rId116"/>
    <p:sldLayoutId id="2147483796" r:id="rId117"/>
    <p:sldLayoutId id="2147483797" r:id="rId118"/>
    <p:sldLayoutId id="2147483798" r:id="rId119"/>
    <p:sldLayoutId id="2147483799" r:id="rId120"/>
    <p:sldLayoutId id="2147483800" r:id="rId121"/>
    <p:sldLayoutId id="2147483801" r:id="rId122"/>
    <p:sldLayoutId id="2147483802" r:id="rId123"/>
    <p:sldLayoutId id="2147483803" r:id="rId124"/>
    <p:sldLayoutId id="2147483804" r:id="rId125"/>
    <p:sldLayoutId id="2147483805" r:id="rId126"/>
    <p:sldLayoutId id="2147483806" r:id="rId127"/>
    <p:sldLayoutId id="2147483807" r:id="rId128"/>
    <p:sldLayoutId id="2147483808" r:id="rId129"/>
    <p:sldLayoutId id="2147483809" r:id="rId130"/>
    <p:sldLayoutId id="2147483810" r:id="rId131"/>
    <p:sldLayoutId id="2147483811" r:id="rId132"/>
    <p:sldLayoutId id="2147483812" r:id="rId133"/>
    <p:sldLayoutId id="2147483813" r:id="rId134"/>
    <p:sldLayoutId id="2147483814" r:id="rId135"/>
    <p:sldLayoutId id="2147483815" r:id="rId136"/>
    <p:sldLayoutId id="2147483816" r:id="rId137"/>
    <p:sldLayoutId id="2147483817" r:id="rId138"/>
    <p:sldLayoutId id="2147483818" r:id="rId139"/>
    <p:sldLayoutId id="2147483819" r:id="rId140"/>
    <p:sldLayoutId id="2147483820" r:id="rId141"/>
    <p:sldLayoutId id="2147483821" r:id="rId142"/>
    <p:sldLayoutId id="2147483822" r:id="rId143"/>
    <p:sldLayoutId id="2147483823" r:id="rId144"/>
    <p:sldLayoutId id="2147483824" r:id="rId145"/>
    <p:sldLayoutId id="2147483825" r:id="rId146"/>
    <p:sldLayoutId id="2147483826" r:id="rId147"/>
    <p:sldLayoutId id="2147483827" r:id="rId148"/>
    <p:sldLayoutId id="2147483828" r:id="rId149"/>
    <p:sldLayoutId id="2147483829" r:id="rId150"/>
    <p:sldLayoutId id="2147483830" r:id="rId151"/>
    <p:sldLayoutId id="2147483831" r:id="rId152"/>
    <p:sldLayoutId id="2147483832" r:id="rId153"/>
    <p:sldLayoutId id="2147483833" r:id="rId15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2813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defTabSz="912813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4225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027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758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491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223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3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64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96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28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6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9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125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859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1"/>
          <p:cNvGrpSpPr>
            <a:grpSpLocks/>
          </p:cNvGrpSpPr>
          <p:nvPr userDrawn="1"/>
        </p:nvGrpSpPr>
        <p:grpSpPr bwMode="auto">
          <a:xfrm>
            <a:off x="0" y="252413"/>
            <a:ext cx="9144000" cy="4891087"/>
            <a:chOff x="0" y="252132"/>
            <a:chExt cx="9144000" cy="4891368"/>
          </a:xfrm>
        </p:grpSpPr>
        <p:sp>
          <p:nvSpPr>
            <p:cNvPr id="56" name="Rectangle 55"/>
            <p:cNvSpPr>
              <a:spLocks noChangeArrowheads="1"/>
            </p:cNvSpPr>
            <p:nvPr userDrawn="1"/>
          </p:nvSpPr>
          <p:spPr bwMode="white">
            <a:xfrm>
              <a:off x="0" y="5029193"/>
              <a:ext cx="9144000" cy="114307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Rectangle 56"/>
            <p:cNvSpPr/>
            <p:nvPr userDrawn="1"/>
          </p:nvSpPr>
          <p:spPr>
            <a:xfrm>
              <a:off x="495300" y="252132"/>
              <a:ext cx="8135938" cy="4605602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647700" y="971310"/>
              <a:ext cx="7820025" cy="3676861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" name="Oval 58"/>
            <p:cNvSpPr/>
            <p:nvPr userDrawn="1"/>
          </p:nvSpPr>
          <p:spPr>
            <a:xfrm>
              <a:off x="4302125" y="818902"/>
              <a:ext cx="457200" cy="450876"/>
            </a:xfrm>
            <a:prstGeom prst="ellipse">
              <a:avLst/>
            </a:prstGeom>
            <a:solidFill>
              <a:srgbClr val="FFFFFF"/>
            </a:solidFill>
            <a:ln w="50800" cap="rnd" cmpd="dbl" algn="ctr">
              <a:solidFill>
                <a:srgbClr val="00206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 userDrawn="1"/>
          </p:nvSpPr>
          <p:spPr bwMode="white">
            <a:xfrm>
              <a:off x="660400" y="266420"/>
              <a:ext cx="7797800" cy="70489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1" name="Group 7"/>
          <p:cNvGrpSpPr>
            <a:grpSpLocks/>
          </p:cNvGrpSpPr>
          <p:nvPr userDrawn="1"/>
        </p:nvGrpSpPr>
        <p:grpSpPr bwMode="auto">
          <a:xfrm>
            <a:off x="685800" y="1047750"/>
            <a:ext cx="3781425" cy="3429000"/>
            <a:chOff x="584200" y="1047750"/>
            <a:chExt cx="3666010" cy="3632200"/>
          </a:xfrm>
        </p:grpSpPr>
        <p:sp>
          <p:nvSpPr>
            <p:cNvPr id="62" name="Hexagon 61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>
              <a:blip r:embed="rId4" cstate="print"/>
              <a:stretch>
                <a:fillRect/>
              </a:stretch>
            </a:blipFill>
            <a:ln w="25400" cap="flat" cmpd="sng" algn="ctr">
              <a:solidFill>
                <a:srgbClr val="002060"/>
              </a:solidFill>
              <a:prstDash val="solid"/>
            </a:ln>
            <a:effectLst>
              <a:glow rad="63500">
                <a:srgbClr val="2D2D8A">
                  <a:satMod val="175000"/>
                  <a:alpha val="40000"/>
                </a:srgbClr>
              </a:glow>
            </a:effectLst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>
              <a:off x="2269010" y="2015288"/>
              <a:ext cx="1981200" cy="1752600"/>
            </a:xfrm>
            <a:prstGeom prst="hexagon">
              <a:avLst/>
            </a:prstGeom>
            <a:blipFill>
              <a:blip r:embed="rId5"/>
              <a:stretch>
                <a:fillRect/>
              </a:stretch>
            </a:blipFill>
            <a:ln w="25400" cap="flat" cmpd="sng" algn="ctr">
              <a:solidFill>
                <a:srgbClr val="002060"/>
              </a:solidFill>
              <a:prstDash val="solid"/>
            </a:ln>
            <a:effectLst>
              <a:glow rad="63500">
                <a:srgbClr val="2D2D8A">
                  <a:satMod val="175000"/>
                  <a:alpha val="40000"/>
                </a:srgbClr>
              </a:glow>
            </a:effectLst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>
              <a:blip r:embed="rId6"/>
              <a:stretch>
                <a:fillRect/>
              </a:stretch>
            </a:blipFill>
            <a:ln w="25400" cap="flat" cmpd="sng" algn="ctr">
              <a:solidFill>
                <a:srgbClr val="002060"/>
              </a:solidFill>
              <a:prstDash val="solid"/>
            </a:ln>
            <a:effectLst>
              <a:glow rad="63500">
                <a:srgbClr val="2D2D8A">
                  <a:satMod val="175000"/>
                  <a:alpha val="40000"/>
                </a:srgbClr>
              </a:glow>
            </a:effectLst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5" name="Rectangle 64"/>
          <p:cNvSpPr/>
          <p:nvPr userDrawn="1"/>
        </p:nvSpPr>
        <p:spPr>
          <a:xfrm>
            <a:off x="5513388" y="2286000"/>
            <a:ext cx="3124200" cy="2590800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1" kern="0" dirty="0">
                <a:solidFill>
                  <a:srgbClr val="FFFFFF"/>
                </a:solidFill>
                <a:latin typeface="Arial"/>
              </a:rPr>
              <a:t>TEACHER</a:t>
            </a:r>
          </a:p>
        </p:txBody>
      </p:sp>
      <p:sp>
        <p:nvSpPr>
          <p:cNvPr id="66" name="Rectangle 65"/>
          <p:cNvSpPr/>
          <p:nvPr userDrawn="1"/>
        </p:nvSpPr>
        <p:spPr>
          <a:xfrm>
            <a:off x="7543800" y="261938"/>
            <a:ext cx="1077913" cy="404812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b="1" kern="0" dirty="0">
                <a:solidFill>
                  <a:srgbClr val="FFFFFF"/>
                </a:solidFill>
                <a:latin typeface="Arial"/>
              </a:rPr>
              <a:t>ROBOMATE LOGO</a:t>
            </a:r>
          </a:p>
        </p:txBody>
      </p:sp>
    </p:spTree>
    <p:extLst>
      <p:ext uri="{BB962C8B-B14F-4D97-AF65-F5344CB8AC3E}">
        <p14:creationId xmlns:p14="http://schemas.microsoft.com/office/powerpoint/2010/main" val="305132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16573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MODULE 12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7437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2382702" y="2624743"/>
            <a:ext cx="1046298" cy="307777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93081" y="2326515"/>
            <a:ext cx="730919" cy="307777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4114" y="2624744"/>
            <a:ext cx="2188588" cy="307777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79388" y="2318456"/>
            <a:ext cx="972853" cy="307777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Arc 38"/>
          <p:cNvSpPr/>
          <p:nvPr/>
        </p:nvSpPr>
        <p:spPr>
          <a:xfrm rot="21108705">
            <a:off x="7499766" y="1411429"/>
            <a:ext cx="774613" cy="774613"/>
          </a:xfrm>
          <a:prstGeom prst="arc">
            <a:avLst>
              <a:gd name="adj1" fmla="val 6237743"/>
              <a:gd name="adj2" fmla="val 10997671"/>
            </a:avLst>
          </a:prstGeom>
          <a:solidFill>
            <a:srgbClr val="ED4DE5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/>
          <p:cNvSpPr/>
          <p:nvPr/>
        </p:nvSpPr>
        <p:spPr>
          <a:xfrm>
            <a:off x="5525068" y="3093350"/>
            <a:ext cx="774613" cy="774613"/>
          </a:xfrm>
          <a:prstGeom prst="arc">
            <a:avLst>
              <a:gd name="adj1" fmla="val 17181174"/>
              <a:gd name="adj2" fmla="val 1049787"/>
            </a:avLst>
          </a:prstGeom>
          <a:solidFill>
            <a:srgbClr val="2D487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/>
          <p:nvPr/>
        </p:nvSpPr>
        <p:spPr>
          <a:xfrm rot="21108705">
            <a:off x="7486500" y="3730578"/>
            <a:ext cx="774613" cy="774613"/>
          </a:xfrm>
          <a:prstGeom prst="arc">
            <a:avLst>
              <a:gd name="adj1" fmla="val 12521095"/>
              <a:gd name="adj2" fmla="val 16554437"/>
            </a:avLst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>
            <a:off x="5899208" y="1504949"/>
            <a:ext cx="774613" cy="774613"/>
          </a:xfrm>
          <a:prstGeom prst="arc">
            <a:avLst>
              <a:gd name="adj1" fmla="val 21498033"/>
              <a:gd name="adj2" fmla="val 6070105"/>
            </a:avLst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>
            <a:spLocks/>
          </p:cNvSpPr>
          <p:nvPr/>
        </p:nvSpPr>
        <p:spPr bwMode="auto">
          <a:xfrm>
            <a:off x="5936185" y="1822363"/>
            <a:ext cx="1928019" cy="2266950"/>
          </a:xfrm>
          <a:custGeom>
            <a:avLst/>
            <a:gdLst/>
            <a:ahLst/>
            <a:cxnLst>
              <a:cxn ang="0">
                <a:pos x="249" y="62"/>
              </a:cxn>
              <a:cxn ang="0">
                <a:pos x="0" y="1142"/>
              </a:cxn>
              <a:cxn ang="0">
                <a:pos x="1339" y="1550"/>
              </a:cxn>
              <a:cxn ang="0">
                <a:pos x="1329" y="0"/>
              </a:cxn>
              <a:cxn ang="0">
                <a:pos x="249" y="62"/>
              </a:cxn>
            </a:cxnLst>
            <a:rect l="0" t="0" r="r" b="b"/>
            <a:pathLst>
              <a:path w="1339" h="1550">
                <a:moveTo>
                  <a:pt x="249" y="62"/>
                </a:moveTo>
                <a:lnTo>
                  <a:pt x="0" y="1142"/>
                </a:lnTo>
                <a:lnTo>
                  <a:pt x="1339" y="1550"/>
                </a:lnTo>
                <a:lnTo>
                  <a:pt x="1329" y="0"/>
                </a:lnTo>
                <a:lnTo>
                  <a:pt x="249" y="62"/>
                </a:lnTo>
                <a:close/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rgbClr val="00339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875" y="210193"/>
            <a:ext cx="6912000" cy="461562"/>
          </a:xfrm>
          <a:prstGeom prst="rect">
            <a:avLst/>
          </a:prstGeom>
          <a:solidFill>
            <a:srgbClr val="26004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347" tIns="45669" rIns="91347" bIns="45669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sz="2400" b="1" spc="150" dirty="0">
                <a:ln w="11430"/>
                <a:solidFill>
                  <a:prstClr val="white"/>
                </a:solidFill>
                <a:latin typeface="Bookman Old Style" pitchFamily="18" charset="0"/>
              </a:rPr>
              <a:t>CYCLIC QUADRILATERAL</a:t>
            </a: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5792119" y="1584836"/>
            <a:ext cx="2703512" cy="2703512"/>
          </a:xfrm>
          <a:prstGeom prst="ellipse">
            <a:avLst/>
          </a:prstGeom>
          <a:noFill/>
          <a:ln w="38100" algn="ctr">
            <a:solidFill>
              <a:srgbClr val="000514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rgbClr val="003399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13896" y="1475462"/>
            <a:ext cx="405453" cy="400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06" tIns="45702" rIns="91406" bIns="45702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lang="en-US" sz="2000" b="1" dirty="0">
                <a:solidFill>
                  <a:srgbClr val="000514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589393" y="3401434"/>
            <a:ext cx="405453" cy="400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06" tIns="45702" rIns="91406" bIns="45702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lang="en-US" sz="2000" b="1" dirty="0">
                <a:solidFill>
                  <a:srgbClr val="000514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48866" y="4044176"/>
            <a:ext cx="405453" cy="400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06" tIns="45702" rIns="91406" bIns="45702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lang="en-US" sz="2000" b="1" dirty="0">
                <a:solidFill>
                  <a:srgbClr val="000514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812802" y="1419707"/>
            <a:ext cx="405453" cy="400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06" tIns="45702" rIns="91406" bIns="45702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 Rounded MT Bold" pitchFamily="34" charset="0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lang="en-US" sz="2000" b="1" dirty="0">
                <a:solidFill>
                  <a:srgbClr val="000514"/>
                </a:solidFill>
                <a:latin typeface="Bookman Old Style" pitchFamily="18" charset="0"/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69097"/>
            <a:ext cx="899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Bookman Old Style" pitchFamily="18" charset="0"/>
              </a:rPr>
              <a:t>A quadrilateral whose all the four vertices lie </a:t>
            </a:r>
            <a:endParaRPr lang="en-US" sz="2400" b="1" dirty="0" smtClean="0">
              <a:latin typeface="Bookman Old Style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 smtClean="0">
                <a:latin typeface="Bookman Old Style" pitchFamily="18" charset="0"/>
              </a:rPr>
              <a:t>on a circle </a:t>
            </a:r>
            <a:r>
              <a:rPr lang="en-US" sz="2400" b="1" dirty="0">
                <a:latin typeface="Bookman Old Style" pitchFamily="18" charset="0"/>
              </a:rPr>
              <a:t>is called cyclic quadrilateral.</a:t>
            </a:r>
            <a:endParaRPr lang="en-US" sz="2400" dirty="0">
              <a:latin typeface="Stencil" pitchFamily="82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227773" y="1842203"/>
            <a:ext cx="144000" cy="144000"/>
          </a:xfrm>
          <a:prstGeom prst="ellipse">
            <a:avLst/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9pPr>
          </a:lstStyle>
          <a:p>
            <a:pPr eaLnBrk="0" hangingPunct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5856109" y="3401434"/>
            <a:ext cx="144000" cy="144000"/>
          </a:xfrm>
          <a:prstGeom prst="ellipse">
            <a:avLst/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9pPr>
          </a:lstStyle>
          <a:p>
            <a:pPr eaLnBrk="0" hangingPunct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7786329" y="4004294"/>
            <a:ext cx="144000" cy="144000"/>
          </a:xfrm>
          <a:prstGeom prst="ellipse">
            <a:avLst/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9pPr>
          </a:lstStyle>
          <a:p>
            <a:pPr eaLnBrk="0" hangingPunct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91081" y="1759052"/>
            <a:ext cx="144000" cy="144000"/>
          </a:xfrm>
          <a:prstGeom prst="ellipse">
            <a:avLst/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9pPr>
          </a:lstStyle>
          <a:p>
            <a:pPr eaLnBrk="0" hangingPunct="0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203897" y="2176909"/>
            <a:ext cx="3048000" cy="584775"/>
            <a:chOff x="450634" y="4106156"/>
            <a:chExt cx="3048000" cy="584775"/>
          </a:xfrm>
        </p:grpSpPr>
        <p:sp>
          <p:nvSpPr>
            <p:cNvPr id="25" name="Rounded Rectangular Callout 24"/>
            <p:cNvSpPr/>
            <p:nvPr/>
          </p:nvSpPr>
          <p:spPr bwMode="auto">
            <a:xfrm flipV="1">
              <a:off x="494236" y="4125610"/>
              <a:ext cx="3004398" cy="565319"/>
            </a:xfrm>
            <a:prstGeom prst="wedgeRoundRectCallout">
              <a:avLst>
                <a:gd name="adj1" fmla="val 77243"/>
                <a:gd name="adj2" fmla="val -47627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 Rounded MT Bold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0634" y="4106156"/>
              <a:ext cx="3048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464"/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Such a quadrilateral is called a cyclic quadrilateral</a:t>
              </a:r>
              <a:endParaRPr lang="en-IN" sz="1600" b="1" i="1" baseline="50000" dirty="0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</p:grpSp>
      <p:sp>
        <p:nvSpPr>
          <p:cNvPr id="27" name="Cloud 26"/>
          <p:cNvSpPr/>
          <p:nvPr/>
        </p:nvSpPr>
        <p:spPr bwMode="auto">
          <a:xfrm flipH="1" flipV="1">
            <a:off x="2344953" y="1704609"/>
            <a:ext cx="3668943" cy="901448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59305" y="2040462"/>
            <a:ext cx="3395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What are the vertices of </a:t>
            </a:r>
            <a:r>
              <a:rPr lang="en-US" sz="1600" b="1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⧠</a:t>
            </a:r>
            <a:r>
              <a:rPr lang="en-US" sz="1400" b="1" dirty="0">
                <a:solidFill>
                  <a:prstClr val="white"/>
                </a:solidFill>
                <a:latin typeface="Bookman Old Style" panose="02050604050505020204" pitchFamily="18" charset="0"/>
                <a:ea typeface="Cambria Math" panose="02040503050406030204" pitchFamily="18" charset="0"/>
                <a:sym typeface="Symbol"/>
              </a:rPr>
              <a:t>ABCD</a:t>
            </a:r>
            <a:r>
              <a:rPr lang="en-US" sz="1400" b="1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 </a:t>
            </a:r>
            <a:r>
              <a:rPr lang="en-US" sz="1400" b="1" dirty="0">
                <a:solidFill>
                  <a:prstClr val="white"/>
                </a:solidFill>
                <a:latin typeface="Bookman Old Style" panose="02050604050505020204" pitchFamily="18" charset="0"/>
                <a:ea typeface="Cambria Math" panose="02040503050406030204" pitchFamily="18" charset="0"/>
                <a:sym typeface="Symbol"/>
              </a:rPr>
              <a:t>?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01758" y="1985280"/>
            <a:ext cx="2329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A, B, C and D</a:t>
            </a:r>
            <a:endParaRPr lang="en-IN" sz="2400" baseline="50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66930" y="2058080"/>
            <a:ext cx="3175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Where do these vertices lie ?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59465" y="1955804"/>
            <a:ext cx="2159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On the circle</a:t>
            </a:r>
            <a:endParaRPr lang="en-IN" sz="2400" baseline="50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3300" y="2254441"/>
            <a:ext cx="8991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The </a:t>
            </a:r>
            <a:r>
              <a:rPr lang="en-US" sz="2000" b="1" dirty="0">
                <a:solidFill>
                  <a:srgbClr val="FF0000"/>
                </a:solidFill>
                <a:latin typeface="Bookman Old Style" pitchFamily="18" charset="0"/>
              </a:rPr>
              <a:t>sum of either pair of </a:t>
            </a:r>
            <a:endParaRPr lang="en-US" sz="2000" b="1" dirty="0" smtClean="0">
              <a:solidFill>
                <a:srgbClr val="FF0000"/>
              </a:solidFill>
              <a:latin typeface="Bookman Old Style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opposite </a:t>
            </a:r>
            <a:r>
              <a:rPr lang="en-US" sz="2000" b="1" dirty="0">
                <a:solidFill>
                  <a:srgbClr val="FF0000"/>
                </a:solidFill>
                <a:latin typeface="Bookman Old Style" pitchFamily="18" charset="0"/>
              </a:rPr>
              <a:t>angles </a:t>
            </a:r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is </a:t>
            </a:r>
            <a:r>
              <a:rPr lang="en-US" sz="2000" b="1" dirty="0">
                <a:solidFill>
                  <a:srgbClr val="FF0000"/>
                </a:solidFill>
                <a:latin typeface="Bookman Old Style" pitchFamily="18" charset="0"/>
              </a:rPr>
              <a:t>180º</a:t>
            </a:r>
            <a:r>
              <a:rPr 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.</a:t>
            </a:r>
            <a:endParaRPr lang="en-US" sz="20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1400" y="1761870"/>
            <a:ext cx="4282605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Property 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of a Cyclic quadrilateral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7458" name="Picture 2" descr="C:\Users\ADMIN\Desktop\111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21488">
            <a:off x="6369486" y="2047335"/>
            <a:ext cx="379845" cy="37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ADMIN\Desktop\111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0000">
            <a:off x="7410304" y="3489441"/>
            <a:ext cx="379845" cy="37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:\Users\ADMIN\Desktop\111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76679">
            <a:off x="7399506" y="1921069"/>
            <a:ext cx="379845" cy="37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Users\ADMIN\Desktop\111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97853">
            <a:off x="6049085" y="3061780"/>
            <a:ext cx="379845" cy="37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41400" y="3257550"/>
            <a:ext cx="718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>
                <a:latin typeface="Symbol" pitchFamily="18" charset="2"/>
              </a:rPr>
              <a:t>Ð</a:t>
            </a:r>
            <a:r>
              <a:rPr lang="pt-BR" sz="2800" b="1" dirty="0" smtClean="0">
                <a:latin typeface="Bookman Old Style" pitchFamily="18" charset="0"/>
              </a:rPr>
              <a:t>A</a:t>
            </a:r>
            <a:endParaRPr lang="en-US" sz="2800" b="1" dirty="0"/>
          </a:p>
        </p:txBody>
      </p:sp>
      <p:sp>
        <p:nvSpPr>
          <p:cNvPr id="42" name="Rectangle 41"/>
          <p:cNvSpPr/>
          <p:nvPr/>
        </p:nvSpPr>
        <p:spPr>
          <a:xfrm>
            <a:off x="1635719" y="3257550"/>
            <a:ext cx="726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>
                <a:latin typeface="Symbol" pitchFamily="18" charset="2"/>
              </a:rPr>
              <a:t>Ð</a:t>
            </a:r>
            <a:r>
              <a:rPr lang="pt-BR" sz="2800" b="1" dirty="0" smtClean="0">
                <a:latin typeface="Bookman Old Style" pitchFamily="18" charset="0"/>
              </a:rPr>
              <a:t>C</a:t>
            </a:r>
            <a:endParaRPr lang="en-US" sz="2800" b="1" dirty="0"/>
          </a:p>
        </p:txBody>
      </p:sp>
      <p:sp>
        <p:nvSpPr>
          <p:cNvPr id="43" name="Rectangle 42"/>
          <p:cNvSpPr/>
          <p:nvPr/>
        </p:nvSpPr>
        <p:spPr>
          <a:xfrm>
            <a:off x="1052606" y="3257550"/>
            <a:ext cx="4716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>
                <a:latin typeface="Bookman Old Style" pitchFamily="18" charset="0"/>
              </a:rPr>
              <a:t>&amp;</a:t>
            </a:r>
            <a:endParaRPr lang="en-US" sz="2800" b="1" dirty="0"/>
          </a:p>
        </p:txBody>
      </p:sp>
      <p:sp>
        <p:nvSpPr>
          <p:cNvPr id="44" name="Rectangle 43"/>
          <p:cNvSpPr/>
          <p:nvPr/>
        </p:nvSpPr>
        <p:spPr>
          <a:xfrm>
            <a:off x="241400" y="4033186"/>
            <a:ext cx="718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>
                <a:latin typeface="Symbol" pitchFamily="18" charset="2"/>
              </a:rPr>
              <a:t>Ð</a:t>
            </a:r>
            <a:r>
              <a:rPr lang="pt-BR" sz="2800" b="1" dirty="0" smtClean="0">
                <a:latin typeface="Bookman Old Style" pitchFamily="18" charset="0"/>
              </a:rPr>
              <a:t>B</a:t>
            </a:r>
            <a:endParaRPr lang="en-US" sz="2800" b="1" dirty="0"/>
          </a:p>
        </p:txBody>
      </p:sp>
      <p:sp>
        <p:nvSpPr>
          <p:cNvPr id="45" name="Rectangle 44"/>
          <p:cNvSpPr/>
          <p:nvPr/>
        </p:nvSpPr>
        <p:spPr>
          <a:xfrm>
            <a:off x="1635719" y="4033186"/>
            <a:ext cx="7409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>
                <a:latin typeface="Symbol" pitchFamily="18" charset="2"/>
              </a:rPr>
              <a:t>Ð</a:t>
            </a:r>
            <a:r>
              <a:rPr lang="pt-BR" sz="2800" b="1" dirty="0" smtClean="0">
                <a:latin typeface="Bookman Old Style" pitchFamily="18" charset="0"/>
              </a:rPr>
              <a:t>D</a:t>
            </a:r>
            <a:endParaRPr lang="en-US" sz="2800" b="1" dirty="0"/>
          </a:p>
        </p:txBody>
      </p:sp>
      <p:sp>
        <p:nvSpPr>
          <p:cNvPr id="46" name="Rectangle 45"/>
          <p:cNvSpPr/>
          <p:nvPr/>
        </p:nvSpPr>
        <p:spPr>
          <a:xfrm>
            <a:off x="1052606" y="4033186"/>
            <a:ext cx="4716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>
                <a:latin typeface="Bookman Old Style" pitchFamily="18" charset="0"/>
              </a:rPr>
              <a:t>&amp;</a:t>
            </a:r>
            <a:endParaRPr lang="en-US" sz="2800" b="1" dirty="0"/>
          </a:p>
        </p:txBody>
      </p:sp>
      <p:sp>
        <p:nvSpPr>
          <p:cNvPr id="47" name="Rectangle 46"/>
          <p:cNvSpPr/>
          <p:nvPr/>
        </p:nvSpPr>
        <p:spPr>
          <a:xfrm>
            <a:off x="2590800" y="3257550"/>
            <a:ext cx="15039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>
                <a:latin typeface="Bookman Old Style" pitchFamily="18" charset="0"/>
              </a:rPr>
              <a:t>=  180</a:t>
            </a:r>
            <a:r>
              <a:rPr lang="pt-BR" sz="2800" b="1" baseline="46000" dirty="0" smtClean="0">
                <a:latin typeface="Bookman Old Style" pitchFamily="18" charset="0"/>
              </a:rPr>
              <a:t>o</a:t>
            </a:r>
            <a:endParaRPr lang="en-US" sz="2800" b="1" baseline="46000" dirty="0"/>
          </a:p>
        </p:txBody>
      </p:sp>
      <p:sp>
        <p:nvSpPr>
          <p:cNvPr id="48" name="Rectangle 47"/>
          <p:cNvSpPr/>
          <p:nvPr/>
        </p:nvSpPr>
        <p:spPr>
          <a:xfrm>
            <a:off x="2590800" y="4033186"/>
            <a:ext cx="15039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>
                <a:latin typeface="Bookman Old Style" pitchFamily="18" charset="0"/>
              </a:rPr>
              <a:t>=  180</a:t>
            </a:r>
            <a:r>
              <a:rPr lang="pt-BR" sz="2800" b="1" baseline="46000" dirty="0" smtClean="0">
                <a:latin typeface="Bookman Old Style" pitchFamily="18" charset="0"/>
              </a:rPr>
              <a:t>o</a:t>
            </a:r>
            <a:endParaRPr lang="en-US" sz="2800" b="1" baseline="46000" dirty="0"/>
          </a:p>
        </p:txBody>
      </p:sp>
      <p:sp>
        <p:nvSpPr>
          <p:cNvPr id="49" name="Rectangle 48"/>
          <p:cNvSpPr/>
          <p:nvPr/>
        </p:nvSpPr>
        <p:spPr>
          <a:xfrm>
            <a:off x="1052606" y="3257550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>
                <a:latin typeface="Bookman Old Style" pitchFamily="18" charset="0"/>
              </a:rPr>
              <a:t>+</a:t>
            </a:r>
            <a:endParaRPr lang="en-US" sz="2800" b="1" dirty="0"/>
          </a:p>
        </p:txBody>
      </p:sp>
      <p:sp>
        <p:nvSpPr>
          <p:cNvPr id="50" name="Rectangle 49"/>
          <p:cNvSpPr/>
          <p:nvPr/>
        </p:nvSpPr>
        <p:spPr>
          <a:xfrm>
            <a:off x="1052606" y="4033186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>
                <a:latin typeface="Bookman Old Style" pitchFamily="18" charset="0"/>
              </a:rPr>
              <a:t>+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531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500"/>
                            </p:stCondLst>
                            <p:childTnLst>
                              <p:par>
                                <p:cTn id="2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000"/>
                            </p:stCondLst>
                            <p:childTnLst>
                              <p:par>
                                <p:cTn id="2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000"/>
                            </p:stCondLst>
                            <p:childTnLst>
                              <p:par>
                                <p:cTn id="2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500"/>
                            </p:stCondLst>
                            <p:childTnLst>
                              <p:par>
                                <p:cTn id="2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1" grpId="0" animBg="1"/>
      <p:bldP spid="51" grpId="1" animBg="1"/>
      <p:bldP spid="41" grpId="0" animBg="1"/>
      <p:bldP spid="41" grpId="1" animBg="1"/>
      <p:bldP spid="40" grpId="0" animBg="1"/>
      <p:bldP spid="40" grpId="1" animBg="1"/>
      <p:bldP spid="39" grpId="0" animBg="1"/>
      <p:bldP spid="39" grpId="1" animBg="1"/>
      <p:bldP spid="38" grpId="0" animBg="1"/>
      <p:bldP spid="38" grpId="1" animBg="1"/>
      <p:bldP spid="37" grpId="0" animBg="1"/>
      <p:bldP spid="37" grpId="1" animBg="1"/>
      <p:bldP spid="11" grpId="0" animBg="1"/>
      <p:bldP spid="11" grpId="1" animBg="1"/>
      <p:bldP spid="4" grpId="0" animBg="1"/>
      <p:bldP spid="2" grpId="0" animBg="1"/>
      <p:bldP spid="3" grpId="0" animBg="1"/>
      <p:bldP spid="5" grpId="0"/>
      <p:bldP spid="6" grpId="0"/>
      <p:bldP spid="7" grpId="0"/>
      <p:bldP spid="8" grpId="0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7" grpId="0" animBg="1"/>
      <p:bldP spid="27" grpId="1" animBg="1"/>
      <p:bldP spid="28" grpId="0"/>
      <p:bldP spid="28" grpId="1"/>
      <p:bldP spid="29" grpId="0" build="allAtOnce"/>
      <p:bldP spid="30" grpId="0"/>
      <p:bldP spid="30" grpId="1"/>
      <p:bldP spid="31" grpId="0" build="allAtOnce"/>
      <p:bldP spid="10" grpId="0" animBg="1"/>
      <p:bldP spid="12" grpId="0"/>
      <p:bldP spid="42" grpId="0"/>
      <p:bldP spid="43" grpId="0"/>
      <p:bldP spid="43" grpId="1"/>
      <p:bldP spid="44" grpId="0"/>
      <p:bldP spid="45" grpId="0"/>
      <p:bldP spid="46" grpId="0"/>
      <p:bldP spid="46" grpId="1"/>
      <p:bldP spid="47" grpId="0"/>
      <p:bldP spid="48" grpId="0"/>
      <p:bldP spid="49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41"/>
          <p:cNvSpPr/>
          <p:nvPr/>
        </p:nvSpPr>
        <p:spPr>
          <a:xfrm>
            <a:off x="6019443" y="1950962"/>
            <a:ext cx="1863469" cy="944735"/>
          </a:xfrm>
          <a:custGeom>
            <a:avLst/>
            <a:gdLst>
              <a:gd name="connsiteX0" fmla="*/ 914400 w 1863469"/>
              <a:gd name="connsiteY0" fmla="*/ 0 h 944735"/>
              <a:gd name="connsiteX1" fmla="*/ 1863469 w 1863469"/>
              <a:gd name="connsiteY1" fmla="*/ 927401 h 944735"/>
              <a:gd name="connsiteX2" fmla="*/ 0 w 1863469"/>
              <a:gd name="connsiteY2" fmla="*/ 944735 h 944735"/>
              <a:gd name="connsiteX3" fmla="*/ 914400 w 1863469"/>
              <a:gd name="connsiteY3" fmla="*/ 0 h 944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3469" h="944735">
                <a:moveTo>
                  <a:pt x="914400" y="0"/>
                </a:moveTo>
                <a:lnTo>
                  <a:pt x="1863469" y="927401"/>
                </a:lnTo>
                <a:lnTo>
                  <a:pt x="0" y="944735"/>
                </a:lnTo>
                <a:lnTo>
                  <a:pt x="914400" y="0"/>
                </a:lnTo>
                <a:close/>
              </a:path>
            </a:pathLst>
          </a:custGeom>
          <a:solidFill>
            <a:srgbClr val="F6A8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6015108" y="1010164"/>
            <a:ext cx="2249165" cy="1880805"/>
          </a:xfrm>
          <a:custGeom>
            <a:avLst/>
            <a:gdLst>
              <a:gd name="connsiteX0" fmla="*/ 0 w 2231830"/>
              <a:gd name="connsiteY0" fmla="*/ 1863469 h 1863469"/>
              <a:gd name="connsiteX1" fmla="*/ 1854802 w 2231830"/>
              <a:gd name="connsiteY1" fmla="*/ 1863469 h 1863469"/>
              <a:gd name="connsiteX2" fmla="*/ 2231830 w 2231830"/>
              <a:gd name="connsiteY2" fmla="*/ 910066 h 1863469"/>
              <a:gd name="connsiteX3" fmla="*/ 1846135 w 2231830"/>
              <a:gd name="connsiteY3" fmla="*/ 0 h 1863469"/>
              <a:gd name="connsiteX4" fmla="*/ 0 w 2231830"/>
              <a:gd name="connsiteY4" fmla="*/ 1863469 h 1863469"/>
              <a:gd name="connsiteX0" fmla="*/ 0 w 2231830"/>
              <a:gd name="connsiteY0" fmla="*/ 1893805 h 1893805"/>
              <a:gd name="connsiteX1" fmla="*/ 1854802 w 2231830"/>
              <a:gd name="connsiteY1" fmla="*/ 1893805 h 1893805"/>
              <a:gd name="connsiteX2" fmla="*/ 2231830 w 2231830"/>
              <a:gd name="connsiteY2" fmla="*/ 940402 h 1893805"/>
              <a:gd name="connsiteX3" fmla="*/ 1824467 w 2231830"/>
              <a:gd name="connsiteY3" fmla="*/ 0 h 1893805"/>
              <a:gd name="connsiteX4" fmla="*/ 0 w 2231830"/>
              <a:gd name="connsiteY4" fmla="*/ 1893805 h 1893805"/>
              <a:gd name="connsiteX0" fmla="*/ 0 w 2231830"/>
              <a:gd name="connsiteY0" fmla="*/ 1880804 h 1880804"/>
              <a:gd name="connsiteX1" fmla="*/ 1854802 w 2231830"/>
              <a:gd name="connsiteY1" fmla="*/ 1880804 h 1880804"/>
              <a:gd name="connsiteX2" fmla="*/ 2231830 w 2231830"/>
              <a:gd name="connsiteY2" fmla="*/ 927401 h 1880804"/>
              <a:gd name="connsiteX3" fmla="*/ 1833135 w 2231830"/>
              <a:gd name="connsiteY3" fmla="*/ 0 h 1880804"/>
              <a:gd name="connsiteX4" fmla="*/ 0 w 2231830"/>
              <a:gd name="connsiteY4" fmla="*/ 1880804 h 1880804"/>
              <a:gd name="connsiteX0" fmla="*/ 0 w 2249165"/>
              <a:gd name="connsiteY0" fmla="*/ 1880804 h 1880804"/>
              <a:gd name="connsiteX1" fmla="*/ 1854802 w 2249165"/>
              <a:gd name="connsiteY1" fmla="*/ 1880804 h 1880804"/>
              <a:gd name="connsiteX2" fmla="*/ 2249165 w 2249165"/>
              <a:gd name="connsiteY2" fmla="*/ 927401 h 1880804"/>
              <a:gd name="connsiteX3" fmla="*/ 1833135 w 2249165"/>
              <a:gd name="connsiteY3" fmla="*/ 0 h 1880804"/>
              <a:gd name="connsiteX4" fmla="*/ 0 w 2249165"/>
              <a:gd name="connsiteY4" fmla="*/ 1880804 h 188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9165" h="1880804">
                <a:moveTo>
                  <a:pt x="0" y="1880804"/>
                </a:moveTo>
                <a:lnTo>
                  <a:pt x="1854802" y="1880804"/>
                </a:lnTo>
                <a:lnTo>
                  <a:pt x="2249165" y="927401"/>
                </a:lnTo>
                <a:lnTo>
                  <a:pt x="1833135" y="0"/>
                </a:lnTo>
                <a:lnTo>
                  <a:pt x="0" y="1880804"/>
                </a:lnTo>
                <a:close/>
              </a:path>
            </a:pathLst>
          </a:custGeom>
          <a:solidFill>
            <a:srgbClr val="79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2669291" y="433241"/>
            <a:ext cx="178714" cy="21851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3777223" y="187023"/>
            <a:ext cx="1132745" cy="21851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506988" y="409549"/>
            <a:ext cx="1613848" cy="21851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491070" y="402523"/>
            <a:ext cx="1794933" cy="21851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32108" y="172194"/>
            <a:ext cx="2633106" cy="21851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3" y="133350"/>
            <a:ext cx="5347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Q.  If O is the </a:t>
            </a:r>
            <a:r>
              <a:rPr lang="en-US" sz="1400" b="1" dirty="0" err="1" smtClean="0">
                <a:solidFill>
                  <a:srgbClr val="0000FF"/>
                </a:solidFill>
                <a:latin typeface="Bookman Old Style" pitchFamily="18" charset="0"/>
              </a:rPr>
              <a:t>centre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of the circle and </a:t>
            </a:r>
            <a:r>
              <a:rPr lang="en-US" sz="1400" b="1" dirty="0" smtClean="0">
                <a:solidFill>
                  <a:srgbClr val="0000FF"/>
                </a:solidFill>
                <a:latin typeface="Symbol" pitchFamily="18" charset="2"/>
              </a:rPr>
              <a:t>Ð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DAB 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=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50</a:t>
            </a:r>
            <a:r>
              <a:rPr lang="en-US" sz="14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,      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  find the value of</a:t>
            </a:r>
            <a:r>
              <a:rPr lang="en-US" sz="1400" b="1" i="1" dirty="0" smtClean="0">
                <a:solidFill>
                  <a:srgbClr val="0000FF"/>
                </a:solidFill>
                <a:latin typeface="Bookman Old Style" pitchFamily="18" charset="0"/>
              </a:rPr>
              <a:t> x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and </a:t>
            </a:r>
            <a:r>
              <a:rPr lang="en-US" sz="1400" b="1" i="1" dirty="0" smtClean="0">
                <a:solidFill>
                  <a:srgbClr val="0000FF"/>
                </a:solidFill>
                <a:latin typeface="Bookman Old Style" pitchFamily="18" charset="0"/>
              </a:rPr>
              <a:t>y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in the following figure.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14" name="Arc 113"/>
          <p:cNvSpPr/>
          <p:nvPr/>
        </p:nvSpPr>
        <p:spPr>
          <a:xfrm rot="15363582">
            <a:off x="7579890" y="2583333"/>
            <a:ext cx="539062" cy="534934"/>
          </a:xfrm>
          <a:prstGeom prst="arc">
            <a:avLst>
              <a:gd name="adj1" fmla="val 16524687"/>
              <a:gd name="adj2" fmla="val 198230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37620" y="2573904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50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°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98" name="Arc 97"/>
          <p:cNvSpPr/>
          <p:nvPr/>
        </p:nvSpPr>
        <p:spPr>
          <a:xfrm rot="4669020">
            <a:off x="6756789" y="1739742"/>
            <a:ext cx="384087" cy="387977"/>
          </a:xfrm>
          <a:prstGeom prst="arc">
            <a:avLst>
              <a:gd name="adj1" fmla="val 14077186"/>
              <a:gd name="adj2" fmla="val 19905572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00383" y="2340488"/>
            <a:ext cx="1147622" cy="33231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085119" y="4109848"/>
            <a:ext cx="960754" cy="33231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19383" y="765254"/>
            <a:ext cx="2106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prstClr val="black"/>
                </a:solidFill>
                <a:latin typeface="Bookman Old Style" pitchFamily="18" charset="0"/>
              </a:rPr>
              <a:t>In </a:t>
            </a:r>
            <a:r>
              <a:rPr lang="pt-BR" sz="1400" dirty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pt-BR" sz="1400" dirty="0">
                <a:solidFill>
                  <a:prstClr val="black"/>
                </a:solidFill>
                <a:latin typeface="Bookman Old Style" pitchFamily="18" charset="0"/>
              </a:rPr>
              <a:t>BOA, </a:t>
            </a:r>
            <a:r>
              <a:rPr lang="pt-BR" sz="1400" dirty="0" smtClean="0">
                <a:solidFill>
                  <a:prstClr val="black"/>
                </a:solidFill>
                <a:latin typeface="Bookman Old Style" pitchFamily="18" charset="0"/>
              </a:rPr>
              <a:t>OA = OB </a:t>
            </a:r>
            <a:endParaRPr lang="en-US" sz="1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45037" y="754484"/>
            <a:ext cx="2895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[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MT Extra"/>
              </a:rPr>
              <a:t>Radii of same circle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]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057779" y="1094072"/>
            <a:ext cx="3962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prstClr val="black"/>
                </a:solidFill>
                <a:latin typeface="Symbol" pitchFamily="18" charset="2"/>
              </a:rPr>
              <a:t>\ Ð</a:t>
            </a:r>
            <a:r>
              <a:rPr lang="pt-BR" sz="1400" dirty="0" smtClean="0">
                <a:solidFill>
                  <a:prstClr val="black"/>
                </a:solidFill>
                <a:latin typeface="Bookman Old Style" pitchFamily="18" charset="0"/>
              </a:rPr>
              <a:t>OAB  =  </a:t>
            </a:r>
            <a:r>
              <a:rPr lang="pt-BR" sz="1400" dirty="0" smtClean="0">
                <a:solidFill>
                  <a:prstClr val="black"/>
                </a:solidFill>
                <a:latin typeface="Symbol" pitchFamily="18" charset="2"/>
              </a:rPr>
              <a:t>ÐO</a:t>
            </a:r>
            <a:r>
              <a:rPr lang="pt-BR" sz="1400" dirty="0" smtClean="0">
                <a:solidFill>
                  <a:prstClr val="black"/>
                </a:solidFill>
                <a:latin typeface="Bookman Old Style" pitchFamily="18" charset="0"/>
              </a:rPr>
              <a:t>BA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446126" y="1049545"/>
            <a:ext cx="18571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[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MT Extra"/>
              </a:rPr>
              <a:t>Angles opposite to equal sides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]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-1207242" y="2357075"/>
            <a:ext cx="40982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400" dirty="0" smtClean="0">
                <a:solidFill>
                  <a:prstClr val="black"/>
                </a:solidFill>
                <a:latin typeface="Symbol" pitchFamily="18" charset="2"/>
              </a:rPr>
              <a:t>     \</a:t>
            </a:r>
            <a:r>
              <a:rPr lang="pt-BR" sz="1400" dirty="0" smtClean="0">
                <a:solidFill>
                  <a:prstClr val="black"/>
                </a:solidFill>
                <a:latin typeface="Bookman Old Style" pitchFamily="18" charset="0"/>
              </a:rPr>
              <a:t>        </a:t>
            </a:r>
            <a:r>
              <a:rPr lang="pt-BR" sz="1400" i="1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pt-BR" sz="1400" i="1" dirty="0" smtClean="0">
                <a:solidFill>
                  <a:prstClr val="black"/>
                </a:solidFill>
                <a:latin typeface="Bookman Old Style" pitchFamily="18" charset="0"/>
              </a:rPr>
              <a:t>  </a:t>
            </a:r>
            <a:r>
              <a:rPr lang="pt-BR" sz="1400" dirty="0" smtClean="0">
                <a:solidFill>
                  <a:prstClr val="black"/>
                </a:solidFill>
                <a:latin typeface="Bookman Old Style" pitchFamily="18" charset="0"/>
              </a:rPr>
              <a:t>=     100                     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-182544" y="2745798"/>
            <a:ext cx="205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4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pt-BR" sz="1400" dirty="0" smtClean="0">
                <a:solidFill>
                  <a:prstClr val="black"/>
                </a:solidFill>
                <a:latin typeface="Bookman Old Style" pitchFamily="18" charset="0"/>
              </a:rPr>
              <a:t>BCD   + 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19697" y="2743399"/>
            <a:ext cx="23740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4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pt-BR" sz="1400" dirty="0" smtClean="0">
                <a:solidFill>
                  <a:prstClr val="black"/>
                </a:solidFill>
                <a:latin typeface="Bookman Old Style" pitchFamily="18" charset="0"/>
              </a:rPr>
              <a:t>BAD = 180</a:t>
            </a:r>
            <a:r>
              <a:rPr lang="pt-BR" sz="1400" baseline="300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r>
              <a:rPr lang="pt-BR" sz="1400" dirty="0" smtClean="0">
                <a:solidFill>
                  <a:prstClr val="black"/>
                </a:solidFill>
                <a:latin typeface="Bookman Old Style" pitchFamily="18" charset="0"/>
              </a:rPr>
              <a:t>   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463308" y="2697093"/>
            <a:ext cx="23138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[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sym typeface="MT Extra"/>
              </a:rPr>
              <a:t>Opposite angles of a cyclic quadrilateral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]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182569" y="3184619"/>
            <a:ext cx="205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400" dirty="0">
                <a:solidFill>
                  <a:prstClr val="black"/>
                </a:solidFill>
                <a:latin typeface="Symbol" pitchFamily="18" charset="2"/>
              </a:rPr>
              <a:t>\ Ð</a:t>
            </a:r>
            <a:r>
              <a:rPr lang="pt-BR" sz="1400" dirty="0" smtClean="0">
                <a:solidFill>
                  <a:prstClr val="black"/>
                </a:solidFill>
                <a:latin typeface="Bookman Old Style" pitchFamily="18" charset="0"/>
              </a:rPr>
              <a:t>BCD   + 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8148" y="3479776"/>
            <a:ext cx="205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400" dirty="0" smtClean="0">
                <a:solidFill>
                  <a:prstClr val="black"/>
                </a:solidFill>
                <a:latin typeface="Symbol" pitchFamily="18" charset="2"/>
              </a:rPr>
              <a:t>\            </a:t>
            </a:r>
            <a:r>
              <a:rPr lang="pt-BR" sz="1400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pt-BR" sz="1400" dirty="0" smtClean="0">
                <a:solidFill>
                  <a:prstClr val="black"/>
                </a:solidFill>
                <a:latin typeface="Bookman Old Style" pitchFamily="18" charset="0"/>
              </a:rPr>
              <a:t>BCD    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292353" y="3473330"/>
            <a:ext cx="11294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400" dirty="0" smtClean="0">
                <a:solidFill>
                  <a:prstClr val="black"/>
                </a:solidFill>
                <a:latin typeface="Bookman Old Style" pitchFamily="18" charset="0"/>
              </a:rPr>
              <a:t>= 180 - 50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7719" y="3809018"/>
            <a:ext cx="205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400" dirty="0" smtClean="0">
                <a:solidFill>
                  <a:prstClr val="black"/>
                </a:solidFill>
                <a:latin typeface="Symbol" pitchFamily="18" charset="2"/>
              </a:rPr>
              <a:t>\            </a:t>
            </a:r>
            <a:r>
              <a:rPr lang="pt-BR" sz="1400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pt-BR" sz="1400" dirty="0" smtClean="0">
                <a:solidFill>
                  <a:prstClr val="black"/>
                </a:solidFill>
                <a:latin typeface="Bookman Old Style" pitchFamily="18" charset="0"/>
              </a:rPr>
              <a:t>BCD    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46134" y="3803652"/>
            <a:ext cx="23740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400" dirty="0" smtClean="0">
                <a:solidFill>
                  <a:prstClr val="black"/>
                </a:solidFill>
                <a:latin typeface="Bookman Old Style" pitchFamily="18" charset="0"/>
              </a:rPr>
              <a:t>= 130</a:t>
            </a:r>
            <a:r>
              <a:rPr lang="pt-BR" sz="1400" baseline="300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pt-BR" sz="1400" dirty="0" smtClean="0">
                <a:solidFill>
                  <a:prstClr val="black"/>
                </a:solidFill>
                <a:latin typeface="Bookman Old Style" pitchFamily="18" charset="0"/>
              </a:rPr>
              <a:t>   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52625" y="4102880"/>
            <a:ext cx="205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400" dirty="0" smtClean="0">
                <a:solidFill>
                  <a:prstClr val="black"/>
                </a:solidFill>
                <a:latin typeface="Symbol" pitchFamily="18" charset="2"/>
              </a:rPr>
              <a:t>\                             </a:t>
            </a:r>
            <a:r>
              <a:rPr lang="pt-BR" sz="1400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r>
              <a:rPr lang="pt-BR" sz="1400" dirty="0" smtClean="0">
                <a:solidFill>
                  <a:prstClr val="black"/>
                </a:solidFill>
                <a:latin typeface="Bookman Old Style" pitchFamily="18" charset="0"/>
              </a:rPr>
              <a:t>    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48791" y="4116407"/>
            <a:ext cx="23740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400" dirty="0" smtClean="0">
                <a:solidFill>
                  <a:prstClr val="black"/>
                </a:solidFill>
                <a:latin typeface="Bookman Old Style" pitchFamily="18" charset="0"/>
              </a:rPr>
              <a:t>= 130</a:t>
            </a:r>
            <a:r>
              <a:rPr lang="pt-BR" sz="1400" baseline="300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pt-BR" sz="1400" dirty="0" smtClean="0">
                <a:solidFill>
                  <a:prstClr val="black"/>
                </a:solidFill>
                <a:latin typeface="Bookman Old Style" pitchFamily="18" charset="0"/>
              </a:rPr>
              <a:t>   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596591" y="617264"/>
            <a:ext cx="3020666" cy="2640285"/>
            <a:chOff x="5596591" y="617264"/>
            <a:chExt cx="3020666" cy="2640285"/>
          </a:xfrm>
        </p:grpSpPr>
        <p:sp>
          <p:nvSpPr>
            <p:cNvPr id="46" name="Rectangle 45"/>
            <p:cNvSpPr/>
            <p:nvPr/>
          </p:nvSpPr>
          <p:spPr>
            <a:xfrm>
              <a:off x="7079394" y="1743932"/>
              <a:ext cx="311304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i="1" dirty="0">
                  <a:solidFill>
                    <a:prstClr val="black"/>
                  </a:solidFill>
                  <a:latin typeface="Bookman Old Style" pitchFamily="18" charset="0"/>
                </a:rPr>
                <a:t>x</a:t>
              </a:r>
              <a:endParaRPr lang="en-US" sz="1600" b="1" i="1" dirty="0">
                <a:solidFill>
                  <a:prstClr val="black"/>
                </a:solidFill>
              </a:endParaRPr>
            </a:p>
          </p:txBody>
        </p:sp>
        <p:sp>
          <p:nvSpPr>
            <p:cNvPr id="17" name="Arc 16"/>
            <p:cNvSpPr/>
            <p:nvPr/>
          </p:nvSpPr>
          <p:spPr>
            <a:xfrm rot="2068991">
              <a:off x="5974588" y="2673884"/>
              <a:ext cx="309399" cy="292984"/>
            </a:xfrm>
            <a:prstGeom prst="arc">
              <a:avLst>
                <a:gd name="adj1" fmla="val 16212536"/>
                <a:gd name="adj2" fmla="val 21402601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 rot="8050058">
              <a:off x="5614101" y="599754"/>
              <a:ext cx="2640285" cy="26753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73663" y="1624310"/>
              <a:ext cx="417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O</a:t>
              </a:r>
            </a:p>
          </p:txBody>
        </p:sp>
        <p:cxnSp>
          <p:nvCxnSpPr>
            <p:cNvPr id="6" name="Straight Connector 5"/>
            <p:cNvCxnSpPr>
              <a:endCxn id="9" idx="0"/>
            </p:cNvCxnSpPr>
            <p:nvPr/>
          </p:nvCxnSpPr>
          <p:spPr>
            <a:xfrm>
              <a:off x="6957887" y="1964174"/>
              <a:ext cx="935861" cy="9141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59433" y="2802909"/>
              <a:ext cx="417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</a:p>
          </p:txBody>
        </p:sp>
        <p:cxnSp>
          <p:nvCxnSpPr>
            <p:cNvPr id="8" name="Straight Connector 7"/>
            <p:cNvCxnSpPr>
              <a:stCxn id="9" idx="2"/>
              <a:endCxn id="9" idx="6"/>
            </p:cNvCxnSpPr>
            <p:nvPr/>
          </p:nvCxnSpPr>
          <p:spPr>
            <a:xfrm flipH="1">
              <a:off x="6014421" y="999379"/>
              <a:ext cx="1839643" cy="18938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6903536" y="1897734"/>
              <a:ext cx="94923" cy="9363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79530" y="2817306"/>
              <a:ext cx="417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</a:p>
          </p:txBody>
        </p:sp>
        <p:sp>
          <p:nvSpPr>
            <p:cNvPr id="18" name="Arc 17"/>
            <p:cNvSpPr/>
            <p:nvPr/>
          </p:nvSpPr>
          <p:spPr>
            <a:xfrm rot="6234172">
              <a:off x="6847779" y="1786688"/>
              <a:ext cx="309399" cy="292984"/>
            </a:xfrm>
            <a:prstGeom prst="arc">
              <a:avLst>
                <a:gd name="adj1" fmla="val 11956020"/>
                <a:gd name="adj2" fmla="val 19267258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prstClr val="black"/>
                </a:solidFill>
              </a:endParaRPr>
            </a:p>
          </p:txBody>
        </p:sp>
        <p:cxnSp>
          <p:nvCxnSpPr>
            <p:cNvPr id="32" name="Straight Connector 31"/>
            <p:cNvCxnSpPr>
              <a:stCxn id="9" idx="2"/>
              <a:endCxn id="9" idx="1"/>
            </p:cNvCxnSpPr>
            <p:nvPr/>
          </p:nvCxnSpPr>
          <p:spPr>
            <a:xfrm>
              <a:off x="7854064" y="999379"/>
              <a:ext cx="409064" cy="9363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9" idx="1"/>
              <a:endCxn id="9" idx="0"/>
            </p:cNvCxnSpPr>
            <p:nvPr/>
          </p:nvCxnSpPr>
          <p:spPr>
            <a:xfrm flipH="1">
              <a:off x="7893748" y="1935773"/>
              <a:ext cx="369380" cy="9425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9" idx="6"/>
              <a:endCxn id="9" idx="0"/>
            </p:cNvCxnSpPr>
            <p:nvPr/>
          </p:nvCxnSpPr>
          <p:spPr>
            <a:xfrm flipV="1">
              <a:off x="6014421" y="2878346"/>
              <a:ext cx="1879327" cy="14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c 42"/>
            <p:cNvSpPr/>
            <p:nvPr/>
          </p:nvSpPr>
          <p:spPr>
            <a:xfrm rot="16893229">
              <a:off x="8109837" y="1783034"/>
              <a:ext cx="309399" cy="292984"/>
            </a:xfrm>
            <a:prstGeom prst="arc">
              <a:avLst>
                <a:gd name="adj1" fmla="val 11570819"/>
                <a:gd name="adj2" fmla="val 19267258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99260" y="1684023"/>
              <a:ext cx="417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829580" y="767377"/>
              <a:ext cx="417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D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818604" y="1732576"/>
              <a:ext cx="308098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i="1" dirty="0">
                  <a:solidFill>
                    <a:prstClr val="black"/>
                  </a:solidFill>
                  <a:latin typeface="Bookman Old Style" pitchFamily="18" charset="0"/>
                </a:rPr>
                <a:t>y</a:t>
              </a:r>
              <a:endParaRPr lang="en-US" sz="1600" b="1" i="1" dirty="0">
                <a:solidFill>
                  <a:prstClr val="black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228378" y="2573903"/>
              <a:ext cx="538930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5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0°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75" name="Oval 74"/>
          <p:cNvSpPr/>
          <p:nvPr/>
        </p:nvSpPr>
        <p:spPr>
          <a:xfrm>
            <a:off x="6882575" y="1867697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 rot="8050058">
            <a:off x="5610478" y="600305"/>
            <a:ext cx="2640285" cy="267530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6031178" y="984459"/>
            <a:ext cx="1839643" cy="1893888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6004529" y="2882103"/>
            <a:ext cx="1879327" cy="14920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006594" y="2881554"/>
            <a:ext cx="1882950" cy="15469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938332" y="1949045"/>
            <a:ext cx="953037" cy="927518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6016892" y="1943722"/>
            <a:ext cx="918021" cy="949545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loud 112"/>
          <p:cNvSpPr/>
          <p:nvPr/>
        </p:nvSpPr>
        <p:spPr>
          <a:xfrm>
            <a:off x="1949777" y="2437990"/>
            <a:ext cx="3845134" cy="110318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For </a:t>
            </a:r>
            <a:r>
              <a:rPr lang="pt-BR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pt-BR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BOA, </a:t>
            </a:r>
            <a:r>
              <a:rPr lang="pt-BR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Ð</a:t>
            </a:r>
            <a:r>
              <a:rPr lang="pt-BR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DOB is an exterior angle</a:t>
            </a:r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  </a:t>
            </a:r>
            <a:endParaRPr lang="en-IN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6" name="Cloud 115"/>
          <p:cNvSpPr/>
          <p:nvPr/>
        </p:nvSpPr>
        <p:spPr>
          <a:xfrm>
            <a:off x="1235126" y="2363148"/>
            <a:ext cx="4196165" cy="1395671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14244" y="2654969"/>
            <a:ext cx="3415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Exterior angle is equal to sum of two interior opposite  angles  </a:t>
            </a:r>
            <a:endParaRPr lang="en-US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543415" y="2622248"/>
            <a:ext cx="3671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do we know about the exterior angle and interior opposite angles?</a:t>
            </a:r>
            <a:endParaRPr lang="en-US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517135" y="3398191"/>
            <a:ext cx="2104652" cy="45805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185337" y="3479725"/>
            <a:ext cx="23740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4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pt-BR" sz="1400" b="1" dirty="0" smtClean="0">
                <a:solidFill>
                  <a:prstClr val="white"/>
                </a:solidFill>
                <a:latin typeface="Bookman Old Style" pitchFamily="18" charset="0"/>
              </a:rPr>
              <a:t>OAB + </a:t>
            </a:r>
            <a:r>
              <a:rPr lang="pt-BR" sz="14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pt-BR" sz="1400" b="1" dirty="0" smtClean="0">
                <a:solidFill>
                  <a:prstClr val="white"/>
                </a:solidFill>
                <a:latin typeface="Bookman Old Style" pitchFamily="18" charset="0"/>
              </a:rPr>
              <a:t>OBA    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270287" y="3475245"/>
            <a:ext cx="9001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400" b="1" dirty="0">
                <a:solidFill>
                  <a:prstClr val="white"/>
                </a:solidFill>
                <a:latin typeface="Symbol" pitchFamily="18" charset="2"/>
              </a:rPr>
              <a:t> </a:t>
            </a:r>
            <a:r>
              <a:rPr lang="pt-BR" sz="1400" b="1" dirty="0" smtClean="0">
                <a:solidFill>
                  <a:prstClr val="white"/>
                </a:solidFill>
                <a:latin typeface="Symbol" pitchFamily="18" charset="2"/>
              </a:rPr>
              <a:t>   </a:t>
            </a:r>
            <a:r>
              <a:rPr lang="pt-BR" sz="1400" b="1" i="1" dirty="0" smtClean="0">
                <a:solidFill>
                  <a:prstClr val="white"/>
                </a:solidFill>
                <a:latin typeface="Bookman Old Style" pitchFamily="18" charset="0"/>
              </a:rPr>
              <a:t>x</a:t>
            </a:r>
            <a:r>
              <a:rPr lang="pt-BR" sz="1400" b="1" dirty="0" smtClean="0">
                <a:solidFill>
                  <a:prstClr val="white"/>
                </a:solidFill>
                <a:latin typeface="Bookman Old Style" pitchFamily="18" charset="0"/>
              </a:rPr>
              <a:t>   = 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4" name="Cloud 123"/>
          <p:cNvSpPr/>
          <p:nvPr/>
        </p:nvSpPr>
        <p:spPr>
          <a:xfrm>
            <a:off x="2383731" y="2571751"/>
            <a:ext cx="1807269" cy="926221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846677" y="2755136"/>
            <a:ext cx="12084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pt-BR" sz="14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pt-BR" sz="1400" b="1" dirty="0">
                <a:solidFill>
                  <a:prstClr val="white"/>
                </a:solidFill>
                <a:latin typeface="Bookman Old Style" pitchFamily="18" charset="0"/>
              </a:rPr>
              <a:t>BOA, </a:t>
            </a:r>
            <a:endParaRPr lang="pt-BR" sz="14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895600" y="3024094"/>
            <a:ext cx="12084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solidFill>
                  <a:prstClr val="white"/>
                </a:solidFill>
                <a:latin typeface="Bookman Old Style" pitchFamily="18" charset="0"/>
              </a:rPr>
              <a:t>OA = OB </a:t>
            </a:r>
          </a:p>
        </p:txBody>
      </p:sp>
      <p:cxnSp>
        <p:nvCxnSpPr>
          <p:cNvPr id="129" name="Straight Connector 128"/>
          <p:cNvCxnSpPr/>
          <p:nvPr/>
        </p:nvCxnSpPr>
        <p:spPr>
          <a:xfrm flipH="1">
            <a:off x="7288976" y="2277307"/>
            <a:ext cx="152400" cy="140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7315200" y="2302913"/>
            <a:ext cx="152400" cy="140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511026" y="2248661"/>
            <a:ext cx="151299" cy="140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6480661" y="2281583"/>
            <a:ext cx="151299" cy="140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9907" y="643319"/>
            <a:ext cx="822440" cy="323143"/>
          </a:xfrm>
          <a:prstGeom prst="rect">
            <a:avLst/>
          </a:prstGeom>
        </p:spPr>
        <p:txBody>
          <a:bodyPr wrap="square" lIns="91416" tIns="45709" rIns="91416" bIns="45709">
            <a:spAutoFit/>
          </a:bodyPr>
          <a:lstStyle/>
          <a:p>
            <a:pPr marL="914163" indent="-914163"/>
            <a:r>
              <a:rPr lang="pt-BR" sz="1500" b="1" i="1" dirty="0" smtClean="0">
                <a:solidFill>
                  <a:prstClr val="black"/>
                </a:solidFill>
                <a:latin typeface="Book Antiqua" pitchFamily="18" charset="0"/>
              </a:rPr>
              <a:t>Soln.</a:t>
            </a:r>
            <a:endParaRPr lang="en-US" sz="1500" b="1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91" name="Cloud 90"/>
          <p:cNvSpPr/>
          <p:nvPr/>
        </p:nvSpPr>
        <p:spPr>
          <a:xfrm>
            <a:off x="2345941" y="2519331"/>
            <a:ext cx="2786729" cy="1136901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735737" y="2651511"/>
            <a:ext cx="21430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So, what can we say about the angles opposite to the equal sides ? 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810870" y="2932022"/>
            <a:ext cx="17052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solidFill>
                  <a:prstClr val="white"/>
                </a:solidFill>
                <a:latin typeface="Symbol" pitchFamily="18" charset="2"/>
              </a:rPr>
              <a:t> </a:t>
            </a:r>
            <a:r>
              <a:rPr lang="pt-BR" sz="1400" b="1" dirty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pt-BR" sz="1400" b="1" dirty="0" smtClean="0">
                <a:solidFill>
                  <a:prstClr val="white"/>
                </a:solidFill>
                <a:latin typeface="Bookman Old Style" pitchFamily="18" charset="0"/>
              </a:rPr>
              <a:t>OAB  =  </a:t>
            </a:r>
            <a:r>
              <a:rPr lang="pt-BR" sz="1400" b="1" dirty="0" smtClean="0">
                <a:solidFill>
                  <a:prstClr val="white"/>
                </a:solidFill>
                <a:latin typeface="Symbol" pitchFamily="18" charset="2"/>
              </a:rPr>
              <a:t>ÐO</a:t>
            </a:r>
            <a:r>
              <a:rPr lang="pt-BR" sz="1400" b="1" dirty="0" smtClean="0">
                <a:solidFill>
                  <a:prstClr val="white"/>
                </a:solidFill>
                <a:latin typeface="Bookman Old Style" pitchFamily="18" charset="0"/>
              </a:rPr>
              <a:t>BA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54776" y="1094072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prstClr val="black"/>
                </a:solidFill>
                <a:latin typeface="Bookman Old Style" pitchFamily="18" charset="0"/>
              </a:rPr>
              <a:t>=  </a:t>
            </a:r>
            <a:r>
              <a:rPr lang="pt-BR" sz="1400" i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pt-BR" sz="1400" dirty="0">
                <a:solidFill>
                  <a:prstClr val="black"/>
                </a:solidFill>
                <a:latin typeface="Bookman Old Style" pitchFamily="18" charset="0"/>
              </a:rPr>
              <a:t>50</a:t>
            </a:r>
            <a:r>
              <a:rPr lang="pt-BR" sz="1400" baseline="30000" dirty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249934" y="1554322"/>
            <a:ext cx="24829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prstClr val="black"/>
                </a:solidFill>
                <a:latin typeface="Bookman Old Style" pitchFamily="18" charset="0"/>
              </a:rPr>
              <a:t>Now, </a:t>
            </a:r>
            <a:r>
              <a:rPr lang="pt-BR" sz="1400" i="1" dirty="0" smtClean="0">
                <a:solidFill>
                  <a:prstClr val="black"/>
                </a:solidFill>
                <a:latin typeface="Bookman Old Style" pitchFamily="18" charset="0"/>
              </a:rPr>
              <a:t>x =   </a:t>
            </a:r>
            <a:r>
              <a:rPr lang="pt-BR" sz="14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pt-BR" sz="1400" dirty="0" smtClean="0">
                <a:solidFill>
                  <a:prstClr val="black"/>
                </a:solidFill>
                <a:latin typeface="Bookman Old Style" pitchFamily="18" charset="0"/>
              </a:rPr>
              <a:t>OAB  + </a:t>
            </a:r>
            <a:r>
              <a:rPr lang="pt-BR" sz="1400" dirty="0" smtClean="0">
                <a:solidFill>
                  <a:prstClr val="black"/>
                </a:solidFill>
                <a:latin typeface="Symbol" pitchFamily="18" charset="2"/>
              </a:rPr>
              <a:t>ÐO</a:t>
            </a:r>
            <a:r>
              <a:rPr lang="pt-BR" sz="1400" dirty="0" smtClean="0">
                <a:solidFill>
                  <a:prstClr val="black"/>
                </a:solidFill>
                <a:latin typeface="Bookman Old Style" pitchFamily="18" charset="0"/>
              </a:rPr>
              <a:t>BA    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831688" y="1809752"/>
            <a:ext cx="10149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i="1" dirty="0" smtClean="0">
                <a:solidFill>
                  <a:prstClr val="black"/>
                </a:solidFill>
                <a:latin typeface="Bookman Old Style" pitchFamily="18" charset="0"/>
              </a:rPr>
              <a:t> =      </a:t>
            </a:r>
            <a:r>
              <a:rPr lang="pt-BR" sz="1400" dirty="0" smtClean="0">
                <a:solidFill>
                  <a:prstClr val="black"/>
                </a:solidFill>
                <a:latin typeface="Bookman Old Style" pitchFamily="18" charset="0"/>
              </a:rPr>
              <a:t>50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802167" y="1803132"/>
            <a:ext cx="10149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prstClr val="black"/>
                </a:solidFill>
                <a:latin typeface="Bookman Old Style" pitchFamily="18" charset="0"/>
              </a:rPr>
              <a:t>+   50 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833019" y="2048282"/>
            <a:ext cx="10149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i="1" dirty="0" smtClean="0">
                <a:solidFill>
                  <a:prstClr val="black"/>
                </a:solidFill>
                <a:latin typeface="Bookman Old Style" pitchFamily="18" charset="0"/>
              </a:rPr>
              <a:t> =      </a:t>
            </a:r>
            <a:r>
              <a:rPr lang="pt-BR" sz="1400" dirty="0" smtClean="0">
                <a:solidFill>
                  <a:prstClr val="black"/>
                </a:solidFill>
                <a:latin typeface="Bookman Old Style" pitchFamily="18" charset="0"/>
              </a:rPr>
              <a:t>100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1" name="Arc 110"/>
          <p:cNvSpPr/>
          <p:nvPr/>
        </p:nvSpPr>
        <p:spPr>
          <a:xfrm rot="1882455">
            <a:off x="5757472" y="2623069"/>
            <a:ext cx="541961" cy="530180"/>
          </a:xfrm>
          <a:prstGeom prst="arc">
            <a:avLst>
              <a:gd name="adj1" fmla="val 16919590"/>
              <a:gd name="adj2" fmla="val 19645761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31" name="Arc 130"/>
          <p:cNvSpPr/>
          <p:nvPr/>
        </p:nvSpPr>
        <p:spPr>
          <a:xfrm rot="14246097">
            <a:off x="8081620" y="1754999"/>
            <a:ext cx="338059" cy="354283"/>
          </a:xfrm>
          <a:prstGeom prst="arc">
            <a:avLst>
              <a:gd name="adj1" fmla="val 14077186"/>
              <a:gd name="adj2" fmla="val 49095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32" name="Cloud 131"/>
          <p:cNvSpPr/>
          <p:nvPr/>
        </p:nvSpPr>
        <p:spPr>
          <a:xfrm>
            <a:off x="2708205" y="2114551"/>
            <a:ext cx="2273021" cy="926221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171150" y="2297936"/>
            <a:ext cx="12084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0454" y="2280887"/>
            <a:ext cx="1747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pt-BR" sz="1600" b="1" dirty="0" smtClean="0">
                <a:solidFill>
                  <a:prstClr val="white"/>
                </a:solidFill>
                <a:latin typeface="Bookman Old Style" pitchFamily="18" charset="0"/>
              </a:rPr>
              <a:t>BCD belongs </a:t>
            </a:r>
          </a:p>
          <a:p>
            <a:r>
              <a:rPr lang="pt-BR" sz="1600" b="1" dirty="0" smtClean="0">
                <a:solidFill>
                  <a:prstClr val="white"/>
                </a:solidFill>
                <a:latin typeface="Bookman Old Style" pitchFamily="18" charset="0"/>
              </a:rPr>
              <a:t>to </a:t>
            </a:r>
            <a:r>
              <a:rPr lang="pt-BR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 ABCD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36" name="Cloud 135"/>
          <p:cNvSpPr/>
          <p:nvPr/>
        </p:nvSpPr>
        <p:spPr>
          <a:xfrm>
            <a:off x="2692123" y="2073401"/>
            <a:ext cx="2273021" cy="980670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949013" y="2123372"/>
            <a:ext cx="1763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 ABCD is what type of quadrilateral ?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945669" y="2265722"/>
            <a:ext cx="1763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Cyclic quadrilateral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6" name="Straight Connector 15"/>
          <p:cNvCxnSpPr>
            <a:stCxn id="80" idx="2"/>
            <a:endCxn id="80" idx="1"/>
          </p:cNvCxnSpPr>
          <p:nvPr/>
        </p:nvCxnSpPr>
        <p:spPr>
          <a:xfrm>
            <a:off x="7850442" y="991012"/>
            <a:ext cx="409062" cy="936394"/>
          </a:xfrm>
          <a:prstGeom prst="line">
            <a:avLst/>
          </a:prstGeom>
          <a:ln w="25400">
            <a:solidFill>
              <a:srgbClr val="2133E3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80" idx="1"/>
          </p:cNvCxnSpPr>
          <p:nvPr/>
        </p:nvCxnSpPr>
        <p:spPr>
          <a:xfrm flipH="1">
            <a:off x="7884356" y="1927405"/>
            <a:ext cx="375151" cy="971424"/>
          </a:xfrm>
          <a:prstGeom prst="line">
            <a:avLst/>
          </a:prstGeom>
          <a:ln w="25400">
            <a:solidFill>
              <a:srgbClr val="2133E3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6010800" y="2884208"/>
            <a:ext cx="1870383" cy="9347"/>
          </a:xfrm>
          <a:prstGeom prst="line">
            <a:avLst/>
          </a:prstGeom>
          <a:ln w="25400">
            <a:solidFill>
              <a:srgbClr val="2133E3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80" idx="2"/>
          </p:cNvCxnSpPr>
          <p:nvPr/>
        </p:nvCxnSpPr>
        <p:spPr>
          <a:xfrm flipH="1">
            <a:off x="6015724" y="991013"/>
            <a:ext cx="1834718" cy="1897079"/>
          </a:xfrm>
          <a:prstGeom prst="line">
            <a:avLst/>
          </a:prstGeom>
          <a:ln w="25400">
            <a:solidFill>
              <a:srgbClr val="2133E3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 rot="8050058">
            <a:off x="5614427" y="598316"/>
            <a:ext cx="2640285" cy="2675305"/>
          </a:xfrm>
          <a:prstGeom prst="ellipse">
            <a:avLst/>
          </a:prstGeom>
          <a:noFill/>
          <a:ln>
            <a:solidFill>
              <a:srgbClr val="009242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196693" y="1886700"/>
            <a:ext cx="91440" cy="9144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7793913" y="958694"/>
            <a:ext cx="91440" cy="9144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" name="Cloud 146"/>
          <p:cNvSpPr/>
          <p:nvPr/>
        </p:nvSpPr>
        <p:spPr>
          <a:xfrm>
            <a:off x="2259908" y="2038351"/>
            <a:ext cx="3059807" cy="1182184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430268" y="2190744"/>
            <a:ext cx="2730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What can we say about the opposite angles of a cyclic quadrilateral ?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2430252" y="2252670"/>
            <a:ext cx="2730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Opposite angles of a cyclic quadrilateral are supplementary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193803" y="3181352"/>
            <a:ext cx="18152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400" dirty="0" smtClean="0">
                <a:solidFill>
                  <a:prstClr val="black"/>
                </a:solidFill>
                <a:latin typeface="Bookman Old Style" pitchFamily="18" charset="0"/>
              </a:rPr>
              <a:t>50</a:t>
            </a:r>
            <a:r>
              <a:rPr lang="pt-BR" sz="1400" baseline="30000" dirty="0" smtClean="0">
                <a:solidFill>
                  <a:prstClr val="black"/>
                </a:solidFill>
                <a:latin typeface="Bookman Old Style" pitchFamily="18" charset="0"/>
              </a:rPr>
              <a:t>   </a:t>
            </a:r>
            <a:r>
              <a:rPr lang="pt-BR" sz="14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pt-BR" sz="1400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pt-BR" sz="1400" dirty="0" smtClean="0">
                <a:solidFill>
                  <a:prstClr val="black"/>
                </a:solidFill>
                <a:latin typeface="Bookman Old Style" pitchFamily="18" charset="0"/>
              </a:rPr>
              <a:t>180   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3" name="Arc 102"/>
          <p:cNvSpPr/>
          <p:nvPr/>
        </p:nvSpPr>
        <p:spPr>
          <a:xfrm rot="15480000">
            <a:off x="7576922" y="2591019"/>
            <a:ext cx="541961" cy="530180"/>
          </a:xfrm>
          <a:prstGeom prst="arc">
            <a:avLst>
              <a:gd name="adj1" fmla="val 16762615"/>
              <a:gd name="adj2" fmla="val 19624105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12" name="Arc 111"/>
          <p:cNvSpPr/>
          <p:nvPr/>
        </p:nvSpPr>
        <p:spPr>
          <a:xfrm rot="4685848">
            <a:off x="5865465" y="2630047"/>
            <a:ext cx="387928" cy="481008"/>
          </a:xfrm>
          <a:prstGeom prst="arc">
            <a:avLst>
              <a:gd name="adj1" fmla="val 14077186"/>
              <a:gd name="adj2" fmla="val 1702206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5968383" y="2841938"/>
            <a:ext cx="91440" cy="9144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7824405" y="2837033"/>
            <a:ext cx="91440" cy="9144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 flipH="1">
            <a:off x="6923708" y="988668"/>
            <a:ext cx="936311" cy="961834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31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5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35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35" presetClass="emph" presetSubtype="0" repeatCount="3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35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35" presetClass="emph" presetSubtype="0" repeatCount="3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6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00"/>
                            </p:stCondLst>
                            <p:childTnLst>
                              <p:par>
                                <p:cTn id="27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0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000"/>
                            </p:stCondLst>
                            <p:childTnLst>
                              <p:par>
                                <p:cTn id="282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4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500"/>
                            </p:stCondLst>
                            <p:childTnLst>
                              <p:par>
                                <p:cTn id="286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8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500"/>
                            </p:stCondLst>
                            <p:childTnLst>
                              <p:par>
                                <p:cTn id="3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34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500"/>
                            </p:stCondLst>
                            <p:childTnLst>
                              <p:par>
                                <p:cTn id="3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500"/>
                            </p:stCondLst>
                            <p:childTnLst>
                              <p:par>
                                <p:cTn id="4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2" dur="1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4" dur="1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500"/>
                            </p:stCondLst>
                            <p:childTnLst>
                              <p:par>
                                <p:cTn id="4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500"/>
                            </p:stCondLst>
                            <p:childTnLst>
                              <p:par>
                                <p:cTn id="4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500"/>
                            </p:stCondLst>
                            <p:childTnLst>
                              <p:par>
                                <p:cTn id="4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500"/>
                            </p:stCondLst>
                            <p:childTnLst>
                              <p:par>
                                <p:cTn id="5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500"/>
                            </p:stCondLst>
                            <p:childTnLst>
                              <p:par>
                                <p:cTn id="5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500"/>
                            </p:stCondLst>
                            <p:childTnLst>
                              <p:par>
                                <p:cTn id="5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35" grpId="0" animBg="1"/>
      <p:bldP spid="130" grpId="0" animBg="1"/>
      <p:bldP spid="81" grpId="0" animBg="1"/>
      <p:bldP spid="81" grpId="1" animBg="1"/>
      <p:bldP spid="125" grpId="0" animBg="1"/>
      <p:bldP spid="89" grpId="0" animBg="1"/>
      <p:bldP spid="89" grpId="1" animBg="1"/>
      <p:bldP spid="19" grpId="0" animBg="1"/>
      <p:bldP spid="19" grpId="1" animBg="1"/>
      <p:bldP spid="2" grpId="0"/>
      <p:bldP spid="114" grpId="0" animBg="1"/>
      <p:bldP spid="5" grpId="0"/>
      <p:bldP spid="98" grpId="0" animBg="1"/>
      <p:bldP spid="98" grpId="1" animBg="1"/>
      <p:bldP spid="27" grpId="0" animBg="1"/>
      <p:bldP spid="110" grpId="0" animBg="1"/>
      <p:bldP spid="76" grpId="0"/>
      <p:bldP spid="77" grpId="0"/>
      <p:bldP spid="78" grpId="0"/>
      <p:bldP spid="79" grpId="0"/>
      <p:bldP spid="88" grpId="0"/>
      <p:bldP spid="99" grpId="0"/>
      <p:bldP spid="100" grpId="0"/>
      <p:bldP spid="101" grpId="0"/>
      <p:bldP spid="102" grpId="0"/>
      <p:bldP spid="104" grpId="0"/>
      <p:bldP spid="105" grpId="0"/>
      <p:bldP spid="106" grpId="0"/>
      <p:bldP spid="107" grpId="0"/>
      <p:bldP spid="108" grpId="0"/>
      <p:bldP spid="109" grpId="0"/>
      <p:bldP spid="75" grpId="0" animBg="1"/>
      <p:bldP spid="75" grpId="1" animBg="1"/>
      <p:bldP spid="80" grpId="0" animBg="1"/>
      <p:bldP spid="80" grpId="1" animBg="1"/>
      <p:bldP spid="113" grpId="0" animBg="1"/>
      <p:bldP spid="113" grpId="1" animBg="1"/>
      <p:bldP spid="116" grpId="0" animBg="1"/>
      <p:bldP spid="116" grpId="1" animBg="1"/>
      <p:bldP spid="39" grpId="0"/>
      <p:bldP spid="39" grpId="1"/>
      <p:bldP spid="117" grpId="0"/>
      <p:bldP spid="117" grpId="1"/>
      <p:bldP spid="41" grpId="0" animBg="1"/>
      <p:bldP spid="41" grpId="1" animBg="1"/>
      <p:bldP spid="41" grpId="2" animBg="1"/>
      <p:bldP spid="41" grpId="3" animBg="1"/>
      <p:bldP spid="41" grpId="4" animBg="1"/>
      <p:bldP spid="41" grpId="5" animBg="1"/>
      <p:bldP spid="122" grpId="0"/>
      <p:bldP spid="122" grpId="1"/>
      <p:bldP spid="123" grpId="0"/>
      <p:bldP spid="123" grpId="1"/>
      <p:bldP spid="124" grpId="0" animBg="1"/>
      <p:bldP spid="124" grpId="1" animBg="1"/>
      <p:bldP spid="126" grpId="0"/>
      <p:bldP spid="126" grpId="1"/>
      <p:bldP spid="127" grpId="0"/>
      <p:bldP spid="127" grpId="1"/>
      <p:bldP spid="90" grpId="0"/>
      <p:bldP spid="91" grpId="0" animBg="1"/>
      <p:bldP spid="91" grpId="1" animBg="1"/>
      <p:bldP spid="92" grpId="0"/>
      <p:bldP spid="92" grpId="1"/>
      <p:bldP spid="97" grpId="0"/>
      <p:bldP spid="97" grpId="1"/>
      <p:bldP spid="3" grpId="0"/>
      <p:bldP spid="118" grpId="0"/>
      <p:bldP spid="119" grpId="0"/>
      <p:bldP spid="120" grpId="0"/>
      <p:bldP spid="121" grpId="0"/>
      <p:bldP spid="111" grpId="0" animBg="1"/>
      <p:bldP spid="111" grpId="1" animBg="1"/>
      <p:bldP spid="111" grpId="2" animBg="1"/>
      <p:bldP spid="111" grpId="3" animBg="1"/>
      <p:bldP spid="111" grpId="4" animBg="1"/>
      <p:bldP spid="131" grpId="0" animBg="1"/>
      <p:bldP spid="132" grpId="0" animBg="1"/>
      <p:bldP spid="132" grpId="1" animBg="1"/>
      <p:bldP spid="12" grpId="0"/>
      <p:bldP spid="136" grpId="0" animBg="1"/>
      <p:bldP spid="136" grpId="1" animBg="1"/>
      <p:bldP spid="137" grpId="0"/>
      <p:bldP spid="137" grpId="1"/>
      <p:bldP spid="138" grpId="0"/>
      <p:bldP spid="138" grpId="1"/>
      <p:bldP spid="146" grpId="0" animBg="1"/>
      <p:bldP spid="33" grpId="0" animBg="1"/>
      <p:bldP spid="143" grpId="0" animBg="1"/>
      <p:bldP spid="147" grpId="0" animBg="1"/>
      <p:bldP spid="147" grpId="1" animBg="1"/>
      <p:bldP spid="148" grpId="0"/>
      <p:bldP spid="148" grpId="1"/>
      <p:bldP spid="149" grpId="0"/>
      <p:bldP spid="149" grpId="1"/>
      <p:bldP spid="150" grpId="0"/>
      <p:bldP spid="103" grpId="0" animBg="1"/>
      <p:bldP spid="103" grpId="1" animBg="1"/>
      <p:bldP spid="103" grpId="2" animBg="1"/>
      <p:bldP spid="103" grpId="3" animBg="1"/>
      <p:bldP spid="103" grpId="4" animBg="1"/>
      <p:bldP spid="112" grpId="0" animBg="1"/>
      <p:bldP spid="145" grpId="0" animBg="1"/>
      <p:bldP spid="1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74669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6"/>
          <p:cNvSpPr/>
          <p:nvPr/>
        </p:nvSpPr>
        <p:spPr>
          <a:xfrm>
            <a:off x="7210425" y="1898650"/>
            <a:ext cx="1228725" cy="628650"/>
          </a:xfrm>
          <a:custGeom>
            <a:avLst/>
            <a:gdLst>
              <a:gd name="connsiteX0" fmla="*/ 1228725 w 1228725"/>
              <a:gd name="connsiteY0" fmla="*/ 600075 h 628650"/>
              <a:gd name="connsiteX1" fmla="*/ 476250 w 1228725"/>
              <a:gd name="connsiteY1" fmla="*/ 0 h 628650"/>
              <a:gd name="connsiteX2" fmla="*/ 0 w 1228725"/>
              <a:gd name="connsiteY2" fmla="*/ 628650 h 628650"/>
              <a:gd name="connsiteX3" fmla="*/ 1228725 w 1228725"/>
              <a:gd name="connsiteY3" fmla="*/ 600075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8725" h="628650">
                <a:moveTo>
                  <a:pt x="1228725" y="600075"/>
                </a:moveTo>
                <a:lnTo>
                  <a:pt x="476250" y="0"/>
                </a:lnTo>
                <a:lnTo>
                  <a:pt x="0" y="628650"/>
                </a:lnTo>
                <a:lnTo>
                  <a:pt x="1228725" y="600075"/>
                </a:lnTo>
                <a:close/>
              </a:path>
            </a:pathLst>
          </a:cu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7191375" y="2527300"/>
            <a:ext cx="942975" cy="809625"/>
          </a:xfrm>
          <a:custGeom>
            <a:avLst/>
            <a:gdLst>
              <a:gd name="connsiteX0" fmla="*/ 0 w 942975"/>
              <a:gd name="connsiteY0" fmla="*/ 0 h 809625"/>
              <a:gd name="connsiteX1" fmla="*/ 0 w 942975"/>
              <a:gd name="connsiteY1" fmla="*/ 800100 h 809625"/>
              <a:gd name="connsiteX2" fmla="*/ 942975 w 942975"/>
              <a:gd name="connsiteY2" fmla="*/ 809625 h 809625"/>
              <a:gd name="connsiteX3" fmla="*/ 0 w 942975"/>
              <a:gd name="connsiteY3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2975" h="809625">
                <a:moveTo>
                  <a:pt x="0" y="0"/>
                </a:moveTo>
                <a:lnTo>
                  <a:pt x="0" y="800100"/>
                </a:lnTo>
                <a:lnTo>
                  <a:pt x="942975" y="809625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2259328">
            <a:off x="7630944" y="1924157"/>
            <a:ext cx="138885" cy="131906"/>
          </a:xfrm>
          <a:prstGeom prst="rect">
            <a:avLst/>
          </a:prstGeom>
          <a:solidFill>
            <a:srgbClr val="FF0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183400" y="3213197"/>
            <a:ext cx="138885" cy="131906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161925" y="623302"/>
            <a:ext cx="7085219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161924" y="623302"/>
            <a:ext cx="4989957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4305300" y="623302"/>
            <a:ext cx="846582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3501" y="1123950"/>
            <a:ext cx="6029854" cy="3329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tabLst>
                <a:tab pos="342900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	Given: PM =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PN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>
              <a:spcBef>
                <a:spcPts val="200"/>
              </a:spcBef>
              <a:tabLst>
                <a:tab pos="342900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	To prove :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 = CD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>
              <a:spcBef>
                <a:spcPts val="200"/>
              </a:spcBef>
              <a:tabLst>
                <a:tab pos="342900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	Const. : Draw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PB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&amp;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PD.</a:t>
            </a:r>
            <a:endParaRPr lang="en-US" sz="1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>
              <a:spcBef>
                <a:spcPts val="200"/>
              </a:spcBef>
              <a:tabLst>
                <a:tab pos="342900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	Proof :</a:t>
            </a:r>
          </a:p>
          <a:p>
            <a:pPr>
              <a:spcBef>
                <a:spcPts val="200"/>
              </a:spcBef>
              <a:tabLst>
                <a:tab pos="342900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	In  </a:t>
            </a: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PMB 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and  </a:t>
            </a: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PND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>
              <a:spcBef>
                <a:spcPts val="200"/>
              </a:spcBef>
              <a:tabLst>
                <a:tab pos="342900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	</a:t>
            </a: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Ð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PMB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Ð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PND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90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	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>
              <a:spcBef>
                <a:spcPts val="200"/>
              </a:spcBef>
              <a:tabLst>
                <a:tab pos="342900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	</a:t>
            </a:r>
            <a:r>
              <a:rPr lang="en-US" sz="1600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hypt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. PB = </a:t>
            </a:r>
            <a:r>
              <a:rPr lang="en-US" sz="1600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hypt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. PD  	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>
              <a:spcBef>
                <a:spcPts val="200"/>
              </a:spcBef>
              <a:tabLst>
                <a:tab pos="342900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	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PM = PN    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	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>
              <a:spcBef>
                <a:spcPts val="200"/>
              </a:spcBef>
              <a:tabLst>
                <a:tab pos="3429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	D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PMB  </a:t>
            </a:r>
            <a:r>
              <a:rPr lang="en-US" sz="1600" dirty="0">
                <a:solidFill>
                  <a:prstClr val="black"/>
                </a:solidFill>
                <a:latin typeface="Symbol" panose="05050102010706020507" pitchFamily="18" charset="2"/>
              </a:rPr>
              <a:t>@  </a:t>
            </a: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PND 	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>
              <a:spcBef>
                <a:spcPts val="200"/>
              </a:spcBef>
              <a:tabLst>
                <a:tab pos="3429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	MB = ND       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	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>
              <a:spcBef>
                <a:spcPts val="200"/>
              </a:spcBef>
              <a:tabLst>
                <a:tab pos="3429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	2MB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2ND        	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>
              <a:spcBef>
                <a:spcPts val="200"/>
              </a:spcBef>
              <a:tabLst>
                <a:tab pos="3429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	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 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=  CD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		</a:t>
            </a:r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01026" y="4086224"/>
            <a:ext cx="42954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[Perpendicular drawn from the </a:t>
            </a:r>
            <a:r>
              <a:rPr lang="en-US" sz="1600" dirty="0" err="1">
                <a:solidFill>
                  <a:prstClr val="black"/>
                </a:solidFill>
                <a:latin typeface="Bookman Old Style" panose="02050604050505020204" pitchFamily="18" charset="0"/>
              </a:rPr>
              <a:t>centre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to the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chord, bisects the chord]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2880" y="145018"/>
            <a:ext cx="1527982" cy="369332"/>
          </a:xfrm>
          <a:prstGeom prst="rect">
            <a:avLst/>
          </a:prstGeom>
          <a:solidFill>
            <a:srgbClr val="00206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THEOREM 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5916535" y="1260203"/>
            <a:ext cx="2533540" cy="2533540"/>
          </a:xfrm>
          <a:prstGeom prst="ellips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3" name="Line 5"/>
          <p:cNvSpPr>
            <a:spLocks noChangeShapeType="1"/>
          </p:cNvSpPr>
          <p:nvPr/>
        </p:nvSpPr>
        <p:spPr bwMode="auto">
          <a:xfrm flipV="1">
            <a:off x="7183305" y="2527240"/>
            <a:ext cx="0" cy="8312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>
            <a:off x="6223641" y="3347955"/>
            <a:ext cx="193525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5842640" y="3210721"/>
            <a:ext cx="501430" cy="3231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8032970" y="3210721"/>
            <a:ext cx="501430" cy="3231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</a:p>
        </p:txBody>
      </p:sp>
      <p:sp>
        <p:nvSpPr>
          <p:cNvPr id="38" name="Text Box 10"/>
          <p:cNvSpPr txBox="1">
            <a:spLocks noChangeArrowheads="1"/>
          </p:cNvSpPr>
          <p:nvPr/>
        </p:nvSpPr>
        <p:spPr bwMode="auto">
          <a:xfrm>
            <a:off x="6924673" y="3301400"/>
            <a:ext cx="501430" cy="3231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M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6865210" y="2174603"/>
            <a:ext cx="501430" cy="3231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P</a:t>
            </a:r>
          </a:p>
        </p:txBody>
      </p:sp>
      <p:sp>
        <p:nvSpPr>
          <p:cNvPr id="40" name="Freeform 20"/>
          <p:cNvSpPr>
            <a:spLocks/>
          </p:cNvSpPr>
          <p:nvPr/>
        </p:nvSpPr>
        <p:spPr bwMode="auto">
          <a:xfrm flipH="1">
            <a:off x="7192811" y="3212831"/>
            <a:ext cx="122389" cy="134300"/>
          </a:xfrm>
          <a:custGeom>
            <a:avLst/>
            <a:gdLst>
              <a:gd name="T0" fmla="*/ 95 w 120"/>
              <a:gd name="T1" fmla="*/ 0 h 146"/>
              <a:gd name="T2" fmla="*/ 0 w 120"/>
              <a:gd name="T3" fmla="*/ 0 h 146"/>
              <a:gd name="T4" fmla="*/ 0 w 120"/>
              <a:gd name="T5" fmla="*/ 146 h 146"/>
              <a:gd name="T6" fmla="*/ 0 60000 65536"/>
              <a:gd name="T7" fmla="*/ 0 60000 65536"/>
              <a:gd name="T8" fmla="*/ 0 60000 65536"/>
              <a:gd name="T9" fmla="*/ 0 w 120"/>
              <a:gd name="T10" fmla="*/ 0 h 146"/>
              <a:gd name="T11" fmla="*/ 120 w 120"/>
              <a:gd name="T12" fmla="*/ 146 h 1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" h="146">
                <a:moveTo>
                  <a:pt x="120" y="0"/>
                </a:moveTo>
                <a:lnTo>
                  <a:pt x="0" y="0"/>
                </a:lnTo>
                <a:lnTo>
                  <a:pt x="0" y="14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>
            <a:off x="7183303" y="2526973"/>
            <a:ext cx="975591" cy="814824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 rot="2280000">
            <a:off x="6719947" y="1888429"/>
            <a:ext cx="193525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Line 5"/>
          <p:cNvSpPr>
            <a:spLocks noChangeShapeType="1"/>
          </p:cNvSpPr>
          <p:nvPr/>
        </p:nvSpPr>
        <p:spPr bwMode="auto">
          <a:xfrm rot="2280000" flipV="1">
            <a:off x="7448701" y="1784081"/>
            <a:ext cx="0" cy="8312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Freeform 20"/>
          <p:cNvSpPr>
            <a:spLocks/>
          </p:cNvSpPr>
          <p:nvPr/>
        </p:nvSpPr>
        <p:spPr bwMode="auto">
          <a:xfrm rot="13140000">
            <a:off x="7636995" y="1911902"/>
            <a:ext cx="135191" cy="134300"/>
          </a:xfrm>
          <a:custGeom>
            <a:avLst/>
            <a:gdLst>
              <a:gd name="T0" fmla="*/ 95 w 120"/>
              <a:gd name="T1" fmla="*/ 0 h 146"/>
              <a:gd name="T2" fmla="*/ 0 w 120"/>
              <a:gd name="T3" fmla="*/ 0 h 146"/>
              <a:gd name="T4" fmla="*/ 0 w 120"/>
              <a:gd name="T5" fmla="*/ 146 h 146"/>
              <a:gd name="T6" fmla="*/ 0 60000 65536"/>
              <a:gd name="T7" fmla="*/ 0 60000 65536"/>
              <a:gd name="T8" fmla="*/ 0 60000 65536"/>
              <a:gd name="T9" fmla="*/ 0 w 120"/>
              <a:gd name="T10" fmla="*/ 0 h 146"/>
              <a:gd name="T11" fmla="*/ 120 w 120"/>
              <a:gd name="T12" fmla="*/ 146 h 1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" h="146">
                <a:moveTo>
                  <a:pt x="120" y="0"/>
                </a:moveTo>
                <a:lnTo>
                  <a:pt x="0" y="0"/>
                </a:lnTo>
                <a:lnTo>
                  <a:pt x="0" y="14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7555016" y="1624137"/>
            <a:ext cx="501430" cy="3231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N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6661678" y="1002104"/>
            <a:ext cx="501430" cy="3231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8318500" y="2320940"/>
            <a:ext cx="501430" cy="3231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 flipV="1">
            <a:off x="7163108" y="2484160"/>
            <a:ext cx="1286967" cy="43082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7589653" y="2857502"/>
            <a:ext cx="117854" cy="141697"/>
            <a:chOff x="7589653" y="2857502"/>
            <a:chExt cx="117854" cy="141697"/>
          </a:xfrm>
        </p:grpSpPr>
        <p:sp>
          <p:nvSpPr>
            <p:cNvPr id="50" name="Line 30"/>
            <p:cNvSpPr>
              <a:spLocks noChangeShapeType="1"/>
            </p:cNvSpPr>
            <p:nvPr/>
          </p:nvSpPr>
          <p:spPr bwMode="auto">
            <a:xfrm flipH="1">
              <a:off x="7589653" y="2857502"/>
              <a:ext cx="89888" cy="1155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Line 30"/>
            <p:cNvSpPr>
              <a:spLocks noChangeShapeType="1"/>
            </p:cNvSpPr>
            <p:nvPr/>
          </p:nvSpPr>
          <p:spPr bwMode="auto">
            <a:xfrm flipH="1">
              <a:off x="7617619" y="2883693"/>
              <a:ext cx="89888" cy="1155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 rot="19300681">
            <a:off x="7740227" y="2426709"/>
            <a:ext cx="118090" cy="141461"/>
            <a:chOff x="7589653" y="2857502"/>
            <a:chExt cx="117854" cy="141697"/>
          </a:xfrm>
        </p:grpSpPr>
        <p:sp>
          <p:nvSpPr>
            <p:cNvPr id="53" name="Line 30"/>
            <p:cNvSpPr>
              <a:spLocks noChangeShapeType="1"/>
            </p:cNvSpPr>
            <p:nvPr/>
          </p:nvSpPr>
          <p:spPr bwMode="auto">
            <a:xfrm flipH="1">
              <a:off x="7589653" y="2857502"/>
              <a:ext cx="89888" cy="1155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Line 30"/>
            <p:cNvSpPr>
              <a:spLocks noChangeShapeType="1"/>
            </p:cNvSpPr>
            <p:nvPr/>
          </p:nvSpPr>
          <p:spPr bwMode="auto">
            <a:xfrm flipH="1">
              <a:off x="7617619" y="2883693"/>
              <a:ext cx="89888" cy="1155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55" name="Straight Connector 54"/>
          <p:cNvCxnSpPr/>
          <p:nvPr/>
        </p:nvCxnSpPr>
        <p:spPr>
          <a:xfrm rot="16200000">
            <a:off x="7177301" y="2869306"/>
            <a:ext cx="0" cy="1615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8480000">
            <a:off x="7440997" y="2120516"/>
            <a:ext cx="0" cy="1615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3704534" y="1428750"/>
            <a:ext cx="1882448" cy="801048"/>
            <a:chOff x="3687293" y="5914785"/>
            <a:chExt cx="2277762" cy="1066195"/>
          </a:xfrm>
        </p:grpSpPr>
        <p:sp>
          <p:nvSpPr>
            <p:cNvPr id="65" name="Cloud 64"/>
            <p:cNvSpPr/>
            <p:nvPr/>
          </p:nvSpPr>
          <p:spPr bwMode="auto">
            <a:xfrm rot="10800000" flipH="1" flipV="1">
              <a:off x="3687293" y="5914785"/>
              <a:ext cx="2277762" cy="1066195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37757" y="6081902"/>
              <a:ext cx="2104755" cy="696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Draw  </a:t>
              </a:r>
            </a:p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PB  and PD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2801027" y="2461796"/>
            <a:ext cx="8819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[Given]</a:t>
            </a:r>
            <a:endParaRPr lang="en-US" dirty="0"/>
          </a:p>
        </p:txBody>
      </p:sp>
      <p:sp>
        <p:nvSpPr>
          <p:cNvPr id="76" name="Line 22"/>
          <p:cNvSpPr>
            <a:spLocks noChangeShapeType="1"/>
          </p:cNvSpPr>
          <p:nvPr/>
        </p:nvSpPr>
        <p:spPr bwMode="auto">
          <a:xfrm>
            <a:off x="7170295" y="2518926"/>
            <a:ext cx="975591" cy="814824"/>
          </a:xfrm>
          <a:prstGeom prst="line">
            <a:avLst/>
          </a:prstGeom>
          <a:noFill/>
          <a:ln w="38100">
            <a:solidFill>
              <a:srgbClr val="0000FF"/>
            </a:solidFill>
            <a:prstDash val="solid"/>
            <a:round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7" name="Line 22"/>
          <p:cNvSpPr>
            <a:spLocks noChangeShapeType="1"/>
          </p:cNvSpPr>
          <p:nvPr/>
        </p:nvSpPr>
        <p:spPr bwMode="auto">
          <a:xfrm flipV="1">
            <a:off x="7150100" y="2482522"/>
            <a:ext cx="1289050" cy="41434"/>
          </a:xfrm>
          <a:prstGeom prst="line">
            <a:avLst/>
          </a:prstGeom>
          <a:noFill/>
          <a:ln w="38100">
            <a:solidFill>
              <a:srgbClr val="0000FF"/>
            </a:solidFill>
            <a:prstDash val="solid"/>
            <a:round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801027" y="2736250"/>
            <a:ext cx="25891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[radii of the same circle]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2796171" y="2984297"/>
            <a:ext cx="8819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[Given]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2796171" y="3242015"/>
            <a:ext cx="1217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[RHS rule]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2801027" y="3530331"/>
            <a:ext cx="989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[c.p.c.t.]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184623" y="623302"/>
            <a:ext cx="846582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152400" y="590550"/>
            <a:ext cx="80896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Chords equidistant from the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anose="02050604050505020204" pitchFamily="18" charset="0"/>
              </a:rPr>
              <a:t>centre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of a circle are equal in length.</a:t>
            </a:r>
            <a:endParaRPr lang="en-US" sz="1600" b="1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2419925" y="1259775"/>
            <a:ext cx="3351374" cy="1371298"/>
            <a:chOff x="3563125" y="5811685"/>
            <a:chExt cx="4055162" cy="1825198"/>
          </a:xfrm>
        </p:grpSpPr>
        <p:sp>
          <p:nvSpPr>
            <p:cNvPr id="62" name="Cloud 61"/>
            <p:cNvSpPr/>
            <p:nvPr/>
          </p:nvSpPr>
          <p:spPr bwMode="auto">
            <a:xfrm rot="10800000" flipH="1" flipV="1">
              <a:off x="3563125" y="5811685"/>
              <a:ext cx="4055162" cy="1825198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37757" y="6081903"/>
              <a:ext cx="3775672" cy="1269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We know that, Perpendicular drawn from the </a:t>
              </a:r>
            </a:p>
            <a:p>
              <a:pPr algn="ctr"/>
              <a:r>
                <a:rPr lang="en-US" sz="1400" b="1" dirty="0" err="1">
                  <a:solidFill>
                    <a:schemeClr val="bg1"/>
                  </a:solidFill>
                  <a:latin typeface="Bookman Old Style" pitchFamily="18" charset="0"/>
                </a:rPr>
                <a:t>centre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 of the circle to the chord bisects the chord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237157" y="2377929"/>
            <a:ext cx="1891764" cy="1246636"/>
            <a:chOff x="4483914" y="5776321"/>
            <a:chExt cx="2289034" cy="1659274"/>
          </a:xfrm>
        </p:grpSpPr>
        <p:sp>
          <p:nvSpPr>
            <p:cNvPr id="83" name="Cloud 82"/>
            <p:cNvSpPr/>
            <p:nvPr/>
          </p:nvSpPr>
          <p:spPr bwMode="auto">
            <a:xfrm rot="10800000" flipH="1" flipV="1">
              <a:off x="4483914" y="5776321"/>
              <a:ext cx="2289034" cy="1659274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648394" y="6081903"/>
              <a:ext cx="2065177" cy="983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2 MB  = _____</a:t>
              </a:r>
            </a:p>
            <a:p>
              <a:pPr algn="ctr"/>
              <a:endParaRPr lang="en-US" sz="1400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2 ND = _____ 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85" name="Rectangle 84"/>
          <p:cNvSpPr/>
          <p:nvPr/>
        </p:nvSpPr>
        <p:spPr>
          <a:xfrm>
            <a:off x="4327257" y="2594990"/>
            <a:ext cx="444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AB</a:t>
            </a:r>
            <a:endParaRPr lang="en-US" sz="1400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339041" y="3000500"/>
            <a:ext cx="457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CD</a:t>
            </a:r>
            <a:endParaRPr lang="en-US" sz="1400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14525" y="3275671"/>
            <a:ext cx="81089" cy="129969"/>
            <a:chOff x="7658090" y="3275671"/>
            <a:chExt cx="89198" cy="129969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grpSpPr>
        <p:cxnSp>
          <p:nvCxnSpPr>
            <p:cNvPr id="5" name="Straight Connector 4"/>
            <p:cNvCxnSpPr/>
            <p:nvPr/>
          </p:nvCxnSpPr>
          <p:spPr>
            <a:xfrm>
              <a:off x="7658090" y="3275671"/>
              <a:ext cx="0" cy="12996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7702995" y="3275671"/>
              <a:ext cx="0" cy="12996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7747288" y="3275671"/>
              <a:ext cx="0" cy="12996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 rot="2211229">
            <a:off x="8024397" y="2115682"/>
            <a:ext cx="81089" cy="129969"/>
            <a:chOff x="7658090" y="3275671"/>
            <a:chExt cx="89198" cy="129969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grpSpPr>
        <p:cxnSp>
          <p:nvCxnSpPr>
            <p:cNvPr id="94" name="Straight Connector 93"/>
            <p:cNvCxnSpPr/>
            <p:nvPr/>
          </p:nvCxnSpPr>
          <p:spPr>
            <a:xfrm>
              <a:off x="7658090" y="3275671"/>
              <a:ext cx="0" cy="12996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7702995" y="3275671"/>
              <a:ext cx="0" cy="12996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7747288" y="3275671"/>
              <a:ext cx="0" cy="12996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Line 5"/>
          <p:cNvSpPr>
            <a:spLocks noChangeShapeType="1"/>
          </p:cNvSpPr>
          <p:nvPr/>
        </p:nvSpPr>
        <p:spPr bwMode="auto">
          <a:xfrm flipV="1">
            <a:off x="7183651" y="2527300"/>
            <a:ext cx="0" cy="831271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8" name="Line 7"/>
          <p:cNvSpPr>
            <a:spLocks noChangeShapeType="1"/>
          </p:cNvSpPr>
          <p:nvPr/>
        </p:nvSpPr>
        <p:spPr bwMode="auto">
          <a:xfrm>
            <a:off x="6223987" y="3348015"/>
            <a:ext cx="1935254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9" name="Line 7"/>
          <p:cNvSpPr>
            <a:spLocks noChangeShapeType="1"/>
          </p:cNvSpPr>
          <p:nvPr/>
        </p:nvSpPr>
        <p:spPr bwMode="auto">
          <a:xfrm rot="2280000">
            <a:off x="6715294" y="1882590"/>
            <a:ext cx="1935254" cy="0"/>
          </a:xfrm>
          <a:prstGeom prst="line">
            <a:avLst/>
          </a:prstGeom>
          <a:noFill/>
          <a:ln w="38100">
            <a:solidFill>
              <a:srgbClr val="2133E3"/>
            </a:solidFill>
            <a:round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0" name="Line 5"/>
          <p:cNvSpPr>
            <a:spLocks noChangeShapeType="1"/>
          </p:cNvSpPr>
          <p:nvPr/>
        </p:nvSpPr>
        <p:spPr bwMode="auto">
          <a:xfrm rot="2280000" flipV="1">
            <a:off x="7437292" y="1791014"/>
            <a:ext cx="0" cy="83127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7119463" y="2465108"/>
            <a:ext cx="127681" cy="124264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67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"/>
                            </p:stCondLst>
                            <p:childTnLst>
                              <p:par>
                                <p:cTn id="25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00"/>
                            </p:stCondLst>
                            <p:childTnLst>
                              <p:par>
                                <p:cTn id="2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"/>
                            </p:stCondLst>
                            <p:childTnLst>
                              <p:par>
                                <p:cTn id="2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500"/>
                            </p:stCondLst>
                            <p:childTnLst>
                              <p:par>
                                <p:cTn id="3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69" grpId="1" animBg="1"/>
      <p:bldP spid="70" grpId="0" animBg="1"/>
      <p:bldP spid="70" grpId="1" animBg="1"/>
      <p:bldP spid="59" grpId="0" animBg="1"/>
      <p:bldP spid="59" grpId="1" animBg="1"/>
      <p:bldP spid="58" grpId="0" animBg="1"/>
      <p:bldP spid="58" grpId="1" animBg="1"/>
      <p:bldP spid="57" grpId="0" animBg="1"/>
      <p:bldP spid="57" grpId="1" animBg="1"/>
      <p:bldP spid="3" grpId="0"/>
      <p:bldP spid="32" grpId="0" animBg="1"/>
      <p:bldP spid="33" grpId="0" animBg="1"/>
      <p:bldP spid="35" grpId="0" animBg="1"/>
      <p:bldP spid="36" grpId="0"/>
      <p:bldP spid="37" grpId="0"/>
      <p:bldP spid="38" grpId="0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/>
      <p:bldP spid="47" grpId="0"/>
      <p:bldP spid="48" grpId="0" animBg="1"/>
      <p:bldP spid="75" grpId="0"/>
      <p:bldP spid="76" grpId="0" animBg="1"/>
      <p:bldP spid="76" grpId="1" animBg="1"/>
      <p:bldP spid="77" grpId="0" animBg="1"/>
      <p:bldP spid="77" grpId="1" animBg="1"/>
      <p:bldP spid="78" grpId="0"/>
      <p:bldP spid="79" grpId="0"/>
      <p:bldP spid="80" grpId="0"/>
      <p:bldP spid="81" grpId="0"/>
      <p:bldP spid="60" grpId="0" animBg="1"/>
      <p:bldP spid="60" grpId="1" animBg="1"/>
      <p:bldP spid="28" grpId="0"/>
      <p:bldP spid="85" grpId="0"/>
      <p:bldP spid="85" grpId="1"/>
      <p:bldP spid="86" grpId="0"/>
      <p:bldP spid="86" grpId="1"/>
      <p:bldP spid="97" grpId="0" animBg="1"/>
      <p:bldP spid="97" grpId="1" animBg="1"/>
      <p:bldP spid="97" grpId="2" animBg="1"/>
      <p:bldP spid="98" grpId="0" animBg="1"/>
      <p:bldP spid="99" grpId="0" animBg="1"/>
      <p:bldP spid="100" grpId="0" animBg="1"/>
      <p:bldP spid="100" grpId="1" animBg="1"/>
      <p:bldP spid="100" grpId="2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6573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MODULE 13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623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76"/>
          <p:cNvSpPr/>
          <p:nvPr/>
        </p:nvSpPr>
        <p:spPr>
          <a:xfrm>
            <a:off x="839430" y="2313368"/>
            <a:ext cx="927134" cy="253262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Rectangle 186"/>
          <p:cNvSpPr/>
          <p:nvPr/>
        </p:nvSpPr>
        <p:spPr>
          <a:xfrm>
            <a:off x="5327632" y="3533144"/>
            <a:ext cx="927134" cy="253262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2876845" y="794446"/>
            <a:ext cx="1224715" cy="253262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1289884" y="806411"/>
            <a:ext cx="1224715" cy="253262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2146859" y="2022568"/>
            <a:ext cx="301900" cy="253262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/>
          <p:cNvSpPr/>
          <p:nvPr/>
        </p:nvSpPr>
        <p:spPr>
          <a:xfrm>
            <a:off x="2134308" y="1591532"/>
            <a:ext cx="301900" cy="253262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3" name="Rectangle 282"/>
          <p:cNvSpPr/>
          <p:nvPr/>
        </p:nvSpPr>
        <p:spPr>
          <a:xfrm>
            <a:off x="347516" y="4661624"/>
            <a:ext cx="927134" cy="253262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2" name="Rectangle 281"/>
          <p:cNvSpPr/>
          <p:nvPr/>
        </p:nvSpPr>
        <p:spPr>
          <a:xfrm>
            <a:off x="312507" y="2569419"/>
            <a:ext cx="927134" cy="253262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4" name="Freeform 253"/>
          <p:cNvSpPr/>
          <p:nvPr/>
        </p:nvSpPr>
        <p:spPr>
          <a:xfrm>
            <a:off x="7360444" y="1752600"/>
            <a:ext cx="516732" cy="657225"/>
          </a:xfrm>
          <a:custGeom>
            <a:avLst/>
            <a:gdLst>
              <a:gd name="connsiteX0" fmla="*/ 0 w 516732"/>
              <a:gd name="connsiteY0" fmla="*/ 0 h 657225"/>
              <a:gd name="connsiteX1" fmla="*/ 516732 w 516732"/>
              <a:gd name="connsiteY1" fmla="*/ 180975 h 657225"/>
              <a:gd name="connsiteX2" fmla="*/ 369094 w 516732"/>
              <a:gd name="connsiteY2" fmla="*/ 657225 h 657225"/>
              <a:gd name="connsiteX3" fmla="*/ 0 w 516732"/>
              <a:gd name="connsiteY3" fmla="*/ 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732" h="657225">
                <a:moveTo>
                  <a:pt x="0" y="0"/>
                </a:moveTo>
                <a:lnTo>
                  <a:pt x="516732" y="180975"/>
                </a:lnTo>
                <a:lnTo>
                  <a:pt x="369094" y="657225"/>
                </a:lnTo>
                <a:lnTo>
                  <a:pt x="0" y="0"/>
                </a:lnTo>
                <a:close/>
              </a:path>
            </a:pathLst>
          </a:custGeom>
          <a:solidFill>
            <a:srgbClr val="009242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7738817" y="1902428"/>
            <a:ext cx="135731" cy="140494"/>
          </a:xfrm>
          <a:custGeom>
            <a:avLst/>
            <a:gdLst>
              <a:gd name="connsiteX0" fmla="*/ 135731 w 135731"/>
              <a:gd name="connsiteY0" fmla="*/ 30956 h 140494"/>
              <a:gd name="connsiteX1" fmla="*/ 23812 w 135731"/>
              <a:gd name="connsiteY1" fmla="*/ 0 h 140494"/>
              <a:gd name="connsiteX2" fmla="*/ 0 w 135731"/>
              <a:gd name="connsiteY2" fmla="*/ 104775 h 140494"/>
              <a:gd name="connsiteX3" fmla="*/ 104775 w 135731"/>
              <a:gd name="connsiteY3" fmla="*/ 140494 h 140494"/>
              <a:gd name="connsiteX4" fmla="*/ 135731 w 135731"/>
              <a:gd name="connsiteY4" fmla="*/ 30956 h 14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731" h="140494">
                <a:moveTo>
                  <a:pt x="135731" y="30956"/>
                </a:moveTo>
                <a:lnTo>
                  <a:pt x="23812" y="0"/>
                </a:lnTo>
                <a:lnTo>
                  <a:pt x="0" y="104775"/>
                </a:lnTo>
                <a:lnTo>
                  <a:pt x="104775" y="140494"/>
                </a:lnTo>
                <a:lnTo>
                  <a:pt x="135731" y="30956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Freeform 252"/>
          <p:cNvSpPr/>
          <p:nvPr/>
        </p:nvSpPr>
        <p:spPr>
          <a:xfrm>
            <a:off x="7267575" y="1743076"/>
            <a:ext cx="471488" cy="654843"/>
          </a:xfrm>
          <a:custGeom>
            <a:avLst/>
            <a:gdLst>
              <a:gd name="connsiteX0" fmla="*/ 90488 w 471488"/>
              <a:gd name="connsiteY0" fmla="*/ 0 h 654843"/>
              <a:gd name="connsiteX1" fmla="*/ 0 w 471488"/>
              <a:gd name="connsiteY1" fmla="*/ 614362 h 654843"/>
              <a:gd name="connsiteX2" fmla="*/ 471488 w 471488"/>
              <a:gd name="connsiteY2" fmla="*/ 654843 h 654843"/>
              <a:gd name="connsiteX3" fmla="*/ 90488 w 471488"/>
              <a:gd name="connsiteY3" fmla="*/ 0 h 65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488" h="654843">
                <a:moveTo>
                  <a:pt x="90488" y="0"/>
                </a:moveTo>
                <a:lnTo>
                  <a:pt x="0" y="614362"/>
                </a:lnTo>
                <a:lnTo>
                  <a:pt x="471488" y="654843"/>
                </a:lnTo>
                <a:lnTo>
                  <a:pt x="90488" y="0"/>
                </a:lnTo>
                <a:close/>
              </a:path>
            </a:pathLst>
          </a:custGeom>
          <a:solidFill>
            <a:srgbClr val="FF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3834224" y="357935"/>
            <a:ext cx="3236011" cy="253262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691607" y="357134"/>
            <a:ext cx="1171373" cy="253262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87924" y="357134"/>
            <a:ext cx="2204600" cy="253262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53024" y="132447"/>
            <a:ext cx="2928376" cy="253262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2065" y="106589"/>
            <a:ext cx="73421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2133E3"/>
                </a:solidFill>
                <a:latin typeface="Bookman Old Style" pitchFamily="18" charset="0"/>
              </a:rPr>
              <a:t>Q.      If two equal chords of a circle intersect within the circle, prove that the segments of one chord are equal to corr. segments of the other chord.</a:t>
            </a:r>
            <a:endParaRPr lang="en-US" sz="1400" b="1" dirty="0">
              <a:solidFill>
                <a:srgbClr val="2133E3"/>
              </a:solidFill>
              <a:latin typeface="Bookman Old Style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 rot="11156391">
            <a:off x="7735460" y="1897639"/>
            <a:ext cx="113297" cy="130998"/>
            <a:chOff x="6089888" y="2387361"/>
            <a:chExt cx="133050" cy="134614"/>
          </a:xfrm>
        </p:grpSpPr>
        <p:cxnSp>
          <p:nvCxnSpPr>
            <p:cNvPr id="7" name="Straight Connector 6"/>
            <p:cNvCxnSpPr/>
            <p:nvPr/>
          </p:nvCxnSpPr>
          <p:spPr>
            <a:xfrm rot="566415">
              <a:off x="6089888" y="2387361"/>
              <a:ext cx="133050" cy="54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966415">
              <a:off x="6139375" y="2455461"/>
              <a:ext cx="131685" cy="13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" name="Freeform 2"/>
          <p:cNvSpPr/>
          <p:nvPr/>
        </p:nvSpPr>
        <p:spPr>
          <a:xfrm>
            <a:off x="7276821" y="2234945"/>
            <a:ext cx="126207" cy="128587"/>
          </a:xfrm>
          <a:custGeom>
            <a:avLst/>
            <a:gdLst>
              <a:gd name="connsiteX0" fmla="*/ 23813 w 147638"/>
              <a:gd name="connsiteY0" fmla="*/ 0 h 133350"/>
              <a:gd name="connsiteX1" fmla="*/ 147638 w 147638"/>
              <a:gd name="connsiteY1" fmla="*/ 16669 h 133350"/>
              <a:gd name="connsiteX2" fmla="*/ 138113 w 147638"/>
              <a:gd name="connsiteY2" fmla="*/ 133350 h 133350"/>
              <a:gd name="connsiteX3" fmla="*/ 0 w 147638"/>
              <a:gd name="connsiteY3" fmla="*/ 119063 h 133350"/>
              <a:gd name="connsiteX4" fmla="*/ 23813 w 147638"/>
              <a:gd name="connsiteY4" fmla="*/ 0 h 133350"/>
              <a:gd name="connsiteX0" fmla="*/ 2382 w 126207"/>
              <a:gd name="connsiteY0" fmla="*/ 0 h 133350"/>
              <a:gd name="connsiteX1" fmla="*/ 126207 w 126207"/>
              <a:gd name="connsiteY1" fmla="*/ 16669 h 133350"/>
              <a:gd name="connsiteX2" fmla="*/ 116682 w 126207"/>
              <a:gd name="connsiteY2" fmla="*/ 133350 h 133350"/>
              <a:gd name="connsiteX3" fmla="*/ 0 w 126207"/>
              <a:gd name="connsiteY3" fmla="*/ 119063 h 133350"/>
              <a:gd name="connsiteX4" fmla="*/ 2382 w 126207"/>
              <a:gd name="connsiteY4" fmla="*/ 0 h 133350"/>
              <a:gd name="connsiteX0" fmla="*/ 16670 w 126207"/>
              <a:gd name="connsiteY0" fmla="*/ 0 h 128587"/>
              <a:gd name="connsiteX1" fmla="*/ 126207 w 126207"/>
              <a:gd name="connsiteY1" fmla="*/ 11906 h 128587"/>
              <a:gd name="connsiteX2" fmla="*/ 116682 w 126207"/>
              <a:gd name="connsiteY2" fmla="*/ 128587 h 128587"/>
              <a:gd name="connsiteX3" fmla="*/ 0 w 126207"/>
              <a:gd name="connsiteY3" fmla="*/ 114300 h 128587"/>
              <a:gd name="connsiteX4" fmla="*/ 16670 w 126207"/>
              <a:gd name="connsiteY4" fmla="*/ 0 h 128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207" h="128587">
                <a:moveTo>
                  <a:pt x="16670" y="0"/>
                </a:moveTo>
                <a:lnTo>
                  <a:pt x="126207" y="11906"/>
                </a:lnTo>
                <a:lnTo>
                  <a:pt x="116682" y="128587"/>
                </a:lnTo>
                <a:lnTo>
                  <a:pt x="0" y="114300"/>
                </a:lnTo>
                <a:lnTo>
                  <a:pt x="16670" y="0"/>
                </a:ln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834555" y="1793700"/>
            <a:ext cx="3369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N</a:t>
            </a:r>
            <a:endParaRPr lang="en-US" sz="1600" b="1" dirty="0"/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7372238" y="1758291"/>
            <a:ext cx="507191" cy="1763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 rot="21340166">
            <a:off x="7283691" y="2238918"/>
            <a:ext cx="133050" cy="134614"/>
            <a:chOff x="6089888" y="2387361"/>
            <a:chExt cx="133050" cy="134614"/>
          </a:xfrm>
        </p:grpSpPr>
        <p:cxnSp>
          <p:nvCxnSpPr>
            <p:cNvPr id="23" name="Straight Connector 22"/>
            <p:cNvCxnSpPr/>
            <p:nvPr/>
          </p:nvCxnSpPr>
          <p:spPr>
            <a:xfrm rot="566415">
              <a:off x="6089888" y="2387361"/>
              <a:ext cx="133050" cy="54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966415">
              <a:off x="6139375" y="2455461"/>
              <a:ext cx="131685" cy="13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129585" y="761557"/>
            <a:ext cx="1272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indent="-1371600"/>
            <a:r>
              <a:rPr lang="en-US" sz="1400" dirty="0" smtClean="0">
                <a:latin typeface="Bookman Old Style" pitchFamily="18" charset="0"/>
              </a:rPr>
              <a:t>To  prove  :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8966" y="1054494"/>
            <a:ext cx="39709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itchFamily="18" charset="0"/>
              </a:rPr>
              <a:t>Construction</a:t>
            </a:r>
            <a:r>
              <a:rPr lang="en-US" sz="1400" i="1" dirty="0" smtClean="0">
                <a:latin typeface="Bookman Old Style" pitchFamily="18" charset="0"/>
              </a:rPr>
              <a:t> </a:t>
            </a:r>
            <a:r>
              <a:rPr lang="en-US" sz="1400" dirty="0" smtClean="0">
                <a:latin typeface="Bookman Old Style" pitchFamily="18" charset="0"/>
              </a:rPr>
              <a:t>:</a:t>
            </a:r>
            <a:r>
              <a:rPr lang="en-US" sz="1400" i="1" dirty="0" smtClean="0">
                <a:latin typeface="Bookman Old Style" pitchFamily="18" charset="0"/>
              </a:rPr>
              <a:t>  </a:t>
            </a:r>
            <a:r>
              <a:rPr lang="en-US" sz="1400" dirty="0" smtClean="0">
                <a:latin typeface="Bookman Old Style" pitchFamily="18" charset="0"/>
              </a:rPr>
              <a:t>Draw OM </a:t>
            </a:r>
            <a:r>
              <a:rPr lang="en-US" sz="1400" dirty="0" smtClean="0">
                <a:latin typeface="Symbol" pitchFamily="18" charset="2"/>
              </a:rPr>
              <a:t>^</a:t>
            </a:r>
            <a:r>
              <a:rPr lang="en-US" sz="1400" dirty="0" smtClean="0">
                <a:latin typeface="Bookman Old Style" pitchFamily="18" charset="0"/>
              </a:rPr>
              <a:t> AB,  ON </a:t>
            </a:r>
            <a:r>
              <a:rPr lang="en-US" sz="1400" dirty="0" smtClean="0">
                <a:latin typeface="Symbol" pitchFamily="18" charset="2"/>
              </a:rPr>
              <a:t>^</a:t>
            </a:r>
            <a:r>
              <a:rPr lang="en-US" sz="1400" dirty="0" smtClean="0">
                <a:latin typeface="Bookman Old Style" pitchFamily="18" charset="0"/>
              </a:rPr>
              <a:t> CD. 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145" y="761557"/>
            <a:ext cx="8194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71600" indent="-1371600"/>
            <a:r>
              <a:rPr lang="en-US" sz="1400" dirty="0">
                <a:latin typeface="Bookman Old Style" pitchFamily="18" charset="0"/>
              </a:rPr>
              <a:t>(ii)   </a:t>
            </a:r>
            <a:r>
              <a:rPr lang="en-US" sz="1400" dirty="0" smtClean="0">
                <a:latin typeface="Bookman Old Style" pitchFamily="18" charset="0"/>
              </a:rPr>
              <a:t>PB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00444" y="2288558"/>
            <a:ext cx="18974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indent="-1371600"/>
            <a:r>
              <a:rPr lang="en-US" sz="1400" dirty="0" smtClean="0">
                <a:latin typeface="Bookman Old Style" pitchFamily="18" charset="0"/>
              </a:rPr>
              <a:t>But,  AB  =  CD                                   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364327" y="1754546"/>
            <a:ext cx="376190" cy="6525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068465" y="2337796"/>
            <a:ext cx="3770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M</a:t>
            </a:r>
            <a:endParaRPr lang="en-US" sz="1600" b="1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7269678" y="1754541"/>
            <a:ext cx="93035" cy="5903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312068" y="1565604"/>
            <a:ext cx="8136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smtClean="0">
                <a:latin typeface="Bookman Old Style" pitchFamily="18" charset="0"/>
              </a:rPr>
              <a:t>AM   =</a:t>
            </a:r>
            <a:endParaRPr lang="en-US" sz="1400" dirty="0">
              <a:latin typeface="Bookman Old Style" pitchFamily="18" charset="0"/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1778000" y="1433083"/>
            <a:ext cx="378722" cy="605267"/>
            <a:chOff x="4373776" y="-2070858"/>
            <a:chExt cx="378722" cy="605267"/>
          </a:xfrm>
        </p:grpSpPr>
        <p:cxnSp>
          <p:nvCxnSpPr>
            <p:cNvPr id="182" name="Straight Connector 181"/>
            <p:cNvCxnSpPr/>
            <p:nvPr/>
          </p:nvCxnSpPr>
          <p:spPr>
            <a:xfrm>
              <a:off x="4383301" y="-1770404"/>
              <a:ext cx="2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Rectangle 182"/>
            <p:cNvSpPr/>
            <p:nvPr/>
          </p:nvSpPr>
          <p:spPr>
            <a:xfrm>
              <a:off x="4373776" y="-2070858"/>
              <a:ext cx="36099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Bookman Old Style" pitchFamily="18" charset="0"/>
                </a:rPr>
                <a:t>1</a:t>
              </a:r>
              <a:r>
                <a:rPr lang="en-US" sz="1600" dirty="0">
                  <a:latin typeface="Bookman Old Style" pitchFamily="18" charset="0"/>
                </a:rPr>
                <a:t> </a:t>
              </a:r>
              <a:endParaRPr lang="en-IN" sz="1600" dirty="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391502" y="-1804145"/>
              <a:ext cx="36099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latin typeface="Bookman Old Style" pitchFamily="18" charset="0"/>
                </a:rPr>
                <a:t>2</a:t>
              </a:r>
              <a:r>
                <a:rPr lang="en-US" sz="1600" dirty="0" smtClean="0">
                  <a:latin typeface="Bookman Old Style" pitchFamily="18" charset="0"/>
                </a:rPr>
                <a:t> </a:t>
              </a:r>
              <a:endParaRPr lang="en-IN" sz="1600" dirty="0"/>
            </a:p>
          </p:txBody>
        </p:sp>
      </p:grpSp>
      <p:sp>
        <p:nvSpPr>
          <p:cNvPr id="181" name="Rectangle 180"/>
          <p:cNvSpPr/>
          <p:nvPr/>
        </p:nvSpPr>
        <p:spPr>
          <a:xfrm>
            <a:off x="2012021" y="1564771"/>
            <a:ext cx="5858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smtClean="0">
                <a:latin typeface="Bookman Old Style" pitchFamily="18" charset="0"/>
              </a:rPr>
              <a:t> AB      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45174" y="2542162"/>
            <a:ext cx="13644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indent="-1371600"/>
            <a:r>
              <a:rPr lang="pt-BR" sz="1400" dirty="0" smtClean="0">
                <a:latin typeface="Symbol" pitchFamily="18" charset="2"/>
              </a:rPr>
              <a:t>\ AM </a:t>
            </a:r>
            <a:r>
              <a:rPr lang="en-US" sz="1400" dirty="0">
                <a:latin typeface="Bookman Old Style" pitchFamily="18" charset="0"/>
              </a:rPr>
              <a:t> = </a:t>
            </a:r>
            <a:r>
              <a:rPr lang="pt-BR" sz="1400" dirty="0" smtClean="0">
                <a:latin typeface="Symbol" pitchFamily="18" charset="2"/>
              </a:rPr>
              <a:t>N</a:t>
            </a:r>
            <a:r>
              <a:rPr lang="pt-BR" sz="1400" dirty="0" smtClean="0">
                <a:latin typeface="Bookman Old Style" pitchFamily="18" charset="0"/>
              </a:rPr>
              <a:t>D</a:t>
            </a:r>
            <a:endParaRPr lang="en-US" sz="1400" dirty="0" smtClean="0">
              <a:latin typeface="Bookman Old Style" pitchFamily="18" charset="0"/>
            </a:endParaRPr>
          </a:p>
        </p:txBody>
      </p:sp>
      <p:grpSp>
        <p:nvGrpSpPr>
          <p:cNvPr id="243" name="Group 242"/>
          <p:cNvGrpSpPr/>
          <p:nvPr/>
        </p:nvGrpSpPr>
        <p:grpSpPr>
          <a:xfrm>
            <a:off x="6149863" y="701500"/>
            <a:ext cx="2300642" cy="2381250"/>
            <a:chOff x="5509858" y="590550"/>
            <a:chExt cx="2300642" cy="2381250"/>
          </a:xfrm>
        </p:grpSpPr>
        <p:sp>
          <p:nvSpPr>
            <p:cNvPr id="17" name="Rectangle 16"/>
            <p:cNvSpPr/>
            <p:nvPr/>
          </p:nvSpPr>
          <p:spPr>
            <a:xfrm>
              <a:off x="5509858" y="2012950"/>
              <a:ext cx="3321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A</a:t>
              </a:r>
              <a:endParaRPr lang="en-US" sz="1600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29404" y="2236371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P</a:t>
              </a:r>
              <a:endParaRPr lang="en-US" sz="1600" b="1" dirty="0"/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5687658" y="590550"/>
              <a:ext cx="2122842" cy="2381250"/>
              <a:chOff x="5687658" y="590550"/>
              <a:chExt cx="2122842" cy="238125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H="1">
                <a:off x="6987203" y="963060"/>
                <a:ext cx="518142" cy="17149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813639" y="2162520"/>
                <a:ext cx="1695478" cy="170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5687658" y="590550"/>
                <a:ext cx="2057400" cy="2133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537846" y="1285875"/>
                <a:ext cx="3481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latin typeface="Bookman Old Style" pitchFamily="18" charset="0"/>
                  </a:rPr>
                  <a:t>O</a:t>
                </a:r>
                <a:endParaRPr lang="en-US" sz="1600" b="1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478358" y="2202418"/>
                <a:ext cx="33214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latin typeface="Bookman Old Style" pitchFamily="18" charset="0"/>
                  </a:rPr>
                  <a:t>B</a:t>
                </a:r>
                <a:endParaRPr lang="en-US" sz="1600" b="1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389458" y="647700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latin typeface="Bookman Old Style" pitchFamily="18" charset="0"/>
                  </a:rPr>
                  <a:t>D</a:t>
                </a:r>
                <a:endParaRPr lang="en-US" sz="1600" b="1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838950" y="2633246"/>
                <a:ext cx="3369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latin typeface="Bookman Old Style" pitchFamily="18" charset="0"/>
                  </a:rPr>
                  <a:t>C</a:t>
                </a:r>
                <a:endParaRPr lang="en-US" sz="1600" b="1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688994" y="161649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91" name="TextBox 190"/>
          <p:cNvSpPr txBox="1"/>
          <p:nvPr/>
        </p:nvSpPr>
        <p:spPr>
          <a:xfrm>
            <a:off x="2436208" y="1578173"/>
            <a:ext cx="1068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ookman Old Style" pitchFamily="18" charset="0"/>
              </a:rPr>
              <a:t>.....(</a:t>
            </a:r>
            <a:r>
              <a:rPr lang="en-US" sz="1400" dirty="0" err="1" smtClean="0">
                <a:latin typeface="Bookman Old Style" pitchFamily="18" charset="0"/>
              </a:rPr>
              <a:t>i</a:t>
            </a:r>
            <a:r>
              <a:rPr lang="en-US" sz="1400" dirty="0" smtClean="0">
                <a:latin typeface="Bookman Old Style" pitchFamily="18" charset="0"/>
              </a:rPr>
              <a:t>)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436208" y="2305957"/>
            <a:ext cx="1068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ookman Old Style" pitchFamily="18" charset="0"/>
              </a:rPr>
              <a:t>.....(iii)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208713" y="2301354"/>
            <a:ext cx="8298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indent="-1371600"/>
            <a:r>
              <a:rPr lang="en-US" sz="1400" dirty="0" smtClean="0">
                <a:latin typeface="Bookman Old Style" pitchFamily="18" charset="0"/>
              </a:rPr>
              <a:t>[Given]                                   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229324" y="2774962"/>
            <a:ext cx="17029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indent="-1371600"/>
            <a:r>
              <a:rPr lang="pt-BR" sz="1400" dirty="0">
                <a:latin typeface="Bookman Old Style" pitchFamily="18" charset="0"/>
              </a:rPr>
              <a:t>a</a:t>
            </a:r>
            <a:r>
              <a:rPr lang="pt-BR" sz="1400" dirty="0" smtClean="0">
                <a:latin typeface="Bookman Old Style" pitchFamily="18" charset="0"/>
              </a:rPr>
              <a:t>nd    MB</a:t>
            </a:r>
            <a:r>
              <a:rPr lang="pt-BR" sz="1400" dirty="0" smtClean="0">
                <a:latin typeface="Symbol" pitchFamily="18" charset="2"/>
              </a:rPr>
              <a:t>  </a:t>
            </a:r>
            <a:r>
              <a:rPr lang="en-US" sz="1400" dirty="0">
                <a:latin typeface="Bookman Old Style" pitchFamily="18" charset="0"/>
              </a:rPr>
              <a:t>= </a:t>
            </a:r>
            <a:r>
              <a:rPr lang="en-US" sz="1400" dirty="0" smtClean="0">
                <a:latin typeface="Bookman Old Style" pitchFamily="18" charset="0"/>
              </a:rPr>
              <a:t> </a:t>
            </a:r>
            <a:r>
              <a:rPr lang="pt-BR" sz="1400" dirty="0" smtClean="0">
                <a:latin typeface="Symbol" pitchFamily="18" charset="2"/>
              </a:rPr>
              <a:t>N</a:t>
            </a:r>
            <a:r>
              <a:rPr lang="pt-BR" sz="1400" dirty="0" smtClean="0">
                <a:latin typeface="Bookman Old Style" panose="02050604050505020204" pitchFamily="18" charset="0"/>
              </a:rPr>
              <a:t>C</a:t>
            </a:r>
            <a:endParaRPr lang="en-US" sz="1400" dirty="0" smtClean="0">
              <a:latin typeface="Bookman Old Style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234639" y="1682175"/>
            <a:ext cx="33947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[</a:t>
            </a:r>
            <a:r>
              <a:rPr lang="pt-BR" sz="1400" dirty="0" smtClean="0">
                <a:latin typeface="Bookman Old Style" pitchFamily="18" charset="0"/>
              </a:rPr>
              <a:t>Perpendicular from centre to </a:t>
            </a:r>
          </a:p>
          <a:p>
            <a:r>
              <a:rPr lang="pt-BR" sz="1400" dirty="0" smtClean="0">
                <a:latin typeface="Bookman Old Style" pitchFamily="18" charset="0"/>
              </a:rPr>
              <a:t>the chord bisects the chord</a:t>
            </a:r>
            <a:r>
              <a:rPr lang="pt-BR" sz="1600" dirty="0" smtClean="0">
                <a:latin typeface="Bookman Old Style" pitchFamily="18" charset="0"/>
              </a:rPr>
              <a:t>]</a:t>
            </a:r>
            <a:endParaRPr lang="en-US" sz="1600" dirty="0">
              <a:latin typeface="Bookman Old Style" pitchFamily="18" charset="0"/>
            </a:endParaRPr>
          </a:p>
        </p:txBody>
      </p:sp>
      <p:grpSp>
        <p:nvGrpSpPr>
          <p:cNvPr id="245" name="Group 244"/>
          <p:cNvGrpSpPr/>
          <p:nvPr/>
        </p:nvGrpSpPr>
        <p:grpSpPr>
          <a:xfrm>
            <a:off x="4761880" y="1028510"/>
            <a:ext cx="1572858" cy="526351"/>
            <a:chOff x="6810589" y="3518728"/>
            <a:chExt cx="1572858" cy="526351"/>
          </a:xfrm>
        </p:grpSpPr>
        <p:sp>
          <p:nvSpPr>
            <p:cNvPr id="126" name="Cloud 125"/>
            <p:cNvSpPr/>
            <p:nvPr/>
          </p:nvSpPr>
          <p:spPr bwMode="auto">
            <a:xfrm rot="10800000" flipH="1" flipV="1">
              <a:off x="6810589" y="3518728"/>
              <a:ext cx="1572858" cy="526351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896318" y="3613343"/>
              <a:ext cx="13864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Chord AB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58" name="Straight Connector 57"/>
          <p:cNvCxnSpPr/>
          <p:nvPr/>
        </p:nvCxnSpPr>
        <p:spPr>
          <a:xfrm>
            <a:off x="6449764" y="2271747"/>
            <a:ext cx="1686166" cy="169878"/>
          </a:xfrm>
          <a:prstGeom prst="line">
            <a:avLst/>
          </a:prstGeom>
          <a:ln>
            <a:solidFill>
              <a:srgbClr val="2133E3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7630592" y="1076570"/>
            <a:ext cx="518310" cy="1709262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4714162" y="1473121"/>
            <a:ext cx="1572858" cy="827114"/>
            <a:chOff x="6810589" y="3442528"/>
            <a:chExt cx="1572858" cy="827114"/>
          </a:xfrm>
        </p:grpSpPr>
        <p:sp>
          <p:nvSpPr>
            <p:cNvPr id="134" name="Cloud 133"/>
            <p:cNvSpPr/>
            <p:nvPr/>
          </p:nvSpPr>
          <p:spPr bwMode="auto">
            <a:xfrm rot="10800000" flipH="1" flipV="1">
              <a:off x="6810589" y="3442528"/>
              <a:ext cx="1572858" cy="827114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896318" y="3613343"/>
              <a:ext cx="13864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Two parts of chord AB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4702182" y="2276097"/>
            <a:ext cx="1572858" cy="610898"/>
            <a:chOff x="6810589" y="3442528"/>
            <a:chExt cx="1572858" cy="610898"/>
          </a:xfrm>
        </p:grpSpPr>
        <p:sp>
          <p:nvSpPr>
            <p:cNvPr id="137" name="Cloud 136"/>
            <p:cNvSpPr/>
            <p:nvPr/>
          </p:nvSpPr>
          <p:spPr bwMode="auto">
            <a:xfrm rot="10800000" flipH="1" flipV="1">
              <a:off x="6810589" y="3442528"/>
              <a:ext cx="1572858" cy="610898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896318" y="3613343"/>
              <a:ext cx="13864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AP and PB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1289885" y="761557"/>
            <a:ext cx="7957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indent="-1371600"/>
            <a:r>
              <a:rPr lang="en-US" sz="1400" dirty="0" smtClean="0">
                <a:latin typeface="Bookman Old Style" pitchFamily="18" charset="0"/>
              </a:rPr>
              <a:t>(i)   AP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3139411" y="1473935"/>
            <a:ext cx="1572858" cy="526351"/>
            <a:chOff x="6810589" y="3518728"/>
            <a:chExt cx="1572858" cy="526351"/>
          </a:xfrm>
        </p:grpSpPr>
        <p:sp>
          <p:nvSpPr>
            <p:cNvPr id="144" name="Cloud 143"/>
            <p:cNvSpPr/>
            <p:nvPr/>
          </p:nvSpPr>
          <p:spPr bwMode="auto">
            <a:xfrm rot="10800000" flipH="1" flipV="1">
              <a:off x="6810589" y="3518728"/>
              <a:ext cx="1572858" cy="526351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896318" y="3613343"/>
              <a:ext cx="13864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Chord CD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3156618" y="1892092"/>
            <a:ext cx="1572858" cy="827114"/>
            <a:chOff x="6810589" y="3442528"/>
            <a:chExt cx="1572858" cy="827114"/>
          </a:xfrm>
        </p:grpSpPr>
        <p:sp>
          <p:nvSpPr>
            <p:cNvPr id="148" name="Cloud 147"/>
            <p:cNvSpPr/>
            <p:nvPr/>
          </p:nvSpPr>
          <p:spPr bwMode="auto">
            <a:xfrm rot="10800000" flipH="1" flipV="1">
              <a:off x="6810589" y="3442528"/>
              <a:ext cx="1572858" cy="827114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896318" y="3613343"/>
              <a:ext cx="13864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Two parts of chord CD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3322051" y="2599148"/>
            <a:ext cx="1572858" cy="610898"/>
            <a:chOff x="6810589" y="3442528"/>
            <a:chExt cx="1572858" cy="610898"/>
          </a:xfrm>
        </p:grpSpPr>
        <p:sp>
          <p:nvSpPr>
            <p:cNvPr id="151" name="Cloud 150"/>
            <p:cNvSpPr/>
            <p:nvPr/>
          </p:nvSpPr>
          <p:spPr bwMode="auto">
            <a:xfrm rot="10800000" flipH="1" flipV="1">
              <a:off x="6810589" y="3442528"/>
              <a:ext cx="1572858" cy="610898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6896318" y="3613343"/>
              <a:ext cx="13864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PD and CP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59" name="Rectangle 158"/>
          <p:cNvSpPr/>
          <p:nvPr/>
        </p:nvSpPr>
        <p:spPr>
          <a:xfrm>
            <a:off x="1927769" y="774257"/>
            <a:ext cx="2404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indent="-1371600"/>
            <a:r>
              <a:rPr lang="en-US" sz="1400" dirty="0" smtClean="0">
                <a:latin typeface="Bookman Old Style" pitchFamily="18" charset="0"/>
              </a:rPr>
              <a:t>=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3526474" y="767907"/>
            <a:ext cx="2404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indent="-1371600"/>
            <a:r>
              <a:rPr lang="en-US" sz="1400" dirty="0" smtClean="0">
                <a:latin typeface="Bookman Old Style" pitchFamily="18" charset="0"/>
              </a:rPr>
              <a:t>=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2080169" y="762000"/>
            <a:ext cx="5251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indent="-1371600"/>
            <a:r>
              <a:rPr lang="en-US" sz="1400" dirty="0" smtClean="0">
                <a:latin typeface="Bookman Old Style" pitchFamily="18" charset="0"/>
              </a:rPr>
              <a:t>PD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3684872" y="756093"/>
            <a:ext cx="5251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indent="-1371600"/>
            <a:r>
              <a:rPr lang="en-US" sz="1400" dirty="0" smtClean="0">
                <a:latin typeface="Bookman Old Style" pitchFamily="18" charset="0"/>
              </a:rPr>
              <a:t>CP</a:t>
            </a:r>
          </a:p>
        </p:txBody>
      </p:sp>
      <p:grpSp>
        <p:nvGrpSpPr>
          <p:cNvPr id="249" name="Group 248"/>
          <p:cNvGrpSpPr/>
          <p:nvPr/>
        </p:nvGrpSpPr>
        <p:grpSpPr>
          <a:xfrm>
            <a:off x="3431999" y="2973263"/>
            <a:ext cx="4057650" cy="1812279"/>
            <a:chOff x="6838950" y="4395997"/>
            <a:chExt cx="4057650" cy="1812279"/>
          </a:xfrm>
        </p:grpSpPr>
        <p:sp>
          <p:nvSpPr>
            <p:cNvPr id="168" name="Cloud 167"/>
            <p:cNvSpPr/>
            <p:nvPr/>
          </p:nvSpPr>
          <p:spPr bwMode="auto">
            <a:xfrm rot="10800000" flipH="1" flipV="1">
              <a:off x="6838950" y="4395997"/>
              <a:ext cx="4057650" cy="1812279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116594" y="4669286"/>
              <a:ext cx="355140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Whenever there is a </a:t>
              </a:r>
              <a:r>
                <a:rPr lang="en-US" b="1" dirty="0" err="1" smtClean="0">
                  <a:solidFill>
                    <a:schemeClr val="bg1"/>
                  </a:solidFill>
                  <a:latin typeface="Bookman Old Style" pitchFamily="18" charset="0"/>
                </a:rPr>
                <a:t>centre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 and a chord, we can draw a perpendicular from the </a:t>
              </a:r>
              <a:r>
                <a:rPr lang="en-US" b="1" dirty="0" err="1" smtClean="0">
                  <a:solidFill>
                    <a:schemeClr val="bg1"/>
                  </a:solidFill>
                  <a:latin typeface="Bookman Old Style" pitchFamily="18" charset="0"/>
                </a:rPr>
                <a:t>centre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 to the chord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3634414" y="3061964"/>
            <a:ext cx="4057650" cy="1812279"/>
            <a:chOff x="6838950" y="4395997"/>
            <a:chExt cx="4057650" cy="1812279"/>
          </a:xfrm>
        </p:grpSpPr>
        <p:sp>
          <p:nvSpPr>
            <p:cNvPr id="171" name="Cloud 170"/>
            <p:cNvSpPr/>
            <p:nvPr/>
          </p:nvSpPr>
          <p:spPr bwMode="auto">
            <a:xfrm rot="10800000" flipH="1" flipV="1">
              <a:off x="6838950" y="4395997"/>
              <a:ext cx="4057650" cy="1812279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116594" y="4669286"/>
              <a:ext cx="355140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We know that, perpendicular drawn from </a:t>
              </a:r>
              <a:r>
                <a:rPr lang="en-US" b="1" dirty="0" err="1" smtClean="0">
                  <a:solidFill>
                    <a:schemeClr val="bg1"/>
                  </a:solidFill>
                  <a:latin typeface="Bookman Old Style" pitchFamily="18" charset="0"/>
                </a:rPr>
                <a:t>centre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 to the chord bisects the chord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173" name="Straight Connector 172"/>
          <p:cNvCxnSpPr/>
          <p:nvPr/>
        </p:nvCxnSpPr>
        <p:spPr>
          <a:xfrm flipH="1">
            <a:off x="7269405" y="1754010"/>
            <a:ext cx="93035" cy="59035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 flipV="1">
            <a:off x="7369853" y="1757497"/>
            <a:ext cx="507191" cy="176392"/>
          </a:xfrm>
          <a:prstGeom prst="line">
            <a:avLst/>
          </a:prstGeom>
          <a:ln>
            <a:solidFill>
              <a:srgbClr val="0000FF"/>
            </a:solidFill>
            <a:prstDash val="dash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1043520" y="1560438"/>
            <a:ext cx="7322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smtClean="0">
                <a:latin typeface="Bookman Old Style" pitchFamily="18" charset="0"/>
              </a:rPr>
              <a:t>MB  =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318224" y="2008591"/>
            <a:ext cx="8136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smtClean="0">
                <a:latin typeface="Bookman Old Style" pitchFamily="18" charset="0"/>
              </a:rPr>
              <a:t>ND   =</a:t>
            </a:r>
            <a:endParaRPr lang="en-US" sz="1400" dirty="0">
              <a:latin typeface="Bookman Old Style" pitchFamily="18" charset="0"/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1784880" y="1864883"/>
            <a:ext cx="378722" cy="605267"/>
            <a:chOff x="4373776" y="-2070858"/>
            <a:chExt cx="378722" cy="605267"/>
          </a:xfrm>
        </p:grpSpPr>
        <p:cxnSp>
          <p:nvCxnSpPr>
            <p:cNvPr id="195" name="Straight Connector 194"/>
            <p:cNvCxnSpPr/>
            <p:nvPr/>
          </p:nvCxnSpPr>
          <p:spPr>
            <a:xfrm>
              <a:off x="4383301" y="-1770404"/>
              <a:ext cx="2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 195"/>
            <p:cNvSpPr/>
            <p:nvPr/>
          </p:nvSpPr>
          <p:spPr>
            <a:xfrm>
              <a:off x="4373776" y="-2070858"/>
              <a:ext cx="36099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Bookman Old Style" pitchFamily="18" charset="0"/>
                </a:rPr>
                <a:t>1</a:t>
              </a:r>
              <a:r>
                <a:rPr lang="en-US" sz="1600" dirty="0">
                  <a:latin typeface="Bookman Old Style" pitchFamily="18" charset="0"/>
                </a:rPr>
                <a:t> </a:t>
              </a:r>
              <a:endParaRPr lang="en-IN" sz="1600" dirty="0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4391502" y="-1804145"/>
              <a:ext cx="36099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latin typeface="Bookman Old Style" pitchFamily="18" charset="0"/>
                </a:rPr>
                <a:t>2</a:t>
              </a:r>
              <a:r>
                <a:rPr lang="en-US" sz="1600" dirty="0" smtClean="0">
                  <a:latin typeface="Bookman Old Style" pitchFamily="18" charset="0"/>
                </a:rPr>
                <a:t> </a:t>
              </a:r>
              <a:endParaRPr lang="en-IN" sz="1600" dirty="0"/>
            </a:p>
          </p:txBody>
        </p:sp>
      </p:grpSp>
      <p:sp>
        <p:nvSpPr>
          <p:cNvPr id="199" name="Rectangle 198"/>
          <p:cNvSpPr/>
          <p:nvPr/>
        </p:nvSpPr>
        <p:spPr>
          <a:xfrm>
            <a:off x="2018177" y="2007758"/>
            <a:ext cx="5858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smtClean="0">
                <a:latin typeface="Bookman Old Style" pitchFamily="18" charset="0"/>
              </a:rPr>
              <a:t> CD     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2436208" y="2021160"/>
            <a:ext cx="1068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ookman Old Style" pitchFamily="18" charset="0"/>
              </a:rPr>
              <a:t>.....(ii)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049676" y="2003425"/>
            <a:ext cx="7322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smtClean="0">
                <a:latin typeface="Bookman Old Style" pitchFamily="18" charset="0"/>
              </a:rPr>
              <a:t>NC  =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2436208" y="2544038"/>
            <a:ext cx="1068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ookman Old Style" pitchFamily="18" charset="0"/>
              </a:rPr>
              <a:t>.....(iv)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3200400" y="2673548"/>
            <a:ext cx="17723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indent="-1371600"/>
            <a:r>
              <a:rPr lang="en-US" sz="1400" dirty="0" smtClean="0">
                <a:latin typeface="Bookman Old Style" pitchFamily="18" charset="0"/>
              </a:rPr>
              <a:t>[from (</a:t>
            </a:r>
            <a:r>
              <a:rPr lang="en-US" sz="1400" dirty="0" err="1" smtClean="0">
                <a:latin typeface="Bookman Old Style" pitchFamily="18" charset="0"/>
              </a:rPr>
              <a:t>i</a:t>
            </a:r>
            <a:r>
              <a:rPr lang="en-US" sz="1400" dirty="0" smtClean="0">
                <a:latin typeface="Bookman Old Style" pitchFamily="18" charset="0"/>
              </a:rPr>
              <a:t>), (ii), (iii)]                                   </a:t>
            </a:r>
          </a:p>
        </p:txBody>
      </p:sp>
      <p:grpSp>
        <p:nvGrpSpPr>
          <p:cNvPr id="205" name="Group 204"/>
          <p:cNvGrpSpPr/>
          <p:nvPr/>
        </p:nvGrpSpPr>
        <p:grpSpPr>
          <a:xfrm>
            <a:off x="4463580" y="904234"/>
            <a:ext cx="1803811" cy="906139"/>
            <a:chOff x="8013240" y="4395997"/>
            <a:chExt cx="1803811" cy="906139"/>
          </a:xfrm>
        </p:grpSpPr>
        <p:sp>
          <p:nvSpPr>
            <p:cNvPr id="206" name="Cloud 205"/>
            <p:cNvSpPr/>
            <p:nvPr/>
          </p:nvSpPr>
          <p:spPr bwMode="auto">
            <a:xfrm rot="10800000" flipH="1" flipV="1">
              <a:off x="8040170" y="4395997"/>
              <a:ext cx="1776881" cy="906139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8013240" y="4669286"/>
              <a:ext cx="180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Draw OP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3227247" y="2464683"/>
            <a:ext cx="2571177" cy="1230130"/>
            <a:chOff x="7116594" y="4402147"/>
            <a:chExt cx="2571177" cy="1230130"/>
          </a:xfrm>
        </p:grpSpPr>
        <p:sp>
          <p:nvSpPr>
            <p:cNvPr id="209" name="Cloud 208"/>
            <p:cNvSpPr/>
            <p:nvPr/>
          </p:nvSpPr>
          <p:spPr bwMode="auto">
            <a:xfrm rot="10800000" flipH="1" flipV="1">
              <a:off x="7153483" y="4402147"/>
              <a:ext cx="2534288" cy="1230130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7116594" y="4669286"/>
              <a:ext cx="2441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Now, consider </a:t>
              </a:r>
              <a:r>
                <a:rPr lang="en-US" b="1" dirty="0" smtClean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MPO and </a:t>
              </a:r>
              <a:r>
                <a:rPr lang="en-US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NPO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12" name="Rectangle 211"/>
          <p:cNvSpPr/>
          <p:nvPr/>
        </p:nvSpPr>
        <p:spPr>
          <a:xfrm>
            <a:off x="245199" y="3042354"/>
            <a:ext cx="10039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itchFamily="18" charset="0"/>
              </a:rPr>
              <a:t>In </a:t>
            </a:r>
            <a:r>
              <a:rPr lang="en-US" sz="1400" dirty="0" smtClean="0">
                <a:latin typeface="Symbol" pitchFamily="18" charset="2"/>
              </a:rPr>
              <a:t>D</a:t>
            </a:r>
            <a:r>
              <a:rPr lang="en-US" sz="1400" dirty="0" smtClean="0">
                <a:latin typeface="Bookman Old Style" pitchFamily="18" charset="0"/>
              </a:rPr>
              <a:t>MPO 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1108979" y="3042354"/>
            <a:ext cx="12221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itchFamily="18" charset="0"/>
              </a:rPr>
              <a:t>and </a:t>
            </a:r>
            <a:r>
              <a:rPr lang="en-US" sz="1400" dirty="0">
                <a:latin typeface="Symbol" pitchFamily="18" charset="2"/>
              </a:rPr>
              <a:t>D</a:t>
            </a:r>
            <a:r>
              <a:rPr lang="en-US" sz="1400" dirty="0" smtClean="0">
                <a:latin typeface="Bookman Old Style" pitchFamily="18" charset="0"/>
              </a:rPr>
              <a:t>NPO, 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220563" y="3319297"/>
            <a:ext cx="843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Ð</a:t>
            </a:r>
            <a:r>
              <a:rPr lang="pt-BR" sz="1400" dirty="0" smtClean="0">
                <a:latin typeface="Bookman Old Style" pitchFamily="18" charset="0"/>
              </a:rPr>
              <a:t>OMP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3069145" y="3319297"/>
            <a:ext cx="11752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itchFamily="18" charset="0"/>
              </a:rPr>
              <a:t>[Each 90</a:t>
            </a:r>
            <a:r>
              <a:rPr lang="en-US" sz="1400" dirty="0">
                <a:latin typeface="Bookman Old Style" pitchFamily="18" charset="0"/>
              </a:rPr>
              <a:t>º]</a:t>
            </a:r>
            <a:endParaRPr lang="en-US" sz="1400" dirty="0" smtClean="0">
              <a:latin typeface="Bookman Old Style" pitchFamily="18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849061" y="3319297"/>
            <a:ext cx="8631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Bookman Old Style" pitchFamily="18" charset="0"/>
              </a:rPr>
              <a:t>= </a:t>
            </a:r>
            <a:r>
              <a:rPr lang="pt-BR" sz="1400" dirty="0" smtClean="0">
                <a:latin typeface="Symbol" pitchFamily="18" charset="2"/>
              </a:rPr>
              <a:t>ÐON</a:t>
            </a:r>
            <a:r>
              <a:rPr lang="pt-BR" sz="1400" dirty="0" smtClean="0">
                <a:latin typeface="Bookman Old Style" pitchFamily="18" charset="0"/>
              </a:rPr>
              <a:t>P  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502556" y="3571676"/>
            <a:ext cx="4474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Bookman Old Style" pitchFamily="18" charset="0"/>
              </a:rPr>
              <a:t>OP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3069145" y="3556287"/>
            <a:ext cx="15688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itchFamily="18" charset="0"/>
              </a:rPr>
              <a:t>[Common Side</a:t>
            </a:r>
            <a:r>
              <a:rPr lang="en-US" sz="1600" dirty="0" smtClean="0">
                <a:latin typeface="Bookman Old Style" pitchFamily="18" charset="0"/>
              </a:rPr>
              <a:t>]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851624" y="3571676"/>
            <a:ext cx="6677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Bookman Old Style" pitchFamily="18" charset="0"/>
              </a:rPr>
              <a:t>=  OP 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470289" y="3828960"/>
            <a:ext cx="4940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Bookman Old Style" pitchFamily="18" charset="0"/>
              </a:rPr>
              <a:t>OM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3069145" y="3849719"/>
            <a:ext cx="261846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itchFamily="18" charset="0"/>
              </a:rPr>
              <a:t>[Equal chords are equidistant from centre</a:t>
            </a:r>
            <a:r>
              <a:rPr lang="en-US" sz="1600" dirty="0" smtClean="0">
                <a:latin typeface="Bookman Old Style" pitchFamily="18" charset="0"/>
              </a:rPr>
              <a:t>]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845276" y="3828960"/>
            <a:ext cx="6848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Bookman Old Style" pitchFamily="18" charset="0"/>
              </a:rPr>
              <a:t>=  ON</a:t>
            </a:r>
            <a:endParaRPr lang="en-US" sz="1400" dirty="0">
              <a:latin typeface="Bookman Old Style" pitchFamily="18" charset="0"/>
            </a:endParaRPr>
          </a:p>
        </p:txBody>
      </p:sp>
      <p:cxnSp>
        <p:nvCxnSpPr>
          <p:cNvPr id="261" name="Straight Connector 260"/>
          <p:cNvCxnSpPr/>
          <p:nvPr/>
        </p:nvCxnSpPr>
        <p:spPr>
          <a:xfrm flipH="1" flipV="1">
            <a:off x="7248520" y="2073931"/>
            <a:ext cx="138112" cy="14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rot="5400000" flipH="1" flipV="1">
            <a:off x="7601468" y="1843233"/>
            <a:ext cx="138112" cy="140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3069145" y="4299421"/>
            <a:ext cx="23382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Bookman Old Style" pitchFamily="18" charset="0"/>
              </a:rPr>
              <a:t>[By RHS criterion]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1397725" y="4299421"/>
            <a:ext cx="8667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D</a:t>
            </a:r>
            <a:r>
              <a:rPr lang="pt-BR" sz="1400" dirty="0" smtClean="0">
                <a:latin typeface="Bookman Old Style" pitchFamily="18" charset="0"/>
              </a:rPr>
              <a:t>ONP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321399" y="4299421"/>
            <a:ext cx="10953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D</a:t>
            </a:r>
            <a:r>
              <a:rPr lang="pt-BR" sz="1400" dirty="0" smtClean="0">
                <a:latin typeface="Bookman Old Style" pitchFamily="18" charset="0"/>
              </a:rPr>
              <a:t>OMP</a:t>
            </a:r>
            <a:r>
              <a:rPr lang="pt-BR" sz="1600" dirty="0" smtClean="0">
                <a:latin typeface="Bookman Old Style" pitchFamily="18" charset="0"/>
              </a:rPr>
              <a:t>  =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-59601" y="4299421"/>
            <a:ext cx="4593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>
                <a:latin typeface="Symbol" pitchFamily="18" charset="2"/>
              </a:rPr>
              <a:t>  \</a:t>
            </a:r>
            <a:endParaRPr lang="en-US" sz="1600" dirty="0">
              <a:latin typeface="Symbol" pitchFamily="18" charset="2"/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-65316" y="4629150"/>
            <a:ext cx="5797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>
                <a:latin typeface="Symbol" pitchFamily="18" charset="2"/>
              </a:rPr>
              <a:t>  \    </a:t>
            </a:r>
            <a:endParaRPr lang="en-US" sz="1600" dirty="0">
              <a:latin typeface="Symbol" pitchFamily="18" charset="2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315684" y="4644539"/>
            <a:ext cx="10474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Bookman Old Style" pitchFamily="18" charset="0"/>
              </a:rPr>
              <a:t>MP  = NP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3069145" y="4644539"/>
            <a:ext cx="1057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Bookman Old Style" pitchFamily="18" charset="0"/>
              </a:rPr>
              <a:t>[CPCT]  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2436208" y="4629150"/>
            <a:ext cx="9650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Bookman Old Style" pitchFamily="18" charset="0"/>
              </a:rPr>
              <a:t>......(vi)  </a:t>
            </a:r>
            <a:endParaRPr lang="en-US" sz="1400" dirty="0">
              <a:latin typeface="Bookman Old Style" pitchFamily="18" charset="0"/>
            </a:endParaRPr>
          </a:p>
        </p:txBody>
      </p:sp>
      <p:grpSp>
        <p:nvGrpSpPr>
          <p:cNvPr id="273" name="Group 272"/>
          <p:cNvGrpSpPr/>
          <p:nvPr/>
        </p:nvGrpSpPr>
        <p:grpSpPr>
          <a:xfrm rot="218931">
            <a:off x="7482528" y="2308303"/>
            <a:ext cx="51426" cy="138059"/>
            <a:chOff x="6732324" y="1933600"/>
            <a:chExt cx="51426" cy="138059"/>
          </a:xfrm>
        </p:grpSpPr>
        <p:cxnSp>
          <p:nvCxnSpPr>
            <p:cNvPr id="274" name="Straight Connector 273"/>
            <p:cNvCxnSpPr/>
            <p:nvPr/>
          </p:nvCxnSpPr>
          <p:spPr>
            <a:xfrm flipV="1">
              <a:off x="6732324" y="1933600"/>
              <a:ext cx="8478" cy="1332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 flipV="1">
              <a:off x="6775272" y="1938364"/>
              <a:ext cx="8478" cy="1332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 276"/>
          <p:cNvGrpSpPr/>
          <p:nvPr/>
        </p:nvGrpSpPr>
        <p:grpSpPr>
          <a:xfrm rot="16900570">
            <a:off x="7794462" y="2097558"/>
            <a:ext cx="50318" cy="138958"/>
            <a:chOff x="6775272" y="1938364"/>
            <a:chExt cx="50318" cy="138958"/>
          </a:xfrm>
        </p:grpSpPr>
        <p:cxnSp>
          <p:nvCxnSpPr>
            <p:cNvPr id="279" name="Straight Connector 278"/>
            <p:cNvCxnSpPr/>
            <p:nvPr/>
          </p:nvCxnSpPr>
          <p:spPr>
            <a:xfrm flipV="1">
              <a:off x="6775272" y="1938364"/>
              <a:ext cx="8478" cy="1332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V="1">
              <a:off x="6817112" y="1944027"/>
              <a:ext cx="8478" cy="1332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1" name="TextBox 280"/>
          <p:cNvSpPr txBox="1"/>
          <p:nvPr/>
        </p:nvSpPr>
        <p:spPr>
          <a:xfrm>
            <a:off x="2436208" y="2774962"/>
            <a:ext cx="1068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ookman Old Style" pitchFamily="18" charset="0"/>
              </a:rPr>
              <a:t>.....(v)</a:t>
            </a:r>
            <a:endParaRPr lang="en-US" sz="1400" dirty="0">
              <a:latin typeface="Bookman Old Style" pitchFamily="18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5136573" y="2898920"/>
            <a:ext cx="0" cy="19753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4963098" y="3155350"/>
            <a:ext cx="13156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Symbol" pitchFamily="18" charset="2"/>
              </a:rPr>
              <a:t>  \ </a:t>
            </a:r>
            <a:r>
              <a:rPr lang="en-US" sz="1400" dirty="0" smtClean="0">
                <a:latin typeface="Bookman Old Style" pitchFamily="18" charset="0"/>
              </a:rPr>
              <a:t>MP + AM  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5181600" y="2871493"/>
            <a:ext cx="20097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Symbol" pitchFamily="18" charset="2"/>
              </a:rPr>
              <a:t> </a:t>
            </a:r>
            <a:r>
              <a:rPr lang="pt-BR" sz="1600" dirty="0" smtClean="0">
                <a:latin typeface="Symbol" pitchFamily="18" charset="2"/>
              </a:rPr>
              <a:t> </a:t>
            </a:r>
            <a:r>
              <a:rPr lang="pt-BR" sz="1400" dirty="0" smtClean="0">
                <a:latin typeface="Bookman Old Style" pitchFamily="18" charset="0"/>
              </a:rPr>
              <a:t>Adding (iv) and (vi)</a:t>
            </a:r>
            <a:r>
              <a:rPr lang="en-US" sz="1400" dirty="0" smtClean="0">
                <a:latin typeface="Bookman Old Style" pitchFamily="18" charset="0"/>
              </a:rPr>
              <a:t> 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6172200" y="3170739"/>
            <a:ext cx="11563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itchFamily="18" charset="0"/>
              </a:rPr>
              <a:t>=  NP + ND 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5277369" y="3863876"/>
            <a:ext cx="2418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indent="-1371600"/>
            <a:r>
              <a:rPr lang="en-US" sz="1400" dirty="0" smtClean="0">
                <a:latin typeface="Bookman Old Style" pitchFamily="18" charset="0"/>
              </a:rPr>
              <a:t>Subtracting (vii) from </a:t>
            </a:r>
            <a:r>
              <a:rPr lang="en-US" sz="1400" dirty="0">
                <a:latin typeface="Bookman Old Style" pitchFamily="18" charset="0"/>
              </a:rPr>
              <a:t>(</a:t>
            </a:r>
            <a:r>
              <a:rPr lang="en-US" sz="1400" dirty="0" smtClean="0">
                <a:latin typeface="Bookman Old Style" pitchFamily="18" charset="0"/>
              </a:rPr>
              <a:t>iii)</a:t>
            </a:r>
          </a:p>
        </p:txBody>
      </p:sp>
      <p:sp>
        <p:nvSpPr>
          <p:cNvPr id="294" name="Rectangle 293"/>
          <p:cNvSpPr/>
          <p:nvPr/>
        </p:nvSpPr>
        <p:spPr>
          <a:xfrm>
            <a:off x="5070473" y="4123121"/>
            <a:ext cx="14115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indent="-1371600"/>
            <a:r>
              <a:rPr lang="pt-BR" sz="1600" dirty="0" smtClean="0">
                <a:latin typeface="Symbol" pitchFamily="18" charset="2"/>
              </a:rPr>
              <a:t>\ </a:t>
            </a:r>
            <a:r>
              <a:rPr lang="en-US" sz="1400" dirty="0" smtClean="0">
                <a:latin typeface="Bookman Old Style" pitchFamily="18" charset="0"/>
              </a:rPr>
              <a:t>AB – AP  =</a:t>
            </a:r>
          </a:p>
        </p:txBody>
      </p:sp>
      <p:sp>
        <p:nvSpPr>
          <p:cNvPr id="295" name="Rectangle 294"/>
          <p:cNvSpPr/>
          <p:nvPr/>
        </p:nvSpPr>
        <p:spPr>
          <a:xfrm>
            <a:off x="6284186" y="4157560"/>
            <a:ext cx="9548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indent="-1371600"/>
            <a:r>
              <a:rPr lang="en-US" sz="1400" dirty="0">
                <a:latin typeface="Bookman Old Style" pitchFamily="18" charset="0"/>
              </a:rPr>
              <a:t>CD – </a:t>
            </a:r>
            <a:r>
              <a:rPr lang="en-US" sz="1400" dirty="0" smtClean="0">
                <a:latin typeface="Bookman Old Style" pitchFamily="18" charset="0"/>
              </a:rPr>
              <a:t>PD</a:t>
            </a:r>
          </a:p>
        </p:txBody>
      </p:sp>
      <p:sp>
        <p:nvSpPr>
          <p:cNvPr id="287" name="Rectangle 286"/>
          <p:cNvSpPr/>
          <p:nvPr/>
        </p:nvSpPr>
        <p:spPr>
          <a:xfrm>
            <a:off x="4962524" y="3471446"/>
            <a:ext cx="8286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Symbol" pitchFamily="18" charset="2"/>
              </a:rPr>
              <a:t>  \ </a:t>
            </a:r>
            <a:r>
              <a:rPr lang="en-US" sz="1400" b="1" dirty="0" smtClean="0">
                <a:latin typeface="Bookman Old Style" pitchFamily="18" charset="0"/>
              </a:rPr>
              <a:t>AP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5597874" y="3504705"/>
            <a:ext cx="752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=  PD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4965700" y="4442996"/>
            <a:ext cx="8286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Symbol" pitchFamily="18" charset="2"/>
              </a:rPr>
              <a:t>  \ </a:t>
            </a:r>
            <a:r>
              <a:rPr lang="en-US" sz="1400" b="1" dirty="0" smtClean="0">
                <a:latin typeface="Bookman Old Style" pitchFamily="18" charset="0"/>
              </a:rPr>
              <a:t>PB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298" name="Rectangle 297"/>
          <p:cNvSpPr/>
          <p:nvPr/>
        </p:nvSpPr>
        <p:spPr>
          <a:xfrm>
            <a:off x="5601050" y="4458385"/>
            <a:ext cx="752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=  CP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301" name="Oval 300"/>
          <p:cNvSpPr/>
          <p:nvPr/>
        </p:nvSpPr>
        <p:spPr>
          <a:xfrm>
            <a:off x="7323331" y="1718933"/>
            <a:ext cx="91440" cy="91440"/>
          </a:xfrm>
          <a:prstGeom prst="ellipse">
            <a:avLst/>
          </a:prstGeom>
          <a:solidFill>
            <a:srgbClr val="A61EF2"/>
          </a:solidFill>
          <a:ln w="63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227" name="Group 226"/>
          <p:cNvGrpSpPr/>
          <p:nvPr/>
        </p:nvGrpSpPr>
        <p:grpSpPr>
          <a:xfrm>
            <a:off x="3247653" y="1177523"/>
            <a:ext cx="2986455" cy="1828195"/>
            <a:chOff x="3794887" y="5998220"/>
            <a:chExt cx="3613611" cy="1576177"/>
          </a:xfrm>
        </p:grpSpPr>
        <p:sp>
          <p:nvSpPr>
            <p:cNvPr id="228" name="Cloud 227"/>
            <p:cNvSpPr/>
            <p:nvPr/>
          </p:nvSpPr>
          <p:spPr bwMode="auto">
            <a:xfrm rot="10800000" flipH="1" flipV="1">
              <a:off x="3794887" y="5998220"/>
              <a:ext cx="3613611" cy="1576177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4254006" y="6182272"/>
              <a:ext cx="2527608" cy="491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 AB = CD 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32" name="TextBox 231"/>
          <p:cNvSpPr txBox="1"/>
          <p:nvPr/>
        </p:nvSpPr>
        <p:spPr>
          <a:xfrm>
            <a:off x="4001908" y="1679756"/>
            <a:ext cx="137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OM </a:t>
            </a:r>
            <a:r>
              <a:rPr lang="en-US" b="1" dirty="0" smtClean="0">
                <a:solidFill>
                  <a:schemeClr val="bg1"/>
                </a:solidFill>
                <a:latin typeface="Symbol" panose="05050102010706020507" pitchFamily="18" charset="2"/>
              </a:rPr>
              <a:t>^ 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AB 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3662715" y="1996065"/>
            <a:ext cx="208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ON </a:t>
            </a:r>
            <a:r>
              <a:rPr lang="en-US" b="1" dirty="0" smtClean="0">
                <a:solidFill>
                  <a:schemeClr val="bg1"/>
                </a:solidFill>
                <a:latin typeface="Symbol" panose="05050102010706020507" pitchFamily="18" charset="2"/>
              </a:rPr>
              <a:t>^ 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CD 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3496464" y="2365397"/>
            <a:ext cx="208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 OM = ON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240" name="Group 239"/>
          <p:cNvGrpSpPr/>
          <p:nvPr/>
        </p:nvGrpSpPr>
        <p:grpSpPr>
          <a:xfrm>
            <a:off x="4001872" y="2802155"/>
            <a:ext cx="2467893" cy="1066195"/>
            <a:chOff x="3535758" y="5875075"/>
            <a:chExt cx="2986150" cy="1419106"/>
          </a:xfrm>
        </p:grpSpPr>
        <p:sp>
          <p:nvSpPr>
            <p:cNvPr id="241" name="Cloud 240"/>
            <p:cNvSpPr/>
            <p:nvPr/>
          </p:nvSpPr>
          <p:spPr bwMode="auto">
            <a:xfrm rot="10800000" flipH="1" flipV="1">
              <a:off x="3535758" y="5875075"/>
              <a:ext cx="2986150" cy="1419106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737757" y="6000749"/>
              <a:ext cx="2527608" cy="983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Equal chords are equidistant from the centre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6460544" y="2274555"/>
            <a:ext cx="787976" cy="80832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7263347" y="2355387"/>
            <a:ext cx="474074" cy="48957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V="1">
            <a:off x="7883230" y="1076446"/>
            <a:ext cx="256368" cy="864214"/>
          </a:xfrm>
          <a:prstGeom prst="line">
            <a:avLst/>
          </a:prstGeom>
          <a:ln w="254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7746487" y="1936687"/>
            <a:ext cx="140726" cy="467657"/>
          </a:xfrm>
          <a:prstGeom prst="line">
            <a:avLst/>
          </a:prstGeom>
          <a:ln w="254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7500122" y="1967946"/>
            <a:ext cx="138112" cy="163664"/>
            <a:chOff x="7500122" y="1967946"/>
            <a:chExt cx="138112" cy="163664"/>
          </a:xfrm>
        </p:grpSpPr>
        <p:grpSp>
          <p:nvGrpSpPr>
            <p:cNvPr id="223" name="Group 222"/>
            <p:cNvGrpSpPr/>
            <p:nvPr/>
          </p:nvGrpSpPr>
          <p:grpSpPr>
            <a:xfrm rot="980662">
              <a:off x="7511571" y="1967946"/>
              <a:ext cx="47765" cy="163664"/>
              <a:chOff x="6708990" y="1520457"/>
              <a:chExt cx="47765" cy="163664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 rot="18597162" flipH="1" flipV="1">
                <a:off x="6647078" y="1582369"/>
                <a:ext cx="138112" cy="142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97162" flipH="1" flipV="1">
                <a:off x="6680555" y="1607921"/>
                <a:ext cx="138112" cy="142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4" name="Straight Connector 203"/>
            <p:cNvCxnSpPr/>
            <p:nvPr/>
          </p:nvCxnSpPr>
          <p:spPr>
            <a:xfrm rot="19577824" flipH="1" flipV="1">
              <a:off x="7500122" y="2097298"/>
              <a:ext cx="138112" cy="142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Rectangle 164"/>
          <p:cNvSpPr/>
          <p:nvPr/>
        </p:nvSpPr>
        <p:spPr>
          <a:xfrm>
            <a:off x="152400" y="1279194"/>
            <a:ext cx="8136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smtClean="0">
                <a:latin typeface="Bookman Old Style" pitchFamily="18" charset="0"/>
              </a:rPr>
              <a:t>Proof : 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3048000" y="2571750"/>
            <a:ext cx="155448" cy="46923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ight Brace 187"/>
          <p:cNvSpPr/>
          <p:nvPr/>
        </p:nvSpPr>
        <p:spPr>
          <a:xfrm>
            <a:off x="3002904" y="1656146"/>
            <a:ext cx="206901" cy="68700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477000" y="3504705"/>
            <a:ext cx="752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itchFamily="18" charset="0"/>
              </a:rPr>
              <a:t>…(vii)</a:t>
            </a:r>
            <a:endParaRPr lang="en-US" sz="14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24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500"/>
                            </p:stCondLst>
                            <p:childTnLst>
                              <p:par>
                                <p:cTn id="3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500"/>
                            </p:stCondLst>
                            <p:childTnLst>
                              <p:par>
                                <p:cTn id="4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500"/>
                            </p:stCondLst>
                            <p:childTnLst>
                              <p:par>
                                <p:cTn id="4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500"/>
                            </p:stCondLst>
                            <p:childTnLst>
                              <p:par>
                                <p:cTn id="4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5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500"/>
                            </p:stCondLst>
                            <p:childTnLst>
                              <p:par>
                                <p:cTn id="5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8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3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8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8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6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7" fill="hold">
                            <p:stCondLst>
                              <p:cond delay="500"/>
                            </p:stCondLst>
                            <p:childTnLst>
                              <p:par>
                                <p:cTn id="6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3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9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0" fill="hold">
                            <p:stCondLst>
                              <p:cond delay="500"/>
                            </p:stCondLst>
                            <p:childTnLst>
                              <p:par>
                                <p:cTn id="6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4" fill="hold">
                      <p:stCondLst>
                        <p:cond delay="indefinite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4" fill="hold">
                      <p:stCondLst>
                        <p:cond delay="indefinite"/>
                      </p:stCondLst>
                      <p:childTnLst>
                        <p:par>
                          <p:cTn id="665" fill="hold">
                            <p:stCondLst>
                              <p:cond delay="0"/>
                            </p:stCondLst>
                            <p:childTnLst>
                              <p:par>
                                <p:cTn id="6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8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9" fill="hold">
                      <p:stCondLst>
                        <p:cond delay="indefinite"/>
                      </p:stCondLst>
                      <p:childTnLst>
                        <p:par>
                          <p:cTn id="670" fill="hold">
                            <p:stCondLst>
                              <p:cond delay="0"/>
                            </p:stCondLst>
                            <p:childTnLst>
                              <p:par>
                                <p:cTn id="6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3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4" fill="hold">
                      <p:stCondLst>
                        <p:cond delay="indefinite"/>
                      </p:stCondLst>
                      <p:childTnLst>
                        <p:par>
                          <p:cTn id="675" fill="hold">
                            <p:stCondLst>
                              <p:cond delay="0"/>
                            </p:stCondLst>
                            <p:childTnLst>
                              <p:par>
                                <p:cTn id="6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8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3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4" fill="hold">
                            <p:stCondLst>
                              <p:cond delay="500"/>
                            </p:stCondLst>
                            <p:childTnLst>
                              <p:par>
                                <p:cTn id="6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9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>
                      <p:stCondLst>
                        <p:cond delay="indefinite"/>
                      </p:stCondLst>
                      <p:childTnLst>
                        <p:par>
                          <p:cTn id="692" fill="hold">
                            <p:stCondLst>
                              <p:cond delay="0"/>
                            </p:stCondLst>
                            <p:childTnLst>
                              <p:par>
                                <p:cTn id="6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6" fill="hold">
                      <p:stCondLst>
                        <p:cond delay="indefinite"/>
                      </p:stCondLst>
                      <p:childTnLst>
                        <p:par>
                          <p:cTn id="697" fill="hold">
                            <p:stCondLst>
                              <p:cond delay="0"/>
                            </p:stCondLst>
                            <p:childTnLst>
                              <p:par>
                                <p:cTn id="6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1" fill="hold">
                      <p:stCondLst>
                        <p:cond delay="indefinite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5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6" fill="hold">
                      <p:stCondLst>
                        <p:cond delay="indefinite"/>
                      </p:stCondLst>
                      <p:childTnLst>
                        <p:par>
                          <p:cTn id="707" fill="hold">
                            <p:stCondLst>
                              <p:cond delay="0"/>
                            </p:stCondLst>
                            <p:childTnLst>
                              <p:par>
                                <p:cTn id="7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>
                      <p:stCondLst>
                        <p:cond delay="indefinite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6" fill="hold">
                      <p:stCondLst>
                        <p:cond delay="indefinite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0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500"/>
                            </p:stCondLst>
                            <p:childTnLst>
                              <p:par>
                                <p:cTn id="7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1000"/>
                            </p:stCondLst>
                            <p:childTnLst>
                              <p:par>
                                <p:cTn id="7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1500"/>
                            </p:stCondLst>
                            <p:childTnLst>
                              <p:par>
                                <p:cTn id="7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2" fill="hold">
                      <p:stCondLst>
                        <p:cond delay="indefinite"/>
                      </p:stCondLst>
                      <p:childTnLst>
                        <p:par>
                          <p:cTn id="743" fill="hold">
                            <p:stCondLst>
                              <p:cond delay="0"/>
                            </p:stCondLst>
                            <p:childTnLst>
                              <p:par>
                                <p:cTn id="7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7" fill="hold">
                      <p:stCondLst>
                        <p:cond delay="indefinite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2" fill="hold">
                      <p:stCondLst>
                        <p:cond delay="indefinite"/>
                      </p:stCondLst>
                      <p:childTnLst>
                        <p:par>
                          <p:cTn id="753" fill="hold">
                            <p:stCondLst>
                              <p:cond delay="0"/>
                            </p:stCondLst>
                            <p:childTnLst>
                              <p:par>
                                <p:cTn id="7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7" fill="hold">
                      <p:stCondLst>
                        <p:cond delay="indefinite"/>
                      </p:stCondLst>
                      <p:childTnLst>
                        <p:par>
                          <p:cTn id="758" fill="hold">
                            <p:stCondLst>
                              <p:cond delay="0"/>
                            </p:stCondLst>
                            <p:childTnLst>
                              <p:par>
                                <p:cTn id="7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1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2" fill="hold">
                      <p:stCondLst>
                        <p:cond delay="indefinite"/>
                      </p:stCondLst>
                      <p:childTnLst>
                        <p:par>
                          <p:cTn id="763" fill="hold">
                            <p:stCondLst>
                              <p:cond delay="0"/>
                            </p:stCondLst>
                            <p:childTnLst>
                              <p:par>
                                <p:cTn id="7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6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7" fill="hold">
                      <p:stCondLst>
                        <p:cond delay="indefinite"/>
                      </p:stCondLst>
                      <p:childTnLst>
                        <p:par>
                          <p:cTn id="768" fill="hold">
                            <p:stCondLst>
                              <p:cond delay="0"/>
                            </p:stCondLst>
                            <p:childTnLst>
                              <p:par>
                                <p:cTn id="7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1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2" fill="hold">
                      <p:stCondLst>
                        <p:cond delay="indefinite"/>
                      </p:stCondLst>
                      <p:childTnLst>
                        <p:par>
                          <p:cTn id="773" fill="hold">
                            <p:stCondLst>
                              <p:cond delay="0"/>
                            </p:stCondLst>
                            <p:childTnLst>
                              <p:par>
                                <p:cTn id="7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6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7" fill="hold">
                      <p:stCondLst>
                        <p:cond delay="indefinite"/>
                      </p:stCondLst>
                      <p:childTnLst>
                        <p:par>
                          <p:cTn id="778" fill="hold">
                            <p:stCondLst>
                              <p:cond delay="0"/>
                            </p:stCondLst>
                            <p:childTnLst>
                              <p:par>
                                <p:cTn id="7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1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2" fill="hold">
                            <p:stCondLst>
                              <p:cond delay="500"/>
                            </p:stCondLst>
                            <p:childTnLst>
                              <p:par>
                                <p:cTn id="7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77" grpId="1" animBg="1"/>
      <p:bldP spid="187" grpId="0" animBg="1"/>
      <p:bldP spid="187" grpId="1" animBg="1"/>
      <p:bldP spid="174" grpId="0" animBg="1"/>
      <p:bldP spid="174" grpId="1" animBg="1"/>
      <p:bldP spid="166" grpId="0" animBg="1"/>
      <p:bldP spid="166" grpId="1" animBg="1"/>
      <p:bldP spid="176" grpId="0" animBg="1"/>
      <p:bldP spid="176" grpId="1" animBg="1"/>
      <p:bldP spid="175" grpId="0" animBg="1"/>
      <p:bldP spid="175" grpId="1" animBg="1"/>
      <p:bldP spid="283" grpId="0" animBg="1"/>
      <p:bldP spid="283" grpId="1" animBg="1"/>
      <p:bldP spid="282" grpId="0" animBg="1"/>
      <p:bldP spid="282" grpId="1" animBg="1"/>
      <p:bldP spid="254" grpId="0" animBg="1"/>
      <p:bldP spid="254" grpId="1" animBg="1"/>
      <p:bldP spid="4" grpId="0" animBg="1"/>
      <p:bldP spid="4" grpId="1" animBg="1"/>
      <p:bldP spid="253" grpId="0" animBg="1"/>
      <p:bldP spid="253" grpId="1" animBg="1"/>
      <p:bldP spid="162" grpId="0" animBg="1"/>
      <p:bldP spid="162" grpId="1" animBg="1"/>
      <p:bldP spid="158" grpId="0" animBg="1"/>
      <p:bldP spid="158" grpId="1" animBg="1"/>
      <p:bldP spid="132" grpId="0" animBg="1"/>
      <p:bldP spid="132" grpId="1" animBg="1"/>
      <p:bldP spid="29" grpId="0" animBg="1"/>
      <p:bldP spid="29" grpId="1" animBg="1"/>
      <p:bldP spid="2" grpId="0"/>
      <p:bldP spid="3" grpId="0" animBg="1"/>
      <p:bldP spid="3" grpId="1" animBg="1"/>
      <p:bldP spid="20" grpId="0"/>
      <p:bldP spid="45" grpId="0"/>
      <p:bldP spid="49" grpId="0"/>
      <p:bldP spid="70" grpId="0"/>
      <p:bldP spid="131" grpId="0"/>
      <p:bldP spid="26" grpId="0"/>
      <p:bldP spid="179" grpId="0"/>
      <p:bldP spid="181" grpId="0"/>
      <p:bldP spid="186" grpId="0"/>
      <p:bldP spid="191" grpId="0"/>
      <p:bldP spid="193" grpId="0"/>
      <p:bldP spid="107" grpId="0"/>
      <p:bldP spid="121" grpId="0"/>
      <p:bldP spid="111" grpId="0"/>
      <p:bldP spid="140" grpId="0"/>
      <p:bldP spid="159" grpId="0"/>
      <p:bldP spid="161" grpId="0"/>
      <p:bldP spid="164" grpId="0"/>
      <p:bldP spid="167" grpId="0"/>
      <p:bldP spid="189" grpId="0"/>
      <p:bldP spid="190" grpId="0"/>
      <p:bldP spid="199" grpId="0"/>
      <p:bldP spid="200" grpId="0"/>
      <p:bldP spid="201" grpId="0"/>
      <p:bldP spid="202" grpId="0"/>
      <p:bldP spid="203" grpId="0"/>
      <p:bldP spid="212" grpId="0"/>
      <p:bldP spid="213" grpId="0"/>
      <p:bldP spid="214" grpId="0"/>
      <p:bldP spid="215" grpId="0"/>
      <p:bldP spid="216" grpId="0"/>
      <p:bldP spid="217" grpId="0"/>
      <p:bldP spid="218" grpId="0"/>
      <p:bldP spid="219" grpId="0"/>
      <p:bldP spid="220" grpId="0"/>
      <p:bldP spid="221" grpId="0"/>
      <p:bldP spid="222" grpId="0"/>
      <p:bldP spid="263" grpId="0"/>
      <p:bldP spid="264" grpId="1"/>
      <p:bldP spid="266" grpId="0"/>
      <p:bldP spid="267" grpId="0"/>
      <p:bldP spid="269" grpId="0"/>
      <p:bldP spid="270" grpId="0"/>
      <p:bldP spid="271" grpId="0"/>
      <p:bldP spid="272" grpId="0"/>
      <p:bldP spid="281" grpId="0"/>
      <p:bldP spid="284" grpId="0"/>
      <p:bldP spid="285" grpId="0"/>
      <p:bldP spid="286" grpId="0"/>
      <p:bldP spid="289" grpId="0"/>
      <p:bldP spid="294" grpId="0"/>
      <p:bldP spid="295" grpId="0"/>
      <p:bldP spid="287" grpId="0"/>
      <p:bldP spid="288" grpId="0"/>
      <p:bldP spid="297" grpId="0"/>
      <p:bldP spid="298" grpId="0"/>
      <p:bldP spid="301" grpId="0" animBg="1"/>
      <p:bldP spid="301" grpId="1" animBg="1"/>
      <p:bldP spid="232" grpId="0"/>
      <p:bldP spid="232" grpId="1"/>
      <p:bldP spid="235" grpId="0"/>
      <p:bldP spid="235" grpId="1"/>
      <p:bldP spid="239" grpId="0"/>
      <p:bldP spid="239" grpId="1"/>
      <p:bldP spid="165" grpId="0"/>
      <p:bldP spid="5" grpId="0" animBg="1"/>
      <p:bldP spid="188" grpId="0" animBg="1"/>
      <p:bldP spid="2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6573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MODULE 14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110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/>
          <p:cNvSpPr/>
          <p:nvPr/>
        </p:nvSpPr>
        <p:spPr>
          <a:xfrm>
            <a:off x="495792" y="635356"/>
            <a:ext cx="3541451" cy="26634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758950" y="646763"/>
            <a:ext cx="2199570" cy="24353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1189274" y="646763"/>
            <a:ext cx="579215" cy="24353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495789" y="431767"/>
            <a:ext cx="6301444" cy="26634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428251" y="440727"/>
            <a:ext cx="1919801" cy="24842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004176" y="440727"/>
            <a:ext cx="703732" cy="24842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939283" y="440727"/>
            <a:ext cx="1120788" cy="24842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52803" y="208899"/>
            <a:ext cx="2598103" cy="26634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6391275" y="2009776"/>
            <a:ext cx="464344" cy="812006"/>
          </a:xfrm>
          <a:custGeom>
            <a:avLst/>
            <a:gdLst>
              <a:gd name="connsiteX0" fmla="*/ 0 w 464344"/>
              <a:gd name="connsiteY0" fmla="*/ 812006 h 812006"/>
              <a:gd name="connsiteX1" fmla="*/ 61913 w 464344"/>
              <a:gd name="connsiteY1" fmla="*/ 0 h 812006"/>
              <a:gd name="connsiteX2" fmla="*/ 464344 w 464344"/>
              <a:gd name="connsiteY2" fmla="*/ 409575 h 812006"/>
              <a:gd name="connsiteX3" fmla="*/ 0 w 464344"/>
              <a:gd name="connsiteY3" fmla="*/ 812006 h 812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344" h="812006">
                <a:moveTo>
                  <a:pt x="0" y="812006"/>
                </a:moveTo>
                <a:lnTo>
                  <a:pt x="61913" y="0"/>
                </a:lnTo>
                <a:lnTo>
                  <a:pt x="464344" y="409575"/>
                </a:lnTo>
                <a:lnTo>
                  <a:pt x="0" y="812006"/>
                </a:lnTo>
                <a:close/>
              </a:path>
            </a:pathLst>
          </a:custGeom>
          <a:solidFill>
            <a:srgbClr val="009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6010275" y="1997870"/>
            <a:ext cx="438150" cy="826294"/>
          </a:xfrm>
          <a:custGeom>
            <a:avLst/>
            <a:gdLst>
              <a:gd name="connsiteX0" fmla="*/ 376238 w 438150"/>
              <a:gd name="connsiteY0" fmla="*/ 826294 h 826294"/>
              <a:gd name="connsiteX1" fmla="*/ 0 w 438150"/>
              <a:gd name="connsiteY1" fmla="*/ 392906 h 826294"/>
              <a:gd name="connsiteX2" fmla="*/ 438150 w 438150"/>
              <a:gd name="connsiteY2" fmla="*/ 0 h 826294"/>
              <a:gd name="connsiteX3" fmla="*/ 376238 w 438150"/>
              <a:gd name="connsiteY3" fmla="*/ 826294 h 82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150" h="826294">
                <a:moveTo>
                  <a:pt x="376238" y="826294"/>
                </a:moveTo>
                <a:lnTo>
                  <a:pt x="0" y="392906"/>
                </a:lnTo>
                <a:lnTo>
                  <a:pt x="438150" y="0"/>
                </a:lnTo>
                <a:lnTo>
                  <a:pt x="376238" y="82629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754700" y="207630"/>
            <a:ext cx="2598103" cy="26634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2360" y="184151"/>
            <a:ext cx="91463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Q.   If two equal chords of a circle intersect within the circle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, </a:t>
            </a:r>
            <a:endParaRPr lang="en-US" sz="14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    prove that the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line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joining the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point of intersection to the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centre </a:t>
            </a: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   makes equal angles with the chords.</a:t>
            </a:r>
            <a:endParaRPr lang="en-US" sz="14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3172" y="946733"/>
            <a:ext cx="11250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itchFamily="18" charset="0"/>
              </a:rPr>
              <a:t>To prove  :</a:t>
            </a:r>
          </a:p>
        </p:txBody>
      </p:sp>
      <p:sp>
        <p:nvSpPr>
          <p:cNvPr id="5" name="Rectangle 4"/>
          <p:cNvSpPr/>
          <p:nvPr/>
        </p:nvSpPr>
        <p:spPr>
          <a:xfrm>
            <a:off x="493175" y="1201141"/>
            <a:ext cx="47890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itchFamily="18" charset="0"/>
              </a:rPr>
              <a:t>Construction</a:t>
            </a:r>
            <a:r>
              <a:rPr lang="en-US" sz="1400" i="1" dirty="0" smtClean="0">
                <a:latin typeface="Bookman Old Style" pitchFamily="18" charset="0"/>
              </a:rPr>
              <a:t> </a:t>
            </a:r>
            <a:r>
              <a:rPr lang="en-US" sz="1400" dirty="0" smtClean="0">
                <a:latin typeface="Bookman Old Style" pitchFamily="18" charset="0"/>
              </a:rPr>
              <a:t>: Draw OE </a:t>
            </a:r>
            <a:r>
              <a:rPr lang="en-US" sz="1400" dirty="0" smtClean="0">
                <a:latin typeface="Symbol" pitchFamily="18" charset="2"/>
              </a:rPr>
              <a:t>^</a:t>
            </a:r>
            <a:r>
              <a:rPr lang="en-US" sz="1400" dirty="0" smtClean="0">
                <a:latin typeface="Bookman Old Style" pitchFamily="18" charset="0"/>
              </a:rPr>
              <a:t> CD and OF </a:t>
            </a:r>
            <a:r>
              <a:rPr lang="en-US" sz="1400" dirty="0" smtClean="0">
                <a:latin typeface="Symbol" pitchFamily="18" charset="2"/>
              </a:rPr>
              <a:t>^</a:t>
            </a:r>
            <a:r>
              <a:rPr lang="en-US" sz="1400" dirty="0" smtClean="0">
                <a:latin typeface="Bookman Old Style" pitchFamily="18" charset="0"/>
              </a:rPr>
              <a:t> AB 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93172" y="1809752"/>
            <a:ext cx="2362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I</a:t>
            </a:r>
            <a:r>
              <a:rPr lang="pt-BR" sz="1400" dirty="0" smtClean="0">
                <a:latin typeface="Bookman Old Style" pitchFamily="18" charset="0"/>
              </a:rPr>
              <a:t>n </a:t>
            </a:r>
            <a:r>
              <a:rPr lang="pt-BR" sz="1400" dirty="0" smtClean="0">
                <a:latin typeface="Symbol" pitchFamily="18" charset="2"/>
              </a:rPr>
              <a:t>D</a:t>
            </a:r>
            <a:r>
              <a:rPr lang="pt-BR" sz="1400" dirty="0" smtClean="0">
                <a:latin typeface="Bookman Old Style" pitchFamily="18" charset="0"/>
              </a:rPr>
              <a:t>OPF and  </a:t>
            </a:r>
            <a:r>
              <a:rPr lang="pt-BR" sz="1400" dirty="0" smtClean="0">
                <a:latin typeface="Symbol" pitchFamily="18" charset="2"/>
              </a:rPr>
              <a:t>D</a:t>
            </a:r>
            <a:r>
              <a:rPr lang="pt-BR" sz="1400" dirty="0" smtClean="0">
                <a:latin typeface="Bookman Old Style" pitchFamily="18" charset="0"/>
              </a:rPr>
              <a:t>OPE,  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93172" y="2724152"/>
            <a:ext cx="22500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Bookman Old Style" pitchFamily="18" charset="0"/>
              </a:rPr>
              <a:t>OF  =  OE 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624048" y="2724150"/>
            <a:ext cx="6367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Bookman Old Style" pitchFamily="18" charset="0"/>
              </a:rPr>
              <a:t>[Equal chords of a circle are </a:t>
            </a:r>
          </a:p>
          <a:p>
            <a:r>
              <a:rPr lang="pt-BR" sz="1400" dirty="0" smtClean="0">
                <a:latin typeface="Bookman Old Style" pitchFamily="18" charset="0"/>
              </a:rPr>
              <a:t>equidistant from the centre]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93175" y="1445111"/>
            <a:ext cx="8066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Bookman Old Style" pitchFamily="18" charset="0"/>
              </a:rPr>
              <a:t>Proof  :</a:t>
            </a:r>
            <a:endParaRPr lang="en-IN" sz="1400" dirty="0"/>
          </a:p>
        </p:txBody>
      </p:sp>
      <p:sp>
        <p:nvSpPr>
          <p:cNvPr id="95" name="Rectangle 94"/>
          <p:cNvSpPr/>
          <p:nvPr/>
        </p:nvSpPr>
        <p:spPr>
          <a:xfrm>
            <a:off x="493172" y="2114552"/>
            <a:ext cx="2362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Symbol" pitchFamily="18" charset="2"/>
              </a:rPr>
              <a:t>Ð</a:t>
            </a:r>
            <a:r>
              <a:rPr lang="en-US" sz="1400" dirty="0" smtClean="0">
                <a:latin typeface="Bookman Old Style" pitchFamily="18" charset="0"/>
              </a:rPr>
              <a:t>OFP  = </a:t>
            </a:r>
            <a:r>
              <a:rPr lang="en-US" sz="1400" dirty="0" smtClean="0">
                <a:latin typeface="Symbol" pitchFamily="18" charset="2"/>
              </a:rPr>
              <a:t>Ð</a:t>
            </a:r>
            <a:r>
              <a:rPr lang="en-US" sz="1400" dirty="0" smtClean="0">
                <a:latin typeface="Bookman Old Style" pitchFamily="18" charset="0"/>
              </a:rPr>
              <a:t>OEP = 90</a:t>
            </a:r>
            <a:r>
              <a:rPr lang="en-US" sz="1400" baseline="30000" dirty="0" smtClean="0">
                <a:latin typeface="Bookman Old Style" pitchFamily="18" charset="0"/>
              </a:rPr>
              <a:t>o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624050" y="2114552"/>
            <a:ext cx="19017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Bookman Old Style" pitchFamily="18" charset="0"/>
              </a:rPr>
              <a:t>[construction]</a:t>
            </a:r>
            <a:endParaRPr lang="en-US" sz="1400" baseline="40000" dirty="0">
              <a:latin typeface="Bookman Old Style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93174" y="2419352"/>
            <a:ext cx="1874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Bookman Old Style" pitchFamily="18" charset="0"/>
              </a:rPr>
              <a:t>OP  =  OP 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624051" y="2419352"/>
            <a:ext cx="20290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Bookman Old Style" pitchFamily="18" charset="0"/>
              </a:rPr>
              <a:t>[common side]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52403" y="3714752"/>
            <a:ext cx="4760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latin typeface="Symbol" pitchFamily="18" charset="2"/>
              </a:rPr>
              <a:t>\</a:t>
            </a:r>
            <a:endParaRPr lang="en-US" sz="1400" b="1" dirty="0">
              <a:latin typeface="Symbol" pitchFamily="18" charset="2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624048" y="3330775"/>
            <a:ext cx="14131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Bookman Old Style" pitchFamily="18" charset="0"/>
              </a:rPr>
              <a:t>[By RHS rule]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15961" y="3337934"/>
            <a:ext cx="1905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D</a:t>
            </a:r>
            <a:r>
              <a:rPr lang="pt-BR" sz="1400" dirty="0" smtClean="0">
                <a:latin typeface="Bookman Old Style" pitchFamily="18" charset="0"/>
              </a:rPr>
              <a:t>OPF  </a:t>
            </a:r>
            <a:r>
              <a:rPr lang="pt-BR" sz="1400" dirty="0" smtClean="0">
                <a:latin typeface="Symbol" panose="05050102010706020507" pitchFamily="18" charset="2"/>
              </a:rPr>
              <a:t>@</a:t>
            </a:r>
            <a:r>
              <a:rPr lang="pt-BR" sz="1400" dirty="0" smtClean="0">
                <a:latin typeface="Bookman Old Style" pitchFamily="18" charset="0"/>
              </a:rPr>
              <a:t>  </a:t>
            </a:r>
            <a:r>
              <a:rPr lang="pt-BR" sz="1400" dirty="0" smtClean="0">
                <a:latin typeface="Symbol" pitchFamily="18" charset="2"/>
              </a:rPr>
              <a:t>D</a:t>
            </a:r>
            <a:r>
              <a:rPr lang="pt-BR" sz="1400" dirty="0" smtClean="0">
                <a:latin typeface="Bookman Old Style" pitchFamily="18" charset="0"/>
              </a:rPr>
              <a:t>OPE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295400" y="3699074"/>
            <a:ext cx="2741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Ð</a:t>
            </a:r>
            <a:r>
              <a:rPr lang="pt-BR" sz="1400" dirty="0" smtClean="0">
                <a:latin typeface="Bookman Old Style" pitchFamily="18" charset="0"/>
              </a:rPr>
              <a:t>OPE   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15961" y="3714752"/>
            <a:ext cx="1483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Ð</a:t>
            </a:r>
            <a:r>
              <a:rPr lang="pt-BR" sz="1400" dirty="0" smtClean="0">
                <a:latin typeface="Bookman Old Style" pitchFamily="18" charset="0"/>
              </a:rPr>
              <a:t>OPF  = 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624048" y="3711775"/>
            <a:ext cx="1219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Bookman Old Style" pitchFamily="18" charset="0"/>
              </a:rPr>
              <a:t>[C.P.C.T.]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523126" y="4092775"/>
            <a:ext cx="1905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Symbol" pitchFamily="18" charset="2"/>
              </a:rPr>
              <a:t>Ð</a:t>
            </a:r>
            <a:r>
              <a:rPr lang="en-US" sz="1400" b="1" dirty="0" smtClean="0">
                <a:latin typeface="Bookman Old Style" pitchFamily="18" charset="0"/>
              </a:rPr>
              <a:t>OPA </a:t>
            </a:r>
            <a:r>
              <a:rPr lang="en-US" sz="1400" b="1" dirty="0">
                <a:latin typeface="Bookman Old Style" pitchFamily="18" charset="0"/>
              </a:rPr>
              <a:t>= </a:t>
            </a:r>
            <a:r>
              <a:rPr lang="en-US" sz="1400" b="1" dirty="0" smtClean="0">
                <a:latin typeface="Symbol" pitchFamily="18" charset="2"/>
              </a:rPr>
              <a:t>Ð</a:t>
            </a:r>
            <a:r>
              <a:rPr lang="en-US" sz="1400" b="1" dirty="0" smtClean="0">
                <a:latin typeface="Bookman Old Style" pitchFamily="18" charset="0"/>
              </a:rPr>
              <a:t>OPD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2624051" y="4092775"/>
            <a:ext cx="15079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itchFamily="18" charset="0"/>
              </a:rPr>
              <a:t>[P-F-A,  P-E-D]</a:t>
            </a:r>
            <a:endParaRPr lang="en-US" sz="1400" dirty="0">
              <a:latin typeface="Bookman Old Style" pitchFamily="18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4930586" y="733425"/>
            <a:ext cx="3000611" cy="3065393"/>
            <a:chOff x="4930583" y="819150"/>
            <a:chExt cx="3000611" cy="3065392"/>
          </a:xfrm>
        </p:grpSpPr>
        <p:sp>
          <p:nvSpPr>
            <p:cNvPr id="86" name="Rectangle 85"/>
            <p:cNvSpPr/>
            <p:nvPr/>
          </p:nvSpPr>
          <p:spPr>
            <a:xfrm>
              <a:off x="5905478" y="3576765"/>
              <a:ext cx="12765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endParaRPr lang="en-US" sz="1400" b="1" dirty="0">
                <a:solidFill>
                  <a:srgbClr val="FF0000"/>
                </a:solidFill>
                <a:latin typeface="Symbol" pitchFamily="18" charset="2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 flipV="1">
              <a:off x="5285030" y="1649089"/>
              <a:ext cx="1494653" cy="170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18" idx="0"/>
            </p:cNvCxnSpPr>
            <p:nvPr/>
          </p:nvCxnSpPr>
          <p:spPr>
            <a:xfrm flipV="1">
              <a:off x="6392729" y="2110162"/>
              <a:ext cx="58744" cy="7984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7599052" y="1568396"/>
              <a:ext cx="332142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A</a:t>
              </a:r>
              <a:endParaRPr lang="en-US" sz="1600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30583" y="1424814"/>
              <a:ext cx="344966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D</a:t>
              </a:r>
              <a:endParaRPr lang="en-US" sz="1600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98544" y="2908650"/>
              <a:ext cx="388370" cy="33855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P</a:t>
              </a:r>
              <a:endParaRPr lang="en-US" sz="1600" b="1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702839" y="3216364"/>
              <a:ext cx="332142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B</a:t>
              </a:r>
              <a:endParaRPr lang="en-US" sz="1600" b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52397" y="3305042"/>
              <a:ext cx="336952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C</a:t>
              </a:r>
              <a:endParaRPr lang="en-US" sz="1600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201464" y="819150"/>
              <a:ext cx="2489803" cy="25820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403139" y="2052896"/>
              <a:ext cx="87132" cy="871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44632" y="1702876"/>
              <a:ext cx="348172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O</a:t>
              </a:r>
              <a:endParaRPr lang="en-US" sz="1600" b="1" dirty="0"/>
            </a:p>
          </p:txBody>
        </p:sp>
        <p:cxnSp>
          <p:nvCxnSpPr>
            <p:cNvPr id="116" name="Straight Connector 115"/>
            <p:cNvCxnSpPr/>
            <p:nvPr/>
          </p:nvCxnSpPr>
          <p:spPr>
            <a:xfrm rot="16200000" flipH="1" flipV="1">
              <a:off x="6051844" y="1698998"/>
              <a:ext cx="1494653" cy="170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29" name="Straight Connector 128"/>
          <p:cNvCxnSpPr/>
          <p:nvPr/>
        </p:nvCxnSpPr>
        <p:spPr>
          <a:xfrm flipH="1">
            <a:off x="6010133" y="1992632"/>
            <a:ext cx="445155" cy="3933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450804" y="1999249"/>
            <a:ext cx="407199" cy="4244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3027438" y="1070889"/>
            <a:ext cx="2174029" cy="848449"/>
            <a:chOff x="5029200" y="4095750"/>
            <a:chExt cx="2174029" cy="848449"/>
          </a:xfrm>
        </p:grpSpPr>
        <p:sp>
          <p:nvSpPr>
            <p:cNvPr id="146" name="Cloud 145"/>
            <p:cNvSpPr/>
            <p:nvPr/>
          </p:nvSpPr>
          <p:spPr>
            <a:xfrm>
              <a:off x="5029200" y="4095750"/>
              <a:ext cx="1845254" cy="848449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348050" y="4272753"/>
              <a:ext cx="1855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AB = CD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49" name="Freeform 48"/>
          <p:cNvSpPr/>
          <p:nvPr/>
        </p:nvSpPr>
        <p:spPr>
          <a:xfrm>
            <a:off x="6086476" y="2306393"/>
            <a:ext cx="84086" cy="166386"/>
          </a:xfrm>
          <a:custGeom>
            <a:avLst/>
            <a:gdLst>
              <a:gd name="connsiteX0" fmla="*/ 2381 w 111919"/>
              <a:gd name="connsiteY0" fmla="*/ 0 h 221457"/>
              <a:gd name="connsiteX1" fmla="*/ 111919 w 111919"/>
              <a:gd name="connsiteY1" fmla="*/ 109538 h 221457"/>
              <a:gd name="connsiteX2" fmla="*/ 0 w 111919"/>
              <a:gd name="connsiteY2" fmla="*/ 221457 h 221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919" h="221457">
                <a:moveTo>
                  <a:pt x="2381" y="0"/>
                </a:moveTo>
                <a:lnTo>
                  <a:pt x="111919" y="109538"/>
                </a:lnTo>
                <a:lnTo>
                  <a:pt x="0" y="22145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2"/>
          <p:cNvSpPr/>
          <p:nvPr/>
        </p:nvSpPr>
        <p:spPr>
          <a:xfrm rot="10800000">
            <a:off x="6705600" y="2333625"/>
            <a:ext cx="73610" cy="145654"/>
          </a:xfrm>
          <a:custGeom>
            <a:avLst/>
            <a:gdLst>
              <a:gd name="connsiteX0" fmla="*/ 2381 w 111919"/>
              <a:gd name="connsiteY0" fmla="*/ 0 h 221457"/>
              <a:gd name="connsiteX1" fmla="*/ 111919 w 111919"/>
              <a:gd name="connsiteY1" fmla="*/ 109538 h 221457"/>
              <a:gd name="connsiteX2" fmla="*/ 0 w 111919"/>
              <a:gd name="connsiteY2" fmla="*/ 221457 h 221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919" h="221457">
                <a:moveTo>
                  <a:pt x="2381" y="0"/>
                </a:moveTo>
                <a:lnTo>
                  <a:pt x="111919" y="109538"/>
                </a:lnTo>
                <a:lnTo>
                  <a:pt x="0" y="22145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2320912" y="2084988"/>
            <a:ext cx="2986150" cy="1419106"/>
            <a:chOff x="3535758" y="5875075"/>
            <a:chExt cx="2986150" cy="1419106"/>
          </a:xfrm>
        </p:grpSpPr>
        <p:sp>
          <p:nvSpPr>
            <p:cNvPr id="154" name="Cloud 153"/>
            <p:cNvSpPr/>
            <p:nvPr/>
          </p:nvSpPr>
          <p:spPr bwMode="auto">
            <a:xfrm rot="10800000" flipH="1" flipV="1">
              <a:off x="3535758" y="5875075"/>
              <a:ext cx="2986150" cy="1419106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737757" y="6000750"/>
              <a:ext cx="252760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Whenever there is a centre and a chord, we can draw a perpendicular from the centre to the chord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56" name="Rectangle 155"/>
          <p:cNvSpPr/>
          <p:nvPr/>
        </p:nvSpPr>
        <p:spPr>
          <a:xfrm>
            <a:off x="152403" y="4092775"/>
            <a:ext cx="4760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latin typeface="Symbol" pitchFamily="18" charset="2"/>
              </a:rPr>
              <a:t>\</a:t>
            </a:r>
            <a:endParaRPr lang="en-US" sz="1400" b="1" dirty="0">
              <a:latin typeface="Symbol" pitchFamily="18" charset="2"/>
            </a:endParaRPr>
          </a:p>
        </p:txBody>
      </p:sp>
      <p:sp>
        <p:nvSpPr>
          <p:cNvPr id="58" name="Rectangle 57"/>
          <p:cNvSpPr/>
          <p:nvPr/>
        </p:nvSpPr>
        <p:spPr>
          <a:xfrm rot="2700000">
            <a:off x="6040921" y="2335174"/>
            <a:ext cx="103955" cy="1039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 rot="2700000">
            <a:off x="6730798" y="2354477"/>
            <a:ext cx="103955" cy="1039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/>
          <p:cNvCxnSpPr/>
          <p:nvPr/>
        </p:nvCxnSpPr>
        <p:spPr>
          <a:xfrm flipH="1">
            <a:off x="6005994" y="1992632"/>
            <a:ext cx="445155" cy="393399"/>
          </a:xfrm>
          <a:prstGeom prst="line">
            <a:avLst/>
          </a:prstGeom>
          <a:ln w="38100">
            <a:solidFill>
              <a:srgbClr val="0000FF"/>
            </a:solidFill>
            <a:prstDash val="soli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462380" y="2008164"/>
            <a:ext cx="407199" cy="424431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 flipV="1">
            <a:off x="5285033" y="1568312"/>
            <a:ext cx="1494653" cy="1705976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6200000" flipH="1" flipV="1">
            <a:off x="6062689" y="1610759"/>
            <a:ext cx="1494653" cy="1705976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2702885" y="1501005"/>
            <a:ext cx="2527608" cy="881153"/>
            <a:chOff x="3737757" y="5908321"/>
            <a:chExt cx="2527608" cy="881153"/>
          </a:xfrm>
        </p:grpSpPr>
        <p:sp>
          <p:nvSpPr>
            <p:cNvPr id="161" name="Cloud 160"/>
            <p:cNvSpPr/>
            <p:nvPr/>
          </p:nvSpPr>
          <p:spPr bwMode="auto">
            <a:xfrm rot="10800000" flipH="1" flipV="1">
              <a:off x="3971586" y="5908321"/>
              <a:ext cx="2039581" cy="881153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737757" y="6000750"/>
              <a:ext cx="2527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consider </a:t>
              </a:r>
            </a:p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OPF and </a:t>
              </a:r>
              <a:r>
                <a:rPr lang="en-US" sz="1400" b="1" dirty="0" smtClean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OPE </a:t>
              </a:r>
            </a:p>
          </p:txBody>
        </p:sp>
      </p:grpSp>
      <p:sp>
        <p:nvSpPr>
          <p:cNvPr id="163" name="Rectangle 162"/>
          <p:cNvSpPr/>
          <p:nvPr/>
        </p:nvSpPr>
        <p:spPr>
          <a:xfrm>
            <a:off x="5685616" y="2263317"/>
            <a:ext cx="332142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E</a:t>
            </a:r>
            <a:endParaRPr lang="en-US" sz="1600" b="1" dirty="0"/>
          </a:p>
        </p:txBody>
      </p:sp>
      <p:sp>
        <p:nvSpPr>
          <p:cNvPr id="164" name="Rectangle 163"/>
          <p:cNvSpPr/>
          <p:nvPr/>
        </p:nvSpPr>
        <p:spPr>
          <a:xfrm>
            <a:off x="6810014" y="2370261"/>
            <a:ext cx="324128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F</a:t>
            </a:r>
            <a:endParaRPr lang="en-US" sz="1600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6383948" y="2327650"/>
            <a:ext cx="86821" cy="82176"/>
            <a:chOff x="6367843" y="2452055"/>
            <a:chExt cx="102924" cy="97417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6367843" y="2455986"/>
              <a:ext cx="94536" cy="90397"/>
            </a:xfrm>
            <a:prstGeom prst="line">
              <a:avLst/>
            </a:prstGeom>
            <a:ln w="25400">
              <a:solidFill>
                <a:srgbClr val="ED4D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V="1">
              <a:off x="6367843" y="2452055"/>
              <a:ext cx="102924" cy="97417"/>
            </a:xfrm>
            <a:prstGeom prst="line">
              <a:avLst/>
            </a:prstGeom>
            <a:ln w="25400">
              <a:solidFill>
                <a:srgbClr val="ED4D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6170714" y="2132475"/>
            <a:ext cx="106263" cy="107032"/>
            <a:chOff x="6170711" y="2242010"/>
            <a:chExt cx="106263" cy="107032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6170711" y="2266950"/>
              <a:ext cx="77689" cy="82092"/>
            </a:xfrm>
            <a:prstGeom prst="line">
              <a:avLst/>
            </a:prstGeom>
            <a:ln w="25400">
              <a:solidFill>
                <a:srgbClr val="ED4D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6199285" y="2242010"/>
              <a:ext cx="77689" cy="82092"/>
            </a:xfrm>
            <a:prstGeom prst="line">
              <a:avLst/>
            </a:prstGeom>
            <a:ln w="25400">
              <a:solidFill>
                <a:srgbClr val="ED4D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16200000">
            <a:off x="6589120" y="2132092"/>
            <a:ext cx="106263" cy="107032"/>
            <a:chOff x="6170711" y="2242010"/>
            <a:chExt cx="106263" cy="107032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6170711" y="2266950"/>
              <a:ext cx="77689" cy="82092"/>
            </a:xfrm>
            <a:prstGeom prst="line">
              <a:avLst/>
            </a:prstGeom>
            <a:ln w="25400">
              <a:solidFill>
                <a:srgbClr val="ED4D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6199285" y="2242010"/>
              <a:ext cx="77689" cy="82092"/>
            </a:xfrm>
            <a:prstGeom prst="line">
              <a:avLst/>
            </a:prstGeom>
            <a:ln w="25400">
              <a:solidFill>
                <a:srgbClr val="ED4D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057403" y="1177524"/>
            <a:ext cx="2986455" cy="1828195"/>
            <a:chOff x="3794887" y="5998220"/>
            <a:chExt cx="3613611" cy="1576177"/>
          </a:xfrm>
        </p:grpSpPr>
        <p:sp>
          <p:nvSpPr>
            <p:cNvPr id="93" name="Cloud 92"/>
            <p:cNvSpPr/>
            <p:nvPr/>
          </p:nvSpPr>
          <p:spPr bwMode="auto">
            <a:xfrm rot="10800000" flipH="1" flipV="1">
              <a:off x="3794887" y="5998220"/>
              <a:ext cx="3613611" cy="1576177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254006" y="6182272"/>
              <a:ext cx="2527608" cy="31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 AB = CD 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2811655" y="1679756"/>
            <a:ext cx="137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OF </a:t>
            </a:r>
            <a:r>
              <a:rPr lang="en-US" b="1" dirty="0" smtClean="0">
                <a:solidFill>
                  <a:schemeClr val="bg1"/>
                </a:solidFill>
                <a:latin typeface="Symbol" panose="05050102010706020507" pitchFamily="18" charset="2"/>
              </a:rPr>
              <a:t>^ 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AB 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472462" y="1996065"/>
            <a:ext cx="208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OE </a:t>
            </a:r>
            <a:r>
              <a:rPr lang="en-US" b="1" dirty="0" smtClean="0">
                <a:solidFill>
                  <a:schemeClr val="bg1"/>
                </a:solidFill>
                <a:latin typeface="Symbol" panose="05050102010706020507" pitchFamily="18" charset="2"/>
              </a:rPr>
              <a:t>^ 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CD 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306211" y="2365397"/>
            <a:ext cx="208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 OF = OE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1752442" y="2782346"/>
            <a:ext cx="2467893" cy="1066195"/>
            <a:chOff x="3535758" y="5875075"/>
            <a:chExt cx="2986150" cy="1419106"/>
          </a:xfrm>
        </p:grpSpPr>
        <p:sp>
          <p:nvSpPr>
            <p:cNvPr id="170" name="Cloud 169"/>
            <p:cNvSpPr/>
            <p:nvPr/>
          </p:nvSpPr>
          <p:spPr bwMode="auto">
            <a:xfrm rot="10800000" flipH="1" flipV="1">
              <a:off x="3535758" y="5875075"/>
              <a:ext cx="2986150" cy="1419106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737757" y="6000749"/>
              <a:ext cx="2527608" cy="983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Equal chords are equidistant from the centre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043234" y="94673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1463004" y="946733"/>
            <a:ext cx="7969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OPA</a:t>
            </a:r>
            <a:endParaRPr lang="en-US" sz="1400" dirty="0" smtClean="0">
              <a:latin typeface="Bookman Old Style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240280" y="946733"/>
            <a:ext cx="7969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OPD</a:t>
            </a:r>
            <a:endParaRPr lang="en-US" sz="1400" dirty="0" smtClean="0">
              <a:latin typeface="Bookman Old Style" pitchFamily="18" charset="0"/>
            </a:endParaRPr>
          </a:p>
        </p:txBody>
      </p:sp>
      <p:sp>
        <p:nvSpPr>
          <p:cNvPr id="147" name="Arc 146"/>
          <p:cNvSpPr/>
          <p:nvPr/>
        </p:nvSpPr>
        <p:spPr>
          <a:xfrm>
            <a:off x="6154605" y="2592520"/>
            <a:ext cx="458689" cy="458689"/>
          </a:xfrm>
          <a:prstGeom prst="arc">
            <a:avLst>
              <a:gd name="adj1" fmla="val 16748506"/>
              <a:gd name="adj2" fmla="val 19141422"/>
            </a:avLst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>
            <a:off x="6170714" y="2593581"/>
            <a:ext cx="458689" cy="458689"/>
          </a:xfrm>
          <a:prstGeom prst="arc">
            <a:avLst>
              <a:gd name="adj1" fmla="val 13574915"/>
              <a:gd name="adj2" fmla="val 16557468"/>
            </a:avLst>
          </a:prstGeom>
          <a:solidFill>
            <a:srgbClr val="009242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Connector 151"/>
          <p:cNvCxnSpPr/>
          <p:nvPr/>
        </p:nvCxnSpPr>
        <p:spPr>
          <a:xfrm flipV="1">
            <a:off x="6394815" y="2014727"/>
            <a:ext cx="58744" cy="798490"/>
          </a:xfrm>
          <a:prstGeom prst="line">
            <a:avLst/>
          </a:prstGeom>
          <a:ln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6389214" y="1953586"/>
            <a:ext cx="114300" cy="114300"/>
          </a:xfrm>
          <a:prstGeom prst="ellipse">
            <a:avLst/>
          </a:prstGeom>
          <a:ln/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352553" y="2776996"/>
            <a:ext cx="88847" cy="89735"/>
          </a:xfrm>
          <a:prstGeom prst="ellipse">
            <a:avLst/>
          </a:prstGeom>
          <a:ln/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1145529" y="1310358"/>
            <a:ext cx="2986455" cy="1397475"/>
            <a:chOff x="3794887" y="6200317"/>
            <a:chExt cx="3613611" cy="1204833"/>
          </a:xfrm>
        </p:grpSpPr>
        <p:sp>
          <p:nvSpPr>
            <p:cNvPr id="119" name="Cloud 118"/>
            <p:cNvSpPr/>
            <p:nvPr/>
          </p:nvSpPr>
          <p:spPr bwMode="auto">
            <a:xfrm rot="10800000" flipH="1" flipV="1">
              <a:off x="3794887" y="6200317"/>
              <a:ext cx="3613611" cy="1204833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403834" y="6321876"/>
              <a:ext cx="2388160" cy="796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Angle made by chord CD with OP is 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2393001" y="1985302"/>
            <a:ext cx="40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  <a:latin typeface="Bookman Old Style" pitchFamily="18" charset="0"/>
              </a:rPr>
              <a:t>?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2392817" y="1982168"/>
            <a:ext cx="8743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  <a:latin typeface="Symbol" pitchFamily="18" charset="2"/>
              </a:rPr>
              <a:t>Ð</a:t>
            </a:r>
            <a:r>
              <a:rPr lang="en-US" b="1" u="sng" dirty="0" smtClean="0">
                <a:solidFill>
                  <a:schemeClr val="bg1"/>
                </a:solidFill>
                <a:latin typeface="Bookman Old Style" pitchFamily="18" charset="0"/>
              </a:rPr>
              <a:t>OPD</a:t>
            </a:r>
            <a:endParaRPr lang="en-US" b="1" u="sng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055682" y="1369148"/>
            <a:ext cx="2986455" cy="1397475"/>
            <a:chOff x="3794887" y="6200317"/>
            <a:chExt cx="3613611" cy="1204833"/>
          </a:xfrm>
        </p:grpSpPr>
        <p:sp>
          <p:nvSpPr>
            <p:cNvPr id="106" name="Cloud 105"/>
            <p:cNvSpPr/>
            <p:nvPr/>
          </p:nvSpPr>
          <p:spPr bwMode="auto">
            <a:xfrm rot="10800000" flipH="1" flipV="1">
              <a:off x="3794887" y="6200317"/>
              <a:ext cx="3613611" cy="1204833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403834" y="6321876"/>
              <a:ext cx="2388160" cy="796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Angle made by chord AB with OP is 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2303154" y="2044093"/>
            <a:ext cx="40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  <a:latin typeface="Bookman Old Style" pitchFamily="18" charset="0"/>
              </a:rPr>
              <a:t>?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302970" y="2040959"/>
            <a:ext cx="8743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  <a:latin typeface="Symbol" pitchFamily="18" charset="2"/>
              </a:rPr>
              <a:t>Ð</a:t>
            </a:r>
            <a:r>
              <a:rPr lang="en-US" b="1" u="sng" dirty="0">
                <a:solidFill>
                  <a:schemeClr val="bg1"/>
                </a:solidFill>
                <a:latin typeface="Bookman Old Style" pitchFamily="18" charset="0"/>
              </a:rPr>
              <a:t>OPA</a:t>
            </a:r>
          </a:p>
        </p:txBody>
      </p:sp>
      <p:cxnSp>
        <p:nvCxnSpPr>
          <p:cNvPr id="131" name="Straight Connector 130"/>
          <p:cNvCxnSpPr/>
          <p:nvPr/>
        </p:nvCxnSpPr>
        <p:spPr>
          <a:xfrm rot="16200000" flipH="1" flipV="1">
            <a:off x="6049264" y="1627889"/>
            <a:ext cx="1494653" cy="1705976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5282388" y="1563481"/>
            <a:ext cx="1494653" cy="1705976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71453" y="3337934"/>
            <a:ext cx="4760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latin typeface="Symbol" pitchFamily="18" charset="2"/>
              </a:rPr>
              <a:t>\</a:t>
            </a:r>
            <a:endParaRPr lang="en-US" sz="1400" b="1" dirty="0"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29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5" presetClass="emph" presetSubtype="0" repeatCount="3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00"/>
                            </p:stCondLst>
                            <p:childTnLst>
                              <p:par>
                                <p:cTn id="2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000"/>
                            </p:stCondLst>
                            <p:childTnLst>
                              <p:par>
                                <p:cTn id="2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500"/>
                            </p:stCondLst>
                            <p:childTnLst>
                              <p:par>
                                <p:cTn id="2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1000"/>
                            </p:stCondLst>
                            <p:childTnLst>
                              <p:par>
                                <p:cTn id="2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500"/>
                            </p:stCondLst>
                            <p:childTnLst>
                              <p:par>
                                <p:cTn id="3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500"/>
                            </p:stCondLst>
                            <p:childTnLst>
                              <p:par>
                                <p:cTn id="4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500"/>
                            </p:stCondLst>
                            <p:childTnLst>
                              <p:par>
                                <p:cTn id="4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500"/>
                            </p:stCondLst>
                            <p:childTnLst>
                              <p:par>
                                <p:cTn id="4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500"/>
                            </p:stCondLst>
                            <p:childTnLst>
                              <p:par>
                                <p:cTn id="5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1000"/>
                            </p:stCondLst>
                            <p:childTnLst>
                              <p:par>
                                <p:cTn id="5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500"/>
                            </p:stCondLst>
                            <p:childTnLst>
                              <p:par>
                                <p:cTn id="5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50" grpId="1" animBg="1"/>
      <p:bldP spid="103" grpId="0" animBg="1"/>
      <p:bldP spid="103" grpId="1" animBg="1"/>
      <p:bldP spid="123" grpId="0" animBg="1"/>
      <p:bldP spid="123" grpId="1" animBg="1"/>
      <p:bldP spid="149" grpId="0" animBg="1"/>
      <p:bldP spid="149" grpId="1" animBg="1"/>
      <p:bldP spid="130" grpId="0" animBg="1"/>
      <p:bldP spid="130" grpId="1" animBg="1"/>
      <p:bldP spid="101" grpId="0" animBg="1"/>
      <p:bldP spid="101" grpId="1" animBg="1"/>
      <p:bldP spid="102" grpId="0" animBg="1"/>
      <p:bldP spid="102" grpId="1" animBg="1"/>
      <p:bldP spid="84" grpId="0" animBg="1"/>
      <p:bldP spid="84" grpId="1" animBg="1"/>
      <p:bldP spid="53" grpId="0" animBg="1"/>
      <p:bldP spid="53" grpId="1" animBg="1"/>
      <p:bldP spid="51" grpId="0" animBg="1"/>
      <p:bldP spid="51" grpId="1" animBg="1"/>
      <p:bldP spid="142" grpId="0" animBg="1"/>
      <p:bldP spid="142" grpId="1" animBg="1"/>
      <p:bldP spid="4" grpId="0"/>
      <p:bldP spid="5" grpId="0"/>
      <p:bldP spid="83" grpId="0"/>
      <p:bldP spid="88" grpId="0"/>
      <p:bldP spid="90" grpId="0"/>
      <p:bldP spid="91" grpId="0"/>
      <p:bldP spid="95" grpId="0"/>
      <p:bldP spid="98" grpId="0"/>
      <p:bldP spid="109" grpId="0"/>
      <p:bldP spid="111" grpId="0"/>
      <p:bldP spid="74" grpId="0"/>
      <p:bldP spid="75" grpId="0"/>
      <p:bldP spid="77" grpId="0"/>
      <p:bldP spid="80" grpId="0"/>
      <p:bldP spid="85" grpId="0"/>
      <p:bldP spid="87" grpId="0"/>
      <p:bldP spid="174" grpId="0"/>
      <p:bldP spid="175" grpId="0"/>
      <p:bldP spid="49" grpId="0" animBg="1"/>
      <p:bldP spid="153" grpId="0" animBg="1"/>
      <p:bldP spid="156" grpId="0"/>
      <p:bldP spid="58" grpId="0" animBg="1"/>
      <p:bldP spid="58" grpId="1" animBg="1"/>
      <p:bldP spid="157" grpId="0" animBg="1"/>
      <p:bldP spid="157" grpId="1" animBg="1"/>
      <p:bldP spid="163" grpId="0"/>
      <p:bldP spid="164" grpId="0"/>
      <p:bldP spid="96" grpId="0"/>
      <p:bldP spid="96" grpId="1"/>
      <p:bldP spid="97" grpId="0"/>
      <p:bldP spid="97" grpId="1"/>
      <p:bldP spid="99" grpId="0"/>
      <p:bldP spid="99" grpId="1"/>
      <p:bldP spid="3" grpId="0"/>
      <p:bldP spid="89" grpId="0"/>
      <p:bldP spid="100" grpId="0"/>
      <p:bldP spid="147" grpId="0" animBg="1"/>
      <p:bldP spid="147" grpId="1" animBg="1"/>
      <p:bldP spid="147" grpId="2" animBg="1"/>
      <p:bldP spid="46" grpId="0" animBg="1"/>
      <p:bldP spid="46" grpId="1" animBg="1"/>
      <p:bldP spid="46" grpId="2" animBg="1"/>
      <p:bldP spid="151" grpId="0" animBg="1"/>
      <p:bldP spid="151" grpId="1" animBg="1"/>
      <p:bldP spid="151" grpId="2" animBg="1"/>
      <p:bldP spid="151" grpId="3" animBg="1"/>
      <p:bldP spid="48" grpId="0" animBg="1"/>
      <p:bldP spid="48" grpId="1" animBg="1"/>
      <p:bldP spid="48" grpId="2" animBg="1"/>
      <p:bldP spid="121" grpId="0"/>
      <p:bldP spid="121" grpId="1"/>
      <p:bldP spid="121" grpId="2"/>
      <p:bldP spid="122" grpId="0"/>
      <p:bldP spid="122" grpId="1"/>
      <p:bldP spid="108" grpId="0"/>
      <p:bldP spid="108" grpId="1"/>
      <p:bldP spid="108" grpId="2"/>
      <p:bldP spid="110" grpId="0"/>
      <p:bldP spid="110" grpId="1"/>
      <p:bldP spid="1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6573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MODULE 15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902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1805121" y="2798647"/>
            <a:ext cx="377696" cy="232574"/>
          </a:xfrm>
          <a:prstGeom prst="rect">
            <a:avLst/>
          </a:prstGeom>
          <a:solidFill>
            <a:srgbClr val="00B0F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81150" y="2809377"/>
            <a:ext cx="377696" cy="232574"/>
          </a:xfrm>
          <a:prstGeom prst="rect">
            <a:avLst/>
          </a:prstGeom>
          <a:solidFill>
            <a:srgbClr val="00B0F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394329" y="2803027"/>
            <a:ext cx="345341" cy="232574"/>
          </a:xfrm>
          <a:prstGeom prst="rect">
            <a:avLst/>
          </a:prstGeom>
          <a:solidFill>
            <a:srgbClr val="92D05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19920" y="2788959"/>
            <a:ext cx="345341" cy="254361"/>
          </a:xfrm>
          <a:prstGeom prst="rect">
            <a:avLst/>
          </a:prstGeom>
          <a:solidFill>
            <a:srgbClr val="92D05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0498" y="3516951"/>
            <a:ext cx="939624" cy="254361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20792" y="2800800"/>
            <a:ext cx="352282" cy="232574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90978" y="2204588"/>
            <a:ext cx="352282" cy="220938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5496" y="2193123"/>
            <a:ext cx="352282" cy="231237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231876" y="590550"/>
            <a:ext cx="2144955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563629" y="338034"/>
            <a:ext cx="2417655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590776" y="914206"/>
            <a:ext cx="972853" cy="307777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457200" y="670323"/>
            <a:ext cx="8382000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endParaRPr lang="en-US" sz="1600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pPr>
              <a:tabLst>
                <a:tab pos="457200" algn="l"/>
              </a:tabLst>
            </a:pPr>
            <a:r>
              <a:rPr lang="en-US" sz="1600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To </a:t>
            </a:r>
            <a:r>
              <a:rPr lang="en-US" sz="1600" dirty="0">
                <a:solidFill>
                  <a:srgbClr val="0000FF"/>
                </a:solidFill>
                <a:latin typeface="Bookman Old Style" panose="02050604050505020204" pitchFamily="18" charset="0"/>
              </a:rPr>
              <a:t>Prove :  PQ = RS</a:t>
            </a:r>
          </a:p>
          <a:p>
            <a:pPr>
              <a:tabLst>
                <a:tab pos="4572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Construction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: 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Draw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AM </a:t>
            </a:r>
            <a:r>
              <a:rPr lang="en-US" sz="1600" dirty="0">
                <a:solidFill>
                  <a:prstClr val="black"/>
                </a:solidFill>
                <a:latin typeface="Symbol" panose="05050102010706020507" pitchFamily="18" charset="2"/>
              </a:rPr>
              <a:t>^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PS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.</a:t>
            </a:r>
          </a:p>
          <a:p>
            <a:pPr>
              <a:tabLst>
                <a:tab pos="457200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Proof :</a:t>
            </a:r>
          </a:p>
          <a:p>
            <a:pPr>
              <a:tabLst>
                <a:tab pos="457200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Consider larger circle,</a:t>
            </a:r>
          </a:p>
          <a:p>
            <a:pPr>
              <a:tabLst>
                <a:tab pos="4572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AM </a:t>
            </a:r>
            <a:r>
              <a:rPr lang="en-US" sz="1600" dirty="0">
                <a:solidFill>
                  <a:prstClr val="black"/>
                </a:solidFill>
                <a:latin typeface="Symbol" panose="05050102010706020507" pitchFamily="18" charset="2"/>
              </a:rPr>
              <a:t>^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chord PS	[construction]</a:t>
            </a:r>
          </a:p>
          <a:p>
            <a:pPr>
              <a:tabLst>
                <a:tab pos="457200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PM = MS</a:t>
            </a:r>
          </a:p>
          <a:p>
            <a:pPr>
              <a:tabLst>
                <a:tab pos="457200" algn="l"/>
              </a:tabLst>
            </a:pPr>
            <a:endParaRPr lang="en-US" sz="16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>
              <a:tabLst>
                <a:tab pos="457200" algn="l"/>
              </a:tabLst>
            </a:pPr>
            <a:endParaRPr lang="en-US" sz="8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>
              <a:tabLst>
                <a:tab pos="4572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PQ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+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QM</a:t>
            </a:r>
          </a:p>
          <a:p>
            <a:pPr>
              <a:tabLst>
                <a:tab pos="4572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Consider smaller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circle,</a:t>
            </a:r>
          </a:p>
          <a:p>
            <a:pPr>
              <a:tabLst>
                <a:tab pos="4572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AM </a:t>
            </a:r>
            <a:r>
              <a:rPr lang="en-US" sz="1600" dirty="0">
                <a:solidFill>
                  <a:prstClr val="black"/>
                </a:solidFill>
                <a:latin typeface="Symbol" panose="05050102010706020507" pitchFamily="18" charset="2"/>
              </a:rPr>
              <a:t>^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 chord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QR 	[construction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]</a:t>
            </a:r>
          </a:p>
          <a:p>
            <a:pPr>
              <a:tabLst>
                <a:tab pos="457200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QM = MR  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               …(ii)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>
              <a:tabLst>
                <a:tab pos="4572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PQ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+ QM = QM + RS	</a:t>
            </a:r>
            <a:endParaRPr lang="en-US" sz="16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>
              <a:tabLst>
                <a:tab pos="457200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      PQ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= RS</a:t>
            </a:r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 flipV="1">
            <a:off x="6734856" y="2642384"/>
            <a:ext cx="0" cy="73152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reeform 12"/>
          <p:cNvSpPr>
            <a:spLocks/>
          </p:cNvSpPr>
          <p:nvPr/>
        </p:nvSpPr>
        <p:spPr bwMode="auto">
          <a:xfrm>
            <a:off x="6580872" y="3207534"/>
            <a:ext cx="160337" cy="182880"/>
          </a:xfrm>
          <a:custGeom>
            <a:avLst/>
            <a:gdLst>
              <a:gd name="T0" fmla="*/ 2147483647 w 168"/>
              <a:gd name="T1" fmla="*/ 0 h 184"/>
              <a:gd name="T2" fmla="*/ 0 w 168"/>
              <a:gd name="T3" fmla="*/ 0 h 184"/>
              <a:gd name="T4" fmla="*/ 0 w 168"/>
              <a:gd name="T5" fmla="*/ 2147483647 h 184"/>
              <a:gd name="T6" fmla="*/ 0 60000 65536"/>
              <a:gd name="T7" fmla="*/ 0 60000 65536"/>
              <a:gd name="T8" fmla="*/ 0 60000 65536"/>
              <a:gd name="T9" fmla="*/ 0 w 168"/>
              <a:gd name="T10" fmla="*/ 0 h 184"/>
              <a:gd name="T11" fmla="*/ 168 w 168"/>
              <a:gd name="T12" fmla="*/ 184 h 1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" h="184">
                <a:moveTo>
                  <a:pt x="168" y="0"/>
                </a:moveTo>
                <a:lnTo>
                  <a:pt x="0" y="0"/>
                </a:lnTo>
                <a:lnTo>
                  <a:pt x="0" y="18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6544356" y="3328185"/>
            <a:ext cx="3635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M</a:t>
            </a:r>
          </a:p>
        </p:txBody>
      </p:sp>
      <p:sp>
        <p:nvSpPr>
          <p:cNvPr id="7" name="Oval 2"/>
          <p:cNvSpPr>
            <a:spLocks noChangeArrowheads="1"/>
          </p:cNvSpPr>
          <p:nvPr/>
        </p:nvSpPr>
        <p:spPr bwMode="auto">
          <a:xfrm>
            <a:off x="5201788" y="1115210"/>
            <a:ext cx="3108325" cy="31083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5730425" y="1643848"/>
            <a:ext cx="2011363" cy="20113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4885872" y="3393367"/>
            <a:ext cx="3657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146225" y="3328185"/>
            <a:ext cx="4107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P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838373" y="3321834"/>
            <a:ext cx="3567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Q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7325409" y="3321834"/>
            <a:ext cx="3265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8098975" y="3328185"/>
            <a:ext cx="3472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S</a:t>
            </a: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6659903" y="257332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6576106" y="2251859"/>
            <a:ext cx="4651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5733144" y="1647021"/>
            <a:ext cx="2011680" cy="201168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5204506" y="1118384"/>
            <a:ext cx="3108960" cy="310896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H="1">
            <a:off x="1114877" y="3775610"/>
            <a:ext cx="354013" cy="1920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395068" y="2218790"/>
            <a:ext cx="79338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	  [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Perpendicular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from the </a:t>
            </a:r>
            <a:r>
              <a:rPr lang="en-US" sz="1600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centre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of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the circle to the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chord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,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bisects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the chord]</a:t>
            </a:r>
          </a:p>
        </p:txBody>
      </p:sp>
      <p:sp>
        <p:nvSpPr>
          <p:cNvPr id="21" name="Line 28"/>
          <p:cNvSpPr>
            <a:spLocks noChangeShapeType="1"/>
          </p:cNvSpPr>
          <p:nvPr/>
        </p:nvSpPr>
        <p:spPr bwMode="auto">
          <a:xfrm flipH="1">
            <a:off x="1697789" y="3775609"/>
            <a:ext cx="354013" cy="1920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5351576" y="3385642"/>
            <a:ext cx="2801824" cy="2953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>
            <a:off x="6384165" y="3019587"/>
            <a:ext cx="703848" cy="1834"/>
          </a:xfrm>
          <a:prstGeom prst="line">
            <a:avLst/>
          </a:prstGeom>
          <a:ln w="57150">
            <a:solidFill>
              <a:srgbClr val="0066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Oval 11"/>
          <p:cNvSpPr>
            <a:spLocks noChangeArrowheads="1"/>
          </p:cNvSpPr>
          <p:nvPr/>
        </p:nvSpPr>
        <p:spPr bwMode="auto">
          <a:xfrm>
            <a:off x="6659880" y="2572484"/>
            <a:ext cx="152400" cy="152400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907631" y="2261474"/>
            <a:ext cx="3061814" cy="1238655"/>
            <a:chOff x="2026920" y="4781069"/>
            <a:chExt cx="3061814" cy="1994869"/>
          </a:xfrm>
        </p:grpSpPr>
        <p:sp>
          <p:nvSpPr>
            <p:cNvPr id="27" name="Cloud 26"/>
            <p:cNvSpPr/>
            <p:nvPr/>
          </p:nvSpPr>
          <p:spPr bwMode="auto">
            <a:xfrm flipH="1" flipV="1">
              <a:off x="2086840" y="4781069"/>
              <a:ext cx="2858154" cy="1994869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26920" y="5429435"/>
              <a:ext cx="3061814" cy="104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PQ and RS are parts </a:t>
              </a:r>
            </a:p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of  </a:t>
              </a:r>
              <a:r>
                <a:rPr lang="en-US" b="1" dirty="0" err="1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seg</a:t>
              </a:r>
              <a:r>
                <a:rPr lang="en-US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PS</a:t>
              </a:r>
              <a:endParaRPr lang="en-US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28602" y="310576"/>
            <a:ext cx="74026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Q. If </a:t>
            </a:r>
            <a:r>
              <a:rPr lang="en-US" sz="1600" b="1" dirty="0">
                <a:solidFill>
                  <a:srgbClr val="2133E3"/>
                </a:solidFill>
                <a:latin typeface="Bookman Old Style" pitchFamily="18" charset="0"/>
              </a:rPr>
              <a:t>a line intersects two concentric circles (</a:t>
            </a: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circles with </a:t>
            </a:r>
            <a:r>
              <a:rPr lang="en-US" sz="1600" b="1" dirty="0">
                <a:solidFill>
                  <a:srgbClr val="2133E3"/>
                </a:solidFill>
                <a:latin typeface="Bookman Old Style" pitchFamily="18" charset="0"/>
              </a:rPr>
              <a:t>the same </a:t>
            </a: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      </a:t>
            </a:r>
          </a:p>
          <a:p>
            <a:r>
              <a:rPr lang="en-US" sz="1600" b="1" dirty="0">
                <a:solidFill>
                  <a:srgbClr val="2133E3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   </a:t>
            </a:r>
            <a:r>
              <a:rPr lang="en-US" sz="1600" b="1" dirty="0" err="1" smtClean="0">
                <a:solidFill>
                  <a:srgbClr val="2133E3"/>
                </a:solidFill>
                <a:latin typeface="Bookman Old Style" pitchFamily="18" charset="0"/>
              </a:rPr>
              <a:t>centre</a:t>
            </a:r>
            <a:r>
              <a:rPr lang="en-US" sz="1600" b="1" dirty="0">
                <a:solidFill>
                  <a:srgbClr val="2133E3"/>
                </a:solidFill>
                <a:latin typeface="Bookman Old Style" pitchFamily="18" charset="0"/>
              </a:rPr>
              <a:t>) with </a:t>
            </a:r>
            <a:r>
              <a:rPr lang="en-US" sz="1600" b="1" dirty="0" err="1">
                <a:solidFill>
                  <a:srgbClr val="2133E3"/>
                </a:solidFill>
                <a:latin typeface="Bookman Old Style" pitchFamily="18" charset="0"/>
              </a:rPr>
              <a:t>centre</a:t>
            </a:r>
            <a:r>
              <a:rPr lang="en-US" sz="1600" b="1" dirty="0">
                <a:solidFill>
                  <a:srgbClr val="2133E3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A </a:t>
            </a:r>
            <a:r>
              <a:rPr lang="en-US" sz="1600" b="1" dirty="0">
                <a:solidFill>
                  <a:srgbClr val="2133E3"/>
                </a:solidFill>
                <a:latin typeface="Bookman Old Style" pitchFamily="18" charset="0"/>
              </a:rPr>
              <a:t>at </a:t>
            </a: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P, Q, R and S, </a:t>
            </a:r>
            <a:r>
              <a:rPr lang="en-US" sz="1600" b="1" dirty="0">
                <a:solidFill>
                  <a:srgbClr val="2133E3"/>
                </a:solidFill>
                <a:latin typeface="Bookman Old Style" pitchFamily="18" charset="0"/>
              </a:rPr>
              <a:t>then prove that </a:t>
            </a: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PQ </a:t>
            </a:r>
            <a:r>
              <a:rPr lang="en-US" sz="1600" b="1" dirty="0">
                <a:solidFill>
                  <a:srgbClr val="2133E3"/>
                </a:solidFill>
                <a:latin typeface="Bookman Old Style" pitchFamily="18" charset="0"/>
              </a:rPr>
              <a:t>= </a:t>
            </a: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RS.</a:t>
            </a:r>
            <a:endParaRPr lang="en-US" sz="1600" b="1" dirty="0">
              <a:solidFill>
                <a:srgbClr val="2133E3"/>
              </a:solidFill>
              <a:latin typeface="Bookman Old Style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80653" y="2112767"/>
            <a:ext cx="2858154" cy="1238655"/>
            <a:chOff x="2086840" y="4781069"/>
            <a:chExt cx="2858154" cy="1994869"/>
          </a:xfrm>
        </p:grpSpPr>
        <p:sp>
          <p:nvSpPr>
            <p:cNvPr id="36" name="Cloud 35"/>
            <p:cNvSpPr/>
            <p:nvPr/>
          </p:nvSpPr>
          <p:spPr bwMode="auto">
            <a:xfrm flipH="1" flipV="1">
              <a:off x="2086840" y="4781069"/>
              <a:ext cx="2858154" cy="1994869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90805" y="5354158"/>
              <a:ext cx="2695281" cy="104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What is  PS for larger circle ?</a:t>
              </a:r>
              <a:endParaRPr lang="en-US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576326" y="3101799"/>
            <a:ext cx="1291152" cy="778625"/>
            <a:chOff x="2896307" y="4949761"/>
            <a:chExt cx="1291152" cy="1253984"/>
          </a:xfrm>
        </p:grpSpPr>
        <p:sp>
          <p:nvSpPr>
            <p:cNvPr id="41" name="Cloud 40"/>
            <p:cNvSpPr/>
            <p:nvPr/>
          </p:nvSpPr>
          <p:spPr bwMode="auto">
            <a:xfrm flipH="1" flipV="1">
              <a:off x="2896307" y="4949761"/>
              <a:ext cx="1291152" cy="1253984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2019" y="5262118"/>
              <a:ext cx="1158340" cy="594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Chord</a:t>
              </a:r>
              <a:endParaRPr lang="en-US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03432" y="1806299"/>
            <a:ext cx="4057650" cy="1812279"/>
            <a:chOff x="6838950" y="4395997"/>
            <a:chExt cx="4057650" cy="1812279"/>
          </a:xfrm>
        </p:grpSpPr>
        <p:sp>
          <p:nvSpPr>
            <p:cNvPr id="44" name="Cloud 43"/>
            <p:cNvSpPr/>
            <p:nvPr/>
          </p:nvSpPr>
          <p:spPr bwMode="auto">
            <a:xfrm rot="10800000" flipH="1" flipV="1">
              <a:off x="6838950" y="4395997"/>
              <a:ext cx="4057650" cy="1812279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116594" y="4669286"/>
              <a:ext cx="355140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Whenever there is a </a:t>
              </a:r>
              <a:r>
                <a:rPr lang="en-US" b="1" dirty="0" err="1" smtClean="0">
                  <a:solidFill>
                    <a:schemeClr val="bg1"/>
                  </a:solidFill>
                  <a:latin typeface="Bookman Old Style" pitchFamily="18" charset="0"/>
                </a:rPr>
                <a:t>centre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 and a chord, we can draw a perpendicular from the </a:t>
              </a:r>
              <a:r>
                <a:rPr lang="en-US" b="1" dirty="0" err="1" smtClean="0">
                  <a:solidFill>
                    <a:schemeClr val="bg1"/>
                  </a:solidFill>
                  <a:latin typeface="Bookman Old Style" pitchFamily="18" charset="0"/>
                </a:rPr>
                <a:t>centre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 to the chord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1486472" y="2740289"/>
            <a:ext cx="13147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MR 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+ 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RS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5361038" y="3385642"/>
            <a:ext cx="1382365" cy="2953"/>
          </a:xfrm>
          <a:prstGeom prst="line">
            <a:avLst/>
          </a:prstGeom>
          <a:ln w="5715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26970" y="2725728"/>
            <a:ext cx="23022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…(</a:t>
            </a:r>
            <a:r>
              <a:rPr lang="en-US" sz="1600" dirty="0" err="1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  [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P-Q-M,  M-R-S]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6743403" y="3378294"/>
            <a:ext cx="1382365" cy="2953"/>
          </a:xfrm>
          <a:prstGeom prst="line">
            <a:avLst/>
          </a:prstGeom>
          <a:ln w="5715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019577" y="3380118"/>
            <a:ext cx="1430582" cy="6024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Cloud 56"/>
          <p:cNvSpPr/>
          <p:nvPr/>
        </p:nvSpPr>
        <p:spPr bwMode="auto">
          <a:xfrm rot="10800000" flipH="1" flipV="1">
            <a:off x="1088572" y="1613320"/>
            <a:ext cx="4057650" cy="1210939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66216" y="1886609"/>
            <a:ext cx="355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Now, for proving PQ = RS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just prove QM = MR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00403" y="3698876"/>
            <a:ext cx="17748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[from (</a:t>
            </a:r>
            <a:r>
              <a:rPr lang="en-US" sz="1600" dirty="0" err="1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) and (ii)]</a:t>
            </a:r>
          </a:p>
        </p:txBody>
      </p:sp>
    </p:spTree>
    <p:extLst>
      <p:ext uri="{BB962C8B-B14F-4D97-AF65-F5344CB8AC3E}">
        <p14:creationId xmlns:p14="http://schemas.microsoft.com/office/powerpoint/2010/main" val="302201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1" grpId="0" animBg="1"/>
      <p:bldP spid="61" grpId="1" animBg="1"/>
      <p:bldP spid="60" grpId="0" animBg="1"/>
      <p:bldP spid="60" grpId="1" animBg="1"/>
      <p:bldP spid="59" grpId="0" animBg="1"/>
      <p:bldP spid="59" grpId="1" animBg="1"/>
      <p:bldP spid="55" grpId="0" animBg="1"/>
      <p:bldP spid="55" grpId="1" animBg="1"/>
      <p:bldP spid="54" grpId="0" animBg="1"/>
      <p:bldP spid="54" grpId="1" animBg="1"/>
      <p:bldP spid="48" grpId="0" animBg="1"/>
      <p:bldP spid="48" grpId="1" animBg="1"/>
      <p:bldP spid="46" grpId="0" animBg="1"/>
      <p:bldP spid="46" grpId="1" animBg="1"/>
      <p:bldP spid="34" grpId="0" animBg="1"/>
      <p:bldP spid="34" grpId="1" animBg="1"/>
      <p:bldP spid="33" grpId="0" animBg="1"/>
      <p:bldP spid="33" grpId="1" animBg="1"/>
      <p:bldP spid="28" grpId="0" animBg="1"/>
      <p:bldP spid="28" grpId="1" animBg="1"/>
      <p:bldP spid="28" grpId="2" animBg="1"/>
      <p:bldP spid="28" grpId="3" animBg="1"/>
      <p:bldP spid="3" grpId="0" animBg="1"/>
      <p:bldP spid="4" grpId="0" animBg="1"/>
      <p:bldP spid="5" grpId="0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7" grpId="3" animBg="1"/>
      <p:bldP spid="18" grpId="0" animBg="1"/>
      <p:bldP spid="19" grpId="0"/>
      <p:bldP spid="21" grpId="0" animBg="1"/>
      <p:bldP spid="38" grpId="0" animBg="1"/>
      <p:bldP spid="38" grpId="1" animBg="1"/>
      <p:bldP spid="38" grpId="2" animBg="1"/>
      <p:bldP spid="38" grpId="3" animBg="1"/>
      <p:bldP spid="22" grpId="0"/>
      <p:bldP spid="51" grpId="0"/>
      <p:bldP spid="57" grpId="0" animBg="1"/>
      <p:bldP spid="57" grpId="1" animBg="1"/>
      <p:bldP spid="58" grpId="0" build="allAtOnce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6573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MODULE 16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648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16665</TotalTime>
  <Words>1191</Words>
  <Application>Microsoft Office PowerPoint</Application>
  <PresentationFormat>On-screen Show (16:9)</PresentationFormat>
  <Paragraphs>289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Arial</vt:lpstr>
      <vt:lpstr>Arial Rounded MT Bold</vt:lpstr>
      <vt:lpstr>Book Antiqua</vt:lpstr>
      <vt:lpstr>Bookman Old Style</vt:lpstr>
      <vt:lpstr>Calibri</vt:lpstr>
      <vt:lpstr>Cambria Math</vt:lpstr>
      <vt:lpstr>Comic Sans MS</vt:lpstr>
      <vt:lpstr>MT Extra</vt:lpstr>
      <vt:lpstr>Stencil</vt:lpstr>
      <vt:lpstr>Symbol</vt:lpstr>
      <vt:lpstr>Office Theme</vt:lpstr>
      <vt:lpstr>Custom Design</vt:lpstr>
      <vt:lpstr>3_Office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3261</cp:revision>
  <cp:lastPrinted>2014-08-30T06:16:50Z</cp:lastPrinted>
  <dcterms:created xsi:type="dcterms:W3CDTF">2013-07-31T12:47:49Z</dcterms:created>
  <dcterms:modified xsi:type="dcterms:W3CDTF">2022-04-23T04:06:15Z</dcterms:modified>
</cp:coreProperties>
</file>