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theme/theme3.xml" ContentType="application/vnd.openxmlformats-officedocument.theme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79" r:id="rId3"/>
    <p:sldMasterId id="2147483852" r:id="rId4"/>
  </p:sldMasterIdLst>
  <p:notesMasterIdLst>
    <p:notesMasterId r:id="rId25"/>
  </p:notesMasterIdLst>
  <p:sldIdLst>
    <p:sldId id="476" r:id="rId5"/>
    <p:sldId id="374" r:id="rId6"/>
    <p:sldId id="377" r:id="rId7"/>
    <p:sldId id="477" r:id="rId8"/>
    <p:sldId id="393" r:id="rId9"/>
    <p:sldId id="446" r:id="rId10"/>
    <p:sldId id="478" r:id="rId11"/>
    <p:sldId id="415" r:id="rId12"/>
    <p:sldId id="416" r:id="rId13"/>
    <p:sldId id="417" r:id="rId14"/>
    <p:sldId id="418" r:id="rId15"/>
    <p:sldId id="419" r:id="rId16"/>
    <p:sldId id="420" r:id="rId17"/>
    <p:sldId id="421" r:id="rId18"/>
    <p:sldId id="479" r:id="rId19"/>
    <p:sldId id="413" r:id="rId20"/>
    <p:sldId id="343" r:id="rId21"/>
    <p:sldId id="480" r:id="rId22"/>
    <p:sldId id="355" r:id="rId23"/>
    <p:sldId id="481" r:id="rId24"/>
  </p:sldIdLst>
  <p:sldSz cx="9144000" cy="5143500" type="screen16x9"/>
  <p:notesSz cx="9309100" cy="69548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F2745E2-829D-4BE1-8B23-4A6E76E693FC}">
          <p14:sldIdLst/>
        </p14:section>
        <p14:section name="Untitled Section" id="{4ECD3218-7372-4430-8943-AEAC59B493B7}">
          <p14:sldIdLst>
            <p14:sldId id="476"/>
            <p14:sldId id="374"/>
            <p14:sldId id="377"/>
            <p14:sldId id="477"/>
            <p14:sldId id="393"/>
            <p14:sldId id="446"/>
            <p14:sldId id="478"/>
            <p14:sldId id="415"/>
            <p14:sldId id="416"/>
            <p14:sldId id="417"/>
            <p14:sldId id="418"/>
            <p14:sldId id="419"/>
            <p14:sldId id="420"/>
            <p14:sldId id="421"/>
            <p14:sldId id="479"/>
            <p14:sldId id="413"/>
            <p14:sldId id="343"/>
            <p14:sldId id="480"/>
            <p14:sldId id="355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00B050"/>
    <a:srgbClr val="66FF33"/>
    <a:srgbClr val="FF33CC"/>
    <a:srgbClr val="92D050"/>
    <a:srgbClr val="00CCFF"/>
    <a:srgbClr val="6CA62C"/>
    <a:srgbClr val="FF9999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24973" autoAdjust="0"/>
    <p:restoredTop sz="96980" autoAdjust="0"/>
  </p:normalViewPr>
  <p:slideViewPr>
    <p:cSldViewPr>
      <p:cViewPr varScale="1">
        <p:scale>
          <a:sx n="149" d="100"/>
          <a:sy n="149" d="100"/>
        </p:scale>
        <p:origin x="126" y="144"/>
      </p:cViewPr>
      <p:guideLst>
        <p:guide orient="horz" pos="1620"/>
        <p:guide pos="2880"/>
      </p:guideLst>
    </p:cSldViewPr>
  </p:slideViewPr>
  <p:notesTextViewPr>
    <p:cViewPr>
      <p:scale>
        <a:sx n="25" d="100"/>
        <a:sy n="25" d="100"/>
      </p:scale>
      <p:origin x="0" y="0"/>
    </p:cViewPr>
  </p:notesTextViewPr>
  <p:sorterViewPr>
    <p:cViewPr>
      <p:scale>
        <a:sx n="100" d="100"/>
        <a:sy n="100" d="100"/>
      </p:scale>
      <p:origin x="0" y="86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943" cy="34774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73003" y="0"/>
            <a:ext cx="4033943" cy="34774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6800" y="522288"/>
            <a:ext cx="4635500" cy="2606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910" y="3303548"/>
            <a:ext cx="7447280" cy="3129677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05889"/>
            <a:ext cx="4033943" cy="347742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3003" y="6605889"/>
            <a:ext cx="4033943" cy="347742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50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fld id="{65C7B66E-BC82-470E-9C5C-B6CD31102901}" type="slidenum">
              <a:rPr lang="en-IN" altLang="en-US">
                <a:solidFill>
                  <a:srgbClr val="000000"/>
                </a:solidFill>
              </a:rPr>
              <a:pPr/>
              <a:t>11</a:t>
            </a:fld>
            <a:endParaRPr lang="en-I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226138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5644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0244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360806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525455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0455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9998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846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275573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066377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2005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830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4871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2584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4146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827266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608152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874412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7117446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6212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9846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6000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7427334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8136790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0002371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119431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8803359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208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7690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7542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3348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8180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4713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7590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7539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25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6686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7824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8621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8296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7751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3084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0625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391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2320986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4711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2260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871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5497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337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6491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150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9908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5994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5233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8789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45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935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8590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6644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2707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9491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429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6667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1603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8559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8161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382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3877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7736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0104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0697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7796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2247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8039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1248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3456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91347" tIns="45669" rIns="91347" bIns="45669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4"/>
            <a:ext cx="8229600" cy="3394472"/>
          </a:xfrm>
          <a:prstGeom prst="rect">
            <a:avLst/>
          </a:prstGeom>
        </p:spPr>
        <p:txBody>
          <a:bodyPr lIns="91347" tIns="45669" rIns="91347" bIns="45669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81800" y="4870450"/>
            <a:ext cx="2133600" cy="273050"/>
          </a:xfrm>
          <a:prstGeom prst="rect">
            <a:avLst/>
          </a:prstGeom>
        </p:spPr>
        <p:txBody>
          <a:bodyPr vert="horz" wrap="square" lIns="91347" tIns="45669" rIns="91347" bIns="45669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b="0">
                <a:solidFill>
                  <a:srgbClr val="000000"/>
                </a:solidFill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ECD301A-18C3-4C59-81FD-72C115E13253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51843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4053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7B8C6A1-2447-41ED-9023-7AAE7FE3D5D4}" type="datetimeFigureOut">
              <a:rPr lang="en-US"/>
              <a:pPr>
                <a:defRPr/>
              </a:pPr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F2FF3B0-1B03-4F5A-B9DF-2ABD66EFD6CC}" type="slidenum">
              <a:rPr lang="en-US" alt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1453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9D4EC95-FC7C-4587-A20E-72DAF39E8691}" type="datetimeFigureOut">
              <a:rPr lang="en-US"/>
              <a:pPr>
                <a:defRPr/>
              </a:pPr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08BD7EE-0DE4-40A1-93D5-54644747DBBD}" type="slidenum">
              <a:rPr lang="en-US" alt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221699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AB88E1B-8D33-4659-A355-2B76753FBBFC}" type="datetimeFigureOut">
              <a:rPr lang="en-US"/>
              <a:pPr>
                <a:defRPr/>
              </a:pPr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92198B9-A0D2-4C42-BD3D-CC2DCE2F8BC6}" type="slidenum">
              <a:rPr lang="en-US" alt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642190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83C3D54-A022-42FD-917E-D42703B1C977}" type="datetimeFigureOut">
              <a:rPr lang="en-US"/>
              <a:pPr>
                <a:defRPr/>
              </a:pPr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7C9EC5F-42BA-4B33-867D-3CD5FB844B24}" type="slidenum">
              <a:rPr lang="en-US" alt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365155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8CF6BBA-1ED9-4ADC-BB88-729BA8613489}" type="datetimeFigureOut">
              <a:rPr lang="en-US"/>
              <a:pPr>
                <a:defRPr/>
              </a:pPr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00F2A70-583B-4347-AD62-8ED5AD1E9F14}" type="slidenum">
              <a:rPr lang="en-US" alt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257908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92FF2F8-5C07-45D6-83B0-E0F622C21E3D}" type="datetimeFigureOut">
              <a:rPr lang="en-US"/>
              <a:pPr>
                <a:defRPr/>
              </a:pPr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290D3B4-52A0-4AB4-9810-87F294C9A698}" type="slidenum">
              <a:rPr lang="en-US" alt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149652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AAD8E9E-24F7-467D-B093-82E639DEB2EE}" type="datetimeFigureOut">
              <a:rPr lang="en-US"/>
              <a:pPr>
                <a:defRPr/>
              </a:pPr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73BFFA3-F13A-4CEE-8EBE-DC254D44C126}" type="slidenum">
              <a:rPr lang="en-US" alt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573489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D20E149-983D-4ED8-B896-56A002BE16FA}" type="datetimeFigureOut">
              <a:rPr lang="en-US"/>
              <a:pPr>
                <a:defRPr/>
              </a:pPr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2F82F9-32D6-4DE0-B54D-DB7F6BF0D613}" type="slidenum">
              <a:rPr lang="en-US" alt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500979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675CD27-5E75-4B4B-A292-120F3DDAC3F7}" type="datetimeFigureOut">
              <a:rPr lang="en-US"/>
              <a:pPr>
                <a:defRPr/>
              </a:pPr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C5234BF-751D-40A3-BD12-F3FD1F2A72B6}" type="slidenum">
              <a:rPr lang="en-US" alt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0420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00062"/>
            <a:ext cx="7924800" cy="2914651"/>
          </a:xfrm>
          <a:prstGeom prst="rect">
            <a:avLst/>
          </a:prstGeom>
        </p:spPr>
        <p:txBody>
          <a:bodyPr lIns="91347" tIns="45669" rIns="91347" bIns="45669">
            <a:norm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600450"/>
            <a:ext cx="8534400" cy="1200150"/>
          </a:xfrm>
          <a:prstGeom prst="rect">
            <a:avLst/>
          </a:prstGeom>
        </p:spPr>
        <p:txBody>
          <a:bodyPr lIns="91347" tIns="45669" rIns="91347" bIns="45669" anchor="ctr">
            <a:normAutofit/>
          </a:bodyPr>
          <a:lstStyle>
            <a:lvl1pPr marL="0" indent="0" algn="ctr">
              <a:buNone/>
              <a:defRPr sz="2800">
                <a:solidFill>
                  <a:schemeClr val="bg2"/>
                </a:solidFill>
              </a:defRPr>
            </a:lvl1pPr>
            <a:lvl2pPr marL="456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03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1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38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4914900"/>
            <a:ext cx="2133600" cy="215900"/>
          </a:xfrm>
          <a:prstGeom prst="rect">
            <a:avLst/>
          </a:prstGeom>
        </p:spPr>
        <p:txBody>
          <a:bodyPr lIns="91347" tIns="45669" rIns="91347" bIns="45669"/>
          <a:lstStyle>
            <a:lvl1pPr defTabSz="913464" eaLnBrk="1" fontAlgn="auto" hangingPunct="1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4914900"/>
            <a:ext cx="3429000" cy="215900"/>
          </a:xfrm>
          <a:prstGeom prst="rect">
            <a:avLst/>
          </a:prstGeom>
        </p:spPr>
        <p:txBody>
          <a:bodyPr lIns="91347" tIns="45669" rIns="91347" bIns="45669"/>
          <a:lstStyle>
            <a:lvl1pPr defTabSz="913464" eaLnBrk="1" fontAlgn="auto" hangingPunct="1">
              <a:spcBef>
                <a:spcPts val="0"/>
              </a:spcBef>
              <a:spcAft>
                <a:spcPts val="0"/>
              </a:spcAft>
              <a:defRPr b="0" dirty="0"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4914900"/>
            <a:ext cx="2057400" cy="215900"/>
          </a:xfrm>
          <a:prstGeom prst="rect">
            <a:avLst/>
          </a:prstGeom>
        </p:spPr>
        <p:txBody>
          <a:bodyPr vert="horz" wrap="square" lIns="91347" tIns="45669" rIns="91347" bIns="45669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b="0">
                <a:solidFill>
                  <a:srgbClr val="000000"/>
                </a:solidFill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1F64596-7BA8-4F8B-AE6D-77F8B5607760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43574360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AA8FE1A-937C-44FD-824A-76E3DF1FB478}" type="datetimeFigureOut">
              <a:rPr lang="en-US"/>
              <a:pPr>
                <a:defRPr/>
              </a:pPr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51B73BD-2E26-4FD1-8ACA-92595CBC84B9}" type="slidenum">
              <a:rPr lang="en-US" alt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523812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B8FC332-036B-4079-A872-E918A65FF24B}" type="datetimeFigureOut">
              <a:rPr lang="en-US"/>
              <a:pPr>
                <a:defRPr/>
              </a:pPr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DFC06B1-61C5-4812-95F3-86192D34707F}" type="slidenum">
              <a:rPr lang="en-US" alt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122170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0847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957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231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8034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98623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216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94421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66013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104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9740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3764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28276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3627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9474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7223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6108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15095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851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84186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38715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4094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031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44203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1334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3112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261695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583740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593971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6101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0904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658305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4462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129394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848152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2954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9162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793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3660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780990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587249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661260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508735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053942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9181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8017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759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990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8442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41545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46679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80121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762787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5735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191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7419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308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978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4291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631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6235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4815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129555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226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9089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146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606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9632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6996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5474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0953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1651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7735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3438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5611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159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8203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5531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1785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7145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1983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4376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9260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760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887127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5976626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332617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459036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904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070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5061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42.xml"/><Relationship Id="rId117" Type="http://schemas.openxmlformats.org/officeDocument/2006/relationships/slideLayout" Target="../slideLayouts/slideLayout133.xml"/><Relationship Id="rId21" Type="http://schemas.openxmlformats.org/officeDocument/2006/relationships/slideLayout" Target="../slideLayouts/slideLayout37.xml"/><Relationship Id="rId42" Type="http://schemas.openxmlformats.org/officeDocument/2006/relationships/slideLayout" Target="../slideLayouts/slideLayout58.xml"/><Relationship Id="rId47" Type="http://schemas.openxmlformats.org/officeDocument/2006/relationships/slideLayout" Target="../slideLayouts/slideLayout63.xml"/><Relationship Id="rId63" Type="http://schemas.openxmlformats.org/officeDocument/2006/relationships/slideLayout" Target="../slideLayouts/slideLayout79.xml"/><Relationship Id="rId68" Type="http://schemas.openxmlformats.org/officeDocument/2006/relationships/slideLayout" Target="../slideLayouts/slideLayout84.xml"/><Relationship Id="rId84" Type="http://schemas.openxmlformats.org/officeDocument/2006/relationships/slideLayout" Target="../slideLayouts/slideLayout100.xml"/><Relationship Id="rId89" Type="http://schemas.openxmlformats.org/officeDocument/2006/relationships/slideLayout" Target="../slideLayouts/slideLayout105.xml"/><Relationship Id="rId112" Type="http://schemas.openxmlformats.org/officeDocument/2006/relationships/slideLayout" Target="../slideLayouts/slideLayout128.xml"/><Relationship Id="rId133" Type="http://schemas.openxmlformats.org/officeDocument/2006/relationships/slideLayout" Target="../slideLayouts/slideLayout149.xml"/><Relationship Id="rId138" Type="http://schemas.openxmlformats.org/officeDocument/2006/relationships/slideLayout" Target="../slideLayouts/slideLayout154.xml"/><Relationship Id="rId154" Type="http://schemas.openxmlformats.org/officeDocument/2006/relationships/slideLayout" Target="../slideLayouts/slideLayout170.xml"/><Relationship Id="rId16" Type="http://schemas.openxmlformats.org/officeDocument/2006/relationships/slideLayout" Target="../slideLayouts/slideLayout32.xml"/><Relationship Id="rId107" Type="http://schemas.openxmlformats.org/officeDocument/2006/relationships/slideLayout" Target="../slideLayouts/slideLayout123.xml"/><Relationship Id="rId11" Type="http://schemas.openxmlformats.org/officeDocument/2006/relationships/slideLayout" Target="../slideLayouts/slideLayout27.xml"/><Relationship Id="rId32" Type="http://schemas.openxmlformats.org/officeDocument/2006/relationships/slideLayout" Target="../slideLayouts/slideLayout48.xml"/><Relationship Id="rId37" Type="http://schemas.openxmlformats.org/officeDocument/2006/relationships/slideLayout" Target="../slideLayouts/slideLayout53.xml"/><Relationship Id="rId53" Type="http://schemas.openxmlformats.org/officeDocument/2006/relationships/slideLayout" Target="../slideLayouts/slideLayout69.xml"/><Relationship Id="rId58" Type="http://schemas.openxmlformats.org/officeDocument/2006/relationships/slideLayout" Target="../slideLayouts/slideLayout74.xml"/><Relationship Id="rId74" Type="http://schemas.openxmlformats.org/officeDocument/2006/relationships/slideLayout" Target="../slideLayouts/slideLayout90.xml"/><Relationship Id="rId79" Type="http://schemas.openxmlformats.org/officeDocument/2006/relationships/slideLayout" Target="../slideLayouts/slideLayout95.xml"/><Relationship Id="rId102" Type="http://schemas.openxmlformats.org/officeDocument/2006/relationships/slideLayout" Target="../slideLayouts/slideLayout118.xml"/><Relationship Id="rId123" Type="http://schemas.openxmlformats.org/officeDocument/2006/relationships/slideLayout" Target="../slideLayouts/slideLayout139.xml"/><Relationship Id="rId128" Type="http://schemas.openxmlformats.org/officeDocument/2006/relationships/slideLayout" Target="../slideLayouts/slideLayout144.xml"/><Relationship Id="rId144" Type="http://schemas.openxmlformats.org/officeDocument/2006/relationships/slideLayout" Target="../slideLayouts/slideLayout160.xml"/><Relationship Id="rId149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21.xml"/><Relationship Id="rId90" Type="http://schemas.openxmlformats.org/officeDocument/2006/relationships/slideLayout" Target="../slideLayouts/slideLayout106.xml"/><Relationship Id="rId95" Type="http://schemas.openxmlformats.org/officeDocument/2006/relationships/slideLayout" Target="../slideLayouts/slideLayout111.xml"/><Relationship Id="rId22" Type="http://schemas.openxmlformats.org/officeDocument/2006/relationships/slideLayout" Target="../slideLayouts/slideLayout38.xml"/><Relationship Id="rId27" Type="http://schemas.openxmlformats.org/officeDocument/2006/relationships/slideLayout" Target="../slideLayouts/slideLayout43.xml"/><Relationship Id="rId43" Type="http://schemas.openxmlformats.org/officeDocument/2006/relationships/slideLayout" Target="../slideLayouts/slideLayout59.xml"/><Relationship Id="rId48" Type="http://schemas.openxmlformats.org/officeDocument/2006/relationships/slideLayout" Target="../slideLayouts/slideLayout64.xml"/><Relationship Id="rId64" Type="http://schemas.openxmlformats.org/officeDocument/2006/relationships/slideLayout" Target="../slideLayouts/slideLayout80.xml"/><Relationship Id="rId69" Type="http://schemas.openxmlformats.org/officeDocument/2006/relationships/slideLayout" Target="../slideLayouts/slideLayout85.xml"/><Relationship Id="rId113" Type="http://schemas.openxmlformats.org/officeDocument/2006/relationships/slideLayout" Target="../slideLayouts/slideLayout129.xml"/><Relationship Id="rId118" Type="http://schemas.openxmlformats.org/officeDocument/2006/relationships/slideLayout" Target="../slideLayouts/slideLayout134.xml"/><Relationship Id="rId134" Type="http://schemas.openxmlformats.org/officeDocument/2006/relationships/slideLayout" Target="../slideLayouts/slideLayout150.xml"/><Relationship Id="rId139" Type="http://schemas.openxmlformats.org/officeDocument/2006/relationships/slideLayout" Target="../slideLayouts/slideLayout155.xml"/><Relationship Id="rId80" Type="http://schemas.openxmlformats.org/officeDocument/2006/relationships/slideLayout" Target="../slideLayouts/slideLayout96.xml"/><Relationship Id="rId85" Type="http://schemas.openxmlformats.org/officeDocument/2006/relationships/slideLayout" Target="../slideLayouts/slideLayout101.xml"/><Relationship Id="rId150" Type="http://schemas.openxmlformats.org/officeDocument/2006/relationships/slideLayout" Target="../slideLayouts/slideLayout166.xml"/><Relationship Id="rId155" Type="http://schemas.openxmlformats.org/officeDocument/2006/relationships/theme" Target="../theme/theme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5" Type="http://schemas.openxmlformats.org/officeDocument/2006/relationships/slideLayout" Target="../slideLayouts/slideLayout41.xml"/><Relationship Id="rId33" Type="http://schemas.openxmlformats.org/officeDocument/2006/relationships/slideLayout" Target="../slideLayouts/slideLayout49.xml"/><Relationship Id="rId38" Type="http://schemas.openxmlformats.org/officeDocument/2006/relationships/slideLayout" Target="../slideLayouts/slideLayout54.xml"/><Relationship Id="rId46" Type="http://schemas.openxmlformats.org/officeDocument/2006/relationships/slideLayout" Target="../slideLayouts/slideLayout62.xml"/><Relationship Id="rId59" Type="http://schemas.openxmlformats.org/officeDocument/2006/relationships/slideLayout" Target="../slideLayouts/slideLayout75.xml"/><Relationship Id="rId67" Type="http://schemas.openxmlformats.org/officeDocument/2006/relationships/slideLayout" Target="../slideLayouts/slideLayout83.xml"/><Relationship Id="rId103" Type="http://schemas.openxmlformats.org/officeDocument/2006/relationships/slideLayout" Target="../slideLayouts/slideLayout119.xml"/><Relationship Id="rId108" Type="http://schemas.openxmlformats.org/officeDocument/2006/relationships/slideLayout" Target="../slideLayouts/slideLayout124.xml"/><Relationship Id="rId116" Type="http://schemas.openxmlformats.org/officeDocument/2006/relationships/slideLayout" Target="../slideLayouts/slideLayout132.xml"/><Relationship Id="rId124" Type="http://schemas.openxmlformats.org/officeDocument/2006/relationships/slideLayout" Target="../slideLayouts/slideLayout140.xml"/><Relationship Id="rId129" Type="http://schemas.openxmlformats.org/officeDocument/2006/relationships/slideLayout" Target="../slideLayouts/slideLayout145.xml"/><Relationship Id="rId137" Type="http://schemas.openxmlformats.org/officeDocument/2006/relationships/slideLayout" Target="../slideLayouts/slideLayout153.xml"/><Relationship Id="rId20" Type="http://schemas.openxmlformats.org/officeDocument/2006/relationships/slideLayout" Target="../slideLayouts/slideLayout36.xml"/><Relationship Id="rId41" Type="http://schemas.openxmlformats.org/officeDocument/2006/relationships/slideLayout" Target="../slideLayouts/slideLayout57.xml"/><Relationship Id="rId54" Type="http://schemas.openxmlformats.org/officeDocument/2006/relationships/slideLayout" Target="../slideLayouts/slideLayout70.xml"/><Relationship Id="rId62" Type="http://schemas.openxmlformats.org/officeDocument/2006/relationships/slideLayout" Target="../slideLayouts/slideLayout78.xml"/><Relationship Id="rId70" Type="http://schemas.openxmlformats.org/officeDocument/2006/relationships/slideLayout" Target="../slideLayouts/slideLayout86.xml"/><Relationship Id="rId75" Type="http://schemas.openxmlformats.org/officeDocument/2006/relationships/slideLayout" Target="../slideLayouts/slideLayout91.xml"/><Relationship Id="rId83" Type="http://schemas.openxmlformats.org/officeDocument/2006/relationships/slideLayout" Target="../slideLayouts/slideLayout99.xml"/><Relationship Id="rId88" Type="http://schemas.openxmlformats.org/officeDocument/2006/relationships/slideLayout" Target="../slideLayouts/slideLayout104.xml"/><Relationship Id="rId91" Type="http://schemas.openxmlformats.org/officeDocument/2006/relationships/slideLayout" Target="../slideLayouts/slideLayout107.xml"/><Relationship Id="rId96" Type="http://schemas.openxmlformats.org/officeDocument/2006/relationships/slideLayout" Target="../slideLayouts/slideLayout112.xml"/><Relationship Id="rId111" Type="http://schemas.openxmlformats.org/officeDocument/2006/relationships/slideLayout" Target="../slideLayouts/slideLayout127.xml"/><Relationship Id="rId132" Type="http://schemas.openxmlformats.org/officeDocument/2006/relationships/slideLayout" Target="../slideLayouts/slideLayout148.xml"/><Relationship Id="rId140" Type="http://schemas.openxmlformats.org/officeDocument/2006/relationships/slideLayout" Target="../slideLayouts/slideLayout156.xml"/><Relationship Id="rId145" Type="http://schemas.openxmlformats.org/officeDocument/2006/relationships/slideLayout" Target="../slideLayouts/slideLayout161.xml"/><Relationship Id="rId153" Type="http://schemas.openxmlformats.org/officeDocument/2006/relationships/slideLayout" Target="../slideLayouts/slideLayout169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1.xml"/><Relationship Id="rId23" Type="http://schemas.openxmlformats.org/officeDocument/2006/relationships/slideLayout" Target="../slideLayouts/slideLayout39.xml"/><Relationship Id="rId28" Type="http://schemas.openxmlformats.org/officeDocument/2006/relationships/slideLayout" Target="../slideLayouts/slideLayout44.xml"/><Relationship Id="rId36" Type="http://schemas.openxmlformats.org/officeDocument/2006/relationships/slideLayout" Target="../slideLayouts/slideLayout52.xml"/><Relationship Id="rId49" Type="http://schemas.openxmlformats.org/officeDocument/2006/relationships/slideLayout" Target="../slideLayouts/slideLayout65.xml"/><Relationship Id="rId57" Type="http://schemas.openxmlformats.org/officeDocument/2006/relationships/slideLayout" Target="../slideLayouts/slideLayout73.xml"/><Relationship Id="rId106" Type="http://schemas.openxmlformats.org/officeDocument/2006/relationships/slideLayout" Target="../slideLayouts/slideLayout122.xml"/><Relationship Id="rId114" Type="http://schemas.openxmlformats.org/officeDocument/2006/relationships/slideLayout" Target="../slideLayouts/slideLayout130.xml"/><Relationship Id="rId119" Type="http://schemas.openxmlformats.org/officeDocument/2006/relationships/slideLayout" Target="../slideLayouts/slideLayout135.xml"/><Relationship Id="rId127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26.xml"/><Relationship Id="rId31" Type="http://schemas.openxmlformats.org/officeDocument/2006/relationships/slideLayout" Target="../slideLayouts/slideLayout47.xml"/><Relationship Id="rId44" Type="http://schemas.openxmlformats.org/officeDocument/2006/relationships/slideLayout" Target="../slideLayouts/slideLayout60.xml"/><Relationship Id="rId52" Type="http://schemas.openxmlformats.org/officeDocument/2006/relationships/slideLayout" Target="../slideLayouts/slideLayout68.xml"/><Relationship Id="rId60" Type="http://schemas.openxmlformats.org/officeDocument/2006/relationships/slideLayout" Target="../slideLayouts/slideLayout76.xml"/><Relationship Id="rId65" Type="http://schemas.openxmlformats.org/officeDocument/2006/relationships/slideLayout" Target="../slideLayouts/slideLayout81.xml"/><Relationship Id="rId73" Type="http://schemas.openxmlformats.org/officeDocument/2006/relationships/slideLayout" Target="../slideLayouts/slideLayout89.xml"/><Relationship Id="rId78" Type="http://schemas.openxmlformats.org/officeDocument/2006/relationships/slideLayout" Target="../slideLayouts/slideLayout94.xml"/><Relationship Id="rId81" Type="http://schemas.openxmlformats.org/officeDocument/2006/relationships/slideLayout" Target="../slideLayouts/slideLayout97.xml"/><Relationship Id="rId86" Type="http://schemas.openxmlformats.org/officeDocument/2006/relationships/slideLayout" Target="../slideLayouts/slideLayout102.xml"/><Relationship Id="rId94" Type="http://schemas.openxmlformats.org/officeDocument/2006/relationships/slideLayout" Target="../slideLayouts/slideLayout110.xml"/><Relationship Id="rId99" Type="http://schemas.openxmlformats.org/officeDocument/2006/relationships/slideLayout" Target="../slideLayouts/slideLayout115.xml"/><Relationship Id="rId101" Type="http://schemas.openxmlformats.org/officeDocument/2006/relationships/slideLayout" Target="../slideLayouts/slideLayout117.xml"/><Relationship Id="rId122" Type="http://schemas.openxmlformats.org/officeDocument/2006/relationships/slideLayout" Target="../slideLayouts/slideLayout138.xml"/><Relationship Id="rId130" Type="http://schemas.openxmlformats.org/officeDocument/2006/relationships/slideLayout" Target="../slideLayouts/slideLayout146.xml"/><Relationship Id="rId135" Type="http://schemas.openxmlformats.org/officeDocument/2006/relationships/slideLayout" Target="../slideLayouts/slideLayout151.xml"/><Relationship Id="rId143" Type="http://schemas.openxmlformats.org/officeDocument/2006/relationships/slideLayout" Target="../slideLayouts/slideLayout159.xml"/><Relationship Id="rId148" Type="http://schemas.openxmlformats.org/officeDocument/2006/relationships/slideLayout" Target="../slideLayouts/slideLayout164.xml"/><Relationship Id="rId151" Type="http://schemas.openxmlformats.org/officeDocument/2006/relationships/slideLayout" Target="../slideLayouts/slideLayout167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39" Type="http://schemas.openxmlformats.org/officeDocument/2006/relationships/slideLayout" Target="../slideLayouts/slideLayout55.xml"/><Relationship Id="rId109" Type="http://schemas.openxmlformats.org/officeDocument/2006/relationships/slideLayout" Target="../slideLayouts/slideLayout125.xml"/><Relationship Id="rId34" Type="http://schemas.openxmlformats.org/officeDocument/2006/relationships/slideLayout" Target="../slideLayouts/slideLayout50.xml"/><Relationship Id="rId50" Type="http://schemas.openxmlformats.org/officeDocument/2006/relationships/slideLayout" Target="../slideLayouts/slideLayout66.xml"/><Relationship Id="rId55" Type="http://schemas.openxmlformats.org/officeDocument/2006/relationships/slideLayout" Target="../slideLayouts/slideLayout71.xml"/><Relationship Id="rId76" Type="http://schemas.openxmlformats.org/officeDocument/2006/relationships/slideLayout" Target="../slideLayouts/slideLayout92.xml"/><Relationship Id="rId97" Type="http://schemas.openxmlformats.org/officeDocument/2006/relationships/slideLayout" Target="../slideLayouts/slideLayout113.xml"/><Relationship Id="rId104" Type="http://schemas.openxmlformats.org/officeDocument/2006/relationships/slideLayout" Target="../slideLayouts/slideLayout120.xml"/><Relationship Id="rId120" Type="http://schemas.openxmlformats.org/officeDocument/2006/relationships/slideLayout" Target="../slideLayouts/slideLayout136.xml"/><Relationship Id="rId125" Type="http://schemas.openxmlformats.org/officeDocument/2006/relationships/slideLayout" Target="../slideLayouts/slideLayout141.xml"/><Relationship Id="rId141" Type="http://schemas.openxmlformats.org/officeDocument/2006/relationships/slideLayout" Target="../slideLayouts/slideLayout157.xml"/><Relationship Id="rId146" Type="http://schemas.openxmlformats.org/officeDocument/2006/relationships/slideLayout" Target="../slideLayouts/slideLayout162.xml"/><Relationship Id="rId7" Type="http://schemas.openxmlformats.org/officeDocument/2006/relationships/slideLayout" Target="../slideLayouts/slideLayout23.xml"/><Relationship Id="rId71" Type="http://schemas.openxmlformats.org/officeDocument/2006/relationships/slideLayout" Target="../slideLayouts/slideLayout87.xml"/><Relationship Id="rId9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18.xml"/><Relationship Id="rId29" Type="http://schemas.openxmlformats.org/officeDocument/2006/relationships/slideLayout" Target="../slideLayouts/slideLayout45.xml"/><Relationship Id="rId24" Type="http://schemas.openxmlformats.org/officeDocument/2006/relationships/slideLayout" Target="../slideLayouts/slideLayout40.xml"/><Relationship Id="rId40" Type="http://schemas.openxmlformats.org/officeDocument/2006/relationships/slideLayout" Target="../slideLayouts/slideLayout56.xml"/><Relationship Id="rId45" Type="http://schemas.openxmlformats.org/officeDocument/2006/relationships/slideLayout" Target="../slideLayouts/slideLayout61.xml"/><Relationship Id="rId66" Type="http://schemas.openxmlformats.org/officeDocument/2006/relationships/slideLayout" Target="../slideLayouts/slideLayout82.xml"/><Relationship Id="rId87" Type="http://schemas.openxmlformats.org/officeDocument/2006/relationships/slideLayout" Target="../slideLayouts/slideLayout103.xml"/><Relationship Id="rId110" Type="http://schemas.openxmlformats.org/officeDocument/2006/relationships/slideLayout" Target="../slideLayouts/slideLayout126.xml"/><Relationship Id="rId115" Type="http://schemas.openxmlformats.org/officeDocument/2006/relationships/slideLayout" Target="../slideLayouts/slideLayout131.xml"/><Relationship Id="rId131" Type="http://schemas.openxmlformats.org/officeDocument/2006/relationships/slideLayout" Target="../slideLayouts/slideLayout147.xml"/><Relationship Id="rId136" Type="http://schemas.openxmlformats.org/officeDocument/2006/relationships/slideLayout" Target="../slideLayouts/slideLayout152.xml"/><Relationship Id="rId61" Type="http://schemas.openxmlformats.org/officeDocument/2006/relationships/slideLayout" Target="../slideLayouts/slideLayout77.xml"/><Relationship Id="rId82" Type="http://schemas.openxmlformats.org/officeDocument/2006/relationships/slideLayout" Target="../slideLayouts/slideLayout98.xml"/><Relationship Id="rId152" Type="http://schemas.openxmlformats.org/officeDocument/2006/relationships/slideLayout" Target="../slideLayouts/slideLayout168.xml"/><Relationship Id="rId1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46.xml"/><Relationship Id="rId35" Type="http://schemas.openxmlformats.org/officeDocument/2006/relationships/slideLayout" Target="../slideLayouts/slideLayout51.xml"/><Relationship Id="rId56" Type="http://schemas.openxmlformats.org/officeDocument/2006/relationships/slideLayout" Target="../slideLayouts/slideLayout72.xml"/><Relationship Id="rId77" Type="http://schemas.openxmlformats.org/officeDocument/2006/relationships/slideLayout" Target="../slideLayouts/slideLayout93.xml"/><Relationship Id="rId100" Type="http://schemas.openxmlformats.org/officeDocument/2006/relationships/slideLayout" Target="../slideLayouts/slideLayout116.xml"/><Relationship Id="rId105" Type="http://schemas.openxmlformats.org/officeDocument/2006/relationships/slideLayout" Target="../slideLayouts/slideLayout121.xml"/><Relationship Id="rId126" Type="http://schemas.openxmlformats.org/officeDocument/2006/relationships/slideLayout" Target="../slideLayouts/slideLayout142.xml"/><Relationship Id="rId147" Type="http://schemas.openxmlformats.org/officeDocument/2006/relationships/slideLayout" Target="../slideLayouts/slideLayout163.xml"/><Relationship Id="rId8" Type="http://schemas.openxmlformats.org/officeDocument/2006/relationships/slideLayout" Target="../slideLayouts/slideLayout24.xml"/><Relationship Id="rId51" Type="http://schemas.openxmlformats.org/officeDocument/2006/relationships/slideLayout" Target="../slideLayouts/slideLayout67.xml"/><Relationship Id="rId72" Type="http://schemas.openxmlformats.org/officeDocument/2006/relationships/slideLayout" Target="../slideLayouts/slideLayout88.xml"/><Relationship Id="rId93" Type="http://schemas.openxmlformats.org/officeDocument/2006/relationships/slideLayout" Target="../slideLayouts/slideLayout109.xml"/><Relationship Id="rId98" Type="http://schemas.openxmlformats.org/officeDocument/2006/relationships/slideLayout" Target="../slideLayouts/slideLayout114.xml"/><Relationship Id="rId121" Type="http://schemas.openxmlformats.org/officeDocument/2006/relationships/slideLayout" Target="../slideLayouts/slideLayout137.xml"/><Relationship Id="rId142" Type="http://schemas.openxmlformats.org/officeDocument/2006/relationships/slideLayout" Target="../slideLayouts/slideLayout158.xml"/><Relationship Id="rId3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8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77.xml"/><Relationship Id="rId12" Type="http://schemas.openxmlformats.org/officeDocument/2006/relationships/slideLayout" Target="../slideLayouts/slideLayout182.xml"/><Relationship Id="rId2" Type="http://schemas.openxmlformats.org/officeDocument/2006/relationships/slideLayout" Target="../slideLayouts/slideLayout172.xml"/><Relationship Id="rId1" Type="http://schemas.openxmlformats.org/officeDocument/2006/relationships/slideLayout" Target="../slideLayouts/slideLayout171.xml"/><Relationship Id="rId6" Type="http://schemas.openxmlformats.org/officeDocument/2006/relationships/slideLayout" Target="../slideLayouts/slideLayout176.xml"/><Relationship Id="rId11" Type="http://schemas.openxmlformats.org/officeDocument/2006/relationships/slideLayout" Target="../slideLayouts/slideLayout181.xml"/><Relationship Id="rId5" Type="http://schemas.openxmlformats.org/officeDocument/2006/relationships/slideLayout" Target="../slideLayouts/slideLayout175.xml"/><Relationship Id="rId10" Type="http://schemas.openxmlformats.org/officeDocument/2006/relationships/slideLayout" Target="../slideLayouts/slideLayout180.xml"/><Relationship Id="rId4" Type="http://schemas.openxmlformats.org/officeDocument/2006/relationships/slideLayout" Target="../slideLayouts/slideLayout174.xml"/><Relationship Id="rId9" Type="http://schemas.openxmlformats.org/officeDocument/2006/relationships/slideLayout" Target="../slideLayouts/slideLayout17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7" r:id="rId2"/>
    <p:sldLayoutId id="2147483678" r:id="rId3"/>
    <p:sldLayoutId id="2147483866" r:id="rId4"/>
    <p:sldLayoutId id="2147483869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524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908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  <p:sldLayoutId id="2147483699" r:id="rId20"/>
    <p:sldLayoutId id="2147483700" r:id="rId21"/>
    <p:sldLayoutId id="2147483701" r:id="rId22"/>
    <p:sldLayoutId id="2147483702" r:id="rId23"/>
    <p:sldLayoutId id="2147483703" r:id="rId24"/>
    <p:sldLayoutId id="2147483704" r:id="rId25"/>
    <p:sldLayoutId id="2147483705" r:id="rId26"/>
    <p:sldLayoutId id="2147483706" r:id="rId27"/>
    <p:sldLayoutId id="2147483707" r:id="rId28"/>
    <p:sldLayoutId id="2147483708" r:id="rId29"/>
    <p:sldLayoutId id="2147483709" r:id="rId30"/>
    <p:sldLayoutId id="2147483710" r:id="rId31"/>
    <p:sldLayoutId id="2147483711" r:id="rId32"/>
    <p:sldLayoutId id="2147483712" r:id="rId33"/>
    <p:sldLayoutId id="2147483713" r:id="rId34"/>
    <p:sldLayoutId id="2147483714" r:id="rId35"/>
    <p:sldLayoutId id="2147483715" r:id="rId36"/>
    <p:sldLayoutId id="2147483716" r:id="rId37"/>
    <p:sldLayoutId id="2147483717" r:id="rId38"/>
    <p:sldLayoutId id="2147483718" r:id="rId39"/>
    <p:sldLayoutId id="2147483719" r:id="rId40"/>
    <p:sldLayoutId id="2147483720" r:id="rId41"/>
    <p:sldLayoutId id="2147483721" r:id="rId42"/>
    <p:sldLayoutId id="2147483722" r:id="rId43"/>
    <p:sldLayoutId id="2147483723" r:id="rId44"/>
    <p:sldLayoutId id="2147483724" r:id="rId45"/>
    <p:sldLayoutId id="2147483725" r:id="rId46"/>
    <p:sldLayoutId id="2147483726" r:id="rId47"/>
    <p:sldLayoutId id="2147483727" r:id="rId48"/>
    <p:sldLayoutId id="2147483728" r:id="rId49"/>
    <p:sldLayoutId id="2147483729" r:id="rId50"/>
    <p:sldLayoutId id="2147483730" r:id="rId51"/>
    <p:sldLayoutId id="2147483731" r:id="rId52"/>
    <p:sldLayoutId id="2147483732" r:id="rId53"/>
    <p:sldLayoutId id="2147483733" r:id="rId54"/>
    <p:sldLayoutId id="2147483734" r:id="rId55"/>
    <p:sldLayoutId id="2147483735" r:id="rId56"/>
    <p:sldLayoutId id="2147483736" r:id="rId57"/>
    <p:sldLayoutId id="2147483737" r:id="rId58"/>
    <p:sldLayoutId id="2147483738" r:id="rId59"/>
    <p:sldLayoutId id="2147483739" r:id="rId60"/>
    <p:sldLayoutId id="2147483740" r:id="rId61"/>
    <p:sldLayoutId id="2147483741" r:id="rId62"/>
    <p:sldLayoutId id="2147483742" r:id="rId63"/>
    <p:sldLayoutId id="2147483743" r:id="rId64"/>
    <p:sldLayoutId id="2147483744" r:id="rId65"/>
    <p:sldLayoutId id="2147483745" r:id="rId66"/>
    <p:sldLayoutId id="2147483746" r:id="rId67"/>
    <p:sldLayoutId id="2147483747" r:id="rId68"/>
    <p:sldLayoutId id="2147483748" r:id="rId69"/>
    <p:sldLayoutId id="2147483749" r:id="rId70"/>
    <p:sldLayoutId id="2147483750" r:id="rId71"/>
    <p:sldLayoutId id="2147483751" r:id="rId72"/>
    <p:sldLayoutId id="2147483752" r:id="rId73"/>
    <p:sldLayoutId id="2147483753" r:id="rId74"/>
    <p:sldLayoutId id="2147483754" r:id="rId75"/>
    <p:sldLayoutId id="2147483755" r:id="rId76"/>
    <p:sldLayoutId id="2147483756" r:id="rId77"/>
    <p:sldLayoutId id="2147483757" r:id="rId78"/>
    <p:sldLayoutId id="2147483758" r:id="rId79"/>
    <p:sldLayoutId id="2147483759" r:id="rId80"/>
    <p:sldLayoutId id="2147483760" r:id="rId81"/>
    <p:sldLayoutId id="2147483761" r:id="rId82"/>
    <p:sldLayoutId id="2147483762" r:id="rId83"/>
    <p:sldLayoutId id="2147483763" r:id="rId84"/>
    <p:sldLayoutId id="2147483764" r:id="rId85"/>
    <p:sldLayoutId id="2147483765" r:id="rId86"/>
    <p:sldLayoutId id="2147483766" r:id="rId87"/>
    <p:sldLayoutId id="2147483767" r:id="rId88"/>
    <p:sldLayoutId id="2147483768" r:id="rId89"/>
    <p:sldLayoutId id="2147483769" r:id="rId90"/>
    <p:sldLayoutId id="2147483770" r:id="rId91"/>
    <p:sldLayoutId id="2147483771" r:id="rId92"/>
    <p:sldLayoutId id="2147483772" r:id="rId93"/>
    <p:sldLayoutId id="2147483773" r:id="rId94"/>
    <p:sldLayoutId id="2147483774" r:id="rId95"/>
    <p:sldLayoutId id="2147483775" r:id="rId96"/>
    <p:sldLayoutId id="2147483776" r:id="rId97"/>
    <p:sldLayoutId id="2147483777" r:id="rId98"/>
    <p:sldLayoutId id="2147483778" r:id="rId99"/>
    <p:sldLayoutId id="2147483779" r:id="rId100"/>
    <p:sldLayoutId id="2147483780" r:id="rId101"/>
    <p:sldLayoutId id="2147483781" r:id="rId102"/>
    <p:sldLayoutId id="2147483782" r:id="rId103"/>
    <p:sldLayoutId id="2147483783" r:id="rId104"/>
    <p:sldLayoutId id="2147483784" r:id="rId105"/>
    <p:sldLayoutId id="2147483785" r:id="rId106"/>
    <p:sldLayoutId id="2147483786" r:id="rId107"/>
    <p:sldLayoutId id="2147483787" r:id="rId108"/>
    <p:sldLayoutId id="2147483788" r:id="rId109"/>
    <p:sldLayoutId id="2147483789" r:id="rId110"/>
    <p:sldLayoutId id="2147483790" r:id="rId111"/>
    <p:sldLayoutId id="2147483791" r:id="rId112"/>
    <p:sldLayoutId id="2147483792" r:id="rId113"/>
    <p:sldLayoutId id="2147483793" r:id="rId114"/>
    <p:sldLayoutId id="2147483794" r:id="rId115"/>
    <p:sldLayoutId id="2147483795" r:id="rId116"/>
    <p:sldLayoutId id="2147483796" r:id="rId117"/>
    <p:sldLayoutId id="2147483797" r:id="rId118"/>
    <p:sldLayoutId id="2147483798" r:id="rId119"/>
    <p:sldLayoutId id="2147483799" r:id="rId120"/>
    <p:sldLayoutId id="2147483800" r:id="rId121"/>
    <p:sldLayoutId id="2147483801" r:id="rId122"/>
    <p:sldLayoutId id="2147483802" r:id="rId123"/>
    <p:sldLayoutId id="2147483803" r:id="rId124"/>
    <p:sldLayoutId id="2147483804" r:id="rId125"/>
    <p:sldLayoutId id="2147483805" r:id="rId126"/>
    <p:sldLayoutId id="2147483806" r:id="rId127"/>
    <p:sldLayoutId id="2147483807" r:id="rId128"/>
    <p:sldLayoutId id="2147483808" r:id="rId129"/>
    <p:sldLayoutId id="2147483809" r:id="rId130"/>
    <p:sldLayoutId id="2147483810" r:id="rId131"/>
    <p:sldLayoutId id="2147483811" r:id="rId132"/>
    <p:sldLayoutId id="2147483812" r:id="rId133"/>
    <p:sldLayoutId id="2147483813" r:id="rId134"/>
    <p:sldLayoutId id="2147483814" r:id="rId135"/>
    <p:sldLayoutId id="2147483815" r:id="rId136"/>
    <p:sldLayoutId id="2147483816" r:id="rId137"/>
    <p:sldLayoutId id="2147483817" r:id="rId138"/>
    <p:sldLayoutId id="2147483818" r:id="rId139"/>
    <p:sldLayoutId id="2147483819" r:id="rId140"/>
    <p:sldLayoutId id="2147483820" r:id="rId141"/>
    <p:sldLayoutId id="2147483821" r:id="rId142"/>
    <p:sldLayoutId id="2147483822" r:id="rId143"/>
    <p:sldLayoutId id="2147483823" r:id="rId144"/>
    <p:sldLayoutId id="2147483824" r:id="rId145"/>
    <p:sldLayoutId id="2147483825" r:id="rId146"/>
    <p:sldLayoutId id="2147483826" r:id="rId147"/>
    <p:sldLayoutId id="2147483827" r:id="rId148"/>
    <p:sldLayoutId id="2147483828" r:id="rId149"/>
    <p:sldLayoutId id="2147483829" r:id="rId150"/>
    <p:sldLayoutId id="2147483830" r:id="rId151"/>
    <p:sldLayoutId id="2147483831" r:id="rId152"/>
    <p:sldLayoutId id="2147483832" r:id="rId153"/>
    <p:sldLayoutId id="2147483833" r:id="rId154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2813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1313" indent="-341313" algn="l" defTabSz="912813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defTabSz="912813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defTabSz="912813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227013" algn="l" defTabSz="912813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4225" indent="-227013" algn="l" defTabSz="912813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2027" indent="-228366" algn="l" defTabSz="9134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8758" indent="-228366" algn="l" defTabSz="9134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5491" indent="-228366" algn="l" defTabSz="9134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2223" indent="-228366" algn="l" defTabSz="9134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32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464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196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928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662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392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125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3859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8569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7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7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7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165735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MODULE 17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9875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7475" y="209550"/>
            <a:ext cx="7127875" cy="554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b="1" dirty="0">
                <a:solidFill>
                  <a:srgbClr val="080808"/>
                </a:solidFill>
                <a:latin typeface="Bookman Old Style" panose="02050604050505020204" pitchFamily="18" charset="0"/>
              </a:rPr>
              <a:t>An </a:t>
            </a:r>
            <a:r>
              <a:rPr lang="en-US" sz="3000" b="1" dirty="0">
                <a:solidFill>
                  <a:srgbClr val="800000"/>
                </a:solidFill>
                <a:latin typeface="Bookman Old Style" panose="02050604050505020204" pitchFamily="18" charset="0"/>
              </a:rPr>
              <a:t>arc</a:t>
            </a:r>
            <a:r>
              <a:rPr lang="en-US" sz="3000" b="1" dirty="0">
                <a:solidFill>
                  <a:srgbClr val="080808"/>
                </a:solidFill>
                <a:latin typeface="Bookman Old Style" panose="02050604050505020204" pitchFamily="18" charset="0"/>
              </a:rPr>
              <a:t> is a part of a circle</a:t>
            </a:r>
          </a:p>
        </p:txBody>
      </p:sp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1866900" y="1420813"/>
          <a:ext cx="2881313" cy="287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96" name="CorelDRAW" r:id="rId3" imgW="5093208" imgH="5093208" progId="CorelDRAW.Graphic.14">
                  <p:embed/>
                </p:oleObj>
              </mc:Choice>
              <mc:Fallback>
                <p:oleObj name="CorelDRAW" r:id="rId3" imgW="5093208" imgH="5093208" progId="CorelDRAW.Graphic.1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1420813"/>
                        <a:ext cx="2881313" cy="287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rc 7"/>
          <p:cNvSpPr/>
          <p:nvPr/>
        </p:nvSpPr>
        <p:spPr>
          <a:xfrm>
            <a:off x="1844675" y="1439863"/>
            <a:ext cx="2879725" cy="2879725"/>
          </a:xfrm>
          <a:prstGeom prst="arc">
            <a:avLst>
              <a:gd name="adj1" fmla="val 14439121"/>
              <a:gd name="adj2" fmla="val 20336334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IN">
              <a:solidFill>
                <a:prstClr val="black"/>
              </a:solidFill>
            </a:endParaRPr>
          </a:p>
        </p:txBody>
      </p:sp>
      <p:sp>
        <p:nvSpPr>
          <p:cNvPr id="9" name="Arc 8"/>
          <p:cNvSpPr/>
          <p:nvPr/>
        </p:nvSpPr>
        <p:spPr>
          <a:xfrm>
            <a:off x="1887538" y="1414463"/>
            <a:ext cx="2881312" cy="2879725"/>
          </a:xfrm>
          <a:prstGeom prst="arc">
            <a:avLst>
              <a:gd name="adj1" fmla="val 8876032"/>
              <a:gd name="adj2" fmla="val 14330655"/>
            </a:avLst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IN">
              <a:solidFill>
                <a:prstClr val="black"/>
              </a:solidFill>
            </a:endParaRPr>
          </a:p>
        </p:txBody>
      </p:sp>
      <p:sp>
        <p:nvSpPr>
          <p:cNvPr id="10" name="Arc 9"/>
          <p:cNvSpPr/>
          <p:nvPr/>
        </p:nvSpPr>
        <p:spPr>
          <a:xfrm>
            <a:off x="1879600" y="1392238"/>
            <a:ext cx="2879725" cy="2879725"/>
          </a:xfrm>
          <a:prstGeom prst="arc">
            <a:avLst>
              <a:gd name="adj1" fmla="val 3219714"/>
              <a:gd name="adj2" fmla="val 8890942"/>
            </a:avLst>
          </a:prstGeom>
          <a:ln w="571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IN">
              <a:solidFill>
                <a:prstClr val="black"/>
              </a:solidFill>
            </a:endParaRPr>
          </a:p>
        </p:txBody>
      </p:sp>
      <p:sp>
        <p:nvSpPr>
          <p:cNvPr id="11" name="Arc 10"/>
          <p:cNvSpPr/>
          <p:nvPr/>
        </p:nvSpPr>
        <p:spPr>
          <a:xfrm>
            <a:off x="1839913" y="1428750"/>
            <a:ext cx="2881312" cy="2879725"/>
          </a:xfrm>
          <a:prstGeom prst="arc">
            <a:avLst>
              <a:gd name="adj1" fmla="val 20301331"/>
              <a:gd name="adj2" fmla="val 3154163"/>
            </a:avLst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64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7 0.00154 L 0.03263 0.00525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1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093 L -0.00173 -0.05897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2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69 0.00587 L -0.04358 0.01019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4" y="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 descr="32887-Curious-Little-Boy-Touching-His-Chin-While-Thinkin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91"/>
          <a:stretch>
            <a:fillRect/>
          </a:stretch>
        </p:blipFill>
        <p:spPr bwMode="auto">
          <a:xfrm>
            <a:off x="6705600" y="715963"/>
            <a:ext cx="1916113" cy="193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 Box 10"/>
          <p:cNvSpPr txBox="1">
            <a:spLocks noChangeArrowheads="1"/>
          </p:cNvSpPr>
          <p:nvPr/>
        </p:nvSpPr>
        <p:spPr bwMode="auto">
          <a:xfrm flipH="1">
            <a:off x="1219200" y="1276350"/>
            <a:ext cx="44926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500" smtClean="0">
                <a:solidFill>
                  <a:srgbClr val="080808"/>
                </a:solidFill>
                <a:latin typeface="Arial Rounded MT Bold" pitchFamily="34" charset="0"/>
              </a:rPr>
              <a:t>A</a:t>
            </a:r>
          </a:p>
        </p:txBody>
      </p:sp>
      <p:sp>
        <p:nvSpPr>
          <p:cNvPr id="29" name="Text Box 17"/>
          <p:cNvSpPr txBox="1">
            <a:spLocks noChangeArrowheads="1"/>
          </p:cNvSpPr>
          <p:nvPr/>
        </p:nvSpPr>
        <p:spPr bwMode="auto">
          <a:xfrm>
            <a:off x="2619375" y="590550"/>
            <a:ext cx="34925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500" smtClean="0">
                <a:solidFill>
                  <a:srgbClr val="080808"/>
                </a:solidFill>
                <a:latin typeface="Arial Rounded MT Bold" pitchFamily="34" charset="0"/>
              </a:rPr>
              <a:t>X</a:t>
            </a:r>
          </a:p>
        </p:txBody>
      </p:sp>
      <p:sp>
        <p:nvSpPr>
          <p:cNvPr id="35" name="Text Box 56"/>
          <p:cNvSpPr txBox="1">
            <a:spLocks noChangeArrowheads="1"/>
          </p:cNvSpPr>
          <p:nvPr/>
        </p:nvSpPr>
        <p:spPr bwMode="auto">
          <a:xfrm>
            <a:off x="3917950" y="1414463"/>
            <a:ext cx="34925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500" smtClean="0">
                <a:solidFill>
                  <a:srgbClr val="080808"/>
                </a:solidFill>
                <a:latin typeface="Arial Rounded MT Bold" pitchFamily="34" charset="0"/>
              </a:rPr>
              <a:t>B</a:t>
            </a:r>
          </a:p>
        </p:txBody>
      </p:sp>
      <p:pic>
        <p:nvPicPr>
          <p:cNvPr id="41" name="Picture 40" descr="32887-Curious-Little-Boy-Touching-His-Chin-While-Thinking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91"/>
          <a:stretch>
            <a:fillRect/>
          </a:stretch>
        </p:blipFill>
        <p:spPr bwMode="auto">
          <a:xfrm>
            <a:off x="119063" y="3106738"/>
            <a:ext cx="1917700" cy="193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231875" y="210193"/>
            <a:ext cx="6912000" cy="461562"/>
          </a:xfrm>
          <a:prstGeom prst="rect">
            <a:avLst/>
          </a:prstGeom>
          <a:solidFill>
            <a:srgbClr val="26004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91347" tIns="45669" rIns="91347" bIns="45669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defRPr/>
            </a:pPr>
            <a:r>
              <a:rPr lang="en-US" sz="2400" b="1" spc="150" dirty="0">
                <a:ln w="11430"/>
                <a:solidFill>
                  <a:prstClr val="white"/>
                </a:solidFill>
                <a:latin typeface="Bookman Old Style" pitchFamily="18" charset="0"/>
                <a:cs typeface="Arial" panose="020B0604020202020204" pitchFamily="34" charset="0"/>
              </a:rPr>
              <a:t>NAMING OF AN ARC </a:t>
            </a:r>
          </a:p>
        </p:txBody>
      </p:sp>
      <p:sp>
        <p:nvSpPr>
          <p:cNvPr id="47" name="Oval 46"/>
          <p:cNvSpPr/>
          <p:nvPr/>
        </p:nvSpPr>
        <p:spPr>
          <a:xfrm>
            <a:off x="1312863" y="1038225"/>
            <a:ext cx="2879725" cy="287972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dirty="0">
                <a:solidFill>
                  <a:prstClr val="white"/>
                </a:solidFill>
              </a:rPr>
              <a:t>8</a:t>
            </a:r>
          </a:p>
          <a:p>
            <a:pPr algn="ctr">
              <a:defRPr/>
            </a:pP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48" name="Arc 47"/>
          <p:cNvSpPr/>
          <p:nvPr/>
        </p:nvSpPr>
        <p:spPr>
          <a:xfrm>
            <a:off x="1311275" y="1022350"/>
            <a:ext cx="2879725" cy="2879725"/>
          </a:xfrm>
          <a:prstGeom prst="arc">
            <a:avLst>
              <a:gd name="adj1" fmla="val 13106382"/>
              <a:gd name="adj2" fmla="val 19662335"/>
            </a:avLst>
          </a:prstGeom>
          <a:ln w="38100">
            <a:solidFill>
              <a:srgbClr val="00B0F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IN">
              <a:solidFill>
                <a:prstClr val="black"/>
              </a:solidFill>
            </a:endParaRPr>
          </a:p>
        </p:txBody>
      </p:sp>
      <p:sp>
        <p:nvSpPr>
          <p:cNvPr id="49" name="Arc 48"/>
          <p:cNvSpPr/>
          <p:nvPr/>
        </p:nvSpPr>
        <p:spPr>
          <a:xfrm>
            <a:off x="1306513" y="1044575"/>
            <a:ext cx="2881312" cy="2879725"/>
          </a:xfrm>
          <a:prstGeom prst="arc">
            <a:avLst>
              <a:gd name="adj1" fmla="val 19623866"/>
              <a:gd name="adj2" fmla="val 13128363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IN">
              <a:solidFill>
                <a:prstClr val="black"/>
              </a:solidFill>
            </a:endParaRPr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1579563" y="1543050"/>
            <a:ext cx="88900" cy="88900"/>
          </a:xfrm>
          <a:prstGeom prst="ellipse">
            <a:avLst/>
          </a:prstGeom>
          <a:solidFill>
            <a:srgbClr val="080808"/>
          </a:solidFill>
          <a:ln w="9525" algn="ctr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3399"/>
              </a:solidFill>
              <a:latin typeface="Arial Rounded MT Bold" pitchFamily="34" charset="0"/>
            </a:endParaRPr>
          </a:p>
        </p:txBody>
      </p:sp>
      <p:sp>
        <p:nvSpPr>
          <p:cNvPr id="28" name="Oval 16"/>
          <p:cNvSpPr>
            <a:spLocks noChangeArrowheads="1"/>
          </p:cNvSpPr>
          <p:nvPr/>
        </p:nvSpPr>
        <p:spPr bwMode="auto">
          <a:xfrm>
            <a:off x="2751138" y="974725"/>
            <a:ext cx="87312" cy="88900"/>
          </a:xfrm>
          <a:prstGeom prst="ellipse">
            <a:avLst/>
          </a:prstGeom>
          <a:solidFill>
            <a:srgbClr val="080808"/>
          </a:solidFill>
          <a:ln w="9525" algn="ctr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3399"/>
              </a:solidFill>
              <a:latin typeface="Arial Rounded MT Bold" pitchFamily="34" charset="0"/>
            </a:endParaRPr>
          </a:p>
        </p:txBody>
      </p:sp>
      <p:sp>
        <p:nvSpPr>
          <p:cNvPr id="33" name="Oval 55"/>
          <p:cNvSpPr>
            <a:spLocks noChangeArrowheads="1"/>
          </p:cNvSpPr>
          <p:nvPr/>
        </p:nvSpPr>
        <p:spPr bwMode="auto">
          <a:xfrm>
            <a:off x="3897313" y="1635125"/>
            <a:ext cx="88900" cy="88900"/>
          </a:xfrm>
          <a:prstGeom prst="ellipse">
            <a:avLst/>
          </a:prstGeom>
          <a:solidFill>
            <a:srgbClr val="080808"/>
          </a:solidFill>
          <a:ln w="9525" algn="ctr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3399"/>
              </a:solidFill>
              <a:latin typeface="Arial Rounded MT Bold" pitchFamily="34" charset="0"/>
            </a:endParaRPr>
          </a:p>
        </p:txBody>
      </p:sp>
      <p:sp>
        <p:nvSpPr>
          <p:cNvPr id="30" name="Oval 18"/>
          <p:cNvSpPr>
            <a:spLocks noChangeArrowheads="1"/>
          </p:cNvSpPr>
          <p:nvPr/>
        </p:nvSpPr>
        <p:spPr bwMode="auto">
          <a:xfrm>
            <a:off x="2684463" y="3873500"/>
            <a:ext cx="88900" cy="88900"/>
          </a:xfrm>
          <a:prstGeom prst="ellipse">
            <a:avLst/>
          </a:prstGeom>
          <a:solidFill>
            <a:srgbClr val="080808"/>
          </a:solidFill>
          <a:ln w="9525" algn="ctr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80808"/>
              </a:solidFill>
              <a:latin typeface="Arial Rounded MT Bold" pitchFamily="34" charset="0"/>
            </a:endParaRPr>
          </a:p>
        </p:txBody>
      </p:sp>
      <p:sp>
        <p:nvSpPr>
          <p:cNvPr id="31" name="Text Box 19"/>
          <p:cNvSpPr txBox="1">
            <a:spLocks noChangeArrowheads="1"/>
          </p:cNvSpPr>
          <p:nvPr/>
        </p:nvSpPr>
        <p:spPr bwMode="auto">
          <a:xfrm>
            <a:off x="2546350" y="3895725"/>
            <a:ext cx="34925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500" smtClean="0">
                <a:solidFill>
                  <a:srgbClr val="080808"/>
                </a:solidFill>
                <a:latin typeface="Arial Rounded MT Bold" pitchFamily="34" charset="0"/>
              </a:rPr>
              <a:t>Y</a:t>
            </a:r>
          </a:p>
        </p:txBody>
      </p:sp>
      <p:sp>
        <p:nvSpPr>
          <p:cNvPr id="51" name="Cloud Callout 50"/>
          <p:cNvSpPr/>
          <p:nvPr/>
        </p:nvSpPr>
        <p:spPr bwMode="auto">
          <a:xfrm flipH="1" flipV="1">
            <a:off x="4343400" y="800100"/>
            <a:ext cx="3089275" cy="1314450"/>
          </a:xfrm>
          <a:prstGeom prst="cloudCallout">
            <a:avLst>
              <a:gd name="adj1" fmla="val 67196"/>
              <a:gd name="adj2" fmla="val 7376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91347" tIns="45669" rIns="91347" bIns="45669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kern="0" dirty="0">
              <a:solidFill>
                <a:prstClr val="white"/>
              </a:solidFill>
              <a:latin typeface="Bookman Old Style" pitchFamily="18" charset="0"/>
              <a:cs typeface="Arial" panose="020B0604020202020204" pitchFamily="34" charset="0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4494213" y="1233488"/>
            <a:ext cx="280828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FFFFFF"/>
                </a:solidFill>
                <a:latin typeface="Bookman Old Style" pitchFamily="18" charset="0"/>
              </a:rPr>
              <a:t>What is the name of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FFFFFF"/>
                </a:solidFill>
                <a:latin typeface="Bookman Old Style" pitchFamily="18" charset="0"/>
              </a:rPr>
              <a:t>this arc ?</a:t>
            </a: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5338763" y="1200150"/>
            <a:ext cx="1214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smtClean="0">
                <a:solidFill>
                  <a:srgbClr val="FFFF00"/>
                </a:solidFill>
                <a:latin typeface="Comic Sans MS" pitchFamily="66" charset="0"/>
              </a:rPr>
              <a:t>arc AB</a:t>
            </a:r>
            <a:endParaRPr lang="en-IN" altLang="en-US" sz="2400" b="1" smtClean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53" name="Cloud Callout 52"/>
          <p:cNvSpPr/>
          <p:nvPr/>
        </p:nvSpPr>
        <p:spPr bwMode="auto">
          <a:xfrm flipH="1" flipV="1">
            <a:off x="3200400" y="3562350"/>
            <a:ext cx="3089275" cy="1314450"/>
          </a:xfrm>
          <a:prstGeom prst="cloudCallout">
            <a:avLst>
              <a:gd name="adj1" fmla="val 18376"/>
              <a:gd name="adj2" fmla="val 83285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91347" tIns="45669" rIns="91347" bIns="45669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kern="0" dirty="0">
              <a:solidFill>
                <a:prstClr val="white"/>
              </a:solidFill>
              <a:latin typeface="Bookman Old Style" pitchFamily="18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3351213" y="3995738"/>
            <a:ext cx="28082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FFFFFF"/>
                </a:solidFill>
                <a:latin typeface="Bookman Old Style" pitchFamily="18" charset="0"/>
              </a:rPr>
              <a:t>What is the name of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FFFFFF"/>
                </a:solidFill>
                <a:latin typeface="Bookman Old Style" pitchFamily="18" charset="0"/>
              </a:rPr>
              <a:t>this arc ?</a:t>
            </a: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4271963" y="4038600"/>
            <a:ext cx="1214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smtClean="0">
                <a:solidFill>
                  <a:srgbClr val="FFFF00"/>
                </a:solidFill>
                <a:latin typeface="Comic Sans MS" pitchFamily="66" charset="0"/>
              </a:rPr>
              <a:t>arc AB</a:t>
            </a:r>
            <a:endParaRPr lang="en-IN" altLang="en-US" sz="2400" b="1" smtClean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56" name="Cloud 55"/>
          <p:cNvSpPr/>
          <p:nvPr/>
        </p:nvSpPr>
        <p:spPr bwMode="auto">
          <a:xfrm flipH="1" flipV="1">
            <a:off x="1473200" y="1809750"/>
            <a:ext cx="2568575" cy="1314450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91347" tIns="45669" rIns="91347" bIns="45669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kern="0" dirty="0">
              <a:solidFill>
                <a:prstClr val="white"/>
              </a:solidFill>
              <a:latin typeface="Bookman Old Style" pitchFamily="18" charset="0"/>
              <a:cs typeface="Arial" panose="020B0604020202020204" pitchFamily="34" charset="0"/>
            </a:endParaRP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1382713" y="2038350"/>
            <a:ext cx="28098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FFFFFF"/>
                </a:solidFill>
                <a:latin typeface="Bookman Old Style" pitchFamily="18" charset="0"/>
              </a:rPr>
              <a:t>Are we able to differentiate between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FFFFFF"/>
                </a:solidFill>
                <a:latin typeface="Bookman Old Style" pitchFamily="18" charset="0"/>
              </a:rPr>
              <a:t>2 arcs ?</a:t>
            </a: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2547938" y="2190750"/>
            <a:ext cx="730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smtClean="0">
                <a:solidFill>
                  <a:srgbClr val="FFFF00"/>
                </a:solidFill>
                <a:latin typeface="Comic Sans MS" pitchFamily="66" charset="0"/>
              </a:rPr>
              <a:t>No </a:t>
            </a:r>
            <a:endParaRPr lang="en-IN" altLang="en-US" sz="2400" b="1" smtClean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45" name="Rounded Rectangular Callout 44"/>
          <p:cNvSpPr/>
          <p:nvPr/>
        </p:nvSpPr>
        <p:spPr bwMode="auto">
          <a:xfrm>
            <a:off x="4457726" y="1044055"/>
            <a:ext cx="3581400" cy="739265"/>
          </a:xfrm>
          <a:prstGeom prst="wedgeRoundRectCallout">
            <a:avLst>
              <a:gd name="adj1" fmla="val -46095"/>
              <a:gd name="adj2" fmla="val 101424"/>
              <a:gd name="adj3" fmla="val 16667"/>
            </a:avLst>
          </a:prstGeom>
          <a:solidFill>
            <a:srgbClr val="C0504D">
              <a:lumMod val="60000"/>
              <a:lumOff val="40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lIns="91347" tIns="45669" rIns="91347" bIns="45669"/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>
                <a:solidFill>
                  <a:srgbClr val="000000"/>
                </a:solidFill>
                <a:latin typeface="Bookman Old Style" pitchFamily="18" charset="0"/>
                <a:cs typeface="Arial" panose="020B0604020202020204" pitchFamily="34" charset="0"/>
              </a:rPr>
              <a:t>An arc is named by using </a:t>
            </a:r>
          </a:p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>
                <a:solidFill>
                  <a:srgbClr val="A886E0">
                    <a:lumMod val="50000"/>
                  </a:srgbClr>
                </a:solidFill>
                <a:latin typeface="Bookman Old Style" pitchFamily="18" charset="0"/>
                <a:cs typeface="Arial" panose="020B0604020202020204" pitchFamily="34" charset="0"/>
              </a:rPr>
              <a:t>3 points</a:t>
            </a:r>
            <a:endParaRPr lang="en-US" sz="2000" kern="0" dirty="0">
              <a:solidFill>
                <a:srgbClr val="A886E0">
                  <a:lumMod val="50000"/>
                </a:srgbClr>
              </a:solidFill>
              <a:latin typeface="Arial Rounded MT Bold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99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5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25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25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9" grpId="0"/>
      <p:bldP spid="35" grpId="0"/>
      <p:bldP spid="47" grpId="0" animBg="1"/>
      <p:bldP spid="34" grpId="0" animBg="1"/>
      <p:bldP spid="28" grpId="0" animBg="1"/>
      <p:bldP spid="33" grpId="0" animBg="1"/>
      <p:bldP spid="30" grpId="0" animBg="1"/>
      <p:bldP spid="31" grpId="0"/>
      <p:bldP spid="51" grpId="0" animBg="1"/>
      <p:bldP spid="51" grpId="1" animBg="1"/>
      <p:bldP spid="52" grpId="0"/>
      <p:bldP spid="52" grpId="1"/>
      <p:bldP spid="50" grpId="0" build="allAtOnce"/>
      <p:bldP spid="53" grpId="0" animBg="1"/>
      <p:bldP spid="53" grpId="1" animBg="1"/>
      <p:bldP spid="54" grpId="0"/>
      <p:bldP spid="54" grpId="1"/>
      <p:bldP spid="55" grpId="0" build="allAtOnce"/>
      <p:bldP spid="57" grpId="0"/>
      <p:bldP spid="57" grpId="1"/>
      <p:bldP spid="58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2"/>
          <p:cNvSpPr>
            <a:spLocks noChangeArrowheads="1"/>
          </p:cNvSpPr>
          <p:nvPr/>
        </p:nvSpPr>
        <p:spPr bwMode="auto">
          <a:xfrm>
            <a:off x="1087438" y="1970088"/>
            <a:ext cx="2879725" cy="2879725"/>
          </a:xfrm>
          <a:prstGeom prst="ellipse">
            <a:avLst/>
          </a:prstGeom>
          <a:noFill/>
          <a:ln w="38100" algn="ctr">
            <a:solidFill>
              <a:srgbClr val="000514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0">
              <a:solidFill>
                <a:srgbClr val="003399"/>
              </a:solidFill>
              <a:latin typeface="Arial Rounded MT Bold" pitchFamily="34" charset="0"/>
              <a:cs typeface="Arial" panose="020B0604020202020204" pitchFamily="34" charset="0"/>
            </a:endParaRPr>
          </a:p>
        </p:txBody>
      </p:sp>
      <p:sp>
        <p:nvSpPr>
          <p:cNvPr id="18" name="Line 3"/>
          <p:cNvSpPr>
            <a:spLocks noChangeShapeType="1"/>
          </p:cNvSpPr>
          <p:nvPr/>
        </p:nvSpPr>
        <p:spPr bwMode="auto">
          <a:xfrm>
            <a:off x="742950" y="3408363"/>
            <a:ext cx="3600450" cy="0"/>
          </a:xfrm>
          <a:prstGeom prst="line">
            <a:avLst/>
          </a:prstGeom>
          <a:noFill/>
          <a:ln w="38100">
            <a:solidFill>
              <a:srgbClr val="000514"/>
            </a:solidFill>
            <a:round/>
            <a:headEnd type="arrow" w="med" len="med"/>
            <a:tailEnd type="arrow" w="med" len="med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0">
              <a:solidFill>
                <a:srgbClr val="003399"/>
              </a:solidFill>
              <a:latin typeface="Arial Rounded MT Bold" pitchFamily="34" charset="0"/>
              <a:cs typeface="Arial" panose="020B0604020202020204" pitchFamily="34" charset="0"/>
            </a:endParaRPr>
          </a:p>
        </p:txBody>
      </p:sp>
      <p:sp>
        <p:nvSpPr>
          <p:cNvPr id="19" name="Oval 4"/>
          <p:cNvSpPr>
            <a:spLocks noChangeArrowheads="1"/>
          </p:cNvSpPr>
          <p:nvPr/>
        </p:nvSpPr>
        <p:spPr bwMode="auto">
          <a:xfrm>
            <a:off x="2465388" y="3349625"/>
            <a:ext cx="107950" cy="109538"/>
          </a:xfrm>
          <a:prstGeom prst="ellipse">
            <a:avLst/>
          </a:prstGeom>
          <a:solidFill>
            <a:srgbClr val="000514"/>
          </a:solidFill>
          <a:ln w="9525" algn="ctr">
            <a:solidFill>
              <a:srgbClr val="000514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0">
              <a:solidFill>
                <a:srgbClr val="003399"/>
              </a:solidFill>
              <a:latin typeface="Arial Rounded MT Bold" pitchFamily="34" charset="0"/>
              <a:cs typeface="Arial" panose="020B0604020202020204" pitchFamily="34" charset="0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2325688" y="3432175"/>
            <a:ext cx="40481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kern="0" dirty="0">
                <a:solidFill>
                  <a:srgbClr val="000514"/>
                </a:solidFill>
                <a:latin typeface="Arial Rounded MT Bold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779463" y="3355975"/>
            <a:ext cx="4048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0514"/>
                </a:solidFill>
                <a:latin typeface="Arial Rounded MT Bold" pitchFamily="34" charset="0"/>
              </a:rPr>
              <a:t>A</a:t>
            </a: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3895725" y="3360738"/>
            <a:ext cx="4048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0514"/>
                </a:solidFill>
                <a:latin typeface="Arial Rounded MT Bold" pitchFamily="34" charset="0"/>
              </a:rPr>
              <a:t>B</a:t>
            </a: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-533400" y="319088"/>
            <a:ext cx="9906000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just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en-US" sz="2000" smtClean="0">
              <a:solidFill>
                <a:srgbClr val="000514"/>
              </a:solidFill>
              <a:latin typeface="Arial Rounded MT Bold" pitchFamily="34" charset="0"/>
            </a:endParaRPr>
          </a:p>
          <a:p>
            <a:pPr algn="just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000514"/>
                </a:solidFill>
                <a:latin typeface="Arial Rounded MT Bold" pitchFamily="34" charset="0"/>
              </a:rPr>
              <a:t>					</a:t>
            </a:r>
            <a:r>
              <a:rPr lang="en-US" altLang="en-US" sz="2800" b="1" u="sng" smtClean="0">
                <a:solidFill>
                  <a:srgbClr val="0070C0"/>
                </a:solidFill>
                <a:latin typeface="Bookman Old Style" pitchFamily="18" charset="0"/>
              </a:rPr>
              <a:t>Semicircle</a:t>
            </a:r>
            <a:r>
              <a:rPr lang="en-US" altLang="en-US" sz="2800" b="1" smtClean="0">
                <a:solidFill>
                  <a:srgbClr val="0070C0"/>
                </a:solidFill>
                <a:latin typeface="Bookman Old Style" pitchFamily="18" charset="0"/>
              </a:rPr>
              <a:t> :</a:t>
            </a:r>
            <a:endParaRPr lang="en-US" altLang="en-US" sz="2000" b="1" smtClean="0">
              <a:solidFill>
                <a:srgbClr val="0070C0"/>
              </a:solidFill>
              <a:latin typeface="Bookman Old Style" pitchFamily="18" charset="0"/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000514"/>
                </a:solidFill>
                <a:latin typeface="Arial Rounded MT Bold" pitchFamily="34" charset="0"/>
              </a:rPr>
              <a:t>					</a:t>
            </a:r>
            <a:r>
              <a:rPr lang="en-US" altLang="en-US" sz="2000" smtClean="0">
                <a:solidFill>
                  <a:srgbClr val="000514"/>
                </a:solidFill>
                <a:latin typeface="Bookman Old Style" pitchFamily="18" charset="0"/>
              </a:rPr>
              <a:t>If a secant passes through the centre, </a:t>
            </a:r>
          </a:p>
          <a:p>
            <a:pPr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000514"/>
                </a:solidFill>
                <a:latin typeface="Bookman Old Style" pitchFamily="18" charset="0"/>
              </a:rPr>
              <a:t> 					then each arc so formed is </a:t>
            </a:r>
          </a:p>
          <a:p>
            <a:pPr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000514"/>
                </a:solidFill>
                <a:latin typeface="Bookman Old Style" pitchFamily="18" charset="0"/>
              </a:rPr>
              <a:t>					called a Semicircle.</a:t>
            </a:r>
          </a:p>
          <a:p>
            <a:pPr eaLnBrk="0" fontAlgn="base" hangingPunct="0">
              <a:spcBef>
                <a:spcPts val="240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000514"/>
                </a:solidFill>
                <a:latin typeface="Arial Rounded MT Bold" pitchFamily="34" charset="0"/>
              </a:rPr>
              <a:t> 	</a:t>
            </a: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3252788" y="1954213"/>
            <a:ext cx="4048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0514"/>
                </a:solidFill>
                <a:latin typeface="Arial Rounded MT Bold" pitchFamily="34" charset="0"/>
              </a:rPr>
              <a:t>X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1592263" y="4643438"/>
            <a:ext cx="406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0514"/>
                </a:solidFill>
                <a:latin typeface="Arial Rounded MT Bold" pitchFamily="34" charset="0"/>
              </a:rPr>
              <a:t>Y</a:t>
            </a:r>
          </a:p>
        </p:txBody>
      </p:sp>
      <p:sp>
        <p:nvSpPr>
          <p:cNvPr id="26" name="Arc 25"/>
          <p:cNvSpPr/>
          <p:nvPr/>
        </p:nvSpPr>
        <p:spPr bwMode="auto">
          <a:xfrm>
            <a:off x="1081088" y="1973263"/>
            <a:ext cx="2879725" cy="2879725"/>
          </a:xfrm>
          <a:prstGeom prst="arc">
            <a:avLst>
              <a:gd name="adj1" fmla="val 21528924"/>
              <a:gd name="adj2" fmla="val 10849920"/>
            </a:avLst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 kern="0">
              <a:solidFill>
                <a:srgbClr val="FFFFFF"/>
              </a:solidFill>
              <a:latin typeface="Garamond" pitchFamily="18" charset="0"/>
              <a:cs typeface="Arial" panose="020B0604020202020204" pitchFamily="34" charset="0"/>
            </a:endParaRPr>
          </a:p>
        </p:txBody>
      </p:sp>
      <p:sp>
        <p:nvSpPr>
          <p:cNvPr id="27" name="Arc 26"/>
          <p:cNvSpPr/>
          <p:nvPr/>
        </p:nvSpPr>
        <p:spPr bwMode="auto">
          <a:xfrm flipV="1">
            <a:off x="1089025" y="1973263"/>
            <a:ext cx="2879725" cy="2879725"/>
          </a:xfrm>
          <a:prstGeom prst="arc">
            <a:avLst>
              <a:gd name="adj1" fmla="val 11511"/>
              <a:gd name="adj2" fmla="val 10794144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 kern="0">
              <a:solidFill>
                <a:srgbClr val="FFFFFF"/>
              </a:solidFill>
              <a:latin typeface="Garamond" pitchFamily="18" charset="0"/>
              <a:cs typeface="Arial" panose="020B0604020202020204" pitchFamily="34" charset="0"/>
            </a:endParaRPr>
          </a:p>
        </p:txBody>
      </p:sp>
      <p:sp>
        <p:nvSpPr>
          <p:cNvPr id="28" name="Oval 10"/>
          <p:cNvSpPr>
            <a:spLocks noChangeArrowheads="1"/>
          </p:cNvSpPr>
          <p:nvPr/>
        </p:nvSpPr>
        <p:spPr bwMode="auto">
          <a:xfrm>
            <a:off x="1725613" y="4583113"/>
            <a:ext cx="107950" cy="109537"/>
          </a:xfrm>
          <a:prstGeom prst="ellipse">
            <a:avLst/>
          </a:prstGeom>
          <a:solidFill>
            <a:srgbClr val="000514"/>
          </a:solidFill>
          <a:ln w="9525" algn="ctr">
            <a:solidFill>
              <a:srgbClr val="000514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0">
              <a:solidFill>
                <a:srgbClr val="003399"/>
              </a:solidFill>
              <a:latin typeface="Arial Rounded MT Bold" pitchFamily="34" charset="0"/>
              <a:cs typeface="Arial" panose="020B0604020202020204" pitchFamily="34" charset="0"/>
            </a:endParaRPr>
          </a:p>
        </p:txBody>
      </p:sp>
      <p:sp>
        <p:nvSpPr>
          <p:cNvPr id="29" name="Oval 8"/>
          <p:cNvSpPr>
            <a:spLocks noChangeArrowheads="1"/>
          </p:cNvSpPr>
          <p:nvPr/>
        </p:nvSpPr>
        <p:spPr bwMode="auto">
          <a:xfrm>
            <a:off x="3217863" y="2128838"/>
            <a:ext cx="107950" cy="107950"/>
          </a:xfrm>
          <a:prstGeom prst="ellipse">
            <a:avLst/>
          </a:prstGeom>
          <a:solidFill>
            <a:srgbClr val="000514"/>
          </a:solidFill>
          <a:ln w="9525" algn="ctr">
            <a:solidFill>
              <a:srgbClr val="000514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0">
              <a:solidFill>
                <a:srgbClr val="003399"/>
              </a:solidFill>
              <a:latin typeface="Arial Rounded MT Bold" pitchFamily="34" charset="0"/>
              <a:cs typeface="Arial" panose="020B0604020202020204" pitchFamily="34" charset="0"/>
            </a:endParaRPr>
          </a:p>
        </p:txBody>
      </p:sp>
      <p:sp>
        <p:nvSpPr>
          <p:cNvPr id="32" name="Cloud 31"/>
          <p:cNvSpPr/>
          <p:nvPr/>
        </p:nvSpPr>
        <p:spPr bwMode="auto">
          <a:xfrm flipH="1" flipV="1">
            <a:off x="622300" y="625475"/>
            <a:ext cx="2643188" cy="1347788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91347" tIns="45669" rIns="91347" bIns="45669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kern="0" dirty="0">
              <a:solidFill>
                <a:prstClr val="white"/>
              </a:solidFill>
              <a:latin typeface="Bookman Old Style" pitchFamily="18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457200" y="1047750"/>
            <a:ext cx="28082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FFFFFF"/>
                </a:solidFill>
                <a:latin typeface="Bookman Old Style" pitchFamily="18" charset="0"/>
              </a:rPr>
              <a:t>Name the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FFFFFF"/>
                </a:solidFill>
                <a:latin typeface="Bookman Old Style" pitchFamily="18" charset="0"/>
              </a:rPr>
              <a:t>semicircles 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254125" y="742950"/>
            <a:ext cx="1489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smtClean="0">
                <a:solidFill>
                  <a:srgbClr val="FFFF00"/>
                </a:solidFill>
                <a:latin typeface="Comic Sans MS" pitchFamily="66" charset="0"/>
              </a:rPr>
              <a:t>arc AXB</a:t>
            </a:r>
            <a:endParaRPr lang="en-IN" altLang="en-US" sz="2400" b="1" smtClean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1143000" y="1055688"/>
            <a:ext cx="146208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smtClean="0">
                <a:solidFill>
                  <a:srgbClr val="FFFF00"/>
                </a:solidFill>
                <a:latin typeface="Comic Sans MS" pitchFamily="66" charset="0"/>
              </a:rPr>
              <a:t>and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smtClean="0">
                <a:solidFill>
                  <a:srgbClr val="FFFF00"/>
                </a:solidFill>
                <a:latin typeface="Comic Sans MS" pitchFamily="66" charset="0"/>
              </a:rPr>
              <a:t>arc AYB</a:t>
            </a:r>
            <a:endParaRPr lang="en-IN" altLang="en-US" sz="2400" b="1" smtClean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31875" y="210193"/>
            <a:ext cx="6912000" cy="461562"/>
          </a:xfrm>
          <a:prstGeom prst="rect">
            <a:avLst/>
          </a:prstGeom>
          <a:solidFill>
            <a:srgbClr val="26004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91347" tIns="45669" rIns="91347" bIns="45669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defRPr/>
            </a:pPr>
            <a:r>
              <a:rPr lang="en-US" sz="2400" spc="150" dirty="0">
                <a:ln w="11430"/>
                <a:solidFill>
                  <a:prstClr val="white"/>
                </a:solidFill>
                <a:latin typeface="Bookman Old Style" pitchFamily="18" charset="0"/>
                <a:cs typeface="Arial" panose="020B0604020202020204" pitchFamily="34" charset="0"/>
              </a:rPr>
              <a:t>TERMS RELATED TO CIRCLE</a:t>
            </a:r>
          </a:p>
        </p:txBody>
      </p:sp>
    </p:spTree>
    <p:extLst>
      <p:ext uri="{BB962C8B-B14F-4D97-AF65-F5344CB8AC3E}">
        <p14:creationId xmlns:p14="http://schemas.microsoft.com/office/powerpoint/2010/main" val="171124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0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25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25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2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/>
      <p:bldP spid="21" grpId="0"/>
      <p:bldP spid="22" grpId="0"/>
      <p:bldP spid="24" grpId="0"/>
      <p:bldP spid="25" grpId="0"/>
      <p:bldP spid="28" grpId="0" animBg="1"/>
      <p:bldP spid="29" grpId="0" animBg="1"/>
      <p:bldP spid="33" grpId="0"/>
      <p:bldP spid="33" grpId="1"/>
      <p:bldP spid="34" grpId="0" build="allAtOnce"/>
      <p:bldP spid="35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0" y="74613"/>
            <a:ext cx="9906000" cy="334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en-US" sz="2800" b="1" u="sng" dirty="0" smtClean="0">
              <a:solidFill>
                <a:srgbClr val="336600"/>
              </a:solidFill>
              <a:latin typeface="Bookman Old Style" pitchFamily="18" charset="0"/>
            </a:endParaRPr>
          </a:p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2800" b="1" dirty="0" smtClean="0">
                <a:solidFill>
                  <a:srgbClr val="336600"/>
                </a:solidFill>
                <a:latin typeface="Bookman Old Style" pitchFamily="18" charset="0"/>
              </a:rPr>
              <a:t>   </a:t>
            </a:r>
            <a:r>
              <a:rPr lang="en-US" altLang="en-US" sz="2800" b="1" u="sng" dirty="0" smtClean="0">
                <a:solidFill>
                  <a:srgbClr val="336600"/>
                </a:solidFill>
                <a:latin typeface="Bookman Old Style" pitchFamily="18" charset="0"/>
              </a:rPr>
              <a:t>Minor  Arc</a:t>
            </a:r>
            <a:r>
              <a:rPr lang="en-US" altLang="en-US" sz="2800" b="1" dirty="0" smtClean="0">
                <a:solidFill>
                  <a:srgbClr val="336600"/>
                </a:solidFill>
                <a:latin typeface="Bookman Old Style" pitchFamily="18" charset="0"/>
              </a:rPr>
              <a:t> :</a:t>
            </a:r>
          </a:p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000514"/>
                </a:solidFill>
                <a:latin typeface="Bookman Old Style" pitchFamily="18" charset="0"/>
              </a:rPr>
              <a:t>    An arc smaller than the semicircle </a:t>
            </a:r>
          </a:p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000514"/>
                </a:solidFill>
                <a:latin typeface="Bookman Old Style" pitchFamily="18" charset="0"/>
              </a:rPr>
              <a:t>    is called a Minor arc.</a:t>
            </a:r>
          </a:p>
          <a:p>
            <a:pPr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000514"/>
                </a:solidFill>
                <a:latin typeface="Bookman Old Style" pitchFamily="18" charset="0"/>
              </a:rPr>
              <a:t>					</a:t>
            </a:r>
            <a:r>
              <a:rPr lang="en-US" altLang="en-US" sz="2800" b="1" u="sng" dirty="0" smtClean="0">
                <a:solidFill>
                  <a:srgbClr val="336600"/>
                </a:solidFill>
                <a:latin typeface="Bookman Old Style" pitchFamily="18" charset="0"/>
              </a:rPr>
              <a:t>Major  Arc</a:t>
            </a:r>
            <a:r>
              <a:rPr lang="en-US" altLang="en-US" sz="2800" b="1" dirty="0" smtClean="0">
                <a:solidFill>
                  <a:srgbClr val="336600"/>
                </a:solidFill>
                <a:latin typeface="Bookman Old Style" pitchFamily="18" charset="0"/>
              </a:rPr>
              <a:t> :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000514"/>
                </a:solidFill>
                <a:latin typeface="Bookman Old Style" pitchFamily="18" charset="0"/>
              </a:rPr>
              <a:t> 					An arc greater than the semicircle </a:t>
            </a:r>
          </a:p>
          <a:p>
            <a:pPr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000514"/>
                </a:solidFill>
                <a:latin typeface="Bookman Old Style" pitchFamily="18" charset="0"/>
              </a:rPr>
              <a:t> 					is called a Major arc. </a:t>
            </a:r>
          </a:p>
        </p:txBody>
      </p:sp>
      <p:grpSp>
        <p:nvGrpSpPr>
          <p:cNvPr id="25603" name="Group 17"/>
          <p:cNvGrpSpPr>
            <a:grpSpLocks/>
          </p:cNvGrpSpPr>
          <p:nvPr/>
        </p:nvGrpSpPr>
        <p:grpSpPr bwMode="auto">
          <a:xfrm>
            <a:off x="152400" y="1825625"/>
            <a:ext cx="4443413" cy="3133725"/>
            <a:chOff x="2838" y="1265"/>
            <a:chExt cx="3056" cy="2509"/>
          </a:xfrm>
        </p:grpSpPr>
        <p:sp>
          <p:nvSpPr>
            <p:cNvPr id="24" name="Oval 4"/>
            <p:cNvSpPr>
              <a:spLocks noChangeArrowheads="1"/>
            </p:cNvSpPr>
            <p:nvPr/>
          </p:nvSpPr>
          <p:spPr bwMode="auto">
            <a:xfrm>
              <a:off x="3192" y="1434"/>
              <a:ext cx="1983" cy="2306"/>
            </a:xfrm>
            <a:prstGeom prst="ellipse">
              <a:avLst/>
            </a:prstGeom>
            <a:noFill/>
            <a:ln w="38100" algn="ctr">
              <a:solidFill>
                <a:srgbClr val="000514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3399"/>
                </a:solidFill>
                <a:latin typeface="Arial Rounded MT Bold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Line 5"/>
            <p:cNvSpPr>
              <a:spLocks noChangeShapeType="1"/>
            </p:cNvSpPr>
            <p:nvPr/>
          </p:nvSpPr>
          <p:spPr bwMode="auto">
            <a:xfrm>
              <a:off x="2838" y="2556"/>
              <a:ext cx="2724" cy="0"/>
            </a:xfrm>
            <a:prstGeom prst="line">
              <a:avLst/>
            </a:prstGeom>
            <a:noFill/>
            <a:ln w="38100">
              <a:solidFill>
                <a:srgbClr val="000514"/>
              </a:solidFill>
              <a:round/>
              <a:headEnd type="arrow" w="med" len="med"/>
              <a:tailEnd type="arrow" w="med" len="med"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3399"/>
                </a:solidFill>
                <a:latin typeface="Arial Rounded MT Bold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val 6"/>
            <p:cNvSpPr>
              <a:spLocks noChangeArrowheads="1"/>
            </p:cNvSpPr>
            <p:nvPr/>
          </p:nvSpPr>
          <p:spPr bwMode="auto">
            <a:xfrm>
              <a:off x="4192" y="2533"/>
              <a:ext cx="74" cy="84"/>
            </a:xfrm>
            <a:prstGeom prst="ellipse">
              <a:avLst/>
            </a:prstGeom>
            <a:solidFill>
              <a:srgbClr val="000514"/>
            </a:solidFill>
            <a:ln w="9525" algn="ctr">
              <a:solidFill>
                <a:srgbClr val="000514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3399"/>
                </a:solidFill>
                <a:latin typeface="Arial Rounded MT Bold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 Box 7"/>
            <p:cNvSpPr txBox="1">
              <a:spLocks noChangeArrowheads="1"/>
            </p:cNvSpPr>
            <p:nvPr/>
          </p:nvSpPr>
          <p:spPr bwMode="auto">
            <a:xfrm>
              <a:off x="4103" y="2573"/>
              <a:ext cx="25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kern="0" dirty="0">
                  <a:solidFill>
                    <a:srgbClr val="000514"/>
                  </a:solidFill>
                  <a:latin typeface="Arial Rounded MT Bold" pitchFamily="34" charset="0"/>
                  <a:cs typeface="Arial" panose="020B0604020202020204" pitchFamily="34" charset="0"/>
                </a:rPr>
                <a:t>O</a:t>
              </a:r>
            </a:p>
          </p:txBody>
        </p:sp>
        <p:sp>
          <p:nvSpPr>
            <p:cNvPr id="28" name="Text Box 8"/>
            <p:cNvSpPr txBox="1">
              <a:spLocks noChangeArrowheads="1"/>
            </p:cNvSpPr>
            <p:nvPr/>
          </p:nvSpPr>
          <p:spPr bwMode="auto">
            <a:xfrm>
              <a:off x="2995" y="2246"/>
              <a:ext cx="25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kern="0" dirty="0">
                  <a:solidFill>
                    <a:srgbClr val="000514"/>
                  </a:solidFill>
                  <a:latin typeface="Arial Rounded MT Bold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29" name="Text Box 9"/>
            <p:cNvSpPr txBox="1">
              <a:spLocks noChangeArrowheads="1"/>
            </p:cNvSpPr>
            <p:nvPr/>
          </p:nvSpPr>
          <p:spPr bwMode="auto">
            <a:xfrm>
              <a:off x="5639" y="2246"/>
              <a:ext cx="255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kern="0" dirty="0">
                  <a:solidFill>
                    <a:srgbClr val="000514"/>
                  </a:solidFill>
                  <a:latin typeface="Arial Rounded MT Bold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>
              <a:off x="4987" y="1754"/>
              <a:ext cx="255" cy="2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kern="0" dirty="0">
                  <a:solidFill>
                    <a:srgbClr val="000514"/>
                  </a:solidFill>
                  <a:latin typeface="Arial Rounded MT Bold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31" name="Oval 12"/>
            <p:cNvSpPr>
              <a:spLocks noChangeArrowheads="1"/>
            </p:cNvSpPr>
            <p:nvPr/>
          </p:nvSpPr>
          <p:spPr bwMode="auto">
            <a:xfrm>
              <a:off x="3603" y="3510"/>
              <a:ext cx="73" cy="86"/>
            </a:xfrm>
            <a:prstGeom prst="ellipse">
              <a:avLst/>
            </a:prstGeom>
            <a:solidFill>
              <a:srgbClr val="000514"/>
            </a:solidFill>
            <a:ln w="9525" algn="ctr">
              <a:solidFill>
                <a:srgbClr val="000514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3399"/>
                </a:solidFill>
                <a:latin typeface="Arial Rounded MT Bold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 Box 13"/>
            <p:cNvSpPr txBox="1">
              <a:spLocks noChangeArrowheads="1"/>
            </p:cNvSpPr>
            <p:nvPr/>
          </p:nvSpPr>
          <p:spPr bwMode="auto">
            <a:xfrm>
              <a:off x="3519" y="3543"/>
              <a:ext cx="25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kern="0">
                  <a:solidFill>
                    <a:srgbClr val="000514"/>
                  </a:solidFill>
                  <a:latin typeface="Arial Rounded MT Bold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33" name="Text Box 15"/>
            <p:cNvSpPr txBox="1">
              <a:spLocks noChangeArrowheads="1"/>
            </p:cNvSpPr>
            <p:nvPr/>
          </p:nvSpPr>
          <p:spPr bwMode="auto">
            <a:xfrm>
              <a:off x="3624" y="1265"/>
              <a:ext cx="25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kern="0" dirty="0">
                  <a:solidFill>
                    <a:srgbClr val="000514"/>
                  </a:solidFill>
                  <a:latin typeface="Arial Rounded MT Bold" pitchFamily="34" charset="0"/>
                  <a:cs typeface="Arial" panose="020B0604020202020204" pitchFamily="34" charset="0"/>
                </a:rPr>
                <a:t>Z</a:t>
              </a:r>
            </a:p>
          </p:txBody>
        </p:sp>
        <p:sp>
          <p:nvSpPr>
            <p:cNvPr id="34" name="Oval 10"/>
            <p:cNvSpPr>
              <a:spLocks noChangeArrowheads="1"/>
            </p:cNvSpPr>
            <p:nvPr/>
          </p:nvSpPr>
          <p:spPr bwMode="auto">
            <a:xfrm>
              <a:off x="4960" y="1892"/>
              <a:ext cx="73" cy="86"/>
            </a:xfrm>
            <a:prstGeom prst="ellipse">
              <a:avLst/>
            </a:prstGeom>
            <a:solidFill>
              <a:srgbClr val="000514"/>
            </a:solidFill>
            <a:ln w="9525" algn="ctr">
              <a:solidFill>
                <a:srgbClr val="000514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3399"/>
                </a:solidFill>
                <a:latin typeface="Arial Rounded MT Bold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Oval 16"/>
            <p:cNvSpPr>
              <a:spLocks noChangeArrowheads="1"/>
            </p:cNvSpPr>
            <p:nvPr/>
          </p:nvSpPr>
          <p:spPr bwMode="auto">
            <a:xfrm>
              <a:off x="3854" y="1461"/>
              <a:ext cx="72" cy="86"/>
            </a:xfrm>
            <a:prstGeom prst="ellipse">
              <a:avLst/>
            </a:prstGeom>
            <a:solidFill>
              <a:srgbClr val="000514"/>
            </a:solidFill>
            <a:ln w="9525" algn="ctr">
              <a:solidFill>
                <a:srgbClr val="000514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3399"/>
                </a:solidFill>
                <a:latin typeface="Arial Rounded MT Bold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6" name="Arc 35"/>
          <p:cNvSpPr/>
          <p:nvPr/>
        </p:nvSpPr>
        <p:spPr bwMode="auto">
          <a:xfrm>
            <a:off x="665163" y="2036763"/>
            <a:ext cx="2879725" cy="2881312"/>
          </a:xfrm>
          <a:prstGeom prst="arc">
            <a:avLst>
              <a:gd name="adj1" fmla="val 19379857"/>
              <a:gd name="adj2" fmla="val 15205410"/>
            </a:avLst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 kern="0">
              <a:solidFill>
                <a:srgbClr val="FFFFFF"/>
              </a:solidFill>
              <a:latin typeface="Garamond" pitchFamily="18" charset="0"/>
              <a:cs typeface="Arial" panose="020B0604020202020204" pitchFamily="34" charset="0"/>
            </a:endParaRPr>
          </a:p>
        </p:txBody>
      </p:sp>
      <p:sp>
        <p:nvSpPr>
          <p:cNvPr id="37" name="Arc 36"/>
          <p:cNvSpPr/>
          <p:nvPr/>
        </p:nvSpPr>
        <p:spPr bwMode="auto">
          <a:xfrm>
            <a:off x="666750" y="2039938"/>
            <a:ext cx="2879725" cy="2879725"/>
          </a:xfrm>
          <a:prstGeom prst="arc">
            <a:avLst>
              <a:gd name="adj1" fmla="val 15183833"/>
              <a:gd name="adj2" fmla="val 19519498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 kern="0">
              <a:solidFill>
                <a:srgbClr val="FFFFFF"/>
              </a:solidFill>
              <a:latin typeface="Garamond" pitchFamily="18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1875" y="210193"/>
            <a:ext cx="6912000" cy="461562"/>
          </a:xfrm>
          <a:prstGeom prst="rect">
            <a:avLst/>
          </a:prstGeom>
          <a:solidFill>
            <a:srgbClr val="26004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91347" tIns="45669" rIns="91347" bIns="45669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defRPr/>
            </a:pPr>
            <a:r>
              <a:rPr lang="en-US" sz="2400" spc="150" dirty="0">
                <a:ln w="11430"/>
                <a:solidFill>
                  <a:prstClr val="white"/>
                </a:solidFill>
                <a:latin typeface="Bookman Old Style" pitchFamily="18" charset="0"/>
                <a:cs typeface="Arial" panose="020B0604020202020204" pitchFamily="34" charset="0"/>
              </a:rPr>
              <a:t>TERMS RELATED TO CIRCLE</a:t>
            </a:r>
          </a:p>
        </p:txBody>
      </p:sp>
      <p:sp>
        <p:nvSpPr>
          <p:cNvPr id="43" name="Cloud Callout 42"/>
          <p:cNvSpPr/>
          <p:nvPr/>
        </p:nvSpPr>
        <p:spPr bwMode="auto">
          <a:xfrm flipH="1" flipV="1">
            <a:off x="3898900" y="1530350"/>
            <a:ext cx="2643188" cy="1346200"/>
          </a:xfrm>
          <a:prstGeom prst="cloudCallout">
            <a:avLst>
              <a:gd name="adj1" fmla="val 78905"/>
              <a:gd name="adj2" fmla="val -10680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91347" tIns="45669" rIns="91347" bIns="45669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kern="0" dirty="0">
              <a:solidFill>
                <a:prstClr val="white"/>
              </a:solidFill>
              <a:latin typeface="Bookman Old Style" pitchFamily="18" charset="0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3833813" y="1885950"/>
            <a:ext cx="280828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FFFFFF"/>
                </a:solidFill>
                <a:latin typeface="Bookman Old Style" pitchFamily="18" charset="0"/>
              </a:rPr>
              <a:t>Is this arc smaller or bigger than the semicircle ?</a:t>
            </a: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572000" y="2033588"/>
            <a:ext cx="14303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smtClean="0">
                <a:solidFill>
                  <a:srgbClr val="FFFF00"/>
                </a:solidFill>
                <a:latin typeface="Comic Sans MS" pitchFamily="66" charset="0"/>
              </a:rPr>
              <a:t>Smaller </a:t>
            </a:r>
            <a:endParaRPr lang="en-IN" altLang="en-US" sz="2400" b="1" smtClean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46" name="Cloud Callout 45"/>
          <p:cNvSpPr/>
          <p:nvPr/>
        </p:nvSpPr>
        <p:spPr bwMode="auto">
          <a:xfrm flipH="1" flipV="1">
            <a:off x="3962400" y="3562350"/>
            <a:ext cx="2643188" cy="1346200"/>
          </a:xfrm>
          <a:prstGeom prst="cloudCallout">
            <a:avLst>
              <a:gd name="adj1" fmla="val 73065"/>
              <a:gd name="adj2" fmla="val -10680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91347" tIns="45669" rIns="91347" bIns="45669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kern="0" dirty="0">
              <a:solidFill>
                <a:prstClr val="white"/>
              </a:solidFill>
              <a:latin typeface="Bookman Old Style" pitchFamily="18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3897313" y="4044950"/>
            <a:ext cx="28082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FFFFFF"/>
                </a:solidFill>
                <a:latin typeface="Bookman Old Style" pitchFamily="18" charset="0"/>
              </a:rPr>
              <a:t>Now, what is this arc called ?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460875" y="4090988"/>
            <a:ext cx="18049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smtClean="0">
                <a:solidFill>
                  <a:srgbClr val="FFFF00"/>
                </a:solidFill>
                <a:latin typeface="Comic Sans MS" pitchFamily="66" charset="0"/>
              </a:rPr>
              <a:t>Major arc </a:t>
            </a:r>
            <a:endParaRPr lang="en-IN" altLang="en-US" sz="2400" b="1" smtClean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41" name="Rounded Rectangular Callout 40"/>
          <p:cNvSpPr/>
          <p:nvPr/>
        </p:nvSpPr>
        <p:spPr bwMode="auto">
          <a:xfrm>
            <a:off x="5301177" y="895349"/>
            <a:ext cx="3352800" cy="1066801"/>
          </a:xfrm>
          <a:prstGeom prst="wedgeRoundRectCallout">
            <a:avLst>
              <a:gd name="adj1" fmla="val -22675"/>
              <a:gd name="adj2" fmla="val 43661"/>
              <a:gd name="adj3" fmla="val 16667"/>
            </a:avLst>
          </a:prstGeom>
          <a:solidFill>
            <a:srgbClr val="C0504D">
              <a:lumMod val="60000"/>
              <a:lumOff val="40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lIns="91347" tIns="45669" rIns="91347" bIns="45669"/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kern="0" dirty="0">
                <a:solidFill>
                  <a:srgbClr val="E5E5FF">
                    <a:lumMod val="50000"/>
                  </a:srgbClr>
                </a:solidFill>
                <a:latin typeface="Bookman Old Style" pitchFamily="18" charset="0"/>
                <a:cs typeface="Arial" panose="020B0604020202020204" pitchFamily="34" charset="0"/>
              </a:rPr>
              <a:t>Remember : </a:t>
            </a:r>
          </a:p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>
                <a:solidFill>
                  <a:srgbClr val="000000"/>
                </a:solidFill>
                <a:latin typeface="Bookman Old Style" pitchFamily="18" charset="0"/>
                <a:cs typeface="Arial" panose="020B0604020202020204" pitchFamily="34" charset="0"/>
              </a:rPr>
              <a:t>Only a minor arc can be named by 2 letters</a:t>
            </a:r>
            <a:endParaRPr lang="en-US" sz="2000" kern="0" dirty="0">
              <a:solidFill>
                <a:srgbClr val="A886E0">
                  <a:lumMod val="50000"/>
                </a:srgbClr>
              </a:solidFill>
              <a:latin typeface="Arial Rounded MT Bold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38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5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5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44" grpId="0"/>
      <p:bldP spid="44" grpId="1"/>
      <p:bldP spid="45" grpId="0" build="allAtOnce"/>
      <p:bldP spid="46" grpId="0" animBg="1"/>
      <p:bldP spid="46" grpId="1" animBg="1"/>
      <p:bldP spid="47" grpId="0"/>
      <p:bldP spid="47" grpId="1"/>
      <p:bldP spid="48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Line 10"/>
          <p:cNvSpPr>
            <a:spLocks noChangeShapeType="1"/>
          </p:cNvSpPr>
          <p:nvPr/>
        </p:nvSpPr>
        <p:spPr bwMode="auto">
          <a:xfrm flipH="1">
            <a:off x="1476375" y="3343275"/>
            <a:ext cx="954088" cy="1119188"/>
          </a:xfrm>
          <a:prstGeom prst="line">
            <a:avLst/>
          </a:prstGeom>
          <a:noFill/>
          <a:ln w="38100">
            <a:solidFill>
              <a:srgbClr val="000514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0">
              <a:solidFill>
                <a:srgbClr val="003399"/>
              </a:solidFill>
              <a:latin typeface="Arial Rounded MT Bold" pitchFamily="34" charset="0"/>
              <a:cs typeface="Arial" panose="020B0604020202020204" pitchFamily="34" charset="0"/>
            </a:endParaRPr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>
            <a:off x="2411413" y="3325813"/>
            <a:ext cx="952500" cy="1135062"/>
          </a:xfrm>
          <a:prstGeom prst="line">
            <a:avLst/>
          </a:prstGeom>
          <a:noFill/>
          <a:ln w="38100">
            <a:solidFill>
              <a:srgbClr val="000514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0">
              <a:solidFill>
                <a:srgbClr val="003399"/>
              </a:solidFill>
              <a:latin typeface="Arial Rounded MT Bold" pitchFamily="34" charset="0"/>
              <a:cs typeface="Arial" panose="020B0604020202020204" pitchFamily="34" charset="0"/>
            </a:endParaRPr>
          </a:p>
        </p:txBody>
      </p:sp>
      <p:sp>
        <p:nvSpPr>
          <p:cNvPr id="25" name="Text Box 2"/>
          <p:cNvSpPr txBox="1">
            <a:spLocks noChangeArrowheads="1"/>
          </p:cNvSpPr>
          <p:nvPr/>
        </p:nvSpPr>
        <p:spPr bwMode="auto">
          <a:xfrm>
            <a:off x="0" y="112713"/>
            <a:ext cx="9906000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en-US" sz="2000" smtClean="0">
              <a:solidFill>
                <a:srgbClr val="000514"/>
              </a:solidFill>
              <a:latin typeface="Bookman Old Style" pitchFamily="18" charset="0"/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000514"/>
                </a:solidFill>
                <a:latin typeface="Bookman Old Style" pitchFamily="18" charset="0"/>
              </a:rPr>
              <a:t>	</a:t>
            </a:r>
            <a:r>
              <a:rPr lang="en-US" altLang="en-US" sz="2800" b="1" u="sng" smtClean="0">
                <a:solidFill>
                  <a:srgbClr val="336600"/>
                </a:solidFill>
                <a:latin typeface="Bookman Old Style" pitchFamily="18" charset="0"/>
              </a:rPr>
              <a:t>Central  Angle</a:t>
            </a:r>
            <a:r>
              <a:rPr lang="en-US" altLang="en-US" sz="2800" b="1" smtClean="0">
                <a:solidFill>
                  <a:srgbClr val="336600"/>
                </a:solidFill>
                <a:latin typeface="Bookman Old Style" pitchFamily="18" charset="0"/>
              </a:rPr>
              <a:t> :</a:t>
            </a:r>
          </a:p>
          <a:p>
            <a:pPr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000514"/>
                </a:solidFill>
                <a:latin typeface="Bookman Old Style" pitchFamily="18" charset="0"/>
              </a:rPr>
              <a:t>	An angle with its vertex at the centre</a:t>
            </a:r>
          </a:p>
          <a:p>
            <a:pPr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000514"/>
                </a:solidFill>
                <a:latin typeface="Bookman Old Style" pitchFamily="18" charset="0"/>
              </a:rPr>
              <a:t> 	is called a Central Angle.</a:t>
            </a:r>
          </a:p>
        </p:txBody>
      </p:sp>
      <p:sp>
        <p:nvSpPr>
          <p:cNvPr id="26" name="Oval 3"/>
          <p:cNvSpPr>
            <a:spLocks noChangeArrowheads="1"/>
          </p:cNvSpPr>
          <p:nvPr/>
        </p:nvSpPr>
        <p:spPr bwMode="auto">
          <a:xfrm>
            <a:off x="990600" y="1897063"/>
            <a:ext cx="2879725" cy="2881312"/>
          </a:xfrm>
          <a:prstGeom prst="ellipse">
            <a:avLst/>
          </a:prstGeom>
          <a:noFill/>
          <a:ln w="38100" algn="ctr">
            <a:solidFill>
              <a:srgbClr val="000514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0">
              <a:solidFill>
                <a:srgbClr val="003399"/>
              </a:solidFill>
              <a:latin typeface="Arial Rounded MT Bold" pitchFamily="34" charset="0"/>
              <a:cs typeface="Arial" panose="020B0604020202020204" pitchFamily="34" charset="0"/>
            </a:endParaRPr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2271713" y="2927350"/>
            <a:ext cx="40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514"/>
                </a:solidFill>
                <a:latin typeface="Bookman Old Style" pitchFamily="18" charset="0"/>
              </a:rPr>
              <a:t>O</a:t>
            </a:r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1162050" y="4291013"/>
            <a:ext cx="406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514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3282950" y="4330700"/>
            <a:ext cx="404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514"/>
                </a:solidFill>
                <a:latin typeface="Bookman Old Style" pitchFamily="18" charset="0"/>
              </a:rPr>
              <a:t>B</a:t>
            </a:r>
          </a:p>
        </p:txBody>
      </p: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2462213" y="4730750"/>
            <a:ext cx="4048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514"/>
                </a:solidFill>
                <a:latin typeface="Bookman Old Style" pitchFamily="18" charset="0"/>
              </a:rPr>
              <a:t>X</a:t>
            </a:r>
          </a:p>
        </p:txBody>
      </p:sp>
      <p:pic>
        <p:nvPicPr>
          <p:cNvPr id="35" name="Picture 34" descr="32887-Curious-Little-Boy-Touching-His-Chin-While-Thinki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91"/>
          <a:stretch>
            <a:fillRect/>
          </a:stretch>
        </p:blipFill>
        <p:spPr bwMode="auto">
          <a:xfrm>
            <a:off x="5653088" y="1133475"/>
            <a:ext cx="1917700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Line 10"/>
          <p:cNvSpPr>
            <a:spLocks noChangeShapeType="1"/>
          </p:cNvSpPr>
          <p:nvPr/>
        </p:nvSpPr>
        <p:spPr bwMode="auto">
          <a:xfrm flipH="1">
            <a:off x="1482725" y="3338513"/>
            <a:ext cx="955675" cy="1122362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7" name="Line 11"/>
          <p:cNvSpPr>
            <a:spLocks noChangeShapeType="1"/>
          </p:cNvSpPr>
          <p:nvPr/>
        </p:nvSpPr>
        <p:spPr bwMode="auto">
          <a:xfrm>
            <a:off x="2424113" y="3343275"/>
            <a:ext cx="941387" cy="1122363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8" name="Oval 4"/>
          <p:cNvSpPr>
            <a:spLocks noChangeArrowheads="1"/>
          </p:cNvSpPr>
          <p:nvPr/>
        </p:nvSpPr>
        <p:spPr bwMode="auto">
          <a:xfrm>
            <a:off x="2381250" y="3275013"/>
            <a:ext cx="107950" cy="107950"/>
          </a:xfrm>
          <a:prstGeom prst="ellipse">
            <a:avLst/>
          </a:prstGeom>
          <a:solidFill>
            <a:srgbClr val="000514"/>
          </a:solidFill>
          <a:ln w="57150" algn="ctr">
            <a:solidFill>
              <a:srgbClr val="000514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0">
              <a:solidFill>
                <a:srgbClr val="003399"/>
              </a:solidFill>
              <a:latin typeface="Arial Rounded MT Bold" pitchFamily="34" charset="0"/>
              <a:cs typeface="Arial" panose="020B0604020202020204" pitchFamily="34" charset="0"/>
            </a:endParaRPr>
          </a:p>
        </p:txBody>
      </p:sp>
      <p:sp>
        <p:nvSpPr>
          <p:cNvPr id="39" name="Oval 4"/>
          <p:cNvSpPr>
            <a:spLocks noChangeArrowheads="1"/>
          </p:cNvSpPr>
          <p:nvPr/>
        </p:nvSpPr>
        <p:spPr bwMode="auto">
          <a:xfrm>
            <a:off x="2373313" y="3278188"/>
            <a:ext cx="107950" cy="107950"/>
          </a:xfrm>
          <a:prstGeom prst="ellipse">
            <a:avLst/>
          </a:prstGeom>
          <a:solidFill>
            <a:srgbClr val="FF0000"/>
          </a:solidFill>
          <a:ln w="57150" algn="ctr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3399"/>
              </a:solidFill>
              <a:latin typeface="Arial Rounded MT Bold" pitchFamily="34" charset="0"/>
            </a:endParaRPr>
          </a:p>
        </p:txBody>
      </p:sp>
      <p:sp>
        <p:nvSpPr>
          <p:cNvPr id="42" name="Arc 41"/>
          <p:cNvSpPr/>
          <p:nvPr/>
        </p:nvSpPr>
        <p:spPr bwMode="auto">
          <a:xfrm>
            <a:off x="984250" y="1903413"/>
            <a:ext cx="2879725" cy="2879725"/>
          </a:xfrm>
          <a:prstGeom prst="arc">
            <a:avLst>
              <a:gd name="adj1" fmla="val 2974234"/>
              <a:gd name="adj2" fmla="val 7817882"/>
            </a:avLst>
          </a:prstGeom>
          <a:noFill/>
          <a:ln w="5715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 kern="0">
              <a:solidFill>
                <a:srgbClr val="FFFFFF"/>
              </a:solidFill>
              <a:latin typeface="Garamond" pitchFamily="18" charset="0"/>
              <a:cs typeface="Arial" panose="020B0604020202020204" pitchFamily="34" charset="0"/>
            </a:endParaRPr>
          </a:p>
        </p:txBody>
      </p:sp>
      <p:sp>
        <p:nvSpPr>
          <p:cNvPr id="43" name="Oval 8"/>
          <p:cNvSpPr>
            <a:spLocks noChangeArrowheads="1"/>
          </p:cNvSpPr>
          <p:nvPr/>
        </p:nvSpPr>
        <p:spPr bwMode="auto">
          <a:xfrm>
            <a:off x="2570163" y="4714875"/>
            <a:ext cx="107950" cy="107950"/>
          </a:xfrm>
          <a:prstGeom prst="ellipse">
            <a:avLst/>
          </a:prstGeom>
          <a:solidFill>
            <a:srgbClr val="000514"/>
          </a:solidFill>
          <a:ln w="9525" algn="ctr">
            <a:solidFill>
              <a:srgbClr val="000514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0">
              <a:solidFill>
                <a:srgbClr val="003399"/>
              </a:solidFill>
              <a:latin typeface="Arial Rounded MT Bold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1875" y="205188"/>
            <a:ext cx="6912000" cy="461562"/>
          </a:xfrm>
          <a:prstGeom prst="rect">
            <a:avLst/>
          </a:prstGeom>
          <a:solidFill>
            <a:srgbClr val="26004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91347" tIns="45669" rIns="91347" bIns="45669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defRPr/>
            </a:pPr>
            <a:r>
              <a:rPr lang="en-US" sz="2400" spc="150" dirty="0">
                <a:ln w="11430"/>
                <a:solidFill>
                  <a:prstClr val="white"/>
                </a:solidFill>
                <a:latin typeface="Bookman Old Style" pitchFamily="18" charset="0"/>
                <a:cs typeface="Arial" panose="020B0604020202020204" pitchFamily="34" charset="0"/>
              </a:rPr>
              <a:t>TERMS RELATED TO CIRCLE</a:t>
            </a:r>
          </a:p>
        </p:txBody>
      </p:sp>
      <p:sp>
        <p:nvSpPr>
          <p:cNvPr id="48" name="Cloud Callout 47"/>
          <p:cNvSpPr/>
          <p:nvPr/>
        </p:nvSpPr>
        <p:spPr bwMode="auto">
          <a:xfrm flipH="1" flipV="1">
            <a:off x="3429000" y="1733550"/>
            <a:ext cx="2643188" cy="1346200"/>
          </a:xfrm>
          <a:prstGeom prst="cloudCallout">
            <a:avLst>
              <a:gd name="adj1" fmla="val 80702"/>
              <a:gd name="adj2" fmla="val -63582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91347" tIns="45669" rIns="91347" bIns="45669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kern="0" dirty="0">
              <a:solidFill>
                <a:prstClr val="white"/>
              </a:solidFill>
              <a:latin typeface="Bookman Old Style" pitchFamily="18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3363913" y="2266950"/>
            <a:ext cx="28082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FFFFFF"/>
                </a:solidFill>
                <a:latin typeface="Bookman Old Style" pitchFamily="18" charset="0"/>
              </a:rPr>
              <a:t>Where is the vertex of the angle ?</a:t>
            </a: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3683000" y="2162175"/>
            <a:ext cx="22685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smtClean="0">
                <a:solidFill>
                  <a:srgbClr val="FFFF00"/>
                </a:solidFill>
                <a:latin typeface="Comic Sans MS" pitchFamily="66" charset="0"/>
              </a:rPr>
              <a:t>At the centre</a:t>
            </a:r>
            <a:endParaRPr lang="en-IN" altLang="en-US" sz="2400" b="1" smtClean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51" name="Cloud Callout 50"/>
          <p:cNvSpPr/>
          <p:nvPr/>
        </p:nvSpPr>
        <p:spPr bwMode="auto">
          <a:xfrm flipH="1" flipV="1">
            <a:off x="3722688" y="2139950"/>
            <a:ext cx="2643187" cy="1346200"/>
          </a:xfrm>
          <a:prstGeom prst="cloudCallout">
            <a:avLst>
              <a:gd name="adj1" fmla="val 80702"/>
              <a:gd name="adj2" fmla="val -63582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91347" tIns="45669" rIns="91347" bIns="45669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kern="0" dirty="0">
              <a:solidFill>
                <a:prstClr val="white"/>
              </a:solidFill>
              <a:latin typeface="Bookman Old Style" pitchFamily="18" charset="0"/>
              <a:cs typeface="Arial" panose="020B0604020202020204" pitchFamily="34" charset="0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3657600" y="2520950"/>
            <a:ext cx="28082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FFFFFF"/>
                </a:solidFill>
                <a:latin typeface="Bookman Old Style" pitchFamily="18" charset="0"/>
              </a:rPr>
              <a:t>What is the name of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FFFFFF"/>
                </a:solidFill>
                <a:latin typeface="Bookman Old Style" pitchFamily="18" charset="0"/>
              </a:rPr>
              <a:t>this central angle ?</a:t>
            </a: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4568825" y="2566988"/>
            <a:ext cx="10842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smtClean="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rPr>
              <a:t></a:t>
            </a:r>
            <a:r>
              <a:rPr lang="en-US" altLang="en-US" sz="2400" b="1" smtClean="0">
                <a:solidFill>
                  <a:srgbClr val="FFFF00"/>
                </a:solidFill>
                <a:latin typeface="Comic Sans MS" pitchFamily="66" charset="0"/>
              </a:rPr>
              <a:t>AOB</a:t>
            </a:r>
            <a:endParaRPr lang="en-IN" altLang="en-US" sz="2400" b="1" smtClean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54" name="Cloud 53"/>
          <p:cNvSpPr/>
          <p:nvPr/>
        </p:nvSpPr>
        <p:spPr bwMode="auto">
          <a:xfrm flipH="1" flipV="1">
            <a:off x="5638800" y="971550"/>
            <a:ext cx="2643188" cy="1346200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91347" tIns="45669" rIns="91347" bIns="45669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kern="0" dirty="0">
              <a:solidFill>
                <a:prstClr val="white"/>
              </a:solidFill>
              <a:latin typeface="Bookman Old Style" pitchFamily="18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5573713" y="1454150"/>
            <a:ext cx="28082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FFFFFF"/>
                </a:solidFill>
                <a:latin typeface="Bookman Old Style" pitchFamily="18" charset="0"/>
              </a:rPr>
              <a:t>Name its corresponding minor arc </a:t>
            </a: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6281738" y="1500188"/>
            <a:ext cx="1489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smtClean="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rPr>
              <a:t>arc AXB</a:t>
            </a:r>
            <a:endParaRPr lang="en-IN" altLang="en-US" sz="2400" b="1" smtClean="0">
              <a:solidFill>
                <a:srgbClr val="FFFF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25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25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25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28" grpId="0"/>
      <p:bldP spid="29" grpId="0"/>
      <p:bldP spid="30" grpId="0"/>
      <p:bldP spid="36" grpId="0" animBg="1"/>
      <p:bldP spid="37" grpId="0" animBg="1"/>
      <p:bldP spid="38" grpId="0" animBg="1"/>
      <p:bldP spid="39" grpId="0" animBg="1"/>
      <p:bldP spid="43" grpId="0" animBg="1"/>
      <p:bldP spid="48" grpId="0" animBg="1"/>
      <p:bldP spid="48" grpId="1" animBg="1"/>
      <p:bldP spid="49" grpId="0"/>
      <p:bldP spid="49" grpId="1"/>
      <p:bldP spid="50" grpId="0" build="allAtOnce"/>
      <p:bldP spid="51" grpId="0" animBg="1"/>
      <p:bldP spid="51" grpId="1" animBg="1"/>
      <p:bldP spid="52" grpId="0"/>
      <p:bldP spid="52" grpId="1"/>
      <p:bldP spid="53" grpId="0" build="allAtOnce"/>
      <p:bldP spid="55" grpId="0"/>
      <p:bldP spid="55" grpId="1"/>
      <p:bldP spid="56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165735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MODULE 20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775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/>
          <p:cNvSpPr/>
          <p:nvPr/>
        </p:nvSpPr>
        <p:spPr>
          <a:xfrm>
            <a:off x="5540517" y="625054"/>
            <a:ext cx="1129975" cy="304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203741" y="911225"/>
            <a:ext cx="7647796" cy="304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6675680" y="625054"/>
            <a:ext cx="1175857" cy="304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215900" y="620246"/>
            <a:ext cx="5346700" cy="304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6675681" y="898525"/>
            <a:ext cx="1175857" cy="304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82880" y="145018"/>
            <a:ext cx="1527982" cy="369332"/>
          </a:xfrm>
          <a:prstGeom prst="rect">
            <a:avLst/>
          </a:prstGeom>
          <a:solidFill>
            <a:srgbClr val="002060"/>
          </a:solidFill>
          <a:ln w="1905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THEOREM </a:t>
            </a:r>
            <a:endParaRPr lang="en-IN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341257" y="1591645"/>
            <a:ext cx="2743200" cy="2743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722257" y="411791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ookman Old Style" panose="02050604050505020204" pitchFamily="18" charset="0"/>
              </a:rPr>
              <a:t>A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32057" y="326804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ookman Old Style" panose="02050604050505020204" pitchFamily="18" charset="0"/>
              </a:rPr>
              <a:t>B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648983" y="2901463"/>
            <a:ext cx="123564" cy="1235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6012770" y="2963245"/>
            <a:ext cx="2024062" cy="1176338"/>
          </a:xfrm>
          <a:custGeom>
            <a:avLst/>
            <a:gdLst>
              <a:gd name="connsiteX0" fmla="*/ 0 w 2024062"/>
              <a:gd name="connsiteY0" fmla="*/ 1176338 h 1176338"/>
              <a:gd name="connsiteX1" fmla="*/ 704850 w 2024062"/>
              <a:gd name="connsiteY1" fmla="*/ 0 h 1176338"/>
              <a:gd name="connsiteX2" fmla="*/ 2024062 w 2024062"/>
              <a:gd name="connsiteY2" fmla="*/ 361950 h 1176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4062" h="1176338">
                <a:moveTo>
                  <a:pt x="0" y="1176338"/>
                </a:moveTo>
                <a:lnTo>
                  <a:pt x="704850" y="0"/>
                </a:lnTo>
                <a:lnTo>
                  <a:pt x="2024062" y="361950"/>
                </a:lnTo>
              </a:path>
            </a:pathLst>
          </a:custGeom>
          <a:noFill/>
          <a:ln>
            <a:solidFill>
              <a:srgbClr val="2133E3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255657" y="265844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ookman Old Style" panose="02050604050505020204" pitchFamily="18" charset="0"/>
              </a:rPr>
              <a:t>O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6001657" y="1699595"/>
            <a:ext cx="2019300" cy="2413000"/>
          </a:xfrm>
          <a:custGeom>
            <a:avLst/>
            <a:gdLst>
              <a:gd name="connsiteX0" fmla="*/ 0 w 2019300"/>
              <a:gd name="connsiteY0" fmla="*/ 2413000 h 2413000"/>
              <a:gd name="connsiteX1" fmla="*/ 215900 w 2019300"/>
              <a:gd name="connsiteY1" fmla="*/ 0 h 2413000"/>
              <a:gd name="connsiteX2" fmla="*/ 2019300 w 2019300"/>
              <a:gd name="connsiteY2" fmla="*/ 1600200 h 241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9300" h="2413000">
                <a:moveTo>
                  <a:pt x="0" y="2413000"/>
                </a:moveTo>
                <a:lnTo>
                  <a:pt x="215900" y="0"/>
                </a:lnTo>
                <a:lnTo>
                  <a:pt x="2019300" y="1600200"/>
                </a:lnTo>
              </a:path>
            </a:pathLst>
          </a:cu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95566" y="1956315"/>
            <a:ext cx="34763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 smtClean="0">
                <a:latin typeface="Symbol" pitchFamily="18" charset="2"/>
              </a:rPr>
              <a:t>Ð</a:t>
            </a:r>
            <a:r>
              <a:rPr lang="en-US" sz="3200" b="1" dirty="0" smtClean="0">
                <a:latin typeface="Bookman Old Style" panose="02050604050505020204" pitchFamily="18" charset="0"/>
              </a:rPr>
              <a:t>AOB</a:t>
            </a:r>
            <a:endParaRPr lang="en-US" sz="3200" dirty="0"/>
          </a:p>
        </p:txBody>
      </p:sp>
      <p:sp>
        <p:nvSpPr>
          <p:cNvPr id="39" name="Arc 38"/>
          <p:cNvSpPr/>
          <p:nvPr/>
        </p:nvSpPr>
        <p:spPr>
          <a:xfrm>
            <a:off x="5341257" y="1591645"/>
            <a:ext cx="2743200" cy="2743200"/>
          </a:xfrm>
          <a:prstGeom prst="arc">
            <a:avLst>
              <a:gd name="adj1" fmla="val 943596"/>
              <a:gd name="adj2" fmla="val 7297245"/>
            </a:avLst>
          </a:prstGeom>
          <a:ln w="57150">
            <a:solidFill>
              <a:srgbClr val="009242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950988" y="4077801"/>
            <a:ext cx="123564" cy="1235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975050" y="3263413"/>
            <a:ext cx="123564" cy="1235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3093720" y="625054"/>
            <a:ext cx="833960" cy="30480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2438178" y="917154"/>
            <a:ext cx="5413360" cy="30480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59055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Bookman Old Style" panose="02050604050505020204" pitchFamily="18" charset="0"/>
              </a:rPr>
              <a:t>  The </a:t>
            </a:r>
            <a:r>
              <a:rPr lang="en-US" b="1" dirty="0">
                <a:latin typeface="Bookman Old Style" panose="02050604050505020204" pitchFamily="18" charset="0"/>
              </a:rPr>
              <a:t>angle subtended by an arc at the </a:t>
            </a:r>
            <a:r>
              <a:rPr lang="en-US" b="1" dirty="0" err="1">
                <a:latin typeface="Bookman Old Style" panose="02050604050505020204" pitchFamily="18" charset="0"/>
              </a:rPr>
              <a:t>centre</a:t>
            </a:r>
            <a:r>
              <a:rPr lang="en-US" b="1" dirty="0">
                <a:latin typeface="Bookman Old Style" panose="02050604050505020204" pitchFamily="18" charset="0"/>
              </a:rPr>
              <a:t> is double the </a:t>
            </a:r>
            <a:r>
              <a:rPr lang="en-US" b="1" dirty="0" smtClean="0">
                <a:latin typeface="Bookman Old Style" panose="02050604050505020204" pitchFamily="18" charset="0"/>
              </a:rPr>
              <a:t>angle </a:t>
            </a:r>
          </a:p>
          <a:p>
            <a:r>
              <a:rPr lang="en-US" b="1" dirty="0">
                <a:latin typeface="Bookman Old Style" panose="02050604050505020204" pitchFamily="18" charset="0"/>
              </a:rPr>
              <a:t> </a:t>
            </a:r>
            <a:r>
              <a:rPr lang="en-US" b="1" dirty="0" smtClean="0">
                <a:latin typeface="Bookman Old Style" panose="02050604050505020204" pitchFamily="18" charset="0"/>
              </a:rPr>
              <a:t> subtended </a:t>
            </a:r>
            <a:r>
              <a:rPr lang="en-US" b="1" dirty="0">
                <a:latin typeface="Bookman Old Style" panose="02050604050505020204" pitchFamily="18" charset="0"/>
              </a:rPr>
              <a:t>by it at any point on the remaining part of the circle</a:t>
            </a:r>
            <a:r>
              <a:rPr lang="en-US" b="1" dirty="0" smtClean="0">
                <a:latin typeface="Bookman Old Style" panose="02050604050505020204" pitchFamily="18" charset="0"/>
              </a:rPr>
              <a:t>.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47" name="Arc 46"/>
          <p:cNvSpPr/>
          <p:nvPr/>
        </p:nvSpPr>
        <p:spPr>
          <a:xfrm>
            <a:off x="5342180" y="1590675"/>
            <a:ext cx="2743200" cy="2743200"/>
          </a:xfrm>
          <a:prstGeom prst="arc">
            <a:avLst>
              <a:gd name="adj1" fmla="val 7376954"/>
              <a:gd name="adj2" fmla="val 861018"/>
            </a:avLst>
          </a:prstGeom>
          <a:ln w="57150">
            <a:solidFill>
              <a:srgbClr val="A61EF2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895980" y="135493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ookman Old Style" panose="02050604050505020204" pitchFamily="18" charset="0"/>
              </a:rPr>
              <a:t>C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6168032" y="1630193"/>
            <a:ext cx="123564" cy="1235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567758" y="1956315"/>
            <a:ext cx="34763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 smtClean="0">
                <a:latin typeface="Symbol" pitchFamily="18" charset="2"/>
              </a:rPr>
              <a:t>Ð</a:t>
            </a:r>
            <a:r>
              <a:rPr lang="en-US" sz="3200" b="1" dirty="0" smtClean="0">
                <a:latin typeface="Bookman Old Style" panose="02050604050505020204" pitchFamily="18" charset="0"/>
              </a:rPr>
              <a:t>ACB</a:t>
            </a:r>
            <a:endParaRPr lang="en-US" sz="3200" dirty="0"/>
          </a:p>
        </p:txBody>
      </p:sp>
      <p:sp>
        <p:nvSpPr>
          <p:cNvPr id="51" name="Rectangle 50"/>
          <p:cNvSpPr/>
          <p:nvPr/>
        </p:nvSpPr>
        <p:spPr>
          <a:xfrm>
            <a:off x="1725285" y="1956315"/>
            <a:ext cx="15602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Bookman Old Style" panose="02050604050505020204" pitchFamily="18" charset="0"/>
              </a:rPr>
              <a:t>=  2</a:t>
            </a:r>
            <a:endParaRPr lang="en-US" sz="3200" dirty="0"/>
          </a:p>
        </p:txBody>
      </p:sp>
      <p:grpSp>
        <p:nvGrpSpPr>
          <p:cNvPr id="52" name="Group 51"/>
          <p:cNvGrpSpPr/>
          <p:nvPr/>
        </p:nvGrpSpPr>
        <p:grpSpPr>
          <a:xfrm>
            <a:off x="2145353" y="2308000"/>
            <a:ext cx="2823339" cy="1434053"/>
            <a:chOff x="7045635" y="4442708"/>
            <a:chExt cx="2823339" cy="1434053"/>
          </a:xfrm>
        </p:grpSpPr>
        <p:sp>
          <p:nvSpPr>
            <p:cNvPr id="53" name="Cloud 52"/>
            <p:cNvSpPr/>
            <p:nvPr/>
          </p:nvSpPr>
          <p:spPr bwMode="auto">
            <a:xfrm rot="10800000" flipH="1" flipV="1">
              <a:off x="7045635" y="4442708"/>
              <a:ext cx="2823339" cy="1434053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121066" y="4669286"/>
              <a:ext cx="269598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</a:rPr>
                <a:t>Name the angle subtended by arc AB at </a:t>
              </a:r>
              <a:r>
                <a:rPr lang="en-US" b="1" dirty="0" err="1" smtClean="0">
                  <a:solidFill>
                    <a:schemeClr val="bg1"/>
                  </a:solidFill>
                  <a:latin typeface="Bookman Old Style" pitchFamily="18" charset="0"/>
                </a:rPr>
                <a:t>centre</a:t>
              </a:r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</a:rPr>
                <a:t> O </a:t>
              </a:r>
              <a:endParaRPr lang="en-US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883494" y="2551018"/>
            <a:ext cx="1371601" cy="717027"/>
            <a:chOff x="7845957" y="4494351"/>
            <a:chExt cx="1371601" cy="717027"/>
          </a:xfrm>
        </p:grpSpPr>
        <p:sp>
          <p:nvSpPr>
            <p:cNvPr id="56" name="Cloud 55"/>
            <p:cNvSpPr/>
            <p:nvPr/>
          </p:nvSpPr>
          <p:spPr bwMode="auto">
            <a:xfrm rot="10800000" flipH="1" flipV="1">
              <a:off x="7845958" y="4494351"/>
              <a:ext cx="1371600" cy="717027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845957" y="4669286"/>
              <a:ext cx="1358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rgbClr val="FFFF00"/>
                  </a:solidFill>
                  <a:latin typeface="Symbol" pitchFamily="18" charset="2"/>
                </a:rPr>
                <a:t>Ð</a:t>
              </a:r>
              <a:r>
                <a:rPr lang="en-US" b="1" dirty="0" smtClean="0">
                  <a:solidFill>
                    <a:srgbClr val="FFFF00"/>
                  </a:solidFill>
                  <a:latin typeface="Bookman Old Style" pitchFamily="18" charset="0"/>
                </a:rPr>
                <a:t>AOB</a:t>
              </a:r>
              <a:endParaRPr lang="en-US" b="1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990948" y="3027778"/>
            <a:ext cx="2908889" cy="1050024"/>
            <a:chOff x="7002860" y="4442709"/>
            <a:chExt cx="2908889" cy="1050024"/>
          </a:xfrm>
        </p:grpSpPr>
        <p:sp>
          <p:nvSpPr>
            <p:cNvPr id="59" name="Cloud 58"/>
            <p:cNvSpPr/>
            <p:nvPr/>
          </p:nvSpPr>
          <p:spPr bwMode="auto">
            <a:xfrm rot="10800000" flipH="1" flipV="1">
              <a:off x="7002860" y="4442709"/>
              <a:ext cx="2908889" cy="1050024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121066" y="4669286"/>
              <a:ext cx="26959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</a:rPr>
                <a:t>Name the remaining part of circle </a:t>
              </a:r>
              <a:endParaRPr lang="en-US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882975" y="3331597"/>
            <a:ext cx="1371601" cy="717027"/>
            <a:chOff x="7845957" y="4494351"/>
            <a:chExt cx="1371601" cy="717027"/>
          </a:xfrm>
        </p:grpSpPr>
        <p:sp>
          <p:nvSpPr>
            <p:cNvPr id="62" name="Cloud 61"/>
            <p:cNvSpPr/>
            <p:nvPr/>
          </p:nvSpPr>
          <p:spPr bwMode="auto">
            <a:xfrm rot="10800000" flipH="1" flipV="1">
              <a:off x="7845958" y="4494351"/>
              <a:ext cx="1371600" cy="717027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845957" y="4669286"/>
              <a:ext cx="1358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FF00"/>
                  </a:solidFill>
                  <a:latin typeface="Bookman Old Style" pitchFamily="18" charset="0"/>
                </a:rPr>
                <a:t>Arc ACB</a:t>
              </a:r>
              <a:endParaRPr lang="en-US" b="1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859773" y="2488481"/>
            <a:ext cx="3087845" cy="1387383"/>
            <a:chOff x="6913382" y="4274030"/>
            <a:chExt cx="3087845" cy="1387383"/>
          </a:xfrm>
        </p:grpSpPr>
        <p:sp>
          <p:nvSpPr>
            <p:cNvPr id="65" name="Cloud 64"/>
            <p:cNvSpPr/>
            <p:nvPr/>
          </p:nvSpPr>
          <p:spPr bwMode="auto">
            <a:xfrm rot="10800000" flipH="1" flipV="1">
              <a:off x="6913382" y="4274030"/>
              <a:ext cx="3087845" cy="1387383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121066" y="4518909"/>
              <a:ext cx="269598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itchFamily="18" charset="0"/>
                </a:rPr>
                <a:t>Name the angle subtended by arc AB on arc ACB</a:t>
              </a:r>
              <a:endParaRPr lang="en-US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824899" y="2836511"/>
            <a:ext cx="1371601" cy="717027"/>
            <a:chOff x="7845957" y="4494351"/>
            <a:chExt cx="1371601" cy="717027"/>
          </a:xfrm>
        </p:grpSpPr>
        <p:sp>
          <p:nvSpPr>
            <p:cNvPr id="68" name="Cloud 67"/>
            <p:cNvSpPr/>
            <p:nvPr/>
          </p:nvSpPr>
          <p:spPr bwMode="auto">
            <a:xfrm rot="10800000" flipH="1" flipV="1">
              <a:off x="7845958" y="4494351"/>
              <a:ext cx="1371600" cy="717027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845957" y="4669286"/>
              <a:ext cx="1358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rgbClr val="FFFF00"/>
                  </a:solidFill>
                  <a:latin typeface="Symbol" pitchFamily="18" charset="2"/>
                </a:rPr>
                <a:t>Ð</a:t>
              </a:r>
              <a:r>
                <a:rPr lang="en-US" b="1" dirty="0" smtClean="0">
                  <a:solidFill>
                    <a:srgbClr val="FFFF00"/>
                  </a:solidFill>
                  <a:latin typeface="Bookman Old Style" pitchFamily="18" charset="0"/>
                </a:rPr>
                <a:t>ACB</a:t>
              </a:r>
              <a:endParaRPr lang="en-US" b="1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051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44" grpId="0" animBg="1"/>
      <p:bldP spid="44" grpId="1" animBg="1"/>
      <p:bldP spid="43" grpId="0" animBg="1"/>
      <p:bldP spid="43" grpId="1" animBg="1"/>
      <p:bldP spid="41" grpId="0" animBg="1"/>
      <p:bldP spid="41" grpId="1" animBg="1"/>
      <p:bldP spid="40" grpId="0" animBg="1"/>
      <p:bldP spid="40" grpId="1" animBg="1"/>
      <p:bldP spid="6" grpId="0" animBg="1"/>
      <p:bldP spid="11" grpId="0"/>
      <p:bldP spid="12" grpId="0"/>
      <p:bldP spid="20" grpId="0" animBg="1"/>
      <p:bldP spid="21" grpId="0" animBg="1"/>
      <p:bldP spid="22" grpId="0"/>
      <p:bldP spid="33" grpId="0" animBg="1"/>
      <p:bldP spid="36" grpId="0"/>
      <p:bldP spid="39" grpId="0" animBg="1"/>
      <p:bldP spid="37" grpId="0" animBg="1"/>
      <p:bldP spid="38" grpId="0" animBg="1"/>
      <p:bldP spid="42" grpId="0" animBg="1"/>
      <p:bldP spid="42" grpId="1" animBg="1"/>
      <p:bldP spid="46" grpId="0" animBg="1"/>
      <p:bldP spid="46" grpId="1" animBg="1"/>
      <p:bldP spid="47" grpId="0" animBg="1"/>
      <p:bldP spid="47" grpId="1" animBg="1"/>
      <p:bldP spid="34" grpId="0"/>
      <p:bldP spid="45" grpId="0" animBg="1"/>
      <p:bldP spid="49" grpId="0"/>
      <p:bldP spid="5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ounded Rectangle 87"/>
          <p:cNvSpPr/>
          <p:nvPr/>
        </p:nvSpPr>
        <p:spPr>
          <a:xfrm>
            <a:off x="1004430" y="3569988"/>
            <a:ext cx="1323640" cy="274387"/>
          </a:xfrm>
          <a:prstGeom prst="roundRect">
            <a:avLst/>
          </a:prstGeom>
          <a:solidFill>
            <a:srgbClr val="6CA62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84"/>
          <p:cNvSpPr/>
          <p:nvPr/>
        </p:nvSpPr>
        <p:spPr>
          <a:xfrm>
            <a:off x="2235200" y="2395407"/>
            <a:ext cx="625857" cy="274387"/>
          </a:xfrm>
          <a:prstGeom prst="roundRect">
            <a:avLst/>
          </a:prstGeom>
          <a:solidFill>
            <a:srgbClr val="6CA62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1981200" y="439026"/>
            <a:ext cx="4636457" cy="23532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152400" y="640873"/>
            <a:ext cx="1039622" cy="23604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93"/>
          <p:cNvSpPr/>
          <p:nvPr/>
        </p:nvSpPr>
        <p:spPr>
          <a:xfrm>
            <a:off x="570916" y="439026"/>
            <a:ext cx="1143584" cy="23532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5960140" y="218946"/>
            <a:ext cx="1143584" cy="23532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457200" y="233234"/>
            <a:ext cx="4717184" cy="23532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956470" y="4437740"/>
            <a:ext cx="1371600" cy="33528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1816" y="872183"/>
            <a:ext cx="838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-914400"/>
            <a:r>
              <a:rPr lang="pt-BR" sz="1400" b="1" i="1" dirty="0" smtClean="0">
                <a:latin typeface="Bookman Old Style" pitchFamily="18" charset="0"/>
              </a:rPr>
              <a:t>Sol.</a:t>
            </a:r>
            <a:endParaRPr lang="en-US" sz="1400" b="1" i="1" dirty="0">
              <a:latin typeface="Bookman Old Style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65685" y="1375207"/>
            <a:ext cx="17378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Symbol" pitchFamily="18" charset="2"/>
              </a:rPr>
              <a:t>Ð</a:t>
            </a:r>
            <a:r>
              <a:rPr lang="pt-BR" sz="1400" dirty="0" smtClean="0">
                <a:latin typeface="Bookman Old Style" pitchFamily="18" charset="0"/>
              </a:rPr>
              <a:t>AOC  =  </a:t>
            </a:r>
            <a:endParaRPr lang="en-US" sz="1400" dirty="0">
              <a:latin typeface="Bookman Old Style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827710" y="1366650"/>
            <a:ext cx="19664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Bookman Old Style" pitchFamily="18" charset="0"/>
              </a:rPr>
              <a:t>2</a:t>
            </a:r>
            <a:r>
              <a:rPr lang="pt-BR" sz="1400" dirty="0" smtClean="0">
                <a:latin typeface="Symbol" pitchFamily="18" charset="2"/>
              </a:rPr>
              <a:t>Ð</a:t>
            </a:r>
            <a:r>
              <a:rPr lang="pt-BR" sz="1400" dirty="0" smtClean="0">
                <a:latin typeface="Bookman Old Style" pitchFamily="18" charset="0"/>
              </a:rPr>
              <a:t>ADC  </a:t>
            </a:r>
            <a:endParaRPr lang="en-US" sz="1400" dirty="0">
              <a:latin typeface="Bookman Old Style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652083" y="1357125"/>
            <a:ext cx="31856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Bookman Old Style" pitchFamily="18" charset="0"/>
              </a:rPr>
              <a:t>[The angle subtended by an arc at the centre is double the angle subtended by it at any point on the remaining part of the circle.]</a:t>
            </a:r>
            <a:endParaRPr lang="en-US" sz="1400" dirty="0">
              <a:latin typeface="Bookman Old Style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21415" y="2365245"/>
            <a:ext cx="8849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b="1" dirty="0" smtClean="0">
                <a:latin typeface="Symbol" pitchFamily="18" charset="2"/>
              </a:rPr>
              <a:t>\</a:t>
            </a:r>
            <a:endParaRPr lang="en-US" sz="1400" b="1" dirty="0">
              <a:latin typeface="Symbol" pitchFamily="18" charset="2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45090" y="2394505"/>
            <a:ext cx="17378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Symbol" pitchFamily="18" charset="2"/>
              </a:rPr>
              <a:t>Ð</a:t>
            </a:r>
            <a:r>
              <a:rPr lang="pt-BR" sz="1400" dirty="0" smtClean="0">
                <a:latin typeface="Bookman Old Style" pitchFamily="18" charset="0"/>
              </a:rPr>
              <a:t>ADC  =  </a:t>
            </a:r>
            <a:endParaRPr lang="en-US" sz="1400" dirty="0">
              <a:latin typeface="Bookman Old Style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22455" y="2876550"/>
            <a:ext cx="4953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 smtClean="0">
                <a:latin typeface="Bookman Old Style" pitchFamily="18" charset="0"/>
              </a:rPr>
              <a:t>But </a:t>
            </a:r>
            <a:r>
              <a:rPr lang="en-US" sz="1400" dirty="0" smtClean="0">
                <a:latin typeface="Symbol" pitchFamily="18" charset="2"/>
              </a:rPr>
              <a:t>Ð</a:t>
            </a:r>
            <a:r>
              <a:rPr lang="en-US" sz="1400" dirty="0" smtClean="0">
                <a:latin typeface="Bookman Old Style" pitchFamily="18" charset="0"/>
              </a:rPr>
              <a:t>AOC = </a:t>
            </a:r>
            <a:r>
              <a:rPr lang="en-US" sz="1400" dirty="0" smtClean="0">
                <a:latin typeface="Symbol" pitchFamily="18" charset="2"/>
              </a:rPr>
              <a:t>Ð</a:t>
            </a:r>
            <a:r>
              <a:rPr lang="en-US" sz="1400" dirty="0" smtClean="0">
                <a:latin typeface="Bookman Old Style" pitchFamily="18" charset="0"/>
              </a:rPr>
              <a:t>AOB +</a:t>
            </a:r>
            <a:r>
              <a:rPr lang="en-US" sz="1400" dirty="0" smtClean="0">
                <a:latin typeface="Symbol" pitchFamily="18" charset="2"/>
              </a:rPr>
              <a:t>Ð</a:t>
            </a:r>
            <a:r>
              <a:rPr lang="en-US" sz="1400" dirty="0" smtClean="0">
                <a:latin typeface="Bookman Old Style" pitchFamily="18" charset="0"/>
              </a:rPr>
              <a:t>BOC</a:t>
            </a:r>
            <a:endParaRPr lang="en-US" sz="1400" dirty="0"/>
          </a:p>
        </p:txBody>
      </p:sp>
      <p:sp>
        <p:nvSpPr>
          <p:cNvPr id="46" name="Rectangle 45"/>
          <p:cNvSpPr/>
          <p:nvPr/>
        </p:nvSpPr>
        <p:spPr>
          <a:xfrm>
            <a:off x="1588370" y="3247576"/>
            <a:ext cx="2133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 smtClean="0">
                <a:latin typeface="Bookman Old Style" pitchFamily="18" charset="0"/>
              </a:rPr>
              <a:t>=   60º   +    30º</a:t>
            </a:r>
            <a:endParaRPr lang="en-US" sz="1400" dirty="0"/>
          </a:p>
        </p:txBody>
      </p:sp>
      <p:sp>
        <p:nvSpPr>
          <p:cNvPr id="47" name="Rectangle 46"/>
          <p:cNvSpPr/>
          <p:nvPr/>
        </p:nvSpPr>
        <p:spPr>
          <a:xfrm>
            <a:off x="3263170" y="2411815"/>
            <a:ext cx="6992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Bookman Old Style" pitchFamily="18" charset="0"/>
              </a:rPr>
              <a:t>…..(1)</a:t>
            </a:r>
            <a:endParaRPr lang="en-US" sz="1400" dirty="0"/>
          </a:p>
        </p:txBody>
      </p:sp>
      <p:sp>
        <p:nvSpPr>
          <p:cNvPr id="48" name="Rectangle 47"/>
          <p:cNvSpPr/>
          <p:nvPr/>
        </p:nvSpPr>
        <p:spPr>
          <a:xfrm>
            <a:off x="994085" y="3555650"/>
            <a:ext cx="990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 smtClean="0">
                <a:latin typeface="Symbol" pitchFamily="18" charset="2"/>
              </a:rPr>
              <a:t>Ð</a:t>
            </a:r>
            <a:r>
              <a:rPr lang="en-US" sz="1400" dirty="0" smtClean="0">
                <a:latin typeface="Bookman Old Style" pitchFamily="18" charset="0"/>
              </a:rPr>
              <a:t>AOC =</a:t>
            </a:r>
            <a:endParaRPr lang="en-US" sz="1400" dirty="0"/>
          </a:p>
        </p:txBody>
      </p:sp>
      <p:sp>
        <p:nvSpPr>
          <p:cNvPr id="49" name="Rectangle 48"/>
          <p:cNvSpPr/>
          <p:nvPr/>
        </p:nvSpPr>
        <p:spPr>
          <a:xfrm>
            <a:off x="498785" y="3555650"/>
            <a:ext cx="8849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b="1" dirty="0" smtClean="0">
                <a:latin typeface="Symbol" pitchFamily="18" charset="2"/>
              </a:rPr>
              <a:t>\</a:t>
            </a:r>
            <a:endParaRPr lang="en-US" sz="1400" b="1" dirty="0">
              <a:latin typeface="Symbol" pitchFamily="18" charset="2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638296" y="3555650"/>
            <a:ext cx="2133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 smtClean="0">
                <a:latin typeface="Bookman Old Style" pitchFamily="18" charset="0"/>
              </a:rPr>
              <a:t>    90º</a:t>
            </a:r>
            <a:endParaRPr lang="en-US" sz="1400" dirty="0"/>
          </a:p>
        </p:txBody>
      </p:sp>
      <p:sp>
        <p:nvSpPr>
          <p:cNvPr id="51" name="Rectangle 50"/>
          <p:cNvSpPr/>
          <p:nvPr/>
        </p:nvSpPr>
        <p:spPr>
          <a:xfrm>
            <a:off x="3263170" y="3539650"/>
            <a:ext cx="6992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Bookman Old Style" pitchFamily="18" charset="0"/>
              </a:rPr>
              <a:t>…..(2)</a:t>
            </a:r>
            <a:endParaRPr lang="en-US" sz="1400" dirty="0"/>
          </a:p>
        </p:txBody>
      </p:sp>
      <p:sp>
        <p:nvSpPr>
          <p:cNvPr id="52" name="Rectangle 51"/>
          <p:cNvSpPr/>
          <p:nvPr/>
        </p:nvSpPr>
        <p:spPr>
          <a:xfrm>
            <a:off x="506100" y="3958875"/>
            <a:ext cx="3200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 smtClean="0">
                <a:latin typeface="Symbol" pitchFamily="18" charset="2"/>
              </a:rPr>
              <a:t>\</a:t>
            </a:r>
            <a:r>
              <a:rPr lang="en-US" sz="1400" b="1" dirty="0" smtClean="0">
                <a:latin typeface="Symbol" pitchFamily="18" charset="2"/>
              </a:rPr>
              <a:t>      </a:t>
            </a:r>
            <a:r>
              <a:rPr lang="pt-BR" sz="1400" dirty="0" smtClean="0">
                <a:latin typeface="Symbol" pitchFamily="18" charset="2"/>
              </a:rPr>
              <a:t>Ð</a:t>
            </a:r>
            <a:r>
              <a:rPr lang="pt-BR" sz="1400" dirty="0" smtClean="0">
                <a:latin typeface="Bookman Old Style" pitchFamily="18" charset="0"/>
              </a:rPr>
              <a:t>ADC  = </a:t>
            </a:r>
            <a:r>
              <a:rPr lang="en-US" sz="1400" dirty="0" smtClean="0">
                <a:latin typeface="Bookman Old Style" pitchFamily="18" charset="0"/>
              </a:rPr>
              <a:t> </a:t>
            </a:r>
            <a:endParaRPr lang="en-US" sz="1400" dirty="0"/>
          </a:p>
        </p:txBody>
      </p:sp>
      <p:graphicFrame>
        <p:nvGraphicFramePr>
          <p:cNvPr id="5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898624"/>
              </p:ext>
            </p:extLst>
          </p:nvPr>
        </p:nvGraphicFramePr>
        <p:xfrm>
          <a:off x="1958843" y="3875741"/>
          <a:ext cx="708157" cy="448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107" name="Equation" r:id="rId4" imgW="1016000" imgH="673100" progId="Equation.DSMT4">
                  <p:embed/>
                </p:oleObj>
              </mc:Choice>
              <mc:Fallback>
                <p:oleObj name="Equation" r:id="rId4" imgW="1016000" imgH="673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8843" y="3875741"/>
                        <a:ext cx="708157" cy="4486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53"/>
          <p:cNvSpPr/>
          <p:nvPr/>
        </p:nvSpPr>
        <p:spPr>
          <a:xfrm>
            <a:off x="2664135" y="3968400"/>
            <a:ext cx="7334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 smtClean="0">
                <a:latin typeface="Bookman Old Style" pitchFamily="18" charset="0"/>
              </a:rPr>
              <a:t>= 45º</a:t>
            </a:r>
            <a:endParaRPr lang="en-US" sz="1400" dirty="0"/>
          </a:p>
        </p:txBody>
      </p:sp>
      <p:sp>
        <p:nvSpPr>
          <p:cNvPr id="55" name="Rectangle 54"/>
          <p:cNvSpPr/>
          <p:nvPr/>
        </p:nvSpPr>
        <p:spPr>
          <a:xfrm>
            <a:off x="3471674" y="3971675"/>
            <a:ext cx="17027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Bookman Old Style" pitchFamily="18" charset="0"/>
              </a:rPr>
              <a:t>[From (1) and (2)]</a:t>
            </a:r>
            <a:endParaRPr lang="en-US" sz="1400" dirty="0"/>
          </a:p>
        </p:txBody>
      </p:sp>
      <p:sp>
        <p:nvSpPr>
          <p:cNvPr id="56" name="Rectangle 55"/>
          <p:cNvSpPr/>
          <p:nvPr/>
        </p:nvSpPr>
        <p:spPr>
          <a:xfrm>
            <a:off x="508030" y="4436676"/>
            <a:ext cx="8849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b="1" dirty="0" smtClean="0">
                <a:latin typeface="Symbol" pitchFamily="18" charset="2"/>
              </a:rPr>
              <a:t>\</a:t>
            </a:r>
            <a:endParaRPr lang="en-US" sz="1400" b="1" dirty="0">
              <a:latin typeface="Symbol" pitchFamily="18" charset="2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980980" y="4451306"/>
            <a:ext cx="9874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Symbol" pitchFamily="18" charset="2"/>
              </a:rPr>
              <a:t>Ð</a:t>
            </a:r>
            <a:r>
              <a:rPr lang="pt-BR" sz="1400" dirty="0" smtClean="0">
                <a:latin typeface="Bookman Old Style" pitchFamily="18" charset="0"/>
              </a:rPr>
              <a:t>ADC = </a:t>
            </a:r>
            <a:r>
              <a:rPr lang="en-US" sz="1400" dirty="0" smtClean="0">
                <a:latin typeface="Bookman Old Style" pitchFamily="18" charset="0"/>
              </a:rPr>
              <a:t> </a:t>
            </a:r>
            <a:endParaRPr lang="en-US" sz="1400" dirty="0"/>
          </a:p>
        </p:txBody>
      </p:sp>
      <p:sp>
        <p:nvSpPr>
          <p:cNvPr id="58" name="Rectangle 57"/>
          <p:cNvSpPr/>
          <p:nvPr/>
        </p:nvSpPr>
        <p:spPr>
          <a:xfrm>
            <a:off x="1835055" y="4451306"/>
            <a:ext cx="7334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 smtClean="0">
                <a:latin typeface="Bookman Old Style" pitchFamily="18" charset="0"/>
              </a:rPr>
              <a:t>45º</a:t>
            </a:r>
            <a:endParaRPr lang="en-US" sz="1400" dirty="0"/>
          </a:p>
        </p:txBody>
      </p:sp>
      <p:grpSp>
        <p:nvGrpSpPr>
          <p:cNvPr id="84" name="Group 83"/>
          <p:cNvGrpSpPr/>
          <p:nvPr/>
        </p:nvGrpSpPr>
        <p:grpSpPr>
          <a:xfrm>
            <a:off x="5932278" y="556236"/>
            <a:ext cx="2522890" cy="2647974"/>
            <a:chOff x="5932278" y="556236"/>
            <a:chExt cx="2522890" cy="2647974"/>
          </a:xfrm>
        </p:grpSpPr>
        <p:sp>
          <p:nvSpPr>
            <p:cNvPr id="8" name="Oval 7"/>
            <p:cNvSpPr/>
            <p:nvPr/>
          </p:nvSpPr>
          <p:spPr>
            <a:xfrm>
              <a:off x="6242320" y="868978"/>
              <a:ext cx="2212848" cy="2209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58000" y="556236"/>
              <a:ext cx="332142" cy="338554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latin typeface="Bookman Old Style" pitchFamily="18" charset="0"/>
                </a:rPr>
                <a:t>B</a:t>
              </a:r>
              <a:endParaRPr lang="en-US" sz="1600" b="1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6272800" y="1731180"/>
              <a:ext cx="1635145" cy="118932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6854616" y="1867179"/>
              <a:ext cx="1975808" cy="13084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5932278" y="1529378"/>
              <a:ext cx="332142" cy="338554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latin typeface="Bookman Old Style" pitchFamily="18" charset="0"/>
                </a:rPr>
                <a:t>A</a:t>
              </a:r>
              <a:endParaRPr lang="en-US" sz="1600" b="1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676837" y="628457"/>
              <a:ext cx="336952" cy="338554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latin typeface="Bookman Old Style" pitchFamily="18" charset="0"/>
                </a:rPr>
                <a:t>C</a:t>
              </a:r>
              <a:endParaRPr lang="en-US" sz="1600" b="1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825028" y="2865656"/>
              <a:ext cx="344966" cy="338554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latin typeface="Bookman Old Style" pitchFamily="18" charset="0"/>
                </a:rPr>
                <a:t>D</a:t>
              </a:r>
              <a:endParaRPr lang="en-US" sz="1600" b="1" dirty="0"/>
            </a:p>
          </p:txBody>
        </p:sp>
        <p:sp>
          <p:nvSpPr>
            <p:cNvPr id="16" name="Arc 15"/>
            <p:cNvSpPr/>
            <p:nvPr/>
          </p:nvSpPr>
          <p:spPr>
            <a:xfrm rot="16740192">
              <a:off x="7163540" y="1784976"/>
              <a:ext cx="229039" cy="243884"/>
            </a:xfrm>
            <a:prstGeom prst="arc">
              <a:avLst>
                <a:gd name="adj1" fmla="val 15284247"/>
                <a:gd name="adj2" fmla="val 525452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156720" y="1973878"/>
              <a:ext cx="348172" cy="338554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latin typeface="Bookman Old Style" pitchFamily="18" charset="0"/>
                </a:rPr>
                <a:t>O</a:t>
              </a:r>
              <a:endParaRPr lang="en-US" sz="1600" b="1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91117" y="1531141"/>
              <a:ext cx="405880" cy="246221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latin typeface="Bookman Old Style" pitchFamily="18" charset="0"/>
                </a:rPr>
                <a:t>30°</a:t>
              </a:r>
              <a:endParaRPr lang="en-US" sz="1000" b="1" dirty="0"/>
            </a:p>
          </p:txBody>
        </p:sp>
        <p:sp>
          <p:nvSpPr>
            <p:cNvPr id="26" name="Arc 25"/>
            <p:cNvSpPr/>
            <p:nvPr/>
          </p:nvSpPr>
          <p:spPr>
            <a:xfrm rot="19742181">
              <a:off x="7282467" y="1765688"/>
              <a:ext cx="152866" cy="152866"/>
            </a:xfrm>
            <a:prstGeom prst="arc">
              <a:avLst>
                <a:gd name="adj1" fmla="val 14877357"/>
                <a:gd name="adj2" fmla="val 162759"/>
              </a:avLst>
            </a:prstGeom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7297944" y="1923586"/>
              <a:ext cx="101600" cy="10058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914324" y="1674017"/>
              <a:ext cx="385042" cy="230832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sz="900" b="1" dirty="0" smtClean="0">
                  <a:latin typeface="Bookman Old Style" pitchFamily="18" charset="0"/>
                </a:rPr>
                <a:t>60°</a:t>
              </a:r>
              <a:endParaRPr lang="en-US" sz="900" b="1" dirty="0"/>
            </a:p>
          </p:txBody>
        </p:sp>
        <p:cxnSp>
          <p:nvCxnSpPr>
            <p:cNvPr id="60" name="Straight Connector 59"/>
            <p:cNvCxnSpPr/>
            <p:nvPr/>
          </p:nvCxnSpPr>
          <p:spPr>
            <a:xfrm flipH="1" flipV="1">
              <a:off x="7061606" y="897996"/>
              <a:ext cx="280236" cy="106016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 flipH="1" flipV="1">
              <a:off x="7048309" y="1252129"/>
              <a:ext cx="1023595" cy="43752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0800000">
              <a:off x="6268997" y="1737257"/>
              <a:ext cx="1073775" cy="225971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74" name="Rectangle 73"/>
          <p:cNvSpPr/>
          <p:nvPr/>
        </p:nvSpPr>
        <p:spPr>
          <a:xfrm>
            <a:off x="101269" y="182086"/>
            <a:ext cx="715276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2133E3"/>
                </a:solidFill>
                <a:latin typeface="Bookman Old Style" pitchFamily="18" charset="0"/>
              </a:rPr>
              <a:t>Q.  A, B and C are 3 points on a circle with </a:t>
            </a:r>
            <a:r>
              <a:rPr lang="en-US" sz="1400" b="1" dirty="0" err="1" smtClean="0">
                <a:solidFill>
                  <a:srgbClr val="2133E3"/>
                </a:solidFill>
                <a:latin typeface="Bookman Old Style" pitchFamily="18" charset="0"/>
              </a:rPr>
              <a:t>centre</a:t>
            </a:r>
            <a:r>
              <a:rPr lang="en-US" sz="1400" b="1" dirty="0" smtClean="0">
                <a:solidFill>
                  <a:srgbClr val="2133E3"/>
                </a:solidFill>
                <a:latin typeface="Bookman Old Style" pitchFamily="18" charset="0"/>
              </a:rPr>
              <a:t> O such that </a:t>
            </a:r>
            <a:r>
              <a:rPr lang="en-US" sz="1400" b="1" dirty="0" smtClean="0">
                <a:solidFill>
                  <a:srgbClr val="2133E3"/>
                </a:solidFill>
                <a:latin typeface="Symbol" pitchFamily="18" charset="2"/>
              </a:rPr>
              <a:t>Ð</a:t>
            </a:r>
            <a:r>
              <a:rPr lang="en-US" sz="1400" b="1" dirty="0" smtClean="0">
                <a:solidFill>
                  <a:srgbClr val="2133E3"/>
                </a:solidFill>
                <a:latin typeface="Bookman Old Style" pitchFamily="18" charset="0"/>
              </a:rPr>
              <a:t>BOC = 30º and </a:t>
            </a:r>
            <a:r>
              <a:rPr lang="en-US" sz="1400" b="1" dirty="0" smtClean="0">
                <a:solidFill>
                  <a:srgbClr val="2133E3"/>
                </a:solidFill>
                <a:latin typeface="Symbol" pitchFamily="18" charset="2"/>
              </a:rPr>
              <a:t>Ð</a:t>
            </a:r>
            <a:r>
              <a:rPr lang="en-US" sz="1400" b="1" dirty="0" smtClean="0">
                <a:solidFill>
                  <a:srgbClr val="2133E3"/>
                </a:solidFill>
                <a:latin typeface="Bookman Old Style" pitchFamily="18" charset="0"/>
              </a:rPr>
              <a:t>AOB = 60º. If D is a point on the circle other than the arc ABC, </a:t>
            </a:r>
          </a:p>
          <a:p>
            <a:r>
              <a:rPr lang="en-US" sz="1400" b="1" dirty="0" smtClean="0">
                <a:solidFill>
                  <a:srgbClr val="2133E3"/>
                </a:solidFill>
                <a:latin typeface="Bookman Old Style" pitchFamily="18" charset="0"/>
              </a:rPr>
              <a:t>find </a:t>
            </a:r>
            <a:r>
              <a:rPr lang="en-US" sz="1400" b="1" dirty="0" smtClean="0">
                <a:solidFill>
                  <a:srgbClr val="2133E3"/>
                </a:solidFill>
                <a:latin typeface="Symbol" pitchFamily="18" charset="2"/>
              </a:rPr>
              <a:t>Ð</a:t>
            </a:r>
            <a:r>
              <a:rPr lang="en-US" sz="1400" b="1" dirty="0" smtClean="0">
                <a:solidFill>
                  <a:srgbClr val="2133E3"/>
                </a:solidFill>
                <a:latin typeface="Bookman Old Style" pitchFamily="18" charset="0"/>
              </a:rPr>
              <a:t>ADC.</a:t>
            </a:r>
          </a:p>
        </p:txBody>
      </p:sp>
      <p:sp>
        <p:nvSpPr>
          <p:cNvPr id="86" name="Oval 85"/>
          <p:cNvSpPr/>
          <p:nvPr/>
        </p:nvSpPr>
        <p:spPr>
          <a:xfrm>
            <a:off x="6248400" y="864870"/>
            <a:ext cx="2212848" cy="2209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9" name="Oval 88"/>
          <p:cNvSpPr/>
          <p:nvPr/>
        </p:nvSpPr>
        <p:spPr>
          <a:xfrm>
            <a:off x="7723049" y="897996"/>
            <a:ext cx="101600" cy="100584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7008196" y="851408"/>
            <a:ext cx="101600" cy="100584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1" name="Oval 90"/>
          <p:cNvSpPr/>
          <p:nvPr/>
        </p:nvSpPr>
        <p:spPr>
          <a:xfrm>
            <a:off x="6222000" y="1686963"/>
            <a:ext cx="101600" cy="100584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rot="5400000" flipH="1" flipV="1">
            <a:off x="7060941" y="1231881"/>
            <a:ext cx="1013460" cy="424661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7066237" y="912452"/>
            <a:ext cx="277691" cy="1039488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10800000">
            <a:off x="6275081" y="1738584"/>
            <a:ext cx="1073775" cy="223734"/>
          </a:xfrm>
          <a:prstGeom prst="line">
            <a:avLst/>
          </a:prstGeom>
          <a:ln>
            <a:solidFill>
              <a:srgbClr val="2133E3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 flipV="1">
            <a:off x="7063208" y="901441"/>
            <a:ext cx="285326" cy="1063288"/>
          </a:xfrm>
          <a:prstGeom prst="line">
            <a:avLst/>
          </a:prstGeom>
          <a:ln>
            <a:solidFill>
              <a:srgbClr val="2133E3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7864363" y="2865656"/>
            <a:ext cx="101600" cy="100584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9" name="Arc 98"/>
          <p:cNvSpPr/>
          <p:nvPr/>
        </p:nvSpPr>
        <p:spPr>
          <a:xfrm>
            <a:off x="6246126" y="858305"/>
            <a:ext cx="2212848" cy="2212848"/>
          </a:xfrm>
          <a:prstGeom prst="arc">
            <a:avLst>
              <a:gd name="adj1" fmla="val 17589936"/>
              <a:gd name="adj2" fmla="val 11475081"/>
            </a:avLst>
          </a:prstGeom>
          <a:ln w="3810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603537" y="865601"/>
            <a:ext cx="3082443" cy="1147023"/>
            <a:chOff x="5174384" y="3569647"/>
            <a:chExt cx="3082443" cy="1147023"/>
          </a:xfrm>
        </p:grpSpPr>
        <p:sp>
          <p:nvSpPr>
            <p:cNvPr id="63" name="Cloud 62"/>
            <p:cNvSpPr/>
            <p:nvPr/>
          </p:nvSpPr>
          <p:spPr>
            <a:xfrm>
              <a:off x="5174384" y="3569647"/>
              <a:ext cx="3082443" cy="1147023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Bookman Old Style" pitchFamily="18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181600" y="3714750"/>
              <a:ext cx="307522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 smtClean="0">
                  <a:solidFill>
                    <a:schemeClr val="bg1"/>
                  </a:solidFill>
                  <a:latin typeface="Symbol" pitchFamily="18" charset="2"/>
                </a:rPr>
                <a:t>Ð</a:t>
              </a:r>
              <a:r>
                <a:rPr lang="pt-BR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ADC is the angle subtended by arc ABC on the  circle </a:t>
              </a:r>
              <a:endParaRPr lang="en-US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2904866" y="3552051"/>
            <a:ext cx="3103802" cy="1147023"/>
            <a:chOff x="5153025" y="3569647"/>
            <a:chExt cx="3103802" cy="1147023"/>
          </a:xfrm>
        </p:grpSpPr>
        <p:sp>
          <p:nvSpPr>
            <p:cNvPr id="67" name="Cloud 66"/>
            <p:cNvSpPr/>
            <p:nvPr/>
          </p:nvSpPr>
          <p:spPr>
            <a:xfrm>
              <a:off x="5174384" y="3569647"/>
              <a:ext cx="3082443" cy="1147023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Bookman Old Style" pitchFamily="18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153025" y="3648075"/>
              <a:ext cx="307522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 smtClean="0">
                  <a:solidFill>
                    <a:schemeClr val="bg1"/>
                  </a:solidFill>
                  <a:latin typeface="Symbol" pitchFamily="18" charset="2"/>
                </a:rPr>
                <a:t>Ð</a:t>
              </a:r>
              <a:r>
                <a:rPr lang="pt-BR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AOC is the angle subtended by the same </a:t>
              </a:r>
            </a:p>
            <a:p>
              <a:pPr algn="ctr"/>
              <a:r>
                <a:rPr lang="pt-BR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arc ABC at the centre</a:t>
              </a:r>
              <a:endParaRPr lang="en-US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919067" y="1947483"/>
            <a:ext cx="4102732" cy="1847293"/>
            <a:chOff x="4664239" y="3534116"/>
            <a:chExt cx="4102732" cy="1847293"/>
          </a:xfrm>
        </p:grpSpPr>
        <p:sp>
          <p:nvSpPr>
            <p:cNvPr id="70" name="Cloud 69"/>
            <p:cNvSpPr/>
            <p:nvPr/>
          </p:nvSpPr>
          <p:spPr>
            <a:xfrm>
              <a:off x="4664239" y="3534116"/>
              <a:ext cx="4102732" cy="1847293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Bookman Old Style" pitchFamily="18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153025" y="3648075"/>
              <a:ext cx="3075227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Acc. to the theorem,</a:t>
              </a:r>
            </a:p>
            <a:p>
              <a:pPr algn="ctr"/>
              <a:r>
                <a:rPr lang="pt-BR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Angle subtended by an arc at the centre is double the angle subtended by it on the remaining part of the circle.</a:t>
              </a:r>
              <a:endParaRPr lang="en-US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2500228" y="3748894"/>
            <a:ext cx="3075227" cy="947953"/>
            <a:chOff x="5153025" y="3426680"/>
            <a:chExt cx="3075227" cy="947953"/>
          </a:xfrm>
        </p:grpSpPr>
        <p:sp>
          <p:nvSpPr>
            <p:cNvPr id="73" name="Cloud 72"/>
            <p:cNvSpPr/>
            <p:nvPr/>
          </p:nvSpPr>
          <p:spPr>
            <a:xfrm>
              <a:off x="5557663" y="3426680"/>
              <a:ext cx="2315885" cy="947953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Bookman Old Style" pitchFamily="18" charset="0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153025" y="3648075"/>
              <a:ext cx="307522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 smtClean="0">
                  <a:solidFill>
                    <a:schemeClr val="bg1"/>
                  </a:solidFill>
                  <a:latin typeface="Symbol" pitchFamily="18" charset="2"/>
                </a:rPr>
                <a:t>Ð</a:t>
              </a:r>
              <a:r>
                <a:rPr lang="pt-BR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AOC  = 2 </a:t>
              </a:r>
              <a:r>
                <a:rPr lang="pt-BR" sz="1600" b="1" dirty="0" smtClean="0">
                  <a:solidFill>
                    <a:schemeClr val="bg1"/>
                  </a:solidFill>
                  <a:latin typeface="Symbol" pitchFamily="18" charset="2"/>
                </a:rPr>
                <a:t>Ð</a:t>
              </a:r>
              <a:r>
                <a:rPr lang="pt-BR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ADC</a:t>
              </a:r>
              <a:endParaRPr lang="en-US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3" name="Freeform 2"/>
          <p:cNvSpPr/>
          <p:nvPr/>
        </p:nvSpPr>
        <p:spPr>
          <a:xfrm>
            <a:off x="6270625" y="957263"/>
            <a:ext cx="1647825" cy="1971675"/>
          </a:xfrm>
          <a:custGeom>
            <a:avLst/>
            <a:gdLst>
              <a:gd name="connsiteX0" fmla="*/ 0 w 1647825"/>
              <a:gd name="connsiteY0" fmla="*/ 781050 h 1971675"/>
              <a:gd name="connsiteX1" fmla="*/ 1647825 w 1647825"/>
              <a:gd name="connsiteY1" fmla="*/ 1971675 h 1971675"/>
              <a:gd name="connsiteX2" fmla="*/ 1500188 w 1647825"/>
              <a:gd name="connsiteY2" fmla="*/ 0 h 197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7825" h="1971675">
                <a:moveTo>
                  <a:pt x="0" y="781050"/>
                </a:moveTo>
                <a:lnTo>
                  <a:pt x="1647825" y="1971675"/>
                </a:lnTo>
                <a:lnTo>
                  <a:pt x="1500188" y="0"/>
                </a:lnTo>
              </a:path>
            </a:pathLst>
          </a:custGeom>
          <a:noFill/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527132" y="2406603"/>
            <a:ext cx="518004" cy="461665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Symbol" panose="05050102010706020507" pitchFamily="18" charset="2"/>
              </a:rPr>
              <a:t>?</a:t>
            </a:r>
            <a:endParaRPr lang="en-US" sz="2400" b="1" dirty="0">
              <a:solidFill>
                <a:srgbClr val="FF0000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Symbol" panose="05050102010706020507" pitchFamily="18" charset="2"/>
            </a:endParaRPr>
          </a:p>
        </p:txBody>
      </p:sp>
      <p:sp>
        <p:nvSpPr>
          <p:cNvPr id="19" name="Arc 18"/>
          <p:cNvSpPr/>
          <p:nvPr/>
        </p:nvSpPr>
        <p:spPr>
          <a:xfrm>
            <a:off x="6241049" y="869900"/>
            <a:ext cx="2212848" cy="2212848"/>
          </a:xfrm>
          <a:prstGeom prst="arc">
            <a:avLst>
              <a:gd name="adj1" fmla="val 11545817"/>
              <a:gd name="adj2" fmla="val 17556563"/>
            </a:avLst>
          </a:prstGeom>
          <a:ln w="28575"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2615707" y="916749"/>
            <a:ext cx="3075227" cy="1042748"/>
            <a:chOff x="5153025" y="3399907"/>
            <a:chExt cx="3075227" cy="1042748"/>
          </a:xfrm>
        </p:grpSpPr>
        <p:sp>
          <p:nvSpPr>
            <p:cNvPr id="79" name="Cloud 78"/>
            <p:cNvSpPr/>
            <p:nvPr/>
          </p:nvSpPr>
          <p:spPr>
            <a:xfrm>
              <a:off x="5314495" y="3399907"/>
              <a:ext cx="2802221" cy="1042748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Bookman Old Style" pitchFamily="18" charset="0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153025" y="3648075"/>
              <a:ext cx="307522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 smtClean="0">
                  <a:solidFill>
                    <a:schemeClr val="bg1"/>
                  </a:solidFill>
                  <a:latin typeface="Bookman Old Style" panose="02050604050505020204" pitchFamily="18" charset="0"/>
                </a:rPr>
                <a:t>Now, consider </a:t>
              </a:r>
              <a:r>
                <a:rPr lang="pt-BR" sz="1600" b="1" dirty="0" smtClean="0">
                  <a:solidFill>
                    <a:schemeClr val="bg1"/>
                  </a:solidFill>
                  <a:latin typeface="Symbol" pitchFamily="18" charset="2"/>
                </a:rPr>
                <a:t>Ð</a:t>
              </a:r>
              <a:r>
                <a:rPr lang="pt-BR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AOC</a:t>
              </a:r>
              <a:endParaRPr lang="en-US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0" name="Freeform 19"/>
          <p:cNvSpPr/>
          <p:nvPr/>
        </p:nvSpPr>
        <p:spPr>
          <a:xfrm>
            <a:off x="6273800" y="962025"/>
            <a:ext cx="1501775" cy="1006475"/>
          </a:xfrm>
          <a:custGeom>
            <a:avLst/>
            <a:gdLst>
              <a:gd name="connsiteX0" fmla="*/ 0 w 1501775"/>
              <a:gd name="connsiteY0" fmla="*/ 777875 h 1006475"/>
              <a:gd name="connsiteX1" fmla="*/ 1069975 w 1501775"/>
              <a:gd name="connsiteY1" fmla="*/ 1006475 h 1006475"/>
              <a:gd name="connsiteX2" fmla="*/ 1501775 w 1501775"/>
              <a:gd name="connsiteY2" fmla="*/ 0 h 1006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1775" h="1006475">
                <a:moveTo>
                  <a:pt x="0" y="777875"/>
                </a:moveTo>
                <a:lnTo>
                  <a:pt x="1069975" y="1006475"/>
                </a:lnTo>
                <a:lnTo>
                  <a:pt x="1501775" y="0"/>
                </a:lnTo>
              </a:path>
            </a:pathLst>
          </a:custGeom>
          <a:noFill/>
          <a:ln w="57150">
            <a:solidFill>
              <a:srgbClr val="009242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7297985" y="1926761"/>
            <a:ext cx="101600" cy="10058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174181" y="2372150"/>
            <a:ext cx="10262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latin typeface="Symbol" pitchFamily="18" charset="2"/>
              </a:rPr>
              <a:t>Ð</a:t>
            </a:r>
            <a:r>
              <a:rPr lang="pt-BR" sz="1400" dirty="0" smtClean="0">
                <a:latin typeface="Bookman Old Style" pitchFamily="18" charset="0"/>
              </a:rPr>
              <a:t>AOC   </a:t>
            </a:r>
            <a:endParaRPr lang="en-US" sz="1400" dirty="0">
              <a:latin typeface="Bookman Old Style" pitchFamily="18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863055" y="2277963"/>
            <a:ext cx="486490" cy="525364"/>
            <a:chOff x="1863055" y="2277963"/>
            <a:chExt cx="486490" cy="525364"/>
          </a:xfrm>
        </p:grpSpPr>
        <p:sp>
          <p:nvSpPr>
            <p:cNvPr id="82" name="Rectangle 81"/>
            <p:cNvSpPr/>
            <p:nvPr/>
          </p:nvSpPr>
          <p:spPr>
            <a:xfrm>
              <a:off x="1863055" y="2277963"/>
              <a:ext cx="486490" cy="2797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400" dirty="0" smtClean="0">
                  <a:latin typeface="Bookman Old Style" pitchFamily="18" charset="0"/>
                </a:rPr>
                <a:t>1  </a:t>
              </a:r>
              <a:endParaRPr lang="en-US" sz="1400" dirty="0">
                <a:latin typeface="Bookman Old Style" pitchFamily="18" charset="0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863055" y="2495550"/>
              <a:ext cx="4864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400" dirty="0" smtClean="0">
                  <a:latin typeface="Bookman Old Style" pitchFamily="18" charset="0"/>
                </a:rPr>
                <a:t>2  </a:t>
              </a:r>
              <a:endParaRPr lang="en-US" sz="1400" dirty="0">
                <a:latin typeface="Bookman Old Style" pitchFamily="18" charset="0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1981200" y="2538950"/>
              <a:ext cx="253905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2614467" y="902088"/>
            <a:ext cx="3075227" cy="1042748"/>
            <a:chOff x="5214938" y="3399907"/>
            <a:chExt cx="3075227" cy="1042748"/>
          </a:xfrm>
        </p:grpSpPr>
        <p:sp>
          <p:nvSpPr>
            <p:cNvPr id="96" name="Cloud 95"/>
            <p:cNvSpPr/>
            <p:nvPr/>
          </p:nvSpPr>
          <p:spPr>
            <a:xfrm>
              <a:off x="5314495" y="3399907"/>
              <a:ext cx="2802221" cy="1042748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Bookman Old Style" pitchFamily="18" charset="0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5214938" y="3628507"/>
              <a:ext cx="307522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 smtClean="0">
                  <a:solidFill>
                    <a:schemeClr val="bg1"/>
                  </a:solidFill>
                  <a:latin typeface="Symbol" pitchFamily="18" charset="2"/>
                </a:rPr>
                <a:t>Ð</a:t>
              </a:r>
              <a:r>
                <a:rPr lang="pt-BR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ADC is subtended by which arc?</a:t>
              </a:r>
              <a:endParaRPr lang="en-US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3230330" y="1850242"/>
            <a:ext cx="1990421" cy="783432"/>
            <a:chOff x="5723033" y="3476107"/>
            <a:chExt cx="1990421" cy="783432"/>
          </a:xfrm>
        </p:grpSpPr>
        <p:sp>
          <p:nvSpPr>
            <p:cNvPr id="101" name="Cloud 100"/>
            <p:cNvSpPr/>
            <p:nvPr/>
          </p:nvSpPr>
          <p:spPr>
            <a:xfrm>
              <a:off x="5924715" y="3476107"/>
              <a:ext cx="1581781" cy="783432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Bookman Old Style" pitchFamily="18" charset="0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5723033" y="3628507"/>
              <a:ext cx="199042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arc ABC</a:t>
              </a:r>
              <a:endParaRPr lang="en-US" sz="1600" b="1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2831405" y="1701284"/>
            <a:ext cx="3075227" cy="1042748"/>
            <a:chOff x="5214938" y="3399907"/>
            <a:chExt cx="3075227" cy="1042748"/>
          </a:xfrm>
        </p:grpSpPr>
        <p:sp>
          <p:nvSpPr>
            <p:cNvPr id="104" name="Cloud 103"/>
            <p:cNvSpPr/>
            <p:nvPr/>
          </p:nvSpPr>
          <p:spPr>
            <a:xfrm>
              <a:off x="5314495" y="3399907"/>
              <a:ext cx="2802221" cy="1042748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Bookman Old Style" pitchFamily="18" charset="0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5214938" y="3628507"/>
              <a:ext cx="307522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 smtClean="0">
                  <a:solidFill>
                    <a:schemeClr val="bg1"/>
                  </a:solidFill>
                  <a:latin typeface="Symbol" pitchFamily="18" charset="2"/>
                </a:rPr>
                <a:t>Ð</a:t>
              </a:r>
              <a:r>
                <a:rPr lang="pt-BR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AOC is subtended by which arc?</a:t>
              </a:r>
              <a:endParaRPr lang="en-US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3447268" y="2649438"/>
            <a:ext cx="1990421" cy="783432"/>
            <a:chOff x="5723033" y="3476107"/>
            <a:chExt cx="1990421" cy="783432"/>
          </a:xfrm>
        </p:grpSpPr>
        <p:sp>
          <p:nvSpPr>
            <p:cNvPr id="107" name="Cloud 106"/>
            <p:cNvSpPr/>
            <p:nvPr/>
          </p:nvSpPr>
          <p:spPr>
            <a:xfrm>
              <a:off x="5924715" y="3476107"/>
              <a:ext cx="1581781" cy="783432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Bookman Old Style" pitchFamily="18" charset="0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723033" y="3628507"/>
              <a:ext cx="199042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arc ABC</a:t>
              </a:r>
              <a:endParaRPr lang="en-US" sz="1600" b="1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039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6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500"/>
                            </p:stCondLst>
                            <p:childTnLst>
                              <p:par>
                                <p:cTn id="2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500"/>
                            </p:stCondLst>
                            <p:childTnLst>
                              <p:par>
                                <p:cTn id="2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500"/>
                            </p:stCondLst>
                            <p:childTnLst>
                              <p:par>
                                <p:cTn id="3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500"/>
                            </p:stCondLst>
                            <p:childTnLst>
                              <p:par>
                                <p:cTn id="354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500"/>
                            </p:stCondLst>
                            <p:childTnLst>
                              <p:par>
                                <p:cTn id="3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500"/>
                            </p:stCondLst>
                            <p:childTnLst>
                              <p:par>
                                <p:cTn id="3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8" grpId="1" animBg="1"/>
      <p:bldP spid="85" grpId="0" animBg="1"/>
      <p:bldP spid="85" grpId="1" animBg="1"/>
      <p:bldP spid="76" grpId="0" animBg="1"/>
      <p:bldP spid="76" grpId="1" animBg="1"/>
      <p:bldP spid="65" grpId="0" animBg="1"/>
      <p:bldP spid="65" grpId="1" animBg="1"/>
      <p:bldP spid="94" grpId="0" animBg="1"/>
      <p:bldP spid="94" grpId="1" animBg="1"/>
      <p:bldP spid="92" grpId="0" animBg="1"/>
      <p:bldP spid="92" grpId="1" animBg="1"/>
      <p:bldP spid="77" grpId="0" animBg="1"/>
      <p:bldP spid="77" grpId="1" animBg="1"/>
      <p:bldP spid="59" grpId="0" animBg="1"/>
      <p:bldP spid="37" grpId="0"/>
      <p:bldP spid="39" grpId="0"/>
      <p:bldP spid="41" grpId="0"/>
      <p:bldP spid="42" grpId="0"/>
      <p:bldP spid="43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4" grpId="0"/>
      <p:bldP spid="55" grpId="0"/>
      <p:bldP spid="56" grpId="0"/>
      <p:bldP spid="57" grpId="0"/>
      <p:bldP spid="58" grpId="0"/>
      <p:bldP spid="74" grpId="0"/>
      <p:bldP spid="86" grpId="0" animBg="1"/>
      <p:bldP spid="86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8" grpId="0" animBg="1"/>
      <p:bldP spid="98" grpId="1" animBg="1"/>
      <p:bldP spid="99" grpId="0" animBg="1"/>
      <p:bldP spid="99" grpId="1" animBg="1"/>
      <p:bldP spid="3" grpId="0" animBg="1"/>
      <p:bldP spid="3" grpId="1" animBg="1"/>
      <p:bldP spid="4" grpId="0"/>
      <p:bldP spid="19" grpId="0" animBg="1"/>
      <p:bldP spid="19" grpId="1" animBg="1"/>
      <p:bldP spid="20" grpId="0" animBg="1"/>
      <p:bldP spid="20" grpId="1" animBg="1"/>
      <p:bldP spid="20" grpId="2" animBg="1"/>
      <p:bldP spid="20" grpId="3" animBg="1"/>
      <p:bldP spid="87" grpId="0" animBg="1"/>
      <p:bldP spid="87" grpId="1" animBg="1"/>
      <p:bldP spid="8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165735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MODULE </a:t>
            </a:r>
            <a:r>
              <a:rPr lang="en-US" b="1" dirty="0"/>
              <a:t> </a:t>
            </a:r>
            <a:r>
              <a:rPr lang="en-US" b="1" dirty="0" smtClean="0"/>
              <a:t>21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775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ounded Rectangle 107"/>
          <p:cNvSpPr/>
          <p:nvPr/>
        </p:nvSpPr>
        <p:spPr>
          <a:xfrm>
            <a:off x="538856" y="3638342"/>
            <a:ext cx="1442343" cy="27146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ounded Rectangle 106"/>
          <p:cNvSpPr/>
          <p:nvPr/>
        </p:nvSpPr>
        <p:spPr>
          <a:xfrm>
            <a:off x="1765290" y="2007473"/>
            <a:ext cx="755660" cy="27146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188117" y="824560"/>
            <a:ext cx="3096255" cy="2759597"/>
            <a:chOff x="5188117" y="473434"/>
            <a:chExt cx="3096255" cy="2759597"/>
          </a:xfrm>
        </p:grpSpPr>
        <p:sp>
          <p:nvSpPr>
            <p:cNvPr id="55" name="Arc 54"/>
            <p:cNvSpPr/>
            <p:nvPr/>
          </p:nvSpPr>
          <p:spPr>
            <a:xfrm rot="20842002">
              <a:off x="6553332" y="1511263"/>
              <a:ext cx="345011" cy="287094"/>
            </a:xfrm>
            <a:prstGeom prst="arc">
              <a:avLst>
                <a:gd name="adj1" fmla="val 11023923"/>
                <a:gd name="adj2" fmla="val 1985786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6800848" y="2340173"/>
              <a:ext cx="3779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 dirty="0">
                  <a:latin typeface="Bookman Old Style" pitchFamily="18" charset="0"/>
                </a:rPr>
                <a:t>x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6228230" y="1352550"/>
              <a:ext cx="55357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latin typeface="Bookman Old Style" pitchFamily="18" charset="0"/>
                </a:rPr>
                <a:t>135</a:t>
              </a:r>
              <a:r>
                <a:rPr lang="en-US" sz="1050" b="1" baseline="30000" dirty="0" smtClean="0">
                  <a:latin typeface="Bookman Old Style" pitchFamily="18" charset="0"/>
                </a:rPr>
                <a:t>o</a:t>
              </a:r>
              <a:endParaRPr lang="en-US" sz="1050" b="1" baseline="30000" dirty="0">
                <a:latin typeface="Bookman Old Style" pitchFamily="18" charset="0"/>
              </a:endParaRPr>
            </a:p>
          </p:txBody>
        </p:sp>
        <p:cxnSp>
          <p:nvCxnSpPr>
            <p:cNvPr id="129" name="Straight Connector 128"/>
            <p:cNvCxnSpPr/>
            <p:nvPr/>
          </p:nvCxnSpPr>
          <p:spPr>
            <a:xfrm flipV="1">
              <a:off x="6697578" y="827684"/>
              <a:ext cx="859235" cy="88356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/>
            <p:cNvSpPr txBox="1"/>
            <p:nvPr/>
          </p:nvSpPr>
          <p:spPr>
            <a:xfrm>
              <a:off x="5188117" y="1514035"/>
              <a:ext cx="377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Bookman Old Style" pitchFamily="18" charset="0"/>
                </a:rPr>
                <a:t>A</a:t>
              </a:r>
            </a:p>
          </p:txBody>
        </p:sp>
        <p:cxnSp>
          <p:nvCxnSpPr>
            <p:cNvPr id="142" name="Straight Connector 141"/>
            <p:cNvCxnSpPr>
              <a:stCxn id="80" idx="2"/>
              <a:endCxn id="80" idx="6"/>
            </p:cNvCxnSpPr>
            <p:nvPr/>
          </p:nvCxnSpPr>
          <p:spPr>
            <a:xfrm>
              <a:off x="5519122" y="1682919"/>
              <a:ext cx="238730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/>
            <p:cNvSpPr/>
            <p:nvPr/>
          </p:nvSpPr>
          <p:spPr>
            <a:xfrm>
              <a:off x="5519122" y="473434"/>
              <a:ext cx="2387304" cy="24189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6671194" y="1640587"/>
              <a:ext cx="85828" cy="8466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4" name="Straight Connector 143"/>
            <p:cNvCxnSpPr>
              <a:stCxn id="80" idx="7"/>
              <a:endCxn id="80" idx="4"/>
            </p:cNvCxnSpPr>
            <p:nvPr/>
          </p:nvCxnSpPr>
          <p:spPr>
            <a:xfrm flipH="1">
              <a:off x="6712774" y="827684"/>
              <a:ext cx="844039" cy="20647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Box 164"/>
            <p:cNvSpPr txBox="1"/>
            <p:nvPr/>
          </p:nvSpPr>
          <p:spPr>
            <a:xfrm>
              <a:off x="7467600" y="537247"/>
              <a:ext cx="377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Bookman Old Style" pitchFamily="18" charset="0"/>
                </a:rPr>
                <a:t>C</a:t>
              </a:r>
              <a:endParaRPr lang="en-US" b="1" dirty="0">
                <a:latin typeface="Bookman Old Style" pitchFamily="18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6556253" y="2863699"/>
              <a:ext cx="377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Bookman Old Style" pitchFamily="18" charset="0"/>
                </a:rPr>
                <a:t>P</a:t>
              </a:r>
              <a:endParaRPr lang="en-US" b="1" dirty="0">
                <a:latin typeface="Bookman Old Style" pitchFamily="18" charset="0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6403853" y="1657350"/>
              <a:ext cx="377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Bookman Old Style" pitchFamily="18" charset="0"/>
                </a:rPr>
                <a:t>O</a:t>
              </a:r>
              <a:endParaRPr lang="en-US" b="1" dirty="0">
                <a:latin typeface="Bookman Old Style" pitchFamily="18" charset="0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7906425" y="1514035"/>
              <a:ext cx="377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Bookman Old Style" pitchFamily="18" charset="0"/>
                </a:rPr>
                <a:t>B</a:t>
              </a:r>
              <a:endParaRPr lang="en-US" b="1" dirty="0">
                <a:latin typeface="Bookman Old Style" pitchFamily="18" charset="0"/>
              </a:endParaRPr>
            </a:p>
          </p:txBody>
        </p:sp>
        <p:sp>
          <p:nvSpPr>
            <p:cNvPr id="169" name="Arc 168"/>
            <p:cNvSpPr/>
            <p:nvPr/>
          </p:nvSpPr>
          <p:spPr>
            <a:xfrm rot="20120272">
              <a:off x="6667104" y="2581773"/>
              <a:ext cx="279754" cy="264912"/>
            </a:xfrm>
            <a:prstGeom prst="arc">
              <a:avLst>
                <a:gd name="adj1" fmla="val 18343023"/>
                <a:gd name="adj2" fmla="val 287532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27" name="Straight Connector 26"/>
            <p:cNvCxnSpPr/>
            <p:nvPr/>
          </p:nvCxnSpPr>
          <p:spPr>
            <a:xfrm flipV="1">
              <a:off x="6705681" y="1689566"/>
              <a:ext cx="1193652" cy="120948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Rounded Rectangle 78"/>
          <p:cNvSpPr/>
          <p:nvPr/>
        </p:nvSpPr>
        <p:spPr>
          <a:xfrm>
            <a:off x="4769574" y="275787"/>
            <a:ext cx="2155987" cy="27146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ounded Rectangle 82"/>
          <p:cNvSpPr/>
          <p:nvPr/>
        </p:nvSpPr>
        <p:spPr>
          <a:xfrm>
            <a:off x="1752600" y="275787"/>
            <a:ext cx="3056511" cy="27146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242241"/>
            <a:ext cx="8652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2133E3"/>
                </a:solidFill>
                <a:latin typeface="Bookman Old Style" pitchFamily="18" charset="0"/>
              </a:rPr>
              <a:t>Q.  In the fig., O is the </a:t>
            </a:r>
            <a:r>
              <a:rPr lang="en-US" sz="1600" b="1" dirty="0" err="1" smtClean="0">
                <a:solidFill>
                  <a:srgbClr val="2133E3"/>
                </a:solidFill>
                <a:latin typeface="Bookman Old Style" pitchFamily="18" charset="0"/>
              </a:rPr>
              <a:t>centre</a:t>
            </a:r>
            <a:r>
              <a:rPr lang="en-US" sz="1600" b="1" dirty="0" smtClean="0">
                <a:solidFill>
                  <a:srgbClr val="2133E3"/>
                </a:solidFill>
                <a:latin typeface="Bookman Old Style" pitchFamily="18" charset="0"/>
              </a:rPr>
              <a:t> of the circle, find the value of</a:t>
            </a:r>
            <a:r>
              <a:rPr lang="en-US" sz="1600" b="1" i="1" dirty="0" smtClean="0">
                <a:solidFill>
                  <a:srgbClr val="2133E3"/>
                </a:solidFill>
                <a:latin typeface="Bookman Old Style" pitchFamily="18" charset="0"/>
              </a:rPr>
              <a:t> x.</a:t>
            </a:r>
            <a:endParaRPr lang="en-US" sz="1600" b="1" dirty="0">
              <a:solidFill>
                <a:srgbClr val="2133E3"/>
              </a:solidFill>
              <a:latin typeface="Bookman Old Style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33400" y="994450"/>
            <a:ext cx="10597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600" dirty="0" smtClean="0">
                <a:latin typeface="Symbol" pitchFamily="18" charset="2"/>
              </a:rPr>
              <a:t>Ð</a:t>
            </a:r>
            <a:r>
              <a:rPr lang="pt-BR" sz="1600" dirty="0" smtClean="0">
                <a:latin typeface="Bookman Old Style" pitchFamily="18" charset="0"/>
              </a:rPr>
              <a:t>COB  = 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294517" y="996595"/>
            <a:ext cx="10736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600" dirty="0" smtClean="0">
                <a:latin typeface="Symbol" pitchFamily="18" charset="2"/>
              </a:rPr>
              <a:t> </a:t>
            </a:r>
            <a:r>
              <a:rPr lang="pt-BR" sz="1600" dirty="0" smtClean="0">
                <a:latin typeface="Bookman Old Style" panose="02050604050505020204" pitchFamily="18" charset="0"/>
              </a:rPr>
              <a:t>2</a:t>
            </a:r>
            <a:r>
              <a:rPr lang="pt-BR" sz="1600" dirty="0" smtClean="0">
                <a:latin typeface="Symbol" pitchFamily="18" charset="2"/>
              </a:rPr>
              <a:t>Ð</a:t>
            </a:r>
            <a:r>
              <a:rPr lang="pt-BR" sz="1600" dirty="0" smtClean="0">
                <a:latin typeface="Bookman Old Style" pitchFamily="18" charset="0"/>
              </a:rPr>
              <a:t>CPB   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55427" y="2419350"/>
            <a:ext cx="2057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Symbol" pitchFamily="18" charset="2"/>
              </a:rPr>
              <a:t>Ð</a:t>
            </a:r>
            <a:r>
              <a:rPr lang="pt-BR" sz="1600" dirty="0" smtClean="0">
                <a:latin typeface="Bookman Old Style" pitchFamily="18" charset="0"/>
              </a:rPr>
              <a:t>COB  + 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524000" y="2419350"/>
            <a:ext cx="23740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Symbol" pitchFamily="18" charset="2"/>
              </a:rPr>
              <a:t>Ð</a:t>
            </a:r>
            <a:r>
              <a:rPr lang="pt-BR" sz="1600" dirty="0" smtClean="0">
                <a:latin typeface="Bookman Old Style" pitchFamily="18" charset="0"/>
              </a:rPr>
              <a:t>COA = 180</a:t>
            </a:r>
            <a:r>
              <a:rPr lang="pt-BR" sz="1600" baseline="30000" dirty="0" smtClean="0">
                <a:latin typeface="Bookman Old Style" pitchFamily="18" charset="0"/>
              </a:rPr>
              <a:t>o</a:t>
            </a:r>
            <a:r>
              <a:rPr lang="pt-BR" sz="1600" dirty="0" smtClean="0">
                <a:latin typeface="Bookman Old Style" pitchFamily="18" charset="0"/>
              </a:rPr>
              <a:t>   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245761" y="2419350"/>
            <a:ext cx="21762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  <a:latin typeface="Bookman Old Style" pitchFamily="18" charset="0"/>
              </a:rPr>
              <a:t>[</a:t>
            </a:r>
            <a:r>
              <a:rPr lang="en-US" sz="1600" dirty="0" smtClean="0">
                <a:solidFill>
                  <a:srgbClr val="7030A0"/>
                </a:solidFill>
                <a:latin typeface="Bookman Old Style" pitchFamily="18" charset="0"/>
                <a:sym typeface="MT Extra"/>
              </a:rPr>
              <a:t>Linear pair angles</a:t>
            </a:r>
            <a:r>
              <a:rPr lang="en-US" sz="1600" dirty="0" smtClean="0">
                <a:solidFill>
                  <a:srgbClr val="7030A0"/>
                </a:solidFill>
                <a:latin typeface="Bookman Old Style" pitchFamily="18" charset="0"/>
              </a:rPr>
              <a:t>]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33400" y="2800350"/>
            <a:ext cx="2057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Symbol" pitchFamily="18" charset="2"/>
              </a:rPr>
              <a:t>Ð</a:t>
            </a:r>
            <a:r>
              <a:rPr lang="pt-BR" sz="1600" dirty="0" smtClean="0">
                <a:latin typeface="Bookman Old Style" pitchFamily="18" charset="0"/>
              </a:rPr>
              <a:t>COB  + 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62489" y="2818524"/>
            <a:ext cx="27713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Bookman Old Style" pitchFamily="18" charset="0"/>
              </a:rPr>
              <a:t>        135</a:t>
            </a:r>
            <a:r>
              <a:rPr lang="pt-BR" sz="1600" baseline="30000" dirty="0" smtClean="0">
                <a:latin typeface="Bookman Old Style" pitchFamily="18" charset="0"/>
              </a:rPr>
              <a:t>  </a:t>
            </a:r>
            <a:r>
              <a:rPr lang="pt-BR" sz="1600" dirty="0" smtClean="0">
                <a:latin typeface="Bookman Old Style" pitchFamily="18" charset="0"/>
              </a:rPr>
              <a:t> = 180   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33400" y="3163176"/>
            <a:ext cx="46385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Symbol" pitchFamily="18" charset="2"/>
              </a:rPr>
              <a:t>Ð</a:t>
            </a:r>
            <a:r>
              <a:rPr lang="pt-BR" sz="1600" dirty="0" smtClean="0">
                <a:latin typeface="Bookman Old Style" pitchFamily="18" charset="0"/>
              </a:rPr>
              <a:t>COB   </a:t>
            </a:r>
            <a:r>
              <a:rPr lang="pt-BR" sz="1600" dirty="0">
                <a:latin typeface="Bookman Old Style" pitchFamily="18" charset="0"/>
              </a:rPr>
              <a:t>= </a:t>
            </a:r>
            <a:r>
              <a:rPr lang="pt-BR" sz="1600" dirty="0" smtClean="0">
                <a:latin typeface="Bookman Old Style" pitchFamily="18" charset="0"/>
              </a:rPr>
              <a:t>180</a:t>
            </a:r>
            <a:r>
              <a:rPr lang="pt-BR" sz="1600" baseline="30000" dirty="0" smtClean="0">
                <a:latin typeface="Bookman Old Style" pitchFamily="18" charset="0"/>
              </a:rPr>
              <a:t> </a:t>
            </a:r>
            <a:r>
              <a:rPr lang="pt-BR" sz="1600" dirty="0">
                <a:latin typeface="Bookman Old Style" pitchFamily="18" charset="0"/>
              </a:rPr>
              <a:t>- </a:t>
            </a:r>
            <a:r>
              <a:rPr lang="pt-BR" sz="1600" dirty="0" smtClean="0">
                <a:latin typeface="Bookman Old Style" pitchFamily="18" charset="0"/>
              </a:rPr>
              <a:t>135</a:t>
            </a:r>
            <a:r>
              <a:rPr lang="pt-BR" sz="1600" baseline="30000" dirty="0" smtClean="0">
                <a:latin typeface="Bookman Old Style" pitchFamily="18" charset="0"/>
              </a:rPr>
              <a:t> </a:t>
            </a:r>
            <a:r>
              <a:rPr lang="pt-BR" sz="1600" dirty="0" smtClean="0">
                <a:latin typeface="Bookman Old Style" pitchFamily="18" charset="0"/>
              </a:rPr>
              <a:t>    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43077" y="3603499"/>
            <a:ext cx="46385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Symbol" pitchFamily="18" charset="2"/>
              </a:rPr>
              <a:t>Ð</a:t>
            </a:r>
            <a:r>
              <a:rPr lang="pt-BR" sz="1600" dirty="0" smtClean="0">
                <a:latin typeface="Bookman Old Style" pitchFamily="18" charset="0"/>
              </a:rPr>
              <a:t>COB   </a:t>
            </a:r>
            <a:r>
              <a:rPr lang="pt-BR" sz="1600" dirty="0">
                <a:latin typeface="Bookman Old Style" pitchFamily="18" charset="0"/>
              </a:rPr>
              <a:t>= </a:t>
            </a:r>
            <a:r>
              <a:rPr lang="pt-BR" sz="1600" dirty="0" smtClean="0">
                <a:latin typeface="Bookman Old Style" pitchFamily="18" charset="0"/>
              </a:rPr>
              <a:t>45</a:t>
            </a:r>
            <a:r>
              <a:rPr lang="pt-BR" sz="1600" baseline="30000" dirty="0" smtClean="0">
                <a:latin typeface="Bookman Old Style" pitchFamily="18" charset="0"/>
              </a:rPr>
              <a:t>o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6200" y="3943350"/>
            <a:ext cx="46385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Symbol" pitchFamily="18" charset="2"/>
              </a:rPr>
              <a:t> \</a:t>
            </a:r>
            <a:r>
              <a:rPr lang="en-US" sz="1600" dirty="0" smtClean="0">
                <a:latin typeface="Symbol" pitchFamily="18" charset="2"/>
              </a:rPr>
              <a:t>     </a:t>
            </a:r>
            <a:r>
              <a:rPr lang="pt-BR" sz="1600" dirty="0" smtClean="0">
                <a:latin typeface="Symbol" pitchFamily="18" charset="2"/>
              </a:rPr>
              <a:t>Ð</a:t>
            </a:r>
            <a:r>
              <a:rPr lang="pt-BR" sz="1600" dirty="0" smtClean="0">
                <a:latin typeface="Bookman Old Style" pitchFamily="18" charset="0"/>
              </a:rPr>
              <a:t>CPB   = </a:t>
            </a:r>
            <a:r>
              <a:rPr lang="pt-BR" sz="1600" dirty="0">
                <a:latin typeface="Bookman Old Style" pitchFamily="18" charset="0"/>
              </a:rPr>
              <a:t> </a:t>
            </a:r>
            <a:r>
              <a:rPr lang="pt-BR" sz="1600" dirty="0" smtClean="0">
                <a:latin typeface="Bookman Old Style" pitchFamily="18" charset="0"/>
              </a:rPr>
              <a:t>½</a:t>
            </a:r>
            <a:r>
              <a:rPr lang="pt-BR" sz="1600" dirty="0">
                <a:latin typeface="Bookman Old Style" pitchFamily="18" charset="0"/>
              </a:rPr>
              <a:t> ×</a:t>
            </a:r>
            <a:r>
              <a:rPr lang="pt-BR" sz="1600" dirty="0" smtClean="0">
                <a:latin typeface="Bookman Old Style" pitchFamily="18" charset="0"/>
              </a:rPr>
              <a:t> 45</a:t>
            </a:r>
            <a:r>
              <a:rPr lang="pt-BR" sz="1600" baseline="30000" dirty="0" smtClean="0">
                <a:latin typeface="Bookman Old Style" pitchFamily="18" charset="0"/>
              </a:rPr>
              <a:t> </a:t>
            </a:r>
            <a:r>
              <a:rPr lang="pt-BR" sz="1600" dirty="0" smtClean="0">
                <a:latin typeface="Bookman Old Style" pitchFamily="18" charset="0"/>
              </a:rPr>
              <a:t>    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14400" y="4629150"/>
            <a:ext cx="1241655" cy="326207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6200" y="4637328"/>
            <a:ext cx="46385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Bookman Old Style" pitchFamily="18" charset="0"/>
              </a:rPr>
              <a:t>     i.e. </a:t>
            </a:r>
            <a:r>
              <a:rPr lang="pt-BR" sz="1600" i="1" dirty="0" smtClean="0">
                <a:latin typeface="Bookman Old Style" pitchFamily="18" charset="0"/>
              </a:rPr>
              <a:t>   x    </a:t>
            </a:r>
            <a:r>
              <a:rPr lang="pt-BR" sz="1600" dirty="0" smtClean="0">
                <a:latin typeface="Bookman Old Style" pitchFamily="18" charset="0"/>
              </a:rPr>
              <a:t>= 22.5</a:t>
            </a:r>
            <a:r>
              <a:rPr lang="pt-BR" sz="1600" baseline="30000" dirty="0" smtClean="0">
                <a:latin typeface="Bookman Old Style" pitchFamily="18" charset="0"/>
              </a:rPr>
              <a:t>o </a:t>
            </a:r>
            <a:r>
              <a:rPr lang="pt-BR" sz="1600" dirty="0" smtClean="0">
                <a:latin typeface="Bookman Old Style" pitchFamily="18" charset="0"/>
              </a:rPr>
              <a:t>    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3400" y="1245381"/>
            <a:ext cx="46037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030A0"/>
                </a:solidFill>
                <a:latin typeface="Bookman Old Style" pitchFamily="18" charset="0"/>
              </a:rPr>
              <a:t>[The angle subtended by an arc at the </a:t>
            </a:r>
            <a:r>
              <a:rPr lang="en-US" sz="1400" dirty="0" err="1" smtClean="0">
                <a:solidFill>
                  <a:srgbClr val="7030A0"/>
                </a:solidFill>
                <a:latin typeface="Bookman Old Style" pitchFamily="18" charset="0"/>
              </a:rPr>
              <a:t>centre</a:t>
            </a:r>
            <a:r>
              <a:rPr lang="en-US" sz="1400" dirty="0" smtClean="0">
                <a:solidFill>
                  <a:srgbClr val="7030A0"/>
                </a:solidFill>
                <a:latin typeface="Bookman Old Style" pitchFamily="18" charset="0"/>
              </a:rPr>
              <a:t> is </a:t>
            </a:r>
          </a:p>
          <a:p>
            <a:r>
              <a:rPr lang="en-US" sz="1400" dirty="0" smtClean="0">
                <a:solidFill>
                  <a:srgbClr val="7030A0"/>
                </a:solidFill>
                <a:latin typeface="Bookman Old Style" pitchFamily="18" charset="0"/>
              </a:rPr>
              <a:t>double the angle subtended by it any point on the </a:t>
            </a:r>
          </a:p>
          <a:p>
            <a:r>
              <a:rPr lang="en-US" sz="1400" dirty="0" smtClean="0">
                <a:solidFill>
                  <a:srgbClr val="7030A0"/>
                </a:solidFill>
                <a:latin typeface="Bookman Old Style" pitchFamily="18" charset="0"/>
              </a:rPr>
              <a:t>remaining part of the circle]</a:t>
            </a:r>
            <a:endParaRPr lang="en-US" sz="1400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6200" y="4273575"/>
            <a:ext cx="46385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Symbol" pitchFamily="18" charset="2"/>
              </a:rPr>
              <a:t> \</a:t>
            </a:r>
            <a:r>
              <a:rPr lang="en-US" sz="1600" dirty="0" smtClean="0">
                <a:latin typeface="Symbol" pitchFamily="18" charset="2"/>
              </a:rPr>
              <a:t>     </a:t>
            </a:r>
            <a:r>
              <a:rPr lang="pt-BR" sz="1600" dirty="0" smtClean="0">
                <a:latin typeface="Symbol" pitchFamily="18" charset="2"/>
              </a:rPr>
              <a:t>Ð</a:t>
            </a:r>
            <a:r>
              <a:rPr lang="pt-BR" sz="1600" dirty="0" smtClean="0">
                <a:latin typeface="Bookman Old Style" pitchFamily="18" charset="0"/>
              </a:rPr>
              <a:t>CPB   =  22.5</a:t>
            </a:r>
            <a:r>
              <a:rPr lang="pt-BR" sz="1600" baseline="30000" dirty="0" smtClean="0">
                <a:latin typeface="Bookman Old Style" pitchFamily="18" charset="0"/>
              </a:rPr>
              <a:t>o </a:t>
            </a:r>
            <a:r>
              <a:rPr lang="pt-BR" sz="1600" dirty="0" smtClean="0">
                <a:latin typeface="Bookman Old Style" pitchFamily="18" charset="0"/>
              </a:rPr>
              <a:t>    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33400" y="1960738"/>
            <a:ext cx="1007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Symbol" pitchFamily="18" charset="2"/>
              </a:rPr>
              <a:t> Ð</a:t>
            </a:r>
            <a:r>
              <a:rPr lang="pt-BR" sz="1600" dirty="0" smtClean="0">
                <a:latin typeface="Bookman Old Style" pitchFamily="18" charset="0"/>
              </a:rPr>
              <a:t>CPB =   </a:t>
            </a:r>
            <a:endParaRPr lang="en-US" sz="1600" dirty="0">
              <a:latin typeface="Bookman Old Style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477397" y="1846438"/>
            <a:ext cx="1089660" cy="567154"/>
            <a:chOff x="1859280" y="1718310"/>
            <a:chExt cx="1089660" cy="567154"/>
          </a:xfrm>
        </p:grpSpPr>
        <p:sp>
          <p:nvSpPr>
            <p:cNvPr id="75" name="Rectangle 74"/>
            <p:cNvSpPr/>
            <p:nvPr/>
          </p:nvSpPr>
          <p:spPr>
            <a:xfrm>
              <a:off x="2110740" y="1832610"/>
              <a:ext cx="8382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 smtClean="0">
                  <a:latin typeface="Symbol" pitchFamily="18" charset="2"/>
                </a:rPr>
                <a:t>Ð</a:t>
              </a:r>
              <a:r>
                <a:rPr lang="pt-BR" sz="1600" dirty="0" smtClean="0">
                  <a:latin typeface="Bookman Old Style" pitchFamily="18" charset="0"/>
                </a:rPr>
                <a:t>COB  </a:t>
              </a:r>
              <a:endParaRPr lang="en-US" sz="1600" dirty="0">
                <a:latin typeface="Bookman Old Style" pitchFamily="18" charset="0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859280" y="1718310"/>
              <a:ext cx="304800" cy="567154"/>
              <a:chOff x="1859280" y="1276350"/>
              <a:chExt cx="304800" cy="567154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1859280" y="1276350"/>
                <a:ext cx="3048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 smtClean="0">
                    <a:latin typeface="Symbol" pitchFamily="18" charset="2"/>
                  </a:rPr>
                  <a:t>1</a:t>
                </a:r>
                <a:endParaRPr lang="en-US" sz="1600" dirty="0">
                  <a:latin typeface="Bookman Old Style" pitchFamily="18" charset="0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859280" y="1504950"/>
                <a:ext cx="3048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 smtClean="0">
                    <a:latin typeface="Bookman Old Style" panose="02050604050505020204" pitchFamily="18" charset="0"/>
                  </a:rPr>
                  <a:t>2</a:t>
                </a:r>
                <a:endParaRPr lang="en-US" sz="1600" dirty="0">
                  <a:latin typeface="Bookman Old Style" pitchFamily="18" charset="0"/>
                </a:endParaRPr>
              </a:p>
            </p:txBody>
          </p:sp>
          <p:cxnSp>
            <p:nvCxnSpPr>
              <p:cNvPr id="4" name="Straight Connector 3"/>
              <p:cNvCxnSpPr/>
              <p:nvPr/>
            </p:nvCxnSpPr>
            <p:spPr>
              <a:xfrm>
                <a:off x="1859280" y="1558290"/>
                <a:ext cx="3048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Freeform 10"/>
          <p:cNvSpPr/>
          <p:nvPr/>
        </p:nvSpPr>
        <p:spPr>
          <a:xfrm>
            <a:off x="6715125" y="1170276"/>
            <a:ext cx="1187450" cy="2070100"/>
          </a:xfrm>
          <a:custGeom>
            <a:avLst/>
            <a:gdLst>
              <a:gd name="connsiteX0" fmla="*/ 841375 w 1187450"/>
              <a:gd name="connsiteY0" fmla="*/ 0 h 2070100"/>
              <a:gd name="connsiteX1" fmla="*/ 0 w 1187450"/>
              <a:gd name="connsiteY1" fmla="*/ 2070100 h 2070100"/>
              <a:gd name="connsiteX2" fmla="*/ 1187450 w 1187450"/>
              <a:gd name="connsiteY2" fmla="*/ 863600 h 207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7450" h="2070100">
                <a:moveTo>
                  <a:pt x="841375" y="0"/>
                </a:moveTo>
                <a:lnTo>
                  <a:pt x="0" y="2070100"/>
                </a:lnTo>
                <a:lnTo>
                  <a:pt x="1187450" y="863600"/>
                </a:lnTo>
              </a:path>
            </a:pathLst>
          </a:cu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5518215" y="819150"/>
            <a:ext cx="2387304" cy="241897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6671194" y="1991713"/>
            <a:ext cx="85828" cy="8466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533400" y="658041"/>
            <a:ext cx="10597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Bookman Old Style" panose="02050604050505020204" pitchFamily="18" charset="0"/>
              </a:rPr>
              <a:t>Sol. </a:t>
            </a:r>
            <a:endParaRPr lang="en-US" sz="1600" dirty="0">
              <a:latin typeface="Bookman Old Style" pitchFamily="18" charset="0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1229489" y="1060398"/>
            <a:ext cx="4102732" cy="1847293"/>
            <a:chOff x="4664239" y="3534116"/>
            <a:chExt cx="4102732" cy="1847293"/>
          </a:xfrm>
        </p:grpSpPr>
        <p:sp>
          <p:nvSpPr>
            <p:cNvPr id="88" name="Cloud 87"/>
            <p:cNvSpPr/>
            <p:nvPr/>
          </p:nvSpPr>
          <p:spPr>
            <a:xfrm>
              <a:off x="4664239" y="3534116"/>
              <a:ext cx="4102732" cy="1847293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Bookman Old Style" pitchFamily="18" charset="0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153025" y="3719195"/>
              <a:ext cx="3075227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We know that, </a:t>
              </a:r>
            </a:p>
            <a:p>
              <a:pPr algn="ctr"/>
              <a:r>
                <a:rPr lang="pt-BR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Angle subtended by an arc at the centre is double the angle subtended by it on the remaining part of the circle.</a:t>
              </a:r>
              <a:endParaRPr lang="en-US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447329" y="1245477"/>
            <a:ext cx="3364114" cy="1147023"/>
            <a:chOff x="2779805" y="2948727"/>
            <a:chExt cx="3364114" cy="1147023"/>
          </a:xfrm>
        </p:grpSpPr>
        <p:grpSp>
          <p:nvGrpSpPr>
            <p:cNvPr id="90" name="Group 89"/>
            <p:cNvGrpSpPr/>
            <p:nvPr/>
          </p:nvGrpSpPr>
          <p:grpSpPr>
            <a:xfrm>
              <a:off x="2779805" y="2948727"/>
              <a:ext cx="3364114" cy="1147023"/>
              <a:chOff x="4864138" y="3483767"/>
              <a:chExt cx="3364114" cy="1147023"/>
            </a:xfrm>
          </p:grpSpPr>
          <p:sp>
            <p:nvSpPr>
              <p:cNvPr id="91" name="Cloud 90"/>
              <p:cNvSpPr/>
              <p:nvPr/>
            </p:nvSpPr>
            <p:spPr>
              <a:xfrm>
                <a:off x="4864138" y="3483767"/>
                <a:ext cx="2547474" cy="1147023"/>
              </a:xfrm>
              <a:prstGeom prst="cloud">
                <a:avLst/>
              </a:prstGeom>
              <a:solidFill>
                <a:srgbClr val="482D7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="1" dirty="0">
                  <a:latin typeface="Bookman Old Style" pitchFamily="18" charset="0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5153025" y="3719195"/>
                <a:ext cx="307522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sz="1600" b="1" dirty="0">
                  <a:solidFill>
                    <a:schemeClr val="bg1"/>
                  </a:solidFill>
                  <a:latin typeface="Bookman Old Style" pitchFamily="18" charset="0"/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2971800" y="3181350"/>
              <a:ext cx="227177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600" b="1" dirty="0" smtClean="0">
                  <a:solidFill>
                    <a:schemeClr val="bg1"/>
                  </a:solidFill>
                  <a:latin typeface="Symbol" pitchFamily="18" charset="2"/>
                </a:rPr>
                <a:t>Ð</a:t>
              </a:r>
              <a:r>
                <a:rPr lang="pt-BR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CPB is subtended </a:t>
              </a:r>
            </a:p>
            <a:p>
              <a:pPr algn="ctr"/>
              <a:r>
                <a:rPr lang="pt-BR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by arc CB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2362200" y="2130015"/>
            <a:ext cx="3631598" cy="1387898"/>
            <a:chOff x="2512321" y="2841525"/>
            <a:chExt cx="3631598" cy="1387898"/>
          </a:xfrm>
        </p:grpSpPr>
        <p:grpSp>
          <p:nvGrpSpPr>
            <p:cNvPr id="94" name="Group 93"/>
            <p:cNvGrpSpPr/>
            <p:nvPr/>
          </p:nvGrpSpPr>
          <p:grpSpPr>
            <a:xfrm>
              <a:off x="2512321" y="2841525"/>
              <a:ext cx="3631598" cy="1387898"/>
              <a:chOff x="4596654" y="3376565"/>
              <a:chExt cx="3631598" cy="1387898"/>
            </a:xfrm>
          </p:grpSpPr>
          <p:sp>
            <p:nvSpPr>
              <p:cNvPr id="96" name="Cloud 95"/>
              <p:cNvSpPr/>
              <p:nvPr/>
            </p:nvSpPr>
            <p:spPr>
              <a:xfrm>
                <a:off x="4596654" y="3376565"/>
                <a:ext cx="3082443" cy="1387898"/>
              </a:xfrm>
              <a:prstGeom prst="cloud">
                <a:avLst/>
              </a:prstGeom>
              <a:solidFill>
                <a:srgbClr val="482D7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="1" dirty="0">
                  <a:latin typeface="Bookman Old Style" pitchFamily="18" charset="0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5153025" y="3719195"/>
                <a:ext cx="307522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sz="1600" b="1" dirty="0">
                  <a:solidFill>
                    <a:schemeClr val="bg1"/>
                  </a:solidFill>
                  <a:latin typeface="Bookman Old Style" pitchFamily="18" charset="0"/>
                </a:endParaRPr>
              </a:p>
            </p:txBody>
          </p:sp>
        </p:grpSp>
        <p:sp>
          <p:nvSpPr>
            <p:cNvPr id="95" name="Rectangle 94"/>
            <p:cNvSpPr/>
            <p:nvPr/>
          </p:nvSpPr>
          <p:spPr>
            <a:xfrm>
              <a:off x="2825658" y="3017426"/>
              <a:ext cx="2348721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600" b="1" dirty="0" smtClean="0">
                  <a:solidFill>
                    <a:schemeClr val="bg1"/>
                  </a:solidFill>
                  <a:latin typeface="Bookman Old Style" panose="02050604050505020204" pitchFamily="18" charset="0"/>
                </a:rPr>
                <a:t>Also, </a:t>
              </a:r>
              <a:r>
                <a:rPr lang="pt-BR" sz="1600" b="1" dirty="0" smtClean="0">
                  <a:solidFill>
                    <a:schemeClr val="bg1"/>
                  </a:solidFill>
                  <a:latin typeface="Symbol" pitchFamily="18" charset="2"/>
                </a:rPr>
                <a:t>Ð</a:t>
              </a:r>
              <a:r>
                <a:rPr lang="pt-BR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COB is </a:t>
              </a:r>
            </a:p>
            <a:p>
              <a:pPr algn="ctr"/>
              <a:r>
                <a:rPr lang="pt-BR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subtended by same </a:t>
              </a:r>
            </a:p>
            <a:p>
              <a:pPr algn="ctr"/>
              <a:r>
                <a:rPr lang="pt-BR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arc CB at the centre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Freeform 16"/>
          <p:cNvSpPr/>
          <p:nvPr/>
        </p:nvSpPr>
        <p:spPr>
          <a:xfrm>
            <a:off x="6718300" y="1168400"/>
            <a:ext cx="1193800" cy="863600"/>
          </a:xfrm>
          <a:custGeom>
            <a:avLst/>
            <a:gdLst>
              <a:gd name="connsiteX0" fmla="*/ 857250 w 1193800"/>
              <a:gd name="connsiteY0" fmla="*/ 0 h 863600"/>
              <a:gd name="connsiteX1" fmla="*/ 0 w 1193800"/>
              <a:gd name="connsiteY1" fmla="*/ 863600 h 863600"/>
              <a:gd name="connsiteX2" fmla="*/ 1193800 w 1193800"/>
              <a:gd name="connsiteY2" fmla="*/ 863600 h 8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3800" h="863600">
                <a:moveTo>
                  <a:pt x="857250" y="0"/>
                </a:moveTo>
                <a:lnTo>
                  <a:pt x="0" y="863600"/>
                </a:lnTo>
                <a:lnTo>
                  <a:pt x="1193800" y="863600"/>
                </a:lnTo>
              </a:path>
            </a:pathLst>
          </a:custGeom>
          <a:noFill/>
          <a:ln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97"/>
          <p:cNvGrpSpPr/>
          <p:nvPr/>
        </p:nvGrpSpPr>
        <p:grpSpPr>
          <a:xfrm>
            <a:off x="2667000" y="3187753"/>
            <a:ext cx="3248319" cy="947953"/>
            <a:chOff x="2895600" y="2765325"/>
            <a:chExt cx="3248319" cy="947953"/>
          </a:xfrm>
        </p:grpSpPr>
        <p:grpSp>
          <p:nvGrpSpPr>
            <p:cNvPr id="99" name="Group 98"/>
            <p:cNvGrpSpPr/>
            <p:nvPr/>
          </p:nvGrpSpPr>
          <p:grpSpPr>
            <a:xfrm>
              <a:off x="2895600" y="2765325"/>
              <a:ext cx="3248319" cy="947953"/>
              <a:chOff x="4979933" y="3300365"/>
              <a:chExt cx="3248319" cy="947953"/>
            </a:xfrm>
          </p:grpSpPr>
          <p:sp>
            <p:nvSpPr>
              <p:cNvPr id="101" name="Cloud 100"/>
              <p:cNvSpPr/>
              <p:nvPr/>
            </p:nvSpPr>
            <p:spPr>
              <a:xfrm>
                <a:off x="4979933" y="3300365"/>
                <a:ext cx="2315885" cy="947953"/>
              </a:xfrm>
              <a:prstGeom prst="cloud">
                <a:avLst/>
              </a:prstGeom>
              <a:solidFill>
                <a:srgbClr val="482D7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="1" dirty="0">
                  <a:latin typeface="Bookman Old Style" pitchFamily="18" charset="0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5153025" y="3719195"/>
                <a:ext cx="307522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sz="1600" b="1" dirty="0">
                  <a:solidFill>
                    <a:schemeClr val="bg1"/>
                  </a:solidFill>
                  <a:latin typeface="Bookman Old Style" pitchFamily="18" charset="0"/>
                </a:endParaRPr>
              </a:p>
            </p:txBody>
          </p:sp>
        </p:grpSp>
        <p:sp>
          <p:nvSpPr>
            <p:cNvPr id="100" name="Rectangle 99"/>
            <p:cNvSpPr/>
            <p:nvPr/>
          </p:nvSpPr>
          <p:spPr>
            <a:xfrm>
              <a:off x="2976341" y="3017426"/>
              <a:ext cx="204735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600" b="1" dirty="0" smtClean="0">
                  <a:solidFill>
                    <a:schemeClr val="bg1"/>
                  </a:solidFill>
                  <a:latin typeface="Symbol" pitchFamily="18" charset="2"/>
                </a:rPr>
                <a:t>\Ð</a:t>
              </a:r>
              <a:r>
                <a:rPr lang="pt-BR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COB = 2 </a:t>
              </a:r>
              <a:r>
                <a:rPr lang="pt-BR" sz="1600" b="1" dirty="0" smtClean="0">
                  <a:solidFill>
                    <a:schemeClr val="bg1"/>
                  </a:solidFill>
                  <a:latin typeface="Symbol" pitchFamily="18" charset="2"/>
                </a:rPr>
                <a:t>Ð</a:t>
              </a:r>
              <a:r>
                <a:rPr lang="pt-BR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CPB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Arc 17"/>
          <p:cNvSpPr/>
          <p:nvPr/>
        </p:nvSpPr>
        <p:spPr>
          <a:xfrm>
            <a:off x="5502455" y="833547"/>
            <a:ext cx="2416777" cy="2416777"/>
          </a:xfrm>
          <a:prstGeom prst="arc">
            <a:avLst>
              <a:gd name="adj1" fmla="val 18902639"/>
              <a:gd name="adj2" fmla="val 21562952"/>
            </a:avLst>
          </a:prstGeom>
          <a:ln w="57150">
            <a:solidFill>
              <a:srgbClr val="009242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Cloud 102"/>
          <p:cNvSpPr/>
          <p:nvPr/>
        </p:nvSpPr>
        <p:spPr>
          <a:xfrm>
            <a:off x="2781929" y="1307568"/>
            <a:ext cx="2475871" cy="1054368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latin typeface="Bookman Old Style" panose="02050604050505020204" pitchFamily="18" charset="0"/>
              </a:rPr>
              <a:t>Now, let us find</a:t>
            </a:r>
          </a:p>
          <a:p>
            <a:pPr algn="ctr"/>
            <a:r>
              <a:rPr lang="pt-BR" b="1" dirty="0" smtClean="0">
                <a:latin typeface="Symbol" pitchFamily="18" charset="2"/>
              </a:rPr>
              <a:t>Ð</a:t>
            </a:r>
            <a:r>
              <a:rPr lang="pt-BR" b="1" dirty="0" smtClean="0">
                <a:latin typeface="Bookman Old Style" panose="02050604050505020204" pitchFamily="18" charset="0"/>
              </a:rPr>
              <a:t>COB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104" name="Cloud 103"/>
          <p:cNvSpPr/>
          <p:nvPr/>
        </p:nvSpPr>
        <p:spPr>
          <a:xfrm>
            <a:off x="1782197" y="2318342"/>
            <a:ext cx="3848039" cy="1275786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 smtClean="0">
                <a:latin typeface="Symbol" pitchFamily="18" charset="2"/>
              </a:rPr>
              <a:t>Ð</a:t>
            </a:r>
            <a:r>
              <a:rPr lang="pt-BR" b="1" dirty="0" smtClean="0">
                <a:latin typeface="Bookman Old Style" panose="02050604050505020204" pitchFamily="18" charset="0"/>
              </a:rPr>
              <a:t>COB and </a:t>
            </a:r>
            <a:r>
              <a:rPr lang="pt-BR" b="1" dirty="0" smtClean="0">
                <a:latin typeface="Symbol" pitchFamily="18" charset="2"/>
              </a:rPr>
              <a:t>Ð</a:t>
            </a:r>
            <a:r>
              <a:rPr lang="pt-BR" b="1" dirty="0" smtClean="0">
                <a:latin typeface="Bookman Old Style" panose="02050604050505020204" pitchFamily="18" charset="0"/>
              </a:rPr>
              <a:t>COA are angles forming linear pair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105" name="Cloud 104"/>
          <p:cNvSpPr/>
          <p:nvPr/>
        </p:nvSpPr>
        <p:spPr>
          <a:xfrm>
            <a:off x="1603661" y="3439854"/>
            <a:ext cx="4656127" cy="1275786"/>
          </a:xfrm>
          <a:prstGeom prst="cloud">
            <a:avLst/>
          </a:prstGeom>
          <a:solidFill>
            <a:srgbClr val="482D7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 smtClean="0">
                <a:latin typeface="Symbol" pitchFamily="18" charset="2"/>
              </a:rPr>
              <a:t>\ Ð</a:t>
            </a:r>
            <a:r>
              <a:rPr lang="pt-BR" b="1" dirty="0" smtClean="0">
                <a:latin typeface="Bookman Old Style" panose="02050604050505020204" pitchFamily="18" charset="0"/>
              </a:rPr>
              <a:t>COB + </a:t>
            </a:r>
            <a:r>
              <a:rPr lang="pt-BR" b="1" dirty="0" smtClean="0">
                <a:latin typeface="Symbol" pitchFamily="18" charset="2"/>
              </a:rPr>
              <a:t>Ð</a:t>
            </a:r>
            <a:r>
              <a:rPr lang="pt-BR" b="1" dirty="0" smtClean="0">
                <a:latin typeface="Bookman Old Style" panose="02050604050505020204" pitchFamily="18" charset="0"/>
              </a:rPr>
              <a:t>COA = 180</a:t>
            </a:r>
            <a:r>
              <a:rPr lang="pt-BR" b="1" baseline="30000" dirty="0" smtClean="0">
                <a:latin typeface="Bookman Old Style" panose="02050604050505020204" pitchFamily="18" charset="0"/>
              </a:rPr>
              <a:t>o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>
            <a:off x="5519122" y="2040692"/>
            <a:ext cx="2387304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6718523" y="1164083"/>
            <a:ext cx="855132" cy="871892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c 21"/>
          <p:cNvSpPr/>
          <p:nvPr/>
        </p:nvSpPr>
        <p:spPr>
          <a:xfrm>
            <a:off x="221596" y="2005936"/>
            <a:ext cx="2902604" cy="1785014"/>
          </a:xfrm>
          <a:prstGeom prst="arc">
            <a:avLst>
              <a:gd name="adj1" fmla="val 19233955"/>
              <a:gd name="adj2" fmla="val 4132060"/>
            </a:avLst>
          </a:prstGeom>
          <a:ln w="254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6781800" y="1781180"/>
            <a:ext cx="341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Symbol" panose="05050102010706020507" pitchFamily="18" charset="2"/>
              </a:rPr>
              <a:t>?</a:t>
            </a:r>
            <a:endParaRPr lang="en-US" sz="1400" b="1" baseline="30000" dirty="0">
              <a:solidFill>
                <a:srgbClr val="0000FF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Symbol" panose="05050102010706020507" pitchFamily="18" charset="2"/>
            </a:endParaRPr>
          </a:p>
        </p:txBody>
      </p:sp>
      <p:sp>
        <p:nvSpPr>
          <p:cNvPr id="23" name="Rectangle 22"/>
          <p:cNvSpPr/>
          <p:nvPr/>
        </p:nvSpPr>
        <p:spPr>
          <a:xfrm rot="10800000" flipH="1" flipV="1">
            <a:off x="90718" y="2800350"/>
            <a:ext cx="4408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 smtClean="0">
                <a:latin typeface="Symbol" panose="05050102010706020507" pitchFamily="18" charset="2"/>
              </a:rPr>
              <a:t>\</a:t>
            </a:r>
            <a:endParaRPr lang="en-US" sz="1600" dirty="0">
              <a:latin typeface="Symbol" panose="05050102010706020507" pitchFamily="18" charset="2"/>
            </a:endParaRPr>
          </a:p>
        </p:txBody>
      </p:sp>
      <p:sp>
        <p:nvSpPr>
          <p:cNvPr id="110" name="Rectangle 109"/>
          <p:cNvSpPr/>
          <p:nvPr/>
        </p:nvSpPr>
        <p:spPr>
          <a:xfrm rot="10800000" flipH="1" flipV="1">
            <a:off x="90718" y="3163176"/>
            <a:ext cx="4408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 smtClean="0">
                <a:latin typeface="Symbol" panose="05050102010706020507" pitchFamily="18" charset="2"/>
              </a:rPr>
              <a:t>\</a:t>
            </a:r>
            <a:endParaRPr lang="en-US" sz="1600" dirty="0">
              <a:latin typeface="Symbol" panose="05050102010706020507" pitchFamily="18" charset="2"/>
            </a:endParaRPr>
          </a:p>
        </p:txBody>
      </p:sp>
      <p:sp>
        <p:nvSpPr>
          <p:cNvPr id="111" name="Rectangle 110"/>
          <p:cNvSpPr/>
          <p:nvPr/>
        </p:nvSpPr>
        <p:spPr>
          <a:xfrm rot="10800000" flipH="1" flipV="1">
            <a:off x="90718" y="3603499"/>
            <a:ext cx="4408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 smtClean="0">
                <a:latin typeface="Symbol" panose="05050102010706020507" pitchFamily="18" charset="2"/>
              </a:rPr>
              <a:t>\</a:t>
            </a:r>
            <a:endParaRPr lang="en-US" sz="1600" dirty="0">
              <a:latin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4546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500"/>
                            </p:stCondLst>
                            <p:childTnLst>
                              <p:par>
                                <p:cTn id="2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00"/>
                            </p:stCondLst>
                            <p:childTnLst>
                              <p:par>
                                <p:cTn id="2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500"/>
                            </p:stCondLst>
                            <p:childTnLst>
                              <p:par>
                                <p:cTn id="2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2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500"/>
                            </p:stCondLst>
                            <p:childTnLst>
                              <p:par>
                                <p:cTn id="2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8" grpId="1" animBg="1"/>
      <p:bldP spid="107" grpId="0" animBg="1"/>
      <p:bldP spid="107" grpId="1" animBg="1"/>
      <p:bldP spid="79" grpId="0" animBg="1"/>
      <p:bldP spid="79" grpId="1" animBg="1"/>
      <p:bldP spid="83" grpId="0" animBg="1"/>
      <p:bldP spid="83" grpId="1" animBg="1"/>
      <p:bldP spid="3" grpId="0"/>
      <p:bldP spid="38" grpId="0"/>
      <p:bldP spid="39" grpId="0"/>
      <p:bldP spid="52" grpId="0"/>
      <p:bldP spid="53" grpId="0"/>
      <p:bldP spid="54" grpId="0"/>
      <p:bldP spid="57" grpId="0"/>
      <p:bldP spid="58" grpId="0"/>
      <p:bldP spid="59" grpId="0"/>
      <p:bldP spid="60" grpId="0"/>
      <p:bldP spid="63" grpId="0"/>
      <p:bldP spid="29" grpId="0" animBg="1"/>
      <p:bldP spid="65" grpId="0"/>
      <p:bldP spid="46" grpId="0"/>
      <p:bldP spid="74" grpId="0"/>
      <p:bldP spid="11" grpId="0" animBg="1"/>
      <p:bldP spid="11" grpId="1" animBg="1"/>
      <p:bldP spid="84" grpId="0" animBg="1"/>
      <p:bldP spid="84" grpId="1" animBg="1"/>
      <p:bldP spid="85" grpId="0" animBg="1"/>
      <p:bldP spid="85" grpId="1" animBg="1"/>
      <p:bldP spid="86" grpId="0"/>
      <p:bldP spid="17" grpId="0" animBg="1"/>
      <p:bldP spid="17" grpId="1" animBg="1"/>
      <p:bldP spid="18" grpId="1" animBg="1"/>
      <p:bldP spid="18" grpId="2" animBg="1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  <p:bldP spid="22" grpId="0" animBg="1"/>
      <p:bldP spid="22" grpId="1" animBg="1"/>
      <p:bldP spid="109" grpId="0"/>
      <p:bldP spid="109" grpId="1"/>
      <p:bldP spid="23" grpId="0"/>
      <p:bldP spid="110" grpId="0"/>
      <p:bldP spid="1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75930" y="1239099"/>
            <a:ext cx="1786435" cy="1545571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1059603" y="1584045"/>
            <a:ext cx="386645" cy="24810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26" tIns="45713" rIns="91426" bIns="45713"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441709" y="149180"/>
            <a:ext cx="5746458" cy="24810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901841" y="968589"/>
            <a:ext cx="1078040" cy="24810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26" tIns="45713" rIns="91426" bIns="45713"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71" name="Pie 70"/>
          <p:cNvSpPr/>
          <p:nvPr/>
        </p:nvSpPr>
        <p:spPr>
          <a:xfrm rot="4451319">
            <a:off x="8452111" y="1045576"/>
            <a:ext cx="429384" cy="409736"/>
          </a:xfrm>
          <a:prstGeom prst="pie">
            <a:avLst>
              <a:gd name="adj1" fmla="val 867760"/>
              <a:gd name="adj2" fmla="val 6319529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Pie 24"/>
          <p:cNvSpPr/>
          <p:nvPr/>
        </p:nvSpPr>
        <p:spPr>
          <a:xfrm rot="16200000">
            <a:off x="6669206" y="2565336"/>
            <a:ext cx="492798" cy="470240"/>
          </a:xfrm>
          <a:prstGeom prst="pie">
            <a:avLst>
              <a:gd name="adj1" fmla="val 0"/>
              <a:gd name="adj2" fmla="val 540000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ounded Rectangle 63"/>
          <p:cNvSpPr/>
          <p:nvPr/>
        </p:nvSpPr>
        <p:spPr>
          <a:xfrm>
            <a:off x="1983212" y="151936"/>
            <a:ext cx="2461511" cy="24810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157675" y="1539194"/>
            <a:ext cx="3587765" cy="646309"/>
          </a:xfrm>
          <a:prstGeom prst="rect">
            <a:avLst/>
          </a:prstGeom>
        </p:spPr>
        <p:txBody>
          <a:bodyPr wrap="square" lIns="91416" tIns="45709" rIns="91416" bIns="45709">
            <a:spAutoFit/>
          </a:bodyPr>
          <a:lstStyle/>
          <a:p>
            <a:r>
              <a:rPr lang="pt-BR" dirty="0">
                <a:solidFill>
                  <a:srgbClr val="660066"/>
                </a:solidFill>
                <a:latin typeface="Bookman Old Style" pitchFamily="18" charset="0"/>
              </a:rPr>
              <a:t>[Sum of oppopsite angles of a </a:t>
            </a:r>
            <a:endParaRPr lang="pt-BR" dirty="0" smtClean="0">
              <a:solidFill>
                <a:srgbClr val="660066"/>
              </a:solidFill>
              <a:latin typeface="Bookman Old Style" pitchFamily="18" charset="0"/>
            </a:endParaRPr>
          </a:p>
          <a:p>
            <a:r>
              <a:rPr lang="pt-BR" dirty="0" smtClean="0">
                <a:solidFill>
                  <a:srgbClr val="660066"/>
                </a:solidFill>
                <a:latin typeface="Bookman Old Style" pitchFamily="18" charset="0"/>
              </a:rPr>
              <a:t>cyclic </a:t>
            </a:r>
            <a:r>
              <a:rPr lang="pt-BR" dirty="0">
                <a:solidFill>
                  <a:srgbClr val="660066"/>
                </a:solidFill>
                <a:latin typeface="Bookman Old Style" pitchFamily="18" charset="0"/>
              </a:rPr>
              <a:t>quadrilateral is 180º]</a:t>
            </a:r>
            <a:endParaRPr lang="en-US" baseline="30000" dirty="0">
              <a:solidFill>
                <a:srgbClr val="660066"/>
              </a:solidFill>
              <a:latin typeface="Bookman Old Style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833" y="80960"/>
            <a:ext cx="6674971" cy="369310"/>
          </a:xfrm>
          <a:prstGeom prst="rect">
            <a:avLst/>
          </a:prstGeom>
        </p:spPr>
        <p:txBody>
          <a:bodyPr wrap="square" lIns="91416" tIns="45709" rIns="91416" bIns="45709">
            <a:spAutoFit/>
          </a:bodyPr>
          <a:lstStyle/>
          <a:p>
            <a:pPr marL="447558" indent="-447558" algn="just"/>
            <a:r>
              <a:rPr lang="en-US" b="1" dirty="0" smtClean="0">
                <a:solidFill>
                  <a:srgbClr val="2133E3"/>
                </a:solidFill>
                <a:latin typeface="Bookman Old Style" pitchFamily="18" charset="0"/>
              </a:rPr>
              <a:t>Q. Prove </a:t>
            </a:r>
            <a:r>
              <a:rPr lang="en-US" b="1" dirty="0">
                <a:solidFill>
                  <a:srgbClr val="2133E3"/>
                </a:solidFill>
                <a:latin typeface="Bookman Old Style" pitchFamily="18" charset="0"/>
              </a:rPr>
              <a:t>that a cyclic parallelogram is a rectangle.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577238" y="819150"/>
            <a:ext cx="2396322" cy="2362200"/>
            <a:chOff x="6589938" y="465368"/>
            <a:chExt cx="2396322" cy="23622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6912091" y="2446568"/>
              <a:ext cx="1752599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6607291" y="465368"/>
              <a:ext cx="2362199" cy="2362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6" tIns="45709" rIns="91416" bIns="45709"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625622" y="2309407"/>
              <a:ext cx="322476" cy="323143"/>
            </a:xfrm>
            <a:prstGeom prst="rect">
              <a:avLst/>
            </a:prstGeom>
            <a:ln>
              <a:noFill/>
            </a:ln>
          </p:spPr>
          <p:txBody>
            <a:bodyPr wrap="none" lIns="91416" tIns="45709" rIns="91416" bIns="45709">
              <a:spAutoFit/>
            </a:bodyPr>
            <a:lstStyle/>
            <a:p>
              <a:r>
                <a:rPr lang="en-US" sz="1500" b="1" dirty="0">
                  <a:solidFill>
                    <a:prstClr val="black"/>
                  </a:solidFill>
                  <a:latin typeface="Bookman Old Style" pitchFamily="18" charset="0"/>
                </a:rPr>
                <a:t>A</a:t>
              </a:r>
              <a:endParaRPr lang="en-US" sz="1500" dirty="0">
                <a:solidFill>
                  <a:prstClr val="black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18924" y="2317029"/>
              <a:ext cx="322476" cy="323143"/>
            </a:xfrm>
            <a:prstGeom prst="rect">
              <a:avLst/>
            </a:prstGeom>
            <a:ln>
              <a:noFill/>
            </a:ln>
          </p:spPr>
          <p:txBody>
            <a:bodyPr wrap="none" lIns="91416" tIns="45709" rIns="91416" bIns="45709">
              <a:spAutoFit/>
            </a:bodyPr>
            <a:lstStyle/>
            <a:p>
              <a:r>
                <a:rPr lang="en-US" sz="1500" b="1" dirty="0">
                  <a:solidFill>
                    <a:prstClr val="black"/>
                  </a:solidFill>
                  <a:latin typeface="Bookman Old Style" pitchFamily="18" charset="0"/>
                </a:rPr>
                <a:t>B</a:t>
              </a:r>
              <a:endParaRPr lang="en-US" sz="1500" dirty="0">
                <a:solidFill>
                  <a:prstClr val="black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658975" y="686348"/>
              <a:ext cx="327285" cy="323143"/>
            </a:xfrm>
            <a:prstGeom prst="rect">
              <a:avLst/>
            </a:prstGeom>
            <a:ln>
              <a:noFill/>
            </a:ln>
          </p:spPr>
          <p:txBody>
            <a:bodyPr wrap="none" lIns="91416" tIns="45709" rIns="91416" bIns="45709">
              <a:spAutoFit/>
            </a:bodyPr>
            <a:lstStyle/>
            <a:p>
              <a:r>
                <a:rPr lang="en-US" sz="1500" b="1" dirty="0">
                  <a:solidFill>
                    <a:prstClr val="black"/>
                  </a:solidFill>
                  <a:latin typeface="Bookman Old Style" pitchFamily="18" charset="0"/>
                </a:rPr>
                <a:t>C</a:t>
              </a:r>
              <a:endParaRPr lang="en-US" sz="1500" dirty="0">
                <a:solidFill>
                  <a:prstClr val="black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89938" y="701589"/>
              <a:ext cx="335300" cy="323143"/>
            </a:xfrm>
            <a:prstGeom prst="rect">
              <a:avLst/>
            </a:prstGeom>
            <a:ln>
              <a:noFill/>
            </a:ln>
          </p:spPr>
          <p:txBody>
            <a:bodyPr wrap="none" lIns="91416" tIns="45709" rIns="91416" bIns="45709">
              <a:spAutoFit/>
            </a:bodyPr>
            <a:lstStyle/>
            <a:p>
              <a:r>
                <a:rPr lang="en-US" sz="1500" b="1" dirty="0">
                  <a:solidFill>
                    <a:prstClr val="black"/>
                  </a:solidFill>
                  <a:latin typeface="Bookman Old Style" pitchFamily="18" charset="0"/>
                </a:rPr>
                <a:t>D</a:t>
              </a:r>
              <a:endParaRPr lang="en-US" sz="1500" dirty="0">
                <a:solidFill>
                  <a:prstClr val="black"/>
                </a:solidFill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6894477" y="893992"/>
              <a:ext cx="1787826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 flipV="1">
              <a:off x="6894600" y="882650"/>
              <a:ext cx="34166" cy="156392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 flipH="1" flipV="1">
              <a:off x="7904932" y="1661690"/>
              <a:ext cx="1549397" cy="634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728969" y="912834"/>
            <a:ext cx="1265311" cy="369310"/>
          </a:xfrm>
          <a:prstGeom prst="rect">
            <a:avLst/>
          </a:prstGeom>
        </p:spPr>
        <p:txBody>
          <a:bodyPr wrap="square" lIns="91416" tIns="45709" rIns="91416" bIns="45709">
            <a:spAutoFit/>
          </a:bodyPr>
          <a:lstStyle/>
          <a:p>
            <a:pPr algn="r"/>
            <a:r>
              <a:rPr lang="pt-BR" dirty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pt-BR" dirty="0">
                <a:solidFill>
                  <a:prstClr val="black"/>
                </a:solidFill>
                <a:latin typeface="Bookman Old Style" pitchFamily="18" charset="0"/>
              </a:rPr>
              <a:t>A = </a:t>
            </a:r>
            <a:r>
              <a:rPr lang="pt-BR" dirty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pt-BR" dirty="0">
                <a:solidFill>
                  <a:prstClr val="black"/>
                </a:solidFill>
                <a:latin typeface="Bookman Old Style" pitchFamily="18" charset="0"/>
              </a:rPr>
              <a:t>C  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01774" y="912834"/>
            <a:ext cx="800099" cy="369310"/>
          </a:xfrm>
          <a:prstGeom prst="rect">
            <a:avLst/>
          </a:prstGeom>
        </p:spPr>
        <p:txBody>
          <a:bodyPr wrap="square" lIns="91416" tIns="45709" rIns="91416" bIns="45709">
            <a:spAutoFit/>
          </a:bodyPr>
          <a:lstStyle/>
          <a:p>
            <a:r>
              <a:rPr lang="pt-BR" dirty="0">
                <a:solidFill>
                  <a:prstClr val="black"/>
                </a:solidFill>
                <a:latin typeface="Bookman Old Style" pitchFamily="18" charset="0"/>
              </a:rPr>
              <a:t>... (1)</a:t>
            </a:r>
            <a:endParaRPr lang="en-US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57675" y="919163"/>
            <a:ext cx="3328073" cy="646309"/>
          </a:xfrm>
          <a:prstGeom prst="rect">
            <a:avLst/>
          </a:prstGeom>
        </p:spPr>
        <p:txBody>
          <a:bodyPr wrap="square" lIns="91416" tIns="45709" rIns="91416" bIns="45709">
            <a:spAutoFit/>
          </a:bodyPr>
          <a:lstStyle/>
          <a:p>
            <a:r>
              <a:rPr lang="pt-BR" dirty="0">
                <a:solidFill>
                  <a:srgbClr val="660066"/>
                </a:solidFill>
                <a:latin typeface="Bookman Old Style" pitchFamily="18" charset="0"/>
              </a:rPr>
              <a:t>[Opposite </a:t>
            </a:r>
            <a:r>
              <a:rPr lang="pt-BR" dirty="0" smtClean="0">
                <a:solidFill>
                  <a:srgbClr val="660066"/>
                </a:solidFill>
                <a:latin typeface="Bookman Old Style" pitchFamily="18" charset="0"/>
              </a:rPr>
              <a:t>angles </a:t>
            </a:r>
            <a:r>
              <a:rPr lang="pt-BR" dirty="0">
                <a:solidFill>
                  <a:srgbClr val="660066"/>
                </a:solidFill>
                <a:latin typeface="Bookman Old Style" pitchFamily="18" charset="0"/>
              </a:rPr>
              <a:t>of </a:t>
            </a:r>
            <a:r>
              <a:rPr lang="pt-BR" dirty="0" smtClean="0">
                <a:solidFill>
                  <a:srgbClr val="660066"/>
                </a:solidFill>
                <a:latin typeface="Bookman Old Style" pitchFamily="18" charset="0"/>
              </a:rPr>
              <a:t>parallelogram are </a:t>
            </a:r>
            <a:r>
              <a:rPr lang="pt-BR" dirty="0">
                <a:solidFill>
                  <a:srgbClr val="660066"/>
                </a:solidFill>
                <a:latin typeface="Bookman Old Style" pitchFamily="18" charset="0"/>
              </a:rPr>
              <a:t>equal]</a:t>
            </a:r>
            <a:endParaRPr lang="en-US" baseline="30000" dirty="0">
              <a:solidFill>
                <a:srgbClr val="660066"/>
              </a:solidFill>
              <a:latin typeface="Bookman Old Style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9167" y="935918"/>
            <a:ext cx="822440" cy="323143"/>
          </a:xfrm>
          <a:prstGeom prst="rect">
            <a:avLst/>
          </a:prstGeom>
        </p:spPr>
        <p:txBody>
          <a:bodyPr wrap="square" lIns="91416" tIns="45709" rIns="91416" bIns="45709">
            <a:spAutoFit/>
          </a:bodyPr>
          <a:lstStyle/>
          <a:p>
            <a:pPr marL="914163" indent="-914163"/>
            <a:r>
              <a:rPr lang="pt-BR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Proof :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10929" y="2187288"/>
            <a:ext cx="739793" cy="369310"/>
          </a:xfrm>
          <a:prstGeom prst="rect">
            <a:avLst/>
          </a:prstGeom>
        </p:spPr>
        <p:txBody>
          <a:bodyPr wrap="square" lIns="91416" tIns="45709" rIns="91416" bIns="45709">
            <a:spAutoFit/>
          </a:bodyPr>
          <a:lstStyle/>
          <a:p>
            <a:r>
              <a:rPr lang="pt-BR" dirty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pt-BR" dirty="0">
                <a:solidFill>
                  <a:prstClr val="black"/>
                </a:solidFill>
                <a:latin typeface="Bookman Old Style" pitchFamily="18" charset="0"/>
              </a:rPr>
              <a:t>A </a:t>
            </a:r>
            <a:r>
              <a:rPr lang="pt-BR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157675" y="2184773"/>
            <a:ext cx="1360130" cy="369310"/>
          </a:xfrm>
          <a:prstGeom prst="rect">
            <a:avLst/>
          </a:prstGeom>
        </p:spPr>
        <p:txBody>
          <a:bodyPr wrap="square" lIns="91416" tIns="45709" rIns="91416" bIns="45709">
            <a:spAutoFit/>
          </a:bodyPr>
          <a:lstStyle/>
          <a:p>
            <a:r>
              <a:rPr lang="pt-BR" dirty="0">
                <a:solidFill>
                  <a:srgbClr val="660066"/>
                </a:solidFill>
                <a:latin typeface="Bookman Old Style" pitchFamily="18" charset="0"/>
              </a:rPr>
              <a:t>[From (1</a:t>
            </a:r>
            <a:r>
              <a:rPr lang="pt-BR" dirty="0" smtClean="0">
                <a:solidFill>
                  <a:srgbClr val="660066"/>
                </a:solidFill>
                <a:latin typeface="Bookman Old Style" pitchFamily="18" charset="0"/>
              </a:rPr>
              <a:t>)]</a:t>
            </a:r>
            <a:endParaRPr lang="en-US" baseline="30000" dirty="0">
              <a:solidFill>
                <a:srgbClr val="660066"/>
              </a:solidFill>
              <a:latin typeface="Bookman Old Style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71450" y="2492748"/>
            <a:ext cx="2280808" cy="369310"/>
          </a:xfrm>
          <a:prstGeom prst="rect">
            <a:avLst/>
          </a:prstGeom>
        </p:spPr>
        <p:txBody>
          <a:bodyPr wrap="square" lIns="91416" tIns="45709" rIns="91416" bIns="45709">
            <a:spAutoFit/>
          </a:bodyPr>
          <a:lstStyle/>
          <a:p>
            <a:r>
              <a:rPr lang="pt-BR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      2A = 180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04659" y="1524630"/>
            <a:ext cx="2016224" cy="369310"/>
          </a:xfrm>
          <a:prstGeom prst="rect">
            <a:avLst/>
          </a:prstGeom>
        </p:spPr>
        <p:txBody>
          <a:bodyPr wrap="square" lIns="91416" tIns="45709" rIns="91416" bIns="45709">
            <a:spAutoFit/>
          </a:bodyPr>
          <a:lstStyle/>
          <a:p>
            <a:pPr algn="r"/>
            <a:r>
              <a:rPr lang="pt-BR" dirty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pt-BR" dirty="0">
                <a:solidFill>
                  <a:prstClr val="black"/>
                </a:solidFill>
                <a:latin typeface="Bookman Old Style" pitchFamily="18" charset="0"/>
              </a:rPr>
              <a:t>A + </a:t>
            </a:r>
            <a:r>
              <a:rPr lang="pt-BR" dirty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pt-BR" dirty="0">
                <a:solidFill>
                  <a:prstClr val="black"/>
                </a:solidFill>
                <a:latin typeface="Bookman Old Style" pitchFamily="18" charset="0"/>
              </a:rPr>
              <a:t>C </a:t>
            </a:r>
            <a:r>
              <a:rPr lang="pt-BR" dirty="0" smtClean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r>
              <a:rPr lang="pt-BR" dirty="0">
                <a:solidFill>
                  <a:prstClr val="black"/>
                </a:solidFill>
                <a:latin typeface="Bookman Old Style" pitchFamily="18" charset="0"/>
              </a:rPr>
              <a:t>180</a:t>
            </a:r>
            <a:r>
              <a:rPr lang="pt-BR" dirty="0" smtClean="0">
                <a:solidFill>
                  <a:prstClr val="black"/>
                </a:solidFill>
                <a:latin typeface="Bookman Old Style" pitchFamily="18" charset="0"/>
              </a:rPr>
              <a:t>°  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71451" y="2802221"/>
            <a:ext cx="2057399" cy="369310"/>
          </a:xfrm>
          <a:prstGeom prst="rect">
            <a:avLst/>
          </a:prstGeom>
        </p:spPr>
        <p:txBody>
          <a:bodyPr wrap="square" lIns="91416" tIns="45709" rIns="91416" bIns="45709">
            <a:spAutoFit/>
          </a:bodyPr>
          <a:lstStyle/>
          <a:p>
            <a:r>
              <a:rPr lang="pt-BR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        A = 90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975462" y="2187288"/>
            <a:ext cx="632460" cy="369310"/>
          </a:xfrm>
          <a:prstGeom prst="rect">
            <a:avLst/>
          </a:prstGeom>
        </p:spPr>
        <p:txBody>
          <a:bodyPr wrap="square" lIns="91416" tIns="45709" rIns="91416" bIns="45709">
            <a:spAutoFit/>
          </a:bodyPr>
          <a:lstStyle/>
          <a:p>
            <a:pPr lvl="0"/>
            <a:r>
              <a:rPr lang="pt-BR" dirty="0" smtClean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pt-BR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434670" y="2189531"/>
            <a:ext cx="841805" cy="364825"/>
          </a:xfrm>
          <a:prstGeom prst="rect">
            <a:avLst/>
          </a:prstGeom>
        </p:spPr>
        <p:txBody>
          <a:bodyPr wrap="square" lIns="91416" tIns="45709" rIns="91416" bIns="45709">
            <a:spAutoFit/>
          </a:bodyPr>
          <a:lstStyle/>
          <a:p>
            <a:pPr lvl="0"/>
            <a:r>
              <a:rPr lang="pt-BR" dirty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r>
              <a:rPr lang="pt-BR" dirty="0" smtClean="0">
                <a:solidFill>
                  <a:prstClr val="black"/>
                </a:solidFill>
                <a:latin typeface="Bookman Old Style" pitchFamily="18" charset="0"/>
              </a:rPr>
              <a:t>180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>
            <a:off x="6898000" y="2795874"/>
            <a:ext cx="1752599" cy="0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880386" y="1250441"/>
            <a:ext cx="1787826" cy="0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 flipV="1">
            <a:off x="6880509" y="1239099"/>
            <a:ext cx="34166" cy="1563920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rot="5400000" flipH="1" flipV="1">
            <a:off x="7890841" y="2018139"/>
            <a:ext cx="1549397" cy="6349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352425" y="524776"/>
            <a:ext cx="3242654" cy="323143"/>
          </a:xfrm>
          <a:prstGeom prst="rect">
            <a:avLst/>
          </a:prstGeom>
        </p:spPr>
        <p:txBody>
          <a:bodyPr wrap="square" lIns="91416" tIns="45709" rIns="91416" bIns="45709">
            <a:spAutoFit/>
          </a:bodyPr>
          <a:lstStyle/>
          <a:p>
            <a:pPr marL="914163" indent="-914163"/>
            <a:r>
              <a:rPr lang="pt-BR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To prove : </a:t>
            </a:r>
            <a:r>
              <a:rPr lang="pt-BR" sz="1500" dirty="0" smtClean="0">
                <a:solidFill>
                  <a:prstClr val="black"/>
                </a:solidFill>
                <a:latin typeface="Wingdings" panose="05000000000000000000" pitchFamily="2" charset="2"/>
              </a:rPr>
              <a:t>o</a:t>
            </a:r>
            <a:r>
              <a:rPr lang="pt-BR" sz="15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ABCD is rectangle</a:t>
            </a:r>
            <a:endParaRPr lang="en-US" sz="15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3657600" y="1123950"/>
            <a:ext cx="3129943" cy="940005"/>
            <a:chOff x="5120326" y="3657634"/>
            <a:chExt cx="3129943" cy="940005"/>
          </a:xfrm>
        </p:grpSpPr>
        <p:sp>
          <p:nvSpPr>
            <p:cNvPr id="127" name="Cloud 126"/>
            <p:cNvSpPr/>
            <p:nvPr/>
          </p:nvSpPr>
          <p:spPr>
            <a:xfrm>
              <a:off x="5746161" y="3657634"/>
              <a:ext cx="1834915" cy="940005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Bookman Old Style" pitchFamily="18" charset="0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5120326" y="3759439"/>
              <a:ext cx="312994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 smtClean="0">
                  <a:solidFill>
                    <a:schemeClr val="bg1"/>
                  </a:solidFill>
                  <a:latin typeface="Wingdings" panose="05000000000000000000" pitchFamily="2" charset="2"/>
                </a:rPr>
                <a:t>o</a:t>
              </a:r>
              <a:r>
                <a:rPr lang="pt-BR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ABCD is </a:t>
              </a:r>
            </a:p>
            <a:p>
              <a:pPr algn="ctr"/>
              <a:r>
                <a:rPr lang="pt-BR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parallelogram</a:t>
              </a: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3904771" y="475303"/>
            <a:ext cx="2559396" cy="380089"/>
            <a:chOff x="5398541" y="3682591"/>
            <a:chExt cx="2559396" cy="380089"/>
          </a:xfrm>
        </p:grpSpPr>
        <p:sp>
          <p:nvSpPr>
            <p:cNvPr id="131" name="Round Diagonal Corner Rectangle 130"/>
            <p:cNvSpPr/>
            <p:nvPr/>
          </p:nvSpPr>
          <p:spPr>
            <a:xfrm>
              <a:off x="5477409" y="3682591"/>
              <a:ext cx="2363558" cy="380089"/>
            </a:xfrm>
            <a:prstGeom prst="round2Diag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Bookman Old Style" pitchFamily="18" charset="0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5398541" y="3707477"/>
              <a:ext cx="255939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 smtClean="0">
                  <a:latin typeface="Bookman Old Style" pitchFamily="18" charset="0"/>
                </a:rPr>
                <a:t>Hint : prove </a:t>
              </a:r>
              <a:r>
                <a:rPr lang="pt-BR" sz="1600" b="1" dirty="0">
                  <a:latin typeface="Symbol" pitchFamily="18" charset="2"/>
                </a:rPr>
                <a:t>Ð</a:t>
              </a:r>
              <a:r>
                <a:rPr lang="pt-BR" sz="1600" b="1" dirty="0" smtClean="0">
                  <a:latin typeface="Bookman Old Style" pitchFamily="18" charset="0"/>
                </a:rPr>
                <a:t>A = 90º</a:t>
              </a:r>
              <a:endParaRPr lang="en-US" sz="1600" b="1" dirty="0">
                <a:latin typeface="Bookman Old Style" pitchFamily="18" charset="0"/>
              </a:endParaRPr>
            </a:p>
          </p:txBody>
        </p:sp>
      </p:grpSp>
      <p:sp>
        <p:nvSpPr>
          <p:cNvPr id="80" name="Rectangle 79"/>
          <p:cNvSpPr/>
          <p:nvPr/>
        </p:nvSpPr>
        <p:spPr>
          <a:xfrm>
            <a:off x="161924" y="3506623"/>
            <a:ext cx="3153013" cy="369310"/>
          </a:xfrm>
          <a:prstGeom prst="rect">
            <a:avLst/>
          </a:prstGeom>
        </p:spPr>
        <p:txBody>
          <a:bodyPr wrap="square" lIns="91416" tIns="45709" rIns="91416" bIns="45709">
            <a:spAutoFit/>
          </a:bodyPr>
          <a:lstStyle/>
          <a:p>
            <a:r>
              <a:rPr lang="pt-BR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</a:t>
            </a:r>
            <a:r>
              <a:rPr lang="pt-BR" dirty="0" smtClean="0">
                <a:solidFill>
                  <a:prstClr val="black"/>
                </a:solidFill>
                <a:latin typeface="Wingdings" panose="05000000000000000000" pitchFamily="2" charset="2"/>
                <a:sym typeface="Symbol"/>
              </a:rPr>
              <a:t>o</a:t>
            </a:r>
            <a:r>
              <a:rPr lang="pt-BR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ABCD is a rectangle.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3341065" y="1475633"/>
            <a:ext cx="2623950" cy="1274497"/>
            <a:chOff x="5416469" y="3539945"/>
            <a:chExt cx="2623950" cy="1274497"/>
          </a:xfrm>
        </p:grpSpPr>
        <p:sp>
          <p:nvSpPr>
            <p:cNvPr id="85" name="Cloud 84"/>
            <p:cNvSpPr/>
            <p:nvPr/>
          </p:nvSpPr>
          <p:spPr>
            <a:xfrm>
              <a:off x="5416469" y="3539945"/>
              <a:ext cx="2623950" cy="1274497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Bookman Old Style" pitchFamily="18" charset="0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610429" y="3707477"/>
              <a:ext cx="237592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A parallelogram is a rectangle if one angle is 90º</a:t>
              </a:r>
              <a:endParaRPr lang="en-US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87" name="Rectangle 86"/>
          <p:cNvSpPr/>
          <p:nvPr/>
        </p:nvSpPr>
        <p:spPr>
          <a:xfrm>
            <a:off x="3157675" y="3487540"/>
            <a:ext cx="3700325" cy="646309"/>
          </a:xfrm>
          <a:prstGeom prst="rect">
            <a:avLst/>
          </a:prstGeom>
        </p:spPr>
        <p:txBody>
          <a:bodyPr wrap="square" lIns="91416" tIns="45709" rIns="91416" bIns="45709">
            <a:spAutoFit/>
          </a:bodyPr>
          <a:lstStyle/>
          <a:p>
            <a:r>
              <a:rPr lang="pt-BR" dirty="0" smtClean="0">
                <a:solidFill>
                  <a:srgbClr val="660066"/>
                </a:solidFill>
                <a:latin typeface="Bookman Old Style" pitchFamily="18" charset="0"/>
              </a:rPr>
              <a:t>[</a:t>
            </a:r>
            <a:r>
              <a:rPr lang="en-US" dirty="0">
                <a:solidFill>
                  <a:srgbClr val="660066"/>
                </a:solidFill>
                <a:latin typeface="Bookman Old Style" pitchFamily="18" charset="0"/>
              </a:rPr>
              <a:t>A parallelogram is a rectangle if one angle is </a:t>
            </a:r>
            <a:r>
              <a:rPr lang="en-US" dirty="0" smtClean="0">
                <a:solidFill>
                  <a:srgbClr val="660066"/>
                </a:solidFill>
                <a:latin typeface="Bookman Old Style" pitchFamily="18" charset="0"/>
              </a:rPr>
              <a:t>90º</a:t>
            </a:r>
            <a:r>
              <a:rPr lang="pt-BR" dirty="0" smtClean="0">
                <a:solidFill>
                  <a:srgbClr val="660066"/>
                </a:solidFill>
                <a:latin typeface="Bookman Old Style" pitchFamily="18" charset="0"/>
              </a:rPr>
              <a:t>]</a:t>
            </a:r>
            <a:endParaRPr lang="en-US" baseline="30000" dirty="0">
              <a:solidFill>
                <a:srgbClr val="660066"/>
              </a:solidFill>
              <a:latin typeface="Bookman Old Style" pitchFamily="18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3581400" y="1936545"/>
            <a:ext cx="3129943" cy="940005"/>
            <a:chOff x="5120326" y="3627149"/>
            <a:chExt cx="3129943" cy="940005"/>
          </a:xfrm>
        </p:grpSpPr>
        <p:sp>
          <p:nvSpPr>
            <p:cNvPr id="57" name="Cloud 56"/>
            <p:cNvSpPr/>
            <p:nvPr/>
          </p:nvSpPr>
          <p:spPr>
            <a:xfrm>
              <a:off x="5415337" y="3627149"/>
              <a:ext cx="2442272" cy="940005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Bookman Old Style" pitchFamily="18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120326" y="3759439"/>
              <a:ext cx="312994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 smtClean="0">
                  <a:solidFill>
                    <a:schemeClr val="bg1"/>
                  </a:solidFill>
                  <a:latin typeface="Bookman Old Style" panose="02050604050505020204" pitchFamily="18" charset="0"/>
                </a:rPr>
                <a:t>Opposite angles </a:t>
              </a:r>
            </a:p>
            <a:p>
              <a:pPr algn="ctr"/>
              <a:r>
                <a:rPr lang="pt-BR" sz="1600" b="1" dirty="0" smtClean="0">
                  <a:solidFill>
                    <a:schemeClr val="bg1"/>
                  </a:solidFill>
                  <a:latin typeface="Bookman Old Style" panose="02050604050505020204" pitchFamily="18" charset="0"/>
                </a:rPr>
                <a:t>are equal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728057" y="2709286"/>
            <a:ext cx="3129943" cy="776864"/>
            <a:chOff x="5120326" y="3584247"/>
            <a:chExt cx="3129943" cy="776864"/>
          </a:xfrm>
        </p:grpSpPr>
        <p:sp>
          <p:nvSpPr>
            <p:cNvPr id="60" name="Cloud 59"/>
            <p:cNvSpPr/>
            <p:nvPr/>
          </p:nvSpPr>
          <p:spPr>
            <a:xfrm>
              <a:off x="5947174" y="3584247"/>
              <a:ext cx="1378599" cy="776864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Bookman Old Style" pitchFamily="18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120326" y="3759439"/>
              <a:ext cx="312994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>
                  <a:solidFill>
                    <a:schemeClr val="bg1"/>
                  </a:solidFill>
                  <a:latin typeface="Symbol" pitchFamily="18" charset="2"/>
                </a:rPr>
                <a:t>Ð</a:t>
              </a:r>
              <a:r>
                <a:rPr lang="pt-BR" sz="1600" b="1" dirty="0">
                  <a:solidFill>
                    <a:schemeClr val="bg1"/>
                  </a:solidFill>
                  <a:latin typeface="Bookman Old Style" pitchFamily="18" charset="0"/>
                </a:rPr>
                <a:t>A</a:t>
              </a:r>
              <a:r>
                <a:rPr lang="pt-BR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 =</a:t>
              </a:r>
              <a:r>
                <a:rPr lang="pt-BR" sz="1600" b="1" dirty="0">
                  <a:solidFill>
                    <a:schemeClr val="bg1"/>
                  </a:solidFill>
                  <a:latin typeface="Symbol" pitchFamily="18" charset="2"/>
                </a:rPr>
                <a:t> </a:t>
              </a:r>
              <a:r>
                <a:rPr lang="pt-BR" sz="1600" b="1" dirty="0" smtClean="0">
                  <a:solidFill>
                    <a:schemeClr val="bg1"/>
                  </a:solidFill>
                  <a:latin typeface="Symbol" pitchFamily="18" charset="2"/>
                </a:rPr>
                <a:t>Ð</a:t>
              </a:r>
              <a:r>
                <a:rPr lang="pt-BR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C</a:t>
              </a:r>
              <a:r>
                <a:rPr lang="pt-BR" sz="1600" dirty="0" smtClean="0">
                  <a:solidFill>
                    <a:schemeClr val="bg1"/>
                  </a:solidFill>
                  <a:latin typeface="Bookman Old Style" pitchFamily="18" charset="0"/>
                </a:rPr>
                <a:t> </a:t>
              </a:r>
              <a:endParaRPr lang="pt-BR" sz="1600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3733800" y="1022145"/>
            <a:ext cx="2757799" cy="940005"/>
            <a:chOff x="5229429" y="3546611"/>
            <a:chExt cx="2757799" cy="940005"/>
          </a:xfrm>
        </p:grpSpPr>
        <p:sp>
          <p:nvSpPr>
            <p:cNvPr id="134" name="Cloud 133"/>
            <p:cNvSpPr/>
            <p:nvPr/>
          </p:nvSpPr>
          <p:spPr>
            <a:xfrm>
              <a:off x="5229429" y="3546611"/>
              <a:ext cx="2757799" cy="940005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Bookman Old Style" pitchFamily="18" charset="0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5534229" y="3800816"/>
              <a:ext cx="200995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 smtClean="0">
                  <a:solidFill>
                    <a:schemeClr val="bg1"/>
                  </a:solidFill>
                  <a:latin typeface="Wingdings" panose="05000000000000000000" pitchFamily="2" charset="2"/>
                </a:rPr>
                <a:t>o</a:t>
              </a:r>
              <a:r>
                <a:rPr lang="pt-BR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ABCD is cyclic</a:t>
              </a:r>
              <a:endParaRPr lang="en-US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3574369" y="2111448"/>
            <a:ext cx="2623950" cy="1274497"/>
            <a:chOff x="5416469" y="3539945"/>
            <a:chExt cx="2623950" cy="1274497"/>
          </a:xfrm>
        </p:grpSpPr>
        <p:sp>
          <p:nvSpPr>
            <p:cNvPr id="137" name="Cloud 136"/>
            <p:cNvSpPr/>
            <p:nvPr/>
          </p:nvSpPr>
          <p:spPr>
            <a:xfrm>
              <a:off x="5416469" y="3539945"/>
              <a:ext cx="2623950" cy="1274497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Bookman Old Style" pitchFamily="18" charset="0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5610429" y="3707477"/>
              <a:ext cx="237592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We know that, opposite angles are supplementary</a:t>
              </a:r>
              <a:endParaRPr lang="en-US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173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9" grpId="0" animBg="1"/>
      <p:bldP spid="79" grpId="1" animBg="1"/>
      <p:bldP spid="120" grpId="0" animBg="1"/>
      <p:bldP spid="120" grpId="1" animBg="1"/>
      <p:bldP spid="83" grpId="0" animBg="1"/>
      <p:bldP spid="83" grpId="1" animBg="1"/>
      <p:bldP spid="71" grpId="0" animBg="1"/>
      <p:bldP spid="25" grpId="0" animBg="1"/>
      <p:bldP spid="64" grpId="0" animBg="1"/>
      <p:bldP spid="64" grpId="1" animBg="1"/>
      <p:bldP spid="39" grpId="0"/>
      <p:bldP spid="2" grpId="0"/>
      <p:bldP spid="17" grpId="0"/>
      <p:bldP spid="19" grpId="0"/>
      <p:bldP spid="23" grpId="0"/>
      <p:bldP spid="24" grpId="0"/>
      <p:bldP spid="42" grpId="0"/>
      <p:bldP spid="43" grpId="0"/>
      <p:bldP spid="46" grpId="0"/>
      <p:bldP spid="38" grpId="0"/>
      <p:bldP spid="77" grpId="0"/>
      <p:bldP spid="91" grpId="0"/>
      <p:bldP spid="102" grpId="0"/>
      <p:bldP spid="121" grpId="0"/>
      <p:bldP spid="80" grpId="0"/>
      <p:bldP spid="8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898148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ounded Rectangle 145"/>
          <p:cNvSpPr/>
          <p:nvPr/>
        </p:nvSpPr>
        <p:spPr>
          <a:xfrm>
            <a:off x="4829603" y="331525"/>
            <a:ext cx="2526792" cy="28526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prstClr val="white"/>
                </a:solidFill>
              </a:rPr>
              <a:t> 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36536" y="1159224"/>
            <a:ext cx="1618323" cy="1212973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6820887" y="2897017"/>
            <a:ext cx="1502177" cy="112253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                       </a:t>
            </a: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49082" y="97935"/>
            <a:ext cx="6513718" cy="28526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prstClr val="white"/>
                </a:solidFill>
              </a:rPr>
              <a:t> 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4699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2133E3"/>
                </a:solidFill>
                <a:latin typeface="Bookman Old Style" pitchFamily="18" charset="0"/>
              </a:rPr>
              <a:t>Q.  If diagonals of a cyclic quadrilateral are diameters of the circle</a:t>
            </a:r>
          </a:p>
          <a:p>
            <a:r>
              <a:rPr lang="en-US" sz="1600" b="1" dirty="0">
                <a:solidFill>
                  <a:srgbClr val="2133E3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2133E3"/>
                </a:solidFill>
                <a:latin typeface="Bookman Old Style" pitchFamily="18" charset="0"/>
              </a:rPr>
              <a:t>     through the vertices of the quadrilateral, prove it is a rectangle.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368254" y="738187"/>
            <a:ext cx="2166146" cy="2028825"/>
            <a:chOff x="6749254" y="833439"/>
            <a:chExt cx="2166146" cy="2028825"/>
          </a:xfrm>
        </p:grpSpPr>
        <p:sp>
          <p:nvSpPr>
            <p:cNvPr id="5" name="Oval 4"/>
            <p:cNvSpPr/>
            <p:nvPr/>
          </p:nvSpPr>
          <p:spPr>
            <a:xfrm>
              <a:off x="6810375" y="833439"/>
              <a:ext cx="2028825" cy="20288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7801267" y="180765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657360" y="1504530"/>
              <a:ext cx="2960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Bookman Old Style" pitchFamily="18" charset="0"/>
                </a:rPr>
                <a:t>O</a:t>
              </a:r>
              <a:endParaRPr lang="en-US" sz="1600" b="1" dirty="0">
                <a:latin typeface="Bookman Old Style" pitchFamily="18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005637" y="2457450"/>
              <a:ext cx="1638301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02890" y="1247775"/>
              <a:ext cx="164581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7014125" y="1233489"/>
              <a:ext cx="0" cy="123348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8636791" y="1243026"/>
              <a:ext cx="0" cy="121204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6823038" y="2388870"/>
              <a:ext cx="332142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latin typeface="Bookman Old Style" pitchFamily="18" charset="0"/>
                </a:rPr>
                <a:t>A</a:t>
              </a:r>
              <a:endParaRPr lang="en-US" sz="16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583258" y="2363619"/>
              <a:ext cx="332142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latin typeface="Bookman Old Style" pitchFamily="18" charset="0"/>
                </a:rPr>
                <a:t>B</a:t>
              </a:r>
              <a:endParaRPr lang="en-US" sz="16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547968" y="960656"/>
              <a:ext cx="336952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latin typeface="Bookman Old Style" pitchFamily="18" charset="0"/>
                </a:rPr>
                <a:t>C</a:t>
              </a:r>
              <a:endParaRPr lang="en-US" sz="16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749254" y="1006376"/>
              <a:ext cx="344966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latin typeface="Bookman Old Style" pitchFamily="18" charset="0"/>
                </a:rPr>
                <a:t>D</a:t>
              </a:r>
              <a:endParaRPr lang="en-US" sz="1600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7024688" y="1254919"/>
              <a:ext cx="1606706" cy="1190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7030034" y="1250156"/>
              <a:ext cx="1601997" cy="11966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336682" y="949220"/>
            <a:ext cx="4337035" cy="1454727"/>
            <a:chOff x="2554029" y="3325954"/>
            <a:chExt cx="4337035" cy="1454727"/>
          </a:xfrm>
        </p:grpSpPr>
        <p:sp>
          <p:nvSpPr>
            <p:cNvPr id="35" name="Cloud 34"/>
            <p:cNvSpPr/>
            <p:nvPr/>
          </p:nvSpPr>
          <p:spPr>
            <a:xfrm>
              <a:off x="2554029" y="3325954"/>
              <a:ext cx="4161769" cy="1454727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74826" y="3607924"/>
              <a:ext cx="4316238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For a quad. to be a rectangle, </a:t>
              </a:r>
            </a:p>
            <a:p>
              <a:pPr algn="ctr"/>
              <a:r>
                <a:rPr lang="en-US" sz="1500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(</a:t>
              </a:r>
              <a:r>
                <a:rPr lang="en-US" sz="1500" b="1" dirty="0" err="1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i</a:t>
              </a:r>
              <a:r>
                <a:rPr lang="en-US" sz="1500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) Diagonals should bisect each other </a:t>
              </a:r>
            </a:p>
            <a:p>
              <a:pPr algn="ctr"/>
              <a:r>
                <a:rPr lang="en-US" sz="1500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and (ii) they should </a:t>
              </a:r>
              <a:r>
                <a:rPr lang="en-US" sz="1500" b="1" dirty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be equal</a:t>
              </a:r>
              <a:endParaRPr lang="en-US" sz="15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39" name="Rectangle 38"/>
          <p:cNvSpPr/>
          <p:nvPr/>
        </p:nvSpPr>
        <p:spPr>
          <a:xfrm>
            <a:off x="6749437" y="2876550"/>
            <a:ext cx="17059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u="sng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Hint : Prove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009554" y="3142815"/>
            <a:ext cx="11337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OA = OC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009554" y="3376196"/>
            <a:ext cx="11337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OB = OD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5775" y="590550"/>
            <a:ext cx="8034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Proof </a:t>
            </a:r>
            <a:r>
              <a:rPr lang="en-US" sz="16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1800" dirty="0">
              <a:latin typeface="Bookman Old Style" panose="02050604050505020204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546692" y="916474"/>
            <a:ext cx="23717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Bookman Old Style" pitchFamily="18" charset="0"/>
              </a:rPr>
              <a:t>[radii of same circle]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024682" y="3604796"/>
            <a:ext cx="11376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0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AC = BD</a:t>
            </a:r>
            <a:endParaRPr lang="en-US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2581275" y="1318796"/>
            <a:ext cx="23717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Bookman Old Style" pitchFamily="18" charset="0"/>
              </a:rPr>
              <a:t>[radii of same circle]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54050" y="916474"/>
            <a:ext cx="1455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Bookman Old Style" pitchFamily="18" charset="0"/>
                <a:sym typeface="Symbol"/>
              </a:rPr>
              <a:t>OA = OC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60400" y="1318796"/>
            <a:ext cx="1455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Bookman Old Style" pitchFamily="18" charset="0"/>
                <a:sym typeface="Symbol"/>
              </a:rPr>
              <a:t>OB = OD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304800" y="2724150"/>
            <a:ext cx="2667000" cy="33758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43" name="Rectangle 142"/>
          <p:cNvSpPr/>
          <p:nvPr/>
        </p:nvSpPr>
        <p:spPr>
          <a:xfrm>
            <a:off x="228600" y="2266950"/>
            <a:ext cx="15525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600" dirty="0" smtClean="0">
                <a:latin typeface="Bookman Old Style" pitchFamily="18" charset="0"/>
              </a:rPr>
              <a:t>AC  =  BD 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350523" y="2758445"/>
            <a:ext cx="26347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>
                <a:latin typeface="Wingdings" panose="05000000000000000000" pitchFamily="2" charset="2"/>
              </a:rPr>
              <a:t>o</a:t>
            </a:r>
            <a:r>
              <a:rPr lang="pt-BR" sz="1600" b="1" dirty="0" smtClean="0">
                <a:latin typeface="Bookman Old Style" pitchFamily="18" charset="0"/>
              </a:rPr>
              <a:t> ABCD is a rectangle.</a:t>
            </a:r>
            <a:endParaRPr lang="en-US" sz="1600" b="1" dirty="0">
              <a:latin typeface="Bookman Old Style" pitchFamily="18" charset="0"/>
            </a:endParaRPr>
          </a:p>
        </p:txBody>
      </p:sp>
      <p:cxnSp>
        <p:nvCxnSpPr>
          <p:cNvPr id="129" name="Straight Connector 128"/>
          <p:cNvCxnSpPr/>
          <p:nvPr/>
        </p:nvCxnSpPr>
        <p:spPr>
          <a:xfrm>
            <a:off x="6641442" y="1159224"/>
            <a:ext cx="1606706" cy="1190625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6652863" y="1150651"/>
            <a:ext cx="1601997" cy="1196649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661975" y="1605975"/>
            <a:ext cx="33480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Bookman Old Style" pitchFamily="18" charset="0"/>
              </a:rPr>
              <a:t>Diagonals bisect each other.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5320" y="2007870"/>
            <a:ext cx="2710999" cy="2333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100"/>
              </a:lnSpc>
            </a:pPr>
            <a:r>
              <a:rPr lang="pt-BR" sz="1600" dirty="0">
                <a:latin typeface="Wingdings" panose="05000000000000000000" pitchFamily="2" charset="2"/>
              </a:rPr>
              <a:t>o</a:t>
            </a:r>
            <a:r>
              <a:rPr lang="pt-BR" sz="1600" dirty="0">
                <a:latin typeface="Bookman Old Style" pitchFamily="18" charset="0"/>
              </a:rPr>
              <a:t>ABCD is parallelogram </a:t>
            </a:r>
            <a:endParaRPr lang="en-US" sz="1600" dirty="0">
              <a:latin typeface="Bookman Old Style" pitchFamily="18" charset="0"/>
            </a:endParaRPr>
          </a:p>
        </p:txBody>
      </p:sp>
      <p:grpSp>
        <p:nvGrpSpPr>
          <p:cNvPr id="163" name="Group 162"/>
          <p:cNvGrpSpPr/>
          <p:nvPr/>
        </p:nvGrpSpPr>
        <p:grpSpPr>
          <a:xfrm>
            <a:off x="3145167" y="1034457"/>
            <a:ext cx="2722233" cy="993598"/>
            <a:chOff x="3324775" y="3475356"/>
            <a:chExt cx="2722233" cy="993598"/>
          </a:xfrm>
        </p:grpSpPr>
        <p:sp>
          <p:nvSpPr>
            <p:cNvPr id="164" name="Cloud 163"/>
            <p:cNvSpPr/>
            <p:nvPr/>
          </p:nvSpPr>
          <p:spPr>
            <a:xfrm>
              <a:off x="3386677" y="3475356"/>
              <a:ext cx="2584131" cy="993598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3324775" y="3630754"/>
              <a:ext cx="272223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OA, OB, OC and OD </a:t>
              </a:r>
            </a:p>
            <a:p>
              <a:pPr algn="ctr"/>
              <a:r>
                <a:rPr lang="en-US" sz="1500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are radii of same circle</a:t>
              </a:r>
              <a:endParaRPr lang="en-US" sz="15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3223732" y="1977645"/>
            <a:ext cx="2584131" cy="746505"/>
            <a:chOff x="3386677" y="3477588"/>
            <a:chExt cx="2584131" cy="746505"/>
          </a:xfrm>
        </p:grpSpPr>
        <p:sp>
          <p:nvSpPr>
            <p:cNvPr id="167" name="Cloud 166"/>
            <p:cNvSpPr/>
            <p:nvPr/>
          </p:nvSpPr>
          <p:spPr>
            <a:xfrm>
              <a:off x="3386677" y="3477588"/>
              <a:ext cx="2584131" cy="746505"/>
            </a:xfrm>
            <a:prstGeom prst="cloud">
              <a:avLst/>
            </a:prstGeom>
            <a:solidFill>
              <a:srgbClr val="482D7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3462877" y="3703211"/>
              <a:ext cx="23609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latin typeface="Symbol" panose="05050102010706020507" pitchFamily="18" charset="2"/>
                  <a:sym typeface="Symbol"/>
                </a:rPr>
                <a:t>\</a:t>
              </a:r>
              <a:r>
                <a:rPr lang="en-US" sz="1400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OA = OB = OC = OD 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002808" y="1401765"/>
            <a:ext cx="142860" cy="160910"/>
            <a:chOff x="6501771" y="1401765"/>
            <a:chExt cx="142860" cy="160910"/>
          </a:xfrm>
        </p:grpSpPr>
        <p:cxnSp>
          <p:nvCxnSpPr>
            <p:cNvPr id="22" name="Straight Connector 21"/>
            <p:cNvCxnSpPr/>
            <p:nvPr/>
          </p:nvCxnSpPr>
          <p:spPr>
            <a:xfrm flipH="1">
              <a:off x="6501771" y="1401765"/>
              <a:ext cx="97781" cy="127575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flipH="1">
              <a:off x="6546850" y="1435100"/>
              <a:ext cx="97781" cy="127575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0" name="Group 169"/>
          <p:cNvGrpSpPr/>
          <p:nvPr/>
        </p:nvGrpSpPr>
        <p:grpSpPr>
          <a:xfrm rot="16945458">
            <a:off x="7749062" y="1402608"/>
            <a:ext cx="142860" cy="160910"/>
            <a:chOff x="6501771" y="1401765"/>
            <a:chExt cx="142860" cy="160910"/>
          </a:xfrm>
        </p:grpSpPr>
        <p:cxnSp>
          <p:nvCxnSpPr>
            <p:cNvPr id="171" name="Straight Connector 170"/>
            <p:cNvCxnSpPr/>
            <p:nvPr/>
          </p:nvCxnSpPr>
          <p:spPr>
            <a:xfrm flipH="1">
              <a:off x="6501771" y="1401765"/>
              <a:ext cx="97781" cy="127575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H="1">
              <a:off x="6546850" y="1435100"/>
              <a:ext cx="97781" cy="127575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3" name="Group 172"/>
          <p:cNvGrpSpPr/>
          <p:nvPr/>
        </p:nvGrpSpPr>
        <p:grpSpPr>
          <a:xfrm rot="10629896">
            <a:off x="7752035" y="1950205"/>
            <a:ext cx="142860" cy="160910"/>
            <a:chOff x="6501771" y="1401765"/>
            <a:chExt cx="142860" cy="160910"/>
          </a:xfrm>
        </p:grpSpPr>
        <p:cxnSp>
          <p:nvCxnSpPr>
            <p:cNvPr id="174" name="Straight Connector 173"/>
            <p:cNvCxnSpPr/>
            <p:nvPr/>
          </p:nvCxnSpPr>
          <p:spPr>
            <a:xfrm flipH="1">
              <a:off x="6501771" y="1401765"/>
              <a:ext cx="97781" cy="127575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H="1">
              <a:off x="6546850" y="1435100"/>
              <a:ext cx="97781" cy="127575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/>
        </p:nvGrpSpPr>
        <p:grpSpPr>
          <a:xfrm rot="17100636">
            <a:off x="6977094" y="1972919"/>
            <a:ext cx="142860" cy="160910"/>
            <a:chOff x="6501771" y="1401765"/>
            <a:chExt cx="142860" cy="160910"/>
          </a:xfrm>
        </p:grpSpPr>
        <p:cxnSp>
          <p:nvCxnSpPr>
            <p:cNvPr id="177" name="Straight Connector 176"/>
            <p:cNvCxnSpPr/>
            <p:nvPr/>
          </p:nvCxnSpPr>
          <p:spPr>
            <a:xfrm flipH="1">
              <a:off x="6501771" y="1401765"/>
              <a:ext cx="97781" cy="127575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H="1">
              <a:off x="6546850" y="1435100"/>
              <a:ext cx="97781" cy="127575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58722" name="Picture 2" descr="http://3.bp.blogspot.com/-W2ZlEEB200g/TvdPWHbRJII/AAAAAAAAECc/nOOQKV3fK3M/s1600/right+sig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81" b="99219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3132">
            <a:off x="8012950" y="3158112"/>
            <a:ext cx="263655" cy="26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" descr="http://3.bp.blogspot.com/-W2ZlEEB200g/TvdPWHbRJII/AAAAAAAAECc/nOOQKV3fK3M/s1600/right+sig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81" b="99219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3132">
            <a:off x="8012950" y="3380052"/>
            <a:ext cx="263655" cy="26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2" descr="http://3.bp.blogspot.com/-W2ZlEEB200g/TvdPWHbRJII/AAAAAAAAECc/nOOQKV3fK3M/s1600/right+sig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81" b="99219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3132">
            <a:off x="8019302" y="3611244"/>
            <a:ext cx="263655" cy="26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Rectangle 100"/>
          <p:cNvSpPr/>
          <p:nvPr/>
        </p:nvSpPr>
        <p:spPr>
          <a:xfrm>
            <a:off x="3048000" y="2672775"/>
            <a:ext cx="34366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Bookman Old Style" pitchFamily="18" charset="0"/>
              </a:rPr>
              <a:t>[If diagonals of a parallelogram are equal, then it is rectangle]</a:t>
            </a:r>
            <a:endParaRPr lang="en-US" sz="1600" dirty="0">
              <a:latin typeface="Bookman Old Style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36000" y="2205264"/>
            <a:ext cx="2998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[Diameters of the same circle]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36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5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000"/>
                            </p:stCondLst>
                            <p:childTnLst>
                              <p:par>
                                <p:cTn id="18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1587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500"/>
                            </p:stCondLst>
                            <p:childTnLst>
                              <p:par>
                                <p:cTn id="2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animBg="1"/>
      <p:bldP spid="12" grpId="0" animBg="1"/>
      <p:bldP spid="12" grpId="1" animBg="1"/>
      <p:bldP spid="37" grpId="0" animBg="1"/>
      <p:bldP spid="37" grpId="1" animBg="1"/>
      <p:bldP spid="28" grpId="0" animBg="1"/>
      <p:bldP spid="28" grpId="1" animBg="1"/>
      <p:bldP spid="39" grpId="0"/>
      <p:bldP spid="39" grpId="1"/>
      <p:bldP spid="41" grpId="0"/>
      <p:bldP spid="41" grpId="1"/>
      <p:bldP spid="43" grpId="0"/>
      <p:bldP spid="43" grpId="1"/>
      <p:bldP spid="74" grpId="0"/>
      <p:bldP spid="82" grpId="0"/>
      <p:bldP spid="42" grpId="0"/>
      <p:bldP spid="42" grpId="1"/>
      <p:bldP spid="115" grpId="0"/>
      <p:bldP spid="76" grpId="0"/>
      <p:bldP spid="109" grpId="0"/>
      <p:bldP spid="142" grpId="0" animBg="1"/>
      <p:bldP spid="143" grpId="0"/>
      <p:bldP spid="145" grpId="0"/>
      <p:bldP spid="158" grpId="0"/>
      <p:bldP spid="17" grpId="0"/>
      <p:bldP spid="101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165735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MODULE 18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2682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AutoShape 12"/>
          <p:cNvSpPr>
            <a:spLocks noChangeArrowheads="1"/>
          </p:cNvSpPr>
          <p:nvPr/>
        </p:nvSpPr>
        <p:spPr bwMode="auto">
          <a:xfrm>
            <a:off x="615629" y="444090"/>
            <a:ext cx="7842571" cy="90846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Garamond" pitchFamily="18" charset="0"/>
            </a:endParaRPr>
          </a:p>
        </p:txBody>
      </p:sp>
      <p:sp>
        <p:nvSpPr>
          <p:cNvPr id="13" name="Arc 12"/>
          <p:cNvSpPr/>
          <p:nvPr/>
        </p:nvSpPr>
        <p:spPr>
          <a:xfrm>
            <a:off x="3019425" y="3683794"/>
            <a:ext cx="914400" cy="914400"/>
          </a:xfrm>
          <a:prstGeom prst="arc">
            <a:avLst>
              <a:gd name="adj1" fmla="val 10429811"/>
              <a:gd name="adj2" fmla="val 15233883"/>
            </a:avLst>
          </a:prstGeom>
          <a:solidFill>
            <a:srgbClr val="009242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c 1"/>
          <p:cNvSpPr/>
          <p:nvPr/>
        </p:nvSpPr>
        <p:spPr>
          <a:xfrm>
            <a:off x="495304" y="2014543"/>
            <a:ext cx="914400" cy="914400"/>
          </a:xfrm>
          <a:prstGeom prst="arc">
            <a:avLst>
              <a:gd name="adj1" fmla="val 20932654"/>
              <a:gd name="adj2" fmla="val 5217504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 Box 2"/>
          <p:cNvSpPr txBox="1">
            <a:spLocks noChangeArrowheads="1"/>
          </p:cNvSpPr>
          <p:nvPr/>
        </p:nvSpPr>
        <p:spPr bwMode="auto">
          <a:xfrm>
            <a:off x="572900" y="444090"/>
            <a:ext cx="8117530" cy="82586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ctr" eaLnBrk="0" hangingPunct="0">
              <a:spcBef>
                <a:spcPct val="50000"/>
              </a:spcBef>
              <a:defRPr/>
            </a:pPr>
            <a:r>
              <a:rPr lang="en-US" sz="2400" b="1" kern="0" dirty="0">
                <a:solidFill>
                  <a:schemeClr val="bg1"/>
                </a:solidFill>
                <a:latin typeface="Bookman Old Style" panose="02050604050505020204" pitchFamily="18" charset="0"/>
              </a:rPr>
              <a:t>If the sum of a pair of opposite angles of </a:t>
            </a:r>
            <a:r>
              <a:rPr lang="en-US" sz="2400" b="1" kern="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a</a:t>
            </a:r>
          </a:p>
          <a:p>
            <a:pPr lvl="0" algn="ctr" eaLnBrk="0" hangingPunct="0">
              <a:lnSpc>
                <a:spcPts val="1400"/>
              </a:lnSpc>
              <a:spcBef>
                <a:spcPct val="50000"/>
              </a:spcBef>
              <a:defRPr/>
            </a:pPr>
            <a:r>
              <a:rPr lang="en-US" sz="2400" b="1" kern="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quadrilateral is 180º</a:t>
            </a:r>
            <a:r>
              <a:rPr lang="en-US" sz="2400" b="1" kern="0" dirty="0">
                <a:solidFill>
                  <a:schemeClr val="bg1"/>
                </a:solidFill>
                <a:latin typeface="Bookman Old Style" panose="02050604050505020204" pitchFamily="18" charset="0"/>
              </a:rPr>
              <a:t>, </a:t>
            </a:r>
            <a:r>
              <a:rPr lang="en-US" sz="2400" b="1" kern="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then </a:t>
            </a:r>
            <a:r>
              <a:rPr lang="en-US" sz="2400" b="1" kern="0" dirty="0">
                <a:solidFill>
                  <a:schemeClr val="bg1"/>
                </a:solidFill>
                <a:latin typeface="Bookman Old Style" panose="02050604050505020204" pitchFamily="18" charset="0"/>
              </a:rPr>
              <a:t>quadrilateral is cyclic</a:t>
            </a:r>
            <a:r>
              <a:rPr lang="en-US" sz="2400" b="1" kern="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.</a:t>
            </a:r>
            <a:endParaRPr lang="en-US" sz="2400" b="1" kern="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577850" y="2092326"/>
            <a:ext cx="4127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Bookman Old Style" panose="02050604050505020204" pitchFamily="18" charset="0"/>
              </a:rPr>
              <a:t>A</a:t>
            </a: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2713037" y="1755776"/>
            <a:ext cx="411163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Bookman Old Style" panose="02050604050505020204" pitchFamily="18" charset="0"/>
              </a:rPr>
              <a:t>D</a:t>
            </a: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645470" y="4338638"/>
            <a:ext cx="411163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Bookman Old Style" panose="02050604050505020204" pitchFamily="18" charset="0"/>
              </a:rPr>
              <a:t>B</a:t>
            </a:r>
          </a:p>
        </p:txBody>
      </p:sp>
      <p:sp>
        <p:nvSpPr>
          <p:cNvPr id="30" name="Text Box 6"/>
          <p:cNvSpPr txBox="1">
            <a:spLocks noChangeArrowheads="1"/>
          </p:cNvSpPr>
          <p:nvPr/>
        </p:nvSpPr>
        <p:spPr bwMode="auto">
          <a:xfrm>
            <a:off x="3476625" y="3900488"/>
            <a:ext cx="40957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Bookman Old Style" panose="02050604050505020204" pitchFamily="18" charset="0"/>
              </a:rPr>
              <a:t>C</a:t>
            </a: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3629662" y="1785118"/>
            <a:ext cx="4776788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Bookman Old Style" panose="02050604050505020204" pitchFamily="18" charset="0"/>
              </a:rPr>
              <a:t>If 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Symbol" panose="05050102010706020507" pitchFamily="18" charset="2"/>
              </a:rPr>
              <a:t>Ð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Bookman Old Style" panose="02050604050505020204" pitchFamily="18" charset="0"/>
              </a:rPr>
              <a:t>A 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Bookman Old Style" panose="02050604050505020204" pitchFamily="18" charset="0"/>
              </a:rPr>
              <a:t>+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Symbol" panose="05050102010706020507" pitchFamily="18" charset="2"/>
              </a:rPr>
              <a:t>Ð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Bookman Old Style" panose="02050604050505020204" pitchFamily="18" charset="0"/>
              </a:rPr>
              <a:t>C  = 180</a:t>
            </a:r>
            <a:r>
              <a:rPr kumimoji="0" lang="en-US" sz="2800" b="1" i="0" u="none" strike="noStrike" kern="0" cap="none" spc="0" normalizeH="0" baseline="3000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Bookman Old Style" panose="02050604050505020204" pitchFamily="18" charset="0"/>
              </a:rPr>
              <a:t>o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Bookman Old Style" panose="02050604050505020204" pitchFamily="18" charset="0"/>
              </a:rPr>
              <a:t>then 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Wingdings" panose="05000000000000000000" pitchFamily="2" charset="2"/>
              </a:rPr>
              <a:t>o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Bookman Old Style" panose="02050604050505020204" pitchFamily="18" charset="0"/>
              </a:rPr>
              <a:t>ABCD is cyclic.</a:t>
            </a:r>
          </a:p>
        </p:txBody>
      </p:sp>
      <p:sp>
        <p:nvSpPr>
          <p:cNvPr id="32" name="Freeform 9"/>
          <p:cNvSpPr>
            <a:spLocks noEditPoints="1"/>
          </p:cNvSpPr>
          <p:nvPr/>
        </p:nvSpPr>
        <p:spPr bwMode="auto">
          <a:xfrm>
            <a:off x="964879" y="2090738"/>
            <a:ext cx="2541588" cy="2416355"/>
          </a:xfrm>
          <a:custGeom>
            <a:avLst/>
            <a:gdLst>
              <a:gd name="T0" fmla="*/ 2147483647 w 1937"/>
              <a:gd name="T1" fmla="*/ 2147483647 h 1836"/>
              <a:gd name="T2" fmla="*/ 2147483647 w 1937"/>
              <a:gd name="T3" fmla="*/ 2147483647 h 1836"/>
              <a:gd name="T4" fmla="*/ 2147483647 w 1937"/>
              <a:gd name="T5" fmla="*/ 2147483647 h 1836"/>
              <a:gd name="T6" fmla="*/ 2147483647 w 1937"/>
              <a:gd name="T7" fmla="*/ 2147483647 h 1836"/>
              <a:gd name="T8" fmla="*/ 2147483647 w 1937"/>
              <a:gd name="T9" fmla="*/ 2147483647 h 1836"/>
              <a:gd name="T10" fmla="*/ 2147483647 w 1937"/>
              <a:gd name="T11" fmla="*/ 2147483647 h 1836"/>
              <a:gd name="T12" fmla="*/ 2147483647 w 1937"/>
              <a:gd name="T13" fmla="*/ 2147483647 h 1836"/>
              <a:gd name="T14" fmla="*/ 2147483647 w 1937"/>
              <a:gd name="T15" fmla="*/ 0 h 1836"/>
              <a:gd name="T16" fmla="*/ 2147483647 w 1937"/>
              <a:gd name="T17" fmla="*/ 2147483647 h 1836"/>
              <a:gd name="T18" fmla="*/ 2147483647 w 1937"/>
              <a:gd name="T19" fmla="*/ 2147483647 h 1836"/>
              <a:gd name="T20" fmla="*/ 2147483647 w 1937"/>
              <a:gd name="T21" fmla="*/ 2147483647 h 1836"/>
              <a:gd name="T22" fmla="*/ 2147483647 w 1937"/>
              <a:gd name="T23" fmla="*/ 2147483647 h 1836"/>
              <a:gd name="T24" fmla="*/ 2147483647 w 1937"/>
              <a:gd name="T25" fmla="*/ 2147483647 h 1836"/>
              <a:gd name="T26" fmla="*/ 2147483647 w 1937"/>
              <a:gd name="T27" fmla="*/ 2147483647 h 1836"/>
              <a:gd name="T28" fmla="*/ 2147483647 w 1937"/>
              <a:gd name="T29" fmla="*/ 2147483647 h 1836"/>
              <a:gd name="T30" fmla="*/ 2147483647 w 1937"/>
              <a:gd name="T31" fmla="*/ 2147483647 h 1836"/>
              <a:gd name="T32" fmla="*/ 2147483647 w 1937"/>
              <a:gd name="T33" fmla="*/ 2147483647 h 1836"/>
              <a:gd name="T34" fmla="*/ 2147483647 w 1937"/>
              <a:gd name="T35" fmla="*/ 2147483647 h 1836"/>
              <a:gd name="T36" fmla="*/ 2147483647 w 1937"/>
              <a:gd name="T37" fmla="*/ 2147483647 h 1836"/>
              <a:gd name="T38" fmla="*/ 2147483647 w 1937"/>
              <a:gd name="T39" fmla="*/ 2147483647 h 1836"/>
              <a:gd name="T40" fmla="*/ 2147483647 w 1937"/>
              <a:gd name="T41" fmla="*/ 2147483647 h 1836"/>
              <a:gd name="T42" fmla="*/ 2147483647 w 1937"/>
              <a:gd name="T43" fmla="*/ 2147483647 h 1836"/>
              <a:gd name="T44" fmla="*/ 2147483647 w 1937"/>
              <a:gd name="T45" fmla="*/ 2147483647 h 1836"/>
              <a:gd name="T46" fmla="*/ 2147483647 w 1937"/>
              <a:gd name="T47" fmla="*/ 2147483647 h 1836"/>
              <a:gd name="T48" fmla="*/ 2147483647 w 1937"/>
              <a:gd name="T49" fmla="*/ 2147483647 h 1836"/>
              <a:gd name="T50" fmla="*/ 2147483647 w 1937"/>
              <a:gd name="T51" fmla="*/ 2147483647 h 1836"/>
              <a:gd name="T52" fmla="*/ 2147483647 w 1937"/>
              <a:gd name="T53" fmla="*/ 2147483647 h 1836"/>
              <a:gd name="T54" fmla="*/ 2147483647 w 1937"/>
              <a:gd name="T55" fmla="*/ 2147483647 h 1836"/>
              <a:gd name="T56" fmla="*/ 2147483647 w 1937"/>
              <a:gd name="T57" fmla="*/ 2147483647 h 1836"/>
              <a:gd name="T58" fmla="*/ 2147483647 w 1937"/>
              <a:gd name="T59" fmla="*/ 2147483647 h 1836"/>
              <a:gd name="T60" fmla="*/ 2147483647 w 1937"/>
              <a:gd name="T61" fmla="*/ 2147483647 h 1836"/>
              <a:gd name="T62" fmla="*/ 2147483647 w 1937"/>
              <a:gd name="T63" fmla="*/ 2147483647 h 1836"/>
              <a:gd name="T64" fmla="*/ 2147483647 w 1937"/>
              <a:gd name="T65" fmla="*/ 2147483647 h 1836"/>
              <a:gd name="T66" fmla="*/ 2147483647 w 1937"/>
              <a:gd name="T67" fmla="*/ 2147483647 h 1836"/>
              <a:gd name="T68" fmla="*/ 0 w 1937"/>
              <a:gd name="T69" fmla="*/ 2147483647 h 1836"/>
              <a:gd name="T70" fmla="*/ 2147483647 w 1937"/>
              <a:gd name="T71" fmla="*/ 2147483647 h 1836"/>
              <a:gd name="T72" fmla="*/ 0 w 1937"/>
              <a:gd name="T73" fmla="*/ 2147483647 h 1836"/>
              <a:gd name="T74" fmla="*/ 0 w 1937"/>
              <a:gd name="T75" fmla="*/ 2147483647 h 1836"/>
              <a:gd name="T76" fmla="*/ 2147483647 w 1937"/>
              <a:gd name="T77" fmla="*/ 2147483647 h 1836"/>
              <a:gd name="T78" fmla="*/ 0 w 1937"/>
              <a:gd name="T79" fmla="*/ 2147483647 h 18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1937"/>
              <a:gd name="T121" fmla="*/ 0 h 1836"/>
              <a:gd name="T122" fmla="*/ 1937 w 1937"/>
              <a:gd name="T123" fmla="*/ 1836 h 18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1937" h="1836">
                <a:moveTo>
                  <a:pt x="1359" y="5"/>
                </a:moveTo>
                <a:lnTo>
                  <a:pt x="1354" y="15"/>
                </a:lnTo>
                <a:lnTo>
                  <a:pt x="9" y="304"/>
                </a:lnTo>
                <a:lnTo>
                  <a:pt x="7" y="291"/>
                </a:lnTo>
                <a:lnTo>
                  <a:pt x="1352" y="2"/>
                </a:lnTo>
                <a:lnTo>
                  <a:pt x="1359" y="5"/>
                </a:lnTo>
                <a:close/>
                <a:moveTo>
                  <a:pt x="1352" y="2"/>
                </a:moveTo>
                <a:lnTo>
                  <a:pt x="1357" y="0"/>
                </a:lnTo>
                <a:lnTo>
                  <a:pt x="1359" y="5"/>
                </a:lnTo>
                <a:lnTo>
                  <a:pt x="1352" y="2"/>
                </a:lnTo>
                <a:close/>
                <a:moveTo>
                  <a:pt x="1929" y="1549"/>
                </a:moveTo>
                <a:lnTo>
                  <a:pt x="1921" y="1544"/>
                </a:lnTo>
                <a:lnTo>
                  <a:pt x="1347" y="10"/>
                </a:lnTo>
                <a:lnTo>
                  <a:pt x="1359" y="5"/>
                </a:lnTo>
                <a:lnTo>
                  <a:pt x="1934" y="1539"/>
                </a:lnTo>
                <a:lnTo>
                  <a:pt x="1929" y="1549"/>
                </a:lnTo>
                <a:close/>
                <a:moveTo>
                  <a:pt x="1934" y="1539"/>
                </a:moveTo>
                <a:lnTo>
                  <a:pt x="1937" y="1547"/>
                </a:lnTo>
                <a:lnTo>
                  <a:pt x="1929" y="1549"/>
                </a:lnTo>
                <a:lnTo>
                  <a:pt x="1934" y="1539"/>
                </a:lnTo>
                <a:close/>
                <a:moveTo>
                  <a:pt x="10" y="1828"/>
                </a:moveTo>
                <a:lnTo>
                  <a:pt x="15" y="1822"/>
                </a:lnTo>
                <a:lnTo>
                  <a:pt x="1927" y="1534"/>
                </a:lnTo>
                <a:lnTo>
                  <a:pt x="1929" y="1549"/>
                </a:lnTo>
                <a:lnTo>
                  <a:pt x="18" y="1836"/>
                </a:lnTo>
                <a:lnTo>
                  <a:pt x="10" y="1828"/>
                </a:lnTo>
                <a:close/>
                <a:moveTo>
                  <a:pt x="18" y="1836"/>
                </a:moveTo>
                <a:lnTo>
                  <a:pt x="10" y="1836"/>
                </a:lnTo>
                <a:lnTo>
                  <a:pt x="10" y="1828"/>
                </a:lnTo>
                <a:lnTo>
                  <a:pt x="18" y="1836"/>
                </a:lnTo>
                <a:close/>
                <a:moveTo>
                  <a:pt x="7" y="291"/>
                </a:moveTo>
                <a:lnTo>
                  <a:pt x="15" y="298"/>
                </a:lnTo>
                <a:lnTo>
                  <a:pt x="23" y="1828"/>
                </a:lnTo>
                <a:lnTo>
                  <a:pt x="10" y="1828"/>
                </a:lnTo>
                <a:lnTo>
                  <a:pt x="0" y="298"/>
                </a:lnTo>
                <a:lnTo>
                  <a:pt x="7" y="291"/>
                </a:lnTo>
                <a:close/>
                <a:moveTo>
                  <a:pt x="0" y="298"/>
                </a:moveTo>
                <a:lnTo>
                  <a:pt x="0" y="291"/>
                </a:lnTo>
                <a:lnTo>
                  <a:pt x="7" y="291"/>
                </a:lnTo>
                <a:lnTo>
                  <a:pt x="0" y="298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505200" y="1657350"/>
            <a:ext cx="2756532" cy="1220447"/>
            <a:chOff x="3962401" y="3943350"/>
            <a:chExt cx="2756532" cy="1220447"/>
          </a:xfrm>
        </p:grpSpPr>
        <p:sp>
          <p:nvSpPr>
            <p:cNvPr id="14" name="Cloud 13"/>
            <p:cNvSpPr/>
            <p:nvPr/>
          </p:nvSpPr>
          <p:spPr bwMode="auto">
            <a:xfrm rot="10800000" flipH="1" flipV="1">
              <a:off x="3962401" y="3943350"/>
              <a:ext cx="2756532" cy="1220447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267200" y="4160045"/>
              <a:ext cx="2209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anose="02050604050505020204" pitchFamily="18" charset="0"/>
                </a:rPr>
                <a:t>Let us  consider </a:t>
              </a:r>
              <a:r>
                <a:rPr lang="en-US" b="1" dirty="0" err="1" smtClean="0">
                  <a:solidFill>
                    <a:schemeClr val="bg1"/>
                  </a:solidFill>
                  <a:latin typeface="Wingdings" panose="05000000000000000000" pitchFamily="2" charset="2"/>
                </a:rPr>
                <a:t>o</a:t>
              </a:r>
              <a:r>
                <a:rPr lang="en-US" b="1" dirty="0" err="1" smtClean="0">
                  <a:solidFill>
                    <a:schemeClr val="bg1"/>
                  </a:solidFill>
                  <a:latin typeface="Bookman Old Style" panose="02050604050505020204" pitchFamily="18" charset="0"/>
                </a:rPr>
                <a:t>ABCD</a:t>
              </a:r>
              <a:endParaRPr lang="en-US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105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13" grpId="0" animBg="1"/>
      <p:bldP spid="2" grpId="0" animBg="1"/>
      <p:bldP spid="27" grpId="0"/>
      <p:bldP spid="28" grpId="0"/>
      <p:bldP spid="29" grpId="0"/>
      <p:bldP spid="30" grpId="0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123"/>
          <p:cNvSpPr txBox="1"/>
          <p:nvPr/>
        </p:nvSpPr>
        <p:spPr>
          <a:xfrm>
            <a:off x="2781287" y="2727555"/>
            <a:ext cx="115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Bookman Old Style" pitchFamily="18" charset="0"/>
                <a:sym typeface="Symbol"/>
              </a:rPr>
              <a:t>[Given]</a:t>
            </a:r>
            <a:endParaRPr lang="en-US" baseline="30000" dirty="0" smtClean="0">
              <a:solidFill>
                <a:srgbClr val="7030A0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231" name="Arc 230"/>
          <p:cNvSpPr/>
          <p:nvPr/>
        </p:nvSpPr>
        <p:spPr>
          <a:xfrm rot="5400000">
            <a:off x="6461796" y="643346"/>
            <a:ext cx="387301" cy="387301"/>
          </a:xfrm>
          <a:prstGeom prst="arc">
            <a:avLst>
              <a:gd name="adj1" fmla="val 16326356"/>
              <a:gd name="adj2" fmla="val 1392069"/>
            </a:avLst>
          </a:prstGeom>
          <a:solidFill>
            <a:srgbClr val="ED4DE5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ounded Rectangle 140"/>
          <p:cNvSpPr/>
          <p:nvPr/>
        </p:nvSpPr>
        <p:spPr>
          <a:xfrm>
            <a:off x="1132966" y="130448"/>
            <a:ext cx="2327379" cy="27115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prstClr val="white"/>
                </a:solidFill>
              </a:rPr>
              <a:t> -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5279719" y="130448"/>
            <a:ext cx="1157043" cy="27115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prstClr val="white"/>
                </a:solidFill>
              </a:rPr>
              <a:t> -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436417" y="422868"/>
            <a:ext cx="2722697" cy="24509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prstClr val="white"/>
                </a:solidFill>
              </a:rPr>
              <a:t> -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05" name="Freeform 104"/>
          <p:cNvSpPr/>
          <p:nvPr/>
        </p:nvSpPr>
        <p:spPr>
          <a:xfrm flipH="1">
            <a:off x="7978699" y="828511"/>
            <a:ext cx="768350" cy="1612900"/>
          </a:xfrm>
          <a:custGeom>
            <a:avLst/>
            <a:gdLst>
              <a:gd name="connsiteX0" fmla="*/ 0 w 768350"/>
              <a:gd name="connsiteY0" fmla="*/ 1606550 h 1612900"/>
              <a:gd name="connsiteX1" fmla="*/ 768350 w 768350"/>
              <a:gd name="connsiteY1" fmla="*/ 1612900 h 1612900"/>
              <a:gd name="connsiteX2" fmla="*/ 768350 w 768350"/>
              <a:gd name="connsiteY2" fmla="*/ 0 h 1612900"/>
              <a:gd name="connsiteX3" fmla="*/ 0 w 768350"/>
              <a:gd name="connsiteY3" fmla="*/ 1606550 h 161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350" h="1612900">
                <a:moveTo>
                  <a:pt x="0" y="1606550"/>
                </a:moveTo>
                <a:lnTo>
                  <a:pt x="768350" y="1612900"/>
                </a:lnTo>
                <a:lnTo>
                  <a:pt x="768350" y="0"/>
                </a:lnTo>
                <a:lnTo>
                  <a:pt x="0" y="160655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Arc 127"/>
          <p:cNvSpPr/>
          <p:nvPr/>
        </p:nvSpPr>
        <p:spPr>
          <a:xfrm rot="14668035">
            <a:off x="8531476" y="2238328"/>
            <a:ext cx="387301" cy="387301"/>
          </a:xfrm>
          <a:prstGeom prst="arc">
            <a:avLst>
              <a:gd name="adj1" fmla="val 17695089"/>
              <a:gd name="adj2" fmla="val 0"/>
            </a:avLst>
          </a:prstGeom>
          <a:solidFill>
            <a:srgbClr val="0000FF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5901484" y="835287"/>
            <a:ext cx="768350" cy="1612900"/>
          </a:xfrm>
          <a:custGeom>
            <a:avLst/>
            <a:gdLst>
              <a:gd name="connsiteX0" fmla="*/ 0 w 768350"/>
              <a:gd name="connsiteY0" fmla="*/ 1606550 h 1612900"/>
              <a:gd name="connsiteX1" fmla="*/ 768350 w 768350"/>
              <a:gd name="connsiteY1" fmla="*/ 1612900 h 1612900"/>
              <a:gd name="connsiteX2" fmla="*/ 768350 w 768350"/>
              <a:gd name="connsiteY2" fmla="*/ 0 h 1612900"/>
              <a:gd name="connsiteX3" fmla="*/ 0 w 768350"/>
              <a:gd name="connsiteY3" fmla="*/ 1606550 h 161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350" h="1612900">
                <a:moveTo>
                  <a:pt x="0" y="1606550"/>
                </a:moveTo>
                <a:lnTo>
                  <a:pt x="768350" y="1612900"/>
                </a:lnTo>
                <a:lnTo>
                  <a:pt x="768350" y="0"/>
                </a:lnTo>
                <a:lnTo>
                  <a:pt x="0" y="160655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/>
          <p:cNvSpPr/>
          <p:nvPr/>
        </p:nvSpPr>
        <p:spPr>
          <a:xfrm>
            <a:off x="5713654" y="2257133"/>
            <a:ext cx="387301" cy="387301"/>
          </a:xfrm>
          <a:prstGeom prst="arc">
            <a:avLst>
              <a:gd name="adj1" fmla="val 17695089"/>
              <a:gd name="adj2" fmla="val 0"/>
            </a:avLst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Arc 126"/>
          <p:cNvSpPr/>
          <p:nvPr/>
        </p:nvSpPr>
        <p:spPr>
          <a:xfrm>
            <a:off x="5717362" y="2252523"/>
            <a:ext cx="387301" cy="387301"/>
          </a:xfrm>
          <a:prstGeom prst="arc">
            <a:avLst>
              <a:gd name="adj1" fmla="val 17695089"/>
              <a:gd name="adj2" fmla="val 0"/>
            </a:avLst>
          </a:prstGeom>
          <a:solidFill>
            <a:srgbClr val="0000FF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6500579" y="2262637"/>
            <a:ext cx="176848" cy="176848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7964437" y="2263695"/>
            <a:ext cx="176848" cy="176848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Arc 90"/>
          <p:cNvSpPr/>
          <p:nvPr/>
        </p:nvSpPr>
        <p:spPr>
          <a:xfrm rot="5400000">
            <a:off x="6458028" y="644305"/>
            <a:ext cx="387301" cy="387301"/>
          </a:xfrm>
          <a:prstGeom prst="arc">
            <a:avLst>
              <a:gd name="adj1" fmla="val 16326356"/>
              <a:gd name="adj2" fmla="val 1392069"/>
            </a:avLst>
          </a:prstGeom>
          <a:solidFill>
            <a:srgbClr val="ED4DE5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5562600" y="533401"/>
            <a:ext cx="3520234" cy="2097901"/>
            <a:chOff x="4607638" y="518815"/>
            <a:chExt cx="3520234" cy="2097901"/>
          </a:xfrm>
        </p:grpSpPr>
        <p:sp>
          <p:nvSpPr>
            <p:cNvPr id="101" name="Rectangle 100"/>
            <p:cNvSpPr/>
            <p:nvPr/>
          </p:nvSpPr>
          <p:spPr>
            <a:xfrm>
              <a:off x="7772484" y="2247384"/>
              <a:ext cx="355388" cy="369332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latin typeface="Bookman Old Style" pitchFamily="18" charset="0"/>
                </a:rPr>
                <a:t>B</a:t>
              </a:r>
              <a:endParaRPr lang="en-US" dirty="0"/>
            </a:p>
          </p:txBody>
        </p:sp>
        <p:sp>
          <p:nvSpPr>
            <p:cNvPr id="2" name="Trapezoid 1"/>
            <p:cNvSpPr/>
            <p:nvPr/>
          </p:nvSpPr>
          <p:spPr>
            <a:xfrm>
              <a:off x="4953000" y="830519"/>
              <a:ext cx="2819484" cy="1601531"/>
            </a:xfrm>
            <a:prstGeom prst="trapezoid">
              <a:avLst>
                <a:gd name="adj" fmla="val 4678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607638" y="2247384"/>
              <a:ext cx="397574" cy="369332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latin typeface="Bookman Old Style" pitchFamily="18" charset="0"/>
                </a:rPr>
                <a:t>A</a:t>
              </a:r>
              <a:endParaRPr lang="en-US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6934200" y="518815"/>
              <a:ext cx="355388" cy="369332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latin typeface="Bookman Old Style" pitchFamily="18" charset="0"/>
                </a:rPr>
                <a:t>C</a:t>
              </a:r>
              <a:endParaRPr lang="en-US" dirty="0"/>
            </a:p>
          </p:txBody>
        </p:sp>
        <p:sp>
          <p:nvSpPr>
            <p:cNvPr id="112" name="Rectangle 111"/>
            <p:cNvSpPr/>
            <p:nvPr/>
          </p:nvSpPr>
          <p:spPr>
            <a:xfrm flipH="1">
              <a:off x="5377972" y="518815"/>
              <a:ext cx="569328" cy="369332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>
                  <a:latin typeface="Bookman Old Style" pitchFamily="18" charset="0"/>
                </a:rPr>
                <a:t>D</a:t>
              </a:r>
              <a:endParaRPr lang="en-US" dirty="0"/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3941618" y="151715"/>
            <a:ext cx="1316182" cy="22860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prstClr val="white"/>
                </a:solidFill>
              </a:rPr>
              <a:t> -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57151"/>
            <a:ext cx="8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lphaUcPeriod" startAt="17"/>
            </a:pPr>
            <a:r>
              <a:rPr lang="en-US" b="1" dirty="0" smtClean="0">
                <a:solidFill>
                  <a:srgbClr val="2133E3"/>
                </a:solidFill>
                <a:latin typeface="Bookman Old Style" pitchFamily="18" charset="0"/>
              </a:rPr>
              <a:t>If the non - parallel sides of a trapezium are equal, </a:t>
            </a:r>
          </a:p>
          <a:p>
            <a:r>
              <a:rPr lang="en-US" b="1" dirty="0" smtClean="0">
                <a:solidFill>
                  <a:srgbClr val="2133E3"/>
                </a:solidFill>
                <a:latin typeface="Bookman Old Style" pitchFamily="18" charset="0"/>
              </a:rPr>
              <a:t>     prove that it is cyclic.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386177" y="4483786"/>
            <a:ext cx="3333664" cy="27699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ounded Rectangle 142"/>
          <p:cNvSpPr/>
          <p:nvPr/>
        </p:nvSpPr>
        <p:spPr>
          <a:xfrm>
            <a:off x="427260" y="3966838"/>
            <a:ext cx="1068282" cy="258795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Comic Sans MS" pitchFamily="66" charset="0"/>
            </a:endParaRPr>
          </a:p>
        </p:txBody>
      </p:sp>
      <p:sp>
        <p:nvSpPr>
          <p:cNvPr id="144" name="Rounded Rectangle 143"/>
          <p:cNvSpPr/>
          <p:nvPr/>
        </p:nvSpPr>
        <p:spPr>
          <a:xfrm>
            <a:off x="1041821" y="1904668"/>
            <a:ext cx="1879023" cy="294251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Comic Sans MS" pitchFamily="66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6648292" y="2978151"/>
            <a:ext cx="1817635" cy="9181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                       </a:t>
            </a: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683771" y="2978150"/>
            <a:ext cx="11029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Bookman Old Style" pitchFamily="18" charset="0"/>
              </a:rPr>
              <a:t>Hint :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76497" y="3185697"/>
            <a:ext cx="14406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0" dirty="0" smtClean="0">
                <a:latin typeface="Bookman Old Style" pitchFamily="18" charset="0"/>
                <a:sym typeface="Symbol"/>
              </a:rPr>
              <a:t>To prove :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741290" y="3511680"/>
            <a:ext cx="16395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  <a:sym typeface="Symbol"/>
              </a:rPr>
              <a:t>B +D=180</a:t>
            </a:r>
            <a:r>
              <a:rPr lang="en-US" sz="1600" b="1" baseline="30000" dirty="0" smtClean="0">
                <a:latin typeface="Bookman Old Style" pitchFamily="18" charset="0"/>
                <a:sym typeface="Symbol"/>
              </a:rPr>
              <a:t>0</a:t>
            </a:r>
            <a:endParaRPr lang="en-US" sz="1600" b="1" baseline="30000" dirty="0">
              <a:latin typeface="Bookman Old Style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96760" y="2431018"/>
            <a:ext cx="2491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DEA = CFB = 90º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781287" y="2431018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Bookman Old Style" pitchFamily="18" charset="0"/>
                <a:sym typeface="Symbol"/>
              </a:rPr>
              <a:t>By construction </a:t>
            </a:r>
            <a:endParaRPr lang="en-US" baseline="30000" dirty="0" smtClean="0">
              <a:solidFill>
                <a:srgbClr val="7030A0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79070" y="3616881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 DEA </a:t>
            </a:r>
            <a:r>
              <a:rPr lang="en-US" dirty="0" smtClean="0">
                <a:latin typeface="Symbol" pitchFamily="18" charset="2"/>
                <a:sym typeface="Symbol"/>
              </a:rPr>
              <a:t>@</a:t>
            </a:r>
            <a:r>
              <a:rPr lang="en-US" dirty="0" smtClean="0">
                <a:latin typeface="Bookman Old Style" pitchFamily="18" charset="0"/>
                <a:sym typeface="Symbol"/>
              </a:rPr>
              <a:t> CFB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-1058" y="3616881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/>
              </a:rPr>
              <a:t>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2781287" y="3616881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Bookman Old Style" pitchFamily="18" charset="0"/>
                <a:sym typeface="Symbol"/>
              </a:rPr>
              <a:t>RHS criterion</a:t>
            </a:r>
            <a:endParaRPr lang="en-US" baseline="30000" dirty="0" smtClean="0">
              <a:solidFill>
                <a:srgbClr val="7030A0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-1058" y="3896282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/>
              </a:rPr>
              <a:t>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379072" y="3896282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A = B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541899" y="3896282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.....2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2781287" y="389628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Bookman Old Style" pitchFamily="18" charset="0"/>
                <a:sym typeface="Symbol"/>
              </a:rPr>
              <a:t>CPCT</a:t>
            </a:r>
            <a:endParaRPr lang="en-US" baseline="30000" dirty="0" smtClean="0">
              <a:solidFill>
                <a:srgbClr val="7030A0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2781287" y="4145518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7030A0"/>
                </a:solidFill>
                <a:latin typeface="Bookman Old Style" pitchFamily="18" charset="0"/>
              </a:defRPr>
            </a:lvl1pPr>
          </a:lstStyle>
          <a:p>
            <a:r>
              <a:rPr lang="en-US" dirty="0">
                <a:sym typeface="Symbol"/>
              </a:rPr>
              <a:t>[From (1) and (2)]</a:t>
            </a:r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373962" y="4183618"/>
            <a:ext cx="19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B + D = 180º</a:t>
            </a:r>
            <a:endParaRPr lang="en-US" baseline="30000" dirty="0">
              <a:latin typeface="Bookman Old Style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-5403" y="4437618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/>
              </a:rPr>
              <a:t></a:t>
            </a:r>
            <a:endParaRPr 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325047" y="4470280"/>
            <a:ext cx="424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Wingdings" pitchFamily="2" charset="2"/>
                <a:sym typeface="Symbol"/>
              </a:rPr>
              <a:t>o</a:t>
            </a:r>
            <a:r>
              <a:rPr lang="en-US" dirty="0" err="1" smtClean="0">
                <a:latin typeface="Bookman Old Style" pitchFamily="18" charset="0"/>
                <a:sym typeface="Symbol"/>
              </a:rPr>
              <a:t>ABCD</a:t>
            </a:r>
            <a:r>
              <a:rPr lang="en-US" dirty="0" smtClean="0">
                <a:latin typeface="Bookman Old Style" pitchFamily="18" charset="0"/>
                <a:sym typeface="Symbol"/>
              </a:rPr>
              <a:t> is a cyclic trapezium</a:t>
            </a:r>
            <a:endParaRPr lang="en-US" baseline="30000" dirty="0">
              <a:latin typeface="Bookman Old Style" pitchFamily="18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6676494" y="845105"/>
            <a:ext cx="0" cy="160153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7963695" y="844917"/>
            <a:ext cx="0" cy="160153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503268" y="2264562"/>
            <a:ext cx="176848" cy="1768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7965362" y="2264562"/>
            <a:ext cx="176848" cy="1768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381003" y="1175625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To prove :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603262" y="1175625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Wingdings" pitchFamily="2" charset="2"/>
                <a:sym typeface="Symbol"/>
              </a:rPr>
              <a:t>o</a:t>
            </a:r>
            <a:r>
              <a:rPr lang="en-US" dirty="0" err="1" smtClean="0">
                <a:latin typeface="Bookman Old Style" pitchFamily="18" charset="0"/>
                <a:sym typeface="Symbol"/>
              </a:rPr>
              <a:t>ABCD</a:t>
            </a:r>
            <a:r>
              <a:rPr lang="en-US" dirty="0" smtClean="0">
                <a:latin typeface="Bookman Old Style" pitchFamily="18" charset="0"/>
                <a:sym typeface="Symbol"/>
              </a:rPr>
              <a:t> is cyclic </a:t>
            </a:r>
            <a:endParaRPr lang="en-US" dirty="0">
              <a:latin typeface="Bookman Old Style" pitchFamily="18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2410263" y="1854851"/>
            <a:ext cx="2850272" cy="1022202"/>
            <a:chOff x="5224070" y="3352124"/>
            <a:chExt cx="2850272" cy="1022202"/>
          </a:xfrm>
        </p:grpSpPr>
        <p:sp>
          <p:nvSpPr>
            <p:cNvPr id="74" name="Cloud 73"/>
            <p:cNvSpPr/>
            <p:nvPr/>
          </p:nvSpPr>
          <p:spPr>
            <a:xfrm>
              <a:off x="5224070" y="3352124"/>
              <a:ext cx="2850272" cy="1022202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Bookman Old Style" pitchFamily="18" charset="0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371740" y="3628507"/>
              <a:ext cx="261362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Wingdings" pitchFamily="2" charset="2"/>
                  <a:sym typeface="Symbol"/>
                </a:rPr>
                <a:t>o</a:t>
              </a:r>
              <a:r>
                <a:rPr lang="pt-BR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ABCD is trapezium</a:t>
              </a:r>
              <a:endParaRPr lang="en-US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380917" y="1899966"/>
            <a:ext cx="2850272" cy="1022202"/>
            <a:chOff x="5224070" y="3352124"/>
            <a:chExt cx="2850272" cy="1022202"/>
          </a:xfrm>
        </p:grpSpPr>
        <p:sp>
          <p:nvSpPr>
            <p:cNvPr id="84" name="Cloud 83"/>
            <p:cNvSpPr/>
            <p:nvPr/>
          </p:nvSpPr>
          <p:spPr>
            <a:xfrm>
              <a:off x="5224070" y="3352124"/>
              <a:ext cx="2850272" cy="1022202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Bookman Old Style" pitchFamily="18" charset="0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371740" y="3504524"/>
              <a:ext cx="261362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AB || DC</a:t>
              </a:r>
            </a:p>
            <a:p>
              <a:pPr algn="ctr"/>
              <a:r>
                <a:rPr lang="pt-BR" sz="1600" b="1" dirty="0" smtClean="0">
                  <a:solidFill>
                    <a:srgbClr val="FFFF00"/>
                  </a:solidFill>
                  <a:latin typeface="Bookman Old Style" pitchFamily="18" charset="0"/>
                </a:rPr>
                <a:t>AD is a transversal</a:t>
              </a:r>
              <a:endParaRPr lang="en-US" sz="1600" b="1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6" name="Straight Connector 5"/>
          <p:cNvCxnSpPr/>
          <p:nvPr/>
        </p:nvCxnSpPr>
        <p:spPr>
          <a:xfrm>
            <a:off x="6674187" y="842257"/>
            <a:ext cx="1303757" cy="0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892014" y="2439485"/>
            <a:ext cx="2833113" cy="0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5893018" y="837956"/>
            <a:ext cx="757442" cy="1622658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2323082" y="1890019"/>
            <a:ext cx="2850272" cy="1022202"/>
            <a:chOff x="5224070" y="3352124"/>
            <a:chExt cx="2850272" cy="1022202"/>
          </a:xfrm>
        </p:grpSpPr>
        <p:sp>
          <p:nvSpPr>
            <p:cNvPr id="89" name="Cloud 88"/>
            <p:cNvSpPr/>
            <p:nvPr/>
          </p:nvSpPr>
          <p:spPr>
            <a:xfrm>
              <a:off x="5224070" y="3352124"/>
              <a:ext cx="2850272" cy="1022202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Bookman Old Style" pitchFamily="18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371740" y="3529457"/>
              <a:ext cx="261362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Comic Sans MS" pitchFamily="66" charset="0"/>
                  <a:sym typeface="Symbol"/>
                </a:rPr>
                <a:t></a:t>
              </a:r>
              <a:r>
                <a:rPr lang="pt-BR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A and </a:t>
              </a:r>
              <a:r>
                <a:rPr lang="en-US" sz="1600" b="1" dirty="0" smtClean="0">
                  <a:solidFill>
                    <a:schemeClr val="bg1"/>
                  </a:solidFill>
                  <a:latin typeface="Comic Sans MS" pitchFamily="66" charset="0"/>
                  <a:sym typeface="Symbol"/>
                </a:rPr>
                <a:t></a:t>
              </a:r>
              <a:r>
                <a:rPr lang="pt-BR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D forms a pair of Interior angles</a:t>
              </a:r>
              <a:endParaRPr lang="en-US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897873" y="2787076"/>
            <a:ext cx="2619017" cy="737175"/>
            <a:chOff x="5371740" y="3352124"/>
            <a:chExt cx="2619017" cy="737175"/>
          </a:xfrm>
        </p:grpSpPr>
        <p:sp>
          <p:nvSpPr>
            <p:cNvPr id="93" name="Cloud 92"/>
            <p:cNvSpPr/>
            <p:nvPr/>
          </p:nvSpPr>
          <p:spPr>
            <a:xfrm>
              <a:off x="5536407" y="3352124"/>
              <a:ext cx="2454350" cy="737175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Bookman Old Style" pitchFamily="18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371740" y="3529457"/>
              <a:ext cx="261362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Symbol" pitchFamily="18" charset="2"/>
                  <a:sym typeface="Symbol"/>
                </a:rPr>
                <a:t>\ </a:t>
              </a:r>
              <a:r>
                <a:rPr lang="en-US" sz="1600" b="1" dirty="0" smtClean="0">
                  <a:solidFill>
                    <a:schemeClr val="bg1"/>
                  </a:solidFill>
                  <a:latin typeface="Comic Sans MS" pitchFamily="66" charset="0"/>
                  <a:sym typeface="Symbol"/>
                </a:rPr>
                <a:t></a:t>
              </a:r>
              <a:r>
                <a:rPr lang="pt-BR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A + </a:t>
              </a:r>
              <a:r>
                <a:rPr lang="en-US" sz="1600" b="1" dirty="0" smtClean="0">
                  <a:solidFill>
                    <a:schemeClr val="bg1"/>
                  </a:solidFill>
                  <a:latin typeface="Comic Sans MS" pitchFamily="66" charset="0"/>
                  <a:sym typeface="Symbol"/>
                </a:rPr>
                <a:t></a:t>
              </a:r>
              <a:r>
                <a:rPr lang="pt-BR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D = 180º</a:t>
              </a:r>
              <a:endParaRPr lang="en-US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980091" y="1867127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A + D = 180º</a:t>
            </a:r>
            <a:endParaRPr lang="en-US" baseline="30000" dirty="0">
              <a:latin typeface="Bookman Old Style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869928" y="1891727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.....1</a:t>
            </a:r>
            <a:endParaRPr lang="en-US" dirty="0">
              <a:latin typeface="Bookman Old Style" pitchFamily="18" charset="0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2268510" y="1959092"/>
            <a:ext cx="3236416" cy="1022202"/>
            <a:chOff x="5187043" y="3302853"/>
            <a:chExt cx="3236416" cy="1022202"/>
          </a:xfrm>
        </p:grpSpPr>
        <p:sp>
          <p:nvSpPr>
            <p:cNvPr id="77" name="Cloud 76"/>
            <p:cNvSpPr/>
            <p:nvPr/>
          </p:nvSpPr>
          <p:spPr>
            <a:xfrm>
              <a:off x="5187043" y="3302853"/>
              <a:ext cx="3236416" cy="1022202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Bookman Old Style" pitchFamily="18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371740" y="3539073"/>
              <a:ext cx="288200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Now let us draw DE </a:t>
              </a:r>
              <a:r>
                <a:rPr lang="pt-BR" sz="1600" b="1" dirty="0">
                  <a:solidFill>
                    <a:schemeClr val="bg1"/>
                  </a:solidFill>
                  <a:latin typeface="Symbol" pitchFamily="18" charset="2"/>
                </a:rPr>
                <a:t>^</a:t>
              </a:r>
              <a:r>
                <a:rPr lang="pt-BR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 AB and CF </a:t>
              </a:r>
              <a:r>
                <a:rPr lang="pt-BR" sz="1600" b="1" dirty="0" smtClean="0">
                  <a:solidFill>
                    <a:schemeClr val="bg1"/>
                  </a:solidFill>
                  <a:latin typeface="Symbol" pitchFamily="18" charset="2"/>
                </a:rPr>
                <a:t>^</a:t>
              </a:r>
              <a:r>
                <a:rPr lang="pt-BR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 AB</a:t>
              </a:r>
              <a:endParaRPr lang="en-US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381000" y="1567779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Construction :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158931" y="1567779"/>
            <a:ext cx="3361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Draw DE </a:t>
            </a:r>
            <a:r>
              <a:rPr lang="en-US" dirty="0">
                <a:latin typeface="Symbol" pitchFamily="18" charset="2"/>
                <a:sym typeface="Symbol"/>
              </a:rPr>
              <a:t>^</a:t>
            </a:r>
            <a:r>
              <a:rPr lang="en-US" dirty="0" smtClean="0">
                <a:latin typeface="Bookman Old Style" pitchFamily="18" charset="0"/>
                <a:sym typeface="Symbol"/>
              </a:rPr>
              <a:t> AB and CF </a:t>
            </a:r>
            <a:r>
              <a:rPr lang="en-US" dirty="0" smtClean="0">
                <a:latin typeface="Symbol" pitchFamily="18" charset="2"/>
                <a:sym typeface="Symbol"/>
              </a:rPr>
              <a:t>^</a:t>
            </a:r>
            <a:r>
              <a:rPr lang="en-US" dirty="0" smtClean="0">
                <a:latin typeface="Bookman Old Style" pitchFamily="18" charset="0"/>
                <a:sym typeface="Symbol"/>
              </a:rPr>
              <a:t> AB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485489" y="2417374"/>
            <a:ext cx="355388" cy="369332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E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7805872" y="2408599"/>
            <a:ext cx="355388" cy="369332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F</a:t>
            </a:r>
            <a:endParaRPr lang="en-US" dirty="0"/>
          </a:p>
        </p:txBody>
      </p:sp>
      <p:grpSp>
        <p:nvGrpSpPr>
          <p:cNvPr id="97" name="Group 96"/>
          <p:cNvGrpSpPr/>
          <p:nvPr/>
        </p:nvGrpSpPr>
        <p:grpSpPr>
          <a:xfrm>
            <a:off x="2672101" y="1544957"/>
            <a:ext cx="2341254" cy="1022202"/>
            <a:chOff x="5187043" y="3302853"/>
            <a:chExt cx="2341254" cy="1022202"/>
          </a:xfrm>
        </p:grpSpPr>
        <p:sp>
          <p:nvSpPr>
            <p:cNvPr id="99" name="Cloud 98"/>
            <p:cNvSpPr/>
            <p:nvPr/>
          </p:nvSpPr>
          <p:spPr>
            <a:xfrm>
              <a:off x="5187043" y="3302853"/>
              <a:ext cx="2341254" cy="1022202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Bookman Old Style" pitchFamily="18" charset="0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5447940" y="3539073"/>
              <a:ext cx="188521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Consider </a:t>
              </a:r>
              <a:r>
                <a:rPr lang="pt-BR" sz="1600" b="1" dirty="0" smtClean="0">
                  <a:solidFill>
                    <a:schemeClr val="bg1"/>
                  </a:solidFill>
                  <a:latin typeface="Symbol" pitchFamily="18" charset="2"/>
                </a:rPr>
                <a:t>D</a:t>
              </a:r>
              <a:r>
                <a:rPr lang="pt-BR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DEA and </a:t>
              </a:r>
              <a:r>
                <a:rPr lang="pt-BR" sz="1600" b="1" dirty="0">
                  <a:solidFill>
                    <a:schemeClr val="bg1"/>
                  </a:solidFill>
                  <a:latin typeface="Symbol" pitchFamily="18" charset="2"/>
                </a:rPr>
                <a:t>D</a:t>
              </a:r>
              <a:r>
                <a:rPr lang="pt-BR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CFB</a:t>
              </a:r>
              <a:endParaRPr lang="en-US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2781287" y="3068421"/>
            <a:ext cx="31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Bookman Old Style" pitchFamily="18" charset="0"/>
                <a:sym typeface="Symbol"/>
              </a:rPr>
              <a:t>[Perpendicular distance between two parallel lines]</a:t>
            </a:r>
            <a:endParaRPr lang="en-US" baseline="30000" dirty="0" smtClean="0">
              <a:solidFill>
                <a:srgbClr val="7030A0"/>
              </a:solidFill>
              <a:latin typeface="Bookman Old Style" pitchFamily="18" charset="0"/>
              <a:sym typeface="Symbol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2577405" y="1544957"/>
            <a:ext cx="2460682" cy="1324011"/>
            <a:chOff x="5316509" y="3327065"/>
            <a:chExt cx="2460682" cy="1324011"/>
          </a:xfrm>
        </p:grpSpPr>
        <p:sp>
          <p:nvSpPr>
            <p:cNvPr id="120" name="Cloud 119"/>
            <p:cNvSpPr/>
            <p:nvPr/>
          </p:nvSpPr>
          <p:spPr>
            <a:xfrm>
              <a:off x="5316509" y="3327065"/>
              <a:ext cx="2460682" cy="1324011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Bookman Old Style" pitchFamily="18" charset="0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419363" y="3476775"/>
              <a:ext cx="2171003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Perpendicular distance between two parallel lines are equal</a:t>
              </a:r>
              <a:endParaRPr lang="en-US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795303" y="3045012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DE = CF</a:t>
            </a:r>
            <a:endParaRPr lang="en-US" dirty="0">
              <a:latin typeface="Bookman Old Style" pitchFamily="18" charset="0"/>
            </a:endParaRPr>
          </a:p>
        </p:txBody>
      </p:sp>
      <p:grpSp>
        <p:nvGrpSpPr>
          <p:cNvPr id="129" name="Group 128"/>
          <p:cNvGrpSpPr/>
          <p:nvPr/>
        </p:nvGrpSpPr>
        <p:grpSpPr>
          <a:xfrm>
            <a:off x="2150745" y="1726982"/>
            <a:ext cx="3407446" cy="1350624"/>
            <a:chOff x="5195998" y="3313758"/>
            <a:chExt cx="3407446" cy="1350624"/>
          </a:xfrm>
        </p:grpSpPr>
        <p:sp>
          <p:nvSpPr>
            <p:cNvPr id="140" name="Cloud 139"/>
            <p:cNvSpPr/>
            <p:nvPr/>
          </p:nvSpPr>
          <p:spPr>
            <a:xfrm>
              <a:off x="5195998" y="3313758"/>
              <a:ext cx="3407446" cy="1350624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Bookman Old Style" pitchFamily="18" charset="0"/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5447938" y="3539073"/>
              <a:ext cx="302465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A quadrilateral is cyclic, if a pair of opposite angles is supplementary</a:t>
              </a:r>
              <a:endParaRPr lang="en-US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52" name="TextBox 151"/>
          <p:cNvSpPr txBox="1"/>
          <p:nvPr/>
        </p:nvSpPr>
        <p:spPr>
          <a:xfrm>
            <a:off x="3769958" y="4410077"/>
            <a:ext cx="4383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Bookman Old Style" pitchFamily="18" charset="0"/>
                <a:sym typeface="Symbol"/>
              </a:rPr>
              <a:t>[A </a:t>
            </a:r>
            <a:r>
              <a:rPr lang="en-US" dirty="0">
                <a:solidFill>
                  <a:srgbClr val="7030A0"/>
                </a:solidFill>
                <a:latin typeface="Bookman Old Style" pitchFamily="18" charset="0"/>
                <a:sym typeface="Symbol"/>
              </a:rPr>
              <a:t>quadrilateral is cyclic </a:t>
            </a:r>
            <a:r>
              <a:rPr lang="en-US" dirty="0" smtClean="0">
                <a:solidFill>
                  <a:srgbClr val="7030A0"/>
                </a:solidFill>
                <a:latin typeface="Bookman Old Style" pitchFamily="18" charset="0"/>
                <a:sym typeface="Symbol"/>
              </a:rPr>
              <a:t>if a pair </a:t>
            </a:r>
            <a:r>
              <a:rPr lang="en-US" dirty="0">
                <a:solidFill>
                  <a:srgbClr val="7030A0"/>
                </a:solidFill>
                <a:latin typeface="Bookman Old Style" pitchFamily="18" charset="0"/>
                <a:sym typeface="Symbol"/>
              </a:rPr>
              <a:t>of opposite angles is </a:t>
            </a:r>
            <a:r>
              <a:rPr lang="en-US" dirty="0" smtClean="0">
                <a:solidFill>
                  <a:srgbClr val="7030A0"/>
                </a:solidFill>
                <a:latin typeface="Bookman Old Style" pitchFamily="18" charset="0"/>
                <a:sym typeface="Symbol"/>
              </a:rPr>
              <a:t>supplementary]</a:t>
            </a:r>
            <a:endParaRPr lang="en-US" dirty="0">
              <a:solidFill>
                <a:srgbClr val="7030A0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98123" y="1884918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Proof :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80214" y="2177018"/>
            <a:ext cx="234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In </a:t>
            </a:r>
            <a:r>
              <a:rPr lang="en-US" dirty="0" smtClean="0">
                <a:latin typeface="Symbol" pitchFamily="18" charset="2"/>
                <a:sym typeface="Symbol"/>
              </a:rPr>
              <a:t>D</a:t>
            </a:r>
            <a:r>
              <a:rPr lang="en-US" dirty="0" smtClean="0">
                <a:latin typeface="Bookman Old Style" pitchFamily="18" charset="0"/>
                <a:sym typeface="Symbol"/>
              </a:rPr>
              <a:t>DEA and </a:t>
            </a:r>
            <a:r>
              <a:rPr lang="en-US" dirty="0">
                <a:latin typeface="Symbol" pitchFamily="18" charset="2"/>
                <a:sym typeface="Symbol"/>
              </a:rPr>
              <a:t>D</a:t>
            </a:r>
            <a:r>
              <a:rPr lang="en-US" dirty="0" smtClean="0">
                <a:latin typeface="Bookman Old Style" pitchFamily="18" charset="0"/>
                <a:sym typeface="Symbol"/>
              </a:rPr>
              <a:t>CFB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95339" y="2708274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AD = CB</a:t>
            </a:r>
            <a:endParaRPr lang="en-US" dirty="0">
              <a:latin typeface="Bookman Old Style" pitchFamily="18" charset="0"/>
            </a:endParaRPr>
          </a:p>
        </p:txBody>
      </p:sp>
      <p:cxnSp>
        <p:nvCxnSpPr>
          <p:cNvPr id="138" name="Straight Connector 137"/>
          <p:cNvCxnSpPr/>
          <p:nvPr/>
        </p:nvCxnSpPr>
        <p:spPr>
          <a:xfrm>
            <a:off x="6676949" y="828511"/>
            <a:ext cx="0" cy="1601531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7966764" y="839097"/>
            <a:ext cx="0" cy="1601531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147167" y="584290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Tahoma"/>
                <a:cs typeface="Tahoma"/>
                <a:sym typeface="Symbol"/>
              </a:rPr>
              <a:t>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7158165" y="2190257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Tahoma"/>
                <a:cs typeface="Tahoma"/>
                <a:sym typeface="Symbol"/>
              </a:rPr>
              <a:t>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153" name="Straight Connector 152"/>
          <p:cNvCxnSpPr/>
          <p:nvPr/>
        </p:nvCxnSpPr>
        <p:spPr>
          <a:xfrm>
            <a:off x="8230634" y="1672941"/>
            <a:ext cx="2215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6141909" y="1691461"/>
            <a:ext cx="2215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V="1">
            <a:off x="5903859" y="821537"/>
            <a:ext cx="757442" cy="1622658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H="1" flipV="1">
            <a:off x="7996042" y="868799"/>
            <a:ext cx="729082" cy="1571884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351246" y="815121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Given :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1573505" y="815121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Wingdings" pitchFamily="2" charset="2"/>
                <a:sym typeface="Symbol"/>
              </a:rPr>
              <a:t>o</a:t>
            </a:r>
            <a:r>
              <a:rPr lang="en-US" dirty="0" err="1" smtClean="0">
                <a:latin typeface="Bookman Old Style" pitchFamily="18" charset="0"/>
                <a:sym typeface="Symbol"/>
              </a:rPr>
              <a:t>ABCD</a:t>
            </a:r>
            <a:r>
              <a:rPr lang="en-US" dirty="0" smtClean="0">
                <a:latin typeface="Bookman Old Style" pitchFamily="18" charset="0"/>
                <a:sym typeface="Symbol"/>
              </a:rPr>
              <a:t> is a trapezium 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4173821" y="825774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  <a:sym typeface="Symbol"/>
              </a:rPr>
              <a:t>, AD = BC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198" name="Trapezoid 197"/>
          <p:cNvSpPr/>
          <p:nvPr/>
        </p:nvSpPr>
        <p:spPr>
          <a:xfrm>
            <a:off x="5908513" y="842718"/>
            <a:ext cx="2819484" cy="1601531"/>
          </a:xfrm>
          <a:prstGeom prst="trapezoid">
            <a:avLst>
              <a:gd name="adj" fmla="val 46788"/>
            </a:avLst>
          </a:prstGeom>
          <a:noFill/>
          <a:ln w="28575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1" name="Group 220"/>
          <p:cNvGrpSpPr/>
          <p:nvPr/>
        </p:nvGrpSpPr>
        <p:grpSpPr>
          <a:xfrm>
            <a:off x="2769490" y="1936209"/>
            <a:ext cx="2249434" cy="1093963"/>
            <a:chOff x="5775004" y="3394996"/>
            <a:chExt cx="2249434" cy="1093963"/>
          </a:xfrm>
        </p:grpSpPr>
        <p:sp>
          <p:nvSpPr>
            <p:cNvPr id="222" name="Cloud 221"/>
            <p:cNvSpPr/>
            <p:nvPr/>
          </p:nvSpPr>
          <p:spPr>
            <a:xfrm>
              <a:off x="5775004" y="3394996"/>
              <a:ext cx="2249434" cy="1093963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Bookman Old Style" pitchFamily="18" charset="0"/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5847808" y="3592132"/>
              <a:ext cx="206588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We want</a:t>
              </a:r>
            </a:p>
            <a:p>
              <a:pPr algn="ctr"/>
              <a:r>
                <a:rPr lang="pt-BR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 </a:t>
              </a:r>
              <a:r>
                <a:rPr lang="en-US" sz="1600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</a:t>
              </a:r>
              <a:r>
                <a:rPr lang="pt-BR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B + </a:t>
              </a:r>
              <a:r>
                <a:rPr lang="en-US" sz="1600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</a:t>
              </a:r>
              <a:r>
                <a:rPr lang="pt-BR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D = 180º</a:t>
              </a:r>
              <a:endParaRPr lang="en-US" sz="1600" b="1" baseline="30000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2685757" y="1497499"/>
            <a:ext cx="2560065" cy="1350624"/>
            <a:chOff x="5619689" y="3313758"/>
            <a:chExt cx="2560065" cy="1350624"/>
          </a:xfrm>
        </p:grpSpPr>
        <p:sp>
          <p:nvSpPr>
            <p:cNvPr id="225" name="Cloud 224"/>
            <p:cNvSpPr/>
            <p:nvPr/>
          </p:nvSpPr>
          <p:spPr>
            <a:xfrm>
              <a:off x="5619689" y="3313758"/>
              <a:ext cx="2560065" cy="1350624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Bookman Old Style" pitchFamily="18" charset="0"/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5847808" y="3666563"/>
              <a:ext cx="206588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We </a:t>
              </a:r>
              <a:r>
                <a:rPr lang="en-US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need to prove</a:t>
              </a:r>
              <a:r>
                <a:rPr lang="en-US" sz="1600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 </a:t>
              </a:r>
              <a:r>
                <a:rPr lang="pt-BR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A = </a:t>
              </a:r>
              <a:r>
                <a:rPr lang="en-US" sz="1600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</a:t>
              </a:r>
              <a:r>
                <a:rPr lang="pt-BR" sz="1600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B</a:t>
              </a:r>
              <a:endParaRPr lang="en-US" sz="1600" b="1" baseline="30000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2102330" y="1441362"/>
            <a:ext cx="3407447" cy="1536789"/>
            <a:chOff x="5164099" y="3428646"/>
            <a:chExt cx="3407447" cy="1536789"/>
          </a:xfrm>
        </p:grpSpPr>
        <p:sp>
          <p:nvSpPr>
            <p:cNvPr id="228" name="Cloud 227"/>
            <p:cNvSpPr/>
            <p:nvPr/>
          </p:nvSpPr>
          <p:spPr>
            <a:xfrm>
              <a:off x="5164099" y="3428646"/>
              <a:ext cx="3407447" cy="1536789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Bookman Old Style" pitchFamily="18" charset="0"/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5455208" y="3666563"/>
              <a:ext cx="3033398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Bookman Old Style" pitchFamily="18" charset="0"/>
                </a:rPr>
                <a:t>For proving angles equal, we need to prove triangles containing them to be congruent</a:t>
              </a:r>
              <a:endParaRPr lang="en-US" sz="1600" b="1" baseline="30000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30" name="Arc 229"/>
          <p:cNvSpPr/>
          <p:nvPr/>
        </p:nvSpPr>
        <p:spPr>
          <a:xfrm rot="14668035">
            <a:off x="8535244" y="2237368"/>
            <a:ext cx="387301" cy="387301"/>
          </a:xfrm>
          <a:prstGeom prst="arc">
            <a:avLst>
              <a:gd name="adj1" fmla="val 17695089"/>
              <a:gd name="adj2" fmla="val 0"/>
            </a:avLst>
          </a:prstGeom>
          <a:solidFill>
            <a:srgbClr val="0000FF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570933" y="1630338"/>
            <a:ext cx="224101" cy="48806"/>
            <a:chOff x="6652260" y="1707604"/>
            <a:chExt cx="224101" cy="48806"/>
          </a:xfrm>
          <a:effectLst>
            <a:glow rad="101600">
              <a:schemeClr val="accent1">
                <a:satMod val="175000"/>
                <a:alpha val="40000"/>
              </a:schemeClr>
            </a:glow>
          </a:effectLst>
        </p:grpSpPr>
        <p:cxnSp>
          <p:nvCxnSpPr>
            <p:cNvPr id="109" name="Straight Connector 108"/>
            <p:cNvCxnSpPr/>
            <p:nvPr/>
          </p:nvCxnSpPr>
          <p:spPr>
            <a:xfrm>
              <a:off x="6654800" y="1707604"/>
              <a:ext cx="221561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6652260" y="1756410"/>
              <a:ext cx="221561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7855639" y="1658176"/>
            <a:ext cx="222196" cy="48806"/>
            <a:chOff x="6654800" y="1707604"/>
            <a:chExt cx="222196" cy="48806"/>
          </a:xfrm>
          <a:effectLst>
            <a:glow rad="101600">
              <a:schemeClr val="accent1">
                <a:satMod val="175000"/>
                <a:alpha val="40000"/>
              </a:schemeClr>
            </a:glow>
          </a:effectLst>
        </p:grpSpPr>
        <p:cxnSp>
          <p:nvCxnSpPr>
            <p:cNvPr id="117" name="Straight Connector 116"/>
            <p:cNvCxnSpPr/>
            <p:nvPr/>
          </p:nvCxnSpPr>
          <p:spPr>
            <a:xfrm>
              <a:off x="6654800" y="1707604"/>
              <a:ext cx="221561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6655435" y="1756410"/>
              <a:ext cx="221561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854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500"/>
                            </p:stCondLst>
                            <p:childTnLst>
                              <p:par>
                                <p:cTn id="2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500"/>
                            </p:stCondLst>
                            <p:childTnLst>
                              <p:par>
                                <p:cTn id="2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500"/>
                            </p:stCondLst>
                            <p:childTnLst>
                              <p:par>
                                <p:cTn id="2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500"/>
                            </p:stCondLst>
                            <p:childTnLst>
                              <p:par>
                                <p:cTn id="2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500"/>
                            </p:stCondLst>
                            <p:childTnLst>
                              <p:par>
                                <p:cTn id="2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1000"/>
                            </p:stCondLst>
                            <p:childTnLst>
                              <p:par>
                                <p:cTn id="2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500"/>
                            </p:stCondLst>
                            <p:childTnLst>
                              <p:par>
                                <p:cTn id="2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1000"/>
                            </p:stCondLst>
                            <p:childTnLst>
                              <p:par>
                                <p:cTn id="2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500"/>
                            </p:stCondLst>
                            <p:childTnLst>
                              <p:par>
                                <p:cTn id="3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6" fill="hold">
                            <p:stCondLst>
                              <p:cond delay="500"/>
                            </p:stCondLst>
                            <p:childTnLst>
                              <p:par>
                                <p:cTn id="3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500"/>
                            </p:stCondLst>
                            <p:childTnLst>
                              <p:par>
                                <p:cTn id="4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3" fill="hold">
                            <p:stCondLst>
                              <p:cond delay="500"/>
                            </p:stCondLst>
                            <p:childTnLst>
                              <p:par>
                                <p:cTn id="4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7" fill="hold">
                            <p:stCondLst>
                              <p:cond delay="1000"/>
                            </p:stCondLst>
                            <p:childTnLst>
                              <p:par>
                                <p:cTn id="4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6" fill="hold">
                      <p:stCondLst>
                        <p:cond delay="indefinite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1" fill="hold">
                            <p:stCondLst>
                              <p:cond delay="500"/>
                            </p:stCondLst>
                            <p:childTnLst>
                              <p:par>
                                <p:cTn id="5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>
                      <p:stCondLst>
                        <p:cond delay="indefinite"/>
                      </p:stCondLst>
                      <p:childTnLst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0" fill="hold">
                      <p:stCondLst>
                        <p:cond delay="indefinite"/>
                      </p:stCondLst>
                      <p:childTnLst>
                        <p:par>
                          <p:cTn id="511" fill="hold">
                            <p:stCondLst>
                              <p:cond delay="0"/>
                            </p:stCondLst>
                            <p:childTnLst>
                              <p:par>
                                <p:cTn id="5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>
                      <p:stCondLst>
                        <p:cond delay="indefinite"/>
                      </p:stCondLst>
                      <p:childTnLst>
                        <p:par>
                          <p:cTn id="521" fill="hold">
                            <p:stCondLst>
                              <p:cond delay="0"/>
                            </p:stCondLst>
                            <p:childTnLst>
                              <p:par>
                                <p:cTn id="5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5" fill="hold">
                      <p:stCondLst>
                        <p:cond delay="indefinite"/>
                      </p:stCondLst>
                      <p:childTnLst>
                        <p:par>
                          <p:cTn id="526" fill="hold">
                            <p:stCondLst>
                              <p:cond delay="0"/>
                            </p:stCondLst>
                            <p:childTnLst>
                              <p:par>
                                <p:cTn id="5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6" fill="hold">
                            <p:stCondLst>
                              <p:cond delay="500"/>
                            </p:stCondLst>
                            <p:childTnLst>
                              <p:par>
                                <p:cTn id="53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9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0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1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231" grpId="0" animBg="1"/>
      <p:bldP spid="231" grpId="1" animBg="1"/>
      <p:bldP spid="141" grpId="0" animBg="1"/>
      <p:bldP spid="141" grpId="1" animBg="1"/>
      <p:bldP spid="142" grpId="0" animBg="1"/>
      <p:bldP spid="142" grpId="1" animBg="1"/>
      <p:bldP spid="100" grpId="0" animBg="1"/>
      <p:bldP spid="100" grpId="1" animBg="1"/>
      <p:bldP spid="105" grpId="0" animBg="1"/>
      <p:bldP spid="105" grpId="1" animBg="1"/>
      <p:bldP spid="128" grpId="0" animBg="1"/>
      <p:bldP spid="5" grpId="0" animBg="1"/>
      <p:bldP spid="5" grpId="1" animBg="1"/>
      <p:bldP spid="9" grpId="0" animBg="1"/>
      <p:bldP spid="9" grpId="1" animBg="1"/>
      <p:bldP spid="127" grpId="0" animBg="1"/>
      <p:bldP spid="125" grpId="0" animBg="1"/>
      <p:bldP spid="125" grpId="1" animBg="1"/>
      <p:bldP spid="126" grpId="0" animBg="1"/>
      <p:bldP spid="126" grpId="1" animBg="1"/>
      <p:bldP spid="91" grpId="0" animBg="1"/>
      <p:bldP spid="91" grpId="1" animBg="1"/>
      <p:bldP spid="7" grpId="0" animBg="1"/>
      <p:bldP spid="7" grpId="1" animBg="1"/>
      <p:bldP spid="150" grpId="0" animBg="1"/>
      <p:bldP spid="143" grpId="0" animBg="1"/>
      <p:bldP spid="143" grpId="1" animBg="1"/>
      <p:bldP spid="144" grpId="0" animBg="1"/>
      <p:bldP spid="144" grpId="1" animBg="1"/>
      <p:bldP spid="35" grpId="0" animBg="1"/>
      <p:bldP spid="36" grpId="0"/>
      <p:bldP spid="37" grpId="0"/>
      <p:bldP spid="39" grpId="0"/>
      <p:bldP spid="103" grpId="0"/>
      <p:bldP spid="104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45" grpId="0"/>
      <p:bldP spid="146" grpId="0"/>
      <p:bldP spid="148" grpId="0"/>
      <p:bldP spid="149" grpId="0"/>
      <p:bldP spid="23" grpId="0" animBg="1"/>
      <p:bldP spid="23" grpId="1" animBg="1"/>
      <p:bldP spid="114" grpId="0" animBg="1"/>
      <p:bldP spid="114" grpId="1" animBg="1"/>
      <p:bldP spid="71" grpId="0"/>
      <p:bldP spid="72" grpId="0"/>
      <p:bldP spid="95" grpId="0"/>
      <p:bldP spid="96" grpId="0"/>
      <p:bldP spid="79" grpId="0"/>
      <p:bldP spid="80" grpId="0"/>
      <p:bldP spid="81" grpId="0"/>
      <p:bldP spid="82" grpId="0"/>
      <p:bldP spid="106" grpId="0"/>
      <p:bldP spid="123" grpId="0"/>
      <p:bldP spid="152" grpId="0"/>
      <p:bldP spid="107" grpId="0"/>
      <p:bldP spid="108" grpId="0"/>
      <p:bldP spid="137" grpId="0"/>
      <p:bldP spid="10" grpId="0"/>
      <p:bldP spid="147" grpId="0"/>
      <p:bldP spid="159" grpId="0"/>
      <p:bldP spid="160" grpId="0"/>
      <p:bldP spid="161" grpId="0"/>
      <p:bldP spid="198" grpId="0" animBg="1"/>
      <p:bldP spid="198" grpId="1" animBg="1"/>
      <p:bldP spid="230" grpId="0" animBg="1"/>
      <p:bldP spid="23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165735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MODULE 19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7651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645" y="1326348"/>
            <a:ext cx="8640959" cy="1200226"/>
          </a:xfrm>
          <a:prstGeom prst="rect">
            <a:avLst/>
          </a:prstGeom>
          <a:solidFill>
            <a:srgbClr val="26004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91347" tIns="45669" rIns="91347" bIns="45669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defRPr/>
            </a:pPr>
            <a:r>
              <a:rPr lang="en-US" sz="7000" spc="150" dirty="0">
                <a:ln w="11430"/>
                <a:solidFill>
                  <a:srgbClr val="FFFF00"/>
                </a:solidFill>
                <a:latin typeface="Bookman Old Style" pitchFamily="18" charset="0"/>
                <a:cs typeface="Arial" panose="020B0604020202020204" pitchFamily="34" charset="0"/>
              </a:rPr>
              <a:t>CIRCLE – ARC </a:t>
            </a:r>
          </a:p>
        </p:txBody>
      </p:sp>
    </p:spTree>
    <p:extLst>
      <p:ext uri="{BB962C8B-B14F-4D97-AF65-F5344CB8AC3E}">
        <p14:creationId xmlns:p14="http://schemas.microsoft.com/office/powerpoint/2010/main" val="158699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513" y="407988"/>
            <a:ext cx="2519362" cy="188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 descr="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363" y="258763"/>
            <a:ext cx="2160587" cy="231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295400" y="2673350"/>
            <a:ext cx="6934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b="1" dirty="0" smtClean="0">
                <a:solidFill>
                  <a:srgbClr val="C00000"/>
                </a:solidFill>
                <a:latin typeface="Bookman Old Style" pitchFamily="18" charset="0"/>
              </a:rPr>
              <a:t>An Arc is a part of a circle.</a:t>
            </a:r>
          </a:p>
        </p:txBody>
      </p:sp>
    </p:spTree>
    <p:extLst>
      <p:ext uri="{BB962C8B-B14F-4D97-AF65-F5344CB8AC3E}">
        <p14:creationId xmlns:p14="http://schemas.microsoft.com/office/powerpoint/2010/main" val="135425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16664</TotalTime>
  <Words>1356</Words>
  <Application>Microsoft Office PowerPoint</Application>
  <PresentationFormat>On-screen Show (16:9)</PresentationFormat>
  <Paragraphs>315</Paragraphs>
  <Slides>20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6" baseType="lpstr">
      <vt:lpstr>Arial</vt:lpstr>
      <vt:lpstr>Arial Rounded MT Bold</vt:lpstr>
      <vt:lpstr>Bookman Old Style</vt:lpstr>
      <vt:lpstr>Calibri</vt:lpstr>
      <vt:lpstr>Comic Sans MS</vt:lpstr>
      <vt:lpstr>Garamond</vt:lpstr>
      <vt:lpstr>MT Extra</vt:lpstr>
      <vt:lpstr>Symbol</vt:lpstr>
      <vt:lpstr>Tahoma</vt:lpstr>
      <vt:lpstr>Wingdings</vt:lpstr>
      <vt:lpstr>Office Theme</vt:lpstr>
      <vt:lpstr>Custom Design</vt:lpstr>
      <vt:lpstr>3_Office Theme</vt:lpstr>
      <vt:lpstr>7_Office Theme</vt:lpstr>
      <vt:lpstr>CorelDRAW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3261</cp:revision>
  <cp:lastPrinted>2014-08-30T06:16:50Z</cp:lastPrinted>
  <dcterms:created xsi:type="dcterms:W3CDTF">2013-07-31T12:47:49Z</dcterms:created>
  <dcterms:modified xsi:type="dcterms:W3CDTF">2022-04-23T04:06:53Z</dcterms:modified>
</cp:coreProperties>
</file>