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79" r:id="rId3"/>
  </p:sldMasterIdLst>
  <p:notesMasterIdLst>
    <p:notesMasterId r:id="rId15"/>
  </p:notesMasterIdLst>
  <p:sldIdLst>
    <p:sldId id="481" r:id="rId4"/>
    <p:sldId id="371" r:id="rId5"/>
    <p:sldId id="482" r:id="rId6"/>
    <p:sldId id="380" r:id="rId7"/>
    <p:sldId id="483" r:id="rId8"/>
    <p:sldId id="356" r:id="rId9"/>
    <p:sldId id="484" r:id="rId10"/>
    <p:sldId id="441" r:id="rId11"/>
    <p:sldId id="485" r:id="rId12"/>
    <p:sldId id="357" r:id="rId13"/>
    <p:sldId id="486" r:id="rId14"/>
  </p:sldIdLst>
  <p:sldSz cx="9144000" cy="5143500" type="screen16x9"/>
  <p:notesSz cx="9309100" cy="6954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2745E2-829D-4BE1-8B23-4A6E76E693FC}">
          <p14:sldIdLst/>
        </p14:section>
        <p14:section name="Untitled Section" id="{4ECD3218-7372-4430-8943-AEAC59B493B7}">
          <p14:sldIdLst>
            <p14:sldId id="481"/>
            <p14:sldId id="371"/>
            <p14:sldId id="482"/>
            <p14:sldId id="380"/>
            <p14:sldId id="483"/>
            <p14:sldId id="356"/>
            <p14:sldId id="484"/>
            <p14:sldId id="441"/>
            <p14:sldId id="485"/>
            <p14:sldId id="357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B050"/>
    <a:srgbClr val="66FF33"/>
    <a:srgbClr val="FF33CC"/>
    <a:srgbClr val="92D050"/>
    <a:srgbClr val="00CCFF"/>
    <a:srgbClr val="6CA62C"/>
    <a:srgbClr val="FF99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4973" autoAdjust="0"/>
    <p:restoredTop sz="96980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100" d="100"/>
        <a:sy n="100" d="100"/>
      </p:scale>
      <p:origin x="0" y="8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522288"/>
            <a:ext cx="4635500" cy="2606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03548"/>
            <a:ext cx="7447280" cy="3129677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05889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05889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76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16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42733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60806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52545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455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99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46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75573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66377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00574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871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584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59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146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27266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08152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74412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11744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212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846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0006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13679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00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32098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9431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80335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208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690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54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348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18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713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53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25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789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686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82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621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29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751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084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625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91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71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2260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16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871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497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337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49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150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990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994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233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45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35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347" tIns="45669" rIns="91347" bIns="4566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4"/>
            <a:ext cx="8229600" cy="3394472"/>
          </a:xfrm>
          <a:prstGeom prst="rect">
            <a:avLst/>
          </a:prstGeom>
        </p:spPr>
        <p:txBody>
          <a:bodyPr lIns="91347" tIns="45669" rIns="91347" bIns="4566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81800" y="4870450"/>
            <a:ext cx="2133600" cy="273050"/>
          </a:xfrm>
          <a:prstGeom prst="rect">
            <a:avLst/>
          </a:prstGeom>
        </p:spPr>
        <p:txBody>
          <a:bodyPr vert="horz" wrap="square" lIns="91347" tIns="45669" rIns="91347" bIns="45669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b="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CD301A-18C3-4C59-81FD-72C115E1325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184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590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64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70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491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429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66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60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55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38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877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00062"/>
            <a:ext cx="7924800" cy="2914651"/>
          </a:xfrm>
          <a:prstGeom prst="rect">
            <a:avLst/>
          </a:prstGeom>
        </p:spPr>
        <p:txBody>
          <a:bodyPr lIns="91347" tIns="45669" rIns="91347" bIns="45669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600450"/>
            <a:ext cx="8534400" cy="1200150"/>
          </a:xfrm>
          <a:prstGeom prst="rect">
            <a:avLst/>
          </a:prstGeom>
        </p:spPr>
        <p:txBody>
          <a:bodyPr lIns="91347" tIns="45669" rIns="91347" bIns="45669" anchor="ctr"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6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4914900"/>
            <a:ext cx="2133600" cy="215900"/>
          </a:xfrm>
          <a:prstGeom prst="rect">
            <a:avLst/>
          </a:prstGeom>
        </p:spPr>
        <p:txBody>
          <a:bodyPr lIns="91347" tIns="45669" rIns="91347" bIns="45669"/>
          <a:lstStyle>
            <a:lvl1pPr defTabSz="913464" eaLnBrk="1" fontAlgn="auto" hangingPunct="1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4914900"/>
            <a:ext cx="3429000" cy="215900"/>
          </a:xfrm>
          <a:prstGeom prst="rect">
            <a:avLst/>
          </a:prstGeom>
        </p:spPr>
        <p:txBody>
          <a:bodyPr lIns="91347" tIns="45669" rIns="91347" bIns="45669"/>
          <a:lstStyle>
            <a:lvl1pPr defTabSz="913464" eaLnBrk="1" fontAlgn="auto" hangingPunct="1">
              <a:spcBef>
                <a:spcPts val="0"/>
              </a:spcBef>
              <a:spcAft>
                <a:spcPts val="0"/>
              </a:spcAft>
              <a:defRPr b="0" dirty="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4914900"/>
            <a:ext cx="2057400" cy="215900"/>
          </a:xfrm>
          <a:prstGeom prst="rect">
            <a:avLst/>
          </a:prstGeom>
        </p:spPr>
        <p:txBody>
          <a:bodyPr vert="horz" wrap="square" lIns="91347" tIns="45669" rIns="91347" bIns="45669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b="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F64596-7BA8-4F8B-AE6D-77F8B5607760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357436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736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104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69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79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247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039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248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456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53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957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034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86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31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21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9442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601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104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740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3764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827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3627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22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108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3112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509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5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418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8715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094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03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420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334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6169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83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90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9397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101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90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5830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462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2939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4815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54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79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66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291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8099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8724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6126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0873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5394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181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017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59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44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41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474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46679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0121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62787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735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91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419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308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7843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3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235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983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815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29555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2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08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146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606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63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6996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0953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65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26138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735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438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611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159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203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53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78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145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376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9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83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60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87127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9766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332617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59036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904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70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06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644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244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40.xml"/><Relationship Id="rId117" Type="http://schemas.openxmlformats.org/officeDocument/2006/relationships/slideLayout" Target="../slideLayouts/slideLayout131.xml"/><Relationship Id="rId21" Type="http://schemas.openxmlformats.org/officeDocument/2006/relationships/slideLayout" Target="../slideLayouts/slideLayout35.xml"/><Relationship Id="rId42" Type="http://schemas.openxmlformats.org/officeDocument/2006/relationships/slideLayout" Target="../slideLayouts/slideLayout56.xml"/><Relationship Id="rId47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77.xml"/><Relationship Id="rId68" Type="http://schemas.openxmlformats.org/officeDocument/2006/relationships/slideLayout" Target="../slideLayouts/slideLayout82.xml"/><Relationship Id="rId84" Type="http://schemas.openxmlformats.org/officeDocument/2006/relationships/slideLayout" Target="../slideLayouts/slideLayout98.xml"/><Relationship Id="rId89" Type="http://schemas.openxmlformats.org/officeDocument/2006/relationships/slideLayout" Target="../slideLayouts/slideLayout103.xml"/><Relationship Id="rId112" Type="http://schemas.openxmlformats.org/officeDocument/2006/relationships/slideLayout" Target="../slideLayouts/slideLayout126.xml"/><Relationship Id="rId133" Type="http://schemas.openxmlformats.org/officeDocument/2006/relationships/slideLayout" Target="../slideLayouts/slideLayout147.xml"/><Relationship Id="rId138" Type="http://schemas.openxmlformats.org/officeDocument/2006/relationships/slideLayout" Target="../slideLayouts/slideLayout152.xml"/><Relationship Id="rId154" Type="http://schemas.openxmlformats.org/officeDocument/2006/relationships/slideLayout" Target="../slideLayouts/slideLayout168.xml"/><Relationship Id="rId16" Type="http://schemas.openxmlformats.org/officeDocument/2006/relationships/slideLayout" Target="../slideLayouts/slideLayout30.xml"/><Relationship Id="rId107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25.xml"/><Relationship Id="rId32" Type="http://schemas.openxmlformats.org/officeDocument/2006/relationships/slideLayout" Target="../slideLayouts/slideLayout46.xml"/><Relationship Id="rId37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67.xml"/><Relationship Id="rId58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88.xml"/><Relationship Id="rId79" Type="http://schemas.openxmlformats.org/officeDocument/2006/relationships/slideLayout" Target="../slideLayouts/slideLayout93.xml"/><Relationship Id="rId102" Type="http://schemas.openxmlformats.org/officeDocument/2006/relationships/slideLayout" Target="../slideLayouts/slideLayout116.xml"/><Relationship Id="rId123" Type="http://schemas.openxmlformats.org/officeDocument/2006/relationships/slideLayout" Target="../slideLayouts/slideLayout137.xml"/><Relationship Id="rId128" Type="http://schemas.openxmlformats.org/officeDocument/2006/relationships/slideLayout" Target="../slideLayouts/slideLayout142.xml"/><Relationship Id="rId144" Type="http://schemas.openxmlformats.org/officeDocument/2006/relationships/slideLayout" Target="../slideLayouts/slideLayout158.xml"/><Relationship Id="rId149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9.xml"/><Relationship Id="rId90" Type="http://schemas.openxmlformats.org/officeDocument/2006/relationships/slideLayout" Target="../slideLayouts/slideLayout104.xml"/><Relationship Id="rId95" Type="http://schemas.openxmlformats.org/officeDocument/2006/relationships/slideLayout" Target="../slideLayouts/slideLayout109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57.xml"/><Relationship Id="rId48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78.xml"/><Relationship Id="rId69" Type="http://schemas.openxmlformats.org/officeDocument/2006/relationships/slideLayout" Target="../slideLayouts/slideLayout83.xml"/><Relationship Id="rId113" Type="http://schemas.openxmlformats.org/officeDocument/2006/relationships/slideLayout" Target="../slideLayouts/slideLayout127.xml"/><Relationship Id="rId118" Type="http://schemas.openxmlformats.org/officeDocument/2006/relationships/slideLayout" Target="../slideLayouts/slideLayout132.xml"/><Relationship Id="rId134" Type="http://schemas.openxmlformats.org/officeDocument/2006/relationships/slideLayout" Target="../slideLayouts/slideLayout148.xml"/><Relationship Id="rId139" Type="http://schemas.openxmlformats.org/officeDocument/2006/relationships/slideLayout" Target="../slideLayouts/slideLayout153.xml"/><Relationship Id="rId80" Type="http://schemas.openxmlformats.org/officeDocument/2006/relationships/slideLayout" Target="../slideLayouts/slideLayout94.xml"/><Relationship Id="rId85" Type="http://schemas.openxmlformats.org/officeDocument/2006/relationships/slideLayout" Target="../slideLayouts/slideLayout99.xml"/><Relationship Id="rId150" Type="http://schemas.openxmlformats.org/officeDocument/2006/relationships/slideLayout" Target="../slideLayouts/slideLayout164.xml"/><Relationship Id="rId155" Type="http://schemas.openxmlformats.org/officeDocument/2006/relationships/theme" Target="../theme/theme3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33" Type="http://schemas.openxmlformats.org/officeDocument/2006/relationships/slideLayout" Target="../slideLayouts/slideLayout47.xml"/><Relationship Id="rId38" Type="http://schemas.openxmlformats.org/officeDocument/2006/relationships/slideLayout" Target="../slideLayouts/slideLayout52.xml"/><Relationship Id="rId46" Type="http://schemas.openxmlformats.org/officeDocument/2006/relationships/slideLayout" Target="../slideLayouts/slideLayout60.xml"/><Relationship Id="rId59" Type="http://schemas.openxmlformats.org/officeDocument/2006/relationships/slideLayout" Target="../slideLayouts/slideLayout73.xml"/><Relationship Id="rId67" Type="http://schemas.openxmlformats.org/officeDocument/2006/relationships/slideLayout" Target="../slideLayouts/slideLayout81.xml"/><Relationship Id="rId103" Type="http://schemas.openxmlformats.org/officeDocument/2006/relationships/slideLayout" Target="../slideLayouts/slideLayout117.xml"/><Relationship Id="rId108" Type="http://schemas.openxmlformats.org/officeDocument/2006/relationships/slideLayout" Target="../slideLayouts/slideLayout122.xml"/><Relationship Id="rId116" Type="http://schemas.openxmlformats.org/officeDocument/2006/relationships/slideLayout" Target="../slideLayouts/slideLayout130.xml"/><Relationship Id="rId124" Type="http://schemas.openxmlformats.org/officeDocument/2006/relationships/slideLayout" Target="../slideLayouts/slideLayout138.xml"/><Relationship Id="rId129" Type="http://schemas.openxmlformats.org/officeDocument/2006/relationships/slideLayout" Target="../slideLayouts/slideLayout143.xml"/><Relationship Id="rId137" Type="http://schemas.openxmlformats.org/officeDocument/2006/relationships/slideLayout" Target="../slideLayouts/slideLayout151.xml"/><Relationship Id="rId20" Type="http://schemas.openxmlformats.org/officeDocument/2006/relationships/slideLayout" Target="../slideLayouts/slideLayout34.xml"/><Relationship Id="rId41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68.xml"/><Relationship Id="rId62" Type="http://schemas.openxmlformats.org/officeDocument/2006/relationships/slideLayout" Target="../slideLayouts/slideLayout76.xml"/><Relationship Id="rId70" Type="http://schemas.openxmlformats.org/officeDocument/2006/relationships/slideLayout" Target="../slideLayouts/slideLayout84.xml"/><Relationship Id="rId75" Type="http://schemas.openxmlformats.org/officeDocument/2006/relationships/slideLayout" Target="../slideLayouts/slideLayout89.xml"/><Relationship Id="rId83" Type="http://schemas.openxmlformats.org/officeDocument/2006/relationships/slideLayout" Target="../slideLayouts/slideLayout97.xml"/><Relationship Id="rId88" Type="http://schemas.openxmlformats.org/officeDocument/2006/relationships/slideLayout" Target="../slideLayouts/slideLayout102.xml"/><Relationship Id="rId91" Type="http://schemas.openxmlformats.org/officeDocument/2006/relationships/slideLayout" Target="../slideLayouts/slideLayout105.xml"/><Relationship Id="rId96" Type="http://schemas.openxmlformats.org/officeDocument/2006/relationships/slideLayout" Target="../slideLayouts/slideLayout110.xml"/><Relationship Id="rId111" Type="http://schemas.openxmlformats.org/officeDocument/2006/relationships/slideLayout" Target="../slideLayouts/slideLayout125.xml"/><Relationship Id="rId132" Type="http://schemas.openxmlformats.org/officeDocument/2006/relationships/slideLayout" Target="../slideLayouts/slideLayout146.xml"/><Relationship Id="rId140" Type="http://schemas.openxmlformats.org/officeDocument/2006/relationships/slideLayout" Target="../slideLayouts/slideLayout154.xml"/><Relationship Id="rId145" Type="http://schemas.openxmlformats.org/officeDocument/2006/relationships/slideLayout" Target="../slideLayouts/slideLayout159.xml"/><Relationship Id="rId153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36" Type="http://schemas.openxmlformats.org/officeDocument/2006/relationships/slideLayout" Target="../slideLayouts/slideLayout50.xml"/><Relationship Id="rId49" Type="http://schemas.openxmlformats.org/officeDocument/2006/relationships/slideLayout" Target="../slideLayouts/slideLayout63.xml"/><Relationship Id="rId57" Type="http://schemas.openxmlformats.org/officeDocument/2006/relationships/slideLayout" Target="../slideLayouts/slideLayout71.xml"/><Relationship Id="rId106" Type="http://schemas.openxmlformats.org/officeDocument/2006/relationships/slideLayout" Target="../slideLayouts/slideLayout120.xml"/><Relationship Id="rId114" Type="http://schemas.openxmlformats.org/officeDocument/2006/relationships/slideLayout" Target="../slideLayouts/slideLayout128.xml"/><Relationship Id="rId119" Type="http://schemas.openxmlformats.org/officeDocument/2006/relationships/slideLayout" Target="../slideLayouts/slideLayout133.xml"/><Relationship Id="rId127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24.xml"/><Relationship Id="rId31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58.xml"/><Relationship Id="rId52" Type="http://schemas.openxmlformats.org/officeDocument/2006/relationships/slideLayout" Target="../slideLayouts/slideLayout66.xml"/><Relationship Id="rId60" Type="http://schemas.openxmlformats.org/officeDocument/2006/relationships/slideLayout" Target="../slideLayouts/slideLayout74.xml"/><Relationship Id="rId65" Type="http://schemas.openxmlformats.org/officeDocument/2006/relationships/slideLayout" Target="../slideLayouts/slideLayout79.xml"/><Relationship Id="rId73" Type="http://schemas.openxmlformats.org/officeDocument/2006/relationships/slideLayout" Target="../slideLayouts/slideLayout87.xml"/><Relationship Id="rId78" Type="http://schemas.openxmlformats.org/officeDocument/2006/relationships/slideLayout" Target="../slideLayouts/slideLayout92.xml"/><Relationship Id="rId81" Type="http://schemas.openxmlformats.org/officeDocument/2006/relationships/slideLayout" Target="../slideLayouts/slideLayout95.xml"/><Relationship Id="rId86" Type="http://schemas.openxmlformats.org/officeDocument/2006/relationships/slideLayout" Target="../slideLayouts/slideLayout100.xml"/><Relationship Id="rId94" Type="http://schemas.openxmlformats.org/officeDocument/2006/relationships/slideLayout" Target="../slideLayouts/slideLayout108.xml"/><Relationship Id="rId99" Type="http://schemas.openxmlformats.org/officeDocument/2006/relationships/slideLayout" Target="../slideLayouts/slideLayout113.xml"/><Relationship Id="rId101" Type="http://schemas.openxmlformats.org/officeDocument/2006/relationships/slideLayout" Target="../slideLayouts/slideLayout115.xml"/><Relationship Id="rId122" Type="http://schemas.openxmlformats.org/officeDocument/2006/relationships/slideLayout" Target="../slideLayouts/slideLayout136.xml"/><Relationship Id="rId130" Type="http://schemas.openxmlformats.org/officeDocument/2006/relationships/slideLayout" Target="../slideLayouts/slideLayout144.xml"/><Relationship Id="rId135" Type="http://schemas.openxmlformats.org/officeDocument/2006/relationships/slideLayout" Target="../slideLayouts/slideLayout149.xml"/><Relationship Id="rId143" Type="http://schemas.openxmlformats.org/officeDocument/2006/relationships/slideLayout" Target="../slideLayouts/slideLayout157.xml"/><Relationship Id="rId148" Type="http://schemas.openxmlformats.org/officeDocument/2006/relationships/slideLayout" Target="../slideLayouts/slideLayout162.xml"/><Relationship Id="rId151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9" Type="http://schemas.openxmlformats.org/officeDocument/2006/relationships/slideLayout" Target="../slideLayouts/slideLayout53.xml"/><Relationship Id="rId109" Type="http://schemas.openxmlformats.org/officeDocument/2006/relationships/slideLayout" Target="../slideLayouts/slideLayout123.xml"/><Relationship Id="rId34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64.xml"/><Relationship Id="rId55" Type="http://schemas.openxmlformats.org/officeDocument/2006/relationships/slideLayout" Target="../slideLayouts/slideLayout69.xml"/><Relationship Id="rId76" Type="http://schemas.openxmlformats.org/officeDocument/2006/relationships/slideLayout" Target="../slideLayouts/slideLayout90.xml"/><Relationship Id="rId97" Type="http://schemas.openxmlformats.org/officeDocument/2006/relationships/slideLayout" Target="../slideLayouts/slideLayout111.xml"/><Relationship Id="rId104" Type="http://schemas.openxmlformats.org/officeDocument/2006/relationships/slideLayout" Target="../slideLayouts/slideLayout118.xml"/><Relationship Id="rId120" Type="http://schemas.openxmlformats.org/officeDocument/2006/relationships/slideLayout" Target="../slideLayouts/slideLayout134.xml"/><Relationship Id="rId125" Type="http://schemas.openxmlformats.org/officeDocument/2006/relationships/slideLayout" Target="../slideLayouts/slideLayout139.xml"/><Relationship Id="rId141" Type="http://schemas.openxmlformats.org/officeDocument/2006/relationships/slideLayout" Target="../slideLayouts/slideLayout155.xml"/><Relationship Id="rId14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21.xml"/><Relationship Id="rId71" Type="http://schemas.openxmlformats.org/officeDocument/2006/relationships/slideLayout" Target="../slideLayouts/slideLayout85.xml"/><Relationship Id="rId92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54.xml"/><Relationship Id="rId45" Type="http://schemas.openxmlformats.org/officeDocument/2006/relationships/slideLayout" Target="../slideLayouts/slideLayout59.xml"/><Relationship Id="rId66" Type="http://schemas.openxmlformats.org/officeDocument/2006/relationships/slideLayout" Target="../slideLayouts/slideLayout80.xml"/><Relationship Id="rId87" Type="http://schemas.openxmlformats.org/officeDocument/2006/relationships/slideLayout" Target="../slideLayouts/slideLayout101.xml"/><Relationship Id="rId110" Type="http://schemas.openxmlformats.org/officeDocument/2006/relationships/slideLayout" Target="../slideLayouts/slideLayout124.xml"/><Relationship Id="rId115" Type="http://schemas.openxmlformats.org/officeDocument/2006/relationships/slideLayout" Target="../slideLayouts/slideLayout129.xml"/><Relationship Id="rId131" Type="http://schemas.openxmlformats.org/officeDocument/2006/relationships/slideLayout" Target="../slideLayouts/slideLayout145.xml"/><Relationship Id="rId136" Type="http://schemas.openxmlformats.org/officeDocument/2006/relationships/slideLayout" Target="../slideLayouts/slideLayout150.xml"/><Relationship Id="rId61" Type="http://schemas.openxmlformats.org/officeDocument/2006/relationships/slideLayout" Target="../slideLayouts/slideLayout75.xml"/><Relationship Id="rId82" Type="http://schemas.openxmlformats.org/officeDocument/2006/relationships/slideLayout" Target="../slideLayouts/slideLayout96.xml"/><Relationship Id="rId152" Type="http://schemas.openxmlformats.org/officeDocument/2006/relationships/slideLayout" Target="../slideLayouts/slideLayout166.xml"/><Relationship Id="rId1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44.xml"/><Relationship Id="rId35" Type="http://schemas.openxmlformats.org/officeDocument/2006/relationships/slideLayout" Target="../slideLayouts/slideLayout49.xml"/><Relationship Id="rId56" Type="http://schemas.openxmlformats.org/officeDocument/2006/relationships/slideLayout" Target="../slideLayouts/slideLayout70.xml"/><Relationship Id="rId77" Type="http://schemas.openxmlformats.org/officeDocument/2006/relationships/slideLayout" Target="../slideLayouts/slideLayout91.xml"/><Relationship Id="rId100" Type="http://schemas.openxmlformats.org/officeDocument/2006/relationships/slideLayout" Target="../slideLayouts/slideLayout114.xml"/><Relationship Id="rId105" Type="http://schemas.openxmlformats.org/officeDocument/2006/relationships/slideLayout" Target="../slideLayouts/slideLayout119.xml"/><Relationship Id="rId126" Type="http://schemas.openxmlformats.org/officeDocument/2006/relationships/slideLayout" Target="../slideLayouts/slideLayout140.xml"/><Relationship Id="rId14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22.xml"/><Relationship Id="rId51" Type="http://schemas.openxmlformats.org/officeDocument/2006/relationships/slideLayout" Target="../slideLayouts/slideLayout65.xml"/><Relationship Id="rId72" Type="http://schemas.openxmlformats.org/officeDocument/2006/relationships/slideLayout" Target="../slideLayouts/slideLayout86.xml"/><Relationship Id="rId93" Type="http://schemas.openxmlformats.org/officeDocument/2006/relationships/slideLayout" Target="../slideLayouts/slideLayout107.xml"/><Relationship Id="rId98" Type="http://schemas.openxmlformats.org/officeDocument/2006/relationships/slideLayout" Target="../slideLayouts/slideLayout112.xml"/><Relationship Id="rId121" Type="http://schemas.openxmlformats.org/officeDocument/2006/relationships/slideLayout" Target="../slideLayouts/slideLayout135.xml"/><Relationship Id="rId142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866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24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08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  <p:sldLayoutId id="2147483710" r:id="rId31"/>
    <p:sldLayoutId id="2147483711" r:id="rId32"/>
    <p:sldLayoutId id="2147483712" r:id="rId33"/>
    <p:sldLayoutId id="2147483713" r:id="rId34"/>
    <p:sldLayoutId id="2147483714" r:id="rId35"/>
    <p:sldLayoutId id="2147483715" r:id="rId36"/>
    <p:sldLayoutId id="2147483716" r:id="rId37"/>
    <p:sldLayoutId id="2147483717" r:id="rId38"/>
    <p:sldLayoutId id="2147483718" r:id="rId39"/>
    <p:sldLayoutId id="2147483719" r:id="rId40"/>
    <p:sldLayoutId id="2147483720" r:id="rId41"/>
    <p:sldLayoutId id="2147483721" r:id="rId42"/>
    <p:sldLayoutId id="2147483722" r:id="rId43"/>
    <p:sldLayoutId id="2147483723" r:id="rId44"/>
    <p:sldLayoutId id="2147483724" r:id="rId45"/>
    <p:sldLayoutId id="2147483725" r:id="rId46"/>
    <p:sldLayoutId id="2147483726" r:id="rId47"/>
    <p:sldLayoutId id="2147483727" r:id="rId48"/>
    <p:sldLayoutId id="2147483728" r:id="rId49"/>
    <p:sldLayoutId id="2147483729" r:id="rId50"/>
    <p:sldLayoutId id="2147483730" r:id="rId51"/>
    <p:sldLayoutId id="2147483731" r:id="rId52"/>
    <p:sldLayoutId id="2147483732" r:id="rId53"/>
    <p:sldLayoutId id="2147483733" r:id="rId54"/>
    <p:sldLayoutId id="2147483734" r:id="rId55"/>
    <p:sldLayoutId id="2147483735" r:id="rId56"/>
    <p:sldLayoutId id="2147483736" r:id="rId57"/>
    <p:sldLayoutId id="2147483737" r:id="rId58"/>
    <p:sldLayoutId id="2147483738" r:id="rId59"/>
    <p:sldLayoutId id="2147483739" r:id="rId60"/>
    <p:sldLayoutId id="2147483740" r:id="rId61"/>
    <p:sldLayoutId id="2147483741" r:id="rId62"/>
    <p:sldLayoutId id="2147483742" r:id="rId63"/>
    <p:sldLayoutId id="2147483743" r:id="rId64"/>
    <p:sldLayoutId id="2147483744" r:id="rId65"/>
    <p:sldLayoutId id="2147483745" r:id="rId66"/>
    <p:sldLayoutId id="2147483746" r:id="rId67"/>
    <p:sldLayoutId id="2147483747" r:id="rId68"/>
    <p:sldLayoutId id="2147483748" r:id="rId69"/>
    <p:sldLayoutId id="2147483749" r:id="rId70"/>
    <p:sldLayoutId id="2147483750" r:id="rId71"/>
    <p:sldLayoutId id="2147483751" r:id="rId72"/>
    <p:sldLayoutId id="2147483752" r:id="rId73"/>
    <p:sldLayoutId id="2147483753" r:id="rId74"/>
    <p:sldLayoutId id="2147483754" r:id="rId75"/>
    <p:sldLayoutId id="2147483755" r:id="rId76"/>
    <p:sldLayoutId id="2147483756" r:id="rId77"/>
    <p:sldLayoutId id="2147483757" r:id="rId78"/>
    <p:sldLayoutId id="2147483758" r:id="rId79"/>
    <p:sldLayoutId id="2147483759" r:id="rId80"/>
    <p:sldLayoutId id="2147483760" r:id="rId81"/>
    <p:sldLayoutId id="2147483761" r:id="rId82"/>
    <p:sldLayoutId id="2147483762" r:id="rId83"/>
    <p:sldLayoutId id="2147483763" r:id="rId84"/>
    <p:sldLayoutId id="2147483764" r:id="rId85"/>
    <p:sldLayoutId id="2147483765" r:id="rId86"/>
    <p:sldLayoutId id="2147483766" r:id="rId87"/>
    <p:sldLayoutId id="2147483767" r:id="rId88"/>
    <p:sldLayoutId id="2147483768" r:id="rId89"/>
    <p:sldLayoutId id="2147483769" r:id="rId90"/>
    <p:sldLayoutId id="2147483770" r:id="rId91"/>
    <p:sldLayoutId id="2147483771" r:id="rId92"/>
    <p:sldLayoutId id="2147483772" r:id="rId93"/>
    <p:sldLayoutId id="2147483773" r:id="rId94"/>
    <p:sldLayoutId id="2147483774" r:id="rId95"/>
    <p:sldLayoutId id="2147483775" r:id="rId96"/>
    <p:sldLayoutId id="2147483776" r:id="rId97"/>
    <p:sldLayoutId id="2147483777" r:id="rId98"/>
    <p:sldLayoutId id="2147483778" r:id="rId99"/>
    <p:sldLayoutId id="2147483779" r:id="rId100"/>
    <p:sldLayoutId id="2147483780" r:id="rId101"/>
    <p:sldLayoutId id="2147483781" r:id="rId102"/>
    <p:sldLayoutId id="2147483782" r:id="rId103"/>
    <p:sldLayoutId id="2147483783" r:id="rId104"/>
    <p:sldLayoutId id="2147483784" r:id="rId105"/>
    <p:sldLayoutId id="2147483785" r:id="rId106"/>
    <p:sldLayoutId id="2147483786" r:id="rId107"/>
    <p:sldLayoutId id="2147483787" r:id="rId108"/>
    <p:sldLayoutId id="2147483788" r:id="rId109"/>
    <p:sldLayoutId id="2147483789" r:id="rId110"/>
    <p:sldLayoutId id="2147483790" r:id="rId111"/>
    <p:sldLayoutId id="2147483791" r:id="rId112"/>
    <p:sldLayoutId id="2147483792" r:id="rId113"/>
    <p:sldLayoutId id="2147483793" r:id="rId114"/>
    <p:sldLayoutId id="2147483794" r:id="rId115"/>
    <p:sldLayoutId id="2147483795" r:id="rId116"/>
    <p:sldLayoutId id="2147483796" r:id="rId117"/>
    <p:sldLayoutId id="2147483797" r:id="rId118"/>
    <p:sldLayoutId id="2147483798" r:id="rId119"/>
    <p:sldLayoutId id="2147483799" r:id="rId120"/>
    <p:sldLayoutId id="2147483800" r:id="rId121"/>
    <p:sldLayoutId id="2147483801" r:id="rId122"/>
    <p:sldLayoutId id="2147483802" r:id="rId123"/>
    <p:sldLayoutId id="2147483803" r:id="rId124"/>
    <p:sldLayoutId id="2147483804" r:id="rId125"/>
    <p:sldLayoutId id="2147483805" r:id="rId126"/>
    <p:sldLayoutId id="2147483806" r:id="rId127"/>
    <p:sldLayoutId id="2147483807" r:id="rId128"/>
    <p:sldLayoutId id="2147483808" r:id="rId129"/>
    <p:sldLayoutId id="2147483809" r:id="rId130"/>
    <p:sldLayoutId id="2147483810" r:id="rId131"/>
    <p:sldLayoutId id="2147483811" r:id="rId132"/>
    <p:sldLayoutId id="2147483812" r:id="rId133"/>
    <p:sldLayoutId id="2147483813" r:id="rId134"/>
    <p:sldLayoutId id="2147483814" r:id="rId135"/>
    <p:sldLayoutId id="2147483815" r:id="rId136"/>
    <p:sldLayoutId id="2147483816" r:id="rId137"/>
    <p:sldLayoutId id="2147483817" r:id="rId138"/>
    <p:sldLayoutId id="2147483818" r:id="rId139"/>
    <p:sldLayoutId id="2147483819" r:id="rId140"/>
    <p:sldLayoutId id="2147483820" r:id="rId141"/>
    <p:sldLayoutId id="2147483821" r:id="rId142"/>
    <p:sldLayoutId id="2147483822" r:id="rId143"/>
    <p:sldLayoutId id="2147483823" r:id="rId144"/>
    <p:sldLayoutId id="2147483824" r:id="rId145"/>
    <p:sldLayoutId id="2147483825" r:id="rId146"/>
    <p:sldLayoutId id="2147483826" r:id="rId147"/>
    <p:sldLayoutId id="2147483827" r:id="rId148"/>
    <p:sldLayoutId id="2147483828" r:id="rId149"/>
    <p:sldLayoutId id="2147483829" r:id="rId150"/>
    <p:sldLayoutId id="2147483830" r:id="rId151"/>
    <p:sldLayoutId id="2147483831" r:id="rId152"/>
    <p:sldLayoutId id="2147483832" r:id="rId153"/>
    <p:sldLayoutId id="2147483833" r:id="rId15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2813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912813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4225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027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758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491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223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3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64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96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28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6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9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125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59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</a:t>
            </a:r>
            <a:r>
              <a:rPr lang="en-US" b="1" dirty="0"/>
              <a:t> </a:t>
            </a:r>
            <a:r>
              <a:rPr lang="en-US" b="1" dirty="0" smtClean="0"/>
              <a:t>22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775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ounded Rectangle 138"/>
          <p:cNvSpPr/>
          <p:nvPr/>
        </p:nvSpPr>
        <p:spPr>
          <a:xfrm>
            <a:off x="432331" y="561957"/>
            <a:ext cx="558279" cy="2073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137"/>
          <p:cNvSpPr/>
          <p:nvPr/>
        </p:nvSpPr>
        <p:spPr>
          <a:xfrm>
            <a:off x="2047881" y="4423066"/>
            <a:ext cx="198573" cy="18766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36"/>
          <p:cNvSpPr/>
          <p:nvPr/>
        </p:nvSpPr>
        <p:spPr>
          <a:xfrm>
            <a:off x="983705" y="1465263"/>
            <a:ext cx="1545608" cy="2073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2444504" y="2937659"/>
            <a:ext cx="603495" cy="2073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731520" y="2943692"/>
            <a:ext cx="538660" cy="2073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1820533" y="3374099"/>
            <a:ext cx="538660" cy="2073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8"/>
          <p:cNvSpPr/>
          <p:nvPr/>
        </p:nvSpPr>
        <p:spPr>
          <a:xfrm>
            <a:off x="6610350" y="1425575"/>
            <a:ext cx="1689100" cy="450850"/>
          </a:xfrm>
          <a:custGeom>
            <a:avLst/>
            <a:gdLst>
              <a:gd name="connsiteX0" fmla="*/ 882650 w 1689100"/>
              <a:gd name="connsiteY0" fmla="*/ 450850 h 450850"/>
              <a:gd name="connsiteX1" fmla="*/ 0 w 1689100"/>
              <a:gd name="connsiteY1" fmla="*/ 260350 h 450850"/>
              <a:gd name="connsiteX2" fmla="*/ 1689100 w 1689100"/>
              <a:gd name="connsiteY2" fmla="*/ 0 h 450850"/>
              <a:gd name="connsiteX3" fmla="*/ 882650 w 1689100"/>
              <a:gd name="connsiteY3" fmla="*/ 450850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9100" h="450850">
                <a:moveTo>
                  <a:pt x="882650" y="450850"/>
                </a:moveTo>
                <a:lnTo>
                  <a:pt x="0" y="260350"/>
                </a:lnTo>
                <a:lnTo>
                  <a:pt x="1689100" y="0"/>
                </a:lnTo>
                <a:lnTo>
                  <a:pt x="882650" y="4508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6604000" y="974725"/>
            <a:ext cx="1682750" cy="1727200"/>
          </a:xfrm>
          <a:custGeom>
            <a:avLst/>
            <a:gdLst>
              <a:gd name="connsiteX0" fmla="*/ 0 w 1682750"/>
              <a:gd name="connsiteY0" fmla="*/ 711200 h 1727200"/>
              <a:gd name="connsiteX1" fmla="*/ 920750 w 1682750"/>
              <a:gd name="connsiteY1" fmla="*/ 0 h 1727200"/>
              <a:gd name="connsiteX2" fmla="*/ 1682750 w 1682750"/>
              <a:gd name="connsiteY2" fmla="*/ 450850 h 1727200"/>
              <a:gd name="connsiteX3" fmla="*/ 1231900 w 1682750"/>
              <a:gd name="connsiteY3" fmla="*/ 1727200 h 1727200"/>
              <a:gd name="connsiteX4" fmla="*/ 0 w 1682750"/>
              <a:gd name="connsiteY4" fmla="*/ 711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750" h="1727200">
                <a:moveTo>
                  <a:pt x="0" y="711200"/>
                </a:moveTo>
                <a:lnTo>
                  <a:pt x="920750" y="0"/>
                </a:lnTo>
                <a:lnTo>
                  <a:pt x="1682750" y="450850"/>
                </a:lnTo>
                <a:lnTo>
                  <a:pt x="1231900" y="1727200"/>
                </a:lnTo>
                <a:lnTo>
                  <a:pt x="0" y="711200"/>
                </a:lnTo>
                <a:close/>
              </a:path>
            </a:pathLst>
          </a:cu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Arc 91"/>
          <p:cNvSpPr/>
          <p:nvPr/>
        </p:nvSpPr>
        <p:spPr>
          <a:xfrm rot="19034937">
            <a:off x="7394444" y="1748182"/>
            <a:ext cx="227651" cy="150951"/>
          </a:xfrm>
          <a:custGeom>
            <a:avLst/>
            <a:gdLst>
              <a:gd name="connsiteX0" fmla="*/ 49816 w 241545"/>
              <a:gd name="connsiteY0" fmla="*/ 25026 h 262342"/>
              <a:gd name="connsiteX1" fmla="*/ 186266 w 241545"/>
              <a:gd name="connsiteY1" fmla="*/ 20962 h 262342"/>
              <a:gd name="connsiteX2" fmla="*/ 241123 w 241545"/>
              <a:gd name="connsiteY2" fmla="*/ 142135 h 262342"/>
              <a:gd name="connsiteX3" fmla="*/ 120773 w 241545"/>
              <a:gd name="connsiteY3" fmla="*/ 131171 h 262342"/>
              <a:gd name="connsiteX4" fmla="*/ 49816 w 241545"/>
              <a:gd name="connsiteY4" fmla="*/ 25026 h 262342"/>
              <a:gd name="connsiteX0" fmla="*/ 49816 w 241545"/>
              <a:gd name="connsiteY0" fmla="*/ 25026 h 262342"/>
              <a:gd name="connsiteX1" fmla="*/ 186266 w 241545"/>
              <a:gd name="connsiteY1" fmla="*/ 20962 h 262342"/>
              <a:gd name="connsiteX2" fmla="*/ 241123 w 241545"/>
              <a:gd name="connsiteY2" fmla="*/ 142135 h 262342"/>
              <a:gd name="connsiteX0" fmla="*/ 0 w 191730"/>
              <a:gd name="connsiteY0" fmla="*/ 25026 h 222392"/>
              <a:gd name="connsiteX1" fmla="*/ 136450 w 191730"/>
              <a:gd name="connsiteY1" fmla="*/ 20962 h 222392"/>
              <a:gd name="connsiteX2" fmla="*/ 191307 w 191730"/>
              <a:gd name="connsiteY2" fmla="*/ 142135 h 222392"/>
              <a:gd name="connsiteX3" fmla="*/ 22302 w 191730"/>
              <a:gd name="connsiteY3" fmla="*/ 222392 h 222392"/>
              <a:gd name="connsiteX4" fmla="*/ 0 w 191730"/>
              <a:gd name="connsiteY4" fmla="*/ 25026 h 222392"/>
              <a:gd name="connsiteX0" fmla="*/ 0 w 191730"/>
              <a:gd name="connsiteY0" fmla="*/ 25026 h 222392"/>
              <a:gd name="connsiteX1" fmla="*/ 136450 w 191730"/>
              <a:gd name="connsiteY1" fmla="*/ 20962 h 222392"/>
              <a:gd name="connsiteX2" fmla="*/ 191307 w 191730"/>
              <a:gd name="connsiteY2" fmla="*/ 142135 h 222392"/>
              <a:gd name="connsiteX0" fmla="*/ 0 w 191730"/>
              <a:gd name="connsiteY0" fmla="*/ 25026 h 222392"/>
              <a:gd name="connsiteX1" fmla="*/ 136450 w 191730"/>
              <a:gd name="connsiteY1" fmla="*/ 20962 h 222392"/>
              <a:gd name="connsiteX2" fmla="*/ 191307 w 191730"/>
              <a:gd name="connsiteY2" fmla="*/ 142135 h 222392"/>
              <a:gd name="connsiteX3" fmla="*/ 22302 w 191730"/>
              <a:gd name="connsiteY3" fmla="*/ 222392 h 222392"/>
              <a:gd name="connsiteX4" fmla="*/ 0 w 191730"/>
              <a:gd name="connsiteY4" fmla="*/ 25026 h 222392"/>
              <a:gd name="connsiteX0" fmla="*/ 0 w 191730"/>
              <a:gd name="connsiteY0" fmla="*/ 25026 h 222392"/>
              <a:gd name="connsiteX1" fmla="*/ 136450 w 191730"/>
              <a:gd name="connsiteY1" fmla="*/ 20962 h 222392"/>
              <a:gd name="connsiteX2" fmla="*/ 191307 w 191730"/>
              <a:gd name="connsiteY2" fmla="*/ 142135 h 222392"/>
              <a:gd name="connsiteX0" fmla="*/ 71784 w 263514"/>
              <a:gd name="connsiteY0" fmla="*/ 25026 h 222392"/>
              <a:gd name="connsiteX1" fmla="*/ 208234 w 263514"/>
              <a:gd name="connsiteY1" fmla="*/ 20962 h 222392"/>
              <a:gd name="connsiteX2" fmla="*/ 263091 w 263514"/>
              <a:gd name="connsiteY2" fmla="*/ 142135 h 222392"/>
              <a:gd name="connsiteX3" fmla="*/ 94086 w 263514"/>
              <a:gd name="connsiteY3" fmla="*/ 222392 h 222392"/>
              <a:gd name="connsiteX4" fmla="*/ 71784 w 263514"/>
              <a:gd name="connsiteY4" fmla="*/ 25026 h 222392"/>
              <a:gd name="connsiteX0" fmla="*/ 0 w 263514"/>
              <a:gd name="connsiteY0" fmla="*/ 71695 h 222392"/>
              <a:gd name="connsiteX1" fmla="*/ 208234 w 263514"/>
              <a:gd name="connsiteY1" fmla="*/ 20962 h 222392"/>
              <a:gd name="connsiteX2" fmla="*/ 263091 w 263514"/>
              <a:gd name="connsiteY2" fmla="*/ 142135 h 222392"/>
              <a:gd name="connsiteX0" fmla="*/ 71784 w 295587"/>
              <a:gd name="connsiteY0" fmla="*/ 25026 h 286894"/>
              <a:gd name="connsiteX1" fmla="*/ 208234 w 295587"/>
              <a:gd name="connsiteY1" fmla="*/ 20962 h 286894"/>
              <a:gd name="connsiteX2" fmla="*/ 263091 w 295587"/>
              <a:gd name="connsiteY2" fmla="*/ 142135 h 286894"/>
              <a:gd name="connsiteX3" fmla="*/ 94086 w 295587"/>
              <a:gd name="connsiteY3" fmla="*/ 222392 h 286894"/>
              <a:gd name="connsiteX4" fmla="*/ 71784 w 295587"/>
              <a:gd name="connsiteY4" fmla="*/ 25026 h 286894"/>
              <a:gd name="connsiteX0" fmla="*/ 0 w 295587"/>
              <a:gd name="connsiteY0" fmla="*/ 71695 h 286894"/>
              <a:gd name="connsiteX1" fmla="*/ 208234 w 295587"/>
              <a:gd name="connsiteY1" fmla="*/ 20962 h 286894"/>
              <a:gd name="connsiteX2" fmla="*/ 295402 w 295587"/>
              <a:gd name="connsiteY2" fmla="*/ 286894 h 286894"/>
              <a:gd name="connsiteX0" fmla="*/ 6776 w 295587"/>
              <a:gd name="connsiteY0" fmla="*/ 56818 h 275043"/>
              <a:gd name="connsiteX1" fmla="*/ 208234 w 295587"/>
              <a:gd name="connsiteY1" fmla="*/ 9111 h 275043"/>
              <a:gd name="connsiteX2" fmla="*/ 263091 w 295587"/>
              <a:gd name="connsiteY2" fmla="*/ 130284 h 275043"/>
              <a:gd name="connsiteX3" fmla="*/ 94086 w 295587"/>
              <a:gd name="connsiteY3" fmla="*/ 210541 h 275043"/>
              <a:gd name="connsiteX4" fmla="*/ 6776 w 295587"/>
              <a:gd name="connsiteY4" fmla="*/ 56818 h 275043"/>
              <a:gd name="connsiteX0" fmla="*/ 0 w 295587"/>
              <a:gd name="connsiteY0" fmla="*/ 59844 h 275043"/>
              <a:gd name="connsiteX1" fmla="*/ 208234 w 295587"/>
              <a:gd name="connsiteY1" fmla="*/ 9111 h 275043"/>
              <a:gd name="connsiteX2" fmla="*/ 295402 w 295587"/>
              <a:gd name="connsiteY2" fmla="*/ 275043 h 275043"/>
              <a:gd name="connsiteX0" fmla="*/ 6776 w 309672"/>
              <a:gd name="connsiteY0" fmla="*/ 60795 h 289199"/>
              <a:gd name="connsiteX1" fmla="*/ 208234 w 309672"/>
              <a:gd name="connsiteY1" fmla="*/ 13088 h 289199"/>
              <a:gd name="connsiteX2" fmla="*/ 309491 w 309672"/>
              <a:gd name="connsiteY2" fmla="*/ 289199 h 289199"/>
              <a:gd name="connsiteX3" fmla="*/ 94086 w 309672"/>
              <a:gd name="connsiteY3" fmla="*/ 214518 h 289199"/>
              <a:gd name="connsiteX4" fmla="*/ 6776 w 309672"/>
              <a:gd name="connsiteY4" fmla="*/ 60795 h 289199"/>
              <a:gd name="connsiteX0" fmla="*/ 0 w 309672"/>
              <a:gd name="connsiteY0" fmla="*/ 63821 h 289199"/>
              <a:gd name="connsiteX1" fmla="*/ 208234 w 309672"/>
              <a:gd name="connsiteY1" fmla="*/ 13088 h 289199"/>
              <a:gd name="connsiteX2" fmla="*/ 295402 w 309672"/>
              <a:gd name="connsiteY2" fmla="*/ 279020 h 289199"/>
              <a:gd name="connsiteX0" fmla="*/ 6776 w 309672"/>
              <a:gd name="connsiteY0" fmla="*/ 60795 h 289199"/>
              <a:gd name="connsiteX1" fmla="*/ 208234 w 309672"/>
              <a:gd name="connsiteY1" fmla="*/ 13088 h 289199"/>
              <a:gd name="connsiteX2" fmla="*/ 309491 w 309672"/>
              <a:gd name="connsiteY2" fmla="*/ 289199 h 289199"/>
              <a:gd name="connsiteX3" fmla="*/ 94086 w 309672"/>
              <a:gd name="connsiteY3" fmla="*/ 214518 h 289199"/>
              <a:gd name="connsiteX4" fmla="*/ 6776 w 309672"/>
              <a:gd name="connsiteY4" fmla="*/ 60795 h 289199"/>
              <a:gd name="connsiteX0" fmla="*/ 0 w 309672"/>
              <a:gd name="connsiteY0" fmla="*/ 63821 h 289199"/>
              <a:gd name="connsiteX1" fmla="*/ 174139 w 309672"/>
              <a:gd name="connsiteY1" fmla="*/ 90510 h 289199"/>
              <a:gd name="connsiteX2" fmla="*/ 295402 w 309672"/>
              <a:gd name="connsiteY2" fmla="*/ 279020 h 289199"/>
              <a:gd name="connsiteX0" fmla="*/ 6776 w 309603"/>
              <a:gd name="connsiteY0" fmla="*/ 14223 h 242627"/>
              <a:gd name="connsiteX1" fmla="*/ 171941 w 309603"/>
              <a:gd name="connsiteY1" fmla="*/ 46748 h 242627"/>
              <a:gd name="connsiteX2" fmla="*/ 309491 w 309603"/>
              <a:gd name="connsiteY2" fmla="*/ 242627 h 242627"/>
              <a:gd name="connsiteX3" fmla="*/ 94086 w 309603"/>
              <a:gd name="connsiteY3" fmla="*/ 167946 h 242627"/>
              <a:gd name="connsiteX4" fmla="*/ 6776 w 309603"/>
              <a:gd name="connsiteY4" fmla="*/ 14223 h 242627"/>
              <a:gd name="connsiteX0" fmla="*/ 0 w 309603"/>
              <a:gd name="connsiteY0" fmla="*/ 17249 h 242627"/>
              <a:gd name="connsiteX1" fmla="*/ 174139 w 309603"/>
              <a:gd name="connsiteY1" fmla="*/ 43938 h 242627"/>
              <a:gd name="connsiteX2" fmla="*/ 295402 w 309603"/>
              <a:gd name="connsiteY2" fmla="*/ 232448 h 24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03" h="242627" stroke="0" extrusionOk="0">
                <a:moveTo>
                  <a:pt x="6776" y="14223"/>
                </a:moveTo>
                <a:cubicBezTo>
                  <a:pt x="47126" y="-17595"/>
                  <a:pt x="121489" y="8681"/>
                  <a:pt x="171941" y="46748"/>
                </a:cubicBezTo>
                <a:cubicBezTo>
                  <a:pt x="222393" y="84815"/>
                  <a:pt x="313221" y="194331"/>
                  <a:pt x="309491" y="242627"/>
                </a:cubicBezTo>
                <a:lnTo>
                  <a:pt x="94086" y="167946"/>
                </a:lnTo>
                <a:cubicBezTo>
                  <a:pt x="70434" y="132564"/>
                  <a:pt x="7138" y="57260"/>
                  <a:pt x="6776" y="14223"/>
                </a:cubicBezTo>
                <a:close/>
              </a:path>
              <a:path w="309603" h="242627" fill="none">
                <a:moveTo>
                  <a:pt x="0" y="17249"/>
                </a:moveTo>
                <a:cubicBezTo>
                  <a:pt x="40350" y="-14569"/>
                  <a:pt x="132244" y="14570"/>
                  <a:pt x="174139" y="43938"/>
                </a:cubicBezTo>
                <a:cubicBezTo>
                  <a:pt x="211632" y="70220"/>
                  <a:pt x="299132" y="184152"/>
                  <a:pt x="295402" y="232448"/>
                </a:cubicBezTo>
              </a:path>
            </a:pathLst>
          </a:cu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315074" y="631820"/>
            <a:ext cx="2366963" cy="2382841"/>
            <a:chOff x="6315074" y="555620"/>
            <a:chExt cx="2366963" cy="2382841"/>
          </a:xfrm>
        </p:grpSpPr>
        <p:grpSp>
          <p:nvGrpSpPr>
            <p:cNvPr id="4" name="Group 3"/>
            <p:cNvGrpSpPr/>
            <p:nvPr/>
          </p:nvGrpSpPr>
          <p:grpSpPr>
            <a:xfrm>
              <a:off x="6315074" y="555620"/>
              <a:ext cx="2366963" cy="2382841"/>
              <a:chOff x="6315074" y="555620"/>
              <a:chExt cx="2366963" cy="2382841"/>
            </a:xfrm>
          </p:grpSpPr>
          <p:sp>
            <p:nvSpPr>
              <p:cNvPr id="11" name="Arc 10"/>
              <p:cNvSpPr/>
              <p:nvPr/>
            </p:nvSpPr>
            <p:spPr>
              <a:xfrm rot="8075820">
                <a:off x="7390820" y="796808"/>
                <a:ext cx="241022" cy="262825"/>
              </a:xfrm>
              <a:prstGeom prst="arc">
                <a:avLst>
                  <a:gd name="adj1" fmla="val 14174225"/>
                  <a:gd name="adj2" fmla="val 819808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315074" y="1409285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Bookman Old Style" pitchFamily="18" charset="0"/>
                  </a:rPr>
                  <a:t>P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301037" y="1138239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Bookman Old Style" pitchFamily="18" charset="0"/>
                  </a:rPr>
                  <a:t>R</a:t>
                </a:r>
                <a:endParaRPr lang="en-US" sz="1600" b="1" dirty="0">
                  <a:latin typeface="Bookman Old Style" pitchFamily="18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327901" y="555620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Bookman Old Style" pitchFamily="18" charset="0"/>
                  </a:rPr>
                  <a:t>Q</a:t>
                </a:r>
                <a:endParaRPr lang="en-US" sz="1600" b="1" dirty="0">
                  <a:latin typeface="Bookman Old Style" pitchFamily="18" charset="0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 flipV="1">
                <a:off x="6610350" y="885825"/>
                <a:ext cx="923925" cy="7239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7516506" y="884847"/>
                <a:ext cx="782397" cy="4714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7267585" y="1031083"/>
                <a:ext cx="5191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latin typeface="Bookman Old Style" pitchFamily="18" charset="0"/>
                  </a:rPr>
                  <a:t>100</a:t>
                </a:r>
                <a:r>
                  <a:rPr lang="en-US" sz="1100" b="1" baseline="30000" dirty="0" smtClean="0">
                    <a:latin typeface="Bookman Old Style" pitchFamily="18" charset="0"/>
                  </a:rPr>
                  <a:t>o</a:t>
                </a:r>
                <a:endParaRPr lang="en-US" sz="1100" b="1" baseline="30000" dirty="0">
                  <a:latin typeface="Bookman Old Style" pitchFamily="18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91400" y="1758950"/>
                <a:ext cx="4013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Bookman Old Style" pitchFamily="18" charset="0"/>
                  </a:rPr>
                  <a:t>O</a:t>
                </a:r>
                <a:endParaRPr lang="en-US" sz="1600" b="1" dirty="0">
                  <a:latin typeface="Bookman Old Style" pitchFamily="18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6614179" y="1612389"/>
                <a:ext cx="888037" cy="1892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6614179" y="1356334"/>
                <a:ext cx="1671470" cy="25605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7748585" y="2599907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600" b="1" dirty="0">
                  <a:latin typeface="Bookman Old Style" pitchFamily="18" charset="0"/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6591300" y="881645"/>
              <a:ext cx="1816100" cy="18161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476491" y="176683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Arc 88"/>
          <p:cNvSpPr/>
          <p:nvPr/>
        </p:nvSpPr>
        <p:spPr>
          <a:xfrm rot="8075820">
            <a:off x="7428625" y="970108"/>
            <a:ext cx="192651" cy="171771"/>
          </a:xfrm>
          <a:custGeom>
            <a:avLst/>
            <a:gdLst>
              <a:gd name="connsiteX0" fmla="*/ 49521 w 241022"/>
              <a:gd name="connsiteY0" fmla="*/ 25221 h 262825"/>
              <a:gd name="connsiteX1" fmla="*/ 193560 w 241022"/>
              <a:gd name="connsiteY1" fmla="*/ 26895 h 262825"/>
              <a:gd name="connsiteX2" fmla="*/ 238134 w 241022"/>
              <a:gd name="connsiteY2" fmla="*/ 160007 h 262825"/>
              <a:gd name="connsiteX3" fmla="*/ 120511 w 241022"/>
              <a:gd name="connsiteY3" fmla="*/ 131413 h 262825"/>
              <a:gd name="connsiteX4" fmla="*/ 49521 w 241022"/>
              <a:gd name="connsiteY4" fmla="*/ 25221 h 262825"/>
              <a:gd name="connsiteX0" fmla="*/ 49521 w 241022"/>
              <a:gd name="connsiteY0" fmla="*/ 25221 h 262825"/>
              <a:gd name="connsiteX1" fmla="*/ 193560 w 241022"/>
              <a:gd name="connsiteY1" fmla="*/ 26895 h 262825"/>
              <a:gd name="connsiteX2" fmla="*/ 238134 w 241022"/>
              <a:gd name="connsiteY2" fmla="*/ 160007 h 262825"/>
              <a:gd name="connsiteX0" fmla="*/ 0 w 191505"/>
              <a:gd name="connsiteY0" fmla="*/ 25221 h 160007"/>
              <a:gd name="connsiteX1" fmla="*/ 144039 w 191505"/>
              <a:gd name="connsiteY1" fmla="*/ 26895 h 160007"/>
              <a:gd name="connsiteX2" fmla="*/ 188613 w 191505"/>
              <a:gd name="connsiteY2" fmla="*/ 160007 h 160007"/>
              <a:gd name="connsiteX3" fmla="*/ 37315 w 191505"/>
              <a:gd name="connsiteY3" fmla="*/ 131175 h 160007"/>
              <a:gd name="connsiteX4" fmla="*/ 0 w 191505"/>
              <a:gd name="connsiteY4" fmla="*/ 25221 h 160007"/>
              <a:gd name="connsiteX0" fmla="*/ 0 w 191505"/>
              <a:gd name="connsiteY0" fmla="*/ 25221 h 160007"/>
              <a:gd name="connsiteX1" fmla="*/ 144039 w 191505"/>
              <a:gd name="connsiteY1" fmla="*/ 26895 h 160007"/>
              <a:gd name="connsiteX2" fmla="*/ 188613 w 191505"/>
              <a:gd name="connsiteY2" fmla="*/ 160007 h 160007"/>
              <a:gd name="connsiteX0" fmla="*/ 0 w 191505"/>
              <a:gd name="connsiteY0" fmla="*/ 25221 h 160007"/>
              <a:gd name="connsiteX1" fmla="*/ 144039 w 191505"/>
              <a:gd name="connsiteY1" fmla="*/ 26895 h 160007"/>
              <a:gd name="connsiteX2" fmla="*/ 188613 w 191505"/>
              <a:gd name="connsiteY2" fmla="*/ 160007 h 160007"/>
              <a:gd name="connsiteX3" fmla="*/ 37315 w 191505"/>
              <a:gd name="connsiteY3" fmla="*/ 131175 h 160007"/>
              <a:gd name="connsiteX4" fmla="*/ 0 w 191505"/>
              <a:gd name="connsiteY4" fmla="*/ 25221 h 160007"/>
              <a:gd name="connsiteX0" fmla="*/ 0 w 191505"/>
              <a:gd name="connsiteY0" fmla="*/ 25221 h 160007"/>
              <a:gd name="connsiteX1" fmla="*/ 144039 w 191505"/>
              <a:gd name="connsiteY1" fmla="*/ 26895 h 160007"/>
              <a:gd name="connsiteX2" fmla="*/ 188613 w 191505"/>
              <a:gd name="connsiteY2" fmla="*/ 160007 h 16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505" h="160007" stroke="0" extrusionOk="0">
                <a:moveTo>
                  <a:pt x="0" y="25221"/>
                </a:moveTo>
                <a:cubicBezTo>
                  <a:pt x="43070" y="-9016"/>
                  <a:pt x="101648" y="-8336"/>
                  <a:pt x="144039" y="26895"/>
                </a:cubicBezTo>
                <a:cubicBezTo>
                  <a:pt x="181443" y="57981"/>
                  <a:pt x="198846" y="109953"/>
                  <a:pt x="188613" y="160007"/>
                </a:cubicBezTo>
                <a:lnTo>
                  <a:pt x="37315" y="131175"/>
                </a:lnTo>
                <a:cubicBezTo>
                  <a:pt x="13652" y="95778"/>
                  <a:pt x="6849" y="57132"/>
                  <a:pt x="0" y="25221"/>
                </a:cubicBezTo>
                <a:close/>
              </a:path>
              <a:path w="191505" h="160007" fill="none">
                <a:moveTo>
                  <a:pt x="0" y="25221"/>
                </a:moveTo>
                <a:cubicBezTo>
                  <a:pt x="43070" y="-9016"/>
                  <a:pt x="101648" y="-8336"/>
                  <a:pt x="144039" y="26895"/>
                </a:cubicBezTo>
                <a:cubicBezTo>
                  <a:pt x="181443" y="57981"/>
                  <a:pt x="198846" y="109953"/>
                  <a:pt x="188613" y="160007"/>
                </a:cubicBezTo>
              </a:path>
            </a:pathLst>
          </a:cu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1149272" y="3385529"/>
            <a:ext cx="538660" cy="2073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2401079" y="542925"/>
            <a:ext cx="1116821" cy="2073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1289783" y="354757"/>
            <a:ext cx="1240391" cy="1820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223593" y="349252"/>
            <a:ext cx="2407310" cy="2073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32372" y="561957"/>
            <a:ext cx="1972459" cy="2002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056" y="285750"/>
            <a:ext cx="769451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2133E3"/>
                </a:solidFill>
                <a:latin typeface="Bookman Old Style" pitchFamily="18" charset="0"/>
              </a:rPr>
              <a:t>Q. In figure, </a:t>
            </a:r>
            <a:r>
              <a:rPr lang="en-US" sz="1400" b="1" dirty="0" smtClean="0">
                <a:solidFill>
                  <a:srgbClr val="2133E3"/>
                </a:solidFill>
                <a:latin typeface="Symbol" pitchFamily="18" charset="2"/>
              </a:rPr>
              <a:t>Ð</a:t>
            </a:r>
            <a:r>
              <a:rPr lang="en-US" sz="1400" b="1" dirty="0" smtClean="0">
                <a:solidFill>
                  <a:srgbClr val="2133E3"/>
                </a:solidFill>
                <a:latin typeface="Bookman Old Style" pitchFamily="18" charset="0"/>
              </a:rPr>
              <a:t>PQR = 100</a:t>
            </a:r>
            <a:r>
              <a:rPr lang="en-US" sz="1400" b="1" baseline="30000" dirty="0" smtClean="0">
                <a:solidFill>
                  <a:srgbClr val="2133E3"/>
                </a:solidFill>
                <a:latin typeface="Bookman Old Style" pitchFamily="18" charset="0"/>
              </a:rPr>
              <a:t>0</a:t>
            </a:r>
            <a:r>
              <a:rPr lang="en-US" sz="1400" b="1" dirty="0" smtClean="0">
                <a:solidFill>
                  <a:srgbClr val="2133E3"/>
                </a:solidFill>
                <a:latin typeface="Bookman Old Style" pitchFamily="18" charset="0"/>
              </a:rPr>
              <a:t>, where P,Q and R are points on a </a:t>
            </a:r>
          </a:p>
          <a:p>
            <a:r>
              <a:rPr lang="en-US" sz="1400" b="1" dirty="0" smtClean="0">
                <a:solidFill>
                  <a:srgbClr val="2133E3"/>
                </a:solidFill>
                <a:latin typeface="Bookman Old Style" pitchFamily="18" charset="0"/>
              </a:rPr>
              <a:t>     circle with center O. Find </a:t>
            </a:r>
            <a:r>
              <a:rPr lang="en-US" sz="1400" b="1" dirty="0" smtClean="0">
                <a:solidFill>
                  <a:srgbClr val="2133E3"/>
                </a:solidFill>
                <a:latin typeface="Symbol" pitchFamily="18" charset="2"/>
              </a:rPr>
              <a:t>Ð</a:t>
            </a:r>
            <a:r>
              <a:rPr lang="en-US" sz="1400" b="1" dirty="0" smtClean="0">
                <a:solidFill>
                  <a:srgbClr val="2133E3"/>
                </a:solidFill>
                <a:latin typeface="Bookman Old Style" pitchFamily="18" charset="0"/>
              </a:rPr>
              <a:t>OPR. </a:t>
            </a:r>
            <a:endParaRPr lang="en-US" sz="1400" b="1" baseline="30000" dirty="0">
              <a:solidFill>
                <a:srgbClr val="2133E3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47703" y="4645625"/>
            <a:ext cx="976161" cy="28426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7502216" y="1432534"/>
            <a:ext cx="783433" cy="445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0123" y="760902"/>
            <a:ext cx="3534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2133E3"/>
                </a:solidFill>
                <a:latin typeface="Bookman Old Style" pitchFamily="18" charset="0"/>
              </a:rPr>
              <a:t>Construction:</a:t>
            </a:r>
            <a:r>
              <a:rPr lang="en-US" sz="1300" b="1" dirty="0" smtClean="0">
                <a:latin typeface="Bookman Old Style" pitchFamily="18" charset="0"/>
              </a:rPr>
              <a:t>  </a:t>
            </a:r>
            <a:r>
              <a:rPr lang="en-US" sz="1300" dirty="0" smtClean="0">
                <a:latin typeface="Bookman Old Style" pitchFamily="18" charset="0"/>
              </a:rPr>
              <a:t>Join O and R</a:t>
            </a:r>
            <a:endParaRPr lang="en-US" sz="1300" dirty="0"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3357" y="973866"/>
            <a:ext cx="4672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1" dirty="0">
                <a:latin typeface="Book Antiqua" pitchFamily="18" charset="0"/>
              </a:rPr>
              <a:t>Sol.</a:t>
            </a:r>
            <a:endParaRPr lang="en-US" sz="1300" b="1" dirty="0"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7992" y="1222893"/>
            <a:ext cx="14188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OPR = </a:t>
            </a:r>
            <a:r>
              <a:rPr lang="en-US" sz="13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ORP </a:t>
            </a:r>
            <a:endParaRPr lang="en-US" sz="1300" dirty="0"/>
          </a:p>
        </p:txBody>
      </p:sp>
      <p:sp>
        <p:nvSpPr>
          <p:cNvPr id="30" name="TextBox 29"/>
          <p:cNvSpPr txBox="1"/>
          <p:nvPr/>
        </p:nvSpPr>
        <p:spPr>
          <a:xfrm>
            <a:off x="1302039" y="985078"/>
            <a:ext cx="9758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pt-BR" sz="1300" dirty="0" smtClean="0">
                <a:latin typeface="Symbol" pitchFamily="18" charset="2"/>
              </a:rPr>
              <a:t>D</a:t>
            </a:r>
            <a:r>
              <a:rPr lang="pt-BR" sz="1300" dirty="0" smtClean="0">
                <a:latin typeface="Bookman Old Style" pitchFamily="18" charset="0"/>
              </a:rPr>
              <a:t>OPR,</a:t>
            </a:r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300" dirty="0"/>
          </a:p>
        </p:txBody>
      </p:sp>
      <p:sp>
        <p:nvSpPr>
          <p:cNvPr id="31" name="TextBox 30"/>
          <p:cNvSpPr txBox="1"/>
          <p:nvPr/>
        </p:nvSpPr>
        <p:spPr>
          <a:xfrm>
            <a:off x="2072082" y="982762"/>
            <a:ext cx="31106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OP = OR       </a:t>
            </a:r>
            <a:r>
              <a:rPr lang="en-US" sz="1300" dirty="0" smtClean="0">
                <a:solidFill>
                  <a:srgbClr val="7030A0"/>
                </a:solidFill>
                <a:latin typeface="Bookman Old Style" pitchFamily="18" charset="0"/>
              </a:rPr>
              <a:t>[ Radii of same circle] </a:t>
            </a:r>
            <a:endParaRPr lang="en-US" sz="1300" dirty="0">
              <a:solidFill>
                <a:srgbClr val="7030A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31829" y="1230798"/>
            <a:ext cx="27025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7030A0"/>
                </a:solidFill>
                <a:latin typeface="Bookman Old Style" pitchFamily="18" charset="0"/>
              </a:rPr>
              <a:t>[Angles opposite to equal sides]</a:t>
            </a:r>
            <a:endParaRPr lang="en-US" sz="13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2423" y="1418182"/>
            <a:ext cx="20301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Bookman Old Style" pitchFamily="18" charset="0"/>
              </a:rPr>
              <a:t>Let </a:t>
            </a:r>
            <a:r>
              <a:rPr lang="en-US" sz="13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OPR = </a:t>
            </a:r>
            <a:r>
              <a:rPr lang="en-US" sz="13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ORP = </a:t>
            </a:r>
            <a:r>
              <a:rPr lang="en-US" sz="1300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300" dirty="0"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0533" y="1626675"/>
            <a:ext cx="10096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Bookman Old Style" pitchFamily="18" charset="0"/>
              </a:rPr>
              <a:t>In </a:t>
            </a:r>
            <a:r>
              <a:rPr lang="en-US" sz="1300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POR,</a:t>
            </a:r>
            <a:endParaRPr lang="en-US" sz="1300" i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604055" y="1626775"/>
            <a:ext cx="27857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300" dirty="0">
                <a:solidFill>
                  <a:prstClr val="black"/>
                </a:solidFill>
                <a:latin typeface="Bookman Old Style" pitchFamily="18" charset="0"/>
              </a:rPr>
              <a:t>OPR </a:t>
            </a:r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300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300" dirty="0">
                <a:solidFill>
                  <a:prstClr val="black"/>
                </a:solidFill>
                <a:latin typeface="Bookman Old Style" pitchFamily="18" charset="0"/>
              </a:rPr>
              <a:t>ORP </a:t>
            </a:r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3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POR = 180</a:t>
            </a:r>
            <a:r>
              <a:rPr lang="en-US" sz="1300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3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636049" y="1830550"/>
            <a:ext cx="18785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300" baseline="300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300" i="1" dirty="0" smtClean="0">
                <a:solidFill>
                  <a:prstClr val="black"/>
                </a:solidFill>
                <a:latin typeface="Bookman Old Style" pitchFamily="18" charset="0"/>
              </a:rPr>
              <a:t>+ x + </a:t>
            </a:r>
            <a:r>
              <a:rPr lang="en-US" sz="1300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300" dirty="0">
                <a:solidFill>
                  <a:prstClr val="black"/>
                </a:solidFill>
                <a:latin typeface="Bookman Old Style" pitchFamily="18" charset="0"/>
              </a:rPr>
              <a:t>POR</a:t>
            </a:r>
            <a:r>
              <a:rPr lang="en-US" sz="1300" i="1" dirty="0" smtClean="0">
                <a:solidFill>
                  <a:prstClr val="black"/>
                </a:solidFill>
                <a:latin typeface="Bookman Old Style" pitchFamily="18" charset="0"/>
              </a:rPr>
              <a:t> = </a:t>
            </a:r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180 </a:t>
            </a:r>
            <a:endParaRPr lang="en-US" sz="13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801964" y="2030464"/>
            <a:ext cx="16347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i="1" dirty="0" smtClean="0">
                <a:solidFill>
                  <a:prstClr val="black"/>
                </a:solidFill>
                <a:latin typeface="Bookman Old Style" pitchFamily="18" charset="0"/>
              </a:rPr>
              <a:t>2x + </a:t>
            </a:r>
            <a:r>
              <a:rPr lang="en-US" sz="13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POR</a:t>
            </a:r>
            <a:r>
              <a:rPr lang="en-US" sz="1300" i="1" dirty="0" smtClean="0">
                <a:solidFill>
                  <a:prstClr val="black"/>
                </a:solidFill>
                <a:latin typeface="Bookman Old Style" pitchFamily="18" charset="0"/>
              </a:rPr>
              <a:t> = </a:t>
            </a:r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180</a:t>
            </a:r>
            <a:endParaRPr lang="en-US" sz="13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606560" y="2233325"/>
            <a:ext cx="267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POR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 =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(180 - 2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r>
              <a:rPr lang="en-US" sz="1300" i="1" dirty="0" smtClean="0">
                <a:solidFill>
                  <a:srgbClr val="7030A0"/>
                </a:solidFill>
                <a:latin typeface="Bookman Old Style" pitchFamily="18" charset="0"/>
              </a:rPr>
              <a:t> </a:t>
            </a:r>
            <a:r>
              <a:rPr lang="en-US" sz="1300" dirty="0" smtClean="0">
                <a:solidFill>
                  <a:srgbClr val="7030A0"/>
                </a:solidFill>
                <a:latin typeface="Bookman Old Style" pitchFamily="18" charset="0"/>
              </a:rPr>
              <a:t> </a:t>
            </a:r>
            <a:r>
              <a:rPr lang="en-US" sz="1300" i="1" dirty="0" smtClean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endParaRPr lang="en-US" sz="1300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7830847" y="1419577"/>
            <a:ext cx="460098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607342" y="1694567"/>
            <a:ext cx="1235179" cy="10204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63432" y="753189"/>
            <a:ext cx="12378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Bookman Old Style" pitchFamily="18" charset="0"/>
              </a:rPr>
              <a:t>, Draw </a:t>
            </a:r>
            <a:r>
              <a:rPr lang="en-US" sz="13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PSR</a:t>
            </a:r>
            <a:endParaRPr lang="en-US" sz="1300" dirty="0"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5525" y="2459789"/>
            <a:ext cx="2681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POR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 =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PSR     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3090007" y="2459789"/>
            <a:ext cx="379529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7030A0"/>
                </a:solidFill>
                <a:latin typeface="Bookman Old Style" pitchFamily="18" charset="0"/>
              </a:rPr>
              <a:t>[The angle subtended by an arc at the center </a:t>
            </a:r>
          </a:p>
          <a:p>
            <a:r>
              <a:rPr lang="en-US" sz="1300" dirty="0" smtClean="0">
                <a:solidFill>
                  <a:srgbClr val="7030A0"/>
                </a:solidFill>
                <a:latin typeface="Bookman Old Style" pitchFamily="18" charset="0"/>
              </a:rPr>
              <a:t>is double the angle subtended by it any </a:t>
            </a:r>
          </a:p>
          <a:p>
            <a:r>
              <a:rPr lang="en-US" sz="1300" dirty="0" smtClean="0">
                <a:solidFill>
                  <a:srgbClr val="7030A0"/>
                </a:solidFill>
                <a:latin typeface="Bookman Old Style" pitchFamily="18" charset="0"/>
              </a:rPr>
              <a:t>point on the remaining part of the circle]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19126" y="2888962"/>
            <a:ext cx="9227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PSR =</a:t>
            </a:r>
            <a:endParaRPr 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2203450" y="2884199"/>
            <a:ext cx="9902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= (90 – </a:t>
            </a:r>
            <a:r>
              <a:rPr lang="en-US" sz="1300" i="1" dirty="0" smtClean="0">
                <a:solidFill>
                  <a:prstClr val="black"/>
                </a:solidFill>
                <a:latin typeface="Bookman Old Style" pitchFamily="18" charset="0"/>
              </a:rPr>
              <a:t>x)</a:t>
            </a:r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endParaRPr lang="en-US" sz="13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9175" y="3328893"/>
            <a:ext cx="30202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PQR + </a:t>
            </a:r>
            <a:r>
              <a:rPr lang="en-US" sz="13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PSR = 180</a:t>
            </a:r>
            <a:r>
              <a:rPr lang="en-US" sz="1300" dirty="0">
                <a:solidFill>
                  <a:prstClr val="black"/>
                </a:solidFill>
                <a:latin typeface="Bookman Old Style" pitchFamily="18" charset="0"/>
              </a:rPr>
              <a:t>º</a:t>
            </a:r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endParaRPr lang="en-US" sz="1300" dirty="0"/>
          </a:p>
        </p:txBody>
      </p:sp>
      <p:sp>
        <p:nvSpPr>
          <p:cNvPr id="56" name="TextBox 55"/>
          <p:cNvSpPr txBox="1"/>
          <p:nvPr/>
        </p:nvSpPr>
        <p:spPr>
          <a:xfrm>
            <a:off x="2817175" y="3314590"/>
            <a:ext cx="37912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aseline="300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    </a:t>
            </a:r>
            <a:r>
              <a:rPr lang="en-US" sz="1300" dirty="0" smtClean="0">
                <a:solidFill>
                  <a:srgbClr val="7030A0"/>
                </a:solidFill>
                <a:latin typeface="Bookman Old Style" pitchFamily="18" charset="0"/>
              </a:rPr>
              <a:t>[</a:t>
            </a:r>
            <a:r>
              <a:rPr lang="en-US" sz="1300" dirty="0">
                <a:solidFill>
                  <a:srgbClr val="7030A0"/>
                </a:solidFill>
                <a:latin typeface="Bookman Old Style" pitchFamily="18" charset="0"/>
              </a:rPr>
              <a:t>Opposite angles of a cyclic quadrilateral</a:t>
            </a:r>
          </a:p>
          <a:p>
            <a:r>
              <a:rPr lang="en-US" sz="1300" dirty="0" smtClean="0">
                <a:solidFill>
                  <a:srgbClr val="7030A0"/>
                </a:solidFill>
                <a:latin typeface="Bookman Old Style" pitchFamily="18" charset="0"/>
              </a:rPr>
              <a:t>      are supplementary] </a:t>
            </a:r>
            <a:endParaRPr lang="en-US" sz="1300" dirty="0">
              <a:solidFill>
                <a:srgbClr val="7030A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3900" y="3638550"/>
            <a:ext cx="11186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pt-BR" sz="1200" b="1" dirty="0" smtClean="0">
                <a:latin typeface="Symbol" pitchFamily="18" charset="2"/>
              </a:rPr>
              <a:t>\     </a:t>
            </a:r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100 +</a:t>
            </a:r>
            <a:endParaRPr lang="en-US" sz="1300" dirty="0"/>
          </a:p>
        </p:txBody>
      </p:sp>
      <p:sp>
        <p:nvSpPr>
          <p:cNvPr id="76" name="TextBox 75"/>
          <p:cNvSpPr txBox="1"/>
          <p:nvPr/>
        </p:nvSpPr>
        <p:spPr>
          <a:xfrm>
            <a:off x="762000" y="4641562"/>
            <a:ext cx="20787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Symbol" pitchFamily="18" charset="2"/>
              </a:rPr>
              <a:t>\                     </a:t>
            </a:r>
            <a:r>
              <a:rPr lang="en-US" sz="13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OPR</a:t>
            </a:r>
            <a:r>
              <a:rPr lang="en-US" sz="1300" i="1" dirty="0" smtClean="0">
                <a:solidFill>
                  <a:prstClr val="black"/>
                </a:solidFill>
                <a:latin typeface="Bookman Old Style" pitchFamily="18" charset="0"/>
              </a:rPr>
              <a:t> = </a:t>
            </a:r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10</a:t>
            </a:r>
            <a:endParaRPr lang="en-US" sz="1300" dirty="0"/>
          </a:p>
        </p:txBody>
      </p:sp>
      <p:sp>
        <p:nvSpPr>
          <p:cNvPr id="85" name="TextBox 84"/>
          <p:cNvSpPr txBox="1"/>
          <p:nvPr/>
        </p:nvSpPr>
        <p:spPr>
          <a:xfrm>
            <a:off x="2656691" y="1842688"/>
            <a:ext cx="28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We have to find OPR</a:t>
            </a:r>
            <a:endParaRPr lang="en-US" dirty="0"/>
          </a:p>
        </p:txBody>
      </p:sp>
      <p:sp>
        <p:nvSpPr>
          <p:cNvPr id="86" name="Cloud Callout 85"/>
          <p:cNvSpPr/>
          <p:nvPr/>
        </p:nvSpPr>
        <p:spPr>
          <a:xfrm>
            <a:off x="2372411" y="1770402"/>
            <a:ext cx="3638550" cy="829923"/>
          </a:xfrm>
          <a:prstGeom prst="cloudCallout">
            <a:avLst>
              <a:gd name="adj1" fmla="val 86322"/>
              <a:gd name="adj2" fmla="val -55330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636771" y="1888120"/>
            <a:ext cx="3177472" cy="860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OPR does not belong to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any triangle</a:t>
            </a:r>
            <a:endParaRPr lang="en-US" dirty="0"/>
          </a:p>
        </p:txBody>
      </p:sp>
      <p:sp>
        <p:nvSpPr>
          <p:cNvPr id="88" name="Cloud Callout 87"/>
          <p:cNvSpPr/>
          <p:nvPr/>
        </p:nvSpPr>
        <p:spPr>
          <a:xfrm>
            <a:off x="2374900" y="1771650"/>
            <a:ext cx="3638550" cy="829923"/>
          </a:xfrm>
          <a:prstGeom prst="cloudCallout">
            <a:avLst>
              <a:gd name="adj1" fmla="val 86322"/>
              <a:gd name="adj2" fmla="val -55330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305951" y="2001945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 Join O &amp; R</a:t>
            </a:r>
            <a:endParaRPr lang="en-US" dirty="0"/>
          </a:p>
        </p:txBody>
      </p:sp>
      <p:sp>
        <p:nvSpPr>
          <p:cNvPr id="93" name="Cloud Callout 92"/>
          <p:cNvSpPr/>
          <p:nvPr/>
        </p:nvSpPr>
        <p:spPr>
          <a:xfrm>
            <a:off x="2438400" y="1809750"/>
            <a:ext cx="3638550" cy="829923"/>
          </a:xfrm>
          <a:prstGeom prst="cloudCallout">
            <a:avLst>
              <a:gd name="adj1" fmla="val 86322"/>
              <a:gd name="adj2" fmla="val -55330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781954" y="2040045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OPR belongs to </a:t>
            </a:r>
            <a:r>
              <a:rPr lang="el-GR" b="1" dirty="0" smtClean="0">
                <a:solidFill>
                  <a:schemeClr val="bg1"/>
                </a:solidFill>
                <a:latin typeface="Bookman Old Style"/>
                <a:sym typeface="Symbol"/>
              </a:rPr>
              <a:t>Δ</a:t>
            </a:r>
            <a:r>
              <a:rPr lang="en-US" b="1" dirty="0" smtClean="0">
                <a:solidFill>
                  <a:schemeClr val="bg1"/>
                </a:solidFill>
                <a:latin typeface="Bookman Old Style"/>
                <a:sym typeface="Symbol"/>
              </a:rPr>
              <a:t>OPR</a:t>
            </a:r>
            <a:endParaRPr lang="en-US" dirty="0"/>
          </a:p>
        </p:txBody>
      </p:sp>
      <p:sp>
        <p:nvSpPr>
          <p:cNvPr id="95" name="Cloud Callout 94"/>
          <p:cNvSpPr/>
          <p:nvPr/>
        </p:nvSpPr>
        <p:spPr>
          <a:xfrm>
            <a:off x="2584450" y="1753738"/>
            <a:ext cx="3638550" cy="1051036"/>
          </a:xfrm>
          <a:prstGeom prst="cloudCallout">
            <a:avLst>
              <a:gd name="adj1" fmla="val 75153"/>
              <a:gd name="adj2" fmla="val -81344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2735585" y="2030197"/>
            <a:ext cx="3348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So, what can we say about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base angles ?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514644" y="2212020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B61"/>
                </a:solidFill>
                <a:latin typeface="Comic Sans MS" pitchFamily="66" charset="0"/>
                <a:sym typeface="Symbol"/>
              </a:rPr>
              <a:t>OPR = </a:t>
            </a:r>
            <a:r>
              <a:rPr lang="en-US" b="1" dirty="0">
                <a:solidFill>
                  <a:srgbClr val="FFFB61"/>
                </a:solidFill>
                <a:latin typeface="Comic Sans MS" pitchFamily="66" charset="0"/>
                <a:sym typeface="Symbol"/>
              </a:rPr>
              <a:t></a:t>
            </a:r>
            <a:r>
              <a:rPr lang="en-US" b="1" dirty="0" smtClean="0">
                <a:solidFill>
                  <a:srgbClr val="FFFB61"/>
                </a:solidFill>
                <a:latin typeface="Comic Sans MS" pitchFamily="66" charset="0"/>
                <a:sym typeface="Symbol"/>
              </a:rPr>
              <a:t>ORP</a:t>
            </a:r>
            <a:endParaRPr lang="en-US" b="1" dirty="0">
              <a:solidFill>
                <a:srgbClr val="FFFB61"/>
              </a:solidFill>
              <a:latin typeface="Comic Sans MS" pitchFamily="66" charset="0"/>
            </a:endParaRPr>
          </a:p>
        </p:txBody>
      </p:sp>
      <p:sp>
        <p:nvSpPr>
          <p:cNvPr id="97" name="Cloud Callout 96"/>
          <p:cNvSpPr/>
          <p:nvPr/>
        </p:nvSpPr>
        <p:spPr>
          <a:xfrm>
            <a:off x="2743200" y="2114550"/>
            <a:ext cx="3638550" cy="829923"/>
          </a:xfrm>
          <a:prstGeom prst="cloudCallout">
            <a:avLst>
              <a:gd name="adj1" fmla="val 65729"/>
              <a:gd name="adj2" fmla="val -99707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3350444" y="2344845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We have to find ‘</a:t>
            </a:r>
            <a:r>
              <a:rPr lang="en-US" b="1" i="1" dirty="0" smtClean="0">
                <a:solidFill>
                  <a:schemeClr val="bg1"/>
                </a:solidFill>
                <a:latin typeface="Book Antiqua" pitchFamily="18" charset="0"/>
                <a:sym typeface="Symbol"/>
              </a:rPr>
              <a:t>x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’</a:t>
            </a:r>
            <a:endParaRPr lang="en-US" dirty="0"/>
          </a:p>
        </p:txBody>
      </p:sp>
      <p:sp>
        <p:nvSpPr>
          <p:cNvPr id="99" name="Cloud Callout 98"/>
          <p:cNvSpPr/>
          <p:nvPr/>
        </p:nvSpPr>
        <p:spPr>
          <a:xfrm>
            <a:off x="2743200" y="2114549"/>
            <a:ext cx="3638550" cy="1304925"/>
          </a:xfrm>
          <a:prstGeom prst="cloudCallout">
            <a:avLst>
              <a:gd name="adj1" fmla="val 80912"/>
              <a:gd name="adj2" fmla="val -82412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3232716" y="2190750"/>
            <a:ext cx="2863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/>
                <a:sym typeface="Symbol"/>
              </a:rPr>
              <a:t>In </a:t>
            </a:r>
            <a:r>
              <a:rPr lang="el-GR" b="1" dirty="0" smtClean="0">
                <a:solidFill>
                  <a:schemeClr val="bg1"/>
                </a:solidFill>
                <a:latin typeface="Bookman Old Style"/>
                <a:sym typeface="Symbol"/>
              </a:rPr>
              <a:t>Δ</a:t>
            </a:r>
            <a:r>
              <a:rPr lang="en-US" b="1" dirty="0" smtClean="0">
                <a:solidFill>
                  <a:schemeClr val="bg1"/>
                </a:solidFill>
                <a:latin typeface="Bookman Old Style"/>
                <a:sym typeface="Symbol"/>
              </a:rPr>
              <a:t>POR, what do we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/>
                <a:sym typeface="Symbol"/>
              </a:rPr>
              <a:t>know about all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/>
                <a:sym typeface="Symbol"/>
              </a:rPr>
              <a:t>angles of a triangle ?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182829" y="2482871"/>
            <a:ext cx="267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B61"/>
                </a:solidFill>
                <a:latin typeface="Comic Sans MS" pitchFamily="66" charset="0"/>
              </a:rPr>
              <a:t>Sum of all angles of a</a:t>
            </a:r>
          </a:p>
          <a:p>
            <a:pPr algn="ctr"/>
            <a:r>
              <a:rPr lang="en-US" b="1" dirty="0" smtClean="0">
                <a:solidFill>
                  <a:srgbClr val="FFFB61"/>
                </a:solidFill>
                <a:latin typeface="Comic Sans MS" pitchFamily="66" charset="0"/>
              </a:rPr>
              <a:t>triangle is 180</a:t>
            </a:r>
            <a:r>
              <a:rPr lang="en-US" b="1" baseline="30000" dirty="0" smtClean="0">
                <a:solidFill>
                  <a:srgbClr val="FFFB61"/>
                </a:solidFill>
                <a:latin typeface="Comic Sans MS" pitchFamily="66" charset="0"/>
              </a:rPr>
              <a:t>0</a:t>
            </a:r>
            <a:endParaRPr lang="en-US" b="1" baseline="30000" dirty="0">
              <a:solidFill>
                <a:srgbClr val="FFFB61"/>
              </a:solidFill>
              <a:latin typeface="Comic Sans MS" pitchFamily="66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7890485" y="1519072"/>
            <a:ext cx="65271" cy="65271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817935" y="1380444"/>
            <a:ext cx="43120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Bookman Old Style" pitchFamily="18" charset="0"/>
              </a:rPr>
              <a:t>x</a:t>
            </a:r>
            <a:endParaRPr lang="en-US" sz="1200" b="1" i="1" dirty="0">
              <a:latin typeface="Bookman Old Style" pitchFamily="18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6987991" y="1666710"/>
            <a:ext cx="65271" cy="65271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835560" y="1538184"/>
            <a:ext cx="431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Bookman Old Style" pitchFamily="18" charset="0"/>
              </a:rPr>
              <a:t>x</a:t>
            </a:r>
            <a:endParaRPr lang="en-US" sz="1200" b="1" i="1" dirty="0">
              <a:latin typeface="Bookman Old Style" pitchFamily="18" charset="0"/>
            </a:endParaRPr>
          </a:p>
        </p:txBody>
      </p:sp>
      <p:sp>
        <p:nvSpPr>
          <p:cNvPr id="65" name="Cloud 64"/>
          <p:cNvSpPr/>
          <p:nvPr/>
        </p:nvSpPr>
        <p:spPr>
          <a:xfrm>
            <a:off x="3131829" y="2348950"/>
            <a:ext cx="3370656" cy="1095568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302619" y="2723388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POR is a central angle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2" name="Cloud 101"/>
          <p:cNvSpPr/>
          <p:nvPr/>
        </p:nvSpPr>
        <p:spPr>
          <a:xfrm>
            <a:off x="3048000" y="2501350"/>
            <a:ext cx="3819525" cy="2051600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3404292" y="2788486"/>
            <a:ext cx="31085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We have a relation of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central angle subtended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by an arc and the angle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subtended by the arc at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any point on the circle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4" name="Cloud 103"/>
          <p:cNvSpPr/>
          <p:nvPr/>
        </p:nvSpPr>
        <p:spPr>
          <a:xfrm>
            <a:off x="3047999" y="2495550"/>
            <a:ext cx="4251069" cy="1561188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3546334" y="2715220"/>
            <a:ext cx="31406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Let us draw PSR, i.e.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the angle subtended by 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chord PR at a point on the 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remaining part of the circle</a:t>
            </a:r>
          </a:p>
        </p:txBody>
      </p:sp>
      <p:sp>
        <p:nvSpPr>
          <p:cNvPr id="108" name="Cloud 107"/>
          <p:cNvSpPr/>
          <p:nvPr/>
        </p:nvSpPr>
        <p:spPr>
          <a:xfrm>
            <a:off x="3048000" y="2495550"/>
            <a:ext cx="4251069" cy="1085850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3652124" y="2853809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PSR belongs to PSRQ</a:t>
            </a:r>
            <a:endParaRPr lang="en-US" b="1" i="1" dirty="0" smtClean="0">
              <a:solidFill>
                <a:schemeClr val="bg1"/>
              </a:solidFill>
              <a:latin typeface="Book Antiqua" pitchFamily="18" charset="0"/>
              <a:sym typeface="Symbol"/>
            </a:endParaRPr>
          </a:p>
        </p:txBody>
      </p:sp>
      <p:sp>
        <p:nvSpPr>
          <p:cNvPr id="110" name="Cloud 109"/>
          <p:cNvSpPr/>
          <p:nvPr/>
        </p:nvSpPr>
        <p:spPr>
          <a:xfrm>
            <a:off x="3267157" y="2647950"/>
            <a:ext cx="3590843" cy="905293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3708233" y="2763619"/>
            <a:ext cx="2930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PSRQ is what type of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quadrilateral ?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910736" y="2945258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Cyclic quadrilateral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12" name="Cloud 111"/>
          <p:cNvSpPr/>
          <p:nvPr/>
        </p:nvSpPr>
        <p:spPr>
          <a:xfrm>
            <a:off x="3193868" y="2665074"/>
            <a:ext cx="4251069" cy="1212850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3580791" y="2804774"/>
            <a:ext cx="3477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What can we say about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opposite angles of a cyclic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quadrilateral ?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056604" y="3114782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They are supplementary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7787982" y="2676847"/>
            <a:ext cx="85729" cy="85729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123" name="Oval 122"/>
          <p:cNvSpPr/>
          <p:nvPr/>
        </p:nvSpPr>
        <p:spPr>
          <a:xfrm>
            <a:off x="6594475" y="958850"/>
            <a:ext cx="1816100" cy="181610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7476404" y="1841450"/>
            <a:ext cx="45719" cy="45719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565900" y="1641471"/>
            <a:ext cx="85729" cy="85729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117" name="Oval 116"/>
          <p:cNvSpPr/>
          <p:nvPr/>
        </p:nvSpPr>
        <p:spPr>
          <a:xfrm>
            <a:off x="8244701" y="1380082"/>
            <a:ext cx="85729" cy="85729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118" name="Oval 117"/>
          <p:cNvSpPr/>
          <p:nvPr/>
        </p:nvSpPr>
        <p:spPr>
          <a:xfrm>
            <a:off x="7477992" y="920801"/>
            <a:ext cx="85729" cy="85729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6607971" y="966346"/>
            <a:ext cx="926307" cy="721512"/>
          </a:xfrm>
          <a:prstGeom prst="line">
            <a:avLst/>
          </a:prstGeom>
          <a:ln w="38100">
            <a:solidFill>
              <a:srgbClr val="2133E3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523191" y="971360"/>
            <a:ext cx="764375" cy="449412"/>
          </a:xfrm>
          <a:prstGeom prst="line">
            <a:avLst/>
          </a:prstGeom>
          <a:ln w="38100">
            <a:solidFill>
              <a:srgbClr val="2133E3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265191" y="1107283"/>
            <a:ext cx="519101" cy="26161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100</a:t>
            </a:r>
            <a:r>
              <a:rPr lang="en-US" sz="1100" b="1" baseline="30000" dirty="0" smtClean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o</a:t>
            </a:r>
            <a:endParaRPr lang="en-US" sz="1100" b="1" baseline="30000" dirty="0">
              <a:solidFill>
                <a:srgbClr val="FF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 flipV="1">
            <a:off x="6594475" y="1425575"/>
            <a:ext cx="1695216" cy="261217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599519" y="1682376"/>
            <a:ext cx="898529" cy="192733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874525" y="1555283"/>
            <a:ext cx="252046" cy="26161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?</a:t>
            </a:r>
            <a:endParaRPr lang="en-US" sz="1100" b="1" baseline="30000" dirty="0">
              <a:solidFill>
                <a:srgbClr val="FF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604000" y="1684908"/>
            <a:ext cx="898529" cy="192733"/>
          </a:xfrm>
          <a:prstGeom prst="line">
            <a:avLst/>
          </a:prstGeom>
          <a:ln w="28575">
            <a:solidFill>
              <a:srgbClr val="00B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607342" y="1425559"/>
            <a:ext cx="1695216" cy="261217"/>
          </a:xfrm>
          <a:prstGeom prst="line">
            <a:avLst/>
          </a:prstGeom>
          <a:ln w="28575">
            <a:solidFill>
              <a:srgbClr val="00B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93438" y="1435646"/>
            <a:ext cx="796686" cy="445293"/>
          </a:xfrm>
          <a:prstGeom prst="line">
            <a:avLst/>
          </a:prstGeom>
          <a:ln w="28575">
            <a:solidFill>
              <a:srgbClr val="00B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025070" y="1731697"/>
            <a:ext cx="84068" cy="98343"/>
            <a:chOff x="7025070" y="1655497"/>
            <a:chExt cx="84068" cy="98343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7025070" y="1655497"/>
              <a:ext cx="51113" cy="86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7058025" y="1667241"/>
              <a:ext cx="51113" cy="86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 rot="1931702">
            <a:off x="7773905" y="1647744"/>
            <a:ext cx="118123" cy="78114"/>
            <a:chOff x="7772003" y="1579236"/>
            <a:chExt cx="118123" cy="78114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7791304" y="1579236"/>
              <a:ext cx="98822" cy="450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772003" y="1612327"/>
              <a:ext cx="98822" cy="450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7708901" y="2690317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 pitchFamily="18" charset="0"/>
              </a:rPr>
              <a:t>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383512" y="2790031"/>
            <a:ext cx="10014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(180 – 2</a:t>
            </a:r>
            <a:r>
              <a:rPr lang="en-US" sz="1300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3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1463492" y="3048000"/>
            <a:ext cx="794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691947" y="3006725"/>
            <a:ext cx="2892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300" dirty="0"/>
          </a:p>
        </p:txBody>
      </p:sp>
      <p:sp>
        <p:nvSpPr>
          <p:cNvPr id="141" name="TextBox 140"/>
          <p:cNvSpPr txBox="1"/>
          <p:nvPr/>
        </p:nvSpPr>
        <p:spPr>
          <a:xfrm>
            <a:off x="1638338" y="3624722"/>
            <a:ext cx="8442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(90 – </a:t>
            </a:r>
            <a:r>
              <a:rPr lang="en-US" sz="1300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3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259700" y="3648185"/>
            <a:ext cx="8442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= 180</a:t>
            </a:r>
            <a:endParaRPr lang="en-US" sz="1300" dirty="0"/>
          </a:p>
        </p:txBody>
      </p:sp>
      <p:sp>
        <p:nvSpPr>
          <p:cNvPr id="143" name="TextBox 142"/>
          <p:cNvSpPr txBox="1"/>
          <p:nvPr/>
        </p:nvSpPr>
        <p:spPr>
          <a:xfrm>
            <a:off x="717550" y="3885240"/>
            <a:ext cx="1719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pt-BR" sz="1200" b="1" dirty="0" smtClean="0">
                <a:latin typeface="Symbol" pitchFamily="18" charset="2"/>
              </a:rPr>
              <a:t>\                 </a:t>
            </a:r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190 – </a:t>
            </a:r>
            <a:r>
              <a:rPr lang="en-US" sz="1300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300" dirty="0"/>
          </a:p>
        </p:txBody>
      </p:sp>
      <p:sp>
        <p:nvSpPr>
          <p:cNvPr id="144" name="TextBox 143"/>
          <p:cNvSpPr txBox="1"/>
          <p:nvPr/>
        </p:nvSpPr>
        <p:spPr>
          <a:xfrm>
            <a:off x="2252522" y="3885240"/>
            <a:ext cx="8442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= 180</a:t>
            </a:r>
            <a:endParaRPr lang="en-US" sz="1300" dirty="0"/>
          </a:p>
        </p:txBody>
      </p:sp>
      <p:sp>
        <p:nvSpPr>
          <p:cNvPr id="145" name="TextBox 144"/>
          <p:cNvSpPr txBox="1"/>
          <p:nvPr/>
        </p:nvSpPr>
        <p:spPr>
          <a:xfrm>
            <a:off x="717550" y="4120862"/>
            <a:ext cx="1719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pt-BR" sz="1200" b="1" dirty="0" smtClean="0">
                <a:latin typeface="Symbol" pitchFamily="18" charset="2"/>
              </a:rPr>
              <a:t>\                             </a:t>
            </a:r>
            <a:r>
              <a:rPr lang="en-US" sz="1300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300" dirty="0"/>
          </a:p>
        </p:txBody>
      </p:sp>
      <p:sp>
        <p:nvSpPr>
          <p:cNvPr id="146" name="TextBox 145"/>
          <p:cNvSpPr txBox="1"/>
          <p:nvPr/>
        </p:nvSpPr>
        <p:spPr>
          <a:xfrm>
            <a:off x="2252523" y="4120862"/>
            <a:ext cx="11764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= 190 – 180</a:t>
            </a:r>
            <a:endParaRPr lang="en-US" sz="1300" dirty="0"/>
          </a:p>
        </p:txBody>
      </p:sp>
      <p:sp>
        <p:nvSpPr>
          <p:cNvPr id="147" name="TextBox 146"/>
          <p:cNvSpPr txBox="1"/>
          <p:nvPr/>
        </p:nvSpPr>
        <p:spPr>
          <a:xfrm>
            <a:off x="717549" y="4355812"/>
            <a:ext cx="1719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pt-BR" sz="1200" b="1" dirty="0" smtClean="0">
                <a:latin typeface="Symbol" pitchFamily="18" charset="2"/>
              </a:rPr>
              <a:t>\                             </a:t>
            </a:r>
            <a:r>
              <a:rPr lang="en-US" sz="1300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300" dirty="0"/>
          </a:p>
        </p:txBody>
      </p:sp>
      <p:sp>
        <p:nvSpPr>
          <p:cNvPr id="148" name="TextBox 147"/>
          <p:cNvSpPr txBox="1"/>
          <p:nvPr/>
        </p:nvSpPr>
        <p:spPr>
          <a:xfrm>
            <a:off x="2252522" y="4355812"/>
            <a:ext cx="588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itchFamily="18" charset="0"/>
              </a:rPr>
              <a:t>= 10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33893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00"/>
                            </p:stCondLst>
                            <p:childTnLst>
                              <p:par>
                                <p:cTn id="2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000"/>
                            </p:stCondLst>
                            <p:childTnLst>
                              <p:par>
                                <p:cTn id="2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"/>
                            </p:stCondLst>
                            <p:childTnLst>
                              <p:par>
                                <p:cTn id="3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500"/>
                            </p:stCondLst>
                            <p:childTnLst>
                              <p:par>
                                <p:cTn id="3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500"/>
                            </p:stCondLst>
                            <p:childTnLst>
                              <p:par>
                                <p:cTn id="3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500"/>
                            </p:stCondLst>
                            <p:childTnLst>
                              <p:par>
                                <p:cTn id="4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500"/>
                            </p:stCondLst>
                            <p:childTnLst>
                              <p:par>
                                <p:cTn id="4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500"/>
                            </p:stCondLst>
                            <p:childTnLst>
                              <p:par>
                                <p:cTn id="4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500"/>
                            </p:stCondLst>
                            <p:childTnLst>
                              <p:par>
                                <p:cTn id="4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1000"/>
                            </p:stCondLst>
                            <p:childTnLst>
                              <p:par>
                                <p:cTn id="4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500"/>
                            </p:stCondLst>
                            <p:childTnLst>
                              <p:par>
                                <p:cTn id="4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000"/>
                            </p:stCondLst>
                            <p:childTnLst>
                              <p:par>
                                <p:cTn id="4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500"/>
                            </p:stCondLst>
                            <p:childTnLst>
                              <p:par>
                                <p:cTn id="5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500"/>
                            </p:stCondLst>
                            <p:childTnLst>
                              <p:par>
                                <p:cTn id="5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500"/>
                            </p:stCondLst>
                            <p:childTnLst>
                              <p:par>
                                <p:cTn id="5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2" fill="hold">
                            <p:stCondLst>
                              <p:cond delay="500"/>
                            </p:stCondLst>
                            <p:childTnLst>
                              <p:par>
                                <p:cTn id="5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5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500"/>
                            </p:stCondLst>
                            <p:childTnLst>
                              <p:par>
                                <p:cTn id="6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4" fill="hold">
                      <p:stCondLst>
                        <p:cond delay="indefinite"/>
                      </p:stCondLst>
                      <p:childTnLst>
                        <p:par>
                          <p:cTn id="665" fill="hold">
                            <p:stCondLst>
                              <p:cond delay="0"/>
                            </p:stCondLst>
                            <p:childTnLst>
                              <p:par>
                                <p:cTn id="6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fill="hold">
                      <p:stCondLst>
                        <p:cond delay="indefinite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500"/>
                            </p:stCondLst>
                            <p:childTnLst>
                              <p:par>
                                <p:cTn id="6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39" grpId="1" animBg="1"/>
      <p:bldP spid="138" grpId="0" animBg="1"/>
      <p:bldP spid="138" grpId="1" animBg="1"/>
      <p:bldP spid="137" grpId="0" animBg="1"/>
      <p:bldP spid="137" grpId="1" animBg="1"/>
      <p:bldP spid="134" grpId="0" animBg="1"/>
      <p:bldP spid="134" grpId="1" animBg="1"/>
      <p:bldP spid="125" grpId="0" animBg="1"/>
      <p:bldP spid="125" grpId="1" animBg="1"/>
      <p:bldP spid="120" grpId="0" animBg="1"/>
      <p:bldP spid="120" grpId="1" animBg="1"/>
      <p:bldP spid="149" grpId="0" animBg="1"/>
      <p:bldP spid="91" grpId="0" animBg="1"/>
      <p:bldP spid="122" grpId="0" animBg="1"/>
      <p:bldP spid="89" grpId="2" animBg="1"/>
      <p:bldP spid="89" grpId="3" animBg="1"/>
      <p:bldP spid="121" grpId="0" animBg="1"/>
      <p:bldP spid="121" grpId="1" animBg="1"/>
      <p:bldP spid="83" grpId="0" animBg="1"/>
      <p:bldP spid="83" grpId="1" animBg="1"/>
      <p:bldP spid="81" grpId="0" animBg="1"/>
      <p:bldP spid="81" grpId="1" animBg="1"/>
      <p:bldP spid="81" grpId="2" animBg="1"/>
      <p:bldP spid="81" grpId="3" animBg="1"/>
      <p:bldP spid="78" grpId="0" animBg="1"/>
      <p:bldP spid="78" grpId="1" animBg="1"/>
      <p:bldP spid="77" grpId="0" animBg="1"/>
      <p:bldP spid="77" grpId="1" animBg="1"/>
      <p:bldP spid="59" grpId="0" animBg="1"/>
      <p:bldP spid="23" grpId="0"/>
      <p:bldP spid="24" grpId="0"/>
      <p:bldP spid="29" grpId="0"/>
      <p:bldP spid="30" grpId="0"/>
      <p:bldP spid="31" grpId="0"/>
      <p:bldP spid="32" grpId="0"/>
      <p:bldP spid="33" grpId="0"/>
      <p:bldP spid="36" grpId="0"/>
      <p:bldP spid="37" grpId="0"/>
      <p:bldP spid="38" grpId="0"/>
      <p:bldP spid="39" grpId="0"/>
      <p:bldP spid="44" grpId="0"/>
      <p:bldP spid="48" grpId="0"/>
      <p:bldP spid="49" grpId="0"/>
      <p:bldP spid="51" grpId="0"/>
      <p:bldP spid="52" grpId="0"/>
      <p:bldP spid="55" grpId="0"/>
      <p:bldP spid="69" grpId="0"/>
      <p:bldP spid="76" grpId="0"/>
      <p:bldP spid="86" grpId="0" animBg="1"/>
      <p:bldP spid="86" grpId="1" animBg="1"/>
      <p:bldP spid="87" grpId="0"/>
      <p:bldP spid="87" grpId="1"/>
      <p:bldP spid="88" grpId="0" animBg="1"/>
      <p:bldP spid="88" grpId="1" animBg="1"/>
      <p:bldP spid="90" grpId="0"/>
      <p:bldP spid="90" grpId="1"/>
      <p:bldP spid="93" grpId="0" animBg="1"/>
      <p:bldP spid="93" grpId="1" animBg="1"/>
      <p:bldP spid="94" grpId="0"/>
      <p:bldP spid="94" grpId="1"/>
      <p:bldP spid="95" grpId="0" animBg="1"/>
      <p:bldP spid="95" grpId="1" animBg="1"/>
      <p:bldP spid="96" grpId="0"/>
      <p:bldP spid="96" grpId="1"/>
      <p:bldP spid="62" grpId="0"/>
      <p:bldP spid="62" grpId="1"/>
      <p:bldP spid="97" grpId="0" animBg="1"/>
      <p:bldP spid="97" grpId="1" animBg="1"/>
      <p:bldP spid="98" grpId="0"/>
      <p:bldP spid="98" grpId="1"/>
      <p:bldP spid="99" grpId="0" animBg="1"/>
      <p:bldP spid="99" grpId="1" animBg="1"/>
      <p:bldP spid="100" grpId="0"/>
      <p:bldP spid="100" grpId="1"/>
      <p:bldP spid="63" grpId="0"/>
      <p:bldP spid="63" grpId="1"/>
      <p:bldP spid="64" grpId="0" animBg="1"/>
      <p:bldP spid="64" grpId="1" animBg="1"/>
      <p:bldP spid="35" grpId="0"/>
      <p:bldP spid="101" grpId="0" animBg="1"/>
      <p:bldP spid="101" grpId="1" animBg="1"/>
      <p:bldP spid="34" grpId="0"/>
      <p:bldP spid="65" grpId="0" animBg="1"/>
      <p:bldP spid="65" grpId="1" animBg="1"/>
      <p:bldP spid="66" grpId="0"/>
      <p:bldP spid="66" grpId="1"/>
      <p:bldP spid="102" grpId="0" animBg="1"/>
      <p:bldP spid="102" grpId="1" animBg="1"/>
      <p:bldP spid="103" grpId="0"/>
      <p:bldP spid="103" grpId="1"/>
      <p:bldP spid="104" grpId="0" animBg="1"/>
      <p:bldP spid="104" grpId="1" animBg="1"/>
      <p:bldP spid="105" grpId="0"/>
      <p:bldP spid="105" grpId="1"/>
      <p:bldP spid="108" grpId="0" animBg="1"/>
      <p:bldP spid="108" grpId="1" animBg="1"/>
      <p:bldP spid="109" grpId="0"/>
      <p:bldP spid="109" grpId="1"/>
      <p:bldP spid="110" grpId="0" animBg="1"/>
      <p:bldP spid="110" grpId="1" animBg="1"/>
      <p:bldP spid="111" grpId="0"/>
      <p:bldP spid="111" grpId="1"/>
      <p:bldP spid="67" grpId="0"/>
      <p:bldP spid="67" grpId="1"/>
      <p:bldP spid="112" grpId="0" animBg="1"/>
      <p:bldP spid="112" grpId="1" animBg="1"/>
      <p:bldP spid="113" grpId="0"/>
      <p:bldP spid="113" grpId="1"/>
      <p:bldP spid="114" grpId="0"/>
      <p:bldP spid="114" grpId="1"/>
      <p:bldP spid="116" grpId="0" animBg="1"/>
      <p:bldP spid="116" grpId="1" animBg="1"/>
      <p:bldP spid="123" grpId="0" animBg="1"/>
      <p:bldP spid="123" grpId="1" animBg="1"/>
      <p:bldP spid="124" grpId="0" animBg="1"/>
      <p:bldP spid="124" grpId="1" animBg="1"/>
      <p:bldP spid="115" grpId="2" animBg="1"/>
      <p:bldP spid="115" grpId="3" animBg="1"/>
      <p:bldP spid="117" grpId="2" animBg="1"/>
      <p:bldP spid="117" grpId="3" animBg="1"/>
      <p:bldP spid="118" grpId="2" animBg="1"/>
      <p:bldP spid="118" grpId="3" animBg="1"/>
      <p:bldP spid="128" grpId="0"/>
      <p:bldP spid="128" grpId="1"/>
      <p:bldP spid="131" grpId="0"/>
      <p:bldP spid="131" grpId="1"/>
      <p:bldP spid="60" grpId="0"/>
      <p:bldP spid="135" grpId="0"/>
      <p:bldP spid="136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7414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747842" y="4681803"/>
            <a:ext cx="1514351" cy="30929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Freeform 17"/>
          <p:cNvSpPr/>
          <p:nvPr/>
        </p:nvSpPr>
        <p:spPr>
          <a:xfrm>
            <a:off x="6248400" y="890588"/>
            <a:ext cx="1309688" cy="2519362"/>
          </a:xfrm>
          <a:custGeom>
            <a:avLst/>
            <a:gdLst>
              <a:gd name="connsiteX0" fmla="*/ 0 w 1309688"/>
              <a:gd name="connsiteY0" fmla="*/ 2347912 h 2519362"/>
              <a:gd name="connsiteX1" fmla="*/ 657225 w 1309688"/>
              <a:gd name="connsiteY1" fmla="*/ 2519362 h 2519362"/>
              <a:gd name="connsiteX2" fmla="*/ 1309688 w 1309688"/>
              <a:gd name="connsiteY2" fmla="*/ 2347912 h 2519362"/>
              <a:gd name="connsiteX3" fmla="*/ 666750 w 1309688"/>
              <a:gd name="connsiteY3" fmla="*/ 0 h 2519362"/>
              <a:gd name="connsiteX4" fmla="*/ 0 w 1309688"/>
              <a:gd name="connsiteY4" fmla="*/ 2347912 h 251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2519362">
                <a:moveTo>
                  <a:pt x="0" y="2347912"/>
                </a:moveTo>
                <a:lnTo>
                  <a:pt x="657225" y="2519362"/>
                </a:lnTo>
                <a:lnTo>
                  <a:pt x="1309688" y="2347912"/>
                </a:lnTo>
                <a:lnTo>
                  <a:pt x="666750" y="0"/>
                </a:lnTo>
                <a:lnTo>
                  <a:pt x="0" y="2347912"/>
                </a:lnTo>
                <a:close/>
              </a:path>
            </a:pathLst>
          </a:custGeom>
          <a:solidFill>
            <a:srgbClr val="FF0000">
              <a:alpha val="6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769025" y="615580"/>
            <a:ext cx="3269575" cy="235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38186" y="386028"/>
            <a:ext cx="6776954" cy="235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269358" y="2152045"/>
            <a:ext cx="1292225" cy="1085850"/>
          </a:xfrm>
          <a:custGeom>
            <a:avLst/>
            <a:gdLst>
              <a:gd name="connsiteX0" fmla="*/ 0 w 1292225"/>
              <a:gd name="connsiteY0" fmla="*/ 1085850 h 1085850"/>
              <a:gd name="connsiteX1" fmla="*/ 1292225 w 1292225"/>
              <a:gd name="connsiteY1" fmla="*/ 1085850 h 1085850"/>
              <a:gd name="connsiteX2" fmla="*/ 631825 w 1292225"/>
              <a:gd name="connsiteY2" fmla="*/ 0 h 1085850"/>
              <a:gd name="connsiteX3" fmla="*/ 0 w 1292225"/>
              <a:gd name="connsiteY3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2225" h="1085850">
                <a:moveTo>
                  <a:pt x="0" y="1085850"/>
                </a:moveTo>
                <a:lnTo>
                  <a:pt x="1292225" y="1085850"/>
                </a:lnTo>
                <a:lnTo>
                  <a:pt x="631825" y="0"/>
                </a:lnTo>
                <a:lnTo>
                  <a:pt x="0" y="1085850"/>
                </a:lnTo>
                <a:close/>
              </a:path>
            </a:pathLst>
          </a:cu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>
            <a:off x="338186" y="163038"/>
            <a:ext cx="5376814" cy="235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Arc 136"/>
          <p:cNvSpPr/>
          <p:nvPr/>
        </p:nvSpPr>
        <p:spPr>
          <a:xfrm rot="19058112">
            <a:off x="6516936" y="484444"/>
            <a:ext cx="787822" cy="788616"/>
          </a:xfrm>
          <a:prstGeom prst="arc">
            <a:avLst>
              <a:gd name="adj1" fmla="val 7034796"/>
              <a:gd name="adj2" fmla="val 880720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39" name="Arc 38"/>
          <p:cNvSpPr/>
          <p:nvPr/>
        </p:nvSpPr>
        <p:spPr>
          <a:xfrm rot="19058112">
            <a:off x="6806570" y="3314807"/>
            <a:ext cx="227303" cy="227532"/>
          </a:xfrm>
          <a:prstGeom prst="arc">
            <a:avLst>
              <a:gd name="adj1" fmla="val 14894104"/>
              <a:gd name="adj2" fmla="val 819808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124" name="Rectangle 123"/>
          <p:cNvSpPr/>
          <p:nvPr/>
        </p:nvSpPr>
        <p:spPr>
          <a:xfrm>
            <a:off x="762665" y="3348307"/>
            <a:ext cx="1251530" cy="30929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7" name="Rounded Rectangle 56"/>
          <p:cNvSpPr/>
          <p:nvPr/>
        </p:nvSpPr>
        <p:spPr>
          <a:xfrm>
            <a:off x="3668765" y="933441"/>
            <a:ext cx="1208035" cy="792906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39469" y="105598"/>
            <a:ext cx="9144000" cy="11144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500" b="1" dirty="0">
                <a:solidFill>
                  <a:srgbClr val="2133E3"/>
                </a:solidFill>
                <a:latin typeface="Bookman Old Style" pitchFamily="18" charset="0"/>
              </a:rPr>
              <a:t>Q</a:t>
            </a:r>
            <a:r>
              <a:rPr lang="en-US" sz="1500" b="1" dirty="0" smtClean="0">
                <a:solidFill>
                  <a:srgbClr val="2133E3"/>
                </a:solidFill>
                <a:latin typeface="Bookman Old Style" pitchFamily="18" charset="0"/>
              </a:rPr>
              <a:t>. A chord of a circle is equal to the radius of the circle. </a:t>
            </a:r>
          </a:p>
          <a:p>
            <a:pPr algn="l"/>
            <a:r>
              <a:rPr lang="en-US" sz="1500" b="1" dirty="0">
                <a:solidFill>
                  <a:srgbClr val="2133E3"/>
                </a:solidFill>
                <a:latin typeface="Bookman Old Style" pitchFamily="18" charset="0"/>
              </a:rPr>
              <a:t>  </a:t>
            </a:r>
            <a:r>
              <a:rPr lang="en-US" sz="1500" b="1" dirty="0" smtClean="0">
                <a:solidFill>
                  <a:srgbClr val="2133E3"/>
                </a:solidFill>
                <a:latin typeface="Bookman Old Style" pitchFamily="18" charset="0"/>
              </a:rPr>
              <a:t>  Find the angle subtended by the chord at a point on the minor arc </a:t>
            </a:r>
          </a:p>
          <a:p>
            <a:pPr algn="l"/>
            <a:r>
              <a:rPr lang="en-US" sz="1500" b="1" dirty="0">
                <a:solidFill>
                  <a:srgbClr val="2133E3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2133E3"/>
                </a:solidFill>
                <a:latin typeface="Bookman Old Style" pitchFamily="18" charset="0"/>
              </a:rPr>
              <a:t>   and also at a point on the major arc. </a:t>
            </a:r>
            <a:endParaRPr lang="en-US" sz="1500" b="1" dirty="0">
              <a:solidFill>
                <a:srgbClr val="2133E3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68069" y="861596"/>
            <a:ext cx="6719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Sol. </a:t>
            </a:r>
            <a:endParaRPr lang="en-US" sz="1600" b="1" i="1" dirty="0">
              <a:latin typeface="Bookman Old Style" panose="020506040505050202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35303" y="2495550"/>
            <a:ext cx="2556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man Old Style" pitchFamily="18" charset="0"/>
                <a:sym typeface="Symbol"/>
              </a:rPr>
              <a:t>POQ = 2 PAQ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400299" y="2495550"/>
            <a:ext cx="4152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Bookman Old Style" pitchFamily="18" charset="0"/>
              </a:rPr>
              <a:t>[The angle subtended by an arc </a:t>
            </a:r>
          </a:p>
          <a:p>
            <a:r>
              <a:rPr lang="en-US" sz="1500" dirty="0" smtClean="0">
                <a:latin typeface="Bookman Old Style" pitchFamily="18" charset="0"/>
              </a:rPr>
              <a:t>at the </a:t>
            </a:r>
            <a:r>
              <a:rPr lang="en-US" sz="1500" dirty="0" err="1" smtClean="0">
                <a:latin typeface="Bookman Old Style" pitchFamily="18" charset="0"/>
              </a:rPr>
              <a:t>centre</a:t>
            </a:r>
            <a:r>
              <a:rPr lang="en-US" sz="1500" dirty="0" smtClean="0">
                <a:latin typeface="Bookman Old Style" pitchFamily="18" charset="0"/>
              </a:rPr>
              <a:t> is double the angle subtended by it any point on the remaining part of the circle ]</a:t>
            </a:r>
            <a:endParaRPr lang="en-US" sz="1500" dirty="0"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38186" y="1096977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In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POQ,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35303" y="1375127"/>
            <a:ext cx="731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PQ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35303" y="1706895"/>
            <a:ext cx="4693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POQ is an equilateral triangle 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35303" y="2064805"/>
            <a:ext cx="533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POQ = </a:t>
            </a: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OPQ = </a:t>
            </a: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OQP = 60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10625" y="2876550"/>
            <a:ext cx="2261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60 = 2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PAQ      </a:t>
            </a:r>
            <a:endParaRPr lang="en-US" sz="1600" dirty="0">
              <a:latin typeface="Bookman Old Style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645512" y="556796"/>
            <a:ext cx="2530188" cy="3157954"/>
            <a:chOff x="5645512" y="556796"/>
            <a:chExt cx="2530188" cy="3157954"/>
          </a:xfrm>
        </p:grpSpPr>
        <p:sp>
          <p:nvSpPr>
            <p:cNvPr id="8" name="Oval 7"/>
            <p:cNvSpPr/>
            <p:nvPr/>
          </p:nvSpPr>
          <p:spPr>
            <a:xfrm>
              <a:off x="5645512" y="892259"/>
              <a:ext cx="2530188" cy="253018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9" name="Oval 8"/>
            <p:cNvSpPr/>
            <p:nvPr/>
          </p:nvSpPr>
          <p:spPr>
            <a:xfrm>
              <a:off x="6861102" y="2107849"/>
              <a:ext cx="82296" cy="822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97773" y="1989118"/>
              <a:ext cx="409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O</a:t>
              </a:r>
              <a:endParaRPr lang="en-US" sz="1600" b="1" dirty="0">
                <a:latin typeface="Bookman Old Style" pitchFamily="18" charset="0"/>
              </a:endParaRPr>
            </a:p>
          </p:txBody>
        </p:sp>
        <p:cxnSp>
          <p:nvCxnSpPr>
            <p:cNvPr id="13" name="Straight Connector 12"/>
            <p:cNvCxnSpPr>
              <a:endCxn id="9" idx="7"/>
            </p:cNvCxnSpPr>
            <p:nvPr/>
          </p:nvCxnSpPr>
          <p:spPr>
            <a:xfrm flipV="1">
              <a:off x="6257197" y="2119901"/>
              <a:ext cx="674149" cy="1117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9" idx="1"/>
            </p:cNvCxnSpPr>
            <p:nvPr/>
          </p:nvCxnSpPr>
          <p:spPr>
            <a:xfrm flipH="1" flipV="1">
              <a:off x="6873154" y="2119901"/>
              <a:ext cx="684393" cy="11047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257197" y="3237351"/>
              <a:ext cx="1300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07339" y="3181350"/>
              <a:ext cx="493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Bookman Old Style" pitchFamily="18" charset="0"/>
                </a:rPr>
                <a:t>P</a:t>
              </a:r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12829" y="3174207"/>
              <a:ext cx="4500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ookman Old Style" pitchFamily="18" charset="0"/>
                </a:rPr>
                <a:t>Q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29400" y="3376196"/>
              <a:ext cx="527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Bookman Old Style" pitchFamily="18" charset="0"/>
                </a:rPr>
                <a:t>B</a:t>
              </a:r>
              <a:endParaRPr lang="en-US" sz="1600" b="1" dirty="0">
                <a:latin typeface="Bookman Old Style" pitchFamily="18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 flipV="1">
              <a:off x="6257197" y="3237351"/>
              <a:ext cx="659694" cy="1709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6916893" y="3237351"/>
              <a:ext cx="640654" cy="1724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05600" y="556796"/>
              <a:ext cx="409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Bookman Old Style" pitchFamily="18" charset="0"/>
                </a:rPr>
                <a:t>A</a:t>
              </a:r>
              <a:endParaRPr lang="en-US" sz="1600" b="1" dirty="0">
                <a:latin typeface="Bookman Old Style" pitchFamily="18" charset="0"/>
              </a:endParaRPr>
            </a:p>
          </p:txBody>
        </p:sp>
        <p:cxnSp>
          <p:nvCxnSpPr>
            <p:cNvPr id="48" name="Straight Connector 47"/>
            <p:cNvCxnSpPr>
              <a:endCxn id="8" idx="0"/>
            </p:cNvCxnSpPr>
            <p:nvPr/>
          </p:nvCxnSpPr>
          <p:spPr>
            <a:xfrm flipH="1" flipV="1">
              <a:off x="6910606" y="892259"/>
              <a:ext cx="646941" cy="23441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endCxn id="8" idx="0"/>
            </p:cNvCxnSpPr>
            <p:nvPr/>
          </p:nvCxnSpPr>
          <p:spPr>
            <a:xfrm flipV="1">
              <a:off x="6257197" y="892259"/>
              <a:ext cx="653409" cy="23450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Connector 139"/>
          <p:cNvCxnSpPr/>
          <p:nvPr/>
        </p:nvCxnSpPr>
        <p:spPr>
          <a:xfrm>
            <a:off x="6260195" y="3236348"/>
            <a:ext cx="130035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6260195" y="2164061"/>
            <a:ext cx="646910" cy="1072287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6899871" y="2163187"/>
            <a:ext cx="658293" cy="1073161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67691" y="1375127"/>
            <a:ext cx="989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OP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88814" y="1375127"/>
            <a:ext cx="749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=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24000" y="1375127"/>
            <a:ext cx="749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=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52600" y="1375127"/>
            <a:ext cx="749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OQ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9469" y="1706895"/>
            <a:ext cx="579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600" dirty="0">
              <a:latin typeface="Symbol" panose="05050102010706020507" pitchFamily="18" charset="2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32956" y="3188485"/>
            <a:ext cx="28517" cy="95840"/>
            <a:chOff x="6927120" y="3167268"/>
            <a:chExt cx="28517" cy="105424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6927120" y="3167268"/>
              <a:ext cx="0" cy="1054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6955637" y="3167268"/>
              <a:ext cx="0" cy="1054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 rot="18360000">
            <a:off x="6593631" y="2602819"/>
            <a:ext cx="28517" cy="95840"/>
            <a:chOff x="6927120" y="3167268"/>
            <a:chExt cx="28517" cy="105424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6927120" y="3167268"/>
              <a:ext cx="0" cy="1054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6955637" y="3167268"/>
              <a:ext cx="0" cy="1054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 rot="13920000">
            <a:off x="7191754" y="2603856"/>
            <a:ext cx="28517" cy="95840"/>
            <a:chOff x="6927120" y="3167268"/>
            <a:chExt cx="28517" cy="105424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6927120" y="3167268"/>
              <a:ext cx="0" cy="1054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6955637" y="3167268"/>
              <a:ext cx="0" cy="1054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39469" y="2064805"/>
            <a:ext cx="579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600" dirty="0">
              <a:latin typeface="Symbol" panose="05050102010706020507" pitchFamily="18" charset="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416993" y="1375127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[Given]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2659" y="2310140"/>
            <a:ext cx="4283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</a:rPr>
              <a:t>60</a:t>
            </a:r>
            <a:r>
              <a:rPr lang="en-US" sz="1100" b="1" baseline="30000" dirty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sz="1100" b="1" dirty="0"/>
          </a:p>
        </p:txBody>
      </p:sp>
      <p:sp>
        <p:nvSpPr>
          <p:cNvPr id="84" name="Rectangle 83"/>
          <p:cNvSpPr/>
          <p:nvPr/>
        </p:nvSpPr>
        <p:spPr>
          <a:xfrm>
            <a:off x="6276988" y="3024188"/>
            <a:ext cx="4283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</a:rPr>
              <a:t>60</a:t>
            </a:r>
            <a:r>
              <a:rPr lang="en-US" sz="1100" b="1" baseline="30000" dirty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sz="1100" b="1" dirty="0"/>
          </a:p>
        </p:txBody>
      </p:sp>
      <p:sp>
        <p:nvSpPr>
          <p:cNvPr id="85" name="Rectangle 84"/>
          <p:cNvSpPr/>
          <p:nvPr/>
        </p:nvSpPr>
        <p:spPr>
          <a:xfrm>
            <a:off x="7136907" y="3024188"/>
            <a:ext cx="4283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</a:rPr>
              <a:t>60</a:t>
            </a:r>
            <a:r>
              <a:rPr lang="en-US" sz="1100" b="1" baseline="30000" dirty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sz="1100" b="1" dirty="0"/>
          </a:p>
        </p:txBody>
      </p:sp>
      <p:sp>
        <p:nvSpPr>
          <p:cNvPr id="5" name="Arc 4"/>
          <p:cNvSpPr/>
          <p:nvPr/>
        </p:nvSpPr>
        <p:spPr>
          <a:xfrm>
            <a:off x="5648325" y="885833"/>
            <a:ext cx="2532888" cy="2532888"/>
          </a:xfrm>
          <a:prstGeom prst="arc">
            <a:avLst>
              <a:gd name="adj1" fmla="val 3548406"/>
              <a:gd name="adj2" fmla="val 7326159"/>
            </a:avLst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250781" y="3233738"/>
            <a:ext cx="1293019" cy="173831"/>
          </a:xfrm>
          <a:custGeom>
            <a:avLst/>
            <a:gdLst>
              <a:gd name="connsiteX0" fmla="*/ 0 w 1293019"/>
              <a:gd name="connsiteY0" fmla="*/ 0 h 173831"/>
              <a:gd name="connsiteX1" fmla="*/ 669132 w 1293019"/>
              <a:gd name="connsiteY1" fmla="*/ 173831 h 173831"/>
              <a:gd name="connsiteX2" fmla="*/ 1293019 w 1293019"/>
              <a:gd name="connsiteY2" fmla="*/ 4762 h 17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019" h="173831">
                <a:moveTo>
                  <a:pt x="0" y="0"/>
                </a:moveTo>
                <a:lnTo>
                  <a:pt x="669132" y="173831"/>
                </a:lnTo>
                <a:lnTo>
                  <a:pt x="1293019" y="4762"/>
                </a:lnTo>
              </a:path>
            </a:pathLst>
          </a:custGeom>
          <a:noFill/>
          <a:ln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c 85"/>
          <p:cNvSpPr/>
          <p:nvPr/>
        </p:nvSpPr>
        <p:spPr>
          <a:xfrm>
            <a:off x="5638800" y="885824"/>
            <a:ext cx="2532888" cy="2532888"/>
          </a:xfrm>
          <a:prstGeom prst="arc">
            <a:avLst>
              <a:gd name="adj1" fmla="val 7316138"/>
              <a:gd name="adj2" fmla="val 3505787"/>
            </a:avLst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248400" y="881063"/>
            <a:ext cx="1309688" cy="2366962"/>
          </a:xfrm>
          <a:custGeom>
            <a:avLst/>
            <a:gdLst>
              <a:gd name="connsiteX0" fmla="*/ 0 w 1309688"/>
              <a:gd name="connsiteY0" fmla="*/ 2366962 h 2366962"/>
              <a:gd name="connsiteX1" fmla="*/ 661988 w 1309688"/>
              <a:gd name="connsiteY1" fmla="*/ 0 h 2366962"/>
              <a:gd name="connsiteX2" fmla="*/ 1309688 w 1309688"/>
              <a:gd name="connsiteY2" fmla="*/ 2352675 h 236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9688" h="2366962">
                <a:moveTo>
                  <a:pt x="0" y="2366962"/>
                </a:moveTo>
                <a:lnTo>
                  <a:pt x="661988" y="0"/>
                </a:lnTo>
                <a:lnTo>
                  <a:pt x="1309688" y="2352675"/>
                </a:lnTo>
              </a:path>
            </a:pathLst>
          </a:custGeom>
          <a:noFill/>
          <a:ln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4425" y="831935"/>
            <a:ext cx="117307" cy="117307"/>
          </a:xfrm>
          <a:prstGeom prst="ellipse">
            <a:avLst/>
          </a:prstGeom>
          <a:solidFill>
            <a:srgbClr val="0000FF"/>
          </a:solidFill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050416" y="1438342"/>
            <a:ext cx="678746" cy="246695"/>
          </a:xfrm>
          <a:prstGeom prst="roundRect">
            <a:avLst/>
          </a:prstGeom>
          <a:solidFill>
            <a:srgbClr val="2133E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2592953" y="2420311"/>
            <a:ext cx="3075227" cy="1042748"/>
            <a:chOff x="5214938" y="3399907"/>
            <a:chExt cx="3075227" cy="1042748"/>
          </a:xfrm>
        </p:grpSpPr>
        <p:sp>
          <p:nvSpPr>
            <p:cNvPr id="90" name="Cloud 89"/>
            <p:cNvSpPr/>
            <p:nvPr/>
          </p:nvSpPr>
          <p:spPr>
            <a:xfrm>
              <a:off x="5314495" y="3399907"/>
              <a:ext cx="2802221" cy="1042748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214938" y="3628507"/>
              <a:ext cx="307522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PAQ is subtended by which arc?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200400" y="3257550"/>
            <a:ext cx="1913955" cy="861775"/>
            <a:chOff x="5840873" y="3425666"/>
            <a:chExt cx="1913955" cy="861775"/>
          </a:xfrm>
        </p:grpSpPr>
        <p:sp>
          <p:nvSpPr>
            <p:cNvPr id="93" name="Cloud 92"/>
            <p:cNvSpPr/>
            <p:nvPr/>
          </p:nvSpPr>
          <p:spPr>
            <a:xfrm>
              <a:off x="5840873" y="3425666"/>
              <a:ext cx="1913955" cy="861775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951428" y="3628507"/>
              <a:ext cx="140111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FFFF00"/>
                  </a:solidFill>
                  <a:latin typeface="Symbol" pitchFamily="18" charset="2"/>
                </a:rPr>
                <a:t> </a:t>
              </a:r>
              <a:r>
                <a:rPr lang="pt-BR" sz="1600" b="1" dirty="0" smtClean="0">
                  <a:solidFill>
                    <a:srgbClr val="FFFF00"/>
                  </a:solidFill>
                  <a:latin typeface="Symbol" pitchFamily="18" charset="2"/>
                </a:rPr>
                <a:t>  </a:t>
              </a:r>
              <a:r>
                <a:rPr lang="pt-BR" sz="16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arc</a:t>
              </a:r>
              <a:r>
                <a:rPr lang="pt-BR" sz="1600" b="1" dirty="0" smtClean="0">
                  <a:solidFill>
                    <a:srgbClr val="FFFF00"/>
                  </a:solidFill>
                  <a:latin typeface="Symbol" pitchFamily="18" charset="2"/>
                </a:rPr>
                <a:t> </a:t>
              </a:r>
              <a:r>
                <a:rPr lang="pt-BR" sz="1600" b="1" dirty="0" smtClean="0">
                  <a:solidFill>
                    <a:srgbClr val="FFFF00"/>
                  </a:solidFill>
                  <a:latin typeface="Bookman Old Style" pitchFamily="18" charset="0"/>
                </a:rPr>
                <a:t>PBQ</a:t>
              </a:r>
              <a:endParaRPr lang="en-US" sz="16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667000" y="3943350"/>
            <a:ext cx="3075227" cy="1042748"/>
            <a:chOff x="5242165" y="3399907"/>
            <a:chExt cx="3075227" cy="1042748"/>
          </a:xfrm>
        </p:grpSpPr>
        <p:sp>
          <p:nvSpPr>
            <p:cNvPr id="96" name="Cloud 95"/>
            <p:cNvSpPr/>
            <p:nvPr/>
          </p:nvSpPr>
          <p:spPr>
            <a:xfrm>
              <a:off x="5314495" y="3399907"/>
              <a:ext cx="2802221" cy="1042748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242165" y="3495157"/>
              <a:ext cx="307522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POQ is subtended by </a:t>
              </a:r>
            </a:p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the same arc PBQ </a:t>
              </a:r>
            </a:p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at the centre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496085" y="2705657"/>
            <a:ext cx="4102732" cy="1847293"/>
            <a:chOff x="4664239" y="3534116"/>
            <a:chExt cx="4102732" cy="1847293"/>
          </a:xfrm>
        </p:grpSpPr>
        <p:sp>
          <p:nvSpPr>
            <p:cNvPr id="108" name="Cloud 107"/>
            <p:cNvSpPr/>
            <p:nvPr/>
          </p:nvSpPr>
          <p:spPr>
            <a:xfrm>
              <a:off x="4664239" y="3534116"/>
              <a:ext cx="4102732" cy="1847293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153025" y="3648075"/>
              <a:ext cx="3075227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Acc. to the theorem,</a:t>
              </a:r>
            </a:p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Angle subtended by an arc at the centre is double the angle subtended by it on the remaining part of the circle.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30503" y="2876550"/>
            <a:ext cx="579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600" dirty="0">
              <a:latin typeface="Symbol" panose="05050102010706020507" pitchFamily="18" charset="2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0503" y="3333750"/>
            <a:ext cx="579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600" dirty="0">
              <a:latin typeface="Symbol" panose="05050102010706020507" pitchFamily="18" charset="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10625" y="3333750"/>
            <a:ext cx="2261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PAQ = 30</a:t>
            </a:r>
            <a:r>
              <a:rPr lang="en-US" sz="1600" baseline="38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  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050416" y="1191647"/>
            <a:ext cx="678746" cy="246695"/>
          </a:xfrm>
          <a:prstGeom prst="roundRect">
            <a:avLst/>
          </a:prstGeom>
          <a:solidFill>
            <a:srgbClr val="2133E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657600" y="895350"/>
            <a:ext cx="17349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0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To find :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(</a:t>
            </a:r>
            <a:r>
              <a:rPr lang="en-US" sz="1600" b="1" dirty="0" err="1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i</a:t>
            </a:r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)  </a:t>
            </a:r>
            <a:r>
              <a:rPr lang="en-US" sz="1600" b="1" i="0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PBQ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(ii)</a:t>
            </a:r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 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PAQ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2590800" y="2114550"/>
            <a:ext cx="3075227" cy="1042748"/>
            <a:chOff x="5214938" y="3399907"/>
            <a:chExt cx="3075227" cy="1042748"/>
          </a:xfrm>
        </p:grpSpPr>
        <p:sp>
          <p:nvSpPr>
            <p:cNvPr id="142" name="Cloud 141"/>
            <p:cNvSpPr/>
            <p:nvPr/>
          </p:nvSpPr>
          <p:spPr>
            <a:xfrm>
              <a:off x="5314495" y="3399907"/>
              <a:ext cx="2802221" cy="1042748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214938" y="3628507"/>
              <a:ext cx="307522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Wingdings" panose="05000000000000000000" pitchFamily="2" charset="2"/>
                </a:rPr>
                <a:t>o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APBQ is cyclic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563573" y="2876550"/>
            <a:ext cx="3075227" cy="1042748"/>
            <a:chOff x="5214938" y="3399907"/>
            <a:chExt cx="3075227" cy="1042748"/>
          </a:xfrm>
        </p:grpSpPr>
        <p:sp>
          <p:nvSpPr>
            <p:cNvPr id="146" name="Cloud 145"/>
            <p:cNvSpPr/>
            <p:nvPr/>
          </p:nvSpPr>
          <p:spPr>
            <a:xfrm>
              <a:off x="5314495" y="3399907"/>
              <a:ext cx="2802221" cy="1042748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214938" y="3628507"/>
              <a:ext cx="307522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Opposite angles are supplementary  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653312" y="3782068"/>
            <a:ext cx="960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PBQ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600200" y="3782068"/>
            <a:ext cx="1062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PAQ      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300436" y="3782068"/>
            <a:ext cx="36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335728" y="3782068"/>
            <a:ext cx="1474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180</a:t>
            </a:r>
            <a:r>
              <a:rPr lang="en-US" sz="1600" baseline="38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  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53312" y="4273022"/>
            <a:ext cx="960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PBQ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600200" y="4273022"/>
            <a:ext cx="1062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30      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300436" y="4273022"/>
            <a:ext cx="36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981200" y="4273022"/>
            <a:ext cx="1474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180     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0503" y="4273022"/>
            <a:ext cx="579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600" dirty="0">
              <a:latin typeface="Symbol" panose="05050102010706020507" pitchFamily="18" charset="2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0503" y="4649020"/>
            <a:ext cx="579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600" dirty="0">
              <a:latin typeface="Symbol" panose="05050102010706020507" pitchFamily="18" charset="2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93436" y="4649020"/>
            <a:ext cx="960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PBQ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482871" y="4649020"/>
            <a:ext cx="1474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150</a:t>
            </a:r>
            <a:r>
              <a:rPr lang="en-US" sz="1600" baseline="38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  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083013" y="3780579"/>
            <a:ext cx="3778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[Opposite angles of  cyclic quadrilateral are supplementary]</a:t>
            </a:r>
            <a:endParaRPr lang="en-US" sz="16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8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000"/>
                            </p:stCondLst>
                            <p:childTnLst>
                              <p:par>
                                <p:cTn id="3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500"/>
                            </p:stCondLst>
                            <p:childTnLst>
                              <p:par>
                                <p:cTn id="3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500"/>
                            </p:stCondLst>
                            <p:childTnLst>
                              <p:par>
                                <p:cTn id="38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500"/>
                            </p:stCondLst>
                            <p:childTnLst>
                              <p:par>
                                <p:cTn id="4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000"/>
                            </p:stCondLst>
                            <p:childTnLst>
                              <p:par>
                                <p:cTn id="4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500"/>
                            </p:stCondLst>
                            <p:childTnLst>
                              <p:par>
                                <p:cTn id="4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2000"/>
                            </p:stCondLst>
                            <p:childTnLst>
                              <p:par>
                                <p:cTn id="4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0"/>
                            </p:stCondLst>
                            <p:childTnLst>
                              <p:par>
                                <p:cTn id="4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1000"/>
                            </p:stCondLst>
                            <p:childTnLst>
                              <p:par>
                                <p:cTn id="4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1500"/>
                            </p:stCondLst>
                            <p:childTnLst>
                              <p:par>
                                <p:cTn id="4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2000"/>
                            </p:stCondLst>
                            <p:childTnLst>
                              <p:par>
                                <p:cTn id="4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18" grpId="0" animBg="1"/>
      <p:bldP spid="18" grpId="1" animBg="1"/>
      <p:bldP spid="87" grpId="0" animBg="1"/>
      <p:bldP spid="87" grpId="1" animBg="1"/>
      <p:bldP spid="82" grpId="0" animBg="1"/>
      <p:bldP spid="82" grpId="1" animBg="1"/>
      <p:bldP spid="3" grpId="0" animBg="1"/>
      <p:bldP spid="3" grpId="1" animBg="1"/>
      <p:bldP spid="139" grpId="0" animBg="1"/>
      <p:bldP spid="139" grpId="1" animBg="1"/>
      <p:bldP spid="137" grpId="0" animBg="1"/>
      <p:bldP spid="39" grpId="0" animBg="1"/>
      <p:bldP spid="124" grpId="0" animBg="1"/>
      <p:bldP spid="57" grpId="0" animBg="1"/>
      <p:bldP spid="74" grpId="0"/>
      <p:bldP spid="75" grpId="0"/>
      <p:bldP spid="76" grpId="0"/>
      <p:bldP spid="99" grpId="0"/>
      <p:bldP spid="100" grpId="0"/>
      <p:bldP spid="101" grpId="0"/>
      <p:bldP spid="102" grpId="0"/>
      <p:bldP spid="110" grpId="0"/>
      <p:bldP spid="69" grpId="0"/>
      <p:bldP spid="72" grpId="0"/>
      <p:bldP spid="73" grpId="0"/>
      <p:bldP spid="79" grpId="0"/>
      <p:bldP spid="80" grpId="0"/>
      <p:bldP spid="81" grpId="0"/>
      <p:bldP spid="83" grpId="0"/>
      <p:bldP spid="4" grpId="0"/>
      <p:bldP spid="84" grpId="0"/>
      <p:bldP spid="85" grpId="0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86" grpId="0" animBg="1"/>
      <p:bldP spid="86" grpId="1" animBg="1"/>
      <p:bldP spid="7" grpId="0" animBg="1"/>
      <p:bldP spid="7" grpId="1" animBg="1"/>
      <p:bldP spid="7" grpId="2" animBg="1"/>
      <p:bldP spid="7" grpId="3" animBg="1"/>
      <p:bldP spid="11" grpId="0" animBg="1"/>
      <p:bldP spid="11" grpId="1" animBg="1"/>
      <p:bldP spid="12" grpId="0" animBg="1"/>
      <p:bldP spid="12" grpId="1" animBg="1"/>
      <p:bldP spid="125" grpId="0"/>
      <p:bldP spid="127" grpId="0"/>
      <p:bldP spid="128" grpId="0"/>
      <p:bldP spid="129" grpId="0" animBg="1"/>
      <p:bldP spid="129" grpId="1" animBg="1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</a:t>
            </a:r>
            <a:r>
              <a:rPr lang="en-US" b="1" dirty="0"/>
              <a:t> </a:t>
            </a:r>
            <a:r>
              <a:rPr lang="en-US" b="1" dirty="0" smtClean="0"/>
              <a:t>23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77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456264" y="3802974"/>
            <a:ext cx="1192640" cy="291356"/>
          </a:xfrm>
          <a:prstGeom prst="roundRect">
            <a:avLst/>
          </a:prstGeom>
          <a:solidFill>
            <a:srgbClr val="33CC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456264" y="1134768"/>
            <a:ext cx="1527668" cy="291356"/>
          </a:xfrm>
          <a:prstGeom prst="roundRect">
            <a:avLst/>
          </a:prstGeom>
          <a:solidFill>
            <a:srgbClr val="33CC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129213" y="1162050"/>
            <a:ext cx="1833562" cy="904875"/>
          </a:xfrm>
          <a:custGeom>
            <a:avLst/>
            <a:gdLst>
              <a:gd name="connsiteX0" fmla="*/ 0 w 1833562"/>
              <a:gd name="connsiteY0" fmla="*/ 457200 h 904875"/>
              <a:gd name="connsiteX1" fmla="*/ 909637 w 1833562"/>
              <a:gd name="connsiteY1" fmla="*/ 0 h 904875"/>
              <a:gd name="connsiteX2" fmla="*/ 1833562 w 1833562"/>
              <a:gd name="connsiteY2" fmla="*/ 447675 h 904875"/>
              <a:gd name="connsiteX3" fmla="*/ 904875 w 1833562"/>
              <a:gd name="connsiteY3" fmla="*/ 904875 h 904875"/>
              <a:gd name="connsiteX4" fmla="*/ 0 w 1833562"/>
              <a:gd name="connsiteY4" fmla="*/ 457200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904875">
                <a:moveTo>
                  <a:pt x="0" y="457200"/>
                </a:moveTo>
                <a:lnTo>
                  <a:pt x="909637" y="0"/>
                </a:lnTo>
                <a:lnTo>
                  <a:pt x="1833562" y="447675"/>
                </a:lnTo>
                <a:lnTo>
                  <a:pt x="904875" y="904875"/>
                </a:lnTo>
                <a:lnTo>
                  <a:pt x="0" y="45720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2404304" y="494695"/>
            <a:ext cx="1110399" cy="24552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sp>
        <p:nvSpPr>
          <p:cNvPr id="157" name="Rounded Rectangle 156"/>
          <p:cNvSpPr/>
          <p:nvPr/>
        </p:nvSpPr>
        <p:spPr>
          <a:xfrm>
            <a:off x="694479" y="490535"/>
            <a:ext cx="1221439" cy="24552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471129" y="4504308"/>
            <a:ext cx="1177775" cy="353442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/>
          <p:cNvSpPr/>
          <p:nvPr/>
        </p:nvSpPr>
        <p:spPr>
          <a:xfrm>
            <a:off x="537432" y="268824"/>
            <a:ext cx="6173726" cy="24552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52400" y="240158"/>
            <a:ext cx="777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Q.  Two congruent circles with </a:t>
            </a:r>
            <a:r>
              <a:rPr lang="en-US" sz="1400" b="1" dirty="0" err="1" smtClean="0">
                <a:solidFill>
                  <a:srgbClr val="0000FF"/>
                </a:solidFill>
                <a:latin typeface="Bookman Old Style" pitchFamily="18" charset="0"/>
              </a:rPr>
              <a:t>centres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O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and O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ea typeface="Cambria Math"/>
              </a:rPr>
              <a:t>ʹ intersect at A and B.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ea typeface="Cambria Math"/>
              </a:rPr>
              <a:t>     If </a:t>
            </a:r>
            <a:r>
              <a:rPr lang="en-US" sz="1400" b="1" dirty="0" smtClean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AO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ea typeface="Cambria Math"/>
              </a:rPr>
              <a:t>ʹB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= 50</a:t>
            </a:r>
            <a:r>
              <a:rPr lang="en-US" sz="14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, then find </a:t>
            </a:r>
            <a:r>
              <a:rPr lang="en-US" sz="1400" b="1" dirty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APB.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25492" y="1118347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Bookman Old Style" pitchFamily="18" charset="0"/>
                <a:sym typeface="Symbol"/>
              </a:rPr>
              <a:t></a:t>
            </a:r>
            <a:r>
              <a:rPr lang="en-US" sz="1400" dirty="0" smtClean="0">
                <a:latin typeface="Bookman Old Style" pitchFamily="18" charset="0"/>
              </a:rPr>
              <a:t>AOB = 2</a:t>
            </a:r>
            <a:r>
              <a:rPr lang="en-US" sz="1400" dirty="0" smtClean="0">
                <a:latin typeface="Bookman Old Style" pitchFamily="18" charset="0"/>
                <a:sym typeface="Symbol"/>
              </a:rPr>
              <a:t></a:t>
            </a:r>
            <a:r>
              <a:rPr lang="en-US" sz="1400" dirty="0" smtClean="0">
                <a:latin typeface="Bookman Old Style" pitchFamily="18" charset="0"/>
              </a:rPr>
              <a:t>APB</a:t>
            </a:r>
            <a:endParaRPr lang="en-US" sz="1400" baseline="30000" dirty="0">
              <a:latin typeface="Bookman Old Style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25492" y="2400308"/>
            <a:ext cx="1295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AOBO</a:t>
            </a:r>
            <a:r>
              <a:rPr lang="en-US" sz="1400" dirty="0" smtClean="0">
                <a:latin typeface="Bookman Old Style" pitchFamily="18" charset="0"/>
                <a:ea typeface="Cambria Math"/>
              </a:rPr>
              <a:t>ʹ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,</a:t>
            </a:r>
            <a:endParaRPr lang="en-US" sz="1400" dirty="0"/>
          </a:p>
        </p:txBody>
      </p:sp>
      <p:sp>
        <p:nvSpPr>
          <p:cNvPr id="122" name="TextBox 12"/>
          <p:cNvSpPr txBox="1"/>
          <p:nvPr/>
        </p:nvSpPr>
        <p:spPr>
          <a:xfrm>
            <a:off x="425492" y="2752850"/>
            <a:ext cx="116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Bookman Old Style" pitchFamily="18" charset="0"/>
                <a:sym typeface="Symbol"/>
              </a:rPr>
              <a:t>OA = O</a:t>
            </a:r>
            <a:r>
              <a:rPr lang="en-US" sz="1400" dirty="0" smtClean="0">
                <a:latin typeface="Bookman Old Style" pitchFamily="18" charset="0"/>
                <a:ea typeface="Cambria Math"/>
              </a:rPr>
              <a:t>ʹ</a:t>
            </a:r>
            <a:r>
              <a:rPr lang="en-US" sz="1400" dirty="0" smtClean="0">
                <a:latin typeface="Bookman Old Style" pitchFamily="18" charset="0"/>
                <a:sym typeface="Symbol"/>
              </a:rPr>
              <a:t>B</a:t>
            </a:r>
            <a:endParaRPr lang="en-US" sz="1400" baseline="30000" dirty="0">
              <a:latin typeface="Bookman Old Style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886200" y="590550"/>
            <a:ext cx="4089728" cy="2049986"/>
            <a:chOff x="5143054" y="814441"/>
            <a:chExt cx="3442474" cy="1725548"/>
          </a:xfrm>
        </p:grpSpPr>
        <p:sp>
          <p:nvSpPr>
            <p:cNvPr id="32" name="Arc 31"/>
            <p:cNvSpPr/>
            <p:nvPr/>
          </p:nvSpPr>
          <p:spPr>
            <a:xfrm rot="15353912">
              <a:off x="7533676" y="1607664"/>
              <a:ext cx="156598" cy="148419"/>
            </a:xfrm>
            <a:prstGeom prst="arc">
              <a:avLst>
                <a:gd name="adj1" fmla="val 12935379"/>
                <a:gd name="adj2" fmla="val 2128081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949094" y="1291894"/>
              <a:ext cx="746003" cy="3684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1" idx="3"/>
            </p:cNvCxnSpPr>
            <p:nvPr/>
          </p:nvCxnSpPr>
          <p:spPr>
            <a:xfrm flipH="1">
              <a:off x="6964167" y="1701319"/>
              <a:ext cx="730930" cy="3542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18644" y="1299133"/>
              <a:ext cx="1537868" cy="7567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418644" y="1291894"/>
              <a:ext cx="1530450" cy="72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6189240" y="1291894"/>
              <a:ext cx="774927" cy="3890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5339100" y="814441"/>
              <a:ext cx="1724092" cy="17199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686160" y="1649938"/>
              <a:ext cx="61024" cy="601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69923" y="1573066"/>
              <a:ext cx="426720" cy="2616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latin typeface="Bookman Old Style" pitchFamily="18" charset="0"/>
                </a:rPr>
                <a:t>50°</a:t>
              </a:r>
              <a:endParaRPr lang="en-US" sz="1100" b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90757" y="1547396"/>
              <a:ext cx="38504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err="1" smtClean="0">
                  <a:latin typeface="Bookman Old Style" pitchFamily="18" charset="0"/>
                </a:rPr>
                <a:t>O</a:t>
              </a:r>
              <a:r>
                <a:rPr lang="en-US" sz="1600" b="1" baseline="30000" dirty="0" err="1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rPr>
                <a:t>l</a:t>
              </a:r>
              <a:endParaRPr lang="en-US" sz="1600" b="1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07196" y="1634409"/>
              <a:ext cx="34817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O</a:t>
              </a:r>
              <a:endParaRPr lang="en-US" sz="16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43054" y="1129856"/>
              <a:ext cx="32092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Bookman Old Style" pitchFamily="18" charset="0"/>
                </a:rPr>
                <a:t>P</a:t>
              </a:r>
              <a:endParaRPr lang="en-US" sz="16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833468" y="2100269"/>
              <a:ext cx="33695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B</a:t>
              </a:r>
              <a:endParaRPr lang="en-US" sz="1600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20518" y="965631"/>
              <a:ext cx="33214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A</a:t>
              </a:r>
              <a:endParaRPr lang="en-US" sz="1600" b="1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6152072" y="1644295"/>
              <a:ext cx="61024" cy="601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866456" y="820084"/>
              <a:ext cx="1719072" cy="17199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6964167" y="1292225"/>
              <a:ext cx="726590" cy="3684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>
              <a:off x="6957824" y="1676554"/>
              <a:ext cx="788781" cy="3773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6184900" y="1292225"/>
              <a:ext cx="774927" cy="3890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503194" y="1426369"/>
              <a:ext cx="73819" cy="1500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8000000" flipH="1">
              <a:off x="7241971" y="1838452"/>
              <a:ext cx="71437" cy="1333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6520453" y="1809750"/>
              <a:ext cx="89897" cy="1167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7202089" y="1381124"/>
              <a:ext cx="89897" cy="1167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"/>
          <p:cNvSpPr txBox="1"/>
          <p:nvPr/>
        </p:nvSpPr>
        <p:spPr>
          <a:xfrm>
            <a:off x="425492" y="3096072"/>
            <a:ext cx="116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Bookman Old Style" pitchFamily="18" charset="0"/>
                <a:sym typeface="Symbol"/>
              </a:rPr>
              <a:t>OB = O</a:t>
            </a:r>
            <a:r>
              <a:rPr lang="en-US" sz="1400" dirty="0" smtClean="0">
                <a:latin typeface="Bookman Old Style" pitchFamily="18" charset="0"/>
                <a:ea typeface="Cambria Math"/>
              </a:rPr>
              <a:t>ʹ</a:t>
            </a:r>
            <a:r>
              <a:rPr lang="en-US" sz="1400" dirty="0" smtClean="0">
                <a:latin typeface="Bookman Old Style" pitchFamily="18" charset="0"/>
                <a:sym typeface="Symbol"/>
              </a:rPr>
              <a:t>A</a:t>
            </a:r>
            <a:endParaRPr lang="en-US" sz="1400" baseline="30000" dirty="0">
              <a:latin typeface="Bookman Old Style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851300" y="2906205"/>
            <a:ext cx="2796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  <a:latin typeface="Bookman Old Style" pitchFamily="18" charset="0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Bookman Old Style" pitchFamily="18" charset="0"/>
                <a:sym typeface="MT Extra"/>
              </a:rPr>
              <a:t>Radii of congruent circles</a:t>
            </a:r>
            <a:r>
              <a:rPr lang="en-US" sz="1400" dirty="0" smtClean="0">
                <a:solidFill>
                  <a:srgbClr val="7030A0"/>
                </a:solidFill>
                <a:latin typeface="Bookman Old Style" pitchFamily="18" charset="0"/>
              </a:rPr>
              <a:t>]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52400" y="3423732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425492" y="3423732"/>
            <a:ext cx="2798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Bookman Old Style" pitchFamily="18" charset="0"/>
                <a:sym typeface="Symbol"/>
              </a:rPr>
              <a:t>AOBO</a:t>
            </a:r>
            <a:r>
              <a:rPr lang="en-US" sz="1400" dirty="0">
                <a:latin typeface="Bookman Old Style" pitchFamily="18" charset="0"/>
                <a:ea typeface="Cambria Math"/>
              </a:rPr>
              <a:t>ʹ is a </a:t>
            </a:r>
            <a:r>
              <a:rPr lang="en-US" sz="1400" dirty="0" smtClean="0">
                <a:latin typeface="Bookman Old Style" pitchFamily="18" charset="0"/>
                <a:ea typeface="Cambria Math"/>
              </a:rPr>
              <a:t>rhombus</a:t>
            </a:r>
            <a:endParaRPr lang="en-US" sz="1400" baseline="30000" dirty="0">
              <a:latin typeface="Bookman Old Style" pitchFamily="18" charset="0"/>
            </a:endParaRPr>
          </a:p>
        </p:txBody>
      </p:sp>
      <p:sp>
        <p:nvSpPr>
          <p:cNvPr id="140" name="TextBox 12"/>
          <p:cNvSpPr txBox="1"/>
          <p:nvPr/>
        </p:nvSpPr>
        <p:spPr>
          <a:xfrm>
            <a:off x="762000" y="3786553"/>
            <a:ext cx="116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Bookman Old Style" pitchFamily="18" charset="0"/>
                <a:sym typeface="Symbol"/>
              </a:rPr>
              <a:t>= 50</a:t>
            </a:r>
            <a:r>
              <a:rPr lang="en-US" sz="1400" baseline="30000" dirty="0" smtClean="0">
                <a:latin typeface="Bookman Old Style" pitchFamily="18" charset="0"/>
                <a:sym typeface="Symbol"/>
              </a:rPr>
              <a:t>o</a:t>
            </a:r>
            <a:endParaRPr lang="en-US" sz="1400" baseline="30000" dirty="0">
              <a:latin typeface="Bookman Old Style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851300" y="3786553"/>
            <a:ext cx="35012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>
                <a:solidFill>
                  <a:srgbClr val="7030A0"/>
                </a:solidFill>
                <a:latin typeface="Bookman Old Style" pitchFamily="18" charset="0"/>
              </a:rPr>
              <a:t>[</a:t>
            </a:r>
            <a:r>
              <a:rPr lang="en-US" sz="1400" dirty="0">
                <a:solidFill>
                  <a:srgbClr val="7030A0"/>
                </a:solidFill>
                <a:latin typeface="Bookman Old Style" pitchFamily="18" charset="0"/>
              </a:rPr>
              <a:t>Opposite angles of a </a:t>
            </a:r>
            <a:r>
              <a:rPr lang="en-US" sz="1400" dirty="0" smtClean="0">
                <a:solidFill>
                  <a:srgbClr val="7030A0"/>
                </a:solidFill>
                <a:latin typeface="Bookman Old Style" pitchFamily="18" charset="0"/>
              </a:rPr>
              <a:t>rhombus]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25492" y="4155885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Bookman Old Style" pitchFamily="18" charset="0"/>
                <a:sym typeface="Symbol"/>
              </a:rPr>
              <a:t>50 </a:t>
            </a:r>
            <a:r>
              <a:rPr lang="en-US" sz="1400" dirty="0" smtClean="0">
                <a:latin typeface="Bookman Old Style" pitchFamily="18" charset="0"/>
              </a:rPr>
              <a:t> = 2</a:t>
            </a:r>
            <a:r>
              <a:rPr lang="en-US" sz="1400" dirty="0" smtClean="0">
                <a:latin typeface="Bookman Old Style" pitchFamily="18" charset="0"/>
                <a:sym typeface="Symbol"/>
              </a:rPr>
              <a:t></a:t>
            </a:r>
            <a:r>
              <a:rPr lang="en-US" sz="1400" dirty="0" smtClean="0">
                <a:latin typeface="Bookman Old Style" pitchFamily="18" charset="0"/>
              </a:rPr>
              <a:t>APB</a:t>
            </a:r>
            <a:endParaRPr lang="en-US" sz="1400" baseline="30000" dirty="0">
              <a:latin typeface="Bookman Old Style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52400" y="4155885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425492" y="4527141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latin typeface="Bookman Old Style" pitchFamily="18" charset="0"/>
              </a:rPr>
              <a:t>APB</a:t>
            </a:r>
            <a:r>
              <a:rPr lang="en-US" sz="1400" b="1" baseline="30000" dirty="0" smtClean="0">
                <a:latin typeface="Bookman Old Style" pitchFamily="18" charset="0"/>
              </a:rPr>
              <a:t> </a:t>
            </a:r>
            <a:r>
              <a:rPr lang="en-US" sz="1400" b="1" dirty="0" smtClean="0">
                <a:latin typeface="Bookman Old Style" pitchFamily="18" charset="0"/>
              </a:rPr>
              <a:t>= 25</a:t>
            </a:r>
            <a:r>
              <a:rPr lang="en-US" sz="1400" b="1" baseline="30000" dirty="0" smtClean="0">
                <a:latin typeface="Bookman Old Style" pitchFamily="18" charset="0"/>
              </a:rPr>
              <a:t>o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1228" y="816173"/>
            <a:ext cx="1295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400" dirty="0"/>
          </a:p>
        </p:txBody>
      </p:sp>
      <p:sp>
        <p:nvSpPr>
          <p:cNvPr id="153" name="Oval 152"/>
          <p:cNvSpPr/>
          <p:nvPr/>
        </p:nvSpPr>
        <p:spPr>
          <a:xfrm>
            <a:off x="4121150" y="590550"/>
            <a:ext cx="2042292" cy="204328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5935679" y="597254"/>
            <a:ext cx="2042292" cy="204328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5084842" y="1576971"/>
            <a:ext cx="72498" cy="715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6909154" y="1581380"/>
            <a:ext cx="72498" cy="715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032327" y="1147960"/>
            <a:ext cx="933450" cy="904875"/>
          </a:xfrm>
          <a:custGeom>
            <a:avLst/>
            <a:gdLst>
              <a:gd name="connsiteX0" fmla="*/ 0 w 933450"/>
              <a:gd name="connsiteY0" fmla="*/ 0 h 904875"/>
              <a:gd name="connsiteX1" fmla="*/ 933450 w 933450"/>
              <a:gd name="connsiteY1" fmla="*/ 476250 h 904875"/>
              <a:gd name="connsiteX2" fmla="*/ 28575 w 933450"/>
              <a:gd name="connsiteY2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904875">
                <a:moveTo>
                  <a:pt x="0" y="0"/>
                </a:moveTo>
                <a:lnTo>
                  <a:pt x="933450" y="476250"/>
                </a:lnTo>
                <a:lnTo>
                  <a:pt x="28575" y="904875"/>
                </a:lnTo>
              </a:path>
            </a:pathLst>
          </a:custGeom>
          <a:noFill/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219575" y="1152525"/>
            <a:ext cx="1828800" cy="926306"/>
          </a:xfrm>
          <a:custGeom>
            <a:avLst/>
            <a:gdLst>
              <a:gd name="connsiteX0" fmla="*/ 1828800 w 1828800"/>
              <a:gd name="connsiteY0" fmla="*/ 0 h 926306"/>
              <a:gd name="connsiteX1" fmla="*/ 0 w 1828800"/>
              <a:gd name="connsiteY1" fmla="*/ 14287 h 926306"/>
              <a:gd name="connsiteX2" fmla="*/ 1828800 w 1828800"/>
              <a:gd name="connsiteY2" fmla="*/ 926306 h 92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926306">
                <a:moveTo>
                  <a:pt x="1828800" y="0"/>
                </a:moveTo>
                <a:lnTo>
                  <a:pt x="0" y="14287"/>
                </a:lnTo>
                <a:lnTo>
                  <a:pt x="1828800" y="926306"/>
                </a:lnTo>
              </a:path>
            </a:pathLst>
          </a:custGeom>
          <a:noFill/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438744" y="1119187"/>
            <a:ext cx="285656" cy="276999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sz="1200" b="1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?</a:t>
            </a:r>
            <a:endParaRPr lang="en-US" sz="1200" b="1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4" name="Cloud 73"/>
          <p:cNvSpPr/>
          <p:nvPr/>
        </p:nvSpPr>
        <p:spPr>
          <a:xfrm>
            <a:off x="1143000" y="835622"/>
            <a:ext cx="2891088" cy="1275786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APB is subtended by arc AB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5" name="Cloud 74"/>
          <p:cNvSpPr/>
          <p:nvPr/>
        </p:nvSpPr>
        <p:spPr>
          <a:xfrm>
            <a:off x="3695127" y="2470126"/>
            <a:ext cx="4584452" cy="223522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Bookman Old Style" pitchFamily="18" charset="0"/>
              </a:rPr>
              <a:t>We know that, </a:t>
            </a:r>
          </a:p>
          <a:p>
            <a:pPr algn="ctr"/>
            <a:r>
              <a:rPr lang="pt-BR" sz="1600" b="1" dirty="0">
                <a:solidFill>
                  <a:schemeClr val="bg1"/>
                </a:solidFill>
                <a:latin typeface="Bookman Old Style" pitchFamily="18" charset="0"/>
              </a:rPr>
              <a:t>Angle subtended by an arc at the centre is double the angle subtended by it on the remaining part of the circle.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6" name="Cloud 75"/>
          <p:cNvSpPr/>
          <p:nvPr/>
        </p:nvSpPr>
        <p:spPr>
          <a:xfrm>
            <a:off x="4114800" y="2591364"/>
            <a:ext cx="3498217" cy="1275786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\Ð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AOB = 2</a:t>
            </a:r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APB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rc 4"/>
          <p:cNvSpPr/>
          <p:nvPr/>
        </p:nvSpPr>
        <p:spPr>
          <a:xfrm>
            <a:off x="4117429" y="591866"/>
            <a:ext cx="2048256" cy="2048256"/>
          </a:xfrm>
          <a:prstGeom prst="arc">
            <a:avLst>
              <a:gd name="adj1" fmla="val 19960960"/>
              <a:gd name="adj2" fmla="val 1686325"/>
            </a:avLst>
          </a:prstGeom>
          <a:ln w="38100">
            <a:solidFill>
              <a:srgbClr val="6CA62C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loud 79"/>
          <p:cNvSpPr/>
          <p:nvPr/>
        </p:nvSpPr>
        <p:spPr>
          <a:xfrm>
            <a:off x="990600" y="1885950"/>
            <a:ext cx="3180197" cy="1543702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Also, </a:t>
            </a:r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AOB is subtended by same arc AB at the </a:t>
            </a:r>
            <a:r>
              <a:rPr lang="en-US" b="1" dirty="0" err="1" smtClean="0">
                <a:solidFill>
                  <a:schemeClr val="bg1"/>
                </a:solidFill>
                <a:latin typeface="Bookman Old Style" pitchFamily="18" charset="0"/>
              </a:rPr>
              <a:t>centre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.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119689" y="1147762"/>
            <a:ext cx="933450" cy="923925"/>
          </a:xfrm>
          <a:custGeom>
            <a:avLst/>
            <a:gdLst>
              <a:gd name="connsiteX0" fmla="*/ 933450 w 933450"/>
              <a:gd name="connsiteY0" fmla="*/ 0 h 923925"/>
              <a:gd name="connsiteX1" fmla="*/ 0 w 933450"/>
              <a:gd name="connsiteY1" fmla="*/ 466725 h 923925"/>
              <a:gd name="connsiteX2" fmla="*/ 933450 w 933450"/>
              <a:gd name="connsiteY2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923925">
                <a:moveTo>
                  <a:pt x="933450" y="0"/>
                </a:moveTo>
                <a:lnTo>
                  <a:pt x="0" y="466725"/>
                </a:lnTo>
                <a:lnTo>
                  <a:pt x="933450" y="923925"/>
                </a:lnTo>
              </a:path>
            </a:pathLst>
          </a:custGeom>
          <a:noFill/>
          <a:ln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210474" y="1488780"/>
            <a:ext cx="506952" cy="31079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100" b="1" dirty="0" smtClean="0">
                <a:latin typeface="Bookman Old Style" pitchFamily="18" charset="0"/>
              </a:rPr>
              <a:t>50°</a:t>
            </a:r>
            <a:endParaRPr lang="en-US" sz="1100" b="1" dirty="0"/>
          </a:p>
        </p:txBody>
      </p:sp>
      <p:sp>
        <p:nvSpPr>
          <p:cNvPr id="8" name="Rectangle 7"/>
          <p:cNvSpPr/>
          <p:nvPr/>
        </p:nvSpPr>
        <p:spPr>
          <a:xfrm>
            <a:off x="425492" y="3786553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Bookman Old Style" pitchFamily="18" charset="0"/>
                <a:sym typeface="Symbol"/>
              </a:rPr>
              <a:t></a:t>
            </a:r>
            <a:r>
              <a:rPr lang="en-US" sz="1400" dirty="0" smtClean="0">
                <a:latin typeface="Bookman Old Style" pitchFamily="18" charset="0"/>
              </a:rPr>
              <a:t>AOB</a:t>
            </a:r>
            <a:endParaRPr lang="en-US" sz="1400" baseline="30000" dirty="0">
              <a:latin typeface="Bookman Old Style" pitchFamily="18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1524000" y="2755896"/>
            <a:ext cx="250350" cy="62454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25492" y="1428750"/>
            <a:ext cx="4603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  <a:latin typeface="Bookman Old Style" pitchFamily="18" charset="0"/>
              </a:rPr>
              <a:t>[The angle subtended by an arc at </a:t>
            </a:r>
          </a:p>
          <a:p>
            <a:r>
              <a:rPr lang="en-US" sz="1400" dirty="0" smtClean="0">
                <a:solidFill>
                  <a:srgbClr val="7030A0"/>
                </a:solidFill>
                <a:latin typeface="Bookman Old Style" pitchFamily="18" charset="0"/>
              </a:rPr>
              <a:t>the </a:t>
            </a:r>
            <a:r>
              <a:rPr lang="en-US" sz="1400" dirty="0" err="1" smtClean="0">
                <a:solidFill>
                  <a:srgbClr val="7030A0"/>
                </a:solidFill>
                <a:latin typeface="Bookman Old Style" pitchFamily="18" charset="0"/>
              </a:rPr>
              <a:t>centre</a:t>
            </a:r>
            <a:r>
              <a:rPr lang="en-US" sz="1400" dirty="0" smtClean="0">
                <a:solidFill>
                  <a:srgbClr val="7030A0"/>
                </a:solidFill>
                <a:latin typeface="Bookman Old Style" pitchFamily="18" charset="0"/>
              </a:rPr>
              <a:t> is double the angle subtended </a:t>
            </a:r>
          </a:p>
          <a:p>
            <a:r>
              <a:rPr lang="en-US" sz="1400" dirty="0" smtClean="0">
                <a:solidFill>
                  <a:srgbClr val="7030A0"/>
                </a:solidFill>
                <a:latin typeface="Bookman Old Style" pitchFamily="18" charset="0"/>
              </a:rPr>
              <a:t>by it any point on the remaining part </a:t>
            </a:r>
          </a:p>
          <a:p>
            <a:r>
              <a:rPr lang="en-US" sz="1400" dirty="0" smtClean="0">
                <a:solidFill>
                  <a:srgbClr val="7030A0"/>
                </a:solidFill>
                <a:latin typeface="Bookman Old Style" pitchFamily="18" charset="0"/>
              </a:rPr>
              <a:t>of the circle]</a:t>
            </a:r>
            <a:endParaRPr lang="en-US" sz="14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86" name="Cloud 85"/>
          <p:cNvSpPr/>
          <p:nvPr/>
        </p:nvSpPr>
        <p:spPr>
          <a:xfrm>
            <a:off x="4699781" y="2581200"/>
            <a:ext cx="2389329" cy="1159805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>
                <a:latin typeface="Bookman Old Style" panose="02050604050505020204" pitchFamily="18" charset="0"/>
              </a:rPr>
              <a:t>Consider </a:t>
            </a:r>
            <a:r>
              <a:rPr lang="pt-BR" b="1" dirty="0" smtClean="0">
                <a:latin typeface="Wingdings" panose="05000000000000000000" pitchFamily="2" charset="2"/>
              </a:rPr>
              <a:t>o</a:t>
            </a:r>
            <a:r>
              <a:rPr lang="pt-BR" b="1" dirty="0" smtClean="0">
                <a:latin typeface="Bookman Old Style" panose="02050604050505020204" pitchFamily="18" charset="0"/>
              </a:rPr>
              <a:t>AOBO</a:t>
            </a:r>
            <a:r>
              <a:rPr lang="pt-BR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US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Cloud 86"/>
          <p:cNvSpPr/>
          <p:nvPr/>
        </p:nvSpPr>
        <p:spPr>
          <a:xfrm>
            <a:off x="3729735" y="2786864"/>
            <a:ext cx="4232843" cy="1543702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>
                <a:latin typeface="Bookman Old Style" panose="02050604050505020204" pitchFamily="18" charset="0"/>
              </a:rPr>
              <a:t>OA = OB = O</a:t>
            </a:r>
            <a:r>
              <a:rPr lang="pt-BR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b="1" dirty="0" smtClean="0">
                <a:latin typeface="Bookman Old Style" panose="02050604050505020204" pitchFamily="18" charset="0"/>
              </a:rPr>
              <a:t>B = O</a:t>
            </a:r>
            <a:r>
              <a:rPr lang="pt-BR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b="1" dirty="0" smtClean="0">
                <a:latin typeface="Bookman Old Style" panose="02050604050505020204" pitchFamily="18" charset="0"/>
              </a:rPr>
              <a:t>A</a:t>
            </a:r>
          </a:p>
          <a:p>
            <a:pPr algn="ctr"/>
            <a:r>
              <a:rPr lang="pt-BR" b="1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[radii of congruent circles]</a:t>
            </a:r>
            <a:endParaRPr lang="en-US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88" name="Cloud 87"/>
          <p:cNvSpPr/>
          <p:nvPr/>
        </p:nvSpPr>
        <p:spPr>
          <a:xfrm>
            <a:off x="3429000" y="3803382"/>
            <a:ext cx="4656127" cy="1054368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>
                <a:latin typeface="Wingdings" panose="05000000000000000000" pitchFamily="2" charset="2"/>
              </a:rPr>
              <a:t>o</a:t>
            </a:r>
            <a:r>
              <a:rPr lang="pt-BR" b="1" dirty="0" smtClean="0">
                <a:latin typeface="Bookman Old Style" panose="02050604050505020204" pitchFamily="18" charset="0"/>
              </a:rPr>
              <a:t>AOBO</a:t>
            </a:r>
            <a:r>
              <a:rPr lang="pt-BR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b="1" dirty="0" smtClean="0">
                <a:latin typeface="Bookman Old Style" panose="02050604050505020204" pitchFamily="18" charset="0"/>
              </a:rPr>
              <a:t> is a rhombus</a:t>
            </a:r>
          </a:p>
          <a:p>
            <a:pPr algn="ctr"/>
            <a:r>
              <a:rPr lang="pt-BR" b="1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[by definition]</a:t>
            </a:r>
            <a:endParaRPr lang="en-US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52400" y="4527141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 flipV="1">
            <a:off x="6016702" y="1115490"/>
            <a:ext cx="70010" cy="70010"/>
          </a:xfrm>
          <a:prstGeom prst="ellipse">
            <a:avLst/>
          </a:prstGeom>
          <a:solidFill>
            <a:srgbClr val="0000FF"/>
          </a:solidFill>
          <a:ln/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flipV="1">
            <a:off x="6014959" y="2038350"/>
            <a:ext cx="70010" cy="70010"/>
          </a:xfrm>
          <a:prstGeom prst="ellipse">
            <a:avLst/>
          </a:prstGeom>
          <a:solidFill>
            <a:srgbClr val="0000FF"/>
          </a:solidFill>
          <a:ln/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loud 78"/>
          <p:cNvSpPr/>
          <p:nvPr/>
        </p:nvSpPr>
        <p:spPr>
          <a:xfrm>
            <a:off x="3315194" y="2801461"/>
            <a:ext cx="3097769" cy="1066800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>
                <a:latin typeface="Bookman Old Style" panose="02050604050505020204" pitchFamily="18" charset="0"/>
              </a:rPr>
              <a:t>Consider circle with centre O</a:t>
            </a:r>
            <a:endParaRPr lang="en-US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81" name="Cloud 80"/>
          <p:cNvSpPr/>
          <p:nvPr/>
        </p:nvSpPr>
        <p:spPr>
          <a:xfrm>
            <a:off x="3793220" y="2812782"/>
            <a:ext cx="3819797" cy="1054368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What can we say about </a:t>
            </a:r>
            <a:r>
              <a:rPr lang="pt-BR" b="1" dirty="0" smtClean="0">
                <a:latin typeface="Wingdings" panose="05000000000000000000" pitchFamily="2" charset="2"/>
              </a:rPr>
              <a:t>o</a:t>
            </a:r>
            <a:r>
              <a:rPr lang="pt-BR" b="1" dirty="0" smtClean="0">
                <a:latin typeface="Bookman Old Style" panose="02050604050505020204" pitchFamily="18" charset="0"/>
              </a:rPr>
              <a:t>AOBO</a:t>
            </a:r>
            <a:r>
              <a:rPr lang="pt-BR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b="1" dirty="0" smtClean="0">
                <a:latin typeface="Bookman Old Style" panose="02050604050505020204" pitchFamily="18" charset="0"/>
              </a:rPr>
              <a:t> ? </a:t>
            </a:r>
            <a:endParaRPr lang="en-US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340473" y="835622"/>
            <a:ext cx="1317127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sz="1400" b="1" dirty="0" smtClean="0">
                <a:latin typeface="Bookman Old Style" pitchFamily="18" charset="0"/>
              </a:rPr>
              <a:t>Hint : </a:t>
            </a:r>
          </a:p>
          <a:p>
            <a:pPr lvl="0" algn="ctr"/>
            <a:r>
              <a:rPr lang="en-US" sz="1400" b="1" dirty="0" smtClean="0">
                <a:latin typeface="Bookman Old Style" pitchFamily="18" charset="0"/>
              </a:rPr>
              <a:t>Find </a:t>
            </a:r>
            <a:r>
              <a:rPr lang="en-US" sz="1400" b="1" dirty="0" smtClean="0">
                <a:latin typeface="Symbol" pitchFamily="18" charset="2"/>
              </a:rPr>
              <a:t>Ð</a:t>
            </a:r>
            <a:r>
              <a:rPr lang="en-US" sz="1400" b="1" dirty="0" smtClean="0">
                <a:latin typeface="Bookman Old Style" pitchFamily="18" charset="0"/>
              </a:rPr>
              <a:t>AOB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7509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500"/>
                            </p:stCondLst>
                            <p:childTnLst>
                              <p:par>
                                <p:cTn id="1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000"/>
                            </p:stCondLst>
                            <p:childTnLst>
                              <p:par>
                                <p:cTn id="1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93" grpId="0" animBg="1"/>
      <p:bldP spid="93" grpId="1" animBg="1"/>
      <p:bldP spid="7" grpId="0" animBg="1"/>
      <p:bldP spid="57" grpId="0" animBg="1"/>
      <p:bldP spid="57" grpId="1" animBg="1"/>
      <p:bldP spid="157" grpId="0" animBg="1"/>
      <p:bldP spid="157" grpId="1" animBg="1"/>
      <p:bldP spid="152" grpId="0" animBg="1"/>
      <p:bldP spid="142" grpId="0" animBg="1"/>
      <p:bldP spid="142" grpId="1" animBg="1"/>
      <p:bldP spid="107" grpId="0"/>
      <p:bldP spid="121" grpId="0"/>
      <p:bldP spid="122" grpId="0"/>
      <p:bldP spid="127" grpId="0"/>
      <p:bldP spid="128" grpId="0"/>
      <p:bldP spid="132" grpId="0"/>
      <p:bldP spid="133" grpId="0"/>
      <p:bldP spid="140" grpId="0"/>
      <p:bldP spid="141" grpId="0"/>
      <p:bldP spid="144" grpId="0"/>
      <p:bldP spid="145" grpId="0"/>
      <p:bldP spid="151" grpId="0"/>
      <p:bldP spid="92" grpId="0"/>
      <p:bldP spid="153" grpId="0" animBg="1"/>
      <p:bldP spid="153" grpId="1" animBg="1"/>
      <p:bldP spid="153" grpId="2" animBg="1"/>
      <p:bldP spid="153" grpId="3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3" grpId="0" animBg="1"/>
      <p:bldP spid="3" grpId="1" animBg="1"/>
      <p:bldP spid="4" grpId="0" animBg="1"/>
      <p:bldP spid="4" grpId="1" animBg="1"/>
      <p:bldP spid="59" grpId="0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5" grpId="0" animBg="1"/>
      <p:bldP spid="5" grpId="1" animBg="1"/>
      <p:bldP spid="80" grpId="0" animBg="1"/>
      <p:bldP spid="80" grpId="1" animBg="1"/>
      <p:bldP spid="6" grpId="0" animBg="1"/>
      <p:bldP spid="6" grpId="1" animBg="1"/>
      <p:bldP spid="82" grpId="0"/>
      <p:bldP spid="8" grpId="0"/>
      <p:bldP spid="9" grpId="0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9" grpId="0" animBg="1"/>
      <p:bldP spid="79" grpId="1" animBg="1"/>
      <p:bldP spid="81" grpId="0" animBg="1"/>
      <p:bldP spid="81" grpId="1" animBg="1"/>
      <p:bldP spid="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24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77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70"/>
          <p:cNvSpPr/>
          <p:nvPr/>
        </p:nvSpPr>
        <p:spPr>
          <a:xfrm>
            <a:off x="417649" y="929639"/>
            <a:ext cx="1771351" cy="291356"/>
          </a:xfrm>
          <a:prstGeom prst="roundRect">
            <a:avLst/>
          </a:prstGeom>
          <a:solidFill>
            <a:srgbClr val="00CCFF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ounded Rectangle 172"/>
          <p:cNvSpPr/>
          <p:nvPr/>
        </p:nvSpPr>
        <p:spPr>
          <a:xfrm>
            <a:off x="417649" y="1303177"/>
            <a:ext cx="1771351" cy="291356"/>
          </a:xfrm>
          <a:prstGeom prst="roundRect">
            <a:avLst/>
          </a:prstGeom>
          <a:solidFill>
            <a:srgbClr val="00CCFF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loud 108"/>
          <p:cNvSpPr/>
          <p:nvPr/>
        </p:nvSpPr>
        <p:spPr>
          <a:xfrm>
            <a:off x="1427579" y="855881"/>
            <a:ext cx="3848039" cy="1275786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>
                <a:latin typeface="Symbol" pitchFamily="18" charset="2"/>
              </a:rPr>
              <a:t>Ð</a:t>
            </a:r>
            <a:r>
              <a:rPr lang="pt-BR" b="1" dirty="0" smtClean="0">
                <a:latin typeface="Bookman Old Style" panose="02050604050505020204" pitchFamily="18" charset="0"/>
              </a:rPr>
              <a:t>CBD and </a:t>
            </a:r>
            <a:r>
              <a:rPr lang="pt-BR" b="1" dirty="0" smtClean="0">
                <a:latin typeface="Symbol" pitchFamily="18" charset="2"/>
              </a:rPr>
              <a:t>Ð</a:t>
            </a:r>
            <a:r>
              <a:rPr lang="pt-BR" b="1" dirty="0" smtClean="0">
                <a:latin typeface="Bookman Old Style" panose="02050604050505020204" pitchFamily="18" charset="0"/>
              </a:rPr>
              <a:t>ABC are angles forming linear pair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17650" y="1891053"/>
            <a:ext cx="205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 Ð</a:t>
            </a:r>
            <a:r>
              <a:rPr lang="pt-BR" sz="1400" dirty="0" smtClean="0">
                <a:latin typeface="Bookman Old Style" pitchFamily="18" charset="0"/>
              </a:rPr>
              <a:t>CBD  + </a:t>
            </a:r>
            <a:r>
              <a:rPr lang="pt-BR" sz="1400" dirty="0" smtClean="0">
                <a:latin typeface="Symbol" pitchFamily="18" charset="2"/>
              </a:rPr>
              <a:t>Ð</a:t>
            </a:r>
            <a:r>
              <a:rPr lang="pt-BR" sz="1400" dirty="0" smtClean="0">
                <a:latin typeface="Bookman Old Style" pitchFamily="18" charset="0"/>
              </a:rPr>
              <a:t>ABC  = </a:t>
            </a:r>
            <a:endParaRPr lang="en-US" sz="1400" dirty="0">
              <a:latin typeface="Bookman Old Style" pitchFamily="18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1375575" y="1984495"/>
            <a:ext cx="529425" cy="13096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2990140" y="1971674"/>
            <a:ext cx="529425" cy="13096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ounded Rectangle 169"/>
          <p:cNvSpPr/>
          <p:nvPr/>
        </p:nvSpPr>
        <p:spPr>
          <a:xfrm>
            <a:off x="2241688" y="1292141"/>
            <a:ext cx="501512" cy="291356"/>
          </a:xfrm>
          <a:prstGeom prst="roundRect">
            <a:avLst/>
          </a:prstGeom>
          <a:solidFill>
            <a:srgbClr val="FF66FF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2241688" y="929639"/>
            <a:ext cx="501512" cy="291356"/>
          </a:xfrm>
          <a:prstGeom prst="roundRect">
            <a:avLst/>
          </a:prstGeom>
          <a:solidFill>
            <a:srgbClr val="FF66FF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Arc 146"/>
          <p:cNvSpPr/>
          <p:nvPr/>
        </p:nvSpPr>
        <p:spPr>
          <a:xfrm>
            <a:off x="6493136" y="1594533"/>
            <a:ext cx="400818" cy="400818"/>
          </a:xfrm>
          <a:prstGeom prst="arc">
            <a:avLst>
              <a:gd name="adj1" fmla="val 2181867"/>
              <a:gd name="adj2" fmla="val 8295335"/>
            </a:avLst>
          </a:prstGeom>
          <a:solidFill>
            <a:srgbClr val="FF0000"/>
          </a:solidFill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ounded Rectangle 145"/>
          <p:cNvSpPr/>
          <p:nvPr/>
        </p:nvSpPr>
        <p:spPr>
          <a:xfrm>
            <a:off x="457200" y="2689909"/>
            <a:ext cx="624548" cy="291356"/>
          </a:xfrm>
          <a:prstGeom prst="roundRect">
            <a:avLst/>
          </a:prstGeom>
          <a:solidFill>
            <a:srgbClr val="33CC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51583" y="3878261"/>
            <a:ext cx="1737418" cy="29135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1326172" y="2266950"/>
            <a:ext cx="624548" cy="29135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5581650" y="566738"/>
            <a:ext cx="2271713" cy="2428875"/>
          </a:xfrm>
          <a:custGeom>
            <a:avLst/>
            <a:gdLst>
              <a:gd name="connsiteX0" fmla="*/ 1585913 w 2271713"/>
              <a:gd name="connsiteY0" fmla="*/ 2428875 h 2428875"/>
              <a:gd name="connsiteX1" fmla="*/ 2271713 w 2271713"/>
              <a:gd name="connsiteY1" fmla="*/ 1800225 h 2428875"/>
              <a:gd name="connsiteX2" fmla="*/ 1119188 w 2271713"/>
              <a:gd name="connsiteY2" fmla="*/ 0 h 2428875"/>
              <a:gd name="connsiteX3" fmla="*/ 0 w 2271713"/>
              <a:gd name="connsiteY3" fmla="*/ 1862137 h 2428875"/>
              <a:gd name="connsiteX4" fmla="*/ 1585913 w 2271713"/>
              <a:gd name="connsiteY4" fmla="*/ 2428875 h 242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713" h="2428875">
                <a:moveTo>
                  <a:pt x="1585913" y="2428875"/>
                </a:moveTo>
                <a:lnTo>
                  <a:pt x="2271713" y="1800225"/>
                </a:lnTo>
                <a:lnTo>
                  <a:pt x="1119188" y="0"/>
                </a:lnTo>
                <a:lnTo>
                  <a:pt x="0" y="1862137"/>
                </a:lnTo>
                <a:lnTo>
                  <a:pt x="1585913" y="2428875"/>
                </a:lnTo>
                <a:close/>
              </a:path>
            </a:pathLst>
          </a:custGeom>
          <a:solidFill>
            <a:srgbClr val="33CC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3702687" y="246730"/>
            <a:ext cx="2155987" cy="2714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685713" y="246730"/>
            <a:ext cx="3056511" cy="2714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" y="209550"/>
            <a:ext cx="626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Q.  If O is the </a:t>
            </a:r>
            <a:r>
              <a:rPr lang="en-US" sz="1600" b="1" dirty="0" err="1" smtClean="0">
                <a:solidFill>
                  <a:srgbClr val="2133E3"/>
                </a:solidFill>
                <a:latin typeface="Bookman Old Style" pitchFamily="18" charset="0"/>
              </a:rPr>
              <a:t>centre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 of the circle, find the value of</a:t>
            </a:r>
            <a:r>
              <a:rPr lang="en-US" sz="1600" b="1" i="1" dirty="0" smtClean="0">
                <a:solidFill>
                  <a:srgbClr val="2133E3"/>
                </a:solidFill>
                <a:latin typeface="Bookman Old Style" pitchFamily="18" charset="0"/>
              </a:rPr>
              <a:t> x</a:t>
            </a:r>
            <a:endParaRPr lang="en-US" sz="1600" b="1" dirty="0">
              <a:solidFill>
                <a:srgbClr val="2133E3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12888" y="921429"/>
            <a:ext cx="205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 Ð</a:t>
            </a:r>
            <a:r>
              <a:rPr lang="pt-BR" sz="1400" dirty="0" smtClean="0">
                <a:latin typeface="Bookman Old Style" pitchFamily="18" charset="0"/>
              </a:rPr>
              <a:t>CBD  +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435943" y="921429"/>
            <a:ext cx="23740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pt-BR" sz="1400" dirty="0" smtClean="0">
                <a:latin typeface="Bookman Old Style" pitchFamily="18" charset="0"/>
              </a:rPr>
              <a:t>ABC = 180</a:t>
            </a:r>
            <a:r>
              <a:rPr lang="pt-BR" sz="1400" baseline="30000" dirty="0" smtClean="0">
                <a:latin typeface="Bookman Old Style" pitchFamily="18" charset="0"/>
              </a:rPr>
              <a:t>o</a:t>
            </a:r>
            <a:r>
              <a:rPr lang="pt-BR" sz="1400" dirty="0" smtClean="0">
                <a:latin typeface="Bookman Old Style" pitchFamily="18" charset="0"/>
              </a:rPr>
              <a:t>  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505200" y="921429"/>
            <a:ext cx="2895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itchFamily="18" charset="0"/>
              </a:rPr>
              <a:t>[</a:t>
            </a:r>
            <a:r>
              <a:rPr lang="en-US" sz="1400" dirty="0" smtClean="0">
                <a:latin typeface="Bookman Old Style" pitchFamily="18" charset="0"/>
                <a:sym typeface="MT Extra"/>
              </a:rPr>
              <a:t>Linear pair angles</a:t>
            </a:r>
            <a:r>
              <a:rPr lang="en-US" sz="1400" dirty="0" smtClean="0">
                <a:latin typeface="Bookman Old Style" pitchFamily="18" charset="0"/>
              </a:rPr>
              <a:t>]</a:t>
            </a:r>
            <a:endParaRPr lang="en-US" sz="1400" dirty="0"/>
          </a:p>
        </p:txBody>
      </p:sp>
      <p:sp>
        <p:nvSpPr>
          <p:cNvPr id="112" name="Rectangle 111"/>
          <p:cNvSpPr/>
          <p:nvPr/>
        </p:nvSpPr>
        <p:spPr>
          <a:xfrm>
            <a:off x="412888" y="1283931"/>
            <a:ext cx="205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pt-BR" sz="1400" dirty="0" smtClean="0">
                <a:latin typeface="Bookman Old Style" pitchFamily="18" charset="0"/>
              </a:rPr>
              <a:t>APC   +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427579" y="1283931"/>
            <a:ext cx="23740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pt-BR" sz="1400" dirty="0" smtClean="0">
                <a:latin typeface="Bookman Old Style" pitchFamily="18" charset="0"/>
              </a:rPr>
              <a:t>ABC = 180</a:t>
            </a:r>
            <a:r>
              <a:rPr lang="pt-BR" sz="1400" baseline="30000" dirty="0" smtClean="0">
                <a:latin typeface="Bookman Old Style" pitchFamily="18" charset="0"/>
              </a:rPr>
              <a:t>o</a:t>
            </a:r>
            <a:r>
              <a:rPr lang="pt-BR" sz="1400" dirty="0" smtClean="0">
                <a:latin typeface="Bookman Old Style" pitchFamily="18" charset="0"/>
              </a:rPr>
              <a:t>  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05200" y="1283931"/>
            <a:ext cx="23138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itchFamily="18" charset="0"/>
              </a:rPr>
              <a:t>[</a:t>
            </a:r>
            <a:r>
              <a:rPr lang="en-US" sz="1400" dirty="0" smtClean="0">
                <a:latin typeface="Bookman Old Style" pitchFamily="18" charset="0"/>
                <a:sym typeface="MT Extra"/>
              </a:rPr>
              <a:t>Opposite angles of a cyclic quadrilateral</a:t>
            </a:r>
            <a:r>
              <a:rPr lang="en-US" sz="1400" dirty="0" smtClean="0">
                <a:latin typeface="Bookman Old Style" pitchFamily="18" charset="0"/>
              </a:rPr>
              <a:t>]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12888" y="2669916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AOC  =  2 </a:t>
            </a:r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APC 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12888" y="2919276"/>
            <a:ext cx="51545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man Old Style" pitchFamily="18" charset="0"/>
              </a:rPr>
              <a:t>[The angle subtended by an arc at the </a:t>
            </a:r>
            <a:r>
              <a:rPr lang="en-US" sz="1400" dirty="0" err="1" smtClean="0">
                <a:latin typeface="Bookman Old Style" pitchFamily="18" charset="0"/>
              </a:rPr>
              <a:t>centre</a:t>
            </a:r>
            <a:r>
              <a:rPr lang="en-US" sz="1400" dirty="0" smtClean="0">
                <a:latin typeface="Bookman Old Style" pitchFamily="18" charset="0"/>
              </a:rPr>
              <a:t> is double the angle subtended by it any point on the remaining part of the circle]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65288" y="3581034"/>
            <a:ext cx="577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120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48092" y="3867150"/>
            <a:ext cx="2142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APC      =     60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      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2746068" y="921429"/>
            <a:ext cx="6992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Bookman Old Style" pitchFamily="18" charset="0"/>
              </a:rPr>
              <a:t>…  (1)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2743200" y="1283931"/>
            <a:ext cx="6992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Bookman Old Style" pitchFamily="18" charset="0"/>
              </a:rPr>
              <a:t>…  (2)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448092" y="4168973"/>
            <a:ext cx="2142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CBD    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    60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      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901807" y="4495802"/>
            <a:ext cx="1217504" cy="35085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/>
          </a:p>
        </p:txBody>
      </p:sp>
      <p:sp>
        <p:nvSpPr>
          <p:cNvPr id="60" name="Rectangle 59"/>
          <p:cNvSpPr/>
          <p:nvPr/>
        </p:nvSpPr>
        <p:spPr>
          <a:xfrm>
            <a:off x="442231" y="4519822"/>
            <a:ext cx="16257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i.e.    </a:t>
            </a:r>
            <a:r>
              <a:rPr lang="pt-BR" sz="1400" i="1" dirty="0" smtClean="0">
                <a:latin typeface="Bookman Old Style" pitchFamily="18" charset="0"/>
              </a:rPr>
              <a:t> x    </a:t>
            </a:r>
            <a:r>
              <a:rPr lang="pt-BR" sz="1400" dirty="0" smtClean="0">
                <a:latin typeface="Bookman Old Style" pitchFamily="18" charset="0"/>
              </a:rPr>
              <a:t>=   60</a:t>
            </a:r>
            <a:r>
              <a:rPr lang="pt-BR" sz="1400" baseline="30000" dirty="0" smtClean="0">
                <a:latin typeface="Bookman Old Style" pitchFamily="18" charset="0"/>
              </a:rPr>
              <a:t>o </a:t>
            </a:r>
            <a:r>
              <a:rPr lang="pt-BR" sz="1400" dirty="0" smtClean="0">
                <a:latin typeface="Bookman Old Style" pitchFamily="18" charset="0"/>
              </a:rPr>
              <a:t>   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707023" y="1891053"/>
            <a:ext cx="2895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itchFamily="18" charset="0"/>
              </a:rPr>
              <a:t>[</a:t>
            </a:r>
            <a:r>
              <a:rPr lang="en-US" sz="1400" dirty="0" smtClean="0">
                <a:latin typeface="Bookman Old Style" pitchFamily="18" charset="0"/>
                <a:sym typeface="MT Extra"/>
              </a:rPr>
              <a:t>From (1) and (2)</a:t>
            </a:r>
            <a:r>
              <a:rPr lang="en-US" sz="1400" dirty="0" smtClean="0">
                <a:latin typeface="Bookman Old Style" pitchFamily="18" charset="0"/>
              </a:rPr>
              <a:t>]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12888" y="2266950"/>
            <a:ext cx="16321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Symbol" pitchFamily="18" charset="2"/>
              </a:rPr>
              <a:t>Ð</a:t>
            </a:r>
            <a:r>
              <a:rPr lang="en-US" sz="1400" dirty="0">
                <a:latin typeface="Bookman Old Style" pitchFamily="18" charset="0"/>
              </a:rPr>
              <a:t>CBD  =  </a:t>
            </a:r>
            <a:r>
              <a:rPr lang="en-US" sz="1400" dirty="0">
                <a:latin typeface="Symbol" pitchFamily="18" charset="2"/>
              </a:rPr>
              <a:t>Ð</a:t>
            </a:r>
            <a:r>
              <a:rPr lang="en-US" sz="1400" dirty="0">
                <a:latin typeface="Bookman Old Style" pitchFamily="18" charset="0"/>
              </a:rPr>
              <a:t>APC </a:t>
            </a:r>
            <a:endParaRPr lang="en-US" sz="1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5271140" y="197795"/>
            <a:ext cx="3415660" cy="3356579"/>
            <a:chOff x="5271140" y="197795"/>
            <a:chExt cx="3415660" cy="3356579"/>
          </a:xfrm>
        </p:grpSpPr>
        <p:sp>
          <p:nvSpPr>
            <p:cNvPr id="71" name="TextBox 70"/>
            <p:cNvSpPr txBox="1"/>
            <p:nvPr/>
          </p:nvSpPr>
          <p:spPr>
            <a:xfrm>
              <a:off x="7285356" y="2788379"/>
              <a:ext cx="410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>
                  <a:latin typeface="Bookman Old Style" pitchFamily="18" charset="0"/>
                </a:rPr>
                <a:t>x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433259" y="560118"/>
              <a:ext cx="2532888" cy="25360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663379" y="1791459"/>
              <a:ext cx="74365" cy="733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15559" y="1440418"/>
              <a:ext cx="494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Bookman Old Style" pitchFamily="18" charset="0"/>
                </a:rPr>
                <a:t>O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5576918" y="1831880"/>
              <a:ext cx="1116627" cy="5953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6709423" y="1835156"/>
              <a:ext cx="1139177" cy="5349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9" idx="0"/>
            </p:cNvCxnSpPr>
            <p:nvPr/>
          </p:nvCxnSpPr>
          <p:spPr>
            <a:xfrm flipV="1">
              <a:off x="5576918" y="560118"/>
              <a:ext cx="1122785" cy="18671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9" idx="0"/>
            </p:cNvCxnSpPr>
            <p:nvPr/>
          </p:nvCxnSpPr>
          <p:spPr>
            <a:xfrm>
              <a:off x="6699703" y="560118"/>
              <a:ext cx="1148897" cy="181001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5576918" y="2427236"/>
              <a:ext cx="3109882" cy="1127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7162800" y="2370132"/>
              <a:ext cx="681038" cy="6395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271140" y="2257979"/>
              <a:ext cx="396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Bookman Old Style" pitchFamily="18" charset="0"/>
                </a:rPr>
                <a:t>A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10500" y="2238929"/>
              <a:ext cx="396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Bookman Old Style" pitchFamily="18" charset="0"/>
                </a:rPr>
                <a:t>C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10400" y="2988392"/>
              <a:ext cx="396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Bookman Old Style" pitchFamily="18" charset="0"/>
                </a:rPr>
                <a:t>B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511873" y="197795"/>
              <a:ext cx="396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Bookman Old Style" pitchFamily="18" charset="0"/>
                </a:rPr>
                <a:t>P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400800" y="1929140"/>
              <a:ext cx="6562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latin typeface="Bookman Old Style" pitchFamily="18" charset="0"/>
                </a:rPr>
                <a:t>120</a:t>
              </a:r>
              <a:r>
                <a:rPr lang="en-US" sz="1100" b="1" baseline="30000" dirty="0" smtClean="0">
                  <a:latin typeface="Bookman Old Style" pitchFamily="18" charset="0"/>
                </a:rPr>
                <a:t>o</a:t>
              </a:r>
              <a:endParaRPr lang="en-US" sz="1100" b="1" baseline="30000" dirty="0">
                <a:latin typeface="Bookman Old Style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067677" y="3037211"/>
              <a:ext cx="396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Bookman Old Style" pitchFamily="18" charset="0"/>
                </a:rPr>
                <a:t>D</a:t>
              </a:r>
            </a:p>
          </p:txBody>
        </p:sp>
        <p:sp>
          <p:nvSpPr>
            <p:cNvPr id="33" name="Arc 32"/>
            <p:cNvSpPr/>
            <p:nvPr/>
          </p:nvSpPr>
          <p:spPr>
            <a:xfrm>
              <a:off x="6845437" y="2701020"/>
              <a:ext cx="548408" cy="548408"/>
            </a:xfrm>
            <a:prstGeom prst="arc">
              <a:avLst>
                <a:gd name="adj1" fmla="val 19641584"/>
                <a:gd name="adj2" fmla="val 1345026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flipH="1">
              <a:off x="8166730" y="3337297"/>
              <a:ext cx="80016" cy="80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6493136" y="1583677"/>
              <a:ext cx="400818" cy="400818"/>
            </a:xfrm>
            <a:prstGeom prst="arc">
              <a:avLst>
                <a:gd name="adj1" fmla="val 2181867"/>
                <a:gd name="adj2" fmla="val 8295335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ectangle 92"/>
          <p:cNvSpPr/>
          <p:nvPr/>
        </p:nvSpPr>
        <p:spPr>
          <a:xfrm>
            <a:off x="412888" y="548104"/>
            <a:ext cx="205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anose="02050604050505020204" pitchFamily="18" charset="0"/>
              </a:rPr>
              <a:t>Sol.  :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5438778" y="561972"/>
            <a:ext cx="2532888" cy="253603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662520" y="1791459"/>
            <a:ext cx="74365" cy="733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7167563" y="2362200"/>
            <a:ext cx="1481137" cy="1181100"/>
          </a:xfrm>
          <a:custGeom>
            <a:avLst/>
            <a:gdLst>
              <a:gd name="connsiteX0" fmla="*/ 700087 w 1481137"/>
              <a:gd name="connsiteY0" fmla="*/ 0 h 1181100"/>
              <a:gd name="connsiteX1" fmla="*/ 0 w 1481137"/>
              <a:gd name="connsiteY1" fmla="*/ 642938 h 1181100"/>
              <a:gd name="connsiteX2" fmla="*/ 1481137 w 1481137"/>
              <a:gd name="connsiteY2" fmla="*/ 118110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137" h="1181100">
                <a:moveTo>
                  <a:pt x="700087" y="0"/>
                </a:moveTo>
                <a:lnTo>
                  <a:pt x="0" y="642938"/>
                </a:lnTo>
                <a:lnTo>
                  <a:pt x="1481137" y="1181100"/>
                </a:lnTo>
              </a:path>
            </a:pathLst>
          </a:custGeom>
          <a:noFill/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loud 110"/>
          <p:cNvSpPr/>
          <p:nvPr/>
        </p:nvSpPr>
        <p:spPr>
          <a:xfrm>
            <a:off x="1756091" y="1995351"/>
            <a:ext cx="3498217" cy="1275786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>
                <a:latin typeface="Symbol" pitchFamily="18" charset="2"/>
              </a:rPr>
              <a:t>\ Ð</a:t>
            </a:r>
            <a:r>
              <a:rPr lang="pt-BR" b="1" dirty="0" smtClean="0">
                <a:latin typeface="Bookman Old Style" panose="02050604050505020204" pitchFamily="18" charset="0"/>
              </a:rPr>
              <a:t>CBD + </a:t>
            </a:r>
            <a:r>
              <a:rPr lang="pt-BR" b="1" dirty="0" smtClean="0">
                <a:latin typeface="Symbol" pitchFamily="18" charset="2"/>
              </a:rPr>
              <a:t>Ð</a:t>
            </a:r>
            <a:r>
              <a:rPr lang="pt-BR" b="1" dirty="0" smtClean="0">
                <a:latin typeface="Bookman Old Style" panose="02050604050505020204" pitchFamily="18" charset="0"/>
              </a:rPr>
              <a:t>ABC = 180</a:t>
            </a:r>
            <a:r>
              <a:rPr lang="pt-BR" b="1" baseline="30000" dirty="0" smtClean="0">
                <a:latin typeface="Bookman Old Style" panose="02050604050505020204" pitchFamily="18" charset="0"/>
              </a:rPr>
              <a:t>o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584828" y="2423595"/>
            <a:ext cx="3101972" cy="1130779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166770" y="2370131"/>
            <a:ext cx="681830" cy="631981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6959455" y="2788379"/>
            <a:ext cx="414630" cy="414630"/>
            <a:chOff x="6581289" y="2865117"/>
            <a:chExt cx="632976" cy="632976"/>
          </a:xfrm>
        </p:grpSpPr>
        <p:sp>
          <p:nvSpPr>
            <p:cNvPr id="117" name="Arc 116"/>
            <p:cNvSpPr/>
            <p:nvPr/>
          </p:nvSpPr>
          <p:spPr>
            <a:xfrm>
              <a:off x="6624814" y="2907401"/>
              <a:ext cx="548408" cy="548408"/>
            </a:xfrm>
            <a:prstGeom prst="arc">
              <a:avLst>
                <a:gd name="adj1" fmla="val 12020494"/>
                <a:gd name="adj2" fmla="val 1903303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Arc 117"/>
            <p:cNvSpPr/>
            <p:nvPr/>
          </p:nvSpPr>
          <p:spPr>
            <a:xfrm>
              <a:off x="6581289" y="2865117"/>
              <a:ext cx="632976" cy="632976"/>
            </a:xfrm>
            <a:prstGeom prst="arc">
              <a:avLst>
                <a:gd name="adj1" fmla="val 12062635"/>
                <a:gd name="adj2" fmla="val 1887933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Cloud 118"/>
          <p:cNvSpPr/>
          <p:nvPr/>
        </p:nvSpPr>
        <p:spPr>
          <a:xfrm>
            <a:off x="2507670" y="1357458"/>
            <a:ext cx="2628262" cy="1275786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>
                <a:latin typeface="Wingdings" panose="05000000000000000000" pitchFamily="2" charset="2"/>
              </a:rPr>
              <a:t>o</a:t>
            </a:r>
            <a:r>
              <a:rPr lang="pt-BR" b="1" dirty="0" smtClean="0">
                <a:latin typeface="Bookman Old Style" panose="02050604050505020204" pitchFamily="18" charset="0"/>
              </a:rPr>
              <a:t>ABCP is cyclic.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120" name="Cloud 119"/>
          <p:cNvSpPr/>
          <p:nvPr/>
        </p:nvSpPr>
        <p:spPr>
          <a:xfrm>
            <a:off x="1915992" y="1106887"/>
            <a:ext cx="3498217" cy="1698072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>
                <a:latin typeface="Bookman Old Style" panose="02050604050505020204" pitchFamily="18" charset="0"/>
              </a:rPr>
              <a:t>What do we know about opposite angles of cyclic quadrilateral?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121" name="Cloud 120"/>
          <p:cNvSpPr/>
          <p:nvPr/>
        </p:nvSpPr>
        <p:spPr>
          <a:xfrm>
            <a:off x="2045066" y="1358262"/>
            <a:ext cx="3180197" cy="1403365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>
                <a:latin typeface="Bookman Old Style" panose="02050604050505020204" pitchFamily="18" charset="0"/>
              </a:rPr>
              <a:t>Opposite angles are supplementary.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122" name="Cloud 121"/>
          <p:cNvSpPr/>
          <p:nvPr/>
        </p:nvSpPr>
        <p:spPr>
          <a:xfrm>
            <a:off x="2362200" y="1789343"/>
            <a:ext cx="2891088" cy="1275786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>
                <a:latin typeface="Symbol" pitchFamily="18" charset="2"/>
              </a:rPr>
              <a:t>Ð</a:t>
            </a:r>
            <a:r>
              <a:rPr lang="pt-BR" b="1" dirty="0" smtClean="0">
                <a:latin typeface="Bookman Old Style" pitchFamily="18" charset="0"/>
              </a:rPr>
              <a:t>APC + </a:t>
            </a:r>
            <a:r>
              <a:rPr lang="pt-BR" b="1" dirty="0" smtClean="0">
                <a:latin typeface="Symbol" pitchFamily="18" charset="2"/>
              </a:rPr>
              <a:t>Ð</a:t>
            </a:r>
            <a:r>
              <a:rPr lang="pt-BR" b="1" dirty="0" smtClean="0">
                <a:latin typeface="Bookman Old Style" pitchFamily="18" charset="0"/>
              </a:rPr>
              <a:t>ABC = 180</a:t>
            </a:r>
            <a:r>
              <a:rPr lang="pt-BR" b="1" baseline="30000" dirty="0" smtClean="0">
                <a:latin typeface="Bookman Old Style" pitchFamily="18" charset="0"/>
              </a:rPr>
              <a:t>o</a:t>
            </a:r>
            <a:r>
              <a:rPr lang="pt-BR" dirty="0" smtClean="0">
                <a:latin typeface="Bookman Old Style" pitchFamily="18" charset="0"/>
              </a:rPr>
              <a:t> 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133600" y="1891053"/>
            <a:ext cx="205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pt-BR" sz="1400" dirty="0" smtClean="0">
                <a:latin typeface="Bookman Old Style" pitchFamily="18" charset="0"/>
              </a:rPr>
              <a:t>APC   + </a:t>
            </a:r>
            <a:r>
              <a:rPr lang="pt-BR" sz="1400" dirty="0" smtClean="0">
                <a:latin typeface="Symbol" pitchFamily="18" charset="2"/>
              </a:rPr>
              <a:t>Ð</a:t>
            </a:r>
            <a:r>
              <a:rPr lang="pt-BR" sz="1400" dirty="0" smtClean="0">
                <a:latin typeface="Bookman Old Style" pitchFamily="18" charset="0"/>
              </a:rPr>
              <a:t>ABC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5593080" y="571500"/>
            <a:ext cx="2247900" cy="1844040"/>
          </a:xfrm>
          <a:custGeom>
            <a:avLst/>
            <a:gdLst>
              <a:gd name="connsiteX0" fmla="*/ 0 w 2247900"/>
              <a:gd name="connsiteY0" fmla="*/ 1844040 h 1844040"/>
              <a:gd name="connsiteX1" fmla="*/ 1104900 w 2247900"/>
              <a:gd name="connsiteY1" fmla="*/ 0 h 1844040"/>
              <a:gd name="connsiteX2" fmla="*/ 2247900 w 2247900"/>
              <a:gd name="connsiteY2" fmla="*/ 1790700 h 184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7900" h="1844040">
                <a:moveTo>
                  <a:pt x="0" y="1844040"/>
                </a:moveTo>
                <a:lnTo>
                  <a:pt x="1104900" y="0"/>
                </a:lnTo>
                <a:lnTo>
                  <a:pt x="2247900" y="1790700"/>
                </a:lnTo>
              </a:path>
            </a:pathLst>
          </a:custGeom>
          <a:noFill/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/>
          <p:cNvSpPr/>
          <p:nvPr/>
        </p:nvSpPr>
        <p:spPr>
          <a:xfrm>
            <a:off x="5450586" y="572262"/>
            <a:ext cx="2532888" cy="2532888"/>
          </a:xfrm>
          <a:prstGeom prst="arc">
            <a:avLst>
              <a:gd name="adj1" fmla="val 1507081"/>
              <a:gd name="adj2" fmla="val 9235482"/>
            </a:avLst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loud 132"/>
          <p:cNvSpPr/>
          <p:nvPr/>
        </p:nvSpPr>
        <p:spPr>
          <a:xfrm>
            <a:off x="2362200" y="819150"/>
            <a:ext cx="2891088" cy="1275786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APC is subtended by arc ABC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Cloud 135"/>
          <p:cNvSpPr/>
          <p:nvPr/>
        </p:nvSpPr>
        <p:spPr>
          <a:xfrm>
            <a:off x="1326172" y="2593872"/>
            <a:ext cx="4964306" cy="223522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Bookman Old Style" pitchFamily="18" charset="0"/>
              </a:rPr>
              <a:t>We know that, </a:t>
            </a:r>
          </a:p>
          <a:p>
            <a:pPr algn="ctr"/>
            <a:r>
              <a:rPr lang="pt-BR" sz="1600" b="1" dirty="0">
                <a:solidFill>
                  <a:schemeClr val="bg1"/>
                </a:solidFill>
                <a:latin typeface="Bookman Old Style" pitchFamily="18" charset="0"/>
              </a:rPr>
              <a:t>Angle subtended by an arc at the centre is double the angle subtended by it on the remaining part of the circle.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8" name="Cloud 137"/>
          <p:cNvSpPr/>
          <p:nvPr/>
        </p:nvSpPr>
        <p:spPr>
          <a:xfrm>
            <a:off x="1898390" y="3200964"/>
            <a:ext cx="3498217" cy="1275786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\Ð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AOC = 2</a:t>
            </a:r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APC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5577840" y="1836420"/>
            <a:ext cx="2270760" cy="579120"/>
          </a:xfrm>
          <a:custGeom>
            <a:avLst/>
            <a:gdLst>
              <a:gd name="connsiteX0" fmla="*/ 0 w 2270760"/>
              <a:gd name="connsiteY0" fmla="*/ 579120 h 579120"/>
              <a:gd name="connsiteX1" fmla="*/ 1104900 w 2270760"/>
              <a:gd name="connsiteY1" fmla="*/ 0 h 579120"/>
              <a:gd name="connsiteX2" fmla="*/ 2270760 w 2270760"/>
              <a:gd name="connsiteY2" fmla="*/ 5410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0760" h="579120">
                <a:moveTo>
                  <a:pt x="0" y="579120"/>
                </a:moveTo>
                <a:lnTo>
                  <a:pt x="1104900" y="0"/>
                </a:lnTo>
                <a:lnTo>
                  <a:pt x="2270760" y="541020"/>
                </a:lnTo>
              </a:path>
            </a:pathLst>
          </a:custGeom>
          <a:noFill/>
          <a:ln w="38100">
            <a:solidFill>
              <a:srgbClr val="A61EF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2" descr="C:\Users\ADMIN\Desktop\111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95498" y="742950"/>
            <a:ext cx="235855" cy="23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 descr="C:\Users\ADMIN\Desktop\111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10869">
            <a:off x="6948327" y="2583092"/>
            <a:ext cx="235855" cy="23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117042" y="3867150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400" dirty="0">
              <a:latin typeface="Symbol" panose="05050102010706020507" pitchFamily="18" charset="2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17042" y="4168973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400" dirty="0">
              <a:latin typeface="Symbol" panose="05050102010706020507" pitchFamily="18" charset="2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307734" y="3581034"/>
            <a:ext cx="1587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   2 </a:t>
            </a:r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APC </a:t>
            </a:r>
            <a:endParaRPr lang="en-US" sz="1400" dirty="0"/>
          </a:p>
        </p:txBody>
      </p:sp>
      <p:sp>
        <p:nvSpPr>
          <p:cNvPr id="140" name="Cloud 139"/>
          <p:cNvSpPr/>
          <p:nvPr/>
        </p:nvSpPr>
        <p:spPr>
          <a:xfrm>
            <a:off x="2075001" y="1552857"/>
            <a:ext cx="3180197" cy="1275786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Observe </a:t>
            </a:r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ABC and </a:t>
            </a:r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CBD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9" name="Cloud 138"/>
          <p:cNvSpPr/>
          <p:nvPr/>
        </p:nvSpPr>
        <p:spPr>
          <a:xfrm>
            <a:off x="2317103" y="1282520"/>
            <a:ext cx="2891088" cy="1275786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Let us consider </a:t>
            </a:r>
            <a:r>
              <a:rPr lang="en-US" b="1" dirty="0" err="1" smtClean="0">
                <a:solidFill>
                  <a:schemeClr val="bg1"/>
                </a:solidFill>
                <a:latin typeface="Wingdings" panose="05000000000000000000" pitchFamily="2" charset="2"/>
              </a:rPr>
              <a:t>o</a:t>
            </a:r>
            <a:r>
              <a:rPr lang="en-US" b="1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ABCP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4" name="Cloud 133"/>
          <p:cNvSpPr/>
          <p:nvPr/>
        </p:nvSpPr>
        <p:spPr>
          <a:xfrm>
            <a:off x="1828800" y="1885950"/>
            <a:ext cx="3498217" cy="1543702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Also, </a:t>
            </a:r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AOC is subtended by same arc ABC at the </a:t>
            </a:r>
            <a:r>
              <a:rPr lang="en-US" b="1" dirty="0" err="1" smtClean="0">
                <a:solidFill>
                  <a:schemeClr val="bg1"/>
                </a:solidFill>
                <a:latin typeface="Bookman Old Style" pitchFamily="18" charset="0"/>
              </a:rPr>
              <a:t>centre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.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2" name="Cloud 131"/>
          <p:cNvSpPr/>
          <p:nvPr/>
        </p:nvSpPr>
        <p:spPr>
          <a:xfrm>
            <a:off x="2507670" y="1206964"/>
            <a:ext cx="2891088" cy="1275786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>
                <a:latin typeface="Bookman Old Style" panose="02050604050505020204" pitchFamily="18" charset="0"/>
              </a:rPr>
              <a:t>Now let us find </a:t>
            </a:r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APC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94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00"/>
                            </p:stCondLst>
                            <p:childTnLst>
                              <p:par>
                                <p:cTn id="3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500"/>
                            </p:stCondLst>
                            <p:childTnLst>
                              <p:par>
                                <p:cTn id="3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500"/>
                            </p:stCondLst>
                            <p:childTnLst>
                              <p:par>
                                <p:cTn id="3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500"/>
                            </p:stCondLst>
                            <p:childTnLst>
                              <p:par>
                                <p:cTn id="3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500"/>
                            </p:stCondLst>
                            <p:childTnLst>
                              <p:par>
                                <p:cTn id="4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1" grpId="1" animBg="1"/>
      <p:bldP spid="173" grpId="0" animBg="1"/>
      <p:bldP spid="173" grpId="1" animBg="1"/>
      <p:bldP spid="109" grpId="0" animBg="1"/>
      <p:bldP spid="109" grpId="1" animBg="1"/>
      <p:bldP spid="123" grpId="0"/>
      <p:bldP spid="170" grpId="0" animBg="1"/>
      <p:bldP spid="170" grpId="1" animBg="1"/>
      <p:bldP spid="169" grpId="0" animBg="1"/>
      <p:bldP spid="169" grpId="1" animBg="1"/>
      <p:bldP spid="147" grpId="0" animBg="1"/>
      <p:bldP spid="146" grpId="0" animBg="1"/>
      <p:bldP spid="146" grpId="1" animBg="1"/>
      <p:bldP spid="143" grpId="0" animBg="1"/>
      <p:bldP spid="143" grpId="1" animBg="1"/>
      <p:bldP spid="76" grpId="0" animBg="1"/>
      <p:bldP spid="76" grpId="1" animBg="1"/>
      <p:bldP spid="50" grpId="0" animBg="1"/>
      <p:bldP spid="50" grpId="1" animBg="1"/>
      <p:bldP spid="94" grpId="0" animBg="1"/>
      <p:bldP spid="94" grpId="1" animBg="1"/>
      <p:bldP spid="95" grpId="0" animBg="1"/>
      <p:bldP spid="95" grpId="1" animBg="1"/>
      <p:bldP spid="2" grpId="0"/>
      <p:bldP spid="99" grpId="0"/>
      <p:bldP spid="100" grpId="0"/>
      <p:bldP spid="101" grpId="0"/>
      <p:bldP spid="112" grpId="0"/>
      <p:bldP spid="113" grpId="0"/>
      <p:bldP spid="114" grpId="0"/>
      <p:bldP spid="126" grpId="0"/>
      <p:bldP spid="127" grpId="0"/>
      <p:bldP spid="128" grpId="0"/>
      <p:bldP spid="130" grpId="0"/>
      <p:bldP spid="53" grpId="0"/>
      <p:bldP spid="54" grpId="0"/>
      <p:bldP spid="57" grpId="0"/>
      <p:bldP spid="59" grpId="0" animBg="1"/>
      <p:bldP spid="60" grpId="0"/>
      <p:bldP spid="62" grpId="0"/>
      <p:bldP spid="11" grpId="0"/>
      <p:bldP spid="93" grpId="0"/>
      <p:bldP spid="96" grpId="0" animBg="1"/>
      <p:bldP spid="96" grpId="1" animBg="1"/>
      <p:bldP spid="98" grpId="0" animBg="1"/>
      <p:bldP spid="98" grpId="1" animBg="1"/>
      <p:bldP spid="38" grpId="0" animBg="1"/>
      <p:bldP spid="38" grpId="1" animBg="1"/>
      <p:bldP spid="111" grpId="0" animBg="1"/>
      <p:bldP spid="111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31" grpId="0"/>
      <p:bldP spid="66" grpId="0" animBg="1"/>
      <p:bldP spid="66" grpId="1" animBg="1"/>
      <p:bldP spid="75" grpId="0" animBg="1"/>
      <p:bldP spid="75" grpId="1" animBg="1"/>
      <p:bldP spid="133" grpId="0" animBg="1"/>
      <p:bldP spid="133" grpId="1" animBg="1"/>
      <p:bldP spid="136" grpId="0" animBg="1"/>
      <p:bldP spid="136" grpId="1" animBg="1"/>
      <p:bldP spid="138" grpId="0" animBg="1"/>
      <p:bldP spid="138" grpId="1" animBg="1"/>
      <p:bldP spid="77" grpId="0" animBg="1"/>
      <p:bldP spid="77" grpId="1" animBg="1"/>
      <p:bldP spid="78" grpId="0"/>
      <p:bldP spid="144" grpId="0"/>
      <p:bldP spid="145" grpId="0"/>
      <p:bldP spid="140" grpId="0" animBg="1"/>
      <p:bldP spid="140" grpId="1" animBg="1"/>
      <p:bldP spid="139" grpId="0" animBg="1"/>
      <p:bldP spid="139" grpId="1" animBg="1"/>
      <p:bldP spid="134" grpId="0" animBg="1"/>
      <p:bldP spid="134" grpId="1" animBg="1"/>
      <p:bldP spid="132" grpId="0" animBg="1"/>
      <p:bldP spid="13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25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7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 171"/>
          <p:cNvSpPr/>
          <p:nvPr/>
        </p:nvSpPr>
        <p:spPr>
          <a:xfrm>
            <a:off x="5975893" y="581273"/>
            <a:ext cx="1893386" cy="2410073"/>
          </a:xfrm>
          <a:custGeom>
            <a:avLst/>
            <a:gdLst>
              <a:gd name="connsiteX0" fmla="*/ 911001 w 1893386"/>
              <a:gd name="connsiteY0" fmla="*/ 2410073 h 2410073"/>
              <a:gd name="connsiteX1" fmla="*/ 0 w 1893386"/>
              <a:gd name="connsiteY1" fmla="*/ 472497 h 2410073"/>
              <a:gd name="connsiteX2" fmla="*/ 1012978 w 1893386"/>
              <a:gd name="connsiteY2" fmla="*/ 0 h 2410073"/>
              <a:gd name="connsiteX3" fmla="*/ 1893386 w 1893386"/>
              <a:gd name="connsiteY3" fmla="*/ 479295 h 2410073"/>
              <a:gd name="connsiteX4" fmla="*/ 911001 w 1893386"/>
              <a:gd name="connsiteY4" fmla="*/ 2410073 h 241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3386" h="2410073">
                <a:moveTo>
                  <a:pt x="911001" y="2410073"/>
                </a:moveTo>
                <a:lnTo>
                  <a:pt x="0" y="472497"/>
                </a:lnTo>
                <a:lnTo>
                  <a:pt x="1012978" y="0"/>
                </a:lnTo>
                <a:lnTo>
                  <a:pt x="1893386" y="479295"/>
                </a:lnTo>
                <a:lnTo>
                  <a:pt x="911001" y="241007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>
            <a:off x="5981700" y="1057275"/>
            <a:ext cx="1890979" cy="708025"/>
          </a:xfrm>
          <a:custGeom>
            <a:avLst/>
            <a:gdLst>
              <a:gd name="connsiteX0" fmla="*/ 974725 w 1876425"/>
              <a:gd name="connsiteY0" fmla="*/ 708025 h 708025"/>
              <a:gd name="connsiteX1" fmla="*/ 0 w 1876425"/>
              <a:gd name="connsiteY1" fmla="*/ 0 h 708025"/>
              <a:gd name="connsiteX2" fmla="*/ 1876425 w 1876425"/>
              <a:gd name="connsiteY2" fmla="*/ 0 h 708025"/>
              <a:gd name="connsiteX3" fmla="*/ 974725 w 1876425"/>
              <a:gd name="connsiteY3" fmla="*/ 708025 h 70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425" h="708025">
                <a:moveTo>
                  <a:pt x="974725" y="708025"/>
                </a:moveTo>
                <a:lnTo>
                  <a:pt x="0" y="0"/>
                </a:lnTo>
                <a:lnTo>
                  <a:pt x="1876425" y="0"/>
                </a:lnTo>
                <a:lnTo>
                  <a:pt x="974725" y="708025"/>
                </a:lnTo>
                <a:close/>
              </a:path>
            </a:pathLst>
          </a:cu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/>
          <p:cNvGrpSpPr/>
          <p:nvPr/>
        </p:nvGrpSpPr>
        <p:grpSpPr>
          <a:xfrm>
            <a:off x="6037978" y="1004347"/>
            <a:ext cx="669660" cy="290605"/>
            <a:chOff x="6037978" y="1004347"/>
            <a:chExt cx="669660" cy="290605"/>
          </a:xfrm>
        </p:grpSpPr>
        <p:sp>
          <p:nvSpPr>
            <p:cNvPr id="8" name="Arc 7"/>
            <p:cNvSpPr/>
            <p:nvPr/>
          </p:nvSpPr>
          <p:spPr>
            <a:xfrm rot="5856949">
              <a:off x="6030209" y="1012116"/>
              <a:ext cx="160001" cy="144463"/>
            </a:xfrm>
            <a:prstGeom prst="arc">
              <a:avLst>
                <a:gd name="adj1" fmla="val 14625698"/>
                <a:gd name="adj2" fmla="val 20596422"/>
              </a:avLst>
            </a:prstGeom>
            <a:ln cmpd="sng">
              <a:solidFill>
                <a:srgbClr val="FF0000"/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108770" y="1017953"/>
              <a:ext cx="598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  <a:latin typeface="Bookman Old Style" pitchFamily="18" charset="0"/>
                </a:rPr>
                <a:t>35</a:t>
              </a:r>
              <a:r>
                <a:rPr lang="en-US" sz="1200" b="1" baseline="30000" dirty="0" smtClean="0">
                  <a:solidFill>
                    <a:srgbClr val="FF0000"/>
                  </a:solidFill>
                  <a:latin typeface="Bookman Old Style" pitchFamily="18" charset="0"/>
                </a:rPr>
                <a:t>o</a:t>
              </a:r>
              <a:endParaRPr lang="en-US" sz="1200" b="1" baseline="30000" dirty="0">
                <a:solidFill>
                  <a:srgbClr val="FF00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34" name="Arc 133"/>
          <p:cNvSpPr/>
          <p:nvPr/>
        </p:nvSpPr>
        <p:spPr>
          <a:xfrm rot="11514202">
            <a:off x="6872431" y="1643384"/>
            <a:ext cx="198907" cy="188354"/>
          </a:xfrm>
          <a:prstGeom prst="arc">
            <a:avLst>
              <a:gd name="adj1" fmla="val 317601"/>
              <a:gd name="adj2" fmla="val 8635526"/>
            </a:avLst>
          </a:prstGeom>
          <a:ln>
            <a:solidFill>
              <a:srgbClr val="FF0000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1" name="Rounded Rectangle 140"/>
          <p:cNvSpPr/>
          <p:nvPr/>
        </p:nvSpPr>
        <p:spPr>
          <a:xfrm>
            <a:off x="566876" y="211263"/>
            <a:ext cx="2679911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043363" y="4589715"/>
            <a:ext cx="838200" cy="261937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e 3"/>
          <p:cNvSpPr/>
          <p:nvPr/>
        </p:nvSpPr>
        <p:spPr>
          <a:xfrm rot="14400000">
            <a:off x="6572321" y="2667071"/>
            <a:ext cx="618984" cy="618984"/>
          </a:xfrm>
          <a:prstGeom prst="pie">
            <a:avLst>
              <a:gd name="adj1" fmla="val 362134"/>
              <a:gd name="adj2" fmla="val 3550467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21126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Q.  If O is the </a:t>
            </a:r>
            <a:r>
              <a:rPr lang="en-US" sz="1400" b="1" dirty="0" err="1" smtClean="0">
                <a:solidFill>
                  <a:srgbClr val="0000FF"/>
                </a:solidFill>
                <a:latin typeface="Bookman Old Style" pitchFamily="18" charset="0"/>
              </a:rPr>
              <a:t>centre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of the circle, find the value of</a:t>
            </a:r>
            <a:r>
              <a:rPr lang="en-US" sz="1400" b="1" i="1" dirty="0" smtClean="0">
                <a:solidFill>
                  <a:srgbClr val="0000FF"/>
                </a:solidFill>
                <a:latin typeface="Bookman Old Style" pitchFamily="18" charset="0"/>
              </a:rPr>
              <a:t> x.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14400" y="775782"/>
            <a:ext cx="46519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Bookman Old Style" pitchFamily="18" charset="0"/>
              </a:rPr>
              <a:t>In </a:t>
            </a:r>
            <a:r>
              <a:rPr lang="pt-BR" sz="1400" dirty="0" smtClean="0">
                <a:latin typeface="Symbol" pitchFamily="18" charset="2"/>
              </a:rPr>
              <a:t>D</a:t>
            </a:r>
            <a:r>
              <a:rPr lang="pt-BR" sz="1400" dirty="0" smtClean="0">
                <a:latin typeface="Bookman Old Style" pitchFamily="18" charset="0"/>
              </a:rPr>
              <a:t>AOE, </a:t>
            </a:r>
            <a:endParaRPr lang="en-US" sz="1400" baseline="30000" dirty="0"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05000" y="1070435"/>
            <a:ext cx="205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 Ð</a:t>
            </a:r>
            <a:r>
              <a:rPr lang="pt-BR" sz="1400" dirty="0" smtClean="0">
                <a:latin typeface="Bookman Old Style" pitchFamily="18" charset="0"/>
              </a:rPr>
              <a:t>OAE +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43200" y="1070435"/>
            <a:ext cx="23740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pt-BR" sz="1400" dirty="0" smtClean="0">
                <a:latin typeface="Bookman Old Style" pitchFamily="18" charset="0"/>
              </a:rPr>
              <a:t>AOE = 180</a:t>
            </a:r>
            <a:r>
              <a:rPr lang="pt-BR" sz="1400" baseline="30000" dirty="0" smtClean="0">
                <a:latin typeface="Bookman Old Style" pitchFamily="18" charset="0"/>
              </a:rPr>
              <a:t>0</a:t>
            </a:r>
            <a:r>
              <a:rPr lang="pt-BR" sz="1400" dirty="0" smtClean="0">
                <a:latin typeface="Bookman Old Style" pitchFamily="18" charset="0"/>
              </a:rPr>
              <a:t>  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14400" y="1070435"/>
            <a:ext cx="205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 Ð</a:t>
            </a:r>
            <a:r>
              <a:rPr lang="pt-BR" sz="1400" dirty="0" smtClean="0">
                <a:latin typeface="Bookman Old Style" pitchFamily="18" charset="0"/>
              </a:rPr>
              <a:t>OEA  +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43000" y="1335849"/>
            <a:ext cx="7742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35    +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17233" y="1335849"/>
            <a:ext cx="99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 35     +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90800" y="1335849"/>
            <a:ext cx="13868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dirty="0" smtClean="0">
                <a:latin typeface="Symbol" pitchFamily="18" charset="2"/>
              </a:rPr>
              <a:t>Ð</a:t>
            </a:r>
            <a:r>
              <a:rPr lang="pt-BR" sz="1400" dirty="0" smtClean="0">
                <a:latin typeface="Bookman Old Style" pitchFamily="18" charset="0"/>
              </a:rPr>
              <a:t>AOE = 180  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00" y="2644973"/>
            <a:ext cx="1760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AOE  =  2 </a:t>
            </a:r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AFE 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2514599" y="2622887"/>
            <a:ext cx="46482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  <a:latin typeface="Bookman Old Style" pitchFamily="18" charset="0"/>
              </a:rPr>
              <a:t>[The angle subtended by an arc at the </a:t>
            </a:r>
          </a:p>
          <a:p>
            <a:r>
              <a:rPr lang="en-US" sz="1400" dirty="0" err="1" smtClean="0">
                <a:solidFill>
                  <a:srgbClr val="7030A0"/>
                </a:solidFill>
                <a:latin typeface="Bookman Old Style" pitchFamily="18" charset="0"/>
              </a:rPr>
              <a:t>centre</a:t>
            </a:r>
            <a:r>
              <a:rPr lang="en-US" sz="1400" dirty="0" smtClean="0">
                <a:solidFill>
                  <a:srgbClr val="7030A0"/>
                </a:solidFill>
                <a:latin typeface="Bookman Old Style" pitchFamily="18" charset="0"/>
              </a:rPr>
              <a:t> is double  the angle subtended by it </a:t>
            </a:r>
          </a:p>
          <a:p>
            <a:r>
              <a:rPr lang="en-US" sz="1400" dirty="0" smtClean="0">
                <a:solidFill>
                  <a:srgbClr val="7030A0"/>
                </a:solidFill>
                <a:latin typeface="Bookman Old Style" pitchFamily="18" charset="0"/>
              </a:rPr>
              <a:t>any point on the remaining  part of the circle]</a:t>
            </a:r>
            <a:endParaRPr lang="en-US" sz="14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4400" y="3787973"/>
            <a:ext cx="148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AFE  =  55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400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5715000" y="285750"/>
            <a:ext cx="2397558" cy="2691082"/>
            <a:chOff x="5715000" y="285750"/>
            <a:chExt cx="2397558" cy="2691082"/>
          </a:xfrm>
        </p:grpSpPr>
        <p:sp>
          <p:nvSpPr>
            <p:cNvPr id="10" name="Arc 9"/>
            <p:cNvSpPr/>
            <p:nvPr/>
          </p:nvSpPr>
          <p:spPr>
            <a:xfrm rot="11514202">
              <a:off x="6871579" y="516601"/>
              <a:ext cx="198907" cy="188354"/>
            </a:xfrm>
            <a:prstGeom prst="arc">
              <a:avLst>
                <a:gd name="adj1" fmla="val 10779382"/>
                <a:gd name="adj2" fmla="val 1978373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979871" y="1058861"/>
              <a:ext cx="18928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979700" y="1058348"/>
              <a:ext cx="978452" cy="7021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715000" y="843216"/>
              <a:ext cx="2687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Bookman Old Style" pitchFamily="18" charset="0"/>
                </a:rPr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61976" y="285750"/>
              <a:ext cx="2687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Bookman Old Style" pitchFamily="18" charset="0"/>
                </a:rPr>
                <a:t>C</a:t>
              </a:r>
              <a:endParaRPr lang="en-US" sz="1400" b="1" dirty="0">
                <a:latin typeface="Bookman Old Style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81800" y="1733550"/>
              <a:ext cx="2687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Bookman Old Style" pitchFamily="18" charset="0"/>
                </a:rPr>
                <a:t>O</a:t>
              </a:r>
            </a:p>
          </p:txBody>
        </p:sp>
        <p:sp>
          <p:nvSpPr>
            <p:cNvPr id="17" name="Oval 16"/>
            <p:cNvSpPr/>
            <p:nvPr/>
          </p:nvSpPr>
          <p:spPr>
            <a:xfrm rot="19047549">
              <a:off x="5750358" y="579404"/>
              <a:ext cx="2362200" cy="23974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6960650" y="1066084"/>
              <a:ext cx="912029" cy="6952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839430" y="895350"/>
              <a:ext cx="2687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Bookman Old Style" pitchFamily="18" charset="0"/>
                </a:rPr>
                <a:t>E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5979700" y="588929"/>
              <a:ext cx="994015" cy="4655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6973717" y="588931"/>
              <a:ext cx="898962" cy="4699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817877" y="590550"/>
              <a:ext cx="2687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latin typeface="Bookman Old Style" pitchFamily="18" charset="0"/>
                </a:rPr>
                <a:t>x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96257" y="1015577"/>
              <a:ext cx="598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Bookman Old Style" pitchFamily="18" charset="0"/>
                </a:rPr>
                <a:t>35</a:t>
              </a:r>
              <a:r>
                <a:rPr lang="en-US" sz="1200" b="1" baseline="30000" dirty="0" smtClean="0">
                  <a:latin typeface="Bookman Old Style" pitchFamily="18" charset="0"/>
                </a:rPr>
                <a:t>o</a:t>
              </a:r>
              <a:endParaRPr lang="en-US" sz="1200" b="1" baseline="30000" dirty="0">
                <a:latin typeface="Bookman Old Style" pitchFamily="18" charset="0"/>
              </a:endParaRPr>
            </a:p>
          </p:txBody>
        </p:sp>
        <p:sp>
          <p:nvSpPr>
            <p:cNvPr id="42" name="Arc 41"/>
            <p:cNvSpPr/>
            <p:nvPr/>
          </p:nvSpPr>
          <p:spPr>
            <a:xfrm rot="13505785">
              <a:off x="7659780" y="1041524"/>
              <a:ext cx="160001" cy="144463"/>
            </a:xfrm>
            <a:prstGeom prst="arc">
              <a:avLst>
                <a:gd name="adj1" fmla="val 14751420"/>
                <a:gd name="adj2" fmla="val 21276352"/>
              </a:avLst>
            </a:prstGeom>
            <a:ln cmpd="sng">
              <a:solidFill>
                <a:schemeClr val="tx1"/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6938418" y="17277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152400" y="1616520"/>
            <a:ext cx="3973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 smtClean="0">
                <a:latin typeface="Symbol" pitchFamily="18" charset="2"/>
              </a:rPr>
              <a:t> \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813403" y="1616520"/>
            <a:ext cx="918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70     +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575558" y="1616520"/>
            <a:ext cx="13868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dirty="0" smtClean="0">
                <a:latin typeface="Symbol" pitchFamily="18" charset="2"/>
              </a:rPr>
              <a:t>Ð</a:t>
            </a:r>
            <a:r>
              <a:rPr lang="pt-BR" sz="1400" dirty="0" smtClean="0">
                <a:latin typeface="Bookman Old Style" pitchFamily="18" charset="0"/>
              </a:rPr>
              <a:t>AOE = 180  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52400" y="1892296"/>
            <a:ext cx="3973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 smtClean="0">
                <a:latin typeface="Symbol" pitchFamily="18" charset="2"/>
              </a:rPr>
              <a:t> \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728340" y="1892296"/>
            <a:ext cx="9292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pt-BR" sz="1400" dirty="0" smtClean="0">
                <a:latin typeface="Bookman Old Style" pitchFamily="18" charset="0"/>
              </a:rPr>
              <a:t>AOE =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505200" y="1892296"/>
            <a:ext cx="1143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180 - 70</a:t>
            </a:r>
            <a:endParaRPr lang="en-US" sz="1400" baseline="30000" dirty="0"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52400" y="2162175"/>
            <a:ext cx="3973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 smtClean="0">
                <a:latin typeface="Symbol" pitchFamily="18" charset="2"/>
              </a:rPr>
              <a:t> \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713100" y="2162175"/>
            <a:ext cx="9292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pt-BR" sz="1400" dirty="0" smtClean="0">
                <a:latin typeface="Bookman Old Style" pitchFamily="18" charset="0"/>
              </a:rPr>
              <a:t>AOE =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489960" y="2162175"/>
            <a:ext cx="624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110</a:t>
            </a:r>
            <a:r>
              <a:rPr lang="pt-BR" sz="1400" baseline="30000" dirty="0" smtClean="0">
                <a:latin typeface="Bookman Old Style" pitchFamily="18" charset="0"/>
              </a:rPr>
              <a:t>o</a:t>
            </a:r>
            <a:endParaRPr lang="en-US" sz="1400" baseline="30000" dirty="0"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714651" y="1440655"/>
            <a:ext cx="652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110</a:t>
            </a:r>
            <a:r>
              <a:rPr lang="en-US" sz="1100" b="1" baseline="30000" dirty="0" smtClean="0">
                <a:solidFill>
                  <a:srgbClr val="FF0000"/>
                </a:solidFill>
                <a:latin typeface="Bookman Old Style" pitchFamily="18" charset="0"/>
              </a:rPr>
              <a:t>o</a:t>
            </a:r>
            <a:endParaRPr lang="en-US" sz="1100" b="1" baseline="30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85" name="Cloud 84"/>
          <p:cNvSpPr/>
          <p:nvPr/>
        </p:nvSpPr>
        <p:spPr>
          <a:xfrm>
            <a:off x="1371600" y="2343150"/>
            <a:ext cx="4386155" cy="2066530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latin typeface="Bookman Old Style" pitchFamily="18" charset="0"/>
              </a:rPr>
              <a:t>We know that,</a:t>
            </a:r>
          </a:p>
          <a:p>
            <a:pPr algn="ctr"/>
            <a:r>
              <a:rPr lang="en-US" sz="1400" b="1" dirty="0" smtClean="0">
                <a:latin typeface="Bookman Old Style" pitchFamily="18" charset="0"/>
              </a:rPr>
              <a:t>Angle subtended by an arc at the </a:t>
            </a:r>
            <a:r>
              <a:rPr lang="en-US" sz="1400" b="1" dirty="0" err="1" smtClean="0">
                <a:latin typeface="Bookman Old Style" pitchFamily="18" charset="0"/>
              </a:rPr>
              <a:t>centre</a:t>
            </a:r>
            <a:r>
              <a:rPr lang="en-US" sz="1400" b="1" dirty="0" smtClean="0">
                <a:latin typeface="Bookman Old Style" pitchFamily="18" charset="0"/>
              </a:rPr>
              <a:t> is double the angle subtended by it at any point on the remaining part of the circle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52400" y="3327796"/>
            <a:ext cx="3973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 smtClean="0">
                <a:latin typeface="Symbol" pitchFamily="18" charset="2"/>
              </a:rPr>
              <a:t> \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84250" y="3327796"/>
            <a:ext cx="13457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110</a:t>
            </a:r>
            <a:r>
              <a:rPr lang="pt-BR" sz="1400" baseline="30000" dirty="0" smtClean="0">
                <a:latin typeface="Bookman Old Style" pitchFamily="18" charset="0"/>
              </a:rPr>
              <a:t>0</a:t>
            </a:r>
            <a:r>
              <a:rPr lang="pt-BR" sz="1400" dirty="0" smtClean="0">
                <a:latin typeface="Bookman Old Style" pitchFamily="18" charset="0"/>
              </a:rPr>
              <a:t>   =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036784" y="3327796"/>
            <a:ext cx="9350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2 </a:t>
            </a:r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AFE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80973" y="1335849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152400" y="3787973"/>
            <a:ext cx="3973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 smtClean="0">
                <a:latin typeface="Symbol" pitchFamily="18" charset="2"/>
              </a:rPr>
              <a:t> \</a:t>
            </a:r>
            <a:endParaRPr lang="en-US" sz="1400" dirty="0">
              <a:latin typeface="Bookman Old Style" pitchFamily="18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5981700" y="1051560"/>
            <a:ext cx="909638" cy="19250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881813" y="1054506"/>
            <a:ext cx="990866" cy="19172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669534" y="2447151"/>
            <a:ext cx="493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Bookman Old Style" pitchFamily="18" charset="0"/>
              </a:rPr>
              <a:t>55</a:t>
            </a:r>
            <a:r>
              <a:rPr lang="en-US" sz="1200" b="1" baseline="30000" dirty="0" smtClean="0">
                <a:latin typeface="Bookman Old Style" pitchFamily="18" charset="0"/>
              </a:rPr>
              <a:t>o</a:t>
            </a:r>
            <a:endParaRPr lang="en-US" sz="1200" b="1" baseline="30000" dirty="0">
              <a:latin typeface="Bookman Old Style" pitchFamily="18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3200400" y="3333103"/>
            <a:ext cx="0" cy="14391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3505200" y="4016573"/>
            <a:ext cx="3973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 smtClean="0">
                <a:latin typeface="Symbol" pitchFamily="18" charset="2"/>
              </a:rPr>
              <a:t> \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962400" y="4016573"/>
            <a:ext cx="53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55</a:t>
            </a:r>
            <a:endParaRPr lang="en-US" sz="1400" baseline="30000" dirty="0">
              <a:latin typeface="Bookman Old Style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348154" y="4016573"/>
            <a:ext cx="15954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   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   = 180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400" baseline="30000" dirty="0">
              <a:latin typeface="Bookman Old Style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962400" y="4248150"/>
            <a:ext cx="9292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latin typeface="Bookman Old Style" pitchFamily="18" charset="0"/>
              </a:rPr>
              <a:t>x</a:t>
            </a:r>
            <a:r>
              <a:rPr lang="pt-BR" sz="1400" dirty="0" smtClean="0">
                <a:latin typeface="Bookman Old Style" pitchFamily="18" charset="0"/>
              </a:rPr>
              <a:t>    =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676778" y="4248150"/>
            <a:ext cx="1143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180 - 55</a:t>
            </a:r>
            <a:r>
              <a:rPr lang="pt-BR" sz="1400" baseline="30000" dirty="0" smtClean="0">
                <a:latin typeface="Bookman Old Style" pitchFamily="18" charset="0"/>
              </a:rPr>
              <a:t>0</a:t>
            </a:r>
            <a:endParaRPr lang="en-US" sz="1400" baseline="30000" dirty="0">
              <a:latin typeface="Bookman Old Style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505204" y="4248150"/>
            <a:ext cx="3973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 smtClean="0">
                <a:latin typeface="Symbol" pitchFamily="18" charset="2"/>
              </a:rPr>
              <a:t> \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018980" y="4562925"/>
            <a:ext cx="1010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latin typeface="Bookman Old Style" pitchFamily="18" charset="0"/>
              </a:rPr>
              <a:t>x</a:t>
            </a:r>
            <a:r>
              <a:rPr lang="pt-BR" sz="1400" b="1" dirty="0">
                <a:latin typeface="Bookman Old Style" pitchFamily="18" charset="0"/>
              </a:rPr>
              <a:t> = </a:t>
            </a:r>
            <a:r>
              <a:rPr lang="pt-BR" sz="1400" b="1" dirty="0" smtClean="0">
                <a:latin typeface="Bookman Old Style" pitchFamily="18" charset="0"/>
              </a:rPr>
              <a:t>125</a:t>
            </a:r>
            <a:r>
              <a:rPr lang="pt-BR" sz="1400" b="1" baseline="30000" dirty="0" smtClean="0">
                <a:latin typeface="Bookman Old Style" pitchFamily="18" charset="0"/>
              </a:rPr>
              <a:t>o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505200" y="4562925"/>
            <a:ext cx="3973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 smtClean="0">
                <a:latin typeface="Symbol" pitchFamily="18" charset="2"/>
              </a:rPr>
              <a:t> \</a:t>
            </a:r>
            <a:endParaRPr lang="en-US" sz="1400" dirty="0">
              <a:latin typeface="Bookman Old Style" pitchFamily="18" charset="0"/>
            </a:endParaRPr>
          </a:p>
        </p:txBody>
      </p:sp>
      <p:grpSp>
        <p:nvGrpSpPr>
          <p:cNvPr id="136" name="Group 135"/>
          <p:cNvGrpSpPr/>
          <p:nvPr/>
        </p:nvGrpSpPr>
        <p:grpSpPr>
          <a:xfrm rot="20747637">
            <a:off x="6418068" y="1372260"/>
            <a:ext cx="180975" cy="163278"/>
            <a:chOff x="6421742" y="1373825"/>
            <a:chExt cx="180975" cy="163278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6421742" y="1373825"/>
              <a:ext cx="152400" cy="1276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6450317" y="1409437"/>
              <a:ext cx="152400" cy="1276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 rot="21248912">
            <a:off x="7319154" y="1365549"/>
            <a:ext cx="148446" cy="179113"/>
            <a:chOff x="7319154" y="1365549"/>
            <a:chExt cx="148446" cy="179113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7354428" y="1365549"/>
              <a:ext cx="113172" cy="1551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7319154" y="1389485"/>
              <a:ext cx="113172" cy="1551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Oval 141"/>
          <p:cNvSpPr/>
          <p:nvPr/>
        </p:nvSpPr>
        <p:spPr>
          <a:xfrm rot="19047549">
            <a:off x="5755958" y="579313"/>
            <a:ext cx="2362200" cy="2397428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" name="Oval 142"/>
          <p:cNvSpPr/>
          <p:nvPr/>
        </p:nvSpPr>
        <p:spPr>
          <a:xfrm>
            <a:off x="6939973" y="172992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914400" y="511373"/>
            <a:ext cx="1112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Sol. :</a:t>
            </a:r>
            <a:endParaRPr lang="en-US" sz="1400" dirty="0"/>
          </a:p>
        </p:txBody>
      </p:sp>
      <p:sp>
        <p:nvSpPr>
          <p:cNvPr id="150" name="Cloud 149"/>
          <p:cNvSpPr/>
          <p:nvPr/>
        </p:nvSpPr>
        <p:spPr>
          <a:xfrm>
            <a:off x="2785424" y="1081708"/>
            <a:ext cx="2475871" cy="1166503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Bookman Old Style" pitchFamily="18" charset="0"/>
              </a:rPr>
              <a:t>Consider </a:t>
            </a:r>
            <a:r>
              <a:rPr lang="en-US" b="1" dirty="0" smtClean="0">
                <a:latin typeface="Symbol" pitchFamily="18" charset="2"/>
              </a:rPr>
              <a:t>D</a:t>
            </a:r>
            <a:r>
              <a:rPr lang="en-US" b="1" dirty="0" smtClean="0">
                <a:latin typeface="Bookman Old Style" pitchFamily="18" charset="0"/>
              </a:rPr>
              <a:t>AOE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52" name="Cloud 151"/>
          <p:cNvSpPr/>
          <p:nvPr/>
        </p:nvSpPr>
        <p:spPr>
          <a:xfrm>
            <a:off x="2868224" y="1073808"/>
            <a:ext cx="2475871" cy="1166503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latin typeface="Bookman Old Style" pitchFamily="18" charset="0"/>
              </a:rPr>
              <a:t>OA  = OE</a:t>
            </a:r>
          </a:p>
          <a:p>
            <a:pPr algn="ctr"/>
            <a:r>
              <a:rPr lang="en-US" sz="1600" b="1" dirty="0" smtClean="0">
                <a:latin typeface="Bookman Old Style" pitchFamily="18" charset="0"/>
              </a:rPr>
              <a:t>[radii of same circle]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153" name="Cloud 152"/>
          <p:cNvSpPr/>
          <p:nvPr/>
        </p:nvSpPr>
        <p:spPr>
          <a:xfrm>
            <a:off x="2013878" y="866735"/>
            <a:ext cx="3624922" cy="1552615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latin typeface="Bookman Old Style" pitchFamily="18" charset="0"/>
              </a:rPr>
              <a:t>We know that, </a:t>
            </a:r>
          </a:p>
          <a:p>
            <a:pPr algn="ctr"/>
            <a:r>
              <a:rPr lang="en-US" sz="1600" b="1" dirty="0" smtClean="0">
                <a:latin typeface="Bookman Old Style" pitchFamily="18" charset="0"/>
              </a:rPr>
              <a:t>Angles opposite to equal sides are equal</a:t>
            </a:r>
            <a:endParaRPr lang="en-US" sz="1200" b="1" dirty="0">
              <a:latin typeface="Bookman Old Style" pitchFamily="18" charset="0"/>
            </a:endParaRPr>
          </a:p>
        </p:txBody>
      </p:sp>
      <p:sp>
        <p:nvSpPr>
          <p:cNvPr id="154" name="Cloud 153"/>
          <p:cNvSpPr/>
          <p:nvPr/>
        </p:nvSpPr>
        <p:spPr>
          <a:xfrm>
            <a:off x="2209800" y="2190750"/>
            <a:ext cx="2995804" cy="964052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latin typeface="Bookman Old Style" pitchFamily="18" charset="0"/>
              </a:rPr>
              <a:t>OAE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= </a:t>
            </a:r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OEA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6" name="Freeform 155"/>
          <p:cNvSpPr/>
          <p:nvPr/>
        </p:nvSpPr>
        <p:spPr>
          <a:xfrm>
            <a:off x="5972175" y="1050131"/>
            <a:ext cx="1905000" cy="714375"/>
          </a:xfrm>
          <a:custGeom>
            <a:avLst/>
            <a:gdLst>
              <a:gd name="connsiteX0" fmla="*/ 0 w 1905000"/>
              <a:gd name="connsiteY0" fmla="*/ 0 h 714375"/>
              <a:gd name="connsiteX1" fmla="*/ 985838 w 1905000"/>
              <a:gd name="connsiteY1" fmla="*/ 714375 h 714375"/>
              <a:gd name="connsiteX2" fmla="*/ 1905000 w 1905000"/>
              <a:gd name="connsiteY2" fmla="*/ 14287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714375">
                <a:moveTo>
                  <a:pt x="0" y="0"/>
                </a:moveTo>
                <a:lnTo>
                  <a:pt x="985838" y="714375"/>
                </a:lnTo>
                <a:lnTo>
                  <a:pt x="1905000" y="14287"/>
                </a:lnTo>
              </a:path>
            </a:pathLst>
          </a:custGeom>
          <a:noFill/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c 156"/>
          <p:cNvSpPr/>
          <p:nvPr/>
        </p:nvSpPr>
        <p:spPr>
          <a:xfrm>
            <a:off x="5722048" y="585017"/>
            <a:ext cx="2395728" cy="2395728"/>
          </a:xfrm>
          <a:prstGeom prst="arc">
            <a:avLst>
              <a:gd name="adj1" fmla="val 13055073"/>
              <a:gd name="adj2" fmla="val 19369454"/>
            </a:avLst>
          </a:prstGeom>
          <a:ln w="38100">
            <a:solidFill>
              <a:srgbClr val="00B05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7"/>
          <p:cNvSpPr/>
          <p:nvPr/>
        </p:nvSpPr>
        <p:spPr>
          <a:xfrm>
            <a:off x="5988050" y="1054506"/>
            <a:ext cx="1889125" cy="1924050"/>
          </a:xfrm>
          <a:custGeom>
            <a:avLst/>
            <a:gdLst>
              <a:gd name="connsiteX0" fmla="*/ 1889125 w 1889125"/>
              <a:gd name="connsiteY0" fmla="*/ 0 h 1924050"/>
              <a:gd name="connsiteX1" fmla="*/ 898525 w 1889125"/>
              <a:gd name="connsiteY1" fmla="*/ 1924050 h 1924050"/>
              <a:gd name="connsiteX2" fmla="*/ 0 w 1889125"/>
              <a:gd name="connsiteY2" fmla="*/ 12700 h 19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9125" h="1924050">
                <a:moveTo>
                  <a:pt x="1889125" y="0"/>
                </a:moveTo>
                <a:lnTo>
                  <a:pt x="898525" y="1924050"/>
                </a:lnTo>
                <a:lnTo>
                  <a:pt x="0" y="12700"/>
                </a:lnTo>
              </a:path>
            </a:pathLst>
          </a:custGeom>
          <a:noFill/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6736080" y="2937098"/>
            <a:ext cx="268723" cy="323429"/>
            <a:chOff x="6736080" y="2937098"/>
            <a:chExt cx="268723" cy="323429"/>
          </a:xfrm>
        </p:grpSpPr>
        <p:sp>
          <p:nvSpPr>
            <p:cNvPr id="104" name="TextBox 103"/>
            <p:cNvSpPr txBox="1"/>
            <p:nvPr/>
          </p:nvSpPr>
          <p:spPr>
            <a:xfrm>
              <a:off x="6736080" y="2952750"/>
              <a:ext cx="2687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Bookman Old Style" pitchFamily="18" charset="0"/>
                </a:rPr>
                <a:t>F</a:t>
              </a:r>
              <a:endParaRPr lang="en-US" sz="1400" b="1" dirty="0">
                <a:latin typeface="Bookman Old Style" pitchFamily="18" charset="0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6854292" y="2937098"/>
              <a:ext cx="69404" cy="694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Cloud 161"/>
          <p:cNvSpPr/>
          <p:nvPr/>
        </p:nvSpPr>
        <p:spPr>
          <a:xfrm>
            <a:off x="1906831" y="2490490"/>
            <a:ext cx="3624922" cy="1411468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b="1" dirty="0" smtClean="0">
                <a:latin typeface="Symbol" pitchFamily="18" charset="2"/>
              </a:rPr>
              <a:t>Ð</a:t>
            </a:r>
            <a:r>
              <a:rPr lang="pt-BR" sz="1600" b="1" dirty="0" smtClean="0">
                <a:latin typeface="Bookman Old Style" pitchFamily="18" charset="0"/>
              </a:rPr>
              <a:t>AOE</a:t>
            </a:r>
            <a:r>
              <a:rPr lang="en-US" sz="1600" b="1" dirty="0" smtClean="0">
                <a:latin typeface="Bookman Old Style" pitchFamily="18" charset="0"/>
              </a:rPr>
              <a:t> is subtended by arc ACE at the </a:t>
            </a:r>
            <a:r>
              <a:rPr lang="en-US" sz="1600" b="1" dirty="0" err="1" smtClean="0">
                <a:latin typeface="Bookman Old Style" pitchFamily="18" charset="0"/>
              </a:rPr>
              <a:t>centre</a:t>
            </a:r>
            <a:r>
              <a:rPr lang="en-US" sz="1600" b="1" dirty="0" smtClean="0">
                <a:latin typeface="Bookman Old Style" pitchFamily="18" charset="0"/>
              </a:rPr>
              <a:t> of the circle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163" name="Cloud 162"/>
          <p:cNvSpPr/>
          <p:nvPr/>
        </p:nvSpPr>
        <p:spPr>
          <a:xfrm>
            <a:off x="1470447" y="2539117"/>
            <a:ext cx="3987414" cy="1411468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latin typeface="Bookman Old Style" pitchFamily="18" charset="0"/>
              </a:rPr>
              <a:t>Now let us place any point (F) </a:t>
            </a:r>
          </a:p>
          <a:p>
            <a:pPr algn="ctr"/>
            <a:r>
              <a:rPr lang="en-US" sz="1600" b="1" dirty="0" smtClean="0">
                <a:latin typeface="Bookman Old Style" pitchFamily="18" charset="0"/>
              </a:rPr>
              <a:t>on remaining part of the circle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164" name="Cloud 163"/>
          <p:cNvSpPr/>
          <p:nvPr/>
        </p:nvSpPr>
        <p:spPr>
          <a:xfrm>
            <a:off x="1943100" y="2622887"/>
            <a:ext cx="2723458" cy="1166503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AFE is subtended by same arc ACE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165" name="Cloud 164"/>
          <p:cNvSpPr/>
          <p:nvPr/>
        </p:nvSpPr>
        <p:spPr>
          <a:xfrm>
            <a:off x="5057980" y="3192108"/>
            <a:ext cx="3624922" cy="1283153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AOE  =  2 </a:t>
            </a:r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AFE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66" name="Cloud 165"/>
          <p:cNvSpPr/>
          <p:nvPr/>
        </p:nvSpPr>
        <p:spPr>
          <a:xfrm>
            <a:off x="2285184" y="988208"/>
            <a:ext cx="2995804" cy="1166503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Now, let us find </a:t>
            </a:r>
            <a:r>
              <a:rPr lang="en-US" sz="2000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</a:rPr>
              <a:t>AOE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67" name="Cloud 166"/>
          <p:cNvSpPr/>
          <p:nvPr/>
        </p:nvSpPr>
        <p:spPr>
          <a:xfrm>
            <a:off x="2165181" y="1643042"/>
            <a:ext cx="3624922" cy="1552615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We know that,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</a:rPr>
              <a:t>Sum of all angles of a triangle is 180</a:t>
            </a:r>
            <a:r>
              <a:rPr lang="en-US" sz="20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o</a:t>
            </a:r>
            <a:endParaRPr lang="en-US" sz="2000" b="1" baseline="30000" dirty="0">
              <a:latin typeface="Bookman Old Style" pitchFamily="18" charset="0"/>
            </a:endParaRPr>
          </a:p>
        </p:txBody>
      </p:sp>
      <p:sp>
        <p:nvSpPr>
          <p:cNvPr id="168" name="Cloud 167"/>
          <p:cNvSpPr/>
          <p:nvPr/>
        </p:nvSpPr>
        <p:spPr>
          <a:xfrm>
            <a:off x="2149939" y="1750541"/>
            <a:ext cx="3624922" cy="1283153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Draw AF and FE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962399" y="3711773"/>
            <a:ext cx="1042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AFE</a:t>
            </a:r>
            <a:endParaRPr lang="en-US" sz="1400" baseline="30000" dirty="0">
              <a:latin typeface="Bookman Old Style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4652954" y="3711773"/>
            <a:ext cx="15954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ACE = 180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400" baseline="30000" dirty="0">
              <a:latin typeface="Bookman Old Style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962399" y="3406973"/>
            <a:ext cx="28764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  <a:latin typeface="Wingdings" pitchFamily="2" charset="2"/>
              </a:rPr>
              <a:t>o</a:t>
            </a:r>
            <a:r>
              <a:rPr lang="en-US" sz="1400" dirty="0" err="1" smtClean="0">
                <a:solidFill>
                  <a:prstClr val="black"/>
                </a:solidFill>
                <a:latin typeface="Bookman Old Style" pitchFamily="18" charset="0"/>
              </a:rPr>
              <a:t>AFEC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is cyclic.</a:t>
            </a:r>
            <a:endParaRPr lang="en-US" sz="1400" baseline="30000" dirty="0">
              <a:latin typeface="Bookman Old Style" pitchFamily="18" charset="0"/>
            </a:endParaRPr>
          </a:p>
        </p:txBody>
      </p:sp>
      <p:sp>
        <p:nvSpPr>
          <p:cNvPr id="173" name="Cloud 172"/>
          <p:cNvSpPr/>
          <p:nvPr/>
        </p:nvSpPr>
        <p:spPr>
          <a:xfrm>
            <a:off x="3135274" y="2215609"/>
            <a:ext cx="2475871" cy="1166503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err="1" smtClean="0">
                <a:latin typeface="Wingdings" pitchFamily="2" charset="2"/>
              </a:rPr>
              <a:t>o</a:t>
            </a:r>
            <a:r>
              <a:rPr lang="en-US" sz="2000" b="1" dirty="0" err="1" smtClean="0">
                <a:latin typeface="Bookman Old Style" pitchFamily="18" charset="0"/>
              </a:rPr>
              <a:t>AFEC</a:t>
            </a:r>
            <a:r>
              <a:rPr lang="en-US" sz="2000" b="1" dirty="0" smtClean="0">
                <a:latin typeface="Bookman Old Style" pitchFamily="18" charset="0"/>
              </a:rPr>
              <a:t> is cyclic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174" name="Cloud 173"/>
          <p:cNvSpPr/>
          <p:nvPr/>
        </p:nvSpPr>
        <p:spPr>
          <a:xfrm>
            <a:off x="1917233" y="2068656"/>
            <a:ext cx="3987414" cy="1411468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latin typeface="Bookman Old Style" pitchFamily="18" charset="0"/>
              </a:rPr>
              <a:t>Opposite angles are supplementary</a:t>
            </a:r>
            <a:endParaRPr lang="en-US" sz="16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76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00"/>
                            </p:stCondLst>
                            <p:childTnLst>
                              <p:par>
                                <p:cTn id="3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000"/>
                            </p:stCondLst>
                            <p:childTnLst>
                              <p:par>
                                <p:cTn id="3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500"/>
                            </p:stCondLst>
                            <p:childTnLst>
                              <p:par>
                                <p:cTn id="3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500"/>
                            </p:stCondLst>
                            <p:childTnLst>
                              <p:par>
                                <p:cTn id="4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2" grpId="1" animBg="1"/>
      <p:bldP spid="151" grpId="0" animBg="1"/>
      <p:bldP spid="151" grpId="1" animBg="1"/>
      <p:bldP spid="134" grpId="0" animBg="1"/>
      <p:bldP spid="141" grpId="0" animBg="1"/>
      <p:bldP spid="141" grpId="1" animBg="1"/>
      <p:bldP spid="2" grpId="0" animBg="1"/>
      <p:bldP spid="4" grpId="0" animBg="1"/>
      <p:bldP spid="28" grpId="0" build="allAtOnce"/>
      <p:bldP spid="34" grpId="0"/>
      <p:bldP spid="35" grpId="0"/>
      <p:bldP spid="36" grpId="0"/>
      <p:bldP spid="37" grpId="0"/>
      <p:bldP spid="38" grpId="0"/>
      <p:bldP spid="39" grpId="0"/>
      <p:bldP spid="40" grpId="0"/>
      <p:bldP spid="43" grpId="0"/>
      <p:bldP spid="44" grpId="0"/>
      <p:bldP spid="45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5" grpId="0" animBg="1"/>
      <p:bldP spid="85" grpId="1" animBg="1"/>
      <p:bldP spid="92" grpId="0"/>
      <p:bldP spid="93" grpId="0"/>
      <p:bldP spid="94" grpId="0"/>
      <p:bldP spid="95" grpId="0"/>
      <p:bldP spid="101" grpId="0"/>
      <p:bldP spid="105" grpId="0"/>
      <p:bldP spid="123" grpId="0"/>
      <p:bldP spid="124" grpId="0"/>
      <p:bldP spid="125" grpId="0"/>
      <p:bldP spid="126" grpId="0"/>
      <p:bldP spid="127" grpId="0"/>
      <p:bldP spid="128" grpId="0"/>
      <p:bldP spid="132" grpId="0"/>
      <p:bldP spid="133" grpId="0"/>
      <p:bldP spid="142" grpId="0" animBg="1"/>
      <p:bldP spid="142" grpId="1" animBg="1"/>
      <p:bldP spid="143" grpId="0" animBg="1"/>
      <p:bldP spid="143" grpId="1" animBg="1"/>
      <p:bldP spid="145" grpId="0"/>
      <p:bldP spid="150" grpId="0" animBg="1"/>
      <p:bldP spid="150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/>
      <p:bldP spid="170" grpId="0"/>
      <p:bldP spid="171" grpId="0"/>
      <p:bldP spid="173" grpId="0" animBg="1"/>
      <p:bldP spid="173" grpId="1" animBg="1"/>
      <p:bldP spid="174" grpId="0" animBg="1"/>
      <p:bldP spid="17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26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7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16664</TotalTime>
  <Words>1303</Words>
  <Application>Microsoft Office PowerPoint</Application>
  <PresentationFormat>On-screen Show (16:9)</PresentationFormat>
  <Paragraphs>300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Book Antiqua</vt:lpstr>
      <vt:lpstr>Bookman Old Style</vt:lpstr>
      <vt:lpstr>Calibri</vt:lpstr>
      <vt:lpstr>Cambria Math</vt:lpstr>
      <vt:lpstr>Comic Sans MS</vt:lpstr>
      <vt:lpstr>MT Extra</vt:lpstr>
      <vt:lpstr>Symbol</vt:lpstr>
      <vt:lpstr>Wingdings</vt:lpstr>
      <vt:lpstr>Office Theme</vt:lpstr>
      <vt:lpstr>Custom Design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3261</cp:revision>
  <cp:lastPrinted>2014-08-30T06:16:50Z</cp:lastPrinted>
  <dcterms:created xsi:type="dcterms:W3CDTF">2013-07-31T12:47:49Z</dcterms:created>
  <dcterms:modified xsi:type="dcterms:W3CDTF">2022-04-23T04:07:25Z</dcterms:modified>
</cp:coreProperties>
</file>