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"/>
  </p:notesMasterIdLst>
  <p:sldIdLst>
    <p:sldId id="277" r:id="rId2"/>
    <p:sldId id="260" r:id="rId3"/>
    <p:sldId id="278" r:id="rId4"/>
    <p:sldId id="261" r:id="rId5"/>
    <p:sldId id="279" r:id="rId6"/>
    <p:sldId id="262" r:id="rId7"/>
    <p:sldId id="280" r:id="rId8"/>
    <p:sldId id="263" r:id="rId9"/>
    <p:sldId id="28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69611C-3B96-441F-877E-8C804D12FBB9}">
          <p14:sldIdLst>
            <p14:sldId id="277"/>
            <p14:sldId id="260"/>
            <p14:sldId id="278"/>
            <p14:sldId id="261"/>
            <p14:sldId id="279"/>
            <p14:sldId id="262"/>
            <p14:sldId id="280"/>
            <p14:sldId id="26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473" autoAdjust="0"/>
    <p:restoredTop sz="99389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3EB17-CE56-475D-A7B0-22400A64215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E95D4-B52A-4ACE-9B69-BB7478BCB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4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E95D4-B52A-4ACE-9B69-BB7478BCB50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92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91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99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936" y="2355726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>
                <a:latin typeface="Bookman Old Style" pitchFamily="18" charset="0"/>
              </a:rPr>
              <a:t>Module 5</a:t>
            </a:r>
            <a:endParaRPr lang="en-IN" sz="1400" b="1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1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angle 349"/>
          <p:cNvSpPr/>
          <p:nvPr/>
        </p:nvSpPr>
        <p:spPr>
          <a:xfrm>
            <a:off x="323528" y="195486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 Construct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angles of the following measurements :</a:t>
            </a:r>
          </a:p>
        </p:txBody>
      </p:sp>
      <p:sp>
        <p:nvSpPr>
          <p:cNvPr id="191" name="Pie 190"/>
          <p:cNvSpPr/>
          <p:nvPr/>
        </p:nvSpPr>
        <p:spPr>
          <a:xfrm rot="5400000">
            <a:off x="889312" y="3506249"/>
            <a:ext cx="534810" cy="534810"/>
          </a:xfrm>
          <a:prstGeom prst="pie">
            <a:avLst>
              <a:gd name="adj1" fmla="val 14580224"/>
              <a:gd name="adj2" fmla="val 1620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9" name="Pie 228"/>
          <p:cNvSpPr/>
          <p:nvPr/>
        </p:nvSpPr>
        <p:spPr>
          <a:xfrm rot="5400000">
            <a:off x="889312" y="3506250"/>
            <a:ext cx="534810" cy="534810"/>
          </a:xfrm>
          <a:prstGeom prst="pie">
            <a:avLst>
              <a:gd name="adj1" fmla="val 15359069"/>
              <a:gd name="adj2" fmla="val 16200000"/>
            </a:avLst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8" name="Pie 337"/>
          <p:cNvSpPr/>
          <p:nvPr/>
        </p:nvSpPr>
        <p:spPr>
          <a:xfrm rot="5124561">
            <a:off x="914884" y="3540072"/>
            <a:ext cx="527488" cy="479532"/>
          </a:xfrm>
          <a:prstGeom prst="pie">
            <a:avLst>
              <a:gd name="adj1" fmla="val 12912019"/>
              <a:gd name="adj2" fmla="val 16429813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Arc 375"/>
          <p:cNvSpPr/>
          <p:nvPr/>
        </p:nvSpPr>
        <p:spPr>
          <a:xfrm rot="11507856">
            <a:off x="1730174" y="3403947"/>
            <a:ext cx="357190" cy="336988"/>
          </a:xfrm>
          <a:custGeom>
            <a:avLst/>
            <a:gdLst>
              <a:gd name="connsiteX0" fmla="*/ 6007 w 714380"/>
              <a:gd name="connsiteY0" fmla="*/ 548640 h 927836"/>
              <a:gd name="connsiteX1" fmla="*/ 56320 w 714380"/>
              <a:gd name="connsiteY1" fmla="*/ 213880 h 927836"/>
              <a:gd name="connsiteX2" fmla="*/ 357190 w 714380"/>
              <a:gd name="connsiteY2" fmla="*/ 463918 h 927836"/>
              <a:gd name="connsiteX3" fmla="*/ 6007 w 714380"/>
              <a:gd name="connsiteY3" fmla="*/ 548640 h 927836"/>
              <a:gd name="connsiteX0" fmla="*/ 6007 w 714380"/>
              <a:gd name="connsiteY0" fmla="*/ 548640 h 927836"/>
              <a:gd name="connsiteX1" fmla="*/ 56320 w 714380"/>
              <a:gd name="connsiteY1" fmla="*/ 213880 h 927836"/>
              <a:gd name="connsiteX0" fmla="*/ 6007 w 357190"/>
              <a:gd name="connsiteY0" fmla="*/ 334760 h 334760"/>
              <a:gd name="connsiteX1" fmla="*/ 56320 w 357190"/>
              <a:gd name="connsiteY1" fmla="*/ 0 h 334760"/>
              <a:gd name="connsiteX2" fmla="*/ 357190 w 357190"/>
              <a:gd name="connsiteY2" fmla="*/ 250038 h 334760"/>
              <a:gd name="connsiteX3" fmla="*/ 6007 w 357190"/>
              <a:gd name="connsiteY3" fmla="*/ 334760 h 334760"/>
              <a:gd name="connsiteX0" fmla="*/ 6007 w 357190"/>
              <a:gd name="connsiteY0" fmla="*/ 334760 h 334760"/>
              <a:gd name="connsiteX1" fmla="*/ 96950 w 357190"/>
              <a:gd name="connsiteY1" fmla="*/ 54763 h 334760"/>
              <a:gd name="connsiteX0" fmla="*/ 6007 w 357190"/>
              <a:gd name="connsiteY0" fmla="*/ 334760 h 334760"/>
              <a:gd name="connsiteX1" fmla="*/ 56320 w 357190"/>
              <a:gd name="connsiteY1" fmla="*/ 0 h 334760"/>
              <a:gd name="connsiteX2" fmla="*/ 357190 w 357190"/>
              <a:gd name="connsiteY2" fmla="*/ 250038 h 334760"/>
              <a:gd name="connsiteX3" fmla="*/ 6007 w 357190"/>
              <a:gd name="connsiteY3" fmla="*/ 334760 h 334760"/>
              <a:gd name="connsiteX0" fmla="*/ 6007 w 357190"/>
              <a:gd name="connsiteY0" fmla="*/ 334760 h 334760"/>
              <a:gd name="connsiteX1" fmla="*/ 96950 w 357190"/>
              <a:gd name="connsiteY1" fmla="*/ 54763 h 334760"/>
              <a:gd name="connsiteX0" fmla="*/ 6007 w 357190"/>
              <a:gd name="connsiteY0" fmla="*/ 334760 h 336988"/>
              <a:gd name="connsiteX1" fmla="*/ 56320 w 357190"/>
              <a:gd name="connsiteY1" fmla="*/ 0 h 336988"/>
              <a:gd name="connsiteX2" fmla="*/ 357190 w 357190"/>
              <a:gd name="connsiteY2" fmla="*/ 250038 h 336988"/>
              <a:gd name="connsiteX3" fmla="*/ 6007 w 357190"/>
              <a:gd name="connsiteY3" fmla="*/ 334760 h 336988"/>
              <a:gd name="connsiteX0" fmla="*/ 18637 w 357190"/>
              <a:gd name="connsiteY0" fmla="*/ 336988 h 336988"/>
              <a:gd name="connsiteX1" fmla="*/ 96950 w 357190"/>
              <a:gd name="connsiteY1" fmla="*/ 54763 h 33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7190" h="336988" stroke="0" extrusionOk="0">
                <a:moveTo>
                  <a:pt x="6007" y="334760"/>
                </a:moveTo>
                <a:cubicBezTo>
                  <a:pt x="-10559" y="218924"/>
                  <a:pt x="7429" y="99240"/>
                  <a:pt x="56320" y="0"/>
                </a:cubicBezTo>
                <a:lnTo>
                  <a:pt x="357190" y="250038"/>
                </a:lnTo>
                <a:lnTo>
                  <a:pt x="6007" y="334760"/>
                </a:lnTo>
                <a:close/>
              </a:path>
              <a:path w="357190" h="336988" fill="none">
                <a:moveTo>
                  <a:pt x="18637" y="336988"/>
                </a:moveTo>
                <a:cubicBezTo>
                  <a:pt x="2071" y="221152"/>
                  <a:pt x="16577" y="131387"/>
                  <a:pt x="96950" y="54763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203" name="Arc 202"/>
          <p:cNvSpPr/>
          <p:nvPr/>
        </p:nvSpPr>
        <p:spPr>
          <a:xfrm rot="6325990">
            <a:off x="1474074" y="3333178"/>
            <a:ext cx="714380" cy="927836"/>
          </a:xfrm>
          <a:prstGeom prst="arc">
            <a:avLst>
              <a:gd name="adj1" fmla="val 11301822"/>
              <a:gd name="adj2" fmla="val 13546353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690250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(iii)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15</a:t>
            </a:r>
            <a:r>
              <a:rPr lang="en-US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176568" y="3777344"/>
            <a:ext cx="219623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76568" y="3775469"/>
            <a:ext cx="5688383" cy="494414"/>
            <a:chOff x="1515075" y="1268751"/>
            <a:chExt cx="6558727" cy="570595"/>
          </a:xfrm>
        </p:grpSpPr>
        <p:sp>
          <p:nvSpPr>
            <p:cNvPr id="6" name="Rectangle 5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>
            <a:off x="989119" y="3753537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059832" y="375353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75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7" y="2603119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Arc 175"/>
          <p:cNvSpPr/>
          <p:nvPr/>
        </p:nvSpPr>
        <p:spPr>
          <a:xfrm>
            <a:off x="494811" y="3093713"/>
            <a:ext cx="1363514" cy="1363514"/>
          </a:xfrm>
          <a:prstGeom prst="arc">
            <a:avLst>
              <a:gd name="adj1" fmla="val 10810348"/>
              <a:gd name="adj2" fmla="val 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77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6717">
            <a:off x="14766" y="2728540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Oval 177"/>
          <p:cNvSpPr/>
          <p:nvPr/>
        </p:nvSpPr>
        <p:spPr>
          <a:xfrm>
            <a:off x="1822831" y="37373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724099" y="3753537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0" name="Arc 179"/>
          <p:cNvSpPr/>
          <p:nvPr/>
        </p:nvSpPr>
        <p:spPr>
          <a:xfrm rot="3045526">
            <a:off x="1300608" y="3059636"/>
            <a:ext cx="714380" cy="927836"/>
          </a:xfrm>
          <a:prstGeom prst="arc">
            <a:avLst>
              <a:gd name="adj1" fmla="val 10110956"/>
              <a:gd name="adj2" fmla="val 1309490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181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86300">
            <a:off x="700566" y="2734889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2" name="Straight Connector 181"/>
          <p:cNvCxnSpPr/>
          <p:nvPr/>
        </p:nvCxnSpPr>
        <p:spPr>
          <a:xfrm>
            <a:off x="1510754" y="3184402"/>
            <a:ext cx="339725" cy="58737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Arc 210"/>
          <p:cNvSpPr/>
          <p:nvPr/>
        </p:nvSpPr>
        <p:spPr>
          <a:xfrm rot="5587552">
            <a:off x="1753535" y="3373879"/>
            <a:ext cx="357191" cy="312400"/>
          </a:xfrm>
          <a:custGeom>
            <a:avLst/>
            <a:gdLst>
              <a:gd name="connsiteX0" fmla="*/ 4291 w 714380"/>
              <a:gd name="connsiteY0" fmla="*/ 535614 h 927836"/>
              <a:gd name="connsiteX1" fmla="*/ 51840 w 714380"/>
              <a:gd name="connsiteY1" fmla="*/ 223214 h 927836"/>
              <a:gd name="connsiteX2" fmla="*/ 357190 w 714380"/>
              <a:gd name="connsiteY2" fmla="*/ 463918 h 927836"/>
              <a:gd name="connsiteX3" fmla="*/ 4291 w 714380"/>
              <a:gd name="connsiteY3" fmla="*/ 535614 h 927836"/>
              <a:gd name="connsiteX0" fmla="*/ 4291 w 714380"/>
              <a:gd name="connsiteY0" fmla="*/ 535614 h 927836"/>
              <a:gd name="connsiteX1" fmla="*/ 51840 w 714380"/>
              <a:gd name="connsiteY1" fmla="*/ 223214 h 927836"/>
              <a:gd name="connsiteX0" fmla="*/ 4292 w 357191"/>
              <a:gd name="connsiteY0" fmla="*/ 312400 h 312400"/>
              <a:gd name="connsiteX1" fmla="*/ 55201 w 357191"/>
              <a:gd name="connsiteY1" fmla="*/ 10943 h 312400"/>
              <a:gd name="connsiteX2" fmla="*/ 357191 w 357191"/>
              <a:gd name="connsiteY2" fmla="*/ 240704 h 312400"/>
              <a:gd name="connsiteX3" fmla="*/ 4292 w 357191"/>
              <a:gd name="connsiteY3" fmla="*/ 312400 h 312400"/>
              <a:gd name="connsiteX0" fmla="*/ 4292 w 357191"/>
              <a:gd name="connsiteY0" fmla="*/ 312400 h 312400"/>
              <a:gd name="connsiteX1" fmla="*/ 51841 w 357191"/>
              <a:gd name="connsiteY1" fmla="*/ 0 h 3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7191" h="312400" stroke="0" extrusionOk="0">
                <a:moveTo>
                  <a:pt x="4292" y="312400"/>
                </a:moveTo>
                <a:cubicBezTo>
                  <a:pt x="-8734" y="204242"/>
                  <a:pt x="11468" y="104528"/>
                  <a:pt x="55201" y="10943"/>
                </a:cubicBezTo>
                <a:lnTo>
                  <a:pt x="357191" y="240704"/>
                </a:lnTo>
                <a:lnTo>
                  <a:pt x="4292" y="312400"/>
                </a:lnTo>
                <a:close/>
              </a:path>
              <a:path w="357191" h="312400" fill="none">
                <a:moveTo>
                  <a:pt x="4292" y="312400"/>
                </a:moveTo>
                <a:cubicBezTo>
                  <a:pt x="-8734" y="204242"/>
                  <a:pt x="8108" y="93585"/>
                  <a:pt x="51841" y="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85" name="Arc 210"/>
          <p:cNvSpPr/>
          <p:nvPr/>
        </p:nvSpPr>
        <p:spPr>
          <a:xfrm rot="11661594">
            <a:off x="1572016" y="3157026"/>
            <a:ext cx="357191" cy="312400"/>
          </a:xfrm>
          <a:custGeom>
            <a:avLst/>
            <a:gdLst>
              <a:gd name="connsiteX0" fmla="*/ 4291 w 714380"/>
              <a:gd name="connsiteY0" fmla="*/ 535614 h 927836"/>
              <a:gd name="connsiteX1" fmla="*/ 51840 w 714380"/>
              <a:gd name="connsiteY1" fmla="*/ 223214 h 927836"/>
              <a:gd name="connsiteX2" fmla="*/ 357190 w 714380"/>
              <a:gd name="connsiteY2" fmla="*/ 463918 h 927836"/>
              <a:gd name="connsiteX3" fmla="*/ 4291 w 714380"/>
              <a:gd name="connsiteY3" fmla="*/ 535614 h 927836"/>
              <a:gd name="connsiteX0" fmla="*/ 4291 w 714380"/>
              <a:gd name="connsiteY0" fmla="*/ 535614 h 927836"/>
              <a:gd name="connsiteX1" fmla="*/ 51840 w 714380"/>
              <a:gd name="connsiteY1" fmla="*/ 223214 h 927836"/>
              <a:gd name="connsiteX0" fmla="*/ 4292 w 357191"/>
              <a:gd name="connsiteY0" fmla="*/ 312400 h 312400"/>
              <a:gd name="connsiteX1" fmla="*/ 55201 w 357191"/>
              <a:gd name="connsiteY1" fmla="*/ 10943 h 312400"/>
              <a:gd name="connsiteX2" fmla="*/ 357191 w 357191"/>
              <a:gd name="connsiteY2" fmla="*/ 240704 h 312400"/>
              <a:gd name="connsiteX3" fmla="*/ 4292 w 357191"/>
              <a:gd name="connsiteY3" fmla="*/ 312400 h 312400"/>
              <a:gd name="connsiteX0" fmla="*/ 4292 w 357191"/>
              <a:gd name="connsiteY0" fmla="*/ 312400 h 312400"/>
              <a:gd name="connsiteX1" fmla="*/ 51841 w 357191"/>
              <a:gd name="connsiteY1" fmla="*/ 0 h 3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7191" h="312400" stroke="0" extrusionOk="0">
                <a:moveTo>
                  <a:pt x="4292" y="312400"/>
                </a:moveTo>
                <a:cubicBezTo>
                  <a:pt x="-8734" y="204242"/>
                  <a:pt x="11468" y="104528"/>
                  <a:pt x="55201" y="10943"/>
                </a:cubicBezTo>
                <a:lnTo>
                  <a:pt x="357191" y="240704"/>
                </a:lnTo>
                <a:lnTo>
                  <a:pt x="4292" y="312400"/>
                </a:lnTo>
                <a:close/>
              </a:path>
              <a:path w="357191" h="312400" fill="none">
                <a:moveTo>
                  <a:pt x="4292" y="312400"/>
                </a:moveTo>
                <a:cubicBezTo>
                  <a:pt x="-8734" y="204242"/>
                  <a:pt x="8108" y="93585"/>
                  <a:pt x="51841" y="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186" name="Picture 7" descr="D:\ankur\ppt\compass\roun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91797">
            <a:off x="770835" y="2523030"/>
            <a:ext cx="1491488" cy="13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TextBox 187"/>
          <p:cNvSpPr txBox="1"/>
          <p:nvPr/>
        </p:nvSpPr>
        <p:spPr>
          <a:xfrm>
            <a:off x="1867854" y="305147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>
            <a:off x="1176918" y="2790357"/>
            <a:ext cx="1769383" cy="97715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1138472" y="374134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flipH="1">
            <a:off x="6077854" y="882578"/>
            <a:ext cx="1296383" cy="62815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6070564" y="1509766"/>
            <a:ext cx="1592385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Pie 193"/>
          <p:cNvSpPr/>
          <p:nvPr/>
        </p:nvSpPr>
        <p:spPr>
          <a:xfrm rot="16377861">
            <a:off x="5791559" y="1197924"/>
            <a:ext cx="577524" cy="624214"/>
          </a:xfrm>
          <a:prstGeom prst="pie">
            <a:avLst>
              <a:gd name="adj1" fmla="val 3629169"/>
              <a:gd name="adj2" fmla="val 52177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TextBox 194"/>
          <p:cNvSpPr txBox="1"/>
          <p:nvPr/>
        </p:nvSpPr>
        <p:spPr>
          <a:xfrm>
            <a:off x="7281826" y="148863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A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847132" y="77155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D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7106020" y="952071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Rectangle 197"/>
          <p:cNvSpPr/>
          <p:nvPr/>
        </p:nvSpPr>
        <p:spPr>
          <a:xfrm>
            <a:off x="5724128" y="474226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latin typeface="Bookman Old Style" pitchFamily="18" charset="0"/>
              </a:rPr>
              <a:t>Rough fig.</a:t>
            </a:r>
            <a:endParaRPr lang="en-IN" u="sng" dirty="0">
              <a:latin typeface="Bookman Old Style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6354128" y="127560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Bookman Old Style" pitchFamily="18" charset="0"/>
              </a:rPr>
              <a:t>15</a:t>
            </a:r>
            <a:r>
              <a:rPr lang="en-US" sz="1050" b="1" baseline="30000" dirty="0" smtClean="0">
                <a:latin typeface="Bookman Old Style" pitchFamily="18" charset="0"/>
              </a:rPr>
              <a:t>0</a:t>
            </a:r>
            <a:endParaRPr lang="en-IN" sz="1050" b="1" baseline="30000" dirty="0">
              <a:latin typeface="Bookman Old Style" pitchFamily="18" charset="0"/>
            </a:endParaRPr>
          </a:p>
        </p:txBody>
      </p:sp>
      <p:pic>
        <p:nvPicPr>
          <p:cNvPr id="200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80033">
            <a:off x="1308356" y="3276892"/>
            <a:ext cx="1112042" cy="100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2" name="Straight Connector 201"/>
          <p:cNvCxnSpPr/>
          <p:nvPr/>
        </p:nvCxnSpPr>
        <p:spPr>
          <a:xfrm>
            <a:off x="1763618" y="3444169"/>
            <a:ext cx="79507" cy="33520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023142" y="3255138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340052" y="290559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1174651" y="2118360"/>
            <a:ext cx="963599" cy="165592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1166987" y="3222625"/>
            <a:ext cx="2024186" cy="55491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483723" y="3602454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Bookman Old Style" pitchFamily="18" charset="0"/>
              </a:rPr>
              <a:t>15</a:t>
            </a:r>
            <a:r>
              <a:rPr lang="en-US" sz="900" b="1" baseline="30000" dirty="0" smtClean="0">
                <a:latin typeface="Bookman Old Style" pitchFamily="18" charset="0"/>
              </a:rPr>
              <a:t>0</a:t>
            </a:r>
            <a:endParaRPr lang="en-IN" sz="900" b="1" baseline="30000" dirty="0">
              <a:latin typeface="Bookman Old Style" pitchFamily="18" charset="0"/>
            </a:endParaRPr>
          </a:p>
        </p:txBody>
      </p:sp>
      <p:pic>
        <p:nvPicPr>
          <p:cNvPr id="201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319">
            <a:off x="1213044" y="2939482"/>
            <a:ext cx="1112042" cy="100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7" descr="D:\ankur\ppt\compass\roun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67659">
            <a:off x="1114967" y="3111972"/>
            <a:ext cx="1491488" cy="13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Oval 218"/>
          <p:cNvSpPr/>
          <p:nvPr/>
        </p:nvSpPr>
        <p:spPr>
          <a:xfrm>
            <a:off x="7405888" y="1467570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0" name="Group 219"/>
          <p:cNvGrpSpPr/>
          <p:nvPr/>
        </p:nvGrpSpPr>
        <p:grpSpPr>
          <a:xfrm>
            <a:off x="2244595" y="327853"/>
            <a:ext cx="2747264" cy="868803"/>
            <a:chOff x="4324705" y="-540398"/>
            <a:chExt cx="2747264" cy="868803"/>
          </a:xfrm>
        </p:grpSpPr>
        <p:sp>
          <p:nvSpPr>
            <p:cNvPr id="221" name="Cloud 220"/>
            <p:cNvSpPr/>
            <p:nvPr/>
          </p:nvSpPr>
          <p:spPr>
            <a:xfrm>
              <a:off x="4324705" y="-540398"/>
              <a:ext cx="2747264" cy="86880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512438" y="-313336"/>
              <a:ext cx="2244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a ray OA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225" name="Straight Arrow Connector 224"/>
          <p:cNvCxnSpPr/>
          <p:nvPr/>
        </p:nvCxnSpPr>
        <p:spPr>
          <a:xfrm>
            <a:off x="3295801" y="3776260"/>
            <a:ext cx="1290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3169936" y="3731536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8" name="Group 237"/>
          <p:cNvGrpSpPr/>
          <p:nvPr/>
        </p:nvGrpSpPr>
        <p:grpSpPr>
          <a:xfrm>
            <a:off x="1022373" y="524009"/>
            <a:ext cx="4475560" cy="1440160"/>
            <a:chOff x="4015357" y="-543573"/>
            <a:chExt cx="4475560" cy="1440160"/>
          </a:xfrm>
        </p:grpSpPr>
        <p:sp>
          <p:nvSpPr>
            <p:cNvPr id="239" name="Cloud 238"/>
            <p:cNvSpPr/>
            <p:nvPr/>
          </p:nvSpPr>
          <p:spPr>
            <a:xfrm>
              <a:off x="4015357" y="-543573"/>
              <a:ext cx="4475560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397777" y="-313336"/>
              <a:ext cx="38427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O as the centre and any suitable radius, draw an arc intersecting ray OA at C.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803675" y="508230"/>
            <a:ext cx="4475560" cy="1440160"/>
            <a:chOff x="4015357" y="-543573"/>
            <a:chExt cx="4475560" cy="1440160"/>
          </a:xfrm>
        </p:grpSpPr>
        <p:sp>
          <p:nvSpPr>
            <p:cNvPr id="242" name="Cloud 241"/>
            <p:cNvSpPr/>
            <p:nvPr/>
          </p:nvSpPr>
          <p:spPr>
            <a:xfrm>
              <a:off x="4015357" y="-543573"/>
              <a:ext cx="4475560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397777" y="-313336"/>
              <a:ext cx="38427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C as the centre and same radius, draw an arc intersecting at B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1736130" y="217394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1949735" y="2327832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46" name="Group 245"/>
          <p:cNvGrpSpPr/>
          <p:nvPr/>
        </p:nvGrpSpPr>
        <p:grpSpPr>
          <a:xfrm>
            <a:off x="2530615" y="791394"/>
            <a:ext cx="2159634" cy="720080"/>
            <a:chOff x="4278997" y="-492103"/>
            <a:chExt cx="2159634" cy="720080"/>
          </a:xfrm>
        </p:grpSpPr>
        <p:sp>
          <p:nvSpPr>
            <p:cNvPr id="247" name="Cloud 246"/>
            <p:cNvSpPr/>
            <p:nvPr/>
          </p:nvSpPr>
          <p:spPr>
            <a:xfrm>
              <a:off x="4278997" y="-492103"/>
              <a:ext cx="2159634" cy="72008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397777" y="-313336"/>
              <a:ext cx="1913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AOB = 60º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1768842" y="710810"/>
            <a:ext cx="2801937" cy="1035000"/>
            <a:chOff x="4197805" y="-532723"/>
            <a:chExt cx="2801937" cy="1035000"/>
          </a:xfrm>
        </p:grpSpPr>
        <p:sp>
          <p:nvSpPr>
            <p:cNvPr id="250" name="Cloud 249"/>
            <p:cNvSpPr/>
            <p:nvPr/>
          </p:nvSpPr>
          <p:spPr>
            <a:xfrm>
              <a:off x="4197805" y="-532723"/>
              <a:ext cx="2801937" cy="103500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397777" y="-313336"/>
              <a:ext cx="2412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the bisector of 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AOB 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02898" y="710736"/>
            <a:ext cx="4475560" cy="1440160"/>
            <a:chOff x="4015357" y="-543573"/>
            <a:chExt cx="4475560" cy="1440160"/>
          </a:xfrm>
        </p:grpSpPr>
        <p:sp>
          <p:nvSpPr>
            <p:cNvPr id="253" name="Cloud 252"/>
            <p:cNvSpPr/>
            <p:nvPr/>
          </p:nvSpPr>
          <p:spPr>
            <a:xfrm>
              <a:off x="4015357" y="-543573"/>
              <a:ext cx="4475560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397777" y="-313336"/>
              <a:ext cx="35680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C as the centre and radius more than half of CP,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1125124" y="754246"/>
            <a:ext cx="3927287" cy="1440160"/>
            <a:chOff x="4137186" y="-543573"/>
            <a:chExt cx="3927287" cy="1440160"/>
          </a:xfrm>
        </p:grpSpPr>
        <p:sp>
          <p:nvSpPr>
            <p:cNvPr id="256" name="Cloud 255"/>
            <p:cNvSpPr/>
            <p:nvPr/>
          </p:nvSpPr>
          <p:spPr>
            <a:xfrm>
              <a:off x="4137186" y="-543573"/>
              <a:ext cx="3927287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4397778" y="-313336"/>
              <a:ext cx="33994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P as the centre and same radius, draw intersecting arcs.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1825735" y="799165"/>
            <a:ext cx="2801937" cy="1035000"/>
            <a:chOff x="4197805" y="-532723"/>
            <a:chExt cx="2801937" cy="1035000"/>
          </a:xfrm>
        </p:grpSpPr>
        <p:sp>
          <p:nvSpPr>
            <p:cNvPr id="259" name="Cloud 258"/>
            <p:cNvSpPr/>
            <p:nvPr/>
          </p:nvSpPr>
          <p:spPr>
            <a:xfrm>
              <a:off x="4197805" y="-532723"/>
              <a:ext cx="2801937" cy="103500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397777" y="-313336"/>
              <a:ext cx="2412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the bisector of 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AOX 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2167233" y="1042598"/>
            <a:ext cx="2159634" cy="720080"/>
            <a:chOff x="4278997" y="-492103"/>
            <a:chExt cx="2159634" cy="720080"/>
          </a:xfrm>
        </p:grpSpPr>
        <p:sp>
          <p:nvSpPr>
            <p:cNvPr id="262" name="Cloud 261"/>
            <p:cNvSpPr/>
            <p:nvPr/>
          </p:nvSpPr>
          <p:spPr>
            <a:xfrm>
              <a:off x="4278997" y="-492103"/>
              <a:ext cx="2159634" cy="72008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397777" y="-313336"/>
              <a:ext cx="1913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AOX = 30º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2167233" y="882578"/>
            <a:ext cx="2159634" cy="720080"/>
            <a:chOff x="4278997" y="-492103"/>
            <a:chExt cx="2159634" cy="720080"/>
          </a:xfrm>
        </p:grpSpPr>
        <p:sp>
          <p:nvSpPr>
            <p:cNvPr id="272" name="Cloud 271"/>
            <p:cNvSpPr/>
            <p:nvPr/>
          </p:nvSpPr>
          <p:spPr>
            <a:xfrm>
              <a:off x="4278997" y="-492103"/>
              <a:ext cx="2159634" cy="72008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4397777" y="-313336"/>
              <a:ext cx="1913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CP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2064812" y="871331"/>
            <a:ext cx="2159634" cy="720080"/>
            <a:chOff x="4278997" y="-492103"/>
            <a:chExt cx="2159634" cy="720080"/>
          </a:xfrm>
        </p:grpSpPr>
        <p:sp>
          <p:nvSpPr>
            <p:cNvPr id="275" name="Cloud 274"/>
            <p:cNvSpPr/>
            <p:nvPr/>
          </p:nvSpPr>
          <p:spPr>
            <a:xfrm>
              <a:off x="4278997" y="-492103"/>
              <a:ext cx="2159634" cy="72008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397777" y="-313336"/>
              <a:ext cx="1913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OX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1636339" y="3175074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78" name="Group 277"/>
          <p:cNvGrpSpPr/>
          <p:nvPr/>
        </p:nvGrpSpPr>
        <p:grpSpPr>
          <a:xfrm>
            <a:off x="2395387" y="840092"/>
            <a:ext cx="2159634" cy="720080"/>
            <a:chOff x="4278997" y="-492103"/>
            <a:chExt cx="2159634" cy="720080"/>
          </a:xfrm>
        </p:grpSpPr>
        <p:sp>
          <p:nvSpPr>
            <p:cNvPr id="279" name="Cloud 278"/>
            <p:cNvSpPr/>
            <p:nvPr/>
          </p:nvSpPr>
          <p:spPr>
            <a:xfrm>
              <a:off x="4278997" y="-492103"/>
              <a:ext cx="2159634" cy="72008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397777" y="-313336"/>
              <a:ext cx="1913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CY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1476702" y="670597"/>
            <a:ext cx="3927287" cy="1440160"/>
            <a:chOff x="4137186" y="-543573"/>
            <a:chExt cx="3927287" cy="1440160"/>
          </a:xfrm>
        </p:grpSpPr>
        <p:sp>
          <p:nvSpPr>
            <p:cNvPr id="282" name="Cloud 281"/>
            <p:cNvSpPr/>
            <p:nvPr/>
          </p:nvSpPr>
          <p:spPr>
            <a:xfrm>
              <a:off x="4137186" y="-543573"/>
              <a:ext cx="3927287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397778" y="-313336"/>
              <a:ext cx="33994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C as the centre and radius more than half of CY,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1590783" y="476576"/>
            <a:ext cx="3927287" cy="1440160"/>
            <a:chOff x="4137186" y="-543573"/>
            <a:chExt cx="3927287" cy="1440160"/>
          </a:xfrm>
        </p:grpSpPr>
        <p:sp>
          <p:nvSpPr>
            <p:cNvPr id="285" name="Cloud 284"/>
            <p:cNvSpPr/>
            <p:nvPr/>
          </p:nvSpPr>
          <p:spPr>
            <a:xfrm>
              <a:off x="4137186" y="-543573"/>
              <a:ext cx="3927287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4397778" y="-313336"/>
              <a:ext cx="33994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Y as the centre and same radius, draw intersecting arcs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87" name="TextBox 286"/>
          <p:cNvSpPr txBox="1"/>
          <p:nvPr/>
        </p:nvSpPr>
        <p:spPr>
          <a:xfrm>
            <a:off x="1782933" y="350239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Z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96" name="Group 295"/>
          <p:cNvGrpSpPr/>
          <p:nvPr/>
        </p:nvGrpSpPr>
        <p:grpSpPr>
          <a:xfrm>
            <a:off x="2432328" y="840092"/>
            <a:ext cx="2024852" cy="864096"/>
            <a:chOff x="4137187" y="-543573"/>
            <a:chExt cx="2024852" cy="864096"/>
          </a:xfrm>
        </p:grpSpPr>
        <p:sp>
          <p:nvSpPr>
            <p:cNvPr id="297" name="Cloud 296"/>
            <p:cNvSpPr/>
            <p:nvPr/>
          </p:nvSpPr>
          <p:spPr>
            <a:xfrm>
              <a:off x="4137187" y="-543573"/>
              <a:ext cx="2024852" cy="86409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4397778" y="-313336"/>
              <a:ext cx="151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OD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99" name="Rectangle 298"/>
          <p:cNvSpPr/>
          <p:nvPr/>
        </p:nvSpPr>
        <p:spPr>
          <a:xfrm>
            <a:off x="3859645" y="3723543"/>
            <a:ext cx="1156918" cy="2673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0" name="Rectangle 299"/>
          <p:cNvSpPr/>
          <p:nvPr/>
        </p:nvSpPr>
        <p:spPr>
          <a:xfrm>
            <a:off x="3766011" y="2192528"/>
            <a:ext cx="1156918" cy="2673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1" name="Rectangle 300"/>
          <p:cNvSpPr/>
          <p:nvPr/>
        </p:nvSpPr>
        <p:spPr>
          <a:xfrm>
            <a:off x="3677604" y="1885648"/>
            <a:ext cx="13580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u="sng" dirty="0" smtClean="0">
                <a:latin typeface="Bookman Old Style" pitchFamily="18" charset="0"/>
              </a:rPr>
              <a:t>Justification</a:t>
            </a:r>
            <a:endParaRPr lang="en-IN" sz="1500" u="sng" dirty="0">
              <a:latin typeface="Bookman Old Style" pitchFamily="18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3691672" y="2168904"/>
            <a:ext cx="13147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AOB = 60º</a:t>
            </a:r>
            <a:endParaRPr lang="en-IN" sz="1500" dirty="0">
              <a:latin typeface="Bookman Old Style" pitchFamily="18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3428503" y="2404768"/>
            <a:ext cx="27222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 smtClean="0">
                <a:latin typeface="Bookman Old Style" pitchFamily="18" charset="0"/>
              </a:rPr>
              <a:t>OX is the bisector of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AOB</a:t>
            </a:r>
            <a:endParaRPr lang="en-IN" sz="1500" dirty="0">
              <a:latin typeface="Bookman Old Style" pitchFamily="18" charset="0"/>
            </a:endParaRPr>
          </a:p>
        </p:txBody>
      </p:sp>
      <p:grpSp>
        <p:nvGrpSpPr>
          <p:cNvPr id="304" name="Group 303"/>
          <p:cNvGrpSpPr/>
          <p:nvPr/>
        </p:nvGrpSpPr>
        <p:grpSpPr>
          <a:xfrm>
            <a:off x="3702479" y="2718924"/>
            <a:ext cx="2052841" cy="593417"/>
            <a:chOff x="4404852" y="6074742"/>
            <a:chExt cx="2052841" cy="593417"/>
          </a:xfrm>
        </p:grpSpPr>
        <p:grpSp>
          <p:nvGrpSpPr>
            <p:cNvPr id="305" name="Group 304"/>
            <p:cNvGrpSpPr/>
            <p:nvPr/>
          </p:nvGrpSpPr>
          <p:grpSpPr>
            <a:xfrm>
              <a:off x="4404852" y="6074742"/>
              <a:ext cx="2052841" cy="593417"/>
              <a:chOff x="4214660" y="2500238"/>
              <a:chExt cx="2052841" cy="593417"/>
            </a:xfrm>
          </p:grpSpPr>
          <p:sp>
            <p:nvSpPr>
              <p:cNvPr id="307" name="Rectangle 306"/>
              <p:cNvSpPr/>
              <p:nvPr/>
            </p:nvSpPr>
            <p:spPr>
              <a:xfrm>
                <a:off x="4214660" y="2660362"/>
                <a:ext cx="110325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AOX =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5168374" y="2770490"/>
                <a:ext cx="381695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5178089" y="2500238"/>
                <a:ext cx="36343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5493549" y="2660362"/>
                <a:ext cx="77395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AOB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306" name="Straight Connector 305"/>
            <p:cNvCxnSpPr/>
            <p:nvPr/>
          </p:nvCxnSpPr>
          <p:spPr>
            <a:xfrm>
              <a:off x="5398077" y="6388174"/>
              <a:ext cx="3468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" name="Rectangle 310"/>
          <p:cNvSpPr/>
          <p:nvPr/>
        </p:nvSpPr>
        <p:spPr>
          <a:xfrm>
            <a:off x="4412924" y="3329057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=</a:t>
            </a:r>
            <a:endParaRPr lang="en-IN" sz="1500" dirty="0">
              <a:latin typeface="Bookman Old Style" pitchFamily="18" charset="0"/>
            </a:endParaRPr>
          </a:p>
        </p:txBody>
      </p:sp>
      <p:grpSp>
        <p:nvGrpSpPr>
          <p:cNvPr id="312" name="Group 311"/>
          <p:cNvGrpSpPr/>
          <p:nvPr/>
        </p:nvGrpSpPr>
        <p:grpSpPr>
          <a:xfrm>
            <a:off x="4666300" y="3199929"/>
            <a:ext cx="1088644" cy="585797"/>
            <a:chOff x="5373806" y="6112842"/>
            <a:chExt cx="1088644" cy="585797"/>
          </a:xfrm>
        </p:grpSpPr>
        <p:grpSp>
          <p:nvGrpSpPr>
            <p:cNvPr id="313" name="Group 312"/>
            <p:cNvGrpSpPr/>
            <p:nvPr/>
          </p:nvGrpSpPr>
          <p:grpSpPr>
            <a:xfrm>
              <a:off x="5373806" y="6112842"/>
              <a:ext cx="1088644" cy="585797"/>
              <a:chOff x="5183614" y="2538338"/>
              <a:chExt cx="1088644" cy="585797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5183614" y="2800970"/>
                <a:ext cx="48583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5245720" y="2538338"/>
                <a:ext cx="362863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5547257" y="2660362"/>
                <a:ext cx="725001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× 60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314" name="Straight Connector 313"/>
            <p:cNvCxnSpPr/>
            <p:nvPr/>
          </p:nvCxnSpPr>
          <p:spPr>
            <a:xfrm>
              <a:off x="5440312" y="6405954"/>
              <a:ext cx="3537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8" name="Rectangle 317"/>
          <p:cNvSpPr/>
          <p:nvPr/>
        </p:nvSpPr>
        <p:spPr>
          <a:xfrm>
            <a:off x="3541208" y="3688745"/>
            <a:ext cx="157286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Symbol" panose="05050102010706020507" pitchFamily="18" charset="2"/>
                <a:sym typeface="Symbol"/>
              </a:rPr>
              <a:t>\ 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AOX = 30º</a:t>
            </a:r>
            <a:endParaRPr lang="en-IN" sz="1500" dirty="0">
              <a:latin typeface="Bookman Old Style" pitchFamily="18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6316179" y="2050150"/>
            <a:ext cx="2733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 smtClean="0">
                <a:latin typeface="Bookman Old Style" pitchFamily="18" charset="0"/>
              </a:rPr>
              <a:t>OD is the bisector of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AOX</a:t>
            </a:r>
            <a:endParaRPr lang="en-IN" sz="1500" dirty="0">
              <a:latin typeface="Bookman Old Style" pitchFamily="18" charset="0"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6135571" y="2097410"/>
            <a:ext cx="0" cy="1828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/>
          <p:cNvGrpSpPr/>
          <p:nvPr/>
        </p:nvGrpSpPr>
        <p:grpSpPr>
          <a:xfrm>
            <a:off x="6307798" y="2313434"/>
            <a:ext cx="2052841" cy="593417"/>
            <a:chOff x="4404852" y="6074742"/>
            <a:chExt cx="2052841" cy="59341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404852" y="6074742"/>
              <a:ext cx="2052841" cy="593417"/>
              <a:chOff x="4214660" y="2500238"/>
              <a:chExt cx="2052841" cy="593417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4214660" y="2660362"/>
                <a:ext cx="110325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AOD =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5168374" y="2770490"/>
                <a:ext cx="381695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5178089" y="2500238"/>
                <a:ext cx="36343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5493549" y="2660362"/>
                <a:ext cx="77395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AOX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323" name="Straight Connector 322"/>
            <p:cNvCxnSpPr/>
            <p:nvPr/>
          </p:nvCxnSpPr>
          <p:spPr>
            <a:xfrm>
              <a:off x="5398077" y="6388174"/>
              <a:ext cx="3468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Rectangle 327"/>
          <p:cNvSpPr/>
          <p:nvPr/>
        </p:nvSpPr>
        <p:spPr>
          <a:xfrm>
            <a:off x="7074979" y="2994243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=</a:t>
            </a:r>
            <a:endParaRPr lang="en-IN" sz="1500" dirty="0">
              <a:latin typeface="Bookman Old Style" pitchFamily="18" charset="0"/>
            </a:endParaRPr>
          </a:p>
        </p:txBody>
      </p:sp>
      <p:grpSp>
        <p:nvGrpSpPr>
          <p:cNvPr id="329" name="Group 328"/>
          <p:cNvGrpSpPr/>
          <p:nvPr/>
        </p:nvGrpSpPr>
        <p:grpSpPr>
          <a:xfrm>
            <a:off x="7328355" y="2865115"/>
            <a:ext cx="1088644" cy="585797"/>
            <a:chOff x="5373806" y="6112842"/>
            <a:chExt cx="1088644" cy="585797"/>
          </a:xfrm>
        </p:grpSpPr>
        <p:grpSp>
          <p:nvGrpSpPr>
            <p:cNvPr id="330" name="Group 329"/>
            <p:cNvGrpSpPr/>
            <p:nvPr/>
          </p:nvGrpSpPr>
          <p:grpSpPr>
            <a:xfrm>
              <a:off x="5373806" y="6112842"/>
              <a:ext cx="1088644" cy="585797"/>
              <a:chOff x="5183614" y="2538338"/>
              <a:chExt cx="1088644" cy="585797"/>
            </a:xfrm>
          </p:grpSpPr>
          <p:sp>
            <p:nvSpPr>
              <p:cNvPr id="332" name="Rectangle 331"/>
              <p:cNvSpPr/>
              <p:nvPr/>
            </p:nvSpPr>
            <p:spPr>
              <a:xfrm>
                <a:off x="5183614" y="2800970"/>
                <a:ext cx="48583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5245720" y="2538338"/>
                <a:ext cx="362863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5547257" y="2660362"/>
                <a:ext cx="725001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× 30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331" name="Straight Connector 330"/>
            <p:cNvCxnSpPr/>
            <p:nvPr/>
          </p:nvCxnSpPr>
          <p:spPr>
            <a:xfrm>
              <a:off x="5440312" y="6405954"/>
              <a:ext cx="3537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Rectangle 334"/>
          <p:cNvSpPr/>
          <p:nvPr/>
        </p:nvSpPr>
        <p:spPr>
          <a:xfrm>
            <a:off x="6190084" y="3428245"/>
            <a:ext cx="158889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Symbol" panose="05050102010706020507" pitchFamily="18" charset="2"/>
                <a:sym typeface="Symbol"/>
              </a:rPr>
              <a:t>\ 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AOD = 15º</a:t>
            </a:r>
            <a:endParaRPr lang="en-IN" sz="1500" dirty="0">
              <a:latin typeface="Bookman Old Style" pitchFamily="18" charset="0"/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 flipH="1">
            <a:off x="1172023" y="2097410"/>
            <a:ext cx="995210" cy="1679626"/>
          </a:xfrm>
          <a:prstGeom prst="line">
            <a:avLst/>
          </a:prstGeom>
          <a:ln w="38100">
            <a:solidFill>
              <a:srgbClr val="008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1183327" y="3775789"/>
            <a:ext cx="2240368" cy="0"/>
          </a:xfrm>
          <a:prstGeom prst="line">
            <a:avLst/>
          </a:prstGeom>
          <a:ln w="38100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Group 338"/>
          <p:cNvGrpSpPr/>
          <p:nvPr/>
        </p:nvGrpSpPr>
        <p:grpSpPr>
          <a:xfrm>
            <a:off x="2262378" y="907445"/>
            <a:ext cx="2024852" cy="864096"/>
            <a:chOff x="4137187" y="-543573"/>
            <a:chExt cx="2024852" cy="864096"/>
          </a:xfrm>
        </p:grpSpPr>
        <p:sp>
          <p:nvSpPr>
            <p:cNvPr id="340" name="Cloud 339"/>
            <p:cNvSpPr/>
            <p:nvPr/>
          </p:nvSpPr>
          <p:spPr>
            <a:xfrm>
              <a:off x="4137187" y="-543573"/>
              <a:ext cx="2024852" cy="86409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4352938" y="-313336"/>
              <a:ext cx="162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AOB = 60º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342" name="Straight Connector 341"/>
          <p:cNvCxnSpPr/>
          <p:nvPr/>
        </p:nvCxnSpPr>
        <p:spPr>
          <a:xfrm flipH="1">
            <a:off x="1193974" y="2779266"/>
            <a:ext cx="1769383" cy="97715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Group 342"/>
          <p:cNvGrpSpPr/>
          <p:nvPr/>
        </p:nvGrpSpPr>
        <p:grpSpPr>
          <a:xfrm>
            <a:off x="2279567" y="855420"/>
            <a:ext cx="2673694" cy="864096"/>
            <a:chOff x="4137187" y="-543573"/>
            <a:chExt cx="2673694" cy="864096"/>
          </a:xfrm>
        </p:grpSpPr>
        <p:sp>
          <p:nvSpPr>
            <p:cNvPr id="344" name="Cloud 343"/>
            <p:cNvSpPr/>
            <p:nvPr/>
          </p:nvSpPr>
          <p:spPr>
            <a:xfrm>
              <a:off x="4137187" y="-543573"/>
              <a:ext cx="2673694" cy="86409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4226689" y="-438943"/>
              <a:ext cx="2494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OX is the bisector of 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AOB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1858835" y="739990"/>
            <a:ext cx="2673694" cy="1184691"/>
            <a:chOff x="4137187" y="-543574"/>
            <a:chExt cx="2673694" cy="1184691"/>
          </a:xfrm>
        </p:grpSpPr>
        <p:sp>
          <p:nvSpPr>
            <p:cNvPr id="347" name="Cloud 346"/>
            <p:cNvSpPr/>
            <p:nvPr/>
          </p:nvSpPr>
          <p:spPr>
            <a:xfrm>
              <a:off x="4137187" y="-543574"/>
              <a:ext cx="2673694" cy="118469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4226689" y="-438943"/>
              <a:ext cx="24946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So, what can we say about 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AOX and </a:t>
              </a:r>
              <a:r>
                <a:rPr lang="en-US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AOB ?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1952923" y="730472"/>
            <a:ext cx="2943849" cy="1135733"/>
            <a:chOff x="4119623" y="5884118"/>
            <a:chExt cx="2943849" cy="1135733"/>
          </a:xfrm>
        </p:grpSpPr>
        <p:grpSp>
          <p:nvGrpSpPr>
            <p:cNvPr id="353" name="Group 352"/>
            <p:cNvGrpSpPr/>
            <p:nvPr/>
          </p:nvGrpSpPr>
          <p:grpSpPr>
            <a:xfrm>
              <a:off x="4119623" y="5884118"/>
              <a:ext cx="2943849" cy="1135733"/>
              <a:chOff x="3929431" y="2309614"/>
              <a:chExt cx="2943849" cy="1135733"/>
            </a:xfrm>
          </p:grpSpPr>
          <p:sp>
            <p:nvSpPr>
              <p:cNvPr id="355" name="Cloud 354"/>
              <p:cNvSpPr/>
              <p:nvPr/>
            </p:nvSpPr>
            <p:spPr>
              <a:xfrm>
                <a:off x="3929431" y="2309614"/>
                <a:ext cx="2943849" cy="1135733"/>
              </a:xfrm>
              <a:prstGeom prst="cloud">
                <a:avLst/>
              </a:prstGeom>
              <a:solidFill>
                <a:srgbClr val="482D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4214660" y="2660362"/>
                <a:ext cx="11032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AOX =</a:t>
                </a:r>
                <a:endParaRPr lang="en-IN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5183614" y="2800970"/>
                <a:ext cx="4858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2</a:t>
                </a:r>
                <a:endParaRPr lang="en-IN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5178088" y="2500238"/>
                <a:ext cx="5053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1</a:t>
                </a:r>
                <a:endParaRPr lang="en-IN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5547257" y="2660362"/>
                <a:ext cx="10350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AOB</a:t>
                </a:r>
                <a:endParaRPr lang="en-IN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354" name="Straight Connector 353"/>
            <p:cNvCxnSpPr/>
            <p:nvPr/>
          </p:nvCxnSpPr>
          <p:spPr>
            <a:xfrm>
              <a:off x="5436096" y="6413574"/>
              <a:ext cx="423170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0" name="Straight Connector 359"/>
          <p:cNvCxnSpPr/>
          <p:nvPr/>
        </p:nvCxnSpPr>
        <p:spPr>
          <a:xfrm flipH="1">
            <a:off x="1174924" y="3226172"/>
            <a:ext cx="2024186" cy="554916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1" name="Group 360"/>
          <p:cNvGrpSpPr/>
          <p:nvPr/>
        </p:nvGrpSpPr>
        <p:grpSpPr>
          <a:xfrm>
            <a:off x="1905885" y="855420"/>
            <a:ext cx="2673694" cy="864096"/>
            <a:chOff x="4137187" y="-543573"/>
            <a:chExt cx="2673694" cy="864096"/>
          </a:xfrm>
        </p:grpSpPr>
        <p:sp>
          <p:nvSpPr>
            <p:cNvPr id="362" name="Cloud 361"/>
            <p:cNvSpPr/>
            <p:nvPr/>
          </p:nvSpPr>
          <p:spPr>
            <a:xfrm>
              <a:off x="4137187" y="-543573"/>
              <a:ext cx="2673694" cy="86409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4226689" y="-438943"/>
              <a:ext cx="2494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OD is the bisector of 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AOX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989296" y="611719"/>
            <a:ext cx="2673694" cy="1184691"/>
            <a:chOff x="4137187" y="-543574"/>
            <a:chExt cx="2673694" cy="1184691"/>
          </a:xfrm>
        </p:grpSpPr>
        <p:sp>
          <p:nvSpPr>
            <p:cNvPr id="365" name="Cloud 364"/>
            <p:cNvSpPr/>
            <p:nvPr/>
          </p:nvSpPr>
          <p:spPr>
            <a:xfrm>
              <a:off x="4137187" y="-543574"/>
              <a:ext cx="2673694" cy="118469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4226689" y="-438943"/>
              <a:ext cx="24946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So, what can we say about 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AOD and </a:t>
              </a:r>
              <a:r>
                <a:rPr lang="en-US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AOX ?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1782406" y="648044"/>
            <a:ext cx="2943849" cy="1135733"/>
            <a:chOff x="4119623" y="5884118"/>
            <a:chExt cx="2943849" cy="1135733"/>
          </a:xfrm>
        </p:grpSpPr>
        <p:grpSp>
          <p:nvGrpSpPr>
            <p:cNvPr id="368" name="Group 367"/>
            <p:cNvGrpSpPr/>
            <p:nvPr/>
          </p:nvGrpSpPr>
          <p:grpSpPr>
            <a:xfrm>
              <a:off x="4119623" y="5884118"/>
              <a:ext cx="2943849" cy="1135733"/>
              <a:chOff x="3929431" y="2309614"/>
              <a:chExt cx="2943849" cy="1135733"/>
            </a:xfrm>
          </p:grpSpPr>
          <p:sp>
            <p:nvSpPr>
              <p:cNvPr id="370" name="Cloud 369"/>
              <p:cNvSpPr/>
              <p:nvPr/>
            </p:nvSpPr>
            <p:spPr>
              <a:xfrm>
                <a:off x="3929431" y="2309614"/>
                <a:ext cx="2943849" cy="1135733"/>
              </a:xfrm>
              <a:prstGeom prst="cloud">
                <a:avLst/>
              </a:prstGeom>
              <a:solidFill>
                <a:srgbClr val="482D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4214660" y="2660362"/>
                <a:ext cx="11032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AOD =</a:t>
                </a:r>
                <a:endParaRPr lang="en-IN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5183614" y="2800970"/>
                <a:ext cx="4858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2</a:t>
                </a:r>
                <a:endParaRPr lang="en-IN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5178088" y="2500238"/>
                <a:ext cx="5053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1</a:t>
                </a:r>
                <a:endParaRPr lang="en-IN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5547257" y="2660362"/>
                <a:ext cx="10350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AOX</a:t>
                </a:r>
                <a:endParaRPr lang="en-IN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369" name="Straight Connector 368"/>
            <p:cNvCxnSpPr/>
            <p:nvPr/>
          </p:nvCxnSpPr>
          <p:spPr>
            <a:xfrm>
              <a:off x="5436096" y="6413574"/>
              <a:ext cx="423170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9" name="TextBox 348"/>
          <p:cNvSpPr txBox="1"/>
          <p:nvPr/>
        </p:nvSpPr>
        <p:spPr>
          <a:xfrm>
            <a:off x="5802433" y="1362499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O</a:t>
            </a:r>
            <a:endParaRPr lang="en-IN" sz="14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3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3.88889E-6 -2.96296E-6 L 0.23385 0.00124 " pathEditMode="relative" rAng="0" ptsTypes="AA">
                                      <p:cBhvr>
                                        <p:cTn id="82" dur="3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4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680000">
                                      <p:cBhvr>
                                        <p:cTn id="15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3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2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280000">
                                      <p:cBhvr>
                                        <p:cTn id="25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980000">
                                      <p:cBhvr>
                                        <p:cTn id="348" dur="7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0">
                                      <p:cBhvr>
                                        <p:cTn id="372" dur="7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7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000"/>
                            </p:stCondLst>
                            <p:childTnLst>
                              <p:par>
                                <p:cTn id="3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2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2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2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00"/>
                            </p:stCondLst>
                            <p:childTnLst>
                              <p:par>
                                <p:cTn id="4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500"/>
                            </p:stCondLst>
                            <p:childTnLst>
                              <p:par>
                                <p:cTn id="5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500"/>
                            </p:stCondLst>
                            <p:childTnLst>
                              <p:par>
                                <p:cTn id="6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1" grpId="1" animBg="1"/>
      <p:bldP spid="229" grpId="0" animBg="1"/>
      <p:bldP spid="338" grpId="0" animBg="1"/>
      <p:bldP spid="338" grpId="1" animBg="1"/>
      <p:bldP spid="204" grpId="0" animBg="1"/>
      <p:bldP spid="203" grpId="0" animBg="1"/>
      <p:bldP spid="173" grpId="0"/>
      <p:bldP spid="174" grpId="0"/>
      <p:bldP spid="176" grpId="0" animBg="1"/>
      <p:bldP spid="178" grpId="0" animBg="1"/>
      <p:bldP spid="179" grpId="0"/>
      <p:bldP spid="180" grpId="0" animBg="1"/>
      <p:bldP spid="184" grpId="0" animBg="1"/>
      <p:bldP spid="185" grpId="0" animBg="1"/>
      <p:bldP spid="188" grpId="0"/>
      <p:bldP spid="190" grpId="0" animBg="1"/>
      <p:bldP spid="194" grpId="0" animBg="1"/>
      <p:bldP spid="195" grpId="0"/>
      <p:bldP spid="196" grpId="0"/>
      <p:bldP spid="197" grpId="0" animBg="1"/>
      <p:bldP spid="198" grpId="0"/>
      <p:bldP spid="199" grpId="0"/>
      <p:bldP spid="206" grpId="0"/>
      <p:bldP spid="215" grpId="0"/>
      <p:bldP spid="230" grpId="0"/>
      <p:bldP spid="219" grpId="0" animBg="1"/>
      <p:bldP spid="226" grpId="0" animBg="1"/>
      <p:bldP spid="244" grpId="0"/>
      <p:bldP spid="245" grpId="0" animBg="1"/>
      <p:bldP spid="277" grpId="0"/>
      <p:bldP spid="287" grpId="0"/>
      <p:bldP spid="299" grpId="0" animBg="1"/>
      <p:bldP spid="299" grpId="1" animBg="1"/>
      <p:bldP spid="300" grpId="0" animBg="1"/>
      <p:bldP spid="300" grpId="1" animBg="1"/>
      <p:bldP spid="301" grpId="0"/>
      <p:bldP spid="302" grpId="0"/>
      <p:bldP spid="303" grpId="0"/>
      <p:bldP spid="311" grpId="0"/>
      <p:bldP spid="318" grpId="0"/>
      <p:bldP spid="319" grpId="0"/>
      <p:bldP spid="328" grpId="0"/>
      <p:bldP spid="335" grpId="0"/>
      <p:bldP spid="3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936" y="2355726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>
                <a:latin typeface="Bookman Old Style" pitchFamily="18" charset="0"/>
              </a:rPr>
              <a:t>Module 6</a:t>
            </a:r>
            <a:endParaRPr lang="en-IN" sz="1400" b="1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3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http://cnx.org/resources/2f71bd9ecb91d9eefaf7f92ba82ec0ea/graphics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" b="100000" l="0" r="992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-6801" y="2015086"/>
            <a:ext cx="3452206" cy="190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" name="TextBox 399"/>
          <p:cNvSpPr txBox="1"/>
          <p:nvPr/>
        </p:nvSpPr>
        <p:spPr>
          <a:xfrm>
            <a:off x="1038761" y="305113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2246477" y="381724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136252"/>
            <a:ext cx="8080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Construct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 following angles and verify by measuring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them by protractor :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747" y="804646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(i)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75</a:t>
            </a:r>
            <a:r>
              <a:rPr lang="en-US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730580" y="1577975"/>
            <a:ext cx="565124" cy="22782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726612" y="1787179"/>
            <a:ext cx="1124236" cy="2064363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26610" y="1517650"/>
            <a:ext cx="0" cy="2350509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1042473" y="3174494"/>
            <a:ext cx="1363514" cy="1363514"/>
          </a:xfrm>
          <a:prstGeom prst="arc">
            <a:avLst>
              <a:gd name="adj1" fmla="val 1081034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1664863">
            <a:off x="1881713" y="3126540"/>
            <a:ext cx="714380" cy="927836"/>
          </a:xfrm>
          <a:prstGeom prst="arc">
            <a:avLst>
              <a:gd name="adj1" fmla="val 11329547"/>
              <a:gd name="adj2" fmla="val 14255012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rot="19976834">
            <a:off x="1394947" y="2869675"/>
            <a:ext cx="714380" cy="927836"/>
          </a:xfrm>
          <a:prstGeom prst="arc">
            <a:avLst>
              <a:gd name="adj1" fmla="val 11329547"/>
              <a:gd name="adj2" fmla="val 14255012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724230" y="3858125"/>
            <a:ext cx="18390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724230" y="3856250"/>
            <a:ext cx="5688383" cy="494414"/>
            <a:chOff x="1515075" y="1268751"/>
            <a:chExt cx="6558727" cy="570595"/>
          </a:xfrm>
        </p:grpSpPr>
        <p:sp>
          <p:nvSpPr>
            <p:cNvPr id="12" name="Rectangle 11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Oval 178"/>
          <p:cNvSpPr/>
          <p:nvPr/>
        </p:nvSpPr>
        <p:spPr>
          <a:xfrm>
            <a:off x="1686134" y="382212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1" name="Picture 4" descr="D:\ankur\ppt\compass\penc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20" y="2694599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1546306" y="381724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320857" y="381724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85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6717">
            <a:off x="562428" y="2809321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78032">
            <a:off x="1246010" y="2794768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74418">
            <a:off x="891561" y="2208489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Arc 187"/>
          <p:cNvSpPr/>
          <p:nvPr/>
        </p:nvSpPr>
        <p:spPr>
          <a:xfrm rot="2897181">
            <a:off x="1554813" y="2505412"/>
            <a:ext cx="714380" cy="927836"/>
          </a:xfrm>
          <a:prstGeom prst="arc">
            <a:avLst>
              <a:gd name="adj1" fmla="val 10110956"/>
              <a:gd name="adj2" fmla="val 1309490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189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53018">
            <a:off x="899950" y="2207241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Arc 189"/>
          <p:cNvSpPr/>
          <p:nvPr/>
        </p:nvSpPr>
        <p:spPr>
          <a:xfrm rot="6132131">
            <a:off x="1236813" y="2531223"/>
            <a:ext cx="714380" cy="927836"/>
          </a:xfrm>
          <a:prstGeom prst="arc">
            <a:avLst>
              <a:gd name="adj1" fmla="val 9986206"/>
              <a:gd name="adj2" fmla="val 1350890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191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40821">
            <a:off x="232114" y="2237969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Oval 191"/>
          <p:cNvSpPr/>
          <p:nvPr/>
        </p:nvSpPr>
        <p:spPr>
          <a:xfrm>
            <a:off x="2370493" y="381815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" name="Arc 193"/>
          <p:cNvSpPr/>
          <p:nvPr/>
        </p:nvSpPr>
        <p:spPr>
          <a:xfrm rot="6906965">
            <a:off x="1863927" y="2479628"/>
            <a:ext cx="714380" cy="927836"/>
          </a:xfrm>
          <a:prstGeom prst="arc">
            <a:avLst>
              <a:gd name="adj1" fmla="val 6496139"/>
              <a:gd name="adj2" fmla="val 1100729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195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63328">
            <a:off x="893630" y="2211461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Arc 195"/>
          <p:cNvSpPr/>
          <p:nvPr/>
        </p:nvSpPr>
        <p:spPr>
          <a:xfrm rot="7216119">
            <a:off x="1547243" y="2435777"/>
            <a:ext cx="714380" cy="927836"/>
          </a:xfrm>
          <a:prstGeom prst="arc">
            <a:avLst>
              <a:gd name="adj1" fmla="val 8593981"/>
              <a:gd name="adj2" fmla="val 1350890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197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38507">
            <a:off x="570253" y="2128431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7" name="TextBox 366"/>
          <p:cNvSpPr txBox="1"/>
          <p:nvPr/>
        </p:nvSpPr>
        <p:spPr>
          <a:xfrm>
            <a:off x="1774988" y="222123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2660085" y="191203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448679" y="288430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2113068" y="30968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2" name="Cloud 401"/>
          <p:cNvSpPr/>
          <p:nvPr/>
        </p:nvSpPr>
        <p:spPr>
          <a:xfrm>
            <a:off x="4007810" y="1001342"/>
            <a:ext cx="2558795" cy="69206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/>
        </p:nvSpPr>
        <p:spPr>
          <a:xfrm>
            <a:off x="4292188" y="1142319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Draw a ray OA.</a:t>
            </a:r>
            <a:endParaRPr lang="en-IN" b="1" dirty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cxnSp>
        <p:nvCxnSpPr>
          <p:cNvPr id="404" name="Straight Connector 403"/>
          <p:cNvCxnSpPr/>
          <p:nvPr/>
        </p:nvCxnSpPr>
        <p:spPr>
          <a:xfrm flipH="1">
            <a:off x="7377212" y="1094238"/>
            <a:ext cx="519906" cy="79851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 flipH="1">
            <a:off x="7369921" y="1892679"/>
            <a:ext cx="972069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Pie 405"/>
          <p:cNvSpPr/>
          <p:nvPr/>
        </p:nvSpPr>
        <p:spPr>
          <a:xfrm rot="16377861">
            <a:off x="7166977" y="1662149"/>
            <a:ext cx="425404" cy="459796"/>
          </a:xfrm>
          <a:prstGeom prst="pie">
            <a:avLst>
              <a:gd name="adj1" fmla="val 1879997"/>
              <a:gd name="adj2" fmla="val 52177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7" name="TextBox 406"/>
          <p:cNvSpPr txBox="1"/>
          <p:nvPr/>
        </p:nvSpPr>
        <p:spPr>
          <a:xfrm>
            <a:off x="7986900" y="187661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A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7468993" y="107880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B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409" name="Oval 408"/>
          <p:cNvSpPr/>
          <p:nvPr/>
        </p:nvSpPr>
        <p:spPr>
          <a:xfrm>
            <a:off x="7742634" y="1218435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0" name="Rectangle 409"/>
          <p:cNvSpPr/>
          <p:nvPr/>
        </p:nvSpPr>
        <p:spPr>
          <a:xfrm>
            <a:off x="7236296" y="483518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latin typeface="Bookman Old Style" pitchFamily="18" charset="0"/>
              </a:rPr>
              <a:t>Rough fig.</a:t>
            </a:r>
            <a:endParaRPr lang="en-IN" u="sng" dirty="0">
              <a:latin typeface="Bookman Old Style" pitchFamily="18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7543956" y="1588448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75</a:t>
            </a:r>
            <a:r>
              <a:rPr lang="en-US" sz="1400" b="1" baseline="30000" dirty="0" smtClean="0">
                <a:latin typeface="Bookman Old Style" pitchFamily="18" charset="0"/>
              </a:rPr>
              <a:t>0</a:t>
            </a:r>
            <a:endParaRPr lang="en-IN" sz="1400" b="1" baseline="30000" dirty="0">
              <a:latin typeface="Bookman Old Style" pitchFamily="18" charset="0"/>
            </a:endParaRPr>
          </a:p>
        </p:txBody>
      </p:sp>
      <p:sp>
        <p:nvSpPr>
          <p:cNvPr id="421" name="Pie 420"/>
          <p:cNvSpPr/>
          <p:nvPr/>
        </p:nvSpPr>
        <p:spPr>
          <a:xfrm rot="5400000">
            <a:off x="1523059" y="3651250"/>
            <a:ext cx="410242" cy="410242"/>
          </a:xfrm>
          <a:prstGeom prst="pie">
            <a:avLst>
              <a:gd name="adj1" fmla="val 11706754"/>
              <a:gd name="adj2" fmla="val 16200000"/>
            </a:avLst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1881705" y="3550908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75</a:t>
            </a:r>
            <a:r>
              <a:rPr lang="en-US" sz="1400" b="1" baseline="30000" dirty="0" smtClean="0">
                <a:latin typeface="Bookman Old Style" pitchFamily="18" charset="0"/>
              </a:rPr>
              <a:t>0</a:t>
            </a:r>
            <a:endParaRPr lang="en-IN" sz="1400" b="1" baseline="30000" dirty="0">
              <a:latin typeface="Bookman Old Style" pitchFamily="18" charset="0"/>
            </a:endParaRPr>
          </a:p>
        </p:txBody>
      </p:sp>
      <p:cxnSp>
        <p:nvCxnSpPr>
          <p:cNvPr id="224" name="Straight Arrow Connector 223"/>
          <p:cNvCxnSpPr/>
          <p:nvPr/>
        </p:nvCxnSpPr>
        <p:spPr>
          <a:xfrm>
            <a:off x="3534002" y="3859309"/>
            <a:ext cx="1290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3447782" y="382446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8101958" y="1847886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7" name="Group 226"/>
          <p:cNvGrpSpPr/>
          <p:nvPr/>
        </p:nvGrpSpPr>
        <p:grpSpPr>
          <a:xfrm>
            <a:off x="2945681" y="668696"/>
            <a:ext cx="4128438" cy="1440160"/>
            <a:chOff x="4155741" y="-553098"/>
            <a:chExt cx="4128438" cy="1440160"/>
          </a:xfrm>
        </p:grpSpPr>
        <p:sp>
          <p:nvSpPr>
            <p:cNvPr id="228" name="Cloud 227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O as the centre and any suitable radius, draw an arc.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2941395" y="650043"/>
            <a:ext cx="4128438" cy="1440160"/>
            <a:chOff x="4155741" y="-553098"/>
            <a:chExt cx="4128438" cy="1440160"/>
          </a:xfrm>
        </p:grpSpPr>
        <p:sp>
          <p:nvSpPr>
            <p:cNvPr id="231" name="Cloud 230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C as the centre and same radius, draw an arc intersecting at D.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2927718" y="668696"/>
            <a:ext cx="4128438" cy="1440160"/>
            <a:chOff x="4155741" y="-553098"/>
            <a:chExt cx="4128438" cy="1440160"/>
          </a:xfrm>
        </p:grpSpPr>
        <p:sp>
          <p:nvSpPr>
            <p:cNvPr id="234" name="Cloud 233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D as the centre and same radius, draw an arc intersecting at E.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236" name="Straight Connector 235"/>
          <p:cNvCxnSpPr/>
          <p:nvPr/>
        </p:nvCxnSpPr>
        <p:spPr>
          <a:xfrm flipV="1">
            <a:off x="1370841" y="3266196"/>
            <a:ext cx="682628" cy="42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2777044" y="668696"/>
            <a:ext cx="4128438" cy="1440160"/>
            <a:chOff x="4155741" y="-553098"/>
            <a:chExt cx="4128438" cy="1440160"/>
          </a:xfrm>
        </p:grpSpPr>
        <p:sp>
          <p:nvSpPr>
            <p:cNvPr id="239" name="Cloud 238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D as the centre and radius more than half of DE, draw an arc.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3118819" y="417905"/>
            <a:ext cx="4128438" cy="1440160"/>
            <a:chOff x="4155741" y="-553098"/>
            <a:chExt cx="4128438" cy="1440160"/>
          </a:xfrm>
        </p:grpSpPr>
        <p:sp>
          <p:nvSpPr>
            <p:cNvPr id="242" name="Cloud 241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E as the centre and same radius, draw an intersecting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3298092" y="1555953"/>
            <a:ext cx="1595972" cy="755636"/>
            <a:chOff x="4389891" y="-491746"/>
            <a:chExt cx="1595972" cy="755636"/>
          </a:xfrm>
        </p:grpSpPr>
        <p:sp>
          <p:nvSpPr>
            <p:cNvPr id="246" name="Cloud 245"/>
            <p:cNvSpPr/>
            <p:nvPr/>
          </p:nvSpPr>
          <p:spPr>
            <a:xfrm>
              <a:off x="4389891" y="-491746"/>
              <a:ext cx="1595972" cy="75563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512438" y="-313336"/>
              <a:ext cx="133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OF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248" name="Straight Connector 247"/>
          <p:cNvCxnSpPr/>
          <p:nvPr/>
        </p:nvCxnSpPr>
        <p:spPr>
          <a:xfrm flipH="1" flipV="1">
            <a:off x="1712155" y="3177794"/>
            <a:ext cx="343637" cy="85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>
            <a:off x="2697324" y="585219"/>
            <a:ext cx="4128438" cy="1440160"/>
            <a:chOff x="4155741" y="-553098"/>
            <a:chExt cx="4128438" cy="1440160"/>
          </a:xfrm>
        </p:grpSpPr>
        <p:sp>
          <p:nvSpPr>
            <p:cNvPr id="251" name="Cloud 250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D as the centre and radius more than half of DP,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2622286" y="571714"/>
            <a:ext cx="4128438" cy="1440160"/>
            <a:chOff x="4155741" y="-553098"/>
            <a:chExt cx="4128438" cy="1440160"/>
          </a:xfrm>
        </p:grpSpPr>
        <p:sp>
          <p:nvSpPr>
            <p:cNvPr id="254" name="Cloud 253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P as the centre and same radius, draw an intersecting arc.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7092280" y="1746502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O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2647385" y="206769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3598834" y="771550"/>
            <a:ext cx="13580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u="sng" dirty="0" smtClean="0">
                <a:latin typeface="Bookman Old Style" pitchFamily="18" charset="0"/>
              </a:rPr>
              <a:t>Justification</a:t>
            </a:r>
            <a:endParaRPr lang="en-IN" sz="1500" u="sng" dirty="0">
              <a:latin typeface="Bookman Old Style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3612902" y="1054806"/>
            <a:ext cx="12907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POA = 90º</a:t>
            </a:r>
            <a:endParaRPr lang="en-IN" sz="1500" dirty="0">
              <a:latin typeface="Bookman Old Style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3613290" y="1300625"/>
            <a:ext cx="13260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QOA = 60º</a:t>
            </a:r>
            <a:endParaRPr lang="en-IN" sz="1500" dirty="0">
              <a:latin typeface="Bookman Old Style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3616826" y="1570709"/>
            <a:ext cx="246734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POQ + </a:t>
            </a:r>
            <a:r>
              <a:rPr lang="en-US" sz="1500" b="1" dirty="0">
                <a:latin typeface="Bookman Old Style" pitchFamily="18" charset="0"/>
                <a:sym typeface="Symbol"/>
              </a:rPr>
              <a:t></a:t>
            </a:r>
            <a:r>
              <a:rPr lang="en-IN" sz="1500" dirty="0">
                <a:latin typeface="Bookman Old Style" pitchFamily="18" charset="0"/>
              </a:rPr>
              <a:t>QOA </a:t>
            </a:r>
            <a:r>
              <a:rPr lang="en-IN" sz="1500" dirty="0" smtClean="0">
                <a:latin typeface="Bookman Old Style" pitchFamily="18" charset="0"/>
              </a:rPr>
              <a:t>=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POA </a:t>
            </a:r>
            <a:endParaRPr lang="en-IN" sz="1500" dirty="0">
              <a:latin typeface="Bookman Old Style" pitchFamily="18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372722" y="1832273"/>
            <a:ext cx="204414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Symbol" panose="05050102010706020507" pitchFamily="18" charset="2"/>
                <a:sym typeface="Symbol"/>
              </a:rPr>
              <a:t>\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POQ + 60 = 90  </a:t>
            </a:r>
            <a:endParaRPr lang="en-IN" sz="1500" dirty="0">
              <a:latin typeface="Bookman Old Style" pitchFamily="18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3372722" y="2095044"/>
            <a:ext cx="202491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Symbol" panose="05050102010706020507" pitchFamily="18" charset="2"/>
                <a:sym typeface="Symbol"/>
              </a:rPr>
              <a:t>\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POQ = 90 – 60  </a:t>
            </a:r>
            <a:endParaRPr lang="en-IN" sz="1500" dirty="0">
              <a:latin typeface="Bookman Old Style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372722" y="2349168"/>
            <a:ext cx="15279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Symbol" panose="05050102010706020507" pitchFamily="18" charset="2"/>
                <a:sym typeface="Symbol"/>
              </a:rPr>
              <a:t>\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POQ = 30º</a:t>
            </a:r>
            <a:endParaRPr lang="en-IN" sz="1500" dirty="0">
              <a:latin typeface="Bookman Old Style" pitchFamily="18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 flipV="1">
            <a:off x="6123202" y="2075071"/>
            <a:ext cx="0" cy="1864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230134" y="2150006"/>
            <a:ext cx="22012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 smtClean="0">
                <a:latin typeface="Bookman Old Style" pitchFamily="18" charset="0"/>
              </a:rPr>
              <a:t>Ray OB bisect </a:t>
            </a:r>
            <a:r>
              <a:rPr lang="en-US" sz="1500" b="1" dirty="0">
                <a:latin typeface="Bookman Old Style" pitchFamily="18" charset="0"/>
                <a:sym typeface="Symbol"/>
              </a:rPr>
              <a:t></a:t>
            </a:r>
            <a:r>
              <a:rPr lang="en-IN" sz="1500" dirty="0">
                <a:latin typeface="Bookman Old Style" pitchFamily="18" charset="0"/>
              </a:rPr>
              <a:t>POQ 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6201882" y="2387521"/>
            <a:ext cx="2052841" cy="593417"/>
            <a:chOff x="4404852" y="6074742"/>
            <a:chExt cx="2052841" cy="593417"/>
          </a:xfrm>
        </p:grpSpPr>
        <p:grpSp>
          <p:nvGrpSpPr>
            <p:cNvPr id="266" name="Group 265"/>
            <p:cNvGrpSpPr/>
            <p:nvPr/>
          </p:nvGrpSpPr>
          <p:grpSpPr>
            <a:xfrm>
              <a:off x="4404852" y="6074742"/>
              <a:ext cx="2052841" cy="593417"/>
              <a:chOff x="4214660" y="2500238"/>
              <a:chExt cx="2052841" cy="593417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4214660" y="2660362"/>
                <a:ext cx="110325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BOQ =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5168374" y="2770490"/>
                <a:ext cx="381695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178089" y="2500238"/>
                <a:ext cx="36343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5493549" y="2660362"/>
                <a:ext cx="77395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POQ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267" name="Straight Connector 266"/>
            <p:cNvCxnSpPr/>
            <p:nvPr/>
          </p:nvCxnSpPr>
          <p:spPr>
            <a:xfrm>
              <a:off x="5398077" y="6388174"/>
              <a:ext cx="3468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Rectangle 271"/>
          <p:cNvSpPr/>
          <p:nvPr/>
        </p:nvSpPr>
        <p:spPr>
          <a:xfrm>
            <a:off x="6930963" y="2994417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=</a:t>
            </a:r>
            <a:endParaRPr lang="en-IN" sz="1500" dirty="0">
              <a:latin typeface="Bookman Old Style" pitchFamily="18" charset="0"/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7184339" y="2865289"/>
            <a:ext cx="1088644" cy="585797"/>
            <a:chOff x="5373806" y="6112842"/>
            <a:chExt cx="1088644" cy="585797"/>
          </a:xfrm>
        </p:grpSpPr>
        <p:grpSp>
          <p:nvGrpSpPr>
            <p:cNvPr id="274" name="Group 273"/>
            <p:cNvGrpSpPr/>
            <p:nvPr/>
          </p:nvGrpSpPr>
          <p:grpSpPr>
            <a:xfrm>
              <a:off x="5373806" y="6112842"/>
              <a:ext cx="1088644" cy="585797"/>
              <a:chOff x="5183614" y="2538338"/>
              <a:chExt cx="1088644" cy="585797"/>
            </a:xfrm>
          </p:grpSpPr>
          <p:sp>
            <p:nvSpPr>
              <p:cNvPr id="276" name="Rectangle 275"/>
              <p:cNvSpPr/>
              <p:nvPr/>
            </p:nvSpPr>
            <p:spPr>
              <a:xfrm>
                <a:off x="5183614" y="2800970"/>
                <a:ext cx="48583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5245720" y="2538338"/>
                <a:ext cx="362863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5547257" y="2660362"/>
                <a:ext cx="725001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× 30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275" name="Straight Connector 274"/>
            <p:cNvCxnSpPr/>
            <p:nvPr/>
          </p:nvCxnSpPr>
          <p:spPr>
            <a:xfrm>
              <a:off x="5440312" y="6405954"/>
              <a:ext cx="3537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ectangle 278"/>
          <p:cNvSpPr/>
          <p:nvPr/>
        </p:nvSpPr>
        <p:spPr>
          <a:xfrm>
            <a:off x="6084168" y="3343945"/>
            <a:ext cx="160011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Symbol" panose="05050102010706020507" pitchFamily="18" charset="2"/>
                <a:sym typeface="Symbol"/>
              </a:rPr>
              <a:t>\ 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BOQ = 15º</a:t>
            </a:r>
            <a:endParaRPr lang="en-IN" sz="1500" dirty="0">
              <a:latin typeface="Bookman Old Style" pitchFamily="18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6334367" y="3696731"/>
            <a:ext cx="24192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BOA =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BOQ +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QOA</a:t>
            </a:r>
            <a:endParaRPr lang="en-IN" sz="1500" dirty="0">
              <a:latin typeface="Bookman Old Style" pitchFamily="18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6914183" y="3976777"/>
            <a:ext cx="107273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 smtClean="0">
                <a:latin typeface="Bookman Old Style" pitchFamily="18" charset="0"/>
              </a:rPr>
              <a:t>= </a:t>
            </a:r>
            <a:r>
              <a:rPr lang="en-US" sz="1500" dirty="0" smtClean="0">
                <a:latin typeface="Bookman Old Style" pitchFamily="18" charset="0"/>
                <a:sym typeface="Symbol"/>
              </a:rPr>
              <a:t>15 + 60</a:t>
            </a:r>
            <a:endParaRPr lang="en-IN" sz="1500" dirty="0">
              <a:latin typeface="Bookman Old Style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5997871" y="4252298"/>
            <a:ext cx="160011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Symbol" panose="05050102010706020507" pitchFamily="18" charset="2"/>
                <a:sym typeface="Symbol"/>
              </a:rPr>
              <a:t>\ 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b="1" dirty="0" smtClean="0">
                <a:latin typeface="Bookman Old Style" pitchFamily="18" charset="0"/>
              </a:rPr>
              <a:t>BOA = 75º</a:t>
            </a:r>
            <a:endParaRPr lang="en-IN" sz="1500" b="1" dirty="0">
              <a:latin typeface="Bookman Old Style" pitchFamily="18" charset="0"/>
            </a:endParaRPr>
          </a:p>
        </p:txBody>
      </p:sp>
      <p:grpSp>
        <p:nvGrpSpPr>
          <p:cNvPr id="283" name="Group 282"/>
          <p:cNvGrpSpPr/>
          <p:nvPr/>
        </p:nvGrpSpPr>
        <p:grpSpPr>
          <a:xfrm>
            <a:off x="2781869" y="811968"/>
            <a:ext cx="1925946" cy="812933"/>
            <a:chOff x="5256987" y="-454502"/>
            <a:chExt cx="1925946" cy="812933"/>
          </a:xfrm>
        </p:grpSpPr>
        <p:sp>
          <p:nvSpPr>
            <p:cNvPr id="284" name="Cloud 283"/>
            <p:cNvSpPr/>
            <p:nvPr/>
          </p:nvSpPr>
          <p:spPr>
            <a:xfrm>
              <a:off x="5256987" y="-454502"/>
              <a:ext cx="1925946" cy="81293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5377790" y="-285053"/>
              <a:ext cx="1649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ED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86" name="TextBox 285"/>
          <p:cNvSpPr txBox="1"/>
          <p:nvPr/>
        </p:nvSpPr>
        <p:spPr>
          <a:xfrm>
            <a:off x="1349182" y="245063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F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H="1">
            <a:off x="2059539" y="2098556"/>
            <a:ext cx="108939" cy="426169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3898982" y="804646"/>
            <a:ext cx="1925946" cy="812933"/>
            <a:chOff x="5256987" y="-454502"/>
            <a:chExt cx="1925946" cy="812933"/>
          </a:xfrm>
        </p:grpSpPr>
        <p:sp>
          <p:nvSpPr>
            <p:cNvPr id="288" name="Cloud 287"/>
            <p:cNvSpPr/>
            <p:nvPr/>
          </p:nvSpPr>
          <p:spPr>
            <a:xfrm>
              <a:off x="5256987" y="-454502"/>
              <a:ext cx="1925946" cy="81293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5377790" y="-285053"/>
              <a:ext cx="1649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OB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3404682" y="835212"/>
            <a:ext cx="2126055" cy="911290"/>
            <a:chOff x="5256987" y="-454502"/>
            <a:chExt cx="1925946" cy="812933"/>
          </a:xfrm>
        </p:grpSpPr>
        <p:sp>
          <p:nvSpPr>
            <p:cNvPr id="291" name="Cloud 290"/>
            <p:cNvSpPr/>
            <p:nvPr/>
          </p:nvSpPr>
          <p:spPr>
            <a:xfrm>
              <a:off x="5256987" y="-454502"/>
              <a:ext cx="1925946" cy="81293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5377790" y="-285053"/>
              <a:ext cx="1649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BOA = 75</a:t>
              </a:r>
              <a:r>
                <a:rPr lang="en-IN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o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3519790" y="801686"/>
            <a:ext cx="1925946" cy="812933"/>
            <a:chOff x="5256987" y="-454502"/>
            <a:chExt cx="1925946" cy="812933"/>
          </a:xfrm>
        </p:grpSpPr>
        <p:sp>
          <p:nvSpPr>
            <p:cNvPr id="294" name="Cloud 293"/>
            <p:cNvSpPr/>
            <p:nvPr/>
          </p:nvSpPr>
          <p:spPr>
            <a:xfrm>
              <a:off x="5256987" y="-454502"/>
              <a:ext cx="1925946" cy="81293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5377790" y="-285053"/>
              <a:ext cx="1649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PD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58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5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0.20208 -4.44444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7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0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520000">
                                      <p:cBhvr>
                                        <p:cTn id="24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7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520000">
                                      <p:cBhvr>
                                        <p:cTn id="26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7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040000">
                                      <p:cBhvr>
                                        <p:cTn id="33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7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0">
                                      <p:cBhvr>
                                        <p:cTn id="36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500"/>
                            </p:stCondLst>
                            <p:childTnLst>
                              <p:par>
                                <p:cTn id="4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25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25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25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750"/>
                            </p:stCondLst>
                            <p:childTnLst>
                              <p:par>
                                <p:cTn id="4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  <p:bldP spid="399" grpId="0"/>
      <p:bldP spid="3" grpId="0"/>
      <p:bldP spid="7" grpId="0" animBg="1"/>
      <p:bldP spid="8" grpId="0" animBg="1"/>
      <p:bldP spid="9" grpId="0" animBg="1"/>
      <p:bldP spid="179" grpId="0" animBg="1"/>
      <p:bldP spid="182" grpId="0"/>
      <p:bldP spid="183" grpId="0"/>
      <p:bldP spid="188" grpId="0" animBg="1"/>
      <p:bldP spid="190" grpId="0" animBg="1"/>
      <p:bldP spid="192" grpId="0" animBg="1"/>
      <p:bldP spid="194" grpId="0" animBg="1"/>
      <p:bldP spid="196" grpId="0" animBg="1"/>
      <p:bldP spid="367" grpId="0"/>
      <p:bldP spid="372" grpId="0"/>
      <p:bldP spid="398" grpId="0"/>
      <p:bldP spid="401" grpId="0"/>
      <p:bldP spid="402" grpId="0" animBg="1"/>
      <p:bldP spid="402" grpId="1" animBg="1"/>
      <p:bldP spid="403" grpId="0"/>
      <p:bldP spid="403" grpId="1"/>
      <p:bldP spid="406" grpId="0" animBg="1"/>
      <p:bldP spid="407" grpId="0"/>
      <p:bldP spid="408" grpId="0"/>
      <p:bldP spid="409" grpId="0" animBg="1"/>
      <p:bldP spid="410" grpId="0"/>
      <p:bldP spid="411" grpId="0"/>
      <p:bldP spid="421" grpId="0" animBg="1"/>
      <p:bldP spid="422" grpId="0"/>
      <p:bldP spid="225" grpId="0" animBg="1"/>
      <p:bldP spid="226" grpId="0" animBg="1"/>
      <p:bldP spid="244" grpId="0"/>
      <p:bldP spid="249" grpId="0" animBg="1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4" grpId="0"/>
      <p:bldP spid="272" grpId="0"/>
      <p:bldP spid="279" grpId="0"/>
      <p:bldP spid="280" grpId="0"/>
      <p:bldP spid="281" grpId="0"/>
      <p:bldP spid="282" grpId="0"/>
      <p:bldP spid="2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936" y="2355726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>
                <a:latin typeface="Bookman Old Style" pitchFamily="18" charset="0"/>
              </a:rPr>
              <a:t>Module 7</a:t>
            </a:r>
            <a:endParaRPr lang="en-IN" sz="1400" b="1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Picture 6" descr="http://cnx.org/resources/2f71bd9ecb91d9eefaf7f92ba82ec0ea/graphics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" b="100000" l="0" r="992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61438" y="2102334"/>
            <a:ext cx="3452206" cy="190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1" name="Rectangle 340"/>
          <p:cNvSpPr/>
          <p:nvPr/>
        </p:nvSpPr>
        <p:spPr>
          <a:xfrm>
            <a:off x="251520" y="136252"/>
            <a:ext cx="8080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Construct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 following angles and verify by measuring them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by protractor :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36" name="Pie 335"/>
          <p:cNvSpPr/>
          <p:nvPr/>
        </p:nvSpPr>
        <p:spPr>
          <a:xfrm rot="5400000">
            <a:off x="1854527" y="3582068"/>
            <a:ext cx="716918" cy="716918"/>
          </a:xfrm>
          <a:prstGeom prst="pie">
            <a:avLst>
              <a:gd name="adj1" fmla="val 10671086"/>
              <a:gd name="adj2" fmla="val 1168841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952503" y="3712315"/>
            <a:ext cx="255613" cy="2446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Pie 288"/>
          <p:cNvSpPr/>
          <p:nvPr/>
        </p:nvSpPr>
        <p:spPr>
          <a:xfrm rot="5400000">
            <a:off x="1896186" y="3606261"/>
            <a:ext cx="654246" cy="654246"/>
          </a:xfrm>
          <a:prstGeom prst="pie">
            <a:avLst>
              <a:gd name="adj1" fmla="val 10627223"/>
              <a:gd name="adj2" fmla="val 1250319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8" name="Pie 287"/>
          <p:cNvSpPr/>
          <p:nvPr/>
        </p:nvSpPr>
        <p:spPr>
          <a:xfrm rot="5400000">
            <a:off x="2012996" y="3750812"/>
            <a:ext cx="410242" cy="410242"/>
          </a:xfrm>
          <a:prstGeom prst="pie">
            <a:avLst>
              <a:gd name="adj1" fmla="val 5369781"/>
              <a:gd name="adj2" fmla="val 12650787"/>
            </a:avLst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747" y="906274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(ii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105</a:t>
            </a:r>
            <a:r>
              <a:rPr lang="en-US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0941" y="314949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75" y="391798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211408" y="1676339"/>
            <a:ext cx="565124" cy="22782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207440" y="1885543"/>
            <a:ext cx="1124236" cy="206436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7438" y="1616014"/>
            <a:ext cx="0" cy="235050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1523301" y="3272858"/>
            <a:ext cx="1363514" cy="1363514"/>
          </a:xfrm>
          <a:prstGeom prst="arc">
            <a:avLst>
              <a:gd name="adj1" fmla="val 1081034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 rot="19935137" flipH="1">
            <a:off x="1359230" y="3263008"/>
            <a:ext cx="714380" cy="927836"/>
          </a:xfrm>
          <a:prstGeom prst="arc">
            <a:avLst>
              <a:gd name="adj1" fmla="val 11329547"/>
              <a:gd name="adj2" fmla="val 14255012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2" name="Arc 11"/>
          <p:cNvSpPr/>
          <p:nvPr/>
        </p:nvSpPr>
        <p:spPr>
          <a:xfrm rot="956612" flipH="1">
            <a:off x="1814726" y="3042655"/>
            <a:ext cx="714380" cy="927836"/>
          </a:xfrm>
          <a:prstGeom prst="arc">
            <a:avLst>
              <a:gd name="adj1" fmla="val 11329547"/>
              <a:gd name="adj2" fmla="val 14255012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69683" y="3956489"/>
            <a:ext cx="183904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69683" y="3954614"/>
            <a:ext cx="5688383" cy="494414"/>
            <a:chOff x="1515075" y="1268751"/>
            <a:chExt cx="6558727" cy="570595"/>
          </a:xfrm>
        </p:grpSpPr>
        <p:sp>
          <p:nvSpPr>
            <p:cNvPr id="15" name="Rectangle 14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8" name="Straight Connector 157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0" name="Straight Connector 179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Oval 182"/>
          <p:cNvSpPr/>
          <p:nvPr/>
        </p:nvSpPr>
        <p:spPr>
          <a:xfrm>
            <a:off x="2169883" y="392048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4" name="Picture 4" descr="D:\ankur\ppt\compass\penc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385" y="2792963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TextBox 184"/>
          <p:cNvSpPr txBox="1"/>
          <p:nvPr/>
        </p:nvSpPr>
        <p:spPr>
          <a:xfrm>
            <a:off x="191759" y="391560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035392" y="391560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87" name="Picture 7" descr="D:\ankur\ppt\compass\round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6717">
            <a:off x="1043256" y="2907685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7" descr="D:\ankur\ppt\compass\round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41353">
            <a:off x="362216" y="2909799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7" descr="D:\ankur\ppt\compass\round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1870">
            <a:off x="703432" y="2327493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Arc 189"/>
          <p:cNvSpPr/>
          <p:nvPr/>
        </p:nvSpPr>
        <p:spPr>
          <a:xfrm rot="2897181">
            <a:off x="2035641" y="2603776"/>
            <a:ext cx="714380" cy="927836"/>
          </a:xfrm>
          <a:prstGeom prst="arc">
            <a:avLst>
              <a:gd name="adj1" fmla="val 10110956"/>
              <a:gd name="adj2" fmla="val 1309490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191" name="Picture 7" descr="D:\ankur\ppt\compass\round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53018">
            <a:off x="1380778" y="2305605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Arc 191"/>
          <p:cNvSpPr/>
          <p:nvPr/>
        </p:nvSpPr>
        <p:spPr>
          <a:xfrm rot="6132131">
            <a:off x="1717641" y="2629587"/>
            <a:ext cx="714380" cy="927836"/>
          </a:xfrm>
          <a:prstGeom prst="arc">
            <a:avLst>
              <a:gd name="adj1" fmla="val 9986206"/>
              <a:gd name="adj2" fmla="val 1350890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193" name="Picture 7" descr="D:\ankur\ppt\compass\round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40821">
            <a:off x="712942" y="2336333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Oval 193"/>
          <p:cNvSpPr/>
          <p:nvPr/>
        </p:nvSpPr>
        <p:spPr>
          <a:xfrm>
            <a:off x="1492391" y="391890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2171146" y="323929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" name="Arc 195"/>
          <p:cNvSpPr/>
          <p:nvPr/>
        </p:nvSpPr>
        <p:spPr>
          <a:xfrm rot="6906965">
            <a:off x="2344755" y="2577992"/>
            <a:ext cx="714380" cy="927836"/>
          </a:xfrm>
          <a:prstGeom prst="arc">
            <a:avLst>
              <a:gd name="adj1" fmla="val 6496139"/>
              <a:gd name="adj2" fmla="val 1100729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197" name="Picture 7" descr="D:\ankur\ppt\compass\round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63328">
            <a:off x="1374458" y="2309825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Arc 197"/>
          <p:cNvSpPr/>
          <p:nvPr/>
        </p:nvSpPr>
        <p:spPr>
          <a:xfrm rot="7216119">
            <a:off x="2028071" y="2534141"/>
            <a:ext cx="714380" cy="927836"/>
          </a:xfrm>
          <a:prstGeom prst="arc">
            <a:avLst>
              <a:gd name="adj1" fmla="val 8593981"/>
              <a:gd name="adj2" fmla="val 1350890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199" name="Picture 7" descr="D:\ankur\ppt\compass\round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38507">
            <a:off x="1051081" y="2226795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TextBox 200"/>
          <p:cNvSpPr txBox="1"/>
          <p:nvPr/>
        </p:nvSpPr>
        <p:spPr>
          <a:xfrm>
            <a:off x="2283586" y="234897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Z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999209" y="172131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T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931063" y="29899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S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443201" y="317417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5" name="Cloud 204"/>
          <p:cNvSpPr/>
          <p:nvPr/>
        </p:nvSpPr>
        <p:spPr>
          <a:xfrm>
            <a:off x="1969769" y="515076"/>
            <a:ext cx="2489965" cy="90951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123728" y="762258"/>
            <a:ext cx="2093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Draw a ray XY</a:t>
            </a:r>
            <a:endParaRPr lang="en-IN" b="1" dirty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 flipH="1">
            <a:off x="7329582" y="468822"/>
            <a:ext cx="407194" cy="86042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6372200" y="1324412"/>
            <a:ext cx="972069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Pie 208"/>
          <p:cNvSpPr/>
          <p:nvPr/>
        </p:nvSpPr>
        <p:spPr>
          <a:xfrm rot="16377861">
            <a:off x="7162992" y="1138483"/>
            <a:ext cx="342876" cy="370596"/>
          </a:xfrm>
          <a:prstGeom prst="pie">
            <a:avLst>
              <a:gd name="adj1" fmla="val 16052172"/>
              <a:gd name="adj2" fmla="val 13717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0" name="TextBox 209"/>
          <p:cNvSpPr txBox="1"/>
          <p:nvPr/>
        </p:nvSpPr>
        <p:spPr>
          <a:xfrm>
            <a:off x="6432490" y="131128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X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7623372" y="53715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Z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7604507" y="621590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Rectangle 212"/>
          <p:cNvSpPr/>
          <p:nvPr/>
        </p:nvSpPr>
        <p:spPr>
          <a:xfrm>
            <a:off x="5669885" y="474226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latin typeface="Bookman Old Style" pitchFamily="18" charset="0"/>
              </a:rPr>
              <a:t>Rough fig.</a:t>
            </a:r>
            <a:endParaRPr lang="en-IN" u="sng" dirty="0">
              <a:latin typeface="Bookman Old Style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737415" y="95199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105</a:t>
            </a:r>
            <a:r>
              <a:rPr lang="en-US" sz="1400" b="1" baseline="30000" dirty="0" smtClean="0">
                <a:latin typeface="Bookman Old Style" pitchFamily="18" charset="0"/>
              </a:rPr>
              <a:t>0</a:t>
            </a:r>
            <a:endParaRPr lang="en-IN" sz="1400" b="1" baseline="30000" dirty="0">
              <a:latin typeface="Bookman Old Style" pitchFamily="18" charset="0"/>
            </a:endParaRPr>
          </a:p>
        </p:txBody>
      </p:sp>
      <p:sp>
        <p:nvSpPr>
          <p:cNvPr id="223" name="Pie 222"/>
          <p:cNvSpPr/>
          <p:nvPr/>
        </p:nvSpPr>
        <p:spPr>
          <a:xfrm rot="5400000">
            <a:off x="2003887" y="3749614"/>
            <a:ext cx="410242" cy="410242"/>
          </a:xfrm>
          <a:prstGeom prst="pie">
            <a:avLst>
              <a:gd name="adj1" fmla="val 5369781"/>
              <a:gd name="adj2" fmla="val 11688411"/>
            </a:avLst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245141" y="128947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Y</a:t>
            </a:r>
            <a:endParaRPr lang="en-IN" sz="1400" b="1" dirty="0">
              <a:latin typeface="Bookman Old Style" pitchFamily="18" charset="0"/>
            </a:endParaRPr>
          </a:p>
        </p:txBody>
      </p:sp>
      <p:cxnSp>
        <p:nvCxnSpPr>
          <p:cNvPr id="225" name="Straight Arrow Connector 224"/>
          <p:cNvCxnSpPr/>
          <p:nvPr/>
        </p:nvCxnSpPr>
        <p:spPr>
          <a:xfrm flipH="1">
            <a:off x="325345" y="3957048"/>
            <a:ext cx="1290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48390" y="595836"/>
            <a:ext cx="3353894" cy="1249347"/>
            <a:chOff x="3053390" y="-459425"/>
            <a:chExt cx="3353894" cy="1249347"/>
          </a:xfrm>
        </p:grpSpPr>
        <p:sp>
          <p:nvSpPr>
            <p:cNvPr id="227" name="Cloud 226"/>
            <p:cNvSpPr/>
            <p:nvPr/>
          </p:nvSpPr>
          <p:spPr>
            <a:xfrm>
              <a:off x="3053390" y="-459425"/>
              <a:ext cx="3353894" cy="124934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235759" y="-313336"/>
              <a:ext cx="29632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With Y as the centre and any suitable radius, draw an arc</a:t>
              </a: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1455077" y="397988"/>
            <a:ext cx="3855214" cy="1352864"/>
            <a:chOff x="2802730" y="-511184"/>
            <a:chExt cx="3855214" cy="1352864"/>
          </a:xfrm>
        </p:grpSpPr>
        <p:sp>
          <p:nvSpPr>
            <p:cNvPr id="230" name="Cloud 229"/>
            <p:cNvSpPr/>
            <p:nvPr/>
          </p:nvSpPr>
          <p:spPr>
            <a:xfrm>
              <a:off x="2802730" y="-511184"/>
              <a:ext cx="3855214" cy="135286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235759" y="-313336"/>
              <a:ext cx="31715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With P as the centre and same radius, draw an arc intersecting at R.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1721372" y="416489"/>
            <a:ext cx="3855214" cy="1352864"/>
            <a:chOff x="2802730" y="-511184"/>
            <a:chExt cx="3855214" cy="1352864"/>
          </a:xfrm>
        </p:grpSpPr>
        <p:sp>
          <p:nvSpPr>
            <p:cNvPr id="233" name="Cloud 232"/>
            <p:cNvSpPr/>
            <p:nvPr/>
          </p:nvSpPr>
          <p:spPr>
            <a:xfrm>
              <a:off x="2802730" y="-511184"/>
              <a:ext cx="3855214" cy="135286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235759" y="-313336"/>
              <a:ext cx="31715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With R as the centre and same radius, draw an arc intersecting at Q.</a:t>
              </a:r>
            </a:p>
          </p:txBody>
        </p:sp>
      </p:grpSp>
      <p:cxnSp>
        <p:nvCxnSpPr>
          <p:cNvPr id="235" name="Straight Connector 234"/>
          <p:cNvCxnSpPr/>
          <p:nvPr/>
        </p:nvCxnSpPr>
        <p:spPr>
          <a:xfrm>
            <a:off x="1883639" y="3358649"/>
            <a:ext cx="64476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1423424" y="451608"/>
            <a:ext cx="3855214" cy="1352864"/>
            <a:chOff x="2802730" y="-511184"/>
            <a:chExt cx="3855214" cy="1352864"/>
          </a:xfrm>
        </p:grpSpPr>
        <p:sp>
          <p:nvSpPr>
            <p:cNvPr id="238" name="Cloud 237"/>
            <p:cNvSpPr/>
            <p:nvPr/>
          </p:nvSpPr>
          <p:spPr>
            <a:xfrm>
              <a:off x="2802730" y="-511184"/>
              <a:ext cx="3855214" cy="135286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235759" y="-313336"/>
              <a:ext cx="31715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With Q as the centre and radius more than half of RQ, draw an arc</a:t>
              </a: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1603830" y="487072"/>
            <a:ext cx="3855214" cy="1352864"/>
            <a:chOff x="2802730" y="-511184"/>
            <a:chExt cx="3855214" cy="1352864"/>
          </a:xfrm>
        </p:grpSpPr>
        <p:sp>
          <p:nvSpPr>
            <p:cNvPr id="241" name="Cloud 240"/>
            <p:cNvSpPr/>
            <p:nvPr/>
          </p:nvSpPr>
          <p:spPr>
            <a:xfrm>
              <a:off x="2802730" y="-511184"/>
              <a:ext cx="3855214" cy="135286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235759" y="-313336"/>
              <a:ext cx="31715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With R as the centre and same radius, draw an intersecting arc.</a:t>
              </a: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2403955" y="747961"/>
            <a:ext cx="1948796" cy="790055"/>
            <a:chOff x="4139957" y="-511184"/>
            <a:chExt cx="1948796" cy="790055"/>
          </a:xfrm>
        </p:grpSpPr>
        <p:sp>
          <p:nvSpPr>
            <p:cNvPr id="244" name="Cloud 243"/>
            <p:cNvSpPr/>
            <p:nvPr/>
          </p:nvSpPr>
          <p:spPr>
            <a:xfrm>
              <a:off x="4139957" y="-511184"/>
              <a:ext cx="1948796" cy="790055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215502" y="-313336"/>
              <a:ext cx="1765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YB</a:t>
              </a:r>
            </a:p>
          </p:txBody>
        </p:sp>
      </p:grpSp>
      <p:cxnSp>
        <p:nvCxnSpPr>
          <p:cNvPr id="246" name="Straight Connector 245"/>
          <p:cNvCxnSpPr/>
          <p:nvPr/>
        </p:nvCxnSpPr>
        <p:spPr>
          <a:xfrm>
            <a:off x="2217494" y="3271788"/>
            <a:ext cx="310910" cy="8508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/>
          <p:cNvGrpSpPr/>
          <p:nvPr/>
        </p:nvGrpSpPr>
        <p:grpSpPr>
          <a:xfrm>
            <a:off x="1598429" y="441208"/>
            <a:ext cx="3855214" cy="1352864"/>
            <a:chOff x="2802730" y="-511184"/>
            <a:chExt cx="3855214" cy="1352864"/>
          </a:xfrm>
        </p:grpSpPr>
        <p:sp>
          <p:nvSpPr>
            <p:cNvPr id="249" name="Cloud 248"/>
            <p:cNvSpPr/>
            <p:nvPr/>
          </p:nvSpPr>
          <p:spPr>
            <a:xfrm>
              <a:off x="2802730" y="-511184"/>
              <a:ext cx="3855214" cy="135286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235759" y="-313336"/>
              <a:ext cx="31715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With S as the centre and radius more than half of SQ, draw an arc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1361385" y="414907"/>
            <a:ext cx="3855214" cy="1352864"/>
            <a:chOff x="2802730" y="-511184"/>
            <a:chExt cx="3855214" cy="1352864"/>
          </a:xfrm>
        </p:grpSpPr>
        <p:sp>
          <p:nvSpPr>
            <p:cNvPr id="252" name="Cloud 251"/>
            <p:cNvSpPr/>
            <p:nvPr/>
          </p:nvSpPr>
          <p:spPr>
            <a:xfrm>
              <a:off x="2802730" y="-511184"/>
              <a:ext cx="3855214" cy="135286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235759" y="-313336"/>
              <a:ext cx="31715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With Q as the centre and same radius, draw intersecting arcs</a:t>
              </a:r>
            </a:p>
          </p:txBody>
        </p:sp>
      </p:grpSp>
      <p:sp>
        <p:nvSpPr>
          <p:cNvPr id="254" name="TextBox 253"/>
          <p:cNvSpPr txBox="1"/>
          <p:nvPr/>
        </p:nvSpPr>
        <p:spPr>
          <a:xfrm>
            <a:off x="1921540" y="244254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6556087" y="1286860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6" name="Group 255"/>
          <p:cNvGrpSpPr/>
          <p:nvPr/>
        </p:nvGrpSpPr>
        <p:grpSpPr>
          <a:xfrm>
            <a:off x="2521904" y="747961"/>
            <a:ext cx="1897805" cy="790055"/>
            <a:chOff x="4139956" y="-511184"/>
            <a:chExt cx="1897805" cy="790055"/>
          </a:xfrm>
        </p:grpSpPr>
        <p:sp>
          <p:nvSpPr>
            <p:cNvPr id="257" name="Cloud 256"/>
            <p:cNvSpPr/>
            <p:nvPr/>
          </p:nvSpPr>
          <p:spPr>
            <a:xfrm>
              <a:off x="4139956" y="-511184"/>
              <a:ext cx="1897805" cy="790055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4215502" y="-313336"/>
              <a:ext cx="1568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RQ</a:t>
              </a: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2558343" y="859101"/>
            <a:ext cx="1828680" cy="790055"/>
            <a:chOff x="4139957" y="-511184"/>
            <a:chExt cx="1828680" cy="790055"/>
          </a:xfrm>
        </p:grpSpPr>
        <p:sp>
          <p:nvSpPr>
            <p:cNvPr id="260" name="Cloud 259"/>
            <p:cNvSpPr/>
            <p:nvPr/>
          </p:nvSpPr>
          <p:spPr>
            <a:xfrm>
              <a:off x="4139957" y="-511184"/>
              <a:ext cx="1828680" cy="790055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215502" y="-313336"/>
              <a:ext cx="1650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 SQ</a:t>
              </a:r>
            </a:p>
          </p:txBody>
        </p:sp>
      </p:grpSp>
      <p:sp>
        <p:nvSpPr>
          <p:cNvPr id="262" name="Rectangle 261"/>
          <p:cNvSpPr/>
          <p:nvPr/>
        </p:nvSpPr>
        <p:spPr>
          <a:xfrm>
            <a:off x="3356674" y="1635646"/>
            <a:ext cx="13580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u="sng" dirty="0" smtClean="0">
                <a:latin typeface="Bookman Old Style" pitchFamily="18" charset="0"/>
              </a:rPr>
              <a:t>Justification</a:t>
            </a:r>
            <a:endParaRPr lang="en-IN" sz="1500" u="sng" dirty="0">
              <a:latin typeface="Bookman Old Style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3370742" y="1918902"/>
            <a:ext cx="12907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XYB = 90º</a:t>
            </a:r>
            <a:endParaRPr lang="en-IN" sz="1500" dirty="0">
              <a:latin typeface="Bookman Old Style" pitchFamily="18" charset="0"/>
            </a:endParaRPr>
          </a:p>
        </p:txBody>
      </p:sp>
      <p:cxnSp>
        <p:nvCxnSpPr>
          <p:cNvPr id="265" name="Straight Connector 264"/>
          <p:cNvCxnSpPr/>
          <p:nvPr/>
        </p:nvCxnSpPr>
        <p:spPr>
          <a:xfrm>
            <a:off x="2205262" y="1632276"/>
            <a:ext cx="0" cy="2350509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316874" y="3956489"/>
            <a:ext cx="1894768" cy="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/>
          <p:cNvGrpSpPr/>
          <p:nvPr/>
        </p:nvGrpSpPr>
        <p:grpSpPr>
          <a:xfrm>
            <a:off x="2436817" y="843092"/>
            <a:ext cx="2105364" cy="790055"/>
            <a:chOff x="4139957" y="-511184"/>
            <a:chExt cx="2105364" cy="790055"/>
          </a:xfrm>
        </p:grpSpPr>
        <p:sp>
          <p:nvSpPr>
            <p:cNvPr id="268" name="Cloud 267"/>
            <p:cNvSpPr/>
            <p:nvPr/>
          </p:nvSpPr>
          <p:spPr>
            <a:xfrm>
              <a:off x="4139957" y="-511184"/>
              <a:ext cx="2105364" cy="790055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4215502" y="-313336"/>
              <a:ext cx="191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XYB = 90º</a:t>
              </a:r>
            </a:p>
          </p:txBody>
        </p:sp>
      </p:grpSp>
      <p:cxnSp>
        <p:nvCxnSpPr>
          <p:cNvPr id="273" name="Straight Connector 272"/>
          <p:cNvCxnSpPr/>
          <p:nvPr/>
        </p:nvCxnSpPr>
        <p:spPr>
          <a:xfrm flipH="1">
            <a:off x="2195736" y="1906748"/>
            <a:ext cx="1121865" cy="2079302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/>
          <p:cNvGrpSpPr/>
          <p:nvPr/>
        </p:nvGrpSpPr>
        <p:grpSpPr>
          <a:xfrm>
            <a:off x="2460227" y="768477"/>
            <a:ext cx="2105364" cy="790055"/>
            <a:chOff x="4139957" y="-511184"/>
            <a:chExt cx="2105364" cy="790055"/>
          </a:xfrm>
        </p:grpSpPr>
        <p:sp>
          <p:nvSpPr>
            <p:cNvPr id="276" name="Cloud 275"/>
            <p:cNvSpPr/>
            <p:nvPr/>
          </p:nvSpPr>
          <p:spPr>
            <a:xfrm>
              <a:off x="4139957" y="-511184"/>
              <a:ext cx="2105364" cy="790055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4215502" y="-313336"/>
              <a:ext cx="191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XYT = 120º</a:t>
              </a:r>
            </a:p>
          </p:txBody>
        </p:sp>
      </p:grpSp>
      <p:sp>
        <p:nvSpPr>
          <p:cNvPr id="278" name="Rectangle 277"/>
          <p:cNvSpPr/>
          <p:nvPr/>
        </p:nvSpPr>
        <p:spPr>
          <a:xfrm>
            <a:off x="3378353" y="2205153"/>
            <a:ext cx="1409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XYT = 120º</a:t>
            </a:r>
            <a:endParaRPr lang="en-IN" sz="1500" dirty="0">
              <a:latin typeface="Bookman Old Style" pitchFamily="18" charset="0"/>
            </a:endParaRPr>
          </a:p>
        </p:txBody>
      </p:sp>
      <p:grpSp>
        <p:nvGrpSpPr>
          <p:cNvPr id="293" name="Group 292"/>
          <p:cNvGrpSpPr/>
          <p:nvPr/>
        </p:nvGrpSpPr>
        <p:grpSpPr>
          <a:xfrm>
            <a:off x="1721372" y="915243"/>
            <a:ext cx="3417376" cy="792088"/>
            <a:chOff x="4029823" y="-590286"/>
            <a:chExt cx="3417376" cy="792088"/>
          </a:xfrm>
        </p:grpSpPr>
        <p:sp>
          <p:nvSpPr>
            <p:cNvPr id="294" name="Cloud 293"/>
            <p:cNvSpPr/>
            <p:nvPr/>
          </p:nvSpPr>
          <p:spPr>
            <a:xfrm>
              <a:off x="4029823" y="-590286"/>
              <a:ext cx="3417376" cy="79208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215502" y="-406421"/>
              <a:ext cx="3047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rgbClr val="FFFF00"/>
                  </a:solidFill>
                  <a:latin typeface="Bookman Old Style" pitchFamily="18" charset="0"/>
                </a:rPr>
                <a:t>BYT = </a:t>
              </a:r>
              <a:r>
                <a:rPr lang="en-IN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rgbClr val="FFFF00"/>
                  </a:solidFill>
                  <a:latin typeface="Bookman Old Style" pitchFamily="18" charset="0"/>
                </a:rPr>
                <a:t>XYT – </a:t>
              </a:r>
              <a:r>
                <a:rPr lang="en-IN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rgbClr val="FFFF00"/>
                  </a:solidFill>
                  <a:latin typeface="Bookman Old Style" pitchFamily="18" charset="0"/>
                </a:rPr>
                <a:t>XYB</a:t>
              </a:r>
            </a:p>
          </p:txBody>
        </p:sp>
      </p:grpSp>
      <p:sp>
        <p:nvSpPr>
          <p:cNvPr id="296" name="Rectangle 295"/>
          <p:cNvSpPr/>
          <p:nvPr/>
        </p:nvSpPr>
        <p:spPr>
          <a:xfrm>
            <a:off x="3386293" y="2456310"/>
            <a:ext cx="22509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BYT =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XYT –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XYB</a:t>
            </a:r>
            <a:endParaRPr lang="en-IN" sz="1500" dirty="0">
              <a:latin typeface="Bookman Old Style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3968337" y="2664348"/>
            <a:ext cx="11721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 smtClean="0">
                <a:latin typeface="Bookman Old Style" pitchFamily="18" charset="0"/>
              </a:rPr>
              <a:t>= </a:t>
            </a:r>
            <a:r>
              <a:rPr lang="en-US" sz="1500" dirty="0" smtClean="0">
                <a:latin typeface="Bookman Old Style" pitchFamily="18" charset="0"/>
                <a:sym typeface="Symbol"/>
              </a:rPr>
              <a:t>120 – 90</a:t>
            </a:r>
            <a:endParaRPr lang="en-IN" sz="1500" dirty="0">
              <a:latin typeface="Bookman Old Style" pitchFamily="18" charset="0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3973085" y="2925233"/>
            <a:ext cx="6783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 smtClean="0">
                <a:latin typeface="Bookman Old Style" pitchFamily="18" charset="0"/>
              </a:rPr>
              <a:t>= </a:t>
            </a:r>
            <a:r>
              <a:rPr lang="en-US" sz="1500" dirty="0" smtClean="0">
                <a:latin typeface="Bookman Old Style" pitchFamily="18" charset="0"/>
                <a:sym typeface="Symbol"/>
              </a:rPr>
              <a:t>30º</a:t>
            </a:r>
            <a:endParaRPr lang="en-IN" sz="1500" dirty="0">
              <a:latin typeface="Bookman Old Style" pitchFamily="18" charset="0"/>
            </a:endParaRPr>
          </a:p>
        </p:txBody>
      </p:sp>
      <p:cxnSp>
        <p:nvCxnSpPr>
          <p:cNvPr id="299" name="Straight Connector 298"/>
          <p:cNvCxnSpPr/>
          <p:nvPr/>
        </p:nvCxnSpPr>
        <p:spPr>
          <a:xfrm flipH="1">
            <a:off x="2207892" y="1665170"/>
            <a:ext cx="570487" cy="2292828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/>
          <p:cNvGrpSpPr/>
          <p:nvPr/>
        </p:nvGrpSpPr>
        <p:grpSpPr>
          <a:xfrm>
            <a:off x="1902892" y="796945"/>
            <a:ext cx="2807189" cy="973658"/>
            <a:chOff x="4029823" y="-590286"/>
            <a:chExt cx="2807189" cy="973658"/>
          </a:xfrm>
        </p:grpSpPr>
        <p:sp>
          <p:nvSpPr>
            <p:cNvPr id="302" name="Cloud 301"/>
            <p:cNvSpPr/>
            <p:nvPr/>
          </p:nvSpPr>
          <p:spPr>
            <a:xfrm>
              <a:off x="4029823" y="-590286"/>
              <a:ext cx="2807189" cy="97365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4215501" y="-406421"/>
              <a:ext cx="24412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YZ is the bisector of 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BYT</a:t>
              </a:r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2110363" y="557415"/>
            <a:ext cx="2943849" cy="1135733"/>
            <a:chOff x="4119623" y="5884118"/>
            <a:chExt cx="2943849" cy="1135733"/>
          </a:xfrm>
        </p:grpSpPr>
        <p:grpSp>
          <p:nvGrpSpPr>
            <p:cNvPr id="308" name="Group 307"/>
            <p:cNvGrpSpPr/>
            <p:nvPr/>
          </p:nvGrpSpPr>
          <p:grpSpPr>
            <a:xfrm>
              <a:off x="4119623" y="5884118"/>
              <a:ext cx="2943849" cy="1135733"/>
              <a:chOff x="3929431" y="2309614"/>
              <a:chExt cx="2943849" cy="1135733"/>
            </a:xfrm>
          </p:grpSpPr>
          <p:sp>
            <p:nvSpPr>
              <p:cNvPr id="310" name="Cloud 309"/>
              <p:cNvSpPr/>
              <p:nvPr/>
            </p:nvSpPr>
            <p:spPr>
              <a:xfrm>
                <a:off x="3929431" y="2309614"/>
                <a:ext cx="2943849" cy="1135733"/>
              </a:xfrm>
              <a:prstGeom prst="cloud">
                <a:avLst/>
              </a:prstGeom>
              <a:solidFill>
                <a:srgbClr val="482D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4214660" y="2660362"/>
                <a:ext cx="11032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BYZ =</a:t>
                </a:r>
                <a:endParaRPr lang="en-IN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5183614" y="2800970"/>
                <a:ext cx="4858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2</a:t>
                </a:r>
                <a:endParaRPr lang="en-IN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5178088" y="2500238"/>
                <a:ext cx="5053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1</a:t>
                </a:r>
                <a:endParaRPr lang="en-IN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5547257" y="2660362"/>
                <a:ext cx="10350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BYT</a:t>
                </a:r>
                <a:endParaRPr lang="en-IN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309" name="Straight Connector 308"/>
            <p:cNvCxnSpPr/>
            <p:nvPr/>
          </p:nvCxnSpPr>
          <p:spPr>
            <a:xfrm>
              <a:off x="5436096" y="6413574"/>
              <a:ext cx="423170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Rectangle 314"/>
          <p:cNvSpPr/>
          <p:nvPr/>
        </p:nvSpPr>
        <p:spPr>
          <a:xfrm>
            <a:off x="6210263" y="1662578"/>
            <a:ext cx="26340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 smtClean="0">
                <a:latin typeface="Bookman Old Style" pitchFamily="18" charset="0"/>
              </a:rPr>
              <a:t>YZ is the bisector of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BYT</a:t>
            </a:r>
            <a:endParaRPr lang="en-IN" sz="1500" dirty="0">
              <a:latin typeface="Bookman Old Style" pitchFamily="18" charset="0"/>
            </a:endParaRPr>
          </a:p>
        </p:txBody>
      </p:sp>
      <p:grpSp>
        <p:nvGrpSpPr>
          <p:cNvPr id="316" name="Group 315"/>
          <p:cNvGrpSpPr/>
          <p:nvPr/>
        </p:nvGrpSpPr>
        <p:grpSpPr>
          <a:xfrm>
            <a:off x="6201882" y="1925862"/>
            <a:ext cx="2052841" cy="593417"/>
            <a:chOff x="4404852" y="6074742"/>
            <a:chExt cx="2052841" cy="593417"/>
          </a:xfrm>
        </p:grpSpPr>
        <p:grpSp>
          <p:nvGrpSpPr>
            <p:cNvPr id="317" name="Group 316"/>
            <p:cNvGrpSpPr/>
            <p:nvPr/>
          </p:nvGrpSpPr>
          <p:grpSpPr>
            <a:xfrm>
              <a:off x="4404852" y="6074742"/>
              <a:ext cx="2052841" cy="593417"/>
              <a:chOff x="4214660" y="2500238"/>
              <a:chExt cx="2052841" cy="593417"/>
            </a:xfrm>
          </p:grpSpPr>
          <p:sp>
            <p:nvSpPr>
              <p:cNvPr id="319" name="Rectangle 318"/>
              <p:cNvSpPr/>
              <p:nvPr/>
            </p:nvSpPr>
            <p:spPr>
              <a:xfrm>
                <a:off x="4214660" y="2660362"/>
                <a:ext cx="110325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BYZ =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5168374" y="2770490"/>
                <a:ext cx="381695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178089" y="2500238"/>
                <a:ext cx="36343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5493549" y="2660362"/>
                <a:ext cx="77395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BYT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>
              <a:off x="5398077" y="6388174"/>
              <a:ext cx="3468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3" name="Rectangle 322"/>
          <p:cNvSpPr/>
          <p:nvPr/>
        </p:nvSpPr>
        <p:spPr>
          <a:xfrm>
            <a:off x="6969063" y="2606671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=</a:t>
            </a:r>
            <a:endParaRPr lang="en-IN" sz="1500" dirty="0">
              <a:latin typeface="Bookman Old Style" pitchFamily="18" charset="0"/>
            </a:endParaRPr>
          </a:p>
        </p:txBody>
      </p:sp>
      <p:grpSp>
        <p:nvGrpSpPr>
          <p:cNvPr id="324" name="Group 323"/>
          <p:cNvGrpSpPr/>
          <p:nvPr/>
        </p:nvGrpSpPr>
        <p:grpSpPr>
          <a:xfrm>
            <a:off x="7222439" y="2477543"/>
            <a:ext cx="1088644" cy="585797"/>
            <a:chOff x="5373806" y="6112842"/>
            <a:chExt cx="1088644" cy="585797"/>
          </a:xfrm>
        </p:grpSpPr>
        <p:grpSp>
          <p:nvGrpSpPr>
            <p:cNvPr id="325" name="Group 324"/>
            <p:cNvGrpSpPr/>
            <p:nvPr/>
          </p:nvGrpSpPr>
          <p:grpSpPr>
            <a:xfrm>
              <a:off x="5373806" y="6112842"/>
              <a:ext cx="1088644" cy="585797"/>
              <a:chOff x="5183614" y="2538338"/>
              <a:chExt cx="1088644" cy="585797"/>
            </a:xfrm>
          </p:grpSpPr>
          <p:sp>
            <p:nvSpPr>
              <p:cNvPr id="327" name="Rectangle 326"/>
              <p:cNvSpPr/>
              <p:nvPr/>
            </p:nvSpPr>
            <p:spPr>
              <a:xfrm>
                <a:off x="5183614" y="2800970"/>
                <a:ext cx="48583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5245720" y="2538338"/>
                <a:ext cx="362863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5547257" y="2660362"/>
                <a:ext cx="725001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× 30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326" name="Straight Connector 325"/>
            <p:cNvCxnSpPr/>
            <p:nvPr/>
          </p:nvCxnSpPr>
          <p:spPr>
            <a:xfrm>
              <a:off x="5440312" y="6405954"/>
              <a:ext cx="3537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0" name="Rectangle 329"/>
          <p:cNvSpPr/>
          <p:nvPr/>
        </p:nvSpPr>
        <p:spPr>
          <a:xfrm>
            <a:off x="6084168" y="3040673"/>
            <a:ext cx="15392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Symbol" panose="05050102010706020507" pitchFamily="18" charset="2"/>
                <a:sym typeface="Symbol"/>
              </a:rPr>
              <a:t>\ 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BYZ = 15º</a:t>
            </a:r>
            <a:endParaRPr lang="en-IN" sz="1500" dirty="0">
              <a:latin typeface="Bookman Old Style" pitchFamily="18" charset="0"/>
            </a:endParaRPr>
          </a:p>
        </p:txBody>
      </p:sp>
      <p:cxnSp>
        <p:nvCxnSpPr>
          <p:cNvPr id="331" name="Straight Connector 330"/>
          <p:cNvCxnSpPr/>
          <p:nvPr/>
        </p:nvCxnSpPr>
        <p:spPr>
          <a:xfrm flipV="1">
            <a:off x="6156176" y="1635646"/>
            <a:ext cx="0" cy="1864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Cloud 331"/>
          <p:cNvSpPr/>
          <p:nvPr/>
        </p:nvSpPr>
        <p:spPr>
          <a:xfrm>
            <a:off x="1625073" y="796945"/>
            <a:ext cx="3728852" cy="8555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TextBox 332"/>
          <p:cNvSpPr txBox="1"/>
          <p:nvPr/>
        </p:nvSpPr>
        <p:spPr>
          <a:xfrm>
            <a:off x="1830168" y="1040928"/>
            <a:ext cx="145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Symbol" pitchFamily="18" charset="2"/>
                <a:sym typeface="Symbol"/>
              </a:rPr>
              <a:t>\ </a:t>
            </a:r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</a:rPr>
              <a:t>XYZ =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3041442" y="1045854"/>
            <a:ext cx="90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</a:rPr>
              <a:t>XYB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3821062" y="1046226"/>
            <a:ext cx="11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</a:rPr>
              <a:t>+ </a:t>
            </a:r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</a:rPr>
              <a:t>BYZ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3329457" y="3363838"/>
            <a:ext cx="226055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XYZ =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XYB +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BYZ</a:t>
            </a:r>
            <a:endParaRPr lang="en-IN" sz="1500" dirty="0">
              <a:latin typeface="Bookman Old Style" pitchFamily="18" charset="0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3909273" y="3643884"/>
            <a:ext cx="107273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 smtClean="0">
                <a:latin typeface="Bookman Old Style" pitchFamily="18" charset="0"/>
              </a:rPr>
              <a:t>= </a:t>
            </a:r>
            <a:r>
              <a:rPr lang="en-US" sz="1500" dirty="0" smtClean="0">
                <a:latin typeface="Bookman Old Style" pitchFamily="18" charset="0"/>
                <a:sym typeface="Symbol"/>
              </a:rPr>
              <a:t>90 + 15</a:t>
            </a:r>
            <a:endParaRPr lang="en-IN" sz="1500" dirty="0">
              <a:latin typeface="Bookman Old Style" pitchFamily="18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914021" y="3904769"/>
            <a:ext cx="79701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 smtClean="0">
                <a:latin typeface="Bookman Old Style" pitchFamily="18" charset="0"/>
              </a:rPr>
              <a:t>= </a:t>
            </a:r>
            <a:r>
              <a:rPr lang="en-US" sz="1500" dirty="0" smtClean="0">
                <a:latin typeface="Bookman Old Style" pitchFamily="18" charset="0"/>
                <a:sym typeface="Symbol"/>
              </a:rPr>
              <a:t>105º</a:t>
            </a:r>
            <a:endParaRPr lang="en-IN" sz="1500" dirty="0">
              <a:latin typeface="Bookman Old Style" pitchFamily="18" charset="0"/>
            </a:endParaRPr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3182292" y="3289706"/>
            <a:ext cx="295908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23457E-7 L -0.19948 1.23457E-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83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3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6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9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520000">
                                      <p:cBhvr>
                                        <p:cTn id="23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7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520000">
                                      <p:cBhvr>
                                        <p:cTn id="25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7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25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0">
                                      <p:cBhvr>
                                        <p:cTn id="33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7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040000">
                                      <p:cBhvr>
                                        <p:cTn id="35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4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400"/>
                            </p:stCondLst>
                            <p:childTnLst>
                              <p:par>
                                <p:cTn id="3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000"/>
                            </p:stCondLst>
                            <p:childTnLst>
                              <p:par>
                                <p:cTn id="4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500"/>
                            </p:stCondLst>
                            <p:childTnLst>
                              <p:par>
                                <p:cTn id="4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500"/>
                            </p:stCondLst>
                            <p:childTnLst>
                              <p:par>
                                <p:cTn id="5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500"/>
                            </p:stCondLst>
                            <p:childTnLst>
                              <p:par>
                                <p:cTn id="6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/>
      <p:bldP spid="336" grpId="0" animBg="1"/>
      <p:bldP spid="247" grpId="0" animBg="1"/>
      <p:bldP spid="247" grpId="1" animBg="1"/>
      <p:bldP spid="247" grpId="2" animBg="1"/>
      <p:bldP spid="289" grpId="0" animBg="1"/>
      <p:bldP spid="289" grpId="1" animBg="1"/>
      <p:bldP spid="288" grpId="0" animBg="1"/>
      <p:bldP spid="288" grpId="1" animBg="1"/>
      <p:bldP spid="4" grpId="0"/>
      <p:bldP spid="5" grpId="0"/>
      <p:bldP spid="6" grpId="0"/>
      <p:bldP spid="10" grpId="0" animBg="1"/>
      <p:bldP spid="11" grpId="0" animBg="1"/>
      <p:bldP spid="12" grpId="0" animBg="1"/>
      <p:bldP spid="183" grpId="0" animBg="1"/>
      <p:bldP spid="185" grpId="0"/>
      <p:bldP spid="186" grpId="0"/>
      <p:bldP spid="190" grpId="0" animBg="1"/>
      <p:bldP spid="192" grpId="0" animBg="1"/>
      <p:bldP spid="194" grpId="0" animBg="1"/>
      <p:bldP spid="195" grpId="0" animBg="1"/>
      <p:bldP spid="196" grpId="0" animBg="1"/>
      <p:bldP spid="198" grpId="0" animBg="1"/>
      <p:bldP spid="201" grpId="0"/>
      <p:bldP spid="202" grpId="0"/>
      <p:bldP spid="203" grpId="0"/>
      <p:bldP spid="204" grpId="0"/>
      <p:bldP spid="205" grpId="0" animBg="1"/>
      <p:bldP spid="205" grpId="1" animBg="1"/>
      <p:bldP spid="206" grpId="0"/>
      <p:bldP spid="206" grpId="1"/>
      <p:bldP spid="209" grpId="0" animBg="1"/>
      <p:bldP spid="210" grpId="0"/>
      <p:bldP spid="211" grpId="0"/>
      <p:bldP spid="212" grpId="0" animBg="1"/>
      <p:bldP spid="213" grpId="0"/>
      <p:bldP spid="214" grpId="0"/>
      <p:bldP spid="223" grpId="1" animBg="1"/>
      <p:bldP spid="226" grpId="0"/>
      <p:bldP spid="254" grpId="0"/>
      <p:bldP spid="255" grpId="0" animBg="1"/>
      <p:bldP spid="262" grpId="0"/>
      <p:bldP spid="263" grpId="0"/>
      <p:bldP spid="278" grpId="0"/>
      <p:bldP spid="296" grpId="0"/>
      <p:bldP spid="297" grpId="0"/>
      <p:bldP spid="298" grpId="0"/>
      <p:bldP spid="315" grpId="0"/>
      <p:bldP spid="323" grpId="0"/>
      <p:bldP spid="330" grpId="0"/>
      <p:bldP spid="332" grpId="0" animBg="1"/>
      <p:bldP spid="332" grpId="1" animBg="1"/>
      <p:bldP spid="333" grpId="0"/>
      <p:bldP spid="333" grpId="1"/>
      <p:bldP spid="334" grpId="0"/>
      <p:bldP spid="334" grpId="1"/>
      <p:bldP spid="335" grpId="0"/>
      <p:bldP spid="335" grpId="1"/>
      <p:bldP spid="337" grpId="0"/>
      <p:bldP spid="338" grpId="0"/>
      <p:bldP spid="3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936" y="2355726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>
                <a:latin typeface="Bookman Old Style" pitchFamily="18" charset="0"/>
              </a:rPr>
              <a:t>Module 8</a:t>
            </a:r>
            <a:endParaRPr lang="en-IN" sz="1400" b="1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6" descr="http://cnx.org/resources/2f71bd9ecb91d9eefaf7f92ba82ec0ea/graphics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" b="100000" l="0" r="992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10606" y="2023976"/>
            <a:ext cx="3452206" cy="190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1" name="Rectangle 320"/>
          <p:cNvSpPr/>
          <p:nvPr/>
        </p:nvSpPr>
        <p:spPr>
          <a:xfrm>
            <a:off x="251520" y="136252"/>
            <a:ext cx="8080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Construct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 following angles and verify by measuring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them by protractor :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4559397" y="3588709"/>
            <a:ext cx="1156918" cy="2444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9" name="Rectangle 318"/>
          <p:cNvSpPr/>
          <p:nvPr/>
        </p:nvSpPr>
        <p:spPr>
          <a:xfrm>
            <a:off x="4590314" y="2177689"/>
            <a:ext cx="1955313" cy="2673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Rectangle 316"/>
          <p:cNvSpPr/>
          <p:nvPr/>
        </p:nvSpPr>
        <p:spPr>
          <a:xfrm>
            <a:off x="2447196" y="3548813"/>
            <a:ext cx="228600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10976" y="3548813"/>
            <a:ext cx="228600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Arc 195"/>
          <p:cNvSpPr/>
          <p:nvPr/>
        </p:nvSpPr>
        <p:spPr>
          <a:xfrm rot="1922038">
            <a:off x="1506425" y="2386931"/>
            <a:ext cx="714380" cy="927836"/>
          </a:xfrm>
          <a:prstGeom prst="arc">
            <a:avLst>
              <a:gd name="adj1" fmla="val 7272907"/>
              <a:gd name="adj2" fmla="val 1160892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98" name="Arc 197"/>
          <p:cNvSpPr/>
          <p:nvPr/>
        </p:nvSpPr>
        <p:spPr>
          <a:xfrm rot="4176320">
            <a:off x="1213238" y="2706676"/>
            <a:ext cx="714380" cy="927836"/>
          </a:xfrm>
          <a:prstGeom prst="arc">
            <a:avLst>
              <a:gd name="adj1" fmla="val 8593981"/>
              <a:gd name="adj2" fmla="val 1350890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747" y="83426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(ii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135</a:t>
            </a:r>
            <a:r>
              <a:rPr lang="en-US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0</a:t>
            </a:r>
            <a:endParaRPr lang="en-US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8690" y="37451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750672" y="2071021"/>
            <a:ext cx="1691790" cy="1711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39072" y="1445546"/>
            <a:ext cx="0" cy="235050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1754935" y="3102390"/>
            <a:ext cx="1363514" cy="1363514"/>
          </a:xfrm>
          <a:prstGeom prst="arc">
            <a:avLst>
              <a:gd name="adj1" fmla="val 1081034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 rot="1664863">
            <a:off x="2594175" y="3054436"/>
            <a:ext cx="714380" cy="927836"/>
          </a:xfrm>
          <a:prstGeom prst="arc">
            <a:avLst>
              <a:gd name="adj1" fmla="val 11329547"/>
              <a:gd name="adj2" fmla="val 14255012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2" name="Arc 11"/>
          <p:cNvSpPr/>
          <p:nvPr/>
        </p:nvSpPr>
        <p:spPr>
          <a:xfrm rot="19976834">
            <a:off x="2107409" y="2797571"/>
            <a:ext cx="714380" cy="927836"/>
          </a:xfrm>
          <a:prstGeom prst="arc">
            <a:avLst>
              <a:gd name="adj1" fmla="val 11329547"/>
              <a:gd name="adj2" fmla="val 14255012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981" y="3786021"/>
            <a:ext cx="342267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37981" y="3784146"/>
            <a:ext cx="5688383" cy="494414"/>
            <a:chOff x="1515075" y="1268751"/>
            <a:chExt cx="6558727" cy="570595"/>
          </a:xfrm>
        </p:grpSpPr>
        <p:sp>
          <p:nvSpPr>
            <p:cNvPr id="15" name="Rectangle 14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8" name="Straight Connector 157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0" name="Straight Connector 179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Oval 181"/>
          <p:cNvSpPr/>
          <p:nvPr/>
        </p:nvSpPr>
        <p:spPr>
          <a:xfrm>
            <a:off x="2398347" y="375001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4" name="Picture 4" descr="D:\ankur\ppt\compass\penc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29" y="2622495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TextBox 184"/>
          <p:cNvSpPr txBox="1"/>
          <p:nvPr/>
        </p:nvSpPr>
        <p:spPr>
          <a:xfrm>
            <a:off x="2258519" y="374513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957273" y="37451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87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6717">
            <a:off x="1274890" y="2737217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78032">
            <a:off x="1958472" y="2722664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74418">
            <a:off x="1604023" y="2136385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Arc 189"/>
          <p:cNvSpPr/>
          <p:nvPr/>
        </p:nvSpPr>
        <p:spPr>
          <a:xfrm rot="2897181">
            <a:off x="2267275" y="2433308"/>
            <a:ext cx="714380" cy="927836"/>
          </a:xfrm>
          <a:prstGeom prst="arc">
            <a:avLst>
              <a:gd name="adj1" fmla="val 10110956"/>
              <a:gd name="adj2" fmla="val 1309490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191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53018">
            <a:off x="1612412" y="2135137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Arc 191"/>
          <p:cNvSpPr/>
          <p:nvPr/>
        </p:nvSpPr>
        <p:spPr>
          <a:xfrm rot="6132131">
            <a:off x="1949275" y="2459119"/>
            <a:ext cx="714380" cy="927836"/>
          </a:xfrm>
          <a:prstGeom prst="arc">
            <a:avLst>
              <a:gd name="adj1" fmla="val 9986206"/>
              <a:gd name="adj2" fmla="val 1350890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193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40821">
            <a:off x="944576" y="2165865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Oval 194"/>
          <p:cNvSpPr/>
          <p:nvPr/>
        </p:nvSpPr>
        <p:spPr>
          <a:xfrm>
            <a:off x="2402780" y="306882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97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9998">
            <a:off x="781860" y="1602855"/>
            <a:ext cx="3333652" cy="29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62371">
            <a:off x="94670" y="2288696"/>
            <a:ext cx="3333652" cy="29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TextBox 200"/>
          <p:cNvSpPr txBox="1"/>
          <p:nvPr/>
        </p:nvSpPr>
        <p:spPr>
          <a:xfrm>
            <a:off x="1200114" y="273242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F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162804" y="221161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825530" y="30247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6668420" y="1155430"/>
            <a:ext cx="588169" cy="6746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7249298" y="1830046"/>
            <a:ext cx="972069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Pie 208"/>
          <p:cNvSpPr/>
          <p:nvPr/>
        </p:nvSpPr>
        <p:spPr>
          <a:xfrm rot="16377861">
            <a:off x="7098799" y="1656201"/>
            <a:ext cx="320514" cy="346426"/>
          </a:xfrm>
          <a:prstGeom prst="pie">
            <a:avLst>
              <a:gd name="adj1" fmla="val 18963772"/>
              <a:gd name="adj2" fmla="val 52177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0" name="TextBox 209"/>
          <p:cNvSpPr txBox="1"/>
          <p:nvPr/>
        </p:nvSpPr>
        <p:spPr>
          <a:xfrm>
            <a:off x="7864711" y="181686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A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6757820" y="101617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F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6741907" y="1239434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Rectangle 212"/>
          <p:cNvSpPr/>
          <p:nvPr/>
        </p:nvSpPr>
        <p:spPr>
          <a:xfrm>
            <a:off x="6795633" y="555526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latin typeface="Bookman Old Style" pitchFamily="18" charset="0"/>
              </a:rPr>
              <a:t>Rough fig.</a:t>
            </a:r>
            <a:endParaRPr lang="en-IN" u="sng" dirty="0">
              <a:latin typeface="Bookman Old Style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283633" y="148136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135</a:t>
            </a:r>
            <a:r>
              <a:rPr lang="en-US" sz="1400" b="1" baseline="30000" dirty="0" smtClean="0">
                <a:latin typeface="Bookman Old Style" pitchFamily="18" charset="0"/>
              </a:rPr>
              <a:t>o</a:t>
            </a:r>
            <a:endParaRPr lang="en-IN" sz="1400" b="1" baseline="30000" dirty="0">
              <a:latin typeface="Bookman Old Style" pitchFamily="18" charset="0"/>
            </a:endParaRPr>
          </a:p>
        </p:txBody>
      </p:sp>
      <p:sp>
        <p:nvSpPr>
          <p:cNvPr id="223" name="Pie 222"/>
          <p:cNvSpPr/>
          <p:nvPr/>
        </p:nvSpPr>
        <p:spPr>
          <a:xfrm rot="5400000">
            <a:off x="2196595" y="3529346"/>
            <a:ext cx="467013" cy="467013"/>
          </a:xfrm>
          <a:prstGeom prst="pie">
            <a:avLst>
              <a:gd name="adj1" fmla="val 8143129"/>
              <a:gd name="adj2" fmla="val 10810010"/>
            </a:avLst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570429" y="374513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105393" y="1819625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O</a:t>
            </a:r>
            <a:endParaRPr lang="en-IN" sz="1400" b="1" dirty="0">
              <a:latin typeface="Bookman Old Style" pitchFamily="18" charset="0"/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4208453" y="3786691"/>
            <a:ext cx="1290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H="1">
            <a:off x="737722" y="3786580"/>
            <a:ext cx="1290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2171733" y="170291"/>
            <a:ext cx="4128438" cy="1715436"/>
            <a:chOff x="4155741" y="-553098"/>
            <a:chExt cx="4128438" cy="1715436"/>
          </a:xfrm>
        </p:grpSpPr>
        <p:sp>
          <p:nvSpPr>
            <p:cNvPr id="230" name="Cloud 229"/>
            <p:cNvSpPr/>
            <p:nvPr/>
          </p:nvSpPr>
          <p:spPr>
            <a:xfrm>
              <a:off x="4155741" y="-553098"/>
              <a:ext cx="4128438" cy="171543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512438" y="-313336"/>
              <a:ext cx="35051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O as the centre and any suitable radius, draw an arc intersecting line OA at B and L.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2260933" y="379465"/>
            <a:ext cx="4128438" cy="1440160"/>
            <a:chOff x="4155741" y="-553098"/>
            <a:chExt cx="4128438" cy="1440160"/>
          </a:xfrm>
        </p:grpSpPr>
        <p:sp>
          <p:nvSpPr>
            <p:cNvPr id="235" name="Cloud 234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B as the centre and same radius, draw an arc intersecting at C.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2189432" y="453214"/>
            <a:ext cx="4128438" cy="1440160"/>
            <a:chOff x="4155741" y="-553098"/>
            <a:chExt cx="4128438" cy="1440160"/>
          </a:xfrm>
        </p:grpSpPr>
        <p:sp>
          <p:nvSpPr>
            <p:cNvPr id="238" name="Cloud 237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C as the centre and same radius, draw an arc intersecting at D.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1784209" y="293726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3849402" y="1050673"/>
            <a:ext cx="2411720" cy="766334"/>
            <a:chOff x="4275775" y="-487468"/>
            <a:chExt cx="2411720" cy="766334"/>
          </a:xfrm>
        </p:grpSpPr>
        <p:sp>
          <p:nvSpPr>
            <p:cNvPr id="242" name="Cloud 241"/>
            <p:cNvSpPr/>
            <p:nvPr/>
          </p:nvSpPr>
          <p:spPr>
            <a:xfrm>
              <a:off x="4275775" y="-487468"/>
              <a:ext cx="2411720" cy="76633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512437" y="-313336"/>
              <a:ext cx="1965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CD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244" name="Straight Connector 243"/>
          <p:cNvCxnSpPr/>
          <p:nvPr/>
        </p:nvCxnSpPr>
        <p:spPr>
          <a:xfrm flipV="1">
            <a:off x="2083409" y="3183435"/>
            <a:ext cx="684475" cy="222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2221900" y="461899"/>
            <a:ext cx="4128438" cy="1440160"/>
            <a:chOff x="4155741" y="-553098"/>
            <a:chExt cx="4128438" cy="1440160"/>
          </a:xfrm>
        </p:grpSpPr>
        <p:sp>
          <p:nvSpPr>
            <p:cNvPr id="250" name="Cloud 249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C as the centre and radius more than half of CD, draw an arc.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2150975" y="389255"/>
            <a:ext cx="4128438" cy="1440160"/>
            <a:chOff x="4155741" y="-553098"/>
            <a:chExt cx="4128438" cy="1440160"/>
          </a:xfrm>
        </p:grpSpPr>
        <p:sp>
          <p:nvSpPr>
            <p:cNvPr id="253" name="Cloud 252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D as the centre and same radius, draw an intersecting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3733802" y="1056885"/>
            <a:ext cx="2411720" cy="766334"/>
            <a:chOff x="4275775" y="-487468"/>
            <a:chExt cx="2411720" cy="766334"/>
          </a:xfrm>
        </p:grpSpPr>
        <p:sp>
          <p:nvSpPr>
            <p:cNvPr id="256" name="Cloud 255"/>
            <p:cNvSpPr/>
            <p:nvPr/>
          </p:nvSpPr>
          <p:spPr>
            <a:xfrm>
              <a:off x="4275775" y="-487468"/>
              <a:ext cx="2411720" cy="76633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4512437" y="-313336"/>
              <a:ext cx="1965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OE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3811250" y="976885"/>
            <a:ext cx="2411720" cy="766334"/>
            <a:chOff x="4275775" y="-487468"/>
            <a:chExt cx="2411720" cy="766334"/>
          </a:xfrm>
        </p:grpSpPr>
        <p:sp>
          <p:nvSpPr>
            <p:cNvPr id="259" name="Cloud 258"/>
            <p:cNvSpPr/>
            <p:nvPr/>
          </p:nvSpPr>
          <p:spPr>
            <a:xfrm>
              <a:off x="4275775" y="-487468"/>
              <a:ext cx="2411720" cy="76633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512437" y="-313336"/>
              <a:ext cx="1965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GL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261" name="Straight Connector 260"/>
          <p:cNvCxnSpPr/>
          <p:nvPr/>
        </p:nvCxnSpPr>
        <p:spPr>
          <a:xfrm flipV="1">
            <a:off x="1760974" y="3105591"/>
            <a:ext cx="679512" cy="67334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/>
          <p:cNvGrpSpPr/>
          <p:nvPr/>
        </p:nvGrpSpPr>
        <p:grpSpPr>
          <a:xfrm>
            <a:off x="2027419" y="267060"/>
            <a:ext cx="4128438" cy="1440160"/>
            <a:chOff x="4155741" y="-553098"/>
            <a:chExt cx="4128438" cy="1440160"/>
          </a:xfrm>
        </p:grpSpPr>
        <p:sp>
          <p:nvSpPr>
            <p:cNvPr id="263" name="Cloud 262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G as the centre and radius more than half of GL,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2177045" y="220253"/>
            <a:ext cx="4128438" cy="1440160"/>
            <a:chOff x="4155741" y="-553098"/>
            <a:chExt cx="4128438" cy="1440160"/>
          </a:xfrm>
        </p:grpSpPr>
        <p:sp>
          <p:nvSpPr>
            <p:cNvPr id="267" name="Cloud 266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L as the centre and same radius, draw an intersecting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69" name="Rectangle 268"/>
          <p:cNvSpPr/>
          <p:nvPr/>
        </p:nvSpPr>
        <p:spPr>
          <a:xfrm>
            <a:off x="4501896" y="1866526"/>
            <a:ext cx="13580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u="sng" dirty="0" smtClean="0">
                <a:latin typeface="Bookman Old Style" pitchFamily="18" charset="0"/>
              </a:rPr>
              <a:t>Justification</a:t>
            </a:r>
            <a:endParaRPr lang="en-IN" sz="1500" u="sng" dirty="0">
              <a:latin typeface="Bookman Old Style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4515964" y="2149782"/>
            <a:ext cx="210185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AOE =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EOL = 90º</a:t>
            </a:r>
            <a:endParaRPr lang="en-IN" sz="1500" dirty="0">
              <a:latin typeface="Bookman Old Style" pitchFamily="18" charset="0"/>
            </a:endParaRPr>
          </a:p>
        </p:txBody>
      </p:sp>
      <p:grpSp>
        <p:nvGrpSpPr>
          <p:cNvPr id="272" name="Group 271"/>
          <p:cNvGrpSpPr/>
          <p:nvPr/>
        </p:nvGrpSpPr>
        <p:grpSpPr>
          <a:xfrm>
            <a:off x="4109472" y="2612569"/>
            <a:ext cx="2391504" cy="593417"/>
            <a:chOff x="4074911" y="6074742"/>
            <a:chExt cx="2391504" cy="593417"/>
          </a:xfrm>
        </p:grpSpPr>
        <p:grpSp>
          <p:nvGrpSpPr>
            <p:cNvPr id="273" name="Group 272"/>
            <p:cNvGrpSpPr/>
            <p:nvPr/>
          </p:nvGrpSpPr>
          <p:grpSpPr>
            <a:xfrm>
              <a:off x="4074911" y="6074742"/>
              <a:ext cx="2391504" cy="593417"/>
              <a:chOff x="3884719" y="2500238"/>
              <a:chExt cx="2391504" cy="593417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3884719" y="2652742"/>
                <a:ext cx="151810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Symbol" pitchFamily="18" charset="2"/>
                    <a:sym typeface="Symbol"/>
                  </a:rPr>
                  <a:t>\</a:t>
                </a:r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</a:t>
                </a:r>
                <a:r>
                  <a:rPr lang="en-US" sz="1500" dirty="0">
                    <a:latin typeface="Bookman Old Style" pitchFamily="18" charset="0"/>
                    <a:sym typeface="Symbol"/>
                  </a:rPr>
                  <a:t>EOF = 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5160166" y="2770490"/>
                <a:ext cx="381695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5169881" y="2500238"/>
                <a:ext cx="363432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5485340" y="2660362"/>
                <a:ext cx="790883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EOL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274" name="Straight Connector 273"/>
            <p:cNvCxnSpPr/>
            <p:nvPr/>
          </p:nvCxnSpPr>
          <p:spPr>
            <a:xfrm>
              <a:off x="5389869" y="6388174"/>
              <a:ext cx="3468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2" name="Rectangle 281"/>
          <p:cNvSpPr/>
          <p:nvPr/>
        </p:nvSpPr>
        <p:spPr>
          <a:xfrm>
            <a:off x="4223389" y="3897038"/>
            <a:ext cx="26995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 smtClean="0">
                <a:latin typeface="Symbol" pitchFamily="18" charset="2"/>
                <a:sym typeface="Symbol"/>
              </a:rPr>
              <a:t>\</a:t>
            </a:r>
            <a:r>
              <a:rPr lang="en-US" sz="1500" dirty="0" smtClean="0">
                <a:latin typeface="Bookman Old Style" pitchFamily="18" charset="0"/>
                <a:sym typeface="Symbol"/>
              </a:rPr>
              <a:t>AOF </a:t>
            </a:r>
            <a:r>
              <a:rPr lang="en-US" sz="1500" dirty="0">
                <a:latin typeface="Bookman Old Style" pitchFamily="18" charset="0"/>
                <a:sym typeface="Symbol"/>
              </a:rPr>
              <a:t>= </a:t>
            </a:r>
            <a:r>
              <a:rPr lang="en-US" sz="1500" dirty="0" smtClean="0">
                <a:latin typeface="Bookman Old Style" pitchFamily="18" charset="0"/>
                <a:sym typeface="Symbol"/>
              </a:rPr>
              <a:t>AOE + EOF</a:t>
            </a:r>
            <a:endParaRPr lang="en-IN" sz="1500" dirty="0">
              <a:latin typeface="Bookman Old Style" pitchFamily="18" charset="0"/>
              <a:sym typeface="Symbol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4754116" y="4147986"/>
            <a:ext cx="12699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 smtClean="0">
                <a:latin typeface="Bookman Old Style" pitchFamily="18" charset="0"/>
                <a:sym typeface="Symbol"/>
              </a:rPr>
              <a:t>= 90</a:t>
            </a:r>
            <a:endParaRPr lang="en-IN" sz="1500" dirty="0">
              <a:latin typeface="Bookman Old Style" pitchFamily="18" charset="0"/>
              <a:sym typeface="Symbol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4340598" y="4382980"/>
            <a:ext cx="16109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Symbol" pitchFamily="18" charset="2"/>
                <a:sym typeface="Symbol"/>
              </a:rPr>
              <a:t>\</a:t>
            </a:r>
            <a:r>
              <a:rPr lang="en-US" sz="1500" dirty="0" smtClean="0">
                <a:latin typeface="Bookman Old Style" pitchFamily="18" charset="0"/>
                <a:sym typeface="Symbol"/>
              </a:rPr>
              <a:t>AOF </a:t>
            </a:r>
            <a:r>
              <a:rPr lang="en-US" sz="1500" dirty="0">
                <a:latin typeface="Bookman Old Style" pitchFamily="18" charset="0"/>
                <a:sym typeface="Symbol"/>
              </a:rPr>
              <a:t>= </a:t>
            </a:r>
            <a:r>
              <a:rPr lang="en-US" sz="1500" dirty="0" smtClean="0">
                <a:latin typeface="Bookman Old Style" pitchFamily="18" charset="0"/>
                <a:sym typeface="Symbol"/>
              </a:rPr>
              <a:t>135º</a:t>
            </a:r>
            <a:endParaRPr lang="en-IN" sz="1500" dirty="0">
              <a:latin typeface="Bookman Old Style" pitchFamily="18" charset="0"/>
              <a:sym typeface="Symbol"/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7979769" y="1787216"/>
            <a:ext cx="84395" cy="84395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9" name="TextBox 278"/>
          <p:cNvSpPr txBox="1"/>
          <p:nvPr/>
        </p:nvSpPr>
        <p:spPr>
          <a:xfrm>
            <a:off x="2155184" y="27888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G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85" name="Group 284"/>
          <p:cNvGrpSpPr/>
          <p:nvPr/>
        </p:nvGrpSpPr>
        <p:grpSpPr>
          <a:xfrm>
            <a:off x="2488594" y="494780"/>
            <a:ext cx="2807189" cy="973658"/>
            <a:chOff x="4029823" y="-590286"/>
            <a:chExt cx="2807189" cy="973658"/>
          </a:xfrm>
        </p:grpSpPr>
        <p:sp>
          <p:nvSpPr>
            <p:cNvPr id="289" name="Cloud 288"/>
            <p:cNvSpPr/>
            <p:nvPr/>
          </p:nvSpPr>
          <p:spPr>
            <a:xfrm>
              <a:off x="4029823" y="-590286"/>
              <a:ext cx="2807189" cy="97365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215501" y="-406421"/>
              <a:ext cx="24412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OF is the bisector of 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EOL</a:t>
              </a: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2491292" y="441522"/>
            <a:ext cx="2807189" cy="1301697"/>
            <a:chOff x="4029823" y="-590287"/>
            <a:chExt cx="2807189" cy="1301697"/>
          </a:xfrm>
        </p:grpSpPr>
        <p:sp>
          <p:nvSpPr>
            <p:cNvPr id="292" name="Cloud 291"/>
            <p:cNvSpPr/>
            <p:nvPr/>
          </p:nvSpPr>
          <p:spPr>
            <a:xfrm>
              <a:off x="4029823" y="-590287"/>
              <a:ext cx="2807189" cy="130169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4215501" y="-406421"/>
              <a:ext cx="24412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So, what can we say about 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EOF and 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EOL</a:t>
              </a: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2640017" y="555526"/>
            <a:ext cx="2943849" cy="1135733"/>
            <a:chOff x="4119623" y="5884118"/>
            <a:chExt cx="2943849" cy="1135733"/>
          </a:xfrm>
        </p:grpSpPr>
        <p:grpSp>
          <p:nvGrpSpPr>
            <p:cNvPr id="295" name="Group 294"/>
            <p:cNvGrpSpPr/>
            <p:nvPr/>
          </p:nvGrpSpPr>
          <p:grpSpPr>
            <a:xfrm>
              <a:off x="4119623" y="5884118"/>
              <a:ext cx="2943849" cy="1135733"/>
              <a:chOff x="3929431" y="2309614"/>
              <a:chExt cx="2943849" cy="1135733"/>
            </a:xfrm>
          </p:grpSpPr>
          <p:sp>
            <p:nvSpPr>
              <p:cNvPr id="297" name="Cloud 296"/>
              <p:cNvSpPr/>
              <p:nvPr/>
            </p:nvSpPr>
            <p:spPr>
              <a:xfrm>
                <a:off x="3929431" y="2309614"/>
                <a:ext cx="2943849" cy="1135733"/>
              </a:xfrm>
              <a:prstGeom prst="cloud">
                <a:avLst/>
              </a:prstGeom>
              <a:solidFill>
                <a:srgbClr val="482D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4214660" y="2660362"/>
                <a:ext cx="11032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EOF =</a:t>
                </a:r>
                <a:endParaRPr lang="en-IN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183614" y="2800970"/>
                <a:ext cx="4858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2</a:t>
                </a:r>
                <a:endParaRPr lang="en-IN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5178088" y="2500238"/>
                <a:ext cx="5053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1</a:t>
                </a:r>
                <a:endParaRPr lang="en-IN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5547257" y="2660362"/>
                <a:ext cx="10350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EOL</a:t>
                </a:r>
                <a:endParaRPr lang="en-IN" b="1" dirty="0">
                  <a:solidFill>
                    <a:srgbClr val="FFFF00"/>
                  </a:solidFill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296" name="Straight Connector 295"/>
            <p:cNvCxnSpPr/>
            <p:nvPr/>
          </p:nvCxnSpPr>
          <p:spPr>
            <a:xfrm>
              <a:off x="5436096" y="6413574"/>
              <a:ext cx="423170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Rectangle 301"/>
          <p:cNvSpPr/>
          <p:nvPr/>
        </p:nvSpPr>
        <p:spPr>
          <a:xfrm>
            <a:off x="4520946" y="2382679"/>
            <a:ext cx="26869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 smtClean="0">
                <a:latin typeface="Bookman Old Style" pitchFamily="18" charset="0"/>
              </a:rPr>
              <a:t>OF is the bisector of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EOL</a:t>
            </a:r>
            <a:endParaRPr lang="en-IN" sz="1500" dirty="0">
              <a:latin typeface="Bookman Old Style" pitchFamily="18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5102188" y="3199964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=</a:t>
            </a:r>
            <a:endParaRPr lang="en-IN" sz="1500" dirty="0">
              <a:latin typeface="Bookman Old Style" pitchFamily="18" charset="0"/>
            </a:endParaRPr>
          </a:p>
        </p:txBody>
      </p:sp>
      <p:grpSp>
        <p:nvGrpSpPr>
          <p:cNvPr id="304" name="Group 303"/>
          <p:cNvGrpSpPr/>
          <p:nvPr/>
        </p:nvGrpSpPr>
        <p:grpSpPr>
          <a:xfrm>
            <a:off x="5355564" y="3070836"/>
            <a:ext cx="1088644" cy="585797"/>
            <a:chOff x="5373806" y="6112842"/>
            <a:chExt cx="1088644" cy="585797"/>
          </a:xfrm>
        </p:grpSpPr>
        <p:grpSp>
          <p:nvGrpSpPr>
            <p:cNvPr id="305" name="Group 304"/>
            <p:cNvGrpSpPr/>
            <p:nvPr/>
          </p:nvGrpSpPr>
          <p:grpSpPr>
            <a:xfrm>
              <a:off x="5373806" y="6112842"/>
              <a:ext cx="1088644" cy="585797"/>
              <a:chOff x="5183614" y="2538338"/>
              <a:chExt cx="1088644" cy="585797"/>
            </a:xfrm>
          </p:grpSpPr>
          <p:sp>
            <p:nvSpPr>
              <p:cNvPr id="307" name="Rectangle 306"/>
              <p:cNvSpPr/>
              <p:nvPr/>
            </p:nvSpPr>
            <p:spPr>
              <a:xfrm>
                <a:off x="5183614" y="2800970"/>
                <a:ext cx="48583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2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5245720" y="2538338"/>
                <a:ext cx="362863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1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5547257" y="2660362"/>
                <a:ext cx="725001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>
                    <a:latin typeface="Bookman Old Style" pitchFamily="18" charset="0"/>
                    <a:sym typeface="Symbol"/>
                  </a:rPr>
                  <a:t>× 90</a:t>
                </a:r>
                <a:endParaRPr lang="en-IN" sz="1500" dirty="0">
                  <a:latin typeface="Bookman Old Style" pitchFamily="18" charset="0"/>
                  <a:sym typeface="Symbol"/>
                </a:endParaRPr>
              </a:p>
            </p:txBody>
          </p:sp>
        </p:grpSp>
        <p:cxnSp>
          <p:nvCxnSpPr>
            <p:cNvPr id="306" name="Straight Connector 305"/>
            <p:cNvCxnSpPr/>
            <p:nvPr/>
          </p:nvCxnSpPr>
          <p:spPr>
            <a:xfrm>
              <a:off x="5440312" y="6405954"/>
              <a:ext cx="3537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" name="Rectangle 309"/>
          <p:cNvSpPr/>
          <p:nvPr/>
        </p:nvSpPr>
        <p:spPr>
          <a:xfrm>
            <a:off x="4250060" y="3551262"/>
            <a:ext cx="15648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Symbol" panose="05050102010706020507" pitchFamily="18" charset="2"/>
                <a:sym typeface="Symbol"/>
              </a:rPr>
              <a:t>\ </a:t>
            </a:r>
            <a:r>
              <a:rPr lang="en-US" sz="1500" b="1" dirty="0" smtClean="0">
                <a:latin typeface="Symbol" panose="05050102010706020507" pitchFamily="18" charset="2"/>
                <a:sym typeface="Symbol"/>
              </a:rPr>
              <a:t> </a:t>
            </a:r>
            <a:r>
              <a:rPr lang="en-US" sz="15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IN" sz="1500" dirty="0" smtClean="0">
                <a:latin typeface="Bookman Old Style" pitchFamily="18" charset="0"/>
              </a:rPr>
              <a:t>EOF = 45º</a:t>
            </a:r>
            <a:endParaRPr lang="en-IN" sz="1500" dirty="0">
              <a:latin typeface="Bookman Old Style" pitchFamily="18" charset="0"/>
            </a:endParaRPr>
          </a:p>
        </p:txBody>
      </p:sp>
      <p:cxnSp>
        <p:nvCxnSpPr>
          <p:cNvPr id="311" name="Straight Connector 310"/>
          <p:cNvCxnSpPr/>
          <p:nvPr/>
        </p:nvCxnSpPr>
        <p:spPr>
          <a:xfrm flipH="1" flipV="1">
            <a:off x="757733" y="2074340"/>
            <a:ext cx="1691790" cy="171104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445668" y="3796082"/>
            <a:ext cx="190285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Cloud 312"/>
          <p:cNvSpPr/>
          <p:nvPr/>
        </p:nvSpPr>
        <p:spPr>
          <a:xfrm>
            <a:off x="2353601" y="578323"/>
            <a:ext cx="3728852" cy="8555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3"/>
          <p:cNvSpPr txBox="1"/>
          <p:nvPr/>
        </p:nvSpPr>
        <p:spPr>
          <a:xfrm>
            <a:off x="2558696" y="822306"/>
            <a:ext cx="145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Symbol" pitchFamily="18" charset="2"/>
                <a:sym typeface="Symbol"/>
              </a:rPr>
              <a:t>\ </a:t>
            </a:r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</a:rPr>
              <a:t>AOF =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3769970" y="827232"/>
            <a:ext cx="90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</a:rPr>
              <a:t>AOE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4549590" y="827604"/>
            <a:ext cx="11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</a:rPr>
              <a:t>+ </a:t>
            </a:r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</a:rPr>
              <a:t>EOF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5574991" y="4147986"/>
            <a:ext cx="6065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Bookman Old Style" pitchFamily="18" charset="0"/>
                <a:sym typeface="Symbol"/>
              </a:rPr>
              <a:t>+ 45</a:t>
            </a:r>
            <a:endParaRPr lang="en-IN" sz="1500" dirty="0">
              <a:latin typeface="Bookman Old Style" pitchFamily="18" charset="0"/>
              <a:sym typeface="Symbol"/>
            </a:endParaRPr>
          </a:p>
        </p:txBody>
      </p:sp>
      <p:sp>
        <p:nvSpPr>
          <p:cNvPr id="322" name="Cloud 321"/>
          <p:cNvSpPr/>
          <p:nvPr/>
        </p:nvSpPr>
        <p:spPr>
          <a:xfrm>
            <a:off x="2986834" y="560697"/>
            <a:ext cx="2546855" cy="85551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Draw a line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 flipV="1">
            <a:off x="4060730" y="3735683"/>
            <a:ext cx="107345" cy="1073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23457E-7 L 0.37292 1.23457E-7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46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3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6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9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520000">
                                      <p:cBhvr>
                                        <p:cTn id="23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7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520000">
                                      <p:cBhvr>
                                        <p:cTn id="26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7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25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040000">
                                      <p:cBhvr>
                                        <p:cTn id="32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0">
                                      <p:cBhvr>
                                        <p:cTn id="35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6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3" dur="4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400"/>
                            </p:stCondLst>
                            <p:childTnLst>
                              <p:par>
                                <p:cTn id="4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/>
      <p:bldP spid="320" grpId="0" animBg="1"/>
      <p:bldP spid="320" grpId="1" animBg="1"/>
      <p:bldP spid="319" grpId="0" animBg="1"/>
      <p:bldP spid="319" grpId="1" animBg="1"/>
      <p:bldP spid="317" grpId="0" animBg="1"/>
      <p:bldP spid="5" grpId="0" animBg="1"/>
      <p:bldP spid="5" grpId="1" animBg="1"/>
      <p:bldP spid="196" grpId="0" animBg="1"/>
      <p:bldP spid="198" grpId="0" animBg="1"/>
      <p:bldP spid="4" grpId="0"/>
      <p:bldP spid="6" grpId="0"/>
      <p:bldP spid="10" grpId="0" animBg="1"/>
      <p:bldP spid="11" grpId="0" animBg="1"/>
      <p:bldP spid="12" grpId="0" animBg="1"/>
      <p:bldP spid="182" grpId="0" animBg="1"/>
      <p:bldP spid="185" grpId="0"/>
      <p:bldP spid="186" grpId="0"/>
      <p:bldP spid="190" grpId="0" animBg="1"/>
      <p:bldP spid="192" grpId="0" animBg="1"/>
      <p:bldP spid="195" grpId="0" animBg="1"/>
      <p:bldP spid="201" grpId="0"/>
      <p:bldP spid="203" grpId="0"/>
      <p:bldP spid="204" grpId="0"/>
      <p:bldP spid="209" grpId="0" animBg="1"/>
      <p:bldP spid="210" grpId="0"/>
      <p:bldP spid="211" grpId="0"/>
      <p:bldP spid="212" grpId="0" animBg="1"/>
      <p:bldP spid="213" grpId="0"/>
      <p:bldP spid="214" grpId="0"/>
      <p:bldP spid="223" grpId="0" animBg="1"/>
      <p:bldP spid="233" grpId="0"/>
      <p:bldP spid="245" grpId="0"/>
      <p:bldP spid="240" grpId="0"/>
      <p:bldP spid="269" grpId="0"/>
      <p:bldP spid="270" grpId="0"/>
      <p:bldP spid="282" grpId="0"/>
      <p:bldP spid="286" grpId="0"/>
      <p:bldP spid="287" grpId="0"/>
      <p:bldP spid="288" grpId="0" animBg="1"/>
      <p:bldP spid="279" grpId="0"/>
      <p:bldP spid="302" grpId="0"/>
      <p:bldP spid="303" grpId="0"/>
      <p:bldP spid="310" grpId="0"/>
      <p:bldP spid="313" grpId="0" animBg="1"/>
      <p:bldP spid="313" grpId="1" animBg="1"/>
      <p:bldP spid="314" grpId="0"/>
      <p:bldP spid="314" grpId="1"/>
      <p:bldP spid="315" grpId="0"/>
      <p:bldP spid="315" grpId="1"/>
      <p:bldP spid="316" grpId="0"/>
      <p:bldP spid="316" grpId="1"/>
      <p:bldP spid="318" grpId="0"/>
      <p:bldP spid="322" grpId="0" animBg="1"/>
      <p:bldP spid="322" grpId="1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597350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5659</TotalTime>
  <Words>1064</Words>
  <Application>Microsoft Office PowerPoint</Application>
  <PresentationFormat>On-screen Show (16:9)</PresentationFormat>
  <Paragraphs>299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Symbol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904</cp:revision>
  <dcterms:created xsi:type="dcterms:W3CDTF">2014-07-15T07:40:51Z</dcterms:created>
  <dcterms:modified xsi:type="dcterms:W3CDTF">2022-04-23T04:10:27Z</dcterms:modified>
</cp:coreProperties>
</file>