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2" r:id="rId2"/>
    <p:sldId id="361" r:id="rId3"/>
    <p:sldId id="355" r:id="rId4"/>
    <p:sldId id="316" r:id="rId5"/>
    <p:sldId id="365" r:id="rId6"/>
    <p:sldId id="317" r:id="rId7"/>
    <p:sldId id="318" r:id="rId8"/>
    <p:sldId id="367" r:id="rId9"/>
    <p:sldId id="319" r:id="rId10"/>
    <p:sldId id="320" r:id="rId11"/>
    <p:sldId id="370" r:id="rId12"/>
    <p:sldId id="321" r:id="rId13"/>
    <p:sldId id="368" r:id="rId14"/>
    <p:sldId id="322" r:id="rId15"/>
    <p:sldId id="323" r:id="rId16"/>
    <p:sldId id="374" r:id="rId17"/>
    <p:sldId id="324" r:id="rId18"/>
    <p:sldId id="325" r:id="rId19"/>
    <p:sldId id="376" r:id="rId20"/>
    <p:sldId id="330" r:id="rId21"/>
    <p:sldId id="331" r:id="rId22"/>
    <p:sldId id="377" r:id="rId23"/>
  </p:sldIdLst>
  <p:sldSz cx="9144000" cy="5143500" type="screen16x9"/>
  <p:notesSz cx="9144000" cy="6858000"/>
  <p:defaultTextStyle>
    <a:defPPr>
      <a:defRPr lang="en-US"/>
    </a:defPPr>
    <a:lvl1pPr marL="0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93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586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879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17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46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758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052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345" algn="l" defTabSz="8165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CC33"/>
    <a:srgbClr val="482D70"/>
    <a:srgbClr val="A60A90"/>
    <a:srgbClr val="931D88"/>
    <a:srgbClr val="660066"/>
    <a:srgbClr val="0000E1"/>
    <a:srgbClr val="4F8160"/>
    <a:srgbClr val="48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204" autoAdjust="0"/>
    <p:restoredTop sz="9877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1BC4-0EC5-4335-8BB9-2F849DCFF0E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FCAEE-69DB-4F42-BA74-123F8A4822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9669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9338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9007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38676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98344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58013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17682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77351" algn="l" defTabSz="919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7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9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ctr" defTabSz="816586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220" indent="-306220" algn="l" defTabSz="81658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476" indent="-255183" algn="l" defTabSz="81658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732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025" indent="-204146" algn="l" defTabSz="81658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318" indent="-204146" algn="l" defTabSz="81658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61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905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197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491" indent="-204146" algn="l" defTabSz="81658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93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586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879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17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46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758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052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345" algn="l" defTabSz="8165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08907" y="1298237"/>
            <a:ext cx="4320144" cy="3430903"/>
            <a:chOff x="4608907" y="1298237"/>
            <a:chExt cx="4320144" cy="3430903"/>
          </a:xfrm>
        </p:grpSpPr>
        <p:sp>
          <p:nvSpPr>
            <p:cNvPr id="194" name="Isosceles Triangle 1"/>
            <p:cNvSpPr/>
            <p:nvPr/>
          </p:nvSpPr>
          <p:spPr>
            <a:xfrm flipH="1">
              <a:off x="7470104" y="2053702"/>
              <a:ext cx="1162865" cy="491254"/>
            </a:xfrm>
            <a:custGeom>
              <a:avLst/>
              <a:gdLst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495" h="457570">
                  <a:moveTo>
                    <a:pt x="0" y="457570"/>
                  </a:moveTo>
                  <a:cubicBezTo>
                    <a:pt x="348038" y="315473"/>
                    <a:pt x="440640" y="298687"/>
                    <a:pt x="1159495" y="0"/>
                  </a:cubicBezTo>
                  <a:lnTo>
                    <a:pt x="1159495" y="457570"/>
                  </a:lnTo>
                  <a:lnTo>
                    <a:pt x="0" y="4575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"/>
            <p:cNvSpPr/>
            <p:nvPr/>
          </p:nvSpPr>
          <p:spPr>
            <a:xfrm>
              <a:off x="4952689" y="2053701"/>
              <a:ext cx="1159495" cy="487883"/>
            </a:xfrm>
            <a:custGeom>
              <a:avLst/>
              <a:gdLst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  <a:gd name="connsiteX0" fmla="*/ 0 w 1159495"/>
                <a:gd name="connsiteY0" fmla="*/ 457570 h 457570"/>
                <a:gd name="connsiteX1" fmla="*/ 1159495 w 1159495"/>
                <a:gd name="connsiteY1" fmla="*/ 0 h 457570"/>
                <a:gd name="connsiteX2" fmla="*/ 1159495 w 1159495"/>
                <a:gd name="connsiteY2" fmla="*/ 457570 h 457570"/>
                <a:gd name="connsiteX3" fmla="*/ 0 w 1159495"/>
                <a:gd name="connsiteY3" fmla="*/ 457570 h 45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495" h="457570">
                  <a:moveTo>
                    <a:pt x="0" y="457570"/>
                  </a:moveTo>
                  <a:cubicBezTo>
                    <a:pt x="390887" y="280017"/>
                    <a:pt x="393029" y="322001"/>
                    <a:pt x="1159495" y="0"/>
                  </a:cubicBezTo>
                  <a:lnTo>
                    <a:pt x="1159495" y="457570"/>
                  </a:lnTo>
                  <a:lnTo>
                    <a:pt x="0" y="4575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4660200" y="1298237"/>
              <a:ext cx="4268851" cy="3430903"/>
              <a:chOff x="4430021" y="2232835"/>
              <a:chExt cx="4268851" cy="3434080"/>
            </a:xfrm>
          </p:grpSpPr>
          <p:sp>
            <p:nvSpPr>
              <p:cNvPr id="201" name="Arc 75"/>
              <p:cNvSpPr/>
              <p:nvPr/>
            </p:nvSpPr>
            <p:spPr>
              <a:xfrm rot="18942357">
                <a:off x="4770867" y="2232835"/>
                <a:ext cx="3487256" cy="3330462"/>
              </a:xfrm>
              <a:custGeom>
                <a:avLst/>
                <a:gdLst>
                  <a:gd name="connsiteX0" fmla="*/ 4177365 w 7068534"/>
                  <a:gd name="connsiteY0" fmla="*/ 56491 h 6767744"/>
                  <a:gd name="connsiteX1" fmla="*/ 7021523 w 7068534"/>
                  <a:gd name="connsiteY1" fmla="*/ 2833786 h 6767744"/>
                  <a:gd name="connsiteX2" fmla="*/ 3534267 w 7068534"/>
                  <a:gd name="connsiteY2" fmla="*/ 3383872 h 6767744"/>
                  <a:gd name="connsiteX3" fmla="*/ 4177365 w 7068534"/>
                  <a:gd name="connsiteY3" fmla="*/ 56491 h 6767744"/>
                  <a:gd name="connsiteX0" fmla="*/ 4177365 w 7068534"/>
                  <a:gd name="connsiteY0" fmla="*/ 56491 h 6767744"/>
                  <a:gd name="connsiteX1" fmla="*/ 7021523 w 7068534"/>
                  <a:gd name="connsiteY1" fmla="*/ 2833786 h 6767744"/>
                  <a:gd name="connsiteX0" fmla="*/ 643098 w 3487256"/>
                  <a:gd name="connsiteY0" fmla="*/ 0 h 3327381"/>
                  <a:gd name="connsiteX1" fmla="*/ 3487256 w 3487256"/>
                  <a:gd name="connsiteY1" fmla="*/ 2777295 h 3327381"/>
                  <a:gd name="connsiteX2" fmla="*/ 0 w 3487256"/>
                  <a:gd name="connsiteY2" fmla="*/ 3327381 h 3327381"/>
                  <a:gd name="connsiteX3" fmla="*/ 643098 w 3487256"/>
                  <a:gd name="connsiteY3" fmla="*/ 0 h 3327381"/>
                  <a:gd name="connsiteX0" fmla="*/ 643098 w 3487256"/>
                  <a:gd name="connsiteY0" fmla="*/ 0 h 3327381"/>
                  <a:gd name="connsiteX1" fmla="*/ 1977105 w 3487256"/>
                  <a:gd name="connsiteY1" fmla="*/ 522789 h 3327381"/>
                  <a:gd name="connsiteX2" fmla="*/ 3487256 w 3487256"/>
                  <a:gd name="connsiteY2" fmla="*/ 2777295 h 3327381"/>
                  <a:gd name="connsiteX0" fmla="*/ 643098 w 3487256"/>
                  <a:gd name="connsiteY0" fmla="*/ 0 h 3327381"/>
                  <a:gd name="connsiteX1" fmla="*/ 3487256 w 3487256"/>
                  <a:gd name="connsiteY1" fmla="*/ 2777295 h 3327381"/>
                  <a:gd name="connsiteX2" fmla="*/ 0 w 3487256"/>
                  <a:gd name="connsiteY2" fmla="*/ 3327381 h 3327381"/>
                  <a:gd name="connsiteX3" fmla="*/ 643098 w 3487256"/>
                  <a:gd name="connsiteY3" fmla="*/ 0 h 3327381"/>
                  <a:gd name="connsiteX0" fmla="*/ 643098 w 3487256"/>
                  <a:gd name="connsiteY0" fmla="*/ 0 h 3327381"/>
                  <a:gd name="connsiteX1" fmla="*/ 1977105 w 3487256"/>
                  <a:gd name="connsiteY1" fmla="*/ 522789 h 3327381"/>
                  <a:gd name="connsiteX2" fmla="*/ 2978471 w 3487256"/>
                  <a:gd name="connsiteY2" fmla="*/ 1433242 h 3327381"/>
                  <a:gd name="connsiteX3" fmla="*/ 3487256 w 3487256"/>
                  <a:gd name="connsiteY3" fmla="*/ 2777295 h 3327381"/>
                  <a:gd name="connsiteX0" fmla="*/ 643098 w 3487256"/>
                  <a:gd name="connsiteY0" fmla="*/ 0 h 3327381"/>
                  <a:gd name="connsiteX1" fmla="*/ 3487256 w 3487256"/>
                  <a:gd name="connsiteY1" fmla="*/ 2777295 h 3327381"/>
                  <a:gd name="connsiteX2" fmla="*/ 0 w 3487256"/>
                  <a:gd name="connsiteY2" fmla="*/ 3327381 h 3327381"/>
                  <a:gd name="connsiteX3" fmla="*/ 643098 w 3487256"/>
                  <a:gd name="connsiteY3" fmla="*/ 0 h 3327381"/>
                  <a:gd name="connsiteX0" fmla="*/ 643098 w 3487256"/>
                  <a:gd name="connsiteY0" fmla="*/ 0 h 3327381"/>
                  <a:gd name="connsiteX1" fmla="*/ 1977105 w 3487256"/>
                  <a:gd name="connsiteY1" fmla="*/ 522789 h 3327381"/>
                  <a:gd name="connsiteX2" fmla="*/ 2978471 w 3487256"/>
                  <a:gd name="connsiteY2" fmla="*/ 1433242 h 3327381"/>
                  <a:gd name="connsiteX3" fmla="*/ 3487256 w 3487256"/>
                  <a:gd name="connsiteY3" fmla="*/ 2777295 h 3327381"/>
                  <a:gd name="connsiteX0" fmla="*/ 643098 w 3487256"/>
                  <a:gd name="connsiteY0" fmla="*/ 0 h 3327381"/>
                  <a:gd name="connsiteX1" fmla="*/ 3487256 w 3487256"/>
                  <a:gd name="connsiteY1" fmla="*/ 2777295 h 3327381"/>
                  <a:gd name="connsiteX2" fmla="*/ 0 w 3487256"/>
                  <a:gd name="connsiteY2" fmla="*/ 3327381 h 3327381"/>
                  <a:gd name="connsiteX3" fmla="*/ 643098 w 3487256"/>
                  <a:gd name="connsiteY3" fmla="*/ 0 h 3327381"/>
                  <a:gd name="connsiteX0" fmla="*/ 643098 w 3487256"/>
                  <a:gd name="connsiteY0" fmla="*/ 0 h 3327381"/>
                  <a:gd name="connsiteX1" fmla="*/ 1977105 w 3487256"/>
                  <a:gd name="connsiteY1" fmla="*/ 522789 h 3327381"/>
                  <a:gd name="connsiteX2" fmla="*/ 2978471 w 3487256"/>
                  <a:gd name="connsiteY2" fmla="*/ 1433242 h 3327381"/>
                  <a:gd name="connsiteX3" fmla="*/ 3487256 w 3487256"/>
                  <a:gd name="connsiteY3" fmla="*/ 2777295 h 3327381"/>
                  <a:gd name="connsiteX0" fmla="*/ 643098 w 3487256"/>
                  <a:gd name="connsiteY0" fmla="*/ 0 h 3327381"/>
                  <a:gd name="connsiteX1" fmla="*/ 3487256 w 3487256"/>
                  <a:gd name="connsiteY1" fmla="*/ 2777295 h 3327381"/>
                  <a:gd name="connsiteX2" fmla="*/ 0 w 3487256"/>
                  <a:gd name="connsiteY2" fmla="*/ 3327381 h 3327381"/>
                  <a:gd name="connsiteX3" fmla="*/ 643098 w 3487256"/>
                  <a:gd name="connsiteY3" fmla="*/ 0 h 3327381"/>
                  <a:gd name="connsiteX0" fmla="*/ 643098 w 3487256"/>
                  <a:gd name="connsiteY0" fmla="*/ 0 h 3327381"/>
                  <a:gd name="connsiteX1" fmla="*/ 1977105 w 3487256"/>
                  <a:gd name="connsiteY1" fmla="*/ 522789 h 3327381"/>
                  <a:gd name="connsiteX2" fmla="*/ 2958516 w 3487256"/>
                  <a:gd name="connsiteY2" fmla="*/ 1453695 h 3327381"/>
                  <a:gd name="connsiteX3" fmla="*/ 3487256 w 3487256"/>
                  <a:gd name="connsiteY3" fmla="*/ 2777295 h 3327381"/>
                  <a:gd name="connsiteX0" fmla="*/ 643098 w 3487256"/>
                  <a:gd name="connsiteY0" fmla="*/ 0 h 3327381"/>
                  <a:gd name="connsiteX1" fmla="*/ 3487256 w 3487256"/>
                  <a:gd name="connsiteY1" fmla="*/ 2777295 h 3327381"/>
                  <a:gd name="connsiteX2" fmla="*/ 0 w 3487256"/>
                  <a:gd name="connsiteY2" fmla="*/ 3327381 h 3327381"/>
                  <a:gd name="connsiteX3" fmla="*/ 643098 w 3487256"/>
                  <a:gd name="connsiteY3" fmla="*/ 0 h 3327381"/>
                  <a:gd name="connsiteX0" fmla="*/ 643098 w 3487256"/>
                  <a:gd name="connsiteY0" fmla="*/ 0 h 3327381"/>
                  <a:gd name="connsiteX1" fmla="*/ 1977105 w 3487256"/>
                  <a:gd name="connsiteY1" fmla="*/ 522789 h 3327381"/>
                  <a:gd name="connsiteX2" fmla="*/ 2958516 w 3487256"/>
                  <a:gd name="connsiteY2" fmla="*/ 1453695 h 3327381"/>
                  <a:gd name="connsiteX3" fmla="*/ 3487256 w 3487256"/>
                  <a:gd name="connsiteY3" fmla="*/ 2777295 h 33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7256" h="3327381" stroke="0" extrusionOk="0">
                    <a:moveTo>
                      <a:pt x="643098" y="0"/>
                    </a:moveTo>
                    <a:cubicBezTo>
                      <a:pt x="2107661" y="259485"/>
                      <a:pt x="3245133" y="1370216"/>
                      <a:pt x="3487256" y="2777295"/>
                    </a:cubicBezTo>
                    <a:lnTo>
                      <a:pt x="0" y="3327381"/>
                    </a:lnTo>
                    <a:lnTo>
                      <a:pt x="643098" y="0"/>
                    </a:lnTo>
                    <a:close/>
                  </a:path>
                  <a:path w="3487256" h="3327381" fill="none">
                    <a:moveTo>
                      <a:pt x="643098" y="0"/>
                    </a:moveTo>
                    <a:lnTo>
                      <a:pt x="1977105" y="522789"/>
                    </a:lnTo>
                    <a:cubicBezTo>
                      <a:pt x="2366334" y="761663"/>
                      <a:pt x="2706824" y="1077944"/>
                      <a:pt x="2958516" y="1453695"/>
                    </a:cubicBezTo>
                    <a:cubicBezTo>
                      <a:pt x="3066539" y="1649353"/>
                      <a:pt x="3402459" y="2553286"/>
                      <a:pt x="3487256" y="2777295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Arc 76"/>
              <p:cNvSpPr/>
              <p:nvPr/>
            </p:nvSpPr>
            <p:spPr>
              <a:xfrm rot="18970447">
                <a:off x="4805652" y="2365039"/>
                <a:ext cx="3449767" cy="3301876"/>
              </a:xfrm>
              <a:custGeom>
                <a:avLst/>
                <a:gdLst>
                  <a:gd name="connsiteX0" fmla="*/ 4321678 w 7068534"/>
                  <a:gd name="connsiteY0" fmla="*/ 85051 h 6767744"/>
                  <a:gd name="connsiteX1" fmla="*/ 6984034 w 7068534"/>
                  <a:gd name="connsiteY1" fmla="*/ 2648351 h 6767744"/>
                  <a:gd name="connsiteX2" fmla="*/ 3534267 w 7068534"/>
                  <a:gd name="connsiteY2" fmla="*/ 3383872 h 6767744"/>
                  <a:gd name="connsiteX3" fmla="*/ 4321678 w 7068534"/>
                  <a:gd name="connsiteY3" fmla="*/ 85051 h 6767744"/>
                  <a:gd name="connsiteX0" fmla="*/ 4321678 w 7068534"/>
                  <a:gd name="connsiteY0" fmla="*/ 85051 h 6767744"/>
                  <a:gd name="connsiteX1" fmla="*/ 6984034 w 7068534"/>
                  <a:gd name="connsiteY1" fmla="*/ 2648351 h 6767744"/>
                  <a:gd name="connsiteX0" fmla="*/ 787411 w 3449767"/>
                  <a:gd name="connsiteY0" fmla="*/ 0 h 3298821"/>
                  <a:gd name="connsiteX1" fmla="*/ 3449767 w 3449767"/>
                  <a:gd name="connsiteY1" fmla="*/ 2563300 h 3298821"/>
                  <a:gd name="connsiteX2" fmla="*/ 0 w 3449767"/>
                  <a:gd name="connsiteY2" fmla="*/ 3298821 h 3298821"/>
                  <a:gd name="connsiteX3" fmla="*/ 787411 w 3449767"/>
                  <a:gd name="connsiteY3" fmla="*/ 0 h 3298821"/>
                  <a:gd name="connsiteX0" fmla="*/ 787411 w 3449767"/>
                  <a:gd name="connsiteY0" fmla="*/ 0 h 3298821"/>
                  <a:gd name="connsiteX1" fmla="*/ 1965167 w 3449767"/>
                  <a:gd name="connsiteY1" fmla="*/ 466662 h 3298821"/>
                  <a:gd name="connsiteX2" fmla="*/ 3449767 w 3449767"/>
                  <a:gd name="connsiteY2" fmla="*/ 2563300 h 3298821"/>
                  <a:gd name="connsiteX0" fmla="*/ 787411 w 3449767"/>
                  <a:gd name="connsiteY0" fmla="*/ 0 h 3298821"/>
                  <a:gd name="connsiteX1" fmla="*/ 3449767 w 3449767"/>
                  <a:gd name="connsiteY1" fmla="*/ 2563300 h 3298821"/>
                  <a:gd name="connsiteX2" fmla="*/ 0 w 3449767"/>
                  <a:gd name="connsiteY2" fmla="*/ 3298821 h 3298821"/>
                  <a:gd name="connsiteX3" fmla="*/ 787411 w 3449767"/>
                  <a:gd name="connsiteY3" fmla="*/ 0 h 3298821"/>
                  <a:gd name="connsiteX0" fmla="*/ 787411 w 3449767"/>
                  <a:gd name="connsiteY0" fmla="*/ 0 h 3298821"/>
                  <a:gd name="connsiteX1" fmla="*/ 1965167 w 3449767"/>
                  <a:gd name="connsiteY1" fmla="*/ 466662 h 3298821"/>
                  <a:gd name="connsiteX2" fmla="*/ 2945357 w 3449767"/>
                  <a:gd name="connsiteY2" fmla="*/ 1398681 h 3298821"/>
                  <a:gd name="connsiteX3" fmla="*/ 3449767 w 3449767"/>
                  <a:gd name="connsiteY3" fmla="*/ 2563300 h 3298821"/>
                  <a:gd name="connsiteX0" fmla="*/ 787411 w 3449767"/>
                  <a:gd name="connsiteY0" fmla="*/ 0 h 3298821"/>
                  <a:gd name="connsiteX1" fmla="*/ 3449767 w 3449767"/>
                  <a:gd name="connsiteY1" fmla="*/ 2563300 h 3298821"/>
                  <a:gd name="connsiteX2" fmla="*/ 0 w 3449767"/>
                  <a:gd name="connsiteY2" fmla="*/ 3298821 h 3298821"/>
                  <a:gd name="connsiteX3" fmla="*/ 787411 w 3449767"/>
                  <a:gd name="connsiteY3" fmla="*/ 0 h 3298821"/>
                  <a:gd name="connsiteX0" fmla="*/ 787411 w 3449767"/>
                  <a:gd name="connsiteY0" fmla="*/ 0 h 3298821"/>
                  <a:gd name="connsiteX1" fmla="*/ 1965167 w 3449767"/>
                  <a:gd name="connsiteY1" fmla="*/ 466662 h 3298821"/>
                  <a:gd name="connsiteX2" fmla="*/ 2945357 w 3449767"/>
                  <a:gd name="connsiteY2" fmla="*/ 1398681 h 3298821"/>
                  <a:gd name="connsiteX3" fmla="*/ 3449767 w 3449767"/>
                  <a:gd name="connsiteY3" fmla="*/ 2563300 h 329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9767" h="3298821" stroke="0" extrusionOk="0">
                    <a:moveTo>
                      <a:pt x="787411" y="0"/>
                    </a:moveTo>
                    <a:cubicBezTo>
                      <a:pt x="2117129" y="290959"/>
                      <a:pt x="3153287" y="1288565"/>
                      <a:pt x="3449767" y="2563300"/>
                    </a:cubicBezTo>
                    <a:lnTo>
                      <a:pt x="0" y="3298821"/>
                    </a:lnTo>
                    <a:lnTo>
                      <a:pt x="787411" y="0"/>
                    </a:lnTo>
                    <a:close/>
                  </a:path>
                  <a:path w="3449767" h="3298821" fill="none">
                    <a:moveTo>
                      <a:pt x="787411" y="0"/>
                    </a:moveTo>
                    <a:lnTo>
                      <a:pt x="1965167" y="466662"/>
                    </a:lnTo>
                    <a:cubicBezTo>
                      <a:pt x="2324825" y="699776"/>
                      <a:pt x="2697924" y="1049241"/>
                      <a:pt x="2945357" y="1398681"/>
                    </a:cubicBezTo>
                    <a:cubicBezTo>
                      <a:pt x="3405219" y="2471321"/>
                      <a:pt x="3365699" y="2369197"/>
                      <a:pt x="3449767" y="256330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>
                <a:off x="4430021" y="3481353"/>
                <a:ext cx="1463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7235266" y="3481353"/>
                <a:ext cx="1463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endCxn id="212" idx="1"/>
              </p:cNvCxnSpPr>
              <p:nvPr/>
            </p:nvCxnSpPr>
            <p:spPr>
              <a:xfrm flipV="1">
                <a:off x="5883895" y="2995353"/>
                <a:ext cx="976" cy="4860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endCxn id="212" idx="2"/>
              </p:cNvCxnSpPr>
              <p:nvPr/>
            </p:nvCxnSpPr>
            <p:spPr>
              <a:xfrm flipV="1">
                <a:off x="7235914" y="2988998"/>
                <a:ext cx="1507" cy="490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H="1">
                <a:off x="5344775" y="3485761"/>
                <a:ext cx="539120" cy="7108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6696145" y="3485761"/>
                <a:ext cx="539120" cy="710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/>
              <p:cNvGrpSpPr/>
              <p:nvPr/>
            </p:nvGrpSpPr>
            <p:grpSpPr>
              <a:xfrm>
                <a:off x="6183939" y="2553281"/>
                <a:ext cx="662459" cy="282403"/>
                <a:chOff x="1171443" y="2641903"/>
                <a:chExt cx="1271016" cy="541828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1228928" y="2878931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1600200" y="2650331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1885544" y="2650331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2172512" y="2650331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2428672" y="2641903"/>
                  <a:ext cx="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95400" y="2650331"/>
                  <a:ext cx="11382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1179871" y="2646117"/>
                  <a:ext cx="124607" cy="4594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1244949" y="2878931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1171443" y="3097161"/>
                  <a:ext cx="12710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Oval 228"/>
                <p:cNvSpPr/>
                <p:nvPr/>
              </p:nvSpPr>
              <p:spPr>
                <a:xfrm>
                  <a:off x="1443586" y="3031331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2096312" y="3020632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1" name="TextBox 230"/>
            <p:cNvSpPr txBox="1"/>
            <p:nvPr/>
          </p:nvSpPr>
          <p:spPr>
            <a:xfrm>
              <a:off x="6097579" y="2172126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22m</a:t>
              </a:r>
              <a:endParaRPr lang="en-US" sz="1200" b="1" dirty="0">
                <a:latin typeface="Bookman Old Style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608907" y="2136550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122m</a:t>
              </a:r>
              <a:endParaRPr lang="en-US" sz="1200" b="1" dirty="0">
                <a:latin typeface="Bookman Old Style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042793" y="2550067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okman Old Style" pitchFamily="18" charset="0"/>
                </a:rPr>
                <a:t>120m</a:t>
              </a:r>
              <a:endParaRPr lang="en-US" sz="1200" b="1" dirty="0">
                <a:latin typeface="Bookman Old Style" pitchFamily="18" charset="0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5150017" y="1936077"/>
              <a:ext cx="3505044" cy="364885"/>
              <a:chOff x="10807547" y="1368253"/>
              <a:chExt cx="3505044" cy="364885"/>
            </a:xfrm>
          </p:grpSpPr>
          <p:grpSp>
            <p:nvGrpSpPr>
              <p:cNvPr id="235" name="Group 234"/>
              <p:cNvGrpSpPr/>
              <p:nvPr/>
            </p:nvGrpSpPr>
            <p:grpSpPr>
              <a:xfrm rot="1546641">
                <a:off x="13650132" y="1451000"/>
                <a:ext cx="662459" cy="282138"/>
                <a:chOff x="1001273" y="2724858"/>
                <a:chExt cx="1271016" cy="541818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043784" y="2970847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1430030" y="2733284"/>
                  <a:ext cx="0" cy="2285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flipV="1">
                  <a:off x="1715378" y="2733285"/>
                  <a:ext cx="0" cy="2285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002346" y="2733285"/>
                  <a:ext cx="0" cy="2285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2258508" y="2724858"/>
                  <a:ext cx="0" cy="4572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125232" y="2733287"/>
                  <a:ext cx="113826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flipV="1">
                  <a:off x="1009703" y="2729072"/>
                  <a:ext cx="124608" cy="459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074783" y="2961882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001273" y="3180108"/>
                  <a:ext cx="12710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Oval 256"/>
                <p:cNvSpPr/>
                <p:nvPr/>
              </p:nvSpPr>
              <p:spPr>
                <a:xfrm>
                  <a:off x="1273421" y="3114277"/>
                  <a:ext cx="152401" cy="1523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1926143" y="3103585"/>
                  <a:ext cx="152399" cy="1523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20286810">
                <a:off x="10807547" y="1368253"/>
                <a:ext cx="662459" cy="282142"/>
                <a:chOff x="1171443" y="2641903"/>
                <a:chExt cx="1271016" cy="541828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1228928" y="2878931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1600200" y="2650331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1885544" y="2650331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2172512" y="2650331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2428672" y="2641903"/>
                  <a:ext cx="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295400" y="2650331"/>
                  <a:ext cx="11382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1187506" y="2648778"/>
                  <a:ext cx="124608" cy="4594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244949" y="2878931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171443" y="3097161"/>
                  <a:ext cx="12710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Oval 245"/>
                <p:cNvSpPr/>
                <p:nvPr/>
              </p:nvSpPr>
              <p:spPr>
                <a:xfrm>
                  <a:off x="1443586" y="3031331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2096312" y="3020632"/>
                  <a:ext cx="152400" cy="15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8" name="Rounded Rectangle 167"/>
          <p:cNvSpPr/>
          <p:nvPr/>
        </p:nvSpPr>
        <p:spPr>
          <a:xfrm>
            <a:off x="6313611" y="3954054"/>
            <a:ext cx="2617253" cy="3693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>
            <a:off x="4753934" y="2695426"/>
            <a:ext cx="647005" cy="322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>
            <a:off x="903704" y="2208847"/>
            <a:ext cx="3051683" cy="322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4105865" y="2695464"/>
            <a:ext cx="647005" cy="322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>
            <a:off x="887549" y="1871681"/>
            <a:ext cx="3144619" cy="322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96826" y="2695464"/>
            <a:ext cx="617974" cy="322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874621" y="1550487"/>
            <a:ext cx="3064464" cy="322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294564" y="2695427"/>
            <a:ext cx="222138" cy="32281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7725358" y="3590159"/>
            <a:ext cx="1194439" cy="34527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321" y="1531808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Now,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1635" y="15318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1180" y="151491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2675" y="151491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9840" y="151491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1364" y="15318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8980" y="1514916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1635" y="186915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1180" y="1852265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2675" y="185226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9840" y="185226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91364" y="186915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68981" y="18522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110m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51635" y="219651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1180" y="2179622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52675" y="217962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9840" y="2179622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91364" y="219651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68980" y="2179622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5" y="2656859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3193" y="2649246"/>
            <a:ext cx="2723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triangular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wall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91364" y="314051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252632" y="3401157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195650" y="3275967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33011" y="3131695"/>
            <a:ext cx="21031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76452" y="3125293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64298" y="31252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04360" y="312124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9160" y="31212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9222" y="3117205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03520" y="31172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51202" y="311316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91364" y="360538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 flipH="1">
            <a:off x="3230331" y="3866022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3174274" y="3740832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95723" y="3596560"/>
            <a:ext cx="25603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276452" y="359015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99560" y="359015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39622" y="3586114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44422" y="35861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84484" y="358207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3480" y="35820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31162" y="357802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35500" y="35785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75562" y="357445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74558" y="35744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22240" y="357041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91364" y="4058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6200000" flipH="1">
            <a:off x="3188238" y="4311493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131719" y="4194437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65272" y="4050165"/>
            <a:ext cx="25603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278992" y="4043764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02100" y="40437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42162" y="403971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46962" y="403971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87024" y="403567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486020" y="40356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33702" y="403163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38040" y="40321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78102" y="402806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77098" y="402806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24780" y="402401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91364" y="44359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29273" y="441592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05200" y="44159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45262" y="441188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50062" y="441188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090124" y="440783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403980" y="4349840"/>
            <a:ext cx="73152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291710" y="4349840"/>
            <a:ext cx="73152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96585" y="4349840"/>
            <a:ext cx="73152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991364" y="469832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49992" y="4713541"/>
            <a:ext cx="968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1320m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91364" y="267969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864232" y="4343603"/>
            <a:ext cx="5092196" cy="5136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6441322" y="4411882"/>
            <a:ext cx="2269047" cy="396392"/>
            <a:chOff x="3517661" y="1255871"/>
            <a:chExt cx="2269047" cy="396759"/>
          </a:xfrm>
        </p:grpSpPr>
        <p:cxnSp>
          <p:nvCxnSpPr>
            <p:cNvPr id="161" name="Straight Connector 160"/>
            <p:cNvCxnSpPr/>
            <p:nvPr/>
          </p:nvCxnSpPr>
          <p:spPr>
            <a:xfrm rot="16200000" flipH="1">
              <a:off x="3490367" y="155131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3436534" y="142600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664343" y="128156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3580523" y="125587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Bookman Old Style"/>
                </a:rPr>
                <a:t>s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725675" y="125587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(s – a)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373761" y="125587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(s – b)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031373" y="125587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(s – c)</a:t>
              </a:r>
              <a:endParaRPr lang="en-US" sz="1800" dirty="0">
                <a:latin typeface="Book Antiqua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15187" y="3590159"/>
            <a:ext cx="1230790" cy="383321"/>
            <a:chOff x="7527841" y="2333844"/>
            <a:chExt cx="1230790" cy="383676"/>
          </a:xfrm>
        </p:grpSpPr>
        <p:sp>
          <p:nvSpPr>
            <p:cNvPr id="176" name="Rectangle 175"/>
            <p:cNvSpPr/>
            <p:nvPr/>
          </p:nvSpPr>
          <p:spPr>
            <a:xfrm>
              <a:off x="7750701" y="2348188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=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960014" y="2340568"/>
              <a:ext cx="798617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Bookman Old Style"/>
                </a:rPr>
                <a:t>132m</a:t>
              </a:r>
              <a:endParaRPr lang="en-US" sz="1800" b="1" dirty="0">
                <a:latin typeface="Book Antiqua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527841" y="2333844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s</a:t>
              </a:r>
              <a:endParaRPr kumimoji="0" lang="en-US" sz="1800" b="1" i="1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0" name="Curved Left Arrow 179"/>
          <p:cNvSpPr/>
          <p:nvPr/>
        </p:nvSpPr>
        <p:spPr>
          <a:xfrm rot="5674676" flipH="1">
            <a:off x="5709379" y="442295"/>
            <a:ext cx="684105" cy="520377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Curved Left Arrow 183"/>
          <p:cNvSpPr/>
          <p:nvPr/>
        </p:nvSpPr>
        <p:spPr>
          <a:xfrm rot="21081121">
            <a:off x="4057211" y="1593327"/>
            <a:ext cx="698139" cy="1688453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Curved Left Arrow 188"/>
          <p:cNvSpPr/>
          <p:nvPr/>
        </p:nvSpPr>
        <p:spPr>
          <a:xfrm rot="19998934">
            <a:off x="4313697" y="1746367"/>
            <a:ext cx="698139" cy="150590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Curved Left Arrow 189"/>
          <p:cNvSpPr/>
          <p:nvPr/>
        </p:nvSpPr>
        <p:spPr>
          <a:xfrm rot="18280700">
            <a:off x="4453338" y="1714664"/>
            <a:ext cx="697493" cy="1650983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3403981" y="3437000"/>
            <a:ext cx="37997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429648" y="3437000"/>
            <a:ext cx="457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45393" y="3969469"/>
            <a:ext cx="264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 = 122, b = 22, c = 120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952422" y="1574732"/>
            <a:ext cx="222138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rved Left Arrow 169"/>
          <p:cNvSpPr/>
          <p:nvPr/>
        </p:nvSpPr>
        <p:spPr>
          <a:xfrm rot="6429279" flipH="1">
            <a:off x="5076930" y="-1143395"/>
            <a:ext cx="684105" cy="6871064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277606" y="1567937"/>
            <a:ext cx="222138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2683" y="1514916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 – a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2" name="Curved Left Arrow 171"/>
          <p:cNvSpPr/>
          <p:nvPr/>
        </p:nvSpPr>
        <p:spPr>
          <a:xfrm rot="7175215" flipH="1">
            <a:off x="4789997" y="-103370"/>
            <a:ext cx="684105" cy="5194554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946037" y="1896957"/>
            <a:ext cx="222138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1271221" y="1890162"/>
            <a:ext cx="222138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8676" y="1852265"/>
            <a:ext cx="758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 – b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5" name="Curved Left Arrow 174"/>
          <p:cNvSpPr/>
          <p:nvPr/>
        </p:nvSpPr>
        <p:spPr>
          <a:xfrm rot="6256114" flipH="1">
            <a:off x="5090723" y="-1069336"/>
            <a:ext cx="684105" cy="695401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Curved Left Arrow 195"/>
          <p:cNvSpPr/>
          <p:nvPr/>
        </p:nvSpPr>
        <p:spPr>
          <a:xfrm rot="6842918" flipH="1">
            <a:off x="5047196" y="-184916"/>
            <a:ext cx="708879" cy="569708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952422" y="2244941"/>
            <a:ext cx="222138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1277606" y="2238146"/>
            <a:ext cx="222138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9897" y="217962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 – c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9" name="Curved Left Arrow 198"/>
          <p:cNvSpPr/>
          <p:nvPr/>
        </p:nvSpPr>
        <p:spPr>
          <a:xfrm rot="6141043" flipH="1">
            <a:off x="5032648" y="-916936"/>
            <a:ext cx="684105" cy="695401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Curved Left Arrow 201"/>
          <p:cNvSpPr/>
          <p:nvPr/>
        </p:nvSpPr>
        <p:spPr>
          <a:xfrm rot="6415646" flipH="1">
            <a:off x="5439009" y="-278095"/>
            <a:ext cx="708879" cy="620261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09600" y="4713541"/>
            <a:ext cx="2723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triangular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wall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1932" y="90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42900" y="90671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The triangular side walls of a flyover have been used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for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81002" y="357579"/>
            <a:ext cx="7063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Bookman Old Style"/>
              </a:rPr>
              <a:t>advertisements.The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sides of the walls are 122m, 22m and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120m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1000" y="633548"/>
            <a:ext cx="10667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(see figure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).The advertisements yield an earning of Rs 5000 per m²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06400" y="888257"/>
            <a:ext cx="937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per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year.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 company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hired one of its walls for 3 months.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06400" y="1155741"/>
            <a:ext cx="3375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How much rent did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it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pay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?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865388" y="4476750"/>
            <a:ext cx="261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Area of </a:t>
            </a:r>
            <a:r>
              <a:rPr lang="en-US" dirty="0" err="1" smtClean="0">
                <a:latin typeface="Bookman Old Style" pitchFamily="18" charset="0"/>
              </a:rPr>
              <a:t>tirangular</a:t>
            </a:r>
            <a:r>
              <a:rPr lang="en-US" dirty="0" smtClean="0">
                <a:latin typeface="Bookman Old Style" pitchFamily="18" charset="0"/>
              </a:rPr>
              <a:t> wall =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14559E-6 L -0.35694 -0.33992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7" y="-1699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7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000"/>
                            </p:stCondLst>
                            <p:childTnLst>
                              <p:par>
                                <p:cTn id="3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500"/>
                            </p:stCondLst>
                            <p:childTnLst>
                              <p:par>
                                <p:cTn id="3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000"/>
                            </p:stCondLst>
                            <p:childTnLst>
                              <p:par>
                                <p:cTn id="4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500"/>
                            </p:stCondLst>
                            <p:childTnLst>
                              <p:par>
                                <p:cTn id="4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2000"/>
                            </p:stCondLst>
                            <p:childTnLst>
                              <p:par>
                                <p:cTn id="4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2500"/>
                            </p:stCondLst>
                            <p:childTnLst>
                              <p:par>
                                <p:cTn id="4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000"/>
                            </p:stCondLst>
                            <p:childTnLst>
                              <p:par>
                                <p:cTn id="4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500"/>
                            </p:stCondLst>
                            <p:childTnLst>
                              <p:par>
                                <p:cTn id="4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500"/>
                            </p:stCondLst>
                            <p:childTnLst>
                              <p:par>
                                <p:cTn id="4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0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000"/>
                            </p:stCondLst>
                            <p:childTnLst>
                              <p:par>
                                <p:cTn id="5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500"/>
                            </p:stCondLst>
                            <p:childTnLst>
                              <p:par>
                                <p:cTn id="5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0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500"/>
                            </p:stCondLst>
                            <p:childTnLst>
                              <p:par>
                                <p:cTn id="5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500"/>
                            </p:stCondLst>
                            <p:childTnLst>
                              <p:par>
                                <p:cTn id="5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000"/>
                            </p:stCondLst>
                            <p:childTnLst>
                              <p:par>
                                <p:cTn id="5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87" grpId="0" animBg="1"/>
      <p:bldP spid="187" grpId="1" animBg="1"/>
      <p:bldP spid="188" grpId="0" animBg="1"/>
      <p:bldP spid="188" grpId="1" animBg="1"/>
      <p:bldP spid="185" grpId="0" animBg="1"/>
      <p:bldP spid="185" grpId="1" animBg="1"/>
      <p:bldP spid="186" grpId="0" animBg="1"/>
      <p:bldP spid="186" grpId="1" animBg="1"/>
      <p:bldP spid="182" grpId="0" animBg="1"/>
      <p:bldP spid="182" grpId="1" animBg="1"/>
      <p:bldP spid="183" grpId="0" animBg="1"/>
      <p:bldP spid="183" grpId="1" animBg="1"/>
      <p:bldP spid="181" grpId="0" animBg="1"/>
      <p:bldP spid="181" grpId="1" animBg="1"/>
      <p:bldP spid="179" grpId="0" animBg="1"/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7" grpId="0"/>
      <p:bldP spid="88" grpId="0"/>
      <p:bldP spid="89" grpId="0"/>
      <p:bldP spid="110" grpId="0" animBg="1"/>
      <p:bldP spid="180" grpId="0" animBg="1"/>
      <p:bldP spid="180" grpId="1" animBg="1"/>
      <p:bldP spid="184" grpId="0" animBg="1"/>
      <p:bldP spid="184" grpId="1" animBg="1"/>
      <p:bldP spid="189" grpId="0" animBg="1"/>
      <p:bldP spid="189" grpId="1" animBg="1"/>
      <p:bldP spid="190" grpId="0" animBg="1"/>
      <p:bldP spid="190" grpId="1" animBg="1"/>
      <p:bldP spid="28" grpId="0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5" grpId="0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2" grpId="0"/>
      <p:bldP spid="175" grpId="0" animBg="1"/>
      <p:bldP spid="17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" grpId="0"/>
      <p:bldP spid="199" grpId="0" animBg="1"/>
      <p:bldP spid="199" grpId="1" animBg="1"/>
      <p:bldP spid="202" grpId="0" animBg="1"/>
      <p:bldP spid="202" grpId="1" animBg="1"/>
      <p:bldP spid="203" grpId="0"/>
      <p:bldP spid="1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81932" y="90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2900" y="90671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The triangular side walls of a flyover have been used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for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2" y="357579"/>
            <a:ext cx="7063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Bookman Old Style"/>
              </a:rPr>
              <a:t>advertisements.The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sides of the walls are 122m, 22m and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120m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1000" y="633548"/>
            <a:ext cx="10667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(see figure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).The advertisements yield an earning of Rs 5000 per m²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06400" y="888257"/>
            <a:ext cx="937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per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year.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 company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hired one of its walls for 3 months.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6400" y="1155741"/>
            <a:ext cx="3375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How much rent did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it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pay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?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37059" y="2237729"/>
            <a:ext cx="2658698" cy="6254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9100" y="3316202"/>
            <a:ext cx="1818616" cy="5321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7724" y="4501446"/>
            <a:ext cx="7344847" cy="4070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73" tIns="45336" rIns="90673" bIns="45336" rtlCol="0" anchor="ctr"/>
          <a:lstStyle/>
          <a:p>
            <a:pPr algn="ctr" defTabSz="906723"/>
            <a:endParaRPr lang="en-US" sz="1800" dirty="0" smtClean="0">
              <a:solidFill>
                <a:prstClr val="white"/>
              </a:solidFill>
            </a:endParaRPr>
          </a:p>
          <a:p>
            <a:pPr algn="ctr" defTabSz="90672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637" y="1526639"/>
            <a:ext cx="1709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Rent charges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4441" y="154186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8776" y="1505937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Bookman Old Style"/>
              </a:rPr>
              <a:t>Rs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5000 per 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per year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368" y="1857117"/>
            <a:ext cx="5172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Rent charged from a company for 3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months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38" y="403799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3487" y="3870905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73592" y="4172092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60775" y="4156392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39692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1" y="3993042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2713" y="396289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1" y="3986697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5000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73233" y="401417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3357" y="4014171"/>
            <a:ext cx="690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Rs.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2033" y="4014171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16,50,000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067" y="15273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400" y="641568"/>
            <a:ext cx="8620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                 The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advertisements yield an earning of Rs 5000 per m² </a:t>
            </a:r>
            <a:endParaRPr lang="en-US" b="1" dirty="0" smtClean="0">
              <a:solidFill>
                <a:srgbClr val="C00000"/>
              </a:solidFill>
              <a:latin typeface="Bookman Old Style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per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year.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9700" y="895691"/>
            <a:ext cx="937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 company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hired one of its walls for 3 months.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125341" y="1340237"/>
            <a:ext cx="2641336" cy="10031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039" y="1454061"/>
            <a:ext cx="1345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  <a:sym typeface="Symbol"/>
              </a:rPr>
              <a:t> </a:t>
            </a:r>
            <a:r>
              <a:rPr lang="en-US" dirty="0" err="1" smtClean="0">
                <a:solidFill>
                  <a:srgbClr val="000000"/>
                </a:solidFill>
                <a:latin typeface="Bookman Old Style"/>
              </a:rPr>
              <a:t>Rs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. 5000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120" y="1886584"/>
            <a:ext cx="1143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 months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9001" y="1886584"/>
            <a:ext cx="1098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  <a:sym typeface="Symbol"/>
              </a:rPr>
              <a:t>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Rent ?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128112" y="1500241"/>
            <a:ext cx="1186145" cy="3228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88920" y="1454061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 year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68024" y="1477150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 months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43" name="Cloud 42"/>
          <p:cNvSpPr/>
          <p:nvPr/>
        </p:nvSpPr>
        <p:spPr>
          <a:xfrm flipH="1">
            <a:off x="1978253" y="1352550"/>
            <a:ext cx="3408968" cy="1233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28800" y="1569130"/>
            <a:ext cx="3707702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will be 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rent for 3 months?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5" name="Picture 44" descr="green-blank-blackboar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8025" y="2570437"/>
            <a:ext cx="2838385" cy="179146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172200" y="2767902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</a:rPr>
              <a:t>12 × Rent =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38822" y="276790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</a:rPr>
              <a:t>5000 × 3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1504" y="3321591"/>
            <a:ext cx="124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ger"/>
              </a:rPr>
              <a:t>∴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</a:rPr>
              <a:t>Rent =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43801" y="329783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</a:rPr>
              <a:t>5000 × 3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574426" y="3654647"/>
            <a:ext cx="10883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00468" y="370767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itchFamily="18" charset="0"/>
              </a:rPr>
              <a:t>12</a:t>
            </a:r>
            <a:endParaRPr lang="en-US" dirty="0"/>
          </a:p>
        </p:txBody>
      </p:sp>
      <p:sp>
        <p:nvSpPr>
          <p:cNvPr id="53" name="Cloud Callout 52"/>
          <p:cNvSpPr/>
          <p:nvPr/>
        </p:nvSpPr>
        <p:spPr>
          <a:xfrm flipH="1">
            <a:off x="2322340" y="3495292"/>
            <a:ext cx="3408968" cy="1233472"/>
          </a:xfrm>
          <a:prstGeom prst="cloudCallout">
            <a:avLst>
              <a:gd name="adj1" fmla="val 34541"/>
              <a:gd name="adj2" fmla="val -12440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72887" y="3843896"/>
            <a:ext cx="3707702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But this rent is for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1m</a:t>
            </a:r>
            <a:r>
              <a:rPr lang="en-US" sz="2000" b="1" baseline="30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of wall</a:t>
            </a:r>
            <a:r>
              <a:rPr lang="en-US" sz="2000" b="1" baseline="30000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547" y="240485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3671" y="2383680"/>
            <a:ext cx="550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Rs.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eft Bracket 56"/>
          <p:cNvSpPr/>
          <p:nvPr/>
        </p:nvSpPr>
        <p:spPr>
          <a:xfrm>
            <a:off x="1026338" y="2343242"/>
            <a:ext cx="71438" cy="499603"/>
          </a:xfrm>
          <a:prstGeom prst="leftBracket">
            <a:avLst>
              <a:gd name="adj" fmla="val 2749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/>
          <p:cNvSpPr/>
          <p:nvPr/>
        </p:nvSpPr>
        <p:spPr>
          <a:xfrm flipH="1">
            <a:off x="2366962" y="2324210"/>
            <a:ext cx="71438" cy="499603"/>
          </a:xfrm>
          <a:prstGeom prst="leftBracket">
            <a:avLst>
              <a:gd name="adj" fmla="val 288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17712" y="223776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017817" y="2538953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905000" y="252325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92879" y="2359902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5000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81690" y="236281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06345" y="2344508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per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65" name="Cloud Callout 64"/>
          <p:cNvSpPr/>
          <p:nvPr/>
        </p:nvSpPr>
        <p:spPr>
          <a:xfrm rot="21282677" flipH="1">
            <a:off x="4691063" y="2818822"/>
            <a:ext cx="3408968" cy="1200728"/>
          </a:xfrm>
          <a:prstGeom prst="cloudCallout">
            <a:avLst>
              <a:gd name="adj1" fmla="val 101204"/>
              <a:gd name="adj2" fmla="val -9639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64427" y="3099229"/>
            <a:ext cx="4240343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rent</a:t>
            </a:r>
            <a:r>
              <a:rPr lang="en-US" sz="2000" b="1" baseline="30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for the triangular surface 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1068" y="2931613"/>
            <a:ext cx="6172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Bookman Old Style"/>
                <a:sym typeface="Symbol"/>
              </a:rPr>
              <a:t>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Total Rent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charged from a company for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 months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0980" y="3281672"/>
            <a:ext cx="22526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Area of the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  triangular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wall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550018" y="4246097"/>
            <a:ext cx="334851" cy="1930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62886" y="4074691"/>
            <a:ext cx="568231" cy="1521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26547" y="3848326"/>
            <a:ext cx="473206" cy="276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/>
              </a:rPr>
              <a:t>110</a:t>
            </a:r>
            <a:endParaRPr lang="en-US" sz="1200" b="1" dirty="0">
              <a:latin typeface="Book Antiqua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4800" y="4520490"/>
            <a:ext cx="922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00"/>
                </a:solidFill>
                <a:latin typeface="Bookman Old Style"/>
                <a:sym typeface="Symbol"/>
              </a:rPr>
              <a:t>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Total Rent </a:t>
            </a:r>
            <a:r>
              <a:rPr lang="en-US" b="1" dirty="0">
                <a:solidFill>
                  <a:srgbClr val="000000"/>
                </a:solidFill>
                <a:latin typeface="Bookman Old Style"/>
              </a:rPr>
              <a:t>charged from a company for 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3 months = </a:t>
            </a:r>
            <a:r>
              <a:rPr lang="en-US" b="1" dirty="0" err="1" smtClean="0">
                <a:solidFill>
                  <a:srgbClr val="000000"/>
                </a:solidFill>
                <a:latin typeface="Bookman Old Style"/>
              </a:rPr>
              <a:t>Rs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. 16,50,000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543550" y="4423548"/>
            <a:ext cx="3333750" cy="35377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526083" y="4408330"/>
            <a:ext cx="3380327" cy="368990"/>
            <a:chOff x="2160208" y="3547132"/>
            <a:chExt cx="3380327" cy="368990"/>
          </a:xfrm>
        </p:grpSpPr>
        <p:sp>
          <p:nvSpPr>
            <p:cNvPr id="73" name="Rectangle 72"/>
            <p:cNvSpPr/>
            <p:nvPr/>
          </p:nvSpPr>
          <p:spPr>
            <a:xfrm>
              <a:off x="4419600" y="3547132"/>
              <a:ext cx="322524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=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562350"/>
              <a:ext cx="968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1320m</a:t>
              </a:r>
              <a:r>
                <a:rPr lang="en-US" baseline="30000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sz="1800" baseline="30000" dirty="0">
                <a:latin typeface="Book Antiqua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60208" y="3562350"/>
              <a:ext cx="27234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rgbClr val="000000"/>
                  </a:solidFill>
                  <a:latin typeface="Bookman Old Style"/>
                </a:rPr>
                <a:t>Area of triangular </a:t>
              </a:r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wall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Curved Left Arrow 79"/>
          <p:cNvSpPr/>
          <p:nvPr/>
        </p:nvSpPr>
        <p:spPr>
          <a:xfrm rot="5626573" flipH="1">
            <a:off x="4501475" y="125245"/>
            <a:ext cx="708879" cy="762664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460775" y="3255555"/>
            <a:ext cx="2720825" cy="6254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09800" y="3281673"/>
            <a:ext cx="3809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×</a:t>
            </a:r>
            <a:r>
              <a:rPr lang="en-US" kern="0" dirty="0" smtClean="0">
                <a:solidFill>
                  <a:sysClr val="windowText" lastClr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Rent charged per 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from 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  a company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for 3 months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Curved Down Arrow 81"/>
          <p:cNvSpPr/>
          <p:nvPr/>
        </p:nvSpPr>
        <p:spPr>
          <a:xfrm rot="6062107">
            <a:off x="2428513" y="3195675"/>
            <a:ext cx="1865655" cy="480922"/>
          </a:xfrm>
          <a:prstGeom prst="curvedDown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23"/>
          <p:cNvSpPr/>
          <p:nvPr/>
        </p:nvSpPr>
        <p:spPr>
          <a:xfrm rot="12600000">
            <a:off x="7215860" y="1768107"/>
            <a:ext cx="415837" cy="166580"/>
          </a:xfrm>
          <a:custGeom>
            <a:avLst/>
            <a:gdLst>
              <a:gd name="connsiteX0" fmla="*/ 0 w 336306"/>
              <a:gd name="connsiteY0" fmla="*/ 41645 h 166580"/>
              <a:gd name="connsiteX1" fmla="*/ 253016 w 336306"/>
              <a:gd name="connsiteY1" fmla="*/ 41645 h 166580"/>
              <a:gd name="connsiteX2" fmla="*/ 253016 w 336306"/>
              <a:gd name="connsiteY2" fmla="*/ 0 h 166580"/>
              <a:gd name="connsiteX3" fmla="*/ 336306 w 336306"/>
              <a:gd name="connsiteY3" fmla="*/ 83290 h 166580"/>
              <a:gd name="connsiteX4" fmla="*/ 253016 w 336306"/>
              <a:gd name="connsiteY4" fmla="*/ 166580 h 166580"/>
              <a:gd name="connsiteX5" fmla="*/ 253016 w 336306"/>
              <a:gd name="connsiteY5" fmla="*/ 124935 h 166580"/>
              <a:gd name="connsiteX6" fmla="*/ 0 w 336306"/>
              <a:gd name="connsiteY6" fmla="*/ 124935 h 166580"/>
              <a:gd name="connsiteX7" fmla="*/ 0 w 336306"/>
              <a:gd name="connsiteY7" fmla="*/ 41645 h 166580"/>
              <a:gd name="connsiteX0" fmla="*/ 0 w 336306"/>
              <a:gd name="connsiteY0" fmla="*/ 124935 h 166580"/>
              <a:gd name="connsiteX1" fmla="*/ 253016 w 336306"/>
              <a:gd name="connsiteY1" fmla="*/ 41645 h 166580"/>
              <a:gd name="connsiteX2" fmla="*/ 253016 w 336306"/>
              <a:gd name="connsiteY2" fmla="*/ 0 h 166580"/>
              <a:gd name="connsiteX3" fmla="*/ 336306 w 336306"/>
              <a:gd name="connsiteY3" fmla="*/ 83290 h 166580"/>
              <a:gd name="connsiteX4" fmla="*/ 253016 w 336306"/>
              <a:gd name="connsiteY4" fmla="*/ 166580 h 166580"/>
              <a:gd name="connsiteX5" fmla="*/ 253016 w 336306"/>
              <a:gd name="connsiteY5" fmla="*/ 124935 h 166580"/>
              <a:gd name="connsiteX6" fmla="*/ 0 w 336306"/>
              <a:gd name="connsiteY6" fmla="*/ 124935 h 166580"/>
              <a:gd name="connsiteX0" fmla="*/ 0 w 381823"/>
              <a:gd name="connsiteY0" fmla="*/ 65660 h 166580"/>
              <a:gd name="connsiteX1" fmla="*/ 298533 w 381823"/>
              <a:gd name="connsiteY1" fmla="*/ 41645 h 166580"/>
              <a:gd name="connsiteX2" fmla="*/ 298533 w 381823"/>
              <a:gd name="connsiteY2" fmla="*/ 0 h 166580"/>
              <a:gd name="connsiteX3" fmla="*/ 381823 w 381823"/>
              <a:gd name="connsiteY3" fmla="*/ 83290 h 166580"/>
              <a:gd name="connsiteX4" fmla="*/ 298533 w 381823"/>
              <a:gd name="connsiteY4" fmla="*/ 166580 h 166580"/>
              <a:gd name="connsiteX5" fmla="*/ 298533 w 381823"/>
              <a:gd name="connsiteY5" fmla="*/ 124935 h 166580"/>
              <a:gd name="connsiteX6" fmla="*/ 0 w 381823"/>
              <a:gd name="connsiteY6" fmla="*/ 65660 h 1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823" h="166580">
                <a:moveTo>
                  <a:pt x="0" y="65660"/>
                </a:moveTo>
                <a:lnTo>
                  <a:pt x="298533" y="41645"/>
                </a:lnTo>
                <a:lnTo>
                  <a:pt x="298533" y="0"/>
                </a:lnTo>
                <a:lnTo>
                  <a:pt x="381823" y="83290"/>
                </a:lnTo>
                <a:lnTo>
                  <a:pt x="298533" y="166580"/>
                </a:lnTo>
                <a:lnTo>
                  <a:pt x="298533" y="124935"/>
                </a:lnTo>
                <a:lnTo>
                  <a:pt x="0" y="6566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9800000">
            <a:off x="7222672" y="1792967"/>
            <a:ext cx="415837" cy="166580"/>
          </a:xfrm>
          <a:custGeom>
            <a:avLst/>
            <a:gdLst>
              <a:gd name="connsiteX0" fmla="*/ 0 w 336306"/>
              <a:gd name="connsiteY0" fmla="*/ 41645 h 166580"/>
              <a:gd name="connsiteX1" fmla="*/ 253016 w 336306"/>
              <a:gd name="connsiteY1" fmla="*/ 41645 h 166580"/>
              <a:gd name="connsiteX2" fmla="*/ 253016 w 336306"/>
              <a:gd name="connsiteY2" fmla="*/ 0 h 166580"/>
              <a:gd name="connsiteX3" fmla="*/ 336306 w 336306"/>
              <a:gd name="connsiteY3" fmla="*/ 83290 h 166580"/>
              <a:gd name="connsiteX4" fmla="*/ 253016 w 336306"/>
              <a:gd name="connsiteY4" fmla="*/ 166580 h 166580"/>
              <a:gd name="connsiteX5" fmla="*/ 253016 w 336306"/>
              <a:gd name="connsiteY5" fmla="*/ 124935 h 166580"/>
              <a:gd name="connsiteX6" fmla="*/ 0 w 336306"/>
              <a:gd name="connsiteY6" fmla="*/ 124935 h 166580"/>
              <a:gd name="connsiteX7" fmla="*/ 0 w 336306"/>
              <a:gd name="connsiteY7" fmla="*/ 41645 h 166580"/>
              <a:gd name="connsiteX0" fmla="*/ 0 w 336306"/>
              <a:gd name="connsiteY0" fmla="*/ 124935 h 166580"/>
              <a:gd name="connsiteX1" fmla="*/ 253016 w 336306"/>
              <a:gd name="connsiteY1" fmla="*/ 41645 h 166580"/>
              <a:gd name="connsiteX2" fmla="*/ 253016 w 336306"/>
              <a:gd name="connsiteY2" fmla="*/ 0 h 166580"/>
              <a:gd name="connsiteX3" fmla="*/ 336306 w 336306"/>
              <a:gd name="connsiteY3" fmla="*/ 83290 h 166580"/>
              <a:gd name="connsiteX4" fmla="*/ 253016 w 336306"/>
              <a:gd name="connsiteY4" fmla="*/ 166580 h 166580"/>
              <a:gd name="connsiteX5" fmla="*/ 253016 w 336306"/>
              <a:gd name="connsiteY5" fmla="*/ 124935 h 166580"/>
              <a:gd name="connsiteX6" fmla="*/ 0 w 336306"/>
              <a:gd name="connsiteY6" fmla="*/ 124935 h 166580"/>
              <a:gd name="connsiteX0" fmla="*/ 0 w 381823"/>
              <a:gd name="connsiteY0" fmla="*/ 65660 h 166580"/>
              <a:gd name="connsiteX1" fmla="*/ 298533 w 381823"/>
              <a:gd name="connsiteY1" fmla="*/ 41645 h 166580"/>
              <a:gd name="connsiteX2" fmla="*/ 298533 w 381823"/>
              <a:gd name="connsiteY2" fmla="*/ 0 h 166580"/>
              <a:gd name="connsiteX3" fmla="*/ 381823 w 381823"/>
              <a:gd name="connsiteY3" fmla="*/ 83290 h 166580"/>
              <a:gd name="connsiteX4" fmla="*/ 298533 w 381823"/>
              <a:gd name="connsiteY4" fmla="*/ 166580 h 166580"/>
              <a:gd name="connsiteX5" fmla="*/ 298533 w 381823"/>
              <a:gd name="connsiteY5" fmla="*/ 124935 h 166580"/>
              <a:gd name="connsiteX6" fmla="*/ 0 w 381823"/>
              <a:gd name="connsiteY6" fmla="*/ 65660 h 1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823" h="166580">
                <a:moveTo>
                  <a:pt x="0" y="65660"/>
                </a:moveTo>
                <a:lnTo>
                  <a:pt x="298533" y="41645"/>
                </a:lnTo>
                <a:lnTo>
                  <a:pt x="298533" y="0"/>
                </a:lnTo>
                <a:lnTo>
                  <a:pt x="381823" y="83290"/>
                </a:lnTo>
                <a:lnTo>
                  <a:pt x="298533" y="166580"/>
                </a:lnTo>
                <a:lnTo>
                  <a:pt x="298533" y="124935"/>
                </a:lnTo>
                <a:lnTo>
                  <a:pt x="0" y="6566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5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77" grpId="0" animBg="1"/>
      <p:bldP spid="77" grpId="1" animBg="1"/>
      <p:bldP spid="3" grpId="0"/>
      <p:bldP spid="4" grpId="0"/>
      <p:bldP spid="5" grpId="0"/>
      <p:bldP spid="6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2" grpId="0"/>
      <p:bldP spid="32" grpId="1"/>
      <p:bldP spid="33" grpId="0"/>
      <p:bldP spid="33" grpId="1"/>
      <p:bldP spid="35" grpId="0" animBg="1"/>
      <p:bldP spid="35" grpId="1" animBg="1"/>
      <p:bldP spid="37" grpId="0"/>
      <p:bldP spid="37" grpId="1"/>
      <p:bldP spid="39" grpId="0"/>
      <p:bldP spid="39" grpId="1"/>
      <p:bldP spid="40" grpId="0"/>
      <p:bldP spid="40" grpId="1"/>
      <p:bldP spid="41" grpId="0" animBg="1"/>
      <p:bldP spid="41" grpId="1" animBg="1"/>
      <p:bldP spid="36" grpId="0"/>
      <p:bldP spid="36" grpId="1"/>
      <p:bldP spid="42" grpId="0"/>
      <p:bldP spid="42" grpId="1"/>
      <p:bldP spid="43" grpId="0" animBg="1"/>
      <p:bldP spid="43" grpId="1" animBg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2" grpId="0"/>
      <p:bldP spid="52" grpId="1"/>
      <p:bldP spid="53" grpId="0" animBg="1"/>
      <p:bldP spid="53" grpId="1" animBg="1"/>
      <p:bldP spid="54" grpId="0"/>
      <p:bldP spid="54" grpId="1"/>
      <p:bldP spid="55" grpId="0"/>
      <p:bldP spid="56" grpId="0"/>
      <p:bldP spid="57" grpId="0" animBg="1"/>
      <p:bldP spid="58" grpId="0" animBg="1"/>
      <p:bldP spid="59" grpId="0"/>
      <p:bldP spid="61" grpId="0"/>
      <p:bldP spid="62" grpId="0"/>
      <p:bldP spid="63" grpId="0"/>
      <p:bldP spid="64" grpId="0"/>
      <p:bldP spid="65" grpId="0" animBg="1"/>
      <p:bldP spid="65" grpId="1" animBg="1"/>
      <p:bldP spid="66" grpId="0"/>
      <p:bldP spid="66" grpId="1"/>
      <p:bldP spid="67" grpId="0"/>
      <p:bldP spid="68" grpId="0"/>
      <p:bldP spid="78" grpId="0"/>
      <p:bldP spid="79" grpId="0"/>
      <p:bldP spid="70" grpId="0" animBg="1"/>
      <p:bldP spid="80" grpId="0" animBg="1"/>
      <p:bldP spid="80" grpId="1" animBg="1"/>
      <p:bldP spid="83" grpId="0" animBg="1"/>
      <p:bldP spid="83" grpId="1" animBg="1"/>
      <p:bldP spid="69" grpId="0"/>
      <p:bldP spid="82" grpId="0" animBg="1"/>
      <p:bldP spid="82" grpId="1" animBg="1"/>
      <p:bldP spid="90" grpId="0" animBg="1"/>
      <p:bldP spid="90" grpId="1" animBg="1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3667514" y="1300216"/>
            <a:ext cx="328984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ounded Rectangle 136"/>
          <p:cNvSpPr/>
          <p:nvPr/>
        </p:nvSpPr>
        <p:spPr>
          <a:xfrm>
            <a:off x="3584684" y="1865283"/>
            <a:ext cx="328984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2151988" y="1304107"/>
            <a:ext cx="328984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3180680" y="1847033"/>
            <a:ext cx="328984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1087809" y="1300216"/>
            <a:ext cx="328984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2853703" y="1850290"/>
            <a:ext cx="293218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4210502" y="2797325"/>
            <a:ext cx="4728709" cy="76545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5545138" y="1389364"/>
            <a:ext cx="3354070" cy="937145"/>
          </a:xfrm>
          <a:prstGeom prst="triangle">
            <a:avLst>
              <a:gd name="adj" fmla="val 6060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32" y="90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90671"/>
            <a:ext cx="8911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There is a slide in a park. One of its side walls has been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painted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1" y="357579"/>
            <a:ext cx="6813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in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blue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Bookman Old Style"/>
              </a:rPr>
              <a:t>colours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with a message “KEEP THE PARK GREEN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AND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2" y="633548"/>
            <a:ext cx="822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CLEAN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”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see figure). If the sides of the wall are 15m, 11m and 6m,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932" y="910291"/>
            <a:ext cx="3882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find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the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area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painted in colour.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14975" y="1091984"/>
            <a:ext cx="2057400" cy="93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19738" y="1384608"/>
            <a:ext cx="2057400" cy="93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17357" y="2031707"/>
            <a:ext cx="4763" cy="292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70788" y="1087225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578725" y="1392537"/>
            <a:ext cx="1339850" cy="923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569200" y="1091190"/>
            <a:ext cx="1352550" cy="942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07313" y="1182387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22407" y="1262482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37501" y="1342576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58945" y="1427429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83564" y="1512281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05801" y="1599513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28038" y="1686745"/>
            <a:ext cx="3969" cy="297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553449" y="1772390"/>
            <a:ext cx="4764" cy="297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672512" y="1851692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90781" y="1940510"/>
            <a:ext cx="794" cy="29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915401" y="2031707"/>
            <a:ext cx="2381" cy="283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16166" y="2322984"/>
            <a:ext cx="34055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29288" y="1765253"/>
            <a:ext cx="671512" cy="30927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845630" y="1250427"/>
            <a:ext cx="677851" cy="31561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70801" y="1011888"/>
            <a:ext cx="487359" cy="32989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8434388" y="1546384"/>
            <a:ext cx="504824" cy="35209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20150373">
            <a:off x="6298157" y="1502741"/>
            <a:ext cx="630301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11m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2220133">
            <a:off x="8056030" y="1277687"/>
            <a:ext cx="503664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m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84952" y="2257722"/>
            <a:ext cx="630301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15m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38268" y="1773039"/>
            <a:ext cx="1991250" cy="52273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KEEP THE PARK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GREEN AND CLEAN</a:t>
            </a:r>
            <a:endParaRPr lang="en-US" sz="1400" dirty="0">
              <a:latin typeface="Book Antiqua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7710487" y="2417111"/>
            <a:ext cx="1188720" cy="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62600" y="2417113"/>
            <a:ext cx="1554480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205" y="117858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5273" y="1256287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Let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070779" y="125628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i="1" dirty="0"/>
          </a:p>
        </p:txBody>
      </p:sp>
      <p:sp>
        <p:nvSpPr>
          <p:cNvPr id="83" name="Rectangle 82"/>
          <p:cNvSpPr/>
          <p:nvPr/>
        </p:nvSpPr>
        <p:spPr>
          <a:xfrm>
            <a:off x="1296173" y="12848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517097" y="1256287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15m,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141220" y="12562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i="1" dirty="0"/>
          </a:p>
        </p:txBody>
      </p:sp>
      <p:sp>
        <p:nvSpPr>
          <p:cNvPr id="86" name="Rectangle 85"/>
          <p:cNvSpPr/>
          <p:nvPr/>
        </p:nvSpPr>
        <p:spPr>
          <a:xfrm>
            <a:off x="2366614" y="12848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587538" y="1256287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11m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192613" y="1256287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and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687912" y="1256287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/>
          </a:p>
        </p:txBody>
      </p:sp>
      <p:sp>
        <p:nvSpPr>
          <p:cNvPr id="90" name="Rectangle 89"/>
          <p:cNvSpPr/>
          <p:nvPr/>
        </p:nvSpPr>
        <p:spPr>
          <a:xfrm>
            <a:off x="3884731" y="12848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105656" y="1256287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m,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2107167" y="239465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167059" y="242320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427549" y="227094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427654" y="2572136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427549" y="255643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84739" y="2423207"/>
            <a:ext cx="498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(15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40740" y="2423207"/>
            <a:ext cx="372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28984" y="242320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90926" y="242320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107167" y="298466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438400" y="289448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438505" y="3212815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438400" y="317997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46929" y="301797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906602" y="300393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107167" y="365841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316480" y="3650797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16m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145629" y="90166"/>
            <a:ext cx="5577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One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of its side walls has been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painted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000" y="353494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in blue </a:t>
            </a:r>
            <a:r>
              <a:rPr lang="en-US" b="1" dirty="0" err="1">
                <a:solidFill>
                  <a:srgbClr val="C00000"/>
                </a:solidFill>
                <a:latin typeface="Bookman Old Style"/>
              </a:rPr>
              <a:t>colours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 with a message “KEEP THE PARK GREEN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AND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575735" y="634630"/>
            <a:ext cx="5577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If the sides of the wall are 15m, 11m and 6m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5514970" y="1382229"/>
            <a:ext cx="2057400" cy="9397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564120" y="1388686"/>
            <a:ext cx="1351280" cy="9269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2" idx="4"/>
          </p:cNvCxnSpPr>
          <p:nvPr/>
        </p:nvCxnSpPr>
        <p:spPr>
          <a:xfrm>
            <a:off x="5517356" y="2326509"/>
            <a:ext cx="33818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85091" y="907724"/>
            <a:ext cx="1213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ind the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1739" y="909589"/>
            <a:ext cx="35342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area painted in </a:t>
            </a:r>
            <a:r>
              <a:rPr lang="en-US" b="1" dirty="0" err="1">
                <a:solidFill>
                  <a:srgbClr val="C00000"/>
                </a:solidFill>
                <a:latin typeface="Bookman Old Style"/>
              </a:rPr>
              <a:t>colour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1" name="Cloud 130"/>
          <p:cNvSpPr/>
          <p:nvPr/>
        </p:nvSpPr>
        <p:spPr>
          <a:xfrm rot="21403356" flipH="1">
            <a:off x="495552" y="3210217"/>
            <a:ext cx="3939536" cy="14254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47205" y="3551115"/>
            <a:ext cx="361999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the area of this side wall?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270674" y="3732960"/>
            <a:ext cx="2269047" cy="396392"/>
            <a:chOff x="3680221" y="4326731"/>
            <a:chExt cx="2269047" cy="396759"/>
          </a:xfrm>
        </p:grpSpPr>
        <p:cxnSp>
          <p:nvCxnSpPr>
            <p:cNvPr id="142" name="Straight Connector 141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269094" y="3731269"/>
            <a:ext cx="2269047" cy="396392"/>
            <a:chOff x="3680221" y="4326731"/>
            <a:chExt cx="2269047" cy="396759"/>
          </a:xfrm>
        </p:grpSpPr>
        <p:cxnSp>
          <p:nvCxnSpPr>
            <p:cNvPr id="150" name="Straight Connector 149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4229100" y="2964054"/>
            <a:ext cx="2552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the side wall 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Cloud 160"/>
          <p:cNvSpPr/>
          <p:nvPr/>
        </p:nvSpPr>
        <p:spPr>
          <a:xfrm flipH="1">
            <a:off x="497430" y="3459296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30830" y="3721281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26820" y="3828122"/>
            <a:ext cx="1967983" cy="654478"/>
            <a:chOff x="2125979" y="2355056"/>
            <a:chExt cx="1967983" cy="655084"/>
          </a:xfrm>
        </p:grpSpPr>
        <p:sp>
          <p:nvSpPr>
            <p:cNvPr id="163" name="Rectangle 162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219200" y="3827886"/>
            <a:ext cx="1973063" cy="654478"/>
            <a:chOff x="2120899" y="2355056"/>
            <a:chExt cx="1973063" cy="655084"/>
          </a:xfrm>
        </p:grpSpPr>
        <p:sp>
          <p:nvSpPr>
            <p:cNvPr id="172" name="Rectangle 171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1</a:t>
              </a:r>
              <a:endParaRPr lang="en-US" sz="1800" b="1" dirty="0">
                <a:latin typeface="Book Antiqua" pitchFamily="18" charset="0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sz="1800" b="1" dirty="0">
                <a:latin typeface="Book Antiqua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2089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s =        (a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c)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man Old Style"/>
                </a:rPr>
                <a:t>b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3" name="Curved Left Arrow 132"/>
          <p:cNvSpPr/>
          <p:nvPr/>
        </p:nvSpPr>
        <p:spPr>
          <a:xfrm rot="18639872" flipH="1">
            <a:off x="1974911" y="1595046"/>
            <a:ext cx="545370" cy="1704113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Curved Left Arrow 138"/>
          <p:cNvSpPr/>
          <p:nvPr/>
        </p:nvSpPr>
        <p:spPr>
          <a:xfrm rot="19944916">
            <a:off x="3421320" y="1260545"/>
            <a:ext cx="548794" cy="1172976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Curved Left Arrow 139"/>
          <p:cNvSpPr/>
          <p:nvPr/>
        </p:nvSpPr>
        <p:spPr>
          <a:xfrm rot="1802981">
            <a:off x="4296003" y="1634162"/>
            <a:ext cx="548794" cy="1342283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562" y="641689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CLEAN”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 rot="20150373">
            <a:off x="6297634" y="1504610"/>
            <a:ext cx="630301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/>
              </a:rPr>
              <a:t>11m</a:t>
            </a:r>
            <a:endParaRPr lang="en-US" sz="1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 rot="2220133">
            <a:off x="8055507" y="1279556"/>
            <a:ext cx="503664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/>
              </a:rPr>
              <a:t>6</a:t>
            </a:r>
            <a:r>
              <a:rPr lang="en-US" sz="1600" dirty="0" smtClean="0">
                <a:solidFill>
                  <a:srgbClr val="C00000"/>
                </a:solidFill>
                <a:latin typeface="Bookman Old Style"/>
              </a:rPr>
              <a:t>m</a:t>
            </a:r>
            <a:endParaRPr lang="en-US" sz="1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084429" y="2259591"/>
            <a:ext cx="630301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Bookman Old Style"/>
              </a:rPr>
              <a:t>15m</a:t>
            </a:r>
            <a:endParaRPr lang="en-US" sz="1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51484" y="3247073"/>
            <a:ext cx="279779" cy="2797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994409" y="3018473"/>
            <a:ext cx="279779" cy="2797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2971800" y="2851234"/>
            <a:ext cx="3513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  <a:latin typeface="Bookman Old Style"/>
              </a:rPr>
              <a:t>16</a:t>
            </a:r>
            <a:endParaRPr lang="en-US" sz="11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5253E-6 L 0.58906 -0.15044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44" y="-7522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500"/>
                            </p:stCondLst>
                            <p:childTnLst>
                              <p:par>
                                <p:cTn id="2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95062E-6 L 0.08004 -0.4142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20710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000"/>
                            </p:stCondLst>
                            <p:childTnLst>
                              <p:par>
                                <p:cTn id="4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0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  <p:bldP spid="137" grpId="0" animBg="1"/>
      <p:bldP spid="137" grpId="1" animBg="1"/>
      <p:bldP spid="136" grpId="0" animBg="1"/>
      <p:bldP spid="136" grpId="1" animBg="1"/>
      <p:bldP spid="135" grpId="0" animBg="1"/>
      <p:bldP spid="135" grpId="1" animBg="1"/>
      <p:bldP spid="134" grpId="0" animBg="1"/>
      <p:bldP spid="134" grpId="1" animBg="1"/>
      <p:bldP spid="128" grpId="0" animBg="1"/>
      <p:bldP spid="128" grpId="1" animBg="1"/>
      <p:bldP spid="157" grpId="0" animBg="1"/>
      <p:bldP spid="2" grpId="0" animBg="1"/>
      <p:bldP spid="2" grpId="1" animBg="1"/>
      <p:bldP spid="4" grpId="0"/>
      <p:bldP spid="5" grpId="0"/>
      <p:bldP spid="6" grpId="0"/>
      <p:bldP spid="7" grpId="0"/>
      <p:bldP spid="8" grpId="0"/>
      <p:bldP spid="64" grpId="0"/>
      <p:bldP spid="65" grpId="0"/>
      <p:bldP spid="66" grpId="0"/>
      <p:bldP spid="67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103" grpId="0"/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2" grpId="0"/>
      <p:bldP spid="115" grpId="0"/>
      <p:bldP spid="117" grpId="0"/>
      <p:bldP spid="118" grpId="0"/>
      <p:bldP spid="119" grpId="0"/>
      <p:bldP spid="120" grpId="0"/>
      <p:bldP spid="121" grpId="0"/>
      <p:bldP spid="122" grpId="0"/>
      <p:bldP spid="122" grpId="1"/>
      <p:bldP spid="123" grpId="0"/>
      <p:bldP spid="123" grpId="1"/>
      <p:bldP spid="124" grpId="0"/>
      <p:bldP spid="124" grpId="1"/>
      <p:bldP spid="129" grpId="0"/>
      <p:bldP spid="129" grpId="1"/>
      <p:bldP spid="130" grpId="0"/>
      <p:bldP spid="130" grpId="1"/>
      <p:bldP spid="131" grpId="0" animBg="1"/>
      <p:bldP spid="131" grpId="1" animBg="1"/>
      <p:bldP spid="132" grpId="0"/>
      <p:bldP spid="132" grpId="1"/>
      <p:bldP spid="158" grpId="0"/>
      <p:bldP spid="161" grpId="0" animBg="1"/>
      <p:bldP spid="161" grpId="1" animBg="1"/>
      <p:bldP spid="162" grpId="0"/>
      <p:bldP spid="162" grpId="1"/>
      <p:bldP spid="133" grpId="0" animBg="1"/>
      <p:bldP spid="133" grpId="1" animBg="1"/>
      <p:bldP spid="139" grpId="0" animBg="1"/>
      <p:bldP spid="139" grpId="1" animBg="1"/>
      <p:bldP spid="140" grpId="0" animBg="1"/>
      <p:bldP spid="140" grpId="1" animBg="1"/>
      <p:bldP spid="9" grpId="0"/>
      <p:bldP spid="9" grpId="1"/>
      <p:bldP spid="159" grpId="0"/>
      <p:bldP spid="159" grpId="1"/>
      <p:bldP spid="160" grpId="0"/>
      <p:bldP spid="160" grpId="1"/>
      <p:bldP spid="180" grpId="0"/>
      <p:bldP spid="180" grpId="1"/>
      <p:bldP spid="1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7419367" y="3376320"/>
            <a:ext cx="1390680" cy="161849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545184" y="4472437"/>
            <a:ext cx="398693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ounded Rectangle 151"/>
          <p:cNvSpPr/>
          <p:nvPr/>
        </p:nvSpPr>
        <p:spPr>
          <a:xfrm>
            <a:off x="7498081" y="4175134"/>
            <a:ext cx="398693" cy="29200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ounded Rectangle 148"/>
          <p:cNvSpPr/>
          <p:nvPr/>
        </p:nvSpPr>
        <p:spPr>
          <a:xfrm>
            <a:off x="7520151" y="3856884"/>
            <a:ext cx="398693" cy="29200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862756" y="556266"/>
            <a:ext cx="737444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ounded Rectangle 149"/>
          <p:cNvSpPr/>
          <p:nvPr/>
        </p:nvSpPr>
        <p:spPr>
          <a:xfrm>
            <a:off x="1316392" y="551111"/>
            <a:ext cx="245709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ed Rectangle 146"/>
          <p:cNvSpPr/>
          <p:nvPr/>
        </p:nvSpPr>
        <p:spPr>
          <a:xfrm>
            <a:off x="896286" y="551111"/>
            <a:ext cx="291165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4963760" y="1635302"/>
            <a:ext cx="667421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858170" y="1226031"/>
            <a:ext cx="742031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4306206" y="1618986"/>
            <a:ext cx="667421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858170" y="901567"/>
            <a:ext cx="734163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3634740" y="1625154"/>
            <a:ext cx="667421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3065" y="4004012"/>
            <a:ext cx="4865686" cy="39905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73" tIns="45336" rIns="90673" bIns="45336" rtlCol="0" anchor="ctr"/>
          <a:lstStyle/>
          <a:p>
            <a:pPr algn="ctr" defTabSz="906723"/>
            <a:endParaRPr lang="en-US" sz="1800" dirty="0" smtClean="0">
              <a:solidFill>
                <a:prstClr val="white"/>
              </a:solidFill>
            </a:endParaRPr>
          </a:p>
          <a:p>
            <a:pPr algn="ctr" defTabSz="90672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33501" y="887964"/>
            <a:ext cx="245709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21" y="545423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Now,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683" y="52853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a)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1635" y="54542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333501" y="1236341"/>
            <a:ext cx="245709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1180" y="52853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16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52853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6965" y="52853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54542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5257" y="528532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676" y="865880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b)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1635" y="88277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1180" y="86588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16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86588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86965" y="86588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88277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5257" y="865880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897" y="1193237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c)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51635" y="121012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1180" y="119323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16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9800" y="119323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86965" y="119323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6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19400" y="121012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95256" y="1193237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5" y="1670474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3124" y="215413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3460186" y="2414772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406471" y="2289582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14832" y="213890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16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9525" y="213890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587" y="213486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14800" y="21348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92962" y="213082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86275" y="213082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33957" y="212677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93124" y="261900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 flipH="1">
            <a:off x="3460186" y="2879638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3406471" y="2754448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634103" y="2610176"/>
            <a:ext cx="173736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549448" y="260377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4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0791" y="26054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98282" y="259973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44641" y="26054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16091" y="259568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97066" y="26054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97091" y="259164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06641" y="26054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519296" y="3519924"/>
            <a:ext cx="398693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006666" y="258807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613785" y="2907578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97652" y="2907312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095630" y="308469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68539" y="308469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20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rot="16200000" flipH="1">
            <a:off x="3835151" y="3302070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932237" y="3124309"/>
            <a:ext cx="53421" cy="27676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78553" y="3127611"/>
            <a:ext cx="2743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938036" y="308469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865" y="3653885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73064" y="3653885"/>
            <a:ext cx="3316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painted in blue colour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365388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91806" y="3653885"/>
            <a:ext cx="2295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the side wall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52800" y="403156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6640" y="4040106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/>
              </a:rPr>
              <a:t>28.2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120473" y="4038442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m</a:t>
            </a:r>
            <a:r>
              <a:rPr lang="en-US" b="1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62425" y="682582"/>
            <a:ext cx="4790337" cy="76545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27624" y="849312"/>
            <a:ext cx="2663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the side wall 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632234" y="830279"/>
            <a:ext cx="2269047" cy="396392"/>
            <a:chOff x="3680221" y="4326731"/>
            <a:chExt cx="2269047" cy="396759"/>
          </a:xfrm>
        </p:grpSpPr>
        <p:cxnSp>
          <p:nvCxnSpPr>
            <p:cNvPr id="87" name="Straight Connector 86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3633794" y="2138881"/>
            <a:ext cx="173736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rved Left Arrow 95"/>
          <p:cNvSpPr/>
          <p:nvPr/>
        </p:nvSpPr>
        <p:spPr>
          <a:xfrm rot="19749299">
            <a:off x="3839750" y="514920"/>
            <a:ext cx="497595" cy="162682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Curved Left Arrow 99"/>
          <p:cNvSpPr/>
          <p:nvPr/>
        </p:nvSpPr>
        <p:spPr>
          <a:xfrm rot="19094135">
            <a:off x="3925880" y="640546"/>
            <a:ext cx="497595" cy="163393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urved Left Arrow 102"/>
          <p:cNvSpPr/>
          <p:nvPr/>
        </p:nvSpPr>
        <p:spPr>
          <a:xfrm rot="18290758">
            <a:off x="4185134" y="823882"/>
            <a:ext cx="497135" cy="1584408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Isosceles Triangle 103"/>
          <p:cNvSpPr/>
          <p:nvPr/>
        </p:nvSpPr>
        <p:spPr>
          <a:xfrm>
            <a:off x="5545138" y="2047950"/>
            <a:ext cx="3354070" cy="937145"/>
          </a:xfrm>
          <a:prstGeom prst="triangle">
            <a:avLst>
              <a:gd name="adj" fmla="val 6060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5514975" y="1750570"/>
            <a:ext cx="2057400" cy="93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519738" y="2043194"/>
            <a:ext cx="2057400" cy="939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517357" y="2690293"/>
            <a:ext cx="4763" cy="292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570788" y="1745811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7578725" y="2051123"/>
            <a:ext cx="1339850" cy="923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7569200" y="1749776"/>
            <a:ext cx="1352550" cy="942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707313" y="1840973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822407" y="1921068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937501" y="2001162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058945" y="2086015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183564" y="2170867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05801" y="2258099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428038" y="2345331"/>
            <a:ext cx="3969" cy="297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553449" y="2430976"/>
            <a:ext cx="4764" cy="297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672512" y="2510278"/>
            <a:ext cx="3969" cy="302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8790781" y="2599096"/>
            <a:ext cx="794" cy="29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8915401" y="2690293"/>
            <a:ext cx="2381" cy="283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5516166" y="2981570"/>
            <a:ext cx="340558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729288" y="2423839"/>
            <a:ext cx="671512" cy="30927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6845630" y="1909013"/>
            <a:ext cx="677851" cy="31561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70801" y="1670474"/>
            <a:ext cx="487359" cy="32989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8434388" y="2204970"/>
            <a:ext cx="504824" cy="35209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20150373">
            <a:off x="6298157" y="2161327"/>
            <a:ext cx="630301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11m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2220133">
            <a:off x="8056030" y="1936273"/>
            <a:ext cx="503664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6</a:t>
            </a:r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m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084952" y="2916308"/>
            <a:ext cx="630301" cy="3382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Bookman Old Style"/>
              </a:rPr>
              <a:t>15m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438268" y="2431625"/>
            <a:ext cx="1991250" cy="52273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KEEP THE PARK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Bookman Old Style"/>
              </a:rPr>
              <a:t>GREEN AND CLEAN</a:t>
            </a:r>
            <a:endParaRPr lang="en-US" sz="1400" dirty="0">
              <a:latin typeface="Book Antiqua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7710487" y="3075697"/>
            <a:ext cx="1188720" cy="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562600" y="3075699"/>
            <a:ext cx="1554480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560464" y="377672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i="1" dirty="0"/>
          </a:p>
        </p:txBody>
      </p:sp>
      <p:sp>
        <p:nvSpPr>
          <p:cNvPr id="135" name="Rectangle 134"/>
          <p:cNvSpPr/>
          <p:nvPr/>
        </p:nvSpPr>
        <p:spPr>
          <a:xfrm>
            <a:off x="7785858" y="38052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006782" y="3776724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15m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7560426" y="413199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i="1" dirty="0"/>
          </a:p>
        </p:txBody>
      </p:sp>
      <p:sp>
        <p:nvSpPr>
          <p:cNvPr id="138" name="Rectangle 137"/>
          <p:cNvSpPr/>
          <p:nvPr/>
        </p:nvSpPr>
        <p:spPr>
          <a:xfrm>
            <a:off x="7785820" y="416054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8006744" y="4131995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11m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7600950" y="4451342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/>
          </a:p>
        </p:txBody>
      </p:sp>
      <p:sp>
        <p:nvSpPr>
          <p:cNvPr id="141" name="Rectangle 140"/>
          <p:cNvSpPr/>
          <p:nvPr/>
        </p:nvSpPr>
        <p:spPr>
          <a:xfrm>
            <a:off x="7797769" y="44798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8018694" y="4451342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6m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7560426" y="3472206"/>
            <a:ext cx="295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</a:t>
            </a:r>
            <a:endParaRPr lang="en-US" i="1" dirty="0"/>
          </a:p>
        </p:txBody>
      </p:sp>
      <p:sp>
        <p:nvSpPr>
          <p:cNvPr id="144" name="Rectangle 143"/>
          <p:cNvSpPr/>
          <p:nvPr/>
        </p:nvSpPr>
        <p:spPr>
          <a:xfrm>
            <a:off x="7785820" y="35007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8006744" y="3472206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16m</a:t>
            </a:r>
            <a:endParaRPr lang="en-US" dirty="0"/>
          </a:p>
        </p:txBody>
      </p:sp>
      <p:sp>
        <p:nvSpPr>
          <p:cNvPr id="148" name="Curved Left Arrow 147"/>
          <p:cNvSpPr/>
          <p:nvPr/>
        </p:nvSpPr>
        <p:spPr>
          <a:xfrm rot="6994219">
            <a:off x="4717673" y="-856124"/>
            <a:ext cx="577987" cy="6944777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Curved Left Arrow 150"/>
          <p:cNvSpPr/>
          <p:nvPr/>
        </p:nvSpPr>
        <p:spPr>
          <a:xfrm rot="7238494">
            <a:off x="4794569" y="-547582"/>
            <a:ext cx="794203" cy="676590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Curved Left Arrow 153"/>
          <p:cNvSpPr/>
          <p:nvPr/>
        </p:nvSpPr>
        <p:spPr>
          <a:xfrm rot="7299025">
            <a:off x="4639161" y="-236067"/>
            <a:ext cx="916471" cy="6821928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Curved Left Arrow 156"/>
          <p:cNvSpPr/>
          <p:nvPr/>
        </p:nvSpPr>
        <p:spPr>
          <a:xfrm rot="7181948">
            <a:off x="4809837" y="89790"/>
            <a:ext cx="753936" cy="6821928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6200" y="4042146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Tiger"/>
              </a:rPr>
              <a:t>∴</a:t>
            </a:r>
            <a:endParaRPr lang="en-US" sz="1800" b="1" dirty="0"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61392" y="4042146"/>
            <a:ext cx="4358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Area painted </a:t>
            </a:r>
            <a:r>
              <a:rPr lang="en-US" b="1" dirty="0">
                <a:solidFill>
                  <a:srgbClr val="000000"/>
                </a:solidFill>
                <a:latin typeface="Bookman Old Style"/>
              </a:rPr>
              <a:t>in blue colour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095630" y="34099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468539" y="3409950"/>
            <a:ext cx="1138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20 × 1.41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745823" y="34099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942033" y="3409950"/>
            <a:ext cx="1123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28.2 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</a:t>
            </a:r>
            <a:endParaRPr lang="en-US" sz="1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35802E-6 L -0.36303 0.15124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0" y="7562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-0.35816 0.14567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7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0"/>
                            </p:stCondLst>
                            <p:childTnLst>
                              <p:par>
                                <p:cTn id="4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000"/>
                            </p:stCondLst>
                            <p:childTnLst>
                              <p:par>
                                <p:cTn id="4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5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000"/>
                            </p:stCondLst>
                            <p:childTnLst>
                              <p:par>
                                <p:cTn id="4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000"/>
                            </p:stCondLst>
                            <p:childTnLst>
                              <p:par>
                                <p:cTn id="5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500"/>
                            </p:stCondLst>
                            <p:childTnLst>
                              <p:par>
                                <p:cTn id="54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56" grpId="0" animBg="1"/>
      <p:bldP spid="156" grpId="1" animBg="1"/>
      <p:bldP spid="152" grpId="0" animBg="1"/>
      <p:bldP spid="152" grpId="1" animBg="1"/>
      <p:bldP spid="149" grpId="0" animBg="1"/>
      <p:bldP spid="149" grpId="1" animBg="1"/>
      <p:bldP spid="97" grpId="0" animBg="1"/>
      <p:bldP spid="97" grpId="1" animBg="1"/>
      <p:bldP spid="150" grpId="0" animBg="1"/>
      <p:bldP spid="150" grpId="1" animBg="1"/>
      <p:bldP spid="147" grpId="0" animBg="1"/>
      <p:bldP spid="147" grpId="1" animBg="1"/>
      <p:bldP spid="101" grpId="0" animBg="1"/>
      <p:bldP spid="101" grpId="1" animBg="1"/>
      <p:bldP spid="102" grpId="0" animBg="1"/>
      <p:bldP spid="102" grpId="1" animBg="1"/>
      <p:bldP spid="98" grpId="0" animBg="1"/>
      <p:bldP spid="98" grpId="1" animBg="1"/>
      <p:bldP spid="99" grpId="0" animBg="1"/>
      <p:bldP spid="99" grpId="1" animBg="1"/>
      <p:bldP spid="95" grpId="0" animBg="1"/>
      <p:bldP spid="95" grpId="1" animBg="1"/>
      <p:bldP spid="153" grpId="0" animBg="1"/>
      <p:bldP spid="153" grpId="1" animBg="1"/>
      <p:bldP spid="4" grpId="0"/>
      <p:bldP spid="5" grpId="0"/>
      <p:bldP spid="6" grpId="0"/>
      <p:bldP spid="155" grpId="0" animBg="1"/>
      <p:bldP spid="155" grpId="1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46" grpId="0" animBg="1"/>
      <p:bldP spid="146" grpId="1" animBg="1"/>
      <p:bldP spid="59" grpId="0"/>
      <p:bldP spid="64" grpId="0"/>
      <p:bldP spid="65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82" grpId="0"/>
      <p:bldP spid="84" grpId="0" animBg="1"/>
      <p:bldP spid="85" grpId="0"/>
      <p:bldP spid="96" grpId="0" animBg="1"/>
      <p:bldP spid="96" grpId="1" animBg="1"/>
      <p:bldP spid="100" grpId="0" animBg="1"/>
      <p:bldP spid="100" grpId="1" animBg="1"/>
      <p:bldP spid="103" grpId="0" animBg="1"/>
      <p:bldP spid="103" grpId="1" animBg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8" grpId="0" animBg="1"/>
      <p:bldP spid="148" grpId="1" animBg="1"/>
      <p:bldP spid="151" grpId="0" animBg="1"/>
      <p:bldP spid="151" grpId="1" animBg="1"/>
      <p:bldP spid="154" grpId="0" animBg="1"/>
      <p:bldP spid="154" grpId="1" animBg="1"/>
      <p:bldP spid="157" grpId="0" animBg="1"/>
      <p:bldP spid="157" grpId="1" animBg="1"/>
      <p:bldP spid="159" grpId="0"/>
      <p:bldP spid="160" grpId="0"/>
      <p:bldP spid="169" grpId="0"/>
      <p:bldP spid="170" grpId="0"/>
      <p:bldP spid="176" grpId="0"/>
      <p:bldP spid="1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1803707" y="1752676"/>
            <a:ext cx="328984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834405" y="1143148"/>
            <a:ext cx="328984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1406643" y="1752676"/>
            <a:ext cx="293218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667351" y="1168941"/>
            <a:ext cx="293218" cy="30516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3121129" y="2939437"/>
            <a:ext cx="1061296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396875" y="1721647"/>
            <a:ext cx="2064750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4566005" y="2724332"/>
            <a:ext cx="4431590" cy="76545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32" y="17514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175143"/>
            <a:ext cx="8911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Find the area of a triangle two sides of which are 18cm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and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2" y="442051"/>
            <a:ext cx="3768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10cm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and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perimeter is 42cm.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05" y="819597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272" y="791049"/>
            <a:ext cx="6375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Bookman Old Style"/>
              </a:rPr>
              <a:t>Let a, b and c be the sides of a triangle such that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750" y="1114599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2144" y="11431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069" y="1114599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18cm,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39537" y="111459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64931" y="11431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5856" y="1114599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10cm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6811" y="1413051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91759" y="1714033"/>
            <a:ext cx="1047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 + b + 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10154" y="17520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49662" y="1723549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42cm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28546" y="2005477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10154" y="20054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44807" y="200547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38282" y="20054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42326" y="200547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77718" y="20054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+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7771" y="200547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88" y="2005477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09494" y="2287145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10154" y="23252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296662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39911" y="231093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44944" y="2315694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63288" y="231569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6163" y="231569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86503" y="230617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09494" y="2582147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410154" y="26202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990" y="2591663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4206" y="2601180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14 cm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10154" y="295613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04174" y="292282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09800" y="2927585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s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18388" y="2832423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718493" y="3133611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18388" y="311791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61289" y="2922821"/>
            <a:ext cx="364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(a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69658" y="2922821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66099" y="292282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57925" y="292282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10154" y="35102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33767" y="342003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733872" y="3721226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733767" y="370552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42296" y="354352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01969" y="352948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10154" y="418396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11848" y="4176347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21cm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0" name="Cloud 69"/>
          <p:cNvSpPr/>
          <p:nvPr/>
        </p:nvSpPr>
        <p:spPr>
          <a:xfrm flipH="1">
            <a:off x="316087" y="2326284"/>
            <a:ext cx="3939536" cy="14254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8273" y="2724331"/>
            <a:ext cx="3857446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the area of the triangle?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195984" y="2903645"/>
            <a:ext cx="2269047" cy="396392"/>
            <a:chOff x="3680221" y="4326731"/>
            <a:chExt cx="2269047" cy="396759"/>
          </a:xfrm>
        </p:grpSpPr>
        <p:cxnSp>
          <p:nvCxnSpPr>
            <p:cNvPr id="73" name="Straight Connector 72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94404" y="2904486"/>
            <a:ext cx="2269047" cy="396392"/>
            <a:chOff x="3680221" y="4326731"/>
            <a:chExt cx="2269047" cy="396759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379318" y="175143"/>
            <a:ext cx="3463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the area of a triangle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513385" y="2891061"/>
            <a:ext cx="2295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the triangle 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10025" y="175449"/>
            <a:ext cx="5444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two sides of which are 18cm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and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98726" y="438220"/>
            <a:ext cx="3073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the perimeter is 42cm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84026" y="1409244"/>
            <a:ext cx="1952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perimeter = 42cm</a:t>
            </a:r>
            <a:endParaRPr lang="en-US" dirty="0"/>
          </a:p>
        </p:txBody>
      </p:sp>
      <p:sp>
        <p:nvSpPr>
          <p:cNvPr id="98" name="Curved Left Arrow 97"/>
          <p:cNvSpPr/>
          <p:nvPr/>
        </p:nvSpPr>
        <p:spPr>
          <a:xfrm rot="21331737">
            <a:off x="3603350" y="1856950"/>
            <a:ext cx="497595" cy="195094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5801" y="2949558"/>
            <a:ext cx="81304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Now, 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1" name="Curved Left Arrow 100"/>
          <p:cNvSpPr/>
          <p:nvPr/>
        </p:nvSpPr>
        <p:spPr>
          <a:xfrm rot="21285442" flipH="1">
            <a:off x="883236" y="1368000"/>
            <a:ext cx="372565" cy="99561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urved Left Arrow 103"/>
          <p:cNvSpPr/>
          <p:nvPr/>
        </p:nvSpPr>
        <p:spPr>
          <a:xfrm rot="2322080">
            <a:off x="2346796" y="1414057"/>
            <a:ext cx="421598" cy="115554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4388" y="1736880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896" y="441618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10cm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809224" y="3782243"/>
            <a:ext cx="185798" cy="2155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327384" y="3576503"/>
            <a:ext cx="185798" cy="2155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274855" y="3387105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  <a:latin typeface="Bookman Old Style"/>
              </a:rPr>
              <a:t>21</a:t>
            </a:r>
            <a:endParaRPr lang="en-US" sz="105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07" name="Cloud Callout 106"/>
          <p:cNvSpPr/>
          <p:nvPr/>
        </p:nvSpPr>
        <p:spPr>
          <a:xfrm flipH="1">
            <a:off x="3365754" y="1230966"/>
            <a:ext cx="3939536" cy="1425448"/>
          </a:xfrm>
          <a:prstGeom prst="cloudCallout">
            <a:avLst>
              <a:gd name="adj1" fmla="val -37758"/>
              <a:gd name="adj2" fmla="val 6316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33800" y="1512153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order to find area of the triangle, we should know the value of ‘s’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8" name="Cloud 107"/>
          <p:cNvSpPr/>
          <p:nvPr/>
        </p:nvSpPr>
        <p:spPr>
          <a:xfrm flipH="1">
            <a:off x="3504574" y="1236209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037974" y="1498194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233964" y="1605035"/>
            <a:ext cx="1967983" cy="654478"/>
            <a:chOff x="2125979" y="2355056"/>
            <a:chExt cx="1967983" cy="655084"/>
          </a:xfrm>
        </p:grpSpPr>
        <p:sp>
          <p:nvSpPr>
            <p:cNvPr id="111" name="Rectangle 110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5499E-6 L 0.60277 -0.007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39" y="-37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00"/>
                            </p:stCondLst>
                            <p:childTnLst>
                              <p:par>
                                <p:cTn id="3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0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5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0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45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3" grpId="0" animBg="1"/>
      <p:bldP spid="103" grpId="1" animBg="1"/>
      <p:bldP spid="100" grpId="0" animBg="1"/>
      <p:bldP spid="100" grpId="1" animBg="1"/>
      <p:bldP spid="102" grpId="0" animBg="1"/>
      <p:bldP spid="102" grpId="1" animBg="1"/>
      <p:bldP spid="97" grpId="0" animBg="1"/>
      <p:bldP spid="97" grpId="1" animBg="1"/>
      <p:bldP spid="96" grpId="0" animBg="1"/>
      <p:bldP spid="96" grpId="1" animBg="1"/>
      <p:bldP spid="89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58" grpId="0"/>
      <p:bldP spid="61" grpId="0"/>
      <p:bldP spid="63" grpId="0"/>
      <p:bldP spid="64" grpId="0"/>
      <p:bldP spid="65" grpId="0"/>
      <p:bldP spid="66" grpId="0"/>
      <p:bldP spid="67" grpId="0"/>
      <p:bldP spid="70" grpId="0" animBg="1"/>
      <p:bldP spid="70" grpId="1" animBg="1"/>
      <p:bldP spid="71" grpId="0"/>
      <p:bldP spid="71" grpId="1"/>
      <p:bldP spid="88" grpId="0"/>
      <p:bldP spid="88" grpId="1"/>
      <p:bldP spid="90" grpId="0"/>
      <p:bldP spid="91" grpId="0"/>
      <p:bldP spid="91" grpId="1"/>
      <p:bldP spid="92" grpId="0"/>
      <p:bldP spid="92" grpId="1"/>
      <p:bldP spid="93" grpId="0"/>
      <p:bldP spid="98" grpId="0" animBg="1"/>
      <p:bldP spid="98" grpId="1" animBg="1"/>
      <p:bldP spid="94" grpId="0"/>
      <p:bldP spid="101" grpId="0" animBg="1"/>
      <p:bldP spid="101" grpId="1" animBg="1"/>
      <p:bldP spid="104" grpId="0" animBg="1"/>
      <p:bldP spid="104" grpId="1" animBg="1"/>
      <p:bldP spid="95" grpId="0"/>
      <p:bldP spid="2" grpId="0"/>
      <p:bldP spid="2" grpId="1"/>
      <p:bldP spid="106" grpId="0"/>
      <p:bldP spid="107" grpId="0" animBg="1"/>
      <p:bldP spid="107" grpId="1" animBg="1"/>
      <p:bldP spid="50" grpId="0"/>
      <p:bldP spid="50" grpId="1"/>
      <p:bldP spid="108" grpId="0" animBg="1"/>
      <p:bldP spid="108" grpId="1" animBg="1"/>
      <p:bldP spid="109" grpId="0"/>
      <p:bldP spid="10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3966715" y="3586043"/>
            <a:ext cx="485374" cy="36888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7487358" y="1996104"/>
            <a:ext cx="1390680" cy="161849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727386" y="3144744"/>
            <a:ext cx="185994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7691896" y="2815354"/>
            <a:ext cx="204593" cy="24132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7685397" y="2462987"/>
            <a:ext cx="225052" cy="24132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ounded Rectangle 136"/>
          <p:cNvSpPr/>
          <p:nvPr/>
        </p:nvSpPr>
        <p:spPr>
          <a:xfrm>
            <a:off x="7663271" y="2152646"/>
            <a:ext cx="247557" cy="2609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2598" y="1757918"/>
            <a:ext cx="667421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1399" y="1384642"/>
            <a:ext cx="613249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5044" y="1741602"/>
            <a:ext cx="667421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51191" y="1066528"/>
            <a:ext cx="606746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73578" y="1747770"/>
            <a:ext cx="667421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65587" y="709020"/>
            <a:ext cx="609458" cy="2870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159" y="668039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Now,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357502" y="709934"/>
            <a:ext cx="203065" cy="2609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971747" y="721795"/>
            <a:ext cx="198869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1333500" y="1050190"/>
            <a:ext cx="203065" cy="2609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1336511" y="1378678"/>
            <a:ext cx="203065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1521" y="651148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a)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0473" y="6426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0018" y="65114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8638" y="65114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5803" y="65114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58238" y="63946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4095" y="651148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514" y="988496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b)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0473" y="97998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0018" y="98849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48638" y="98849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25803" y="98849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8238" y="97681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4094" y="988496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8735" y="131585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– c)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0473" y="130734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60018" y="131585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48638" y="131585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25803" y="131585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14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58238" y="130416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34095" y="1315853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43" y="1793090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0276" y="23656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3499024" y="2537388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3445309" y="2412198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99390" y="225391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04083" y="22615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4145" y="225748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99358" y="22574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08940" y="225343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0833" y="22534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18515" y="224939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2976" y="329910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3499024" y="3470840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3445309" y="3345650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72941" y="3201378"/>
            <a:ext cx="173736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88286" y="319497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59629" y="31966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37120" y="319093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83479" y="31966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54929" y="318688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35904" y="31966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35929" y="318284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45479" y="31966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45504" y="3179274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652623" y="3498780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336490" y="3498515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055676" y="358140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44060" y="360922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3969241" y="3821839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66328" y="3644078"/>
            <a:ext cx="53421" cy="27676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2643" y="3647381"/>
            <a:ext cx="2743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072126" y="360446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703" y="4559300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395759" y="741698"/>
            <a:ext cx="4595841" cy="76545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19600" y="971928"/>
            <a:ext cx="2295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the triangle 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71072" y="952895"/>
            <a:ext cx="2269047" cy="396392"/>
            <a:chOff x="3680221" y="4326731"/>
            <a:chExt cx="2269047" cy="396759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3652927" y="462217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3599094" y="449686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826903" y="435242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3743083" y="432673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88235" y="432673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36321" y="432673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93933" y="432673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ysClr val="windowText" lastClr="000000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cxnSp>
        <p:nvCxnSpPr>
          <p:cNvPr id="87" name="Straight Connector 86"/>
          <p:cNvCxnSpPr/>
          <p:nvPr/>
        </p:nvCxnSpPr>
        <p:spPr>
          <a:xfrm>
            <a:off x="3672632" y="2261497"/>
            <a:ext cx="173736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rved Left Arrow 87"/>
          <p:cNvSpPr/>
          <p:nvPr/>
        </p:nvSpPr>
        <p:spPr>
          <a:xfrm rot="19749299">
            <a:off x="3878588" y="637536"/>
            <a:ext cx="497595" cy="162682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urved Left Arrow 88"/>
          <p:cNvSpPr/>
          <p:nvPr/>
        </p:nvSpPr>
        <p:spPr>
          <a:xfrm rot="19094135">
            <a:off x="3964718" y="763162"/>
            <a:ext cx="497595" cy="163393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rved Left Arrow 89"/>
          <p:cNvSpPr/>
          <p:nvPr/>
        </p:nvSpPr>
        <p:spPr>
          <a:xfrm rot="18290758">
            <a:off x="4223972" y="946498"/>
            <a:ext cx="497135" cy="1584408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055676" y="395830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362326" y="395763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88767" y="3957639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 3.3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94078" y="360086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60767" y="36208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30276" y="28486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rot="16200000" flipH="1">
            <a:off x="3508758" y="3020416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3455042" y="2895226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682675" y="2750954"/>
            <a:ext cx="173736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598020" y="274705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090138" y="27470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267629" y="274705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53588" y="27470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25038" y="274705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18913" y="27470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118938" y="274705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52088" y="27470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620363" y="274705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11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628455" y="239650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i="1" dirty="0"/>
          </a:p>
        </p:txBody>
      </p:sp>
      <p:sp>
        <p:nvSpPr>
          <p:cNvPr id="119" name="Rectangle 118"/>
          <p:cNvSpPr/>
          <p:nvPr/>
        </p:nvSpPr>
        <p:spPr>
          <a:xfrm>
            <a:off x="7853811" y="242505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074735" y="2396507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18m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7633000" y="27700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i="1" dirty="0"/>
          </a:p>
        </p:txBody>
      </p:sp>
      <p:sp>
        <p:nvSpPr>
          <p:cNvPr id="122" name="Rectangle 121"/>
          <p:cNvSpPr/>
          <p:nvPr/>
        </p:nvSpPr>
        <p:spPr>
          <a:xfrm>
            <a:off x="7853811" y="278032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8074735" y="2751778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10m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7668941" y="3071126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/>
          </a:p>
        </p:txBody>
      </p:sp>
      <p:sp>
        <p:nvSpPr>
          <p:cNvPr id="125" name="Rectangle 124"/>
          <p:cNvSpPr/>
          <p:nvPr/>
        </p:nvSpPr>
        <p:spPr>
          <a:xfrm>
            <a:off x="7853811" y="30996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8074735" y="3071126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4m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628417" y="2091989"/>
            <a:ext cx="295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</a:t>
            </a:r>
            <a:endParaRPr lang="en-US" i="1" dirty="0"/>
          </a:p>
        </p:txBody>
      </p:sp>
      <p:sp>
        <p:nvSpPr>
          <p:cNvPr id="128" name="Rectangle 127"/>
          <p:cNvSpPr/>
          <p:nvPr/>
        </p:nvSpPr>
        <p:spPr>
          <a:xfrm>
            <a:off x="7853811" y="21205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8074735" y="2091989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21m</a:t>
            </a:r>
            <a:endParaRPr lang="en-US" dirty="0"/>
          </a:p>
        </p:txBody>
      </p:sp>
      <p:sp>
        <p:nvSpPr>
          <p:cNvPr id="138" name="Curved Left Arrow 137"/>
          <p:cNvSpPr/>
          <p:nvPr/>
        </p:nvSpPr>
        <p:spPr>
          <a:xfrm rot="6246758">
            <a:off x="4796125" y="-1265180"/>
            <a:ext cx="577987" cy="6522568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Curved Left Arrow 138"/>
          <p:cNvSpPr/>
          <p:nvPr/>
        </p:nvSpPr>
        <p:spPr>
          <a:xfrm rot="6443794">
            <a:off x="4918314" y="-844538"/>
            <a:ext cx="794203" cy="609043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Curved Left Arrow 139"/>
          <p:cNvSpPr/>
          <p:nvPr/>
        </p:nvSpPr>
        <p:spPr>
          <a:xfrm rot="6511226">
            <a:off x="4814069" y="-453234"/>
            <a:ext cx="916471" cy="615291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Curved Left Arrow 140"/>
          <p:cNvSpPr/>
          <p:nvPr/>
        </p:nvSpPr>
        <p:spPr>
          <a:xfrm rot="6469965">
            <a:off x="4911577" y="-136009"/>
            <a:ext cx="753936" cy="6023832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70716" y="4577882"/>
            <a:ext cx="4407532" cy="34716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73" tIns="45336" rIns="90673" bIns="45336" rtlCol="0" anchor="ctr"/>
          <a:lstStyle/>
          <a:p>
            <a:pPr algn="ctr" defTabSz="906723"/>
            <a:endParaRPr lang="en-US" sz="1800" dirty="0" smtClean="0">
              <a:solidFill>
                <a:prstClr val="white"/>
              </a:solidFill>
            </a:endParaRPr>
          </a:p>
          <a:p>
            <a:pPr algn="ctr" defTabSz="90672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058263" y="456813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343274" y="456999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/>
              </a:rPr>
              <a:t>69.3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876674" y="4569992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m</a:t>
            </a:r>
            <a:r>
              <a:rPr lang="en-US" b="1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09600" y="4559300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Area of the triangle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0" name="Picture 149" descr="green-blank-blackboard (1).jpg"/>
          <p:cNvPicPr>
            <a:picLocks noChangeAspect="1"/>
          </p:cNvPicPr>
          <p:nvPr/>
        </p:nvPicPr>
        <p:blipFill rotWithShape="1">
          <a:blip r:embed="rId2" cstate="print"/>
          <a:srcRect t="2306"/>
          <a:stretch/>
        </p:blipFill>
        <p:spPr>
          <a:xfrm>
            <a:off x="6294420" y="577756"/>
            <a:ext cx="2570765" cy="2422059"/>
          </a:xfrm>
          <a:prstGeom prst="rect">
            <a:avLst/>
          </a:prstGeom>
        </p:spPr>
      </p:pic>
      <p:cxnSp>
        <p:nvCxnSpPr>
          <p:cNvPr id="151" name="Straight Connector 150"/>
          <p:cNvCxnSpPr/>
          <p:nvPr/>
        </p:nvCxnSpPr>
        <p:spPr>
          <a:xfrm flipH="1">
            <a:off x="7379267" y="1018002"/>
            <a:ext cx="16559" cy="173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395825" y="1025221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395825" y="1656875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391063" y="2336150"/>
            <a:ext cx="9425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6936009" y="100202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484671" y="100202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11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764523" y="100959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.00 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622866" y="128999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chemeClr val="bg1"/>
                </a:solidFill>
                <a:latin typeface="Bookman Old Style" pitchFamily="18" charset="0"/>
              </a:rPr>
              <a:t>9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03333" y="66915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930716" y="16306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6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35566" y="16277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34289" y="193305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chemeClr val="bg1"/>
                </a:solidFill>
                <a:latin typeface="Bookman Old Style" pitchFamily="18" charset="0"/>
              </a:rPr>
              <a:t>1 89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763908" y="669156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.3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841435" y="233905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11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Cloud Callout 165"/>
          <p:cNvSpPr/>
          <p:nvPr/>
        </p:nvSpPr>
        <p:spPr>
          <a:xfrm flipH="1">
            <a:off x="2362200" y="1663606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730246" y="1944793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find the square root correct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upto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one decimal only.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19400" y="1968406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we have to take only one pair of zeroes after the no.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9" name="Cloud Callout 168"/>
          <p:cNvSpPr/>
          <p:nvPr/>
        </p:nvSpPr>
        <p:spPr>
          <a:xfrm flipH="1">
            <a:off x="2286000" y="1739806"/>
            <a:ext cx="3744475" cy="142544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743200" y="1996981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is the number whose square is less than or equal to 11?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1" name="Rectangular Callout 170"/>
          <p:cNvSpPr/>
          <p:nvPr/>
        </p:nvSpPr>
        <p:spPr>
          <a:xfrm>
            <a:off x="4191000" y="3111406"/>
            <a:ext cx="1457277" cy="355478"/>
          </a:xfrm>
          <a:prstGeom prst="wedgeRectCallout">
            <a:avLst>
              <a:gd name="adj1" fmla="val -39479"/>
              <a:gd name="adj2" fmla="val -151497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TextBox 171"/>
          <p:cNvSpPr txBox="1"/>
          <p:nvPr/>
        </p:nvSpPr>
        <p:spPr>
          <a:xfrm>
            <a:off x="3606936" y="3139981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3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 3 </a:t>
            </a:r>
            <a:r>
              <a:rPr lang="en-US" b="1" smtClean="0">
                <a:latin typeface="Bookman Old Style" pitchFamily="18" charset="0"/>
                <a:sym typeface="Symbol"/>
              </a:rPr>
              <a:t>= 9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838261" y="1629896"/>
            <a:ext cx="5437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00 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819400" y="2280927"/>
            <a:ext cx="295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5" name="Cloud Callout 174"/>
          <p:cNvSpPr/>
          <p:nvPr/>
        </p:nvSpPr>
        <p:spPr>
          <a:xfrm flipH="1">
            <a:off x="914400" y="1587406"/>
            <a:ext cx="4983897" cy="2086998"/>
          </a:xfrm>
          <a:prstGeom prst="cloudCallout">
            <a:avLst>
              <a:gd name="adj1" fmla="val -69626"/>
              <a:gd name="adj2" fmla="val -609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905000" y="181600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Which number should be written besides 6 such that,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920240" y="2273206"/>
            <a:ext cx="361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when we multiply the new number formed with the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same digit , we should get a number equal to or less than 200 ?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092950" y="163185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6848475" y="1657256"/>
            <a:ext cx="5320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731000" y="12921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FF00"/>
                </a:solidFill>
                <a:latin typeface="Bookman Old Style" pitchFamily="18" charset="0"/>
              </a:rPr>
              <a:t>+ 3 </a:t>
            </a:r>
            <a:endParaRPr lang="en-US" sz="18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 rot="10800000" flipV="1">
            <a:off x="4205133" y="314950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ymbol" pitchFamily="18" charset="2"/>
              </a:rPr>
              <a:t>\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3276600" y="2273206"/>
            <a:ext cx="4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endParaRPr 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83" name="Rounded Rectangular Callout 182"/>
          <p:cNvSpPr/>
          <p:nvPr/>
        </p:nvSpPr>
        <p:spPr>
          <a:xfrm>
            <a:off x="554758" y="3007363"/>
            <a:ext cx="2132483" cy="711639"/>
          </a:xfrm>
          <a:prstGeom prst="wedgeRoundRectCallout">
            <a:avLst>
              <a:gd name="adj1" fmla="val 81387"/>
              <a:gd name="adj2" fmla="val -1141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762000" y="3073306"/>
            <a:ext cx="29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63 </a:t>
            </a:r>
            <a:r>
              <a:rPr lang="en-US" dirty="0" smtClean="0">
                <a:latin typeface="Bookman Old Style" pitchFamily="18" charset="0"/>
                <a:sym typeface="Symbol"/>
              </a:rPr>
              <a:t> 3 = 189</a:t>
            </a:r>
          </a:p>
          <a:p>
            <a:r>
              <a:rPr lang="en-US" dirty="0" smtClean="0">
                <a:latin typeface="Bookman Old Style" pitchFamily="18" charset="0"/>
                <a:sym typeface="Symbol"/>
              </a:rPr>
              <a:t>and </a:t>
            </a:r>
            <a:r>
              <a:rPr lang="en-US" dirty="0">
                <a:latin typeface="Bookman Old Style" pitchFamily="18" charset="0"/>
                <a:sym typeface="Symbol"/>
              </a:rPr>
              <a:t>189 </a:t>
            </a:r>
            <a:r>
              <a:rPr lang="en-US" dirty="0" smtClean="0">
                <a:latin typeface="Bookman Old Style" pitchFamily="18" charset="0"/>
                <a:sym typeface="Symbol"/>
              </a:rPr>
              <a:t>&lt; 200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 flipV="1">
            <a:off x="552358" y="3131548"/>
            <a:ext cx="36848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341391" y="1290000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341391" y="1906744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Bookman Old Style" pitchFamily="18" charset="0"/>
              </a:rPr>
              <a:t>-</a:t>
            </a: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055676" y="427784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362326" y="4277175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69.3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917950" y="4264475"/>
            <a:ext cx="461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aseline="30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35802E-6 L -0.36303 0.15124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0" y="7562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-0.35816 0.14567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7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0"/>
                            </p:stCondLst>
                            <p:childTnLst>
                              <p:par>
                                <p:cTn id="4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000"/>
                            </p:stCondLst>
                            <p:childTnLst>
                              <p:par>
                                <p:cTn id="4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0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000"/>
                            </p:stCondLst>
                            <p:childTnLst>
                              <p:par>
                                <p:cTn id="4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500"/>
                            </p:stCondLst>
                            <p:childTnLst>
                              <p:par>
                                <p:cTn id="4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000"/>
                            </p:stCondLst>
                            <p:childTnLst>
                              <p:par>
                                <p:cTn id="5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500"/>
                            </p:stCondLst>
                            <p:childTnLst>
                              <p:par>
                                <p:cTn id="5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500"/>
                            </p:stCondLst>
                            <p:childTnLst>
                              <p:par>
                                <p:cTn id="5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1000"/>
                            </p:stCondLst>
                            <p:childTnLst>
                              <p:par>
                                <p:cTn id="5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500"/>
                            </p:stCondLst>
                            <p:childTnLst>
                              <p:par>
                                <p:cTn id="5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2000"/>
                            </p:stCondLst>
                            <p:childTnLst>
                              <p:par>
                                <p:cTn id="5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"/>
                            </p:stCondLst>
                            <p:childTnLst>
                              <p:par>
                                <p:cTn id="7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500"/>
                            </p:stCondLst>
                            <p:childTnLst>
                              <p:par>
                                <p:cTn id="7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500"/>
                            </p:stCondLst>
                            <p:childTnLst>
                              <p:par>
                                <p:cTn id="7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1000"/>
                            </p:stCondLst>
                            <p:childTnLst>
                              <p:par>
                                <p:cTn id="7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7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500"/>
                            </p:stCondLst>
                            <p:childTnLst>
                              <p:par>
                                <p:cTn id="8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500"/>
                            </p:stCondLst>
                            <p:childTnLst>
                              <p:par>
                                <p:cTn id="8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1000"/>
                            </p:stCondLst>
                            <p:childTnLst>
                              <p:par>
                                <p:cTn id="8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500"/>
                            </p:stCondLst>
                            <p:childTnLst>
                              <p:par>
                                <p:cTn id="9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1000"/>
                            </p:stCondLst>
                            <p:childTnLst>
                              <p:par>
                                <p:cTn id="9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1500"/>
                            </p:stCondLst>
                            <p:childTnLst>
                              <p:par>
                                <p:cTn id="9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2000"/>
                            </p:stCondLst>
                            <p:childTnLst>
                              <p:par>
                                <p:cTn id="9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8" grpId="1" animBg="1"/>
      <p:bldP spid="113" grpId="0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7" grpId="0" animBg="1"/>
      <p:bldP spid="137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0" grpId="0"/>
      <p:bldP spid="64" grpId="0"/>
      <p:bldP spid="66" grpId="0"/>
      <p:bldP spid="77" grpId="0" animBg="1"/>
      <p:bldP spid="78" grpId="0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/>
      <p:bldP spid="92" grpId="0"/>
      <p:bldP spid="96" grpId="0"/>
      <p:bldP spid="98" grpId="0"/>
      <p:bldP spid="99" grpId="0"/>
      <p:bldP spid="10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3" grpId="0"/>
      <p:bldP spid="144" grpId="0"/>
      <p:bldP spid="149" grpId="0"/>
      <p:bldP spid="152" grpId="0"/>
      <p:bldP spid="156" grpId="0"/>
      <p:bldP spid="156" grpId="1"/>
      <p:bldP spid="157" grpId="0"/>
      <p:bldP spid="157" grpId="1"/>
      <p:bldP spid="158" grpId="0"/>
      <p:bldP spid="158" grpId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 animBg="1"/>
      <p:bldP spid="166" grpId="1" animBg="1"/>
      <p:bldP spid="167" grpId="0"/>
      <p:bldP spid="167" grpId="1"/>
      <p:bldP spid="168" grpId="0"/>
      <p:bldP spid="168" grpId="1"/>
      <p:bldP spid="169" grpId="0" animBg="1"/>
      <p:bldP spid="169" grpId="1" animBg="1"/>
      <p:bldP spid="170" grpId="0"/>
      <p:bldP spid="170" grpId="1"/>
      <p:bldP spid="171" grpId="0" animBg="1"/>
      <p:bldP spid="171" grpId="1" animBg="1"/>
      <p:bldP spid="172" grpId="0"/>
      <p:bldP spid="172" grpId="1"/>
      <p:bldP spid="173" grpId="0"/>
      <p:bldP spid="173" grpId="1"/>
      <p:bldP spid="174" grpId="0"/>
      <p:bldP spid="174" grpId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80" grpId="0"/>
      <p:bldP spid="180" grpId="1"/>
      <p:bldP spid="181" grpId="0"/>
      <p:bldP spid="181" grpId="1"/>
      <p:bldP spid="182" grpId="0"/>
      <p:bldP spid="182" grpId="1"/>
      <p:bldP spid="183" grpId="0" animBg="1"/>
      <p:bldP spid="183" grpId="1" animBg="1"/>
      <p:bldP spid="184" grpId="0" build="allAtOnce"/>
      <p:bldP spid="185" grpId="0"/>
      <p:bldP spid="185" grpId="1"/>
      <p:bldP spid="186" grpId="0"/>
      <p:bldP spid="186" grpId="1"/>
      <p:bldP spid="187" grpId="0"/>
      <p:bldP spid="187" grpId="1"/>
      <p:bldP spid="189" grpId="0"/>
      <p:bldP spid="190" grpId="0"/>
      <p:bldP spid="1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58711" y="1146947"/>
            <a:ext cx="8106392" cy="367665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4230" y="5029201"/>
            <a:ext cx="9135541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511337" y="249174"/>
            <a:ext cx="85229" cy="457200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6112" y="4631517"/>
            <a:ext cx="8179008" cy="200603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 dirty="0">
              <a:solidFill>
                <a:prstClr val="black"/>
              </a:solidFill>
              <a:latin typeface="BadaBoom BB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white">
          <a:xfrm>
            <a:off x="8606877" y="246444"/>
            <a:ext cx="114967" cy="4585906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2375" y="940932"/>
            <a:ext cx="456777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689898" y="436458"/>
            <a:ext cx="7764205" cy="69939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355" tIns="45678" rIns="91355" bIns="45678" anchor="ctr" compatLnSpc="1"/>
          <a:lstStyle/>
          <a:p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Title 7"/>
          <p:cNvSpPr>
            <a:spLocks noGrp="1"/>
          </p:cNvSpPr>
          <p:nvPr>
            <p:ph type="ctrTitle" idx="4294967295"/>
          </p:nvPr>
        </p:nvSpPr>
        <p:spPr>
          <a:xfrm>
            <a:off x="596566" y="363994"/>
            <a:ext cx="7994210" cy="60960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>
              <a:tabLst>
                <a:tab pos="142746" algn="l"/>
                <a:tab pos="456789" algn="l"/>
                <a:tab pos="754970" algn="l"/>
                <a:tab pos="1084873" algn="l"/>
                <a:tab pos="1398915" algn="l"/>
                <a:tab pos="1712957" algn="l"/>
                <a:tab pos="2026999" algn="l"/>
                <a:tab pos="2341041" algn="l"/>
                <a:tab pos="2655083" algn="l"/>
                <a:tab pos="2969125" algn="l"/>
                <a:tab pos="3283167" algn="l"/>
                <a:tab pos="3597210" algn="l"/>
                <a:tab pos="3911252" algn="l"/>
                <a:tab pos="4225294" algn="l"/>
                <a:tab pos="4539336" algn="l"/>
                <a:tab pos="4853378" algn="l"/>
                <a:tab pos="5167420" algn="l"/>
                <a:tab pos="5481462" algn="l"/>
              </a:tabLst>
            </a:pPr>
            <a:r>
              <a:rPr lang="en-US" sz="3197" b="1" dirty="0" smtClean="0">
                <a:solidFill>
                  <a:srgbClr val="002060"/>
                </a:solidFill>
                <a:latin typeface="Bookman Old Style" pitchFamily="18" charset="0"/>
              </a:rPr>
              <a:t>Heron’s formula</a:t>
            </a:r>
            <a:endParaRPr lang="en-US" sz="3197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white">
          <a:xfrm rot="5400000">
            <a:off x="4549646" y="-3760236"/>
            <a:ext cx="85308" cy="8100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388488" y="2071450"/>
            <a:ext cx="2026800" cy="1607087"/>
            <a:chOff x="2388488" y="2071450"/>
            <a:chExt cx="2026800" cy="160708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844" y="2356503"/>
              <a:ext cx="1767884" cy="1130977"/>
            </a:xfrm>
            <a:prstGeom prst="rect">
              <a:avLst/>
            </a:prstGeom>
          </p:spPr>
        </p:pic>
        <p:sp>
          <p:nvSpPr>
            <p:cNvPr id="35" name="Hexagon 34"/>
            <p:cNvSpPr/>
            <p:nvPr/>
          </p:nvSpPr>
          <p:spPr>
            <a:xfrm>
              <a:off x="2388488" y="2071450"/>
              <a:ext cx="2026800" cy="1607087"/>
            </a:xfrm>
            <a:prstGeom prst="hexagon">
              <a:avLst/>
            </a:prstGeom>
            <a:solidFill>
              <a:srgbClr val="92D050">
                <a:alpha val="25000"/>
              </a:srgb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9586" y="1263235"/>
            <a:ext cx="2026800" cy="1627200"/>
            <a:chOff x="689586" y="1263235"/>
            <a:chExt cx="2026800" cy="162720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55" y="1430706"/>
              <a:ext cx="1428750" cy="1323975"/>
            </a:xfrm>
            <a:prstGeom prst="rect">
              <a:avLst/>
            </a:prstGeom>
          </p:spPr>
        </p:pic>
        <p:sp>
          <p:nvSpPr>
            <p:cNvPr id="38" name="Hexagon 37"/>
            <p:cNvSpPr/>
            <p:nvPr/>
          </p:nvSpPr>
          <p:spPr>
            <a:xfrm>
              <a:off x="689586" y="1263235"/>
              <a:ext cx="2026800" cy="1627200"/>
            </a:xfrm>
            <a:prstGeom prst="hexagon">
              <a:avLst/>
            </a:prstGeom>
            <a:solidFill>
              <a:srgbClr val="FF5050">
                <a:alpha val="25000"/>
              </a:srgb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9706" y="2965150"/>
            <a:ext cx="2026800" cy="1607087"/>
            <a:chOff x="709706" y="2965150"/>
            <a:chExt cx="2026800" cy="1607087"/>
          </a:xfrm>
        </p:grpSpPr>
        <p:sp>
          <p:nvSpPr>
            <p:cNvPr id="40" name="Hexagon 39"/>
            <p:cNvSpPr/>
            <p:nvPr/>
          </p:nvSpPr>
          <p:spPr>
            <a:xfrm>
              <a:off x="709706" y="2965150"/>
              <a:ext cx="2026800" cy="1607087"/>
            </a:xfrm>
            <a:prstGeom prst="hexagon">
              <a:avLst/>
            </a:prstGeom>
            <a:solidFill>
              <a:schemeClr val="accent4">
                <a:lumMod val="75000"/>
                <a:alpha val="2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56" y="2975044"/>
              <a:ext cx="1980000" cy="1582993"/>
            </a:xfrm>
            <a:prstGeom prst="hexagon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1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129"/>
          <p:cNvSpPr/>
          <p:nvPr/>
        </p:nvSpPr>
        <p:spPr>
          <a:xfrm>
            <a:off x="1739909" y="2369935"/>
            <a:ext cx="245709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3397917" y="1661104"/>
            <a:ext cx="910034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1366920" y="2369935"/>
            <a:ext cx="245709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ounded Rectangle 126"/>
          <p:cNvSpPr/>
          <p:nvPr/>
        </p:nvSpPr>
        <p:spPr>
          <a:xfrm>
            <a:off x="1903353" y="1661104"/>
            <a:ext cx="910034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820562" y="1669853"/>
            <a:ext cx="910034" cy="3473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1009063" y="2369935"/>
            <a:ext cx="245709" cy="2372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932" y="90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1" y="90671"/>
            <a:ext cx="8911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Sides of a triangle are in the ratio of 12 : 17 : 25 and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its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2" y="357579"/>
            <a:ext cx="3847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perimeter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is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540cm. Find its area.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05" y="735125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272" y="706577"/>
            <a:ext cx="462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Bookman Old Style"/>
              </a:rPr>
              <a:t>Let a, b and c be the sides of a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triangle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101498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Bookman Old Style"/>
              </a:rPr>
              <a:t>such that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6374" y="1101498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: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 c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2399348" y="11014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63122" y="1101498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 : 17 : 25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" y="1669853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595" y="1365335"/>
            <a:ext cx="370486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Let the common multiple be </a:t>
            </a:r>
            <a:r>
              <a:rPr lang="en-US" i="1" dirty="0">
                <a:solidFill>
                  <a:srgbClr val="000000"/>
                </a:solidFill>
                <a:latin typeface="Bookman Old Style"/>
              </a:rPr>
              <a:t>k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  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2475" y="166985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i="1" dirty="0"/>
          </a:p>
        </p:txBody>
      </p:sp>
      <p:sp>
        <p:nvSpPr>
          <p:cNvPr id="46" name="Rectangle 45"/>
          <p:cNvSpPr/>
          <p:nvPr/>
        </p:nvSpPr>
        <p:spPr>
          <a:xfrm>
            <a:off x="977869" y="16698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98793" y="1669853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,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22916" y="16698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>
            <a:off x="2051735" y="16698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69234" y="1669853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17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,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74309" y="166985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and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69608" y="1669853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3566427" y="16698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787351" y="1669853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25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,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320" y="1962916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Also,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9505" y="1962916"/>
            <a:ext cx="1144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Bookman Old Style"/>
              </a:rPr>
              <a:t>perimeter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51735" y="19629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240225" y="1962916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540 cm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00" y="2314500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57285" y="231450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68066" y="231450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22769" y="2314500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19210" y="23145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11036" y="231450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1735" y="23145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240224" y="2314500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2612471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0" y="261247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4800" y="2612471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04950" y="2612471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25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89000" y="2612471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17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45936" y="261247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51735" y="26124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240224" y="2612471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200" y="2860650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98600" y="2860650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51735" y="28606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240224" y="2860650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540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6200" y="3653983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ger"/>
              </a:rPr>
              <a:t>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25786" y="36539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51735" y="36539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247171" y="365398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6200" y="3944822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ger"/>
              </a:rPr>
              <a:t>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57237" y="394482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i="1" dirty="0"/>
          </a:p>
        </p:txBody>
      </p:sp>
      <p:sp>
        <p:nvSpPr>
          <p:cNvPr id="85" name="Rectangle 84"/>
          <p:cNvSpPr/>
          <p:nvPr/>
        </p:nvSpPr>
        <p:spPr>
          <a:xfrm>
            <a:off x="984289" y="394482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208318" y="394482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523639" y="394482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673118" y="3944822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051735" y="394482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240225" y="3944822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120 cm,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53229" y="42465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i="1" dirty="0"/>
          </a:p>
        </p:txBody>
      </p:sp>
      <p:sp>
        <p:nvSpPr>
          <p:cNvPr id="92" name="Rectangle 91"/>
          <p:cNvSpPr/>
          <p:nvPr/>
        </p:nvSpPr>
        <p:spPr>
          <a:xfrm>
            <a:off x="984289" y="42465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198793" y="424659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17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514114" y="42465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663593" y="4246599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051735" y="42465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2240225" y="4246599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170 cm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266700" y="4551117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and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4450" y="4551117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/>
          </a:p>
        </p:txBody>
      </p:sp>
      <p:sp>
        <p:nvSpPr>
          <p:cNvPr id="100" name="Rectangle 99"/>
          <p:cNvSpPr/>
          <p:nvPr/>
        </p:nvSpPr>
        <p:spPr>
          <a:xfrm>
            <a:off x="984289" y="45511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211634" y="455111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25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526955" y="45511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676434" y="455111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051735" y="45511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240225" y="4551117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250 cm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8702" y="356619"/>
            <a:ext cx="15359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its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6" name="Cloud Callout 105"/>
          <p:cNvSpPr/>
          <p:nvPr/>
        </p:nvSpPr>
        <p:spPr>
          <a:xfrm>
            <a:off x="4294498" y="2168962"/>
            <a:ext cx="3738566" cy="1012388"/>
          </a:xfrm>
          <a:prstGeom prst="cloudCallout">
            <a:avLst>
              <a:gd name="adj1" fmla="val -76946"/>
              <a:gd name="adj2" fmla="val -19496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555898" y="2373076"/>
            <a:ext cx="332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of area of a triangle ?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49493" y="2514392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lvl="0" indent="-3175">
              <a:tabLst>
                <a:tab pos="627063" algn="l"/>
              </a:tabLst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</a:t>
            </a:r>
            <a:endParaRPr lang="en-IN" b="1" kern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15769" y="2574621"/>
            <a:ext cx="1791125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34000" y="2521054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lvl="0" indent="-3175">
              <a:tabLst>
                <a:tab pos="627063" algn="l"/>
              </a:tabLst>
              <a:defRPr/>
            </a:pPr>
            <a:r>
              <a:rPr lang="en-IN" b="1" kern="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s(s-a)(s-b)(s-c)</a:t>
            </a:r>
            <a:endParaRPr lang="en-IN" b="1" kern="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5842753" y="892919"/>
            <a:ext cx="3171707" cy="589417"/>
          </a:xfrm>
          <a:prstGeom prst="roundRect">
            <a:avLst>
              <a:gd name="adj" fmla="val 24751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86600" y="972678"/>
            <a:ext cx="1791275" cy="345216"/>
            <a:chOff x="6285925" y="1470759"/>
            <a:chExt cx="1791275" cy="345536"/>
          </a:xfrm>
        </p:grpSpPr>
        <p:sp>
          <p:nvSpPr>
            <p:cNvPr id="114" name="Rectangle 113"/>
            <p:cNvSpPr/>
            <p:nvPr/>
          </p:nvSpPr>
          <p:spPr>
            <a:xfrm>
              <a:off x="6285925" y="1470759"/>
              <a:ext cx="34817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175" lvl="0" indent="-3175">
                <a:tabLst>
                  <a:tab pos="627063" algn="l"/>
                </a:tabLst>
                <a:defRPr/>
              </a:pPr>
              <a:r>
                <a:rPr lang="en-IN" kern="0" dirty="0" smtClean="0">
                  <a:latin typeface="Book Antiqua" pitchFamily="18" charset="0"/>
                  <a:sym typeface="Symbol"/>
                </a:rPr>
                <a:t></a:t>
              </a:r>
              <a:endParaRPr lang="en-IN" kern="0" dirty="0">
                <a:latin typeface="Bookman Old Style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552200" y="1531044"/>
              <a:ext cx="1525000" cy="3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470431" y="1477427"/>
              <a:ext cx="157767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175" lvl="0" indent="-3175">
                <a:tabLst>
                  <a:tab pos="627063" algn="l"/>
                </a:tabLst>
                <a:defRPr/>
              </a:pPr>
              <a:r>
                <a:rPr lang="en-IN" kern="0" dirty="0" smtClean="0">
                  <a:latin typeface="Bookman Old Style" pitchFamily="18" charset="0"/>
                  <a:sym typeface="Symbol"/>
                </a:rPr>
                <a:t>s(s-a)(s-b)(s-c)</a:t>
              </a:r>
              <a:endParaRPr lang="en-IN" kern="0" dirty="0">
                <a:latin typeface="Bookman Old Style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20228" y="891604"/>
            <a:ext cx="1261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Area of </a:t>
            </a:r>
          </a:p>
          <a:p>
            <a:r>
              <a:rPr lang="en-US" sz="1500" dirty="0" smtClean="0">
                <a:latin typeface="Bookman Old Style" pitchFamily="18" charset="0"/>
              </a:rPr>
              <a:t>the triangle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10400" y="993617"/>
            <a:ext cx="300082" cy="32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=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81001" y="90671"/>
            <a:ext cx="5461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Sides of a triangle are in the ratio of 12 : 17 : 25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85825" y="361950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perimeter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86515" y="361057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is 540cm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6200" y="3205731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30596" y="320573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k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051735" y="320573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2240224" y="3126032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540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308287" y="3411161"/>
            <a:ext cx="515877" cy="5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311558" y="338201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</a:t>
            </a:r>
            <a:endParaRPr lang="en-US" dirty="0"/>
          </a:p>
        </p:txBody>
      </p:sp>
      <p:sp>
        <p:nvSpPr>
          <p:cNvPr id="113" name="Curved Left Arrow 112"/>
          <p:cNvSpPr/>
          <p:nvPr/>
        </p:nvSpPr>
        <p:spPr>
          <a:xfrm rot="2356211" flipH="1">
            <a:off x="479789" y="1531298"/>
            <a:ext cx="545370" cy="120179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Curved Left Arrow 127"/>
          <p:cNvSpPr/>
          <p:nvPr/>
        </p:nvSpPr>
        <p:spPr>
          <a:xfrm rot="3340676">
            <a:off x="1670964" y="1699182"/>
            <a:ext cx="501730" cy="185264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urved Left Arrow 128"/>
          <p:cNvSpPr/>
          <p:nvPr/>
        </p:nvSpPr>
        <p:spPr>
          <a:xfrm rot="3965452">
            <a:off x="2827963" y="1373959"/>
            <a:ext cx="501730" cy="254410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2298056" y="3238500"/>
            <a:ext cx="445144" cy="11933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070899" y="3037701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200" b="1" dirty="0">
              <a:latin typeface="Book Antiqua" pitchFamily="18" charset="0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2390456" y="3464586"/>
            <a:ext cx="264114" cy="1974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123 L -0.20868 0.31205 " pathEditMode="relative" rAng="0" ptsTypes="AA">
                                      <p:cBhvr>
                                        <p:cTn id="75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15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000"/>
                            </p:stCondLst>
                            <p:childTnLst>
                              <p:par>
                                <p:cTn id="2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500"/>
                            </p:stCondLst>
                            <p:childTnLst>
                              <p:par>
                                <p:cTn id="2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0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000"/>
                            </p:stCondLst>
                            <p:childTnLst>
                              <p:par>
                                <p:cTn id="3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00"/>
                            </p:stCondLst>
                            <p:childTnLst>
                              <p:par>
                                <p:cTn id="4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00"/>
                            </p:stCondLst>
                            <p:childTnLst>
                              <p:par>
                                <p:cTn id="4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00"/>
                            </p:stCondLst>
                            <p:childTnLst>
                              <p:par>
                                <p:cTn id="4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000"/>
                            </p:stCondLst>
                            <p:childTnLst>
                              <p:par>
                                <p:cTn id="4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000"/>
                            </p:stCondLst>
                            <p:childTnLst>
                              <p:par>
                                <p:cTn id="5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31" grpId="0" animBg="1"/>
      <p:bldP spid="131" grpId="1" animBg="1"/>
      <p:bldP spid="117" grpId="0" animBg="1"/>
      <p:bldP spid="117" grpId="1" animBg="1"/>
      <p:bldP spid="127" grpId="0" animBg="1"/>
      <p:bldP spid="127" grpId="1" animBg="1"/>
      <p:bldP spid="111" grpId="0" animBg="1"/>
      <p:bldP spid="111" grpId="1" animBg="1"/>
      <p:bldP spid="112" grpId="0" animBg="1"/>
      <p:bldP spid="112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5" grpId="0"/>
      <p:bldP spid="15" grpId="1"/>
      <p:bldP spid="106" grpId="0" animBg="1"/>
      <p:bldP spid="107" grpId="0" build="allAtOnce"/>
      <p:bldP spid="108" grpId="0"/>
      <p:bldP spid="108" grpId="1"/>
      <p:bldP spid="109" grpId="0"/>
      <p:bldP spid="109" grpId="1"/>
      <p:bldP spid="110" grpId="0" animBg="1"/>
      <p:bldP spid="24" grpId="0"/>
      <p:bldP spid="118" grpId="0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3" grpId="0"/>
      <p:bldP spid="124" grpId="0"/>
      <p:bldP spid="125" grpId="0"/>
      <p:bldP spid="126" grpId="0"/>
      <p:bldP spid="113" grpId="0" animBg="1"/>
      <p:bldP spid="113" grpId="1" animBg="1"/>
      <p:bldP spid="128" grpId="0" animBg="1"/>
      <p:bldP spid="128" grpId="1" animBg="1"/>
      <p:bldP spid="129" grpId="0" animBg="1"/>
      <p:bldP spid="129" grpId="1" animBg="1"/>
      <p:bldP spid="1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 bwMode="auto">
          <a:xfrm>
            <a:off x="4172247" y="551094"/>
            <a:ext cx="2867268" cy="425443"/>
          </a:xfrm>
          <a:prstGeom prst="roundRect">
            <a:avLst>
              <a:gd name="adj" fmla="val 24751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5925355" y="607546"/>
            <a:ext cx="809773" cy="315292"/>
          </a:xfrm>
          <a:prstGeom prst="roundRect">
            <a:avLst>
              <a:gd name="adj" fmla="val 24751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5051585" y="604856"/>
            <a:ext cx="785812" cy="315292"/>
          </a:xfrm>
          <a:prstGeom prst="roundRect">
            <a:avLst>
              <a:gd name="adj" fmla="val 24751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4241958" y="606168"/>
            <a:ext cx="776287" cy="315292"/>
          </a:xfrm>
          <a:prstGeom prst="roundRect">
            <a:avLst>
              <a:gd name="adj" fmla="val 24751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166741" y="579320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 = 120,b = 170, c = 250</a:t>
            </a:r>
            <a:endParaRPr lang="en-US" dirty="0"/>
          </a:p>
        </p:txBody>
      </p:sp>
      <p:sp>
        <p:nvSpPr>
          <p:cNvPr id="151" name="Rounded Rectangle 150"/>
          <p:cNvSpPr/>
          <p:nvPr/>
        </p:nvSpPr>
        <p:spPr bwMode="auto">
          <a:xfrm>
            <a:off x="277146" y="2219022"/>
            <a:ext cx="3246461" cy="311483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5106197" y="2482460"/>
            <a:ext cx="676218" cy="304419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262294" y="1891277"/>
            <a:ext cx="3246461" cy="311483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4449074" y="2475781"/>
            <a:ext cx="676218" cy="304419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271199" y="1548694"/>
            <a:ext cx="3246461" cy="311483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3805994" y="2474308"/>
            <a:ext cx="654754" cy="304419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820384" y="1277547"/>
            <a:ext cx="1378150" cy="311483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3645556" y="2434048"/>
            <a:ext cx="172065" cy="396853"/>
          </a:xfrm>
          <a:prstGeom prst="roundRect">
            <a:avLst>
              <a:gd name="adj" fmla="val 3670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20372" y="4574169"/>
            <a:ext cx="3607229" cy="4070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73" tIns="45336" rIns="90673" bIns="45336" rtlCol="0" anchor="ctr"/>
          <a:lstStyle/>
          <a:p>
            <a:pPr algn="ctr" defTabSz="906723"/>
            <a:endParaRPr lang="en-US" sz="1800" dirty="0" smtClean="0">
              <a:solidFill>
                <a:prstClr val="white"/>
              </a:solidFill>
            </a:endParaRPr>
          </a:p>
          <a:p>
            <a:pPr algn="ctr" defTabSz="90672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321" y="222566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Now,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9150" y="222566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s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4892" y="22256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9933" y="13560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60038" y="436793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59933" y="421093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8462" y="22256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6710" y="222566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a </a:t>
            </a:r>
            <a:r>
              <a:rPr lang="en-US" dirty="0">
                <a:latin typeface="Bookman Old Style" pitchFamily="18" charset="0"/>
              </a:rPr>
              <a:t>+ b + </a:t>
            </a:r>
            <a:r>
              <a:rPr lang="en-US" dirty="0" smtClean="0">
                <a:latin typeface="Bookman Old Style" pitchFamily="18" charset="0"/>
              </a:rPr>
              <a:t>c)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133" y="1505937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– a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892" y="152282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0630" y="1505937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5035" y="150593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92200" y="1505937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8934" y="152282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2102" y="1505937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150cm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8126" y="1843285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– b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892" y="186017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30630" y="1843285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15035" y="184328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2200" y="1843285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170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08934" y="186017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32102" y="1843285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100cm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9347" y="2170642"/>
            <a:ext cx="740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(s 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– c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4892" y="218753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30630" y="2170642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15035" y="217064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–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92200" y="2170642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250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08934" y="218753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2102" y="2170642"/>
            <a:ext cx="737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20cm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162" y="2434948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2427335"/>
            <a:ext cx="17198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triangle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517662" y="2412110"/>
            <a:ext cx="2269047" cy="396392"/>
            <a:chOff x="3517661" y="2414343"/>
            <a:chExt cx="2269047" cy="396759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3490367" y="2709784"/>
              <a:ext cx="126959" cy="7237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3436534" y="2584478"/>
              <a:ext cx="380877" cy="7237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64343" y="2440039"/>
              <a:ext cx="2103120" cy="26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580523" y="2414343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man Old Style"/>
                </a:rPr>
                <a:t>s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25675" y="2414343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(s – a)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73761" y="2414343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(s – b)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1373" y="2414343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(s – c)</a:t>
              </a:r>
              <a:endParaRPr lang="en-US" sz="1800" dirty="0">
                <a:latin typeface="Book Antiqua" pitchFamily="18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048000" y="29186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16200000" flipH="1">
            <a:off x="3460186" y="3179246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3406471" y="3054056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4103" y="2909784"/>
            <a:ext cx="21031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45312" y="2895770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02678" y="29033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42740" y="2899338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9158" y="28993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9220" y="2895294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73518" y="289529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21200" y="288649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0" y="245778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48000" y="334089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16200000" flipH="1">
            <a:off x="3477966" y="3616240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3424251" y="3491050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51883" y="3346778"/>
            <a:ext cx="271130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81400" y="332669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91808" y="33266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31870" y="3326697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38650" y="33266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8712" y="332669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72990" y="33266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0672" y="3326697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62400" y="37936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38224" y="379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36670" y="37936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86300" y="37936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69744" y="379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75810" y="37936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63540" y="37936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39364" y="379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14950" y="37936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03244" y="37936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79068" y="379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53200" y="379124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16740" y="379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78740" y="379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95020" y="3793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048000" y="381289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329940" y="3805285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3843726" y="4080630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790011" y="3955440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017643" y="3811168"/>
            <a:ext cx="283464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048000" y="424683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52800" y="4239224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7620" y="42392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029076" y="4113109"/>
            <a:ext cx="55008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64522" y="4112478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521642" y="4113106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281734" y="4114797"/>
            <a:ext cx="548640" cy="26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990975" y="424088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66799" y="42408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65245" y="424088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14875" y="424088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98319" y="42408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078985" y="424088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545315" y="424088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1005" y="4593042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the triangle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90800" y="4607884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9000 cm</a:t>
            </a:r>
            <a:r>
              <a:rPr lang="en-US" b="1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4291540" y="1009892"/>
            <a:ext cx="2795060" cy="589417"/>
          </a:xfrm>
          <a:prstGeom prst="roundRect">
            <a:avLst>
              <a:gd name="adj" fmla="val 2475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158740" y="1089651"/>
            <a:ext cx="1791275" cy="345216"/>
            <a:chOff x="6285925" y="1470759"/>
            <a:chExt cx="1791275" cy="345536"/>
          </a:xfrm>
        </p:grpSpPr>
        <p:sp>
          <p:nvSpPr>
            <p:cNvPr id="105" name="Rectangle 104"/>
            <p:cNvSpPr/>
            <p:nvPr/>
          </p:nvSpPr>
          <p:spPr>
            <a:xfrm>
              <a:off x="6285925" y="1470759"/>
              <a:ext cx="34817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175" lvl="0" indent="-3175">
                <a:tabLst>
                  <a:tab pos="627063" algn="l"/>
                </a:tabLst>
                <a:defRPr/>
              </a:pPr>
              <a:r>
                <a:rPr lang="en-IN" kern="0" dirty="0" smtClean="0">
                  <a:latin typeface="Book Antiqua" pitchFamily="18" charset="0"/>
                  <a:sym typeface="Symbol"/>
                </a:rPr>
                <a:t></a:t>
              </a:r>
              <a:endParaRPr lang="en-IN" kern="0" dirty="0">
                <a:latin typeface="Bookman Old Style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552200" y="1531044"/>
              <a:ext cx="1525000" cy="3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6470431" y="1477427"/>
              <a:ext cx="157767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175" lvl="0" indent="-3175">
                <a:tabLst>
                  <a:tab pos="627063" algn="l"/>
                </a:tabLst>
                <a:defRPr/>
              </a:pPr>
              <a:r>
                <a:rPr lang="en-IN" kern="0" dirty="0" smtClean="0">
                  <a:latin typeface="Bookman Old Style" pitchFamily="18" charset="0"/>
                  <a:sym typeface="Symbol"/>
                </a:rPr>
                <a:t>s(s-a)(s-b)(s-c)</a:t>
              </a:r>
              <a:endParaRPr lang="en-IN" kern="0" dirty="0">
                <a:latin typeface="Bookman Old Style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347648" y="1008577"/>
            <a:ext cx="901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Bookman Old Style" pitchFamily="18" charset="0"/>
              </a:rPr>
              <a:t>Area of</a:t>
            </a:r>
          </a:p>
          <a:p>
            <a:r>
              <a:rPr lang="en-US" sz="1500" dirty="0" smtClean="0">
                <a:latin typeface="Bookman Old Style" pitchFamily="18" charset="0"/>
              </a:rPr>
              <a:t>triangle</a:t>
            </a:r>
            <a:endParaRPr lang="en-US" sz="1500" dirty="0">
              <a:latin typeface="Bookman Old Style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>
            <a:off x="4883817" y="1689107"/>
            <a:ext cx="2156222" cy="425443"/>
          </a:xfrm>
          <a:prstGeom prst="roundRect">
            <a:avLst>
              <a:gd name="adj" fmla="val 24751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5080151" y="1744181"/>
            <a:ext cx="1807488" cy="315292"/>
          </a:xfrm>
          <a:prstGeom prst="roundRect">
            <a:avLst>
              <a:gd name="adj" fmla="val 24751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083799" y="1712739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 + b + c = 540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5162" y="752146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ger"/>
              </a:rPr>
              <a:t>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19150" y="752146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s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44892" y="75214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59933" y="66376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360038" y="964952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359933" y="95876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68462" y="75214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856710" y="75214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540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044892" y="122004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01398" y="1220040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270cm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39" name="Curved Down Arrow 138"/>
          <p:cNvSpPr/>
          <p:nvPr/>
        </p:nvSpPr>
        <p:spPr>
          <a:xfrm rot="11522823" flipV="1">
            <a:off x="2039792" y="323888"/>
            <a:ext cx="4569360" cy="943201"/>
          </a:xfrm>
          <a:prstGeom prst="curvedDownArrow">
            <a:avLst>
              <a:gd name="adj1" fmla="val 10066"/>
              <a:gd name="adj2" fmla="val 29726"/>
              <a:gd name="adj3" fmla="val 257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162" y="1220040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ger"/>
              </a:rPr>
              <a:t>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19150" y="1220040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s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Curved Down Arrow 143"/>
          <p:cNvSpPr/>
          <p:nvPr/>
        </p:nvSpPr>
        <p:spPr>
          <a:xfrm rot="2547415">
            <a:off x="2002477" y="1747021"/>
            <a:ext cx="2332869" cy="628350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Curved Down Arrow 146"/>
          <p:cNvSpPr/>
          <p:nvPr/>
        </p:nvSpPr>
        <p:spPr>
          <a:xfrm rot="2886687">
            <a:off x="3077092" y="1822383"/>
            <a:ext cx="2105774" cy="628932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Curved Down Arrow 149"/>
          <p:cNvSpPr/>
          <p:nvPr/>
        </p:nvSpPr>
        <p:spPr>
          <a:xfrm rot="2007265">
            <a:off x="3328414" y="2054951"/>
            <a:ext cx="1999288" cy="54405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Curved Down Arrow 153"/>
          <p:cNvSpPr/>
          <p:nvPr/>
        </p:nvSpPr>
        <p:spPr>
          <a:xfrm rot="1041724">
            <a:off x="3326068" y="2039696"/>
            <a:ext cx="2396963" cy="663149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Curved Down Arrow 154"/>
          <p:cNvSpPr/>
          <p:nvPr/>
        </p:nvSpPr>
        <p:spPr>
          <a:xfrm rot="9664827" flipV="1">
            <a:off x="1807831" y="249029"/>
            <a:ext cx="3026807" cy="786459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Curved Down Arrow 156"/>
          <p:cNvSpPr/>
          <p:nvPr/>
        </p:nvSpPr>
        <p:spPr>
          <a:xfrm rot="9702448" flipV="1">
            <a:off x="1695346" y="470534"/>
            <a:ext cx="3918600" cy="763047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Curved Down Arrow 158"/>
          <p:cNvSpPr/>
          <p:nvPr/>
        </p:nvSpPr>
        <p:spPr>
          <a:xfrm rot="9539408" flipV="1">
            <a:off x="1600810" y="593291"/>
            <a:ext cx="5039124" cy="875630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70298" y="288649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rot="16200000" flipH="1">
            <a:off x="6011618" y="3148785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5957903" y="3023595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185535" y="2873889"/>
            <a:ext cx="2734628" cy="543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096744" y="288649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368251" y="2886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83806" y="288649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763871" y="2886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884881" y="288649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184072" y="2886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312702" y="288649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607931" y="2886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741324" y="2886493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169495" y="2886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317177" y="288649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462044" y="28864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609726" y="288649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459276" y="335584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655437" y="3355840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rot="16200000" flipH="1">
            <a:off x="7171763" y="3641317"/>
            <a:ext cx="126842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 flipH="1" flipV="1">
            <a:off x="7118048" y="3516126"/>
            <a:ext cx="380525" cy="723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345680" y="3371854"/>
            <a:ext cx="1645920" cy="26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7256853" y="335584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567261" y="33558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707323" y="335584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009221" y="33558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149283" y="335584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318500" y="33558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497932" y="3355840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473761" y="33266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621443" y="332669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791200" y="33266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938882" y="332669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6566744" y="3184971"/>
            <a:ext cx="310306" cy="29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411165" y="3184971"/>
            <a:ext cx="310306" cy="29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901623" y="863600"/>
            <a:ext cx="454227" cy="12806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391543" y="1042017"/>
            <a:ext cx="264114" cy="1974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67382" y="643252"/>
            <a:ext cx="4491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Bookman Old Style"/>
              </a:rPr>
              <a:t>270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5076179" y="11690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207" name="Cloud Callout 206"/>
          <p:cNvSpPr/>
          <p:nvPr/>
        </p:nvSpPr>
        <p:spPr>
          <a:xfrm flipH="1">
            <a:off x="126486" y="905145"/>
            <a:ext cx="3744475" cy="1425448"/>
          </a:xfrm>
          <a:prstGeom prst="cloudCallout">
            <a:avLst>
              <a:gd name="adj1" fmla="val -62925"/>
              <a:gd name="adj2" fmla="val -2336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94532" y="1186332"/>
            <a:ext cx="295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order to find area of the triangle, we should know the value of ‘s’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9" name="Cloud 208"/>
          <p:cNvSpPr/>
          <p:nvPr/>
        </p:nvSpPr>
        <p:spPr>
          <a:xfrm flipH="1">
            <a:off x="160984" y="991387"/>
            <a:ext cx="3581400" cy="12942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94384" y="1253372"/>
            <a:ext cx="2579875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s ?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890374" y="1360213"/>
            <a:ext cx="1967983" cy="654478"/>
            <a:chOff x="2125979" y="2355056"/>
            <a:chExt cx="1967983" cy="655084"/>
          </a:xfrm>
        </p:grpSpPr>
        <p:sp>
          <p:nvSpPr>
            <p:cNvPr id="212" name="Rectangle 211"/>
            <p:cNvSpPr/>
            <p:nvPr/>
          </p:nvSpPr>
          <p:spPr>
            <a:xfrm>
              <a:off x="3175496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575421" y="2355056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2575526" y="265652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2575421" y="264080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125979" y="2507456"/>
              <a:ext cx="1186543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s =        (a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740980" y="250745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337421" y="2507456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29247" y="250745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2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355E-6 L 0.15347 -0.25054 " pathEditMode="relative" rAng="0" ptsTypes="AA">
                                      <p:cBhvr>
                                        <p:cTn id="353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12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000"/>
                            </p:stCondLst>
                            <p:childTnLst>
                              <p:par>
                                <p:cTn id="4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000"/>
                            </p:stCondLst>
                            <p:childTnLst>
                              <p:par>
                                <p:cTn id="4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1000"/>
                            </p:stCondLst>
                            <p:childTnLst>
                              <p:par>
                                <p:cTn id="4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000"/>
                            </p:stCondLst>
                            <p:childTnLst>
                              <p:par>
                                <p:cTn id="5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500"/>
                            </p:stCondLst>
                            <p:childTnLst>
                              <p:par>
                                <p:cTn id="5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10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000"/>
                            </p:stCondLst>
                            <p:childTnLst>
                              <p:par>
                                <p:cTn id="5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00"/>
                            </p:stCondLst>
                            <p:childTnLst>
                              <p:par>
                                <p:cTn id="5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500"/>
                            </p:stCondLst>
                            <p:childTnLst>
                              <p:par>
                                <p:cTn id="5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000"/>
                            </p:stCondLst>
                            <p:childTnLst>
                              <p:par>
                                <p:cTn id="5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"/>
                            </p:stCondLst>
                            <p:childTnLst>
                              <p:par>
                                <p:cTn id="6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500"/>
                            </p:stCondLst>
                            <p:childTnLst>
                              <p:par>
                                <p:cTn id="6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500"/>
                            </p:stCondLst>
                            <p:childTnLst>
                              <p:par>
                                <p:cTn id="6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00"/>
                            </p:stCondLst>
                            <p:childTnLst>
                              <p:par>
                                <p:cTn id="6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0"/>
                            </p:stCondLst>
                            <p:childTnLst>
                              <p:par>
                                <p:cTn id="6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1000"/>
                            </p:stCondLst>
                            <p:childTnLst>
                              <p:par>
                                <p:cTn id="6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500"/>
                            </p:stCondLst>
                            <p:childTnLst>
                              <p:par>
                                <p:cTn id="6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00"/>
                            </p:stCondLst>
                            <p:childTnLst>
                              <p:par>
                                <p:cTn id="6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500"/>
                            </p:stCondLst>
                            <p:childTnLst>
                              <p:par>
                                <p:cTn id="7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00"/>
                            </p:stCondLst>
                            <p:childTnLst>
                              <p:par>
                                <p:cTn id="7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1000"/>
                            </p:stCondLst>
                            <p:childTnLst>
                              <p:par>
                                <p:cTn id="7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500"/>
                            </p:stCondLst>
                            <p:childTnLst>
                              <p:par>
                                <p:cTn id="7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1000"/>
                            </p:stCondLst>
                            <p:childTnLst>
                              <p:par>
                                <p:cTn id="7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1500"/>
                            </p:stCondLst>
                            <p:childTnLst>
                              <p:par>
                                <p:cTn id="7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000"/>
                            </p:stCondLst>
                            <p:childTnLst>
                              <p:par>
                                <p:cTn id="7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500"/>
                            </p:stCondLst>
                            <p:childTnLst>
                              <p:par>
                                <p:cTn id="7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1000"/>
                            </p:stCondLst>
                            <p:childTnLst>
                              <p:par>
                                <p:cTn id="7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1500"/>
                            </p:stCondLst>
                            <p:childTnLst>
                              <p:par>
                                <p:cTn id="7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500"/>
                            </p:stCondLst>
                            <p:childTnLst>
                              <p:par>
                                <p:cTn id="7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1500"/>
                            </p:stCondLst>
                            <p:childTnLst>
                              <p:par>
                                <p:cTn id="7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00"/>
                            </p:stCondLst>
                            <p:childTnLst>
                              <p:par>
                                <p:cTn id="7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500"/>
                            </p:stCondLst>
                            <p:childTnLst>
                              <p:par>
                                <p:cTn id="8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500"/>
                            </p:stCondLst>
                            <p:childTnLst>
                              <p:par>
                                <p:cTn id="8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500"/>
                            </p:stCondLst>
                            <p:childTnLst>
                              <p:par>
                                <p:cTn id="8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500"/>
                            </p:stCondLst>
                            <p:childTnLst>
                              <p:par>
                                <p:cTn id="8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8" fill="hold">
                            <p:stCondLst>
                              <p:cond delay="500"/>
                            </p:stCondLst>
                            <p:childTnLst>
                              <p:par>
                                <p:cTn id="8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500"/>
                            </p:stCondLst>
                            <p:childTnLst>
                              <p:par>
                                <p:cTn id="8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58" grpId="0" animBg="1"/>
      <p:bldP spid="158" grpId="1" animBg="1"/>
      <p:bldP spid="156" grpId="0" animBg="1"/>
      <p:bldP spid="156" grpId="1" animBg="1"/>
      <p:bldP spid="153" grpId="0" animBg="1"/>
      <p:bldP spid="153" grpId="1" animBg="1"/>
      <p:bldP spid="136" grpId="0"/>
      <p:bldP spid="2" grpId="0"/>
      <p:bldP spid="3" grpId="0"/>
      <p:bldP spid="4" grpId="0"/>
      <p:bldP spid="5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7" grpId="0"/>
      <p:bldP spid="88" grpId="0"/>
      <p:bldP spid="89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03" grpId="0" animBg="1"/>
      <p:bldP spid="119" grpId="0"/>
      <p:bldP spid="120" grpId="0" animBg="1"/>
      <p:bldP spid="138" grpId="0" animBg="1"/>
      <p:bldP spid="138" grpId="1" animBg="1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0" grpId="0"/>
      <p:bldP spid="131" grpId="0"/>
      <p:bldP spid="139" grpId="0" animBg="1"/>
      <p:bldP spid="139" grpId="1" animBg="1"/>
      <p:bldP spid="140" grpId="0"/>
      <p:bldP spid="141" grpId="0"/>
      <p:bldP spid="144" grpId="0" animBg="1"/>
      <p:bldP spid="144" grpId="1" animBg="1"/>
      <p:bldP spid="147" grpId="0" animBg="1"/>
      <p:bldP spid="147" grpId="1" animBg="1"/>
      <p:bldP spid="150" grpId="0" animBg="1"/>
      <p:bldP spid="150" grpId="1" animBg="1"/>
      <p:bldP spid="154" grpId="0" animBg="1"/>
      <p:bldP spid="154" grpId="1" animBg="1"/>
      <p:bldP spid="155" grpId="0" animBg="1"/>
      <p:bldP spid="155" grpId="1" animBg="1"/>
      <p:bldP spid="157" grpId="0" animBg="1"/>
      <p:bldP spid="157" grpId="1" animBg="1"/>
      <p:bldP spid="159" grpId="0" animBg="1"/>
      <p:bldP spid="159" grpId="1" animBg="1"/>
      <p:bldP spid="170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11" grpId="0"/>
      <p:bldP spid="10" grpId="0"/>
      <p:bldP spid="207" grpId="0" animBg="1"/>
      <p:bldP spid="207" grpId="1" animBg="1"/>
      <p:bldP spid="208" grpId="0"/>
      <p:bldP spid="208" grpId="1"/>
      <p:bldP spid="209" grpId="0" animBg="1"/>
      <p:bldP spid="209" grpId="1" animBg="1"/>
      <p:bldP spid="210" grpId="0"/>
      <p:bldP spid="2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8520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68430" y="773729"/>
            <a:ext cx="5082443" cy="62410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165100"/>
            <a:ext cx="3429000" cy="381000"/>
          </a:xfrm>
          <a:prstGeom prst="roundRect">
            <a:avLst>
              <a:gd name="adj" fmla="val 0"/>
            </a:avLst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13660" y="16787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Heron’s Formula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314960" y="809109"/>
            <a:ext cx="2794000" cy="104267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7520" y="1111607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Consider a triangle ABC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6781800" y="922020"/>
            <a:ext cx="1767840" cy="152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03720" y="1433254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c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8160" y="14332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b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3480" y="245133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a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140462" y="2526517"/>
            <a:ext cx="3419856" cy="145702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9880" y="3020020"/>
            <a:ext cx="319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To find area of such triangle, we have Heron’s formula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100" y="920750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Area of a triangle =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466106" y="1146284"/>
            <a:ext cx="73649" cy="209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39755" y="877236"/>
            <a:ext cx="106460" cy="479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48106" y="867640"/>
            <a:ext cx="2436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04655" y="906198"/>
            <a:ext cx="277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s(s – a) (s – b) (s – c 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050" y="1412718"/>
            <a:ext cx="10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where,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634" y="1717508"/>
            <a:ext cx="38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a, b and c are sides of </a:t>
            </a:r>
            <a:r>
              <a:rPr lang="en-US" dirty="0" smtClean="0">
                <a:latin typeface="Bookman Old Style" pitchFamily="18" charset="0"/>
                <a:sym typeface="Symbol"/>
              </a:rPr>
              <a:t>ABC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926" y="214007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and s(semi perimeter)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Cloud Callout 31"/>
          <p:cNvSpPr/>
          <p:nvPr/>
        </p:nvSpPr>
        <p:spPr>
          <a:xfrm>
            <a:off x="5319322" y="3315754"/>
            <a:ext cx="3578860" cy="1427480"/>
          </a:xfrm>
          <a:prstGeom prst="cloudCallout">
            <a:avLst>
              <a:gd name="adj1" fmla="val -125355"/>
              <a:gd name="adj2" fmla="val -11220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71674" y="3729893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semi perimeter of a triangle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22094" y="4155713"/>
            <a:ext cx="198050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38405" y="4155713"/>
            <a:ext cx="7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47508" y="3498512"/>
            <a:ext cx="1890102" cy="62410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08239" y="3518408"/>
            <a:ext cx="22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Perimeter of a triangle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47711" y="3692194"/>
            <a:ext cx="22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 + b + c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19400" y="1989860"/>
            <a:ext cx="2206566" cy="707245"/>
            <a:chOff x="2819400" y="1989860"/>
            <a:chExt cx="2206566" cy="707245"/>
          </a:xfrm>
        </p:grpSpPr>
        <p:sp>
          <p:nvSpPr>
            <p:cNvPr id="41" name="TextBox 40"/>
            <p:cNvSpPr txBox="1"/>
            <p:nvPr/>
          </p:nvSpPr>
          <p:spPr>
            <a:xfrm>
              <a:off x="2819400" y="1989860"/>
              <a:ext cx="220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a + b + c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25091" y="2334698"/>
              <a:ext cx="12323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500120" y="2327773"/>
              <a:ext cx="789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17640" y="607298"/>
            <a:ext cx="2367280" cy="2053054"/>
            <a:chOff x="6517640" y="607298"/>
            <a:chExt cx="2367280" cy="2053054"/>
          </a:xfrm>
        </p:grpSpPr>
        <p:sp>
          <p:nvSpPr>
            <p:cNvPr id="35" name="TextBox 34"/>
            <p:cNvSpPr txBox="1"/>
            <p:nvPr/>
          </p:nvSpPr>
          <p:spPr>
            <a:xfrm>
              <a:off x="7523480" y="607298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A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7640" y="2321798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B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03920" y="2321798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C</a:t>
              </a:r>
              <a:endParaRPr lang="en-US" b="1" dirty="0">
                <a:latin typeface="Bookman Old Style" pitchFamily="18" charset="0"/>
              </a:endParaRPr>
            </a:p>
          </p:txBody>
        </p:sp>
      </p:grpSp>
      <p:sp>
        <p:nvSpPr>
          <p:cNvPr id="11" name="Cloud 10"/>
          <p:cNvSpPr/>
          <p:nvPr/>
        </p:nvSpPr>
        <p:spPr>
          <a:xfrm>
            <a:off x="2385060" y="1480938"/>
            <a:ext cx="2938780" cy="120130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49525" y="1609725"/>
            <a:ext cx="267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Let a, b and c be the length of the three sides of this triangle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06362E-6 L 0.35434 0.35577 " pathEditMode="relative" rAng="0" ptsTypes="AA">
                                      <p:cBhvr>
                                        <p:cTn id="161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1778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" grpId="0" animBg="1"/>
      <p:bldP spid="7" grpId="0"/>
      <p:bldP spid="8" grpId="0" animBg="1"/>
      <p:bldP spid="8" grpId="1" animBg="1"/>
      <p:bldP spid="9" grpId="0"/>
      <p:bldP spid="9" grpId="1"/>
      <p:bldP spid="10" grpId="0" animBg="1"/>
      <p:bldP spid="13" grpId="0"/>
      <p:bldP spid="14" grpId="0"/>
      <p:bldP spid="15" grpId="0"/>
      <p:bldP spid="16" grpId="0" animBg="1"/>
      <p:bldP spid="16" grpId="1" animBg="1"/>
      <p:bldP spid="17" grpId="0"/>
      <p:bldP spid="17" grpId="1"/>
      <p:bldP spid="18" grpId="0"/>
      <p:bldP spid="27" grpId="0"/>
      <p:bldP spid="29" grpId="0"/>
      <p:bldP spid="30" grpId="0"/>
      <p:bldP spid="31" grpId="0"/>
      <p:bldP spid="32" grpId="0" animBg="1"/>
      <p:bldP spid="32" grpId="1" animBg="1"/>
      <p:bldP spid="33" grpId="0"/>
      <p:bldP spid="33" grpId="1"/>
      <p:bldP spid="33" grpId="2"/>
      <p:bldP spid="37" grpId="0"/>
      <p:bldP spid="37" grpId="1"/>
      <p:bldP spid="39" grpId="0" animBg="1"/>
      <p:bldP spid="39" grpId="1" animBg="1"/>
      <p:bldP spid="34" grpId="0"/>
      <p:bldP spid="34" grpId="1"/>
      <p:bldP spid="34" grpId="2"/>
      <p:bldP spid="40" grpId="0"/>
      <p:bldP spid="40" grpId="1"/>
      <p:bldP spid="11" grpId="0" animBg="1"/>
      <p:bldP spid="11" grpId="1" animBg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1731475" y="3337165"/>
            <a:ext cx="954575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130379" y="3703863"/>
            <a:ext cx="613071" cy="5919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8674" y="3789589"/>
            <a:ext cx="338457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407490" y="430872"/>
            <a:ext cx="2088060" cy="302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065329" y="4297583"/>
            <a:ext cx="2896609" cy="61752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65329" y="3295211"/>
            <a:ext cx="2896609" cy="94302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88242" y="421344"/>
            <a:ext cx="819513" cy="302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806" y="16680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1812" y="166801"/>
            <a:ext cx="8467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A traffic signal board, indicating ‘SCHOOL AHEAD’, is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an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equilateral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41268" y="413417"/>
            <a:ext cx="5365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triangle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with side ‘</a:t>
            </a:r>
            <a:r>
              <a:rPr lang="en-US" b="1" i="1" dirty="0">
                <a:solidFill>
                  <a:srgbClr val="0000FF"/>
                </a:solidFill>
                <a:latin typeface="Bookman Old Style"/>
              </a:rPr>
              <a:t>a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’. Find the area of the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signal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679" y="122576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6927" y="1244375"/>
            <a:ext cx="6856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Bookman Old Style"/>
              </a:rPr>
              <a:t>If </a:t>
            </a:r>
            <a:r>
              <a:rPr lang="en-US" i="1" dirty="0">
                <a:solidFill>
                  <a:srgbClr val="000000"/>
                </a:solidFill>
                <a:latin typeface="Bookman Old Style"/>
              </a:rPr>
              <a:t>a, b, c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 be the lengths of sides BC, CA and AB of </a:t>
            </a:r>
            <a:r>
              <a:rPr lang="en-US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ABC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1812" y="636933"/>
            <a:ext cx="8620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using Heron’s </a:t>
            </a:r>
            <a:r>
              <a:rPr lang="en-US" b="1" dirty="0" err="1" smtClean="0">
                <a:solidFill>
                  <a:srgbClr val="0000FF"/>
                </a:solidFill>
                <a:latin typeface="Bookman Old Style"/>
              </a:rPr>
              <a:t>formula.If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its perimeter is 180cm, what will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be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area of the signal board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?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24508" y="1608201"/>
            <a:ext cx="735156" cy="368990"/>
            <a:chOff x="3162634" y="1707216"/>
            <a:chExt cx="735156" cy="369332"/>
          </a:xfrm>
        </p:grpSpPr>
        <p:sp>
          <p:nvSpPr>
            <p:cNvPr id="80" name="Rectangle 79"/>
            <p:cNvSpPr/>
            <p:nvPr/>
          </p:nvSpPr>
          <p:spPr>
            <a:xfrm>
              <a:off x="3639386" y="1707216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okman Old Style" pitchFamily="18" charset="0"/>
                </a:rPr>
                <a:t>,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162634" y="1721297"/>
              <a:ext cx="64312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then</a:t>
              </a:r>
              <a:endParaRPr lang="en-US" sz="1800" dirty="0">
                <a:latin typeface="Book Antiqua" pitchFamily="18" charset="0"/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809625" y="3011144"/>
            <a:ext cx="484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Symbol"/>
              </a:rPr>
              <a:t>D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ABC is given as equilateral of side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979044" y="301114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‘a’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09626" y="3404576"/>
            <a:ext cx="1959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Hence,  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a = b = c 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51048" y="3834231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Symbol"/>
              </a:rPr>
              <a:t>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00120" y="3706315"/>
            <a:ext cx="1537777" cy="648134"/>
            <a:chOff x="3611250" y="3106497"/>
            <a:chExt cx="1537777" cy="648734"/>
          </a:xfrm>
        </p:grpSpPr>
        <p:sp>
          <p:nvSpPr>
            <p:cNvPr id="172" name="Rectangle 171"/>
            <p:cNvSpPr/>
            <p:nvPr/>
          </p:nvSpPr>
          <p:spPr>
            <a:xfrm>
              <a:off x="4212351" y="323453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11250" y="310649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1</a:t>
              </a:r>
              <a:endParaRPr lang="en-US" sz="1800" b="1" dirty="0">
                <a:latin typeface="Book Antiqua" pitchFamily="18" charset="0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611355" y="3426497"/>
              <a:ext cx="3657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3623950" y="338589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sz="1800" b="1" dirty="0">
                <a:latin typeface="Book Antiqua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68440" y="3234531"/>
              <a:ext cx="37221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</a:t>
              </a:r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sz="1800" i="1" dirty="0">
                <a:latin typeface="Book Antiqua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776809" y="3234531"/>
              <a:ext cx="37221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man Old Style"/>
                </a:rPr>
                <a:t>a</a:t>
              </a:r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411096" y="3234531"/>
              <a:ext cx="31130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01873" y="323453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121121" y="4433769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Now,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34580" y="4433769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 – a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606550" y="443376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896110" y="427197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1948230" y="4617471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967443" y="456697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305050" y="443376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Bookman Old Style"/>
                <a:sym typeface="Symbol"/>
              </a:rPr>
              <a:t>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503749" y="443376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714625" y="443376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301653" y="42719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4282440" y="4617471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301653" y="456697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7645991" y="1605857"/>
            <a:ext cx="1143000" cy="1406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481560" y="1601102"/>
            <a:ext cx="1166813" cy="1413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475651" y="3015225"/>
            <a:ext cx="2318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474131" y="297370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149771" y="204978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758704" y="204978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174286" y="2821321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737597" y="2821329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477424" y="1277548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112494" y="2220199"/>
            <a:ext cx="1087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SCHOOL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AHEAD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768" y="166352"/>
            <a:ext cx="8435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 traffic signal board, indicating ‘SCHOOL AHEAD’, is an </a:t>
            </a:r>
            <a:endParaRPr lang="en-US" b="1" dirty="0" smtClean="0">
              <a:solidFill>
                <a:srgbClr val="C00000"/>
              </a:solidFill>
              <a:latin typeface="Bookman Old Style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equilateral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4937" y="411405"/>
            <a:ext cx="2398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triangle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with side ‘</a:t>
            </a:r>
            <a:r>
              <a:rPr lang="en-US" b="1" i="1" dirty="0">
                <a:solidFill>
                  <a:srgbClr val="C00000"/>
                </a:solidFill>
                <a:latin typeface="Bookman Old Style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’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1505813" y="1607353"/>
            <a:ext cx="3918765" cy="156386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3928" y="2143038"/>
            <a:ext cx="2435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Let us name it as ABC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570" y="401466"/>
            <a:ext cx="3283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the area of the signal </a:t>
            </a:r>
            <a:endParaRPr lang="en-US" b="1" dirty="0" smtClean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98" name="Cloud 97"/>
          <p:cNvSpPr/>
          <p:nvPr/>
        </p:nvSpPr>
        <p:spPr>
          <a:xfrm>
            <a:off x="1504136" y="1346425"/>
            <a:ext cx="3918765" cy="156386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739900" y="1932862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Heron’s formula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53936" y="1625566"/>
            <a:ext cx="1802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Area of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ABC =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33601" y="2006213"/>
            <a:ext cx="2609850" cy="396393"/>
            <a:chOff x="3470913" y="2319090"/>
            <a:chExt cx="2609850" cy="39676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3470913" y="2587237"/>
              <a:ext cx="72372" cy="12696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544039" y="2334973"/>
              <a:ext cx="72372" cy="38087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617595" y="2344786"/>
              <a:ext cx="2463168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533775" y="2319090"/>
              <a:ext cx="28405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  <a:latin typeface="Comic Sans MS" pitchFamily="66" charset="0"/>
                </a:rPr>
                <a:t>s</a:t>
              </a:r>
              <a:endParaRPr lang="en-US" sz="1800" b="1" i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78927" y="2319090"/>
              <a:ext cx="81945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s – a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)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03221" y="2319090"/>
              <a:ext cx="8274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s – b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)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127515" y="2319090"/>
              <a:ext cx="901209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s – c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)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133892" y="1624909"/>
            <a:ext cx="2609850" cy="777040"/>
            <a:chOff x="6192248" y="3617551"/>
            <a:chExt cx="2609850" cy="777760"/>
          </a:xfrm>
        </p:grpSpPr>
        <p:sp>
          <p:nvSpPr>
            <p:cNvPr id="124" name="TextBox 123"/>
            <p:cNvSpPr txBox="1"/>
            <p:nvPr/>
          </p:nvSpPr>
          <p:spPr>
            <a:xfrm>
              <a:off x="6612584" y="3617551"/>
              <a:ext cx="180209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Area of </a:t>
              </a:r>
              <a:r>
                <a:rPr lang="en-US" b="1" dirty="0" smtClean="0">
                  <a:latin typeface="Comic Sans MS" pitchFamily="66" charset="0"/>
                  <a:sym typeface="Symbol"/>
                </a:rPr>
                <a:t>ABC =</a:t>
              </a:r>
              <a:endParaRPr lang="en-US" b="1" dirty="0">
                <a:latin typeface="Comic Sans MS" pitchFamily="66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6192248" y="3998551"/>
              <a:ext cx="2609850" cy="396760"/>
              <a:chOff x="3470913" y="2319090"/>
              <a:chExt cx="2609850" cy="39676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70913" y="2587237"/>
                <a:ext cx="72372" cy="126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3544039" y="2334973"/>
                <a:ext cx="72372" cy="380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617595" y="2344786"/>
                <a:ext cx="2463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3533775" y="2319090"/>
                <a:ext cx="284052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>
                    <a:latin typeface="Comic Sans MS" pitchFamily="66" charset="0"/>
                  </a:rPr>
                  <a:t>s</a:t>
                </a:r>
                <a:endParaRPr lang="en-US" sz="1800" b="1" i="1" dirty="0">
                  <a:latin typeface="Comic Sans MS" pitchFamily="66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678927" y="2319090"/>
                <a:ext cx="819455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</a:rPr>
                  <a:t>(</a:t>
                </a:r>
                <a:r>
                  <a:rPr lang="en-US" b="1" i="1" dirty="0" smtClean="0">
                    <a:latin typeface="Comic Sans MS" pitchFamily="66" charset="0"/>
                  </a:rPr>
                  <a:t>s – a</a:t>
                </a:r>
                <a:r>
                  <a:rPr lang="en-US" b="1" dirty="0" smtClean="0">
                    <a:latin typeface="Comic Sans MS" pitchFamily="66" charset="0"/>
                  </a:rPr>
                  <a:t>)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03221" y="2319090"/>
                <a:ext cx="82747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</a:rPr>
                  <a:t>(</a:t>
                </a:r>
                <a:r>
                  <a:rPr lang="en-US" b="1" i="1" dirty="0" smtClean="0">
                    <a:latin typeface="Comic Sans MS" pitchFamily="66" charset="0"/>
                  </a:rPr>
                  <a:t>s – b</a:t>
                </a:r>
                <a:r>
                  <a:rPr lang="en-US" b="1" dirty="0" smtClean="0">
                    <a:latin typeface="Comic Sans MS" pitchFamily="66" charset="0"/>
                  </a:rPr>
                  <a:t>)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127515" y="2319090"/>
                <a:ext cx="901209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</a:rPr>
                  <a:t>(</a:t>
                </a:r>
                <a:r>
                  <a:rPr lang="en-US" b="1" i="1" dirty="0" smtClean="0">
                    <a:latin typeface="Comic Sans MS" pitchFamily="66" charset="0"/>
                  </a:rPr>
                  <a:t>s – c </a:t>
                </a:r>
                <a:r>
                  <a:rPr lang="en-US" b="1" dirty="0" smtClean="0">
                    <a:latin typeface="Comic Sans MS" pitchFamily="66" charset="0"/>
                  </a:rPr>
                  <a:t>)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</p:grpSp>
      </p:grpSp>
      <p:sp>
        <p:nvSpPr>
          <p:cNvPr id="133" name="Cloud 132"/>
          <p:cNvSpPr/>
          <p:nvPr/>
        </p:nvSpPr>
        <p:spPr>
          <a:xfrm>
            <a:off x="1510938" y="1340627"/>
            <a:ext cx="3918765" cy="156386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798954" y="1927065"/>
            <a:ext cx="302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s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51802" y="1810454"/>
            <a:ext cx="2228495" cy="633863"/>
            <a:chOff x="2251802" y="2238851"/>
            <a:chExt cx="2228495" cy="634450"/>
          </a:xfrm>
        </p:grpSpPr>
        <p:sp>
          <p:nvSpPr>
            <p:cNvPr id="135" name="TextBox 134"/>
            <p:cNvSpPr txBox="1"/>
            <p:nvPr/>
          </p:nvSpPr>
          <p:spPr>
            <a:xfrm>
              <a:off x="2251802" y="2357199"/>
              <a:ext cx="222849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s =     ( 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a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+ 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b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+ 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c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812679" y="223885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812679" y="250396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2821453" y="2550962"/>
              <a:ext cx="319405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251211" y="1811291"/>
            <a:ext cx="2228495" cy="633863"/>
            <a:chOff x="2251802" y="2238851"/>
            <a:chExt cx="2228495" cy="634450"/>
          </a:xfrm>
        </p:grpSpPr>
        <p:sp>
          <p:nvSpPr>
            <p:cNvPr id="149" name="TextBox 148"/>
            <p:cNvSpPr txBox="1"/>
            <p:nvPr/>
          </p:nvSpPr>
          <p:spPr>
            <a:xfrm>
              <a:off x="2251802" y="2357199"/>
              <a:ext cx="222849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s =     ( </a:t>
              </a:r>
              <a:r>
                <a:rPr lang="en-US" b="1" i="1" dirty="0" smtClean="0">
                  <a:latin typeface="Comic Sans MS" pitchFamily="66" charset="0"/>
                </a:rPr>
                <a:t>a</a:t>
              </a:r>
              <a:r>
                <a:rPr lang="en-US" b="1" dirty="0" smtClean="0">
                  <a:latin typeface="Comic Sans MS" pitchFamily="66" charset="0"/>
                </a:rPr>
                <a:t> + </a:t>
              </a:r>
              <a:r>
                <a:rPr lang="en-US" b="1" i="1" dirty="0" smtClean="0">
                  <a:latin typeface="Comic Sans MS" pitchFamily="66" charset="0"/>
                </a:rPr>
                <a:t>b</a:t>
              </a:r>
              <a:r>
                <a:rPr lang="en-US" b="1" dirty="0" smtClean="0">
                  <a:latin typeface="Comic Sans MS" pitchFamily="66" charset="0"/>
                </a:rPr>
                <a:t> + </a:t>
              </a:r>
              <a:r>
                <a:rPr lang="en-US" b="1" i="1" dirty="0" smtClean="0">
                  <a:latin typeface="Comic Sans MS" pitchFamily="66" charset="0"/>
                </a:rPr>
                <a:t>c</a:t>
              </a:r>
              <a:r>
                <a:rPr lang="en-US" b="1" dirty="0" smtClean="0">
                  <a:latin typeface="Comic Sans MS" pitchFamily="66" charset="0"/>
                </a:rPr>
                <a:t> )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12679" y="223885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Comic Sans MS" pitchFamily="66" charset="0"/>
                </a:rPr>
                <a:t>1</a:t>
              </a:r>
              <a:endParaRPr lang="en-US" sz="1800" b="1" dirty="0">
                <a:latin typeface="Comic Sans MS" pitchFamily="66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812679" y="250396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Comic Sans MS" pitchFamily="66" charset="0"/>
                </a:rPr>
                <a:t>2</a:t>
              </a:r>
              <a:endParaRPr lang="en-US" sz="1800" b="1" dirty="0">
                <a:latin typeface="Comic Sans MS" pitchFamily="66" charset="0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2821453" y="2550962"/>
              <a:ext cx="3194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loud Callout 15"/>
          <p:cNvSpPr/>
          <p:nvPr/>
        </p:nvSpPr>
        <p:spPr>
          <a:xfrm>
            <a:off x="1921857" y="2140925"/>
            <a:ext cx="3858912" cy="1543977"/>
          </a:xfrm>
          <a:prstGeom prst="cloudCallout">
            <a:avLst>
              <a:gd name="adj1" fmla="val 64760"/>
              <a:gd name="adj2" fmla="val 5747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97993" y="2419490"/>
            <a:ext cx="2661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In this formulae,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mic Sans MS" pitchFamily="66" charset="0"/>
              </a:rPr>
              <a:t>a,b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 &amp; c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are sides of the triangle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32" name="Cloud Callout 231"/>
          <p:cNvSpPr/>
          <p:nvPr/>
        </p:nvSpPr>
        <p:spPr>
          <a:xfrm>
            <a:off x="1917700" y="2140350"/>
            <a:ext cx="3858912" cy="1543977"/>
          </a:xfrm>
          <a:prstGeom prst="cloudCallout">
            <a:avLst>
              <a:gd name="adj1" fmla="val 76147"/>
              <a:gd name="adj2" fmla="val -2273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2302091" y="2517831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But here,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ABC is an equilateral triangle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693980" y="2394114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So,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can we say about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mic Sans MS" pitchFamily="66" charset="0"/>
              </a:rPr>
              <a:t>a,b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 &amp; c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362662" y="268164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a = b = c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582726" y="3348310"/>
            <a:ext cx="19752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Bookman Old Style"/>
              </a:rPr>
              <a:t>Area </a:t>
            </a:r>
            <a:r>
              <a:rPr lang="en-US" dirty="0">
                <a:latin typeface="Bookman Old Style"/>
              </a:rPr>
              <a:t>of </a:t>
            </a:r>
            <a:r>
              <a:rPr lang="en-US" dirty="0">
                <a:latin typeface="Symbol"/>
              </a:rPr>
              <a:t>D</a:t>
            </a:r>
            <a:r>
              <a:rPr lang="en-US" dirty="0">
                <a:latin typeface="Bookman Old Style"/>
              </a:rPr>
              <a:t>ABC </a:t>
            </a:r>
            <a:r>
              <a:rPr lang="en-US" dirty="0" smtClean="0">
                <a:latin typeface="Bookman Old Style"/>
              </a:rPr>
              <a:t> 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6368037" y="3781127"/>
            <a:ext cx="2286785" cy="340866"/>
            <a:chOff x="3345659" y="2036060"/>
            <a:chExt cx="2286785" cy="341182"/>
          </a:xfrm>
        </p:grpSpPr>
        <p:cxnSp>
          <p:nvCxnSpPr>
            <p:cNvPr id="238" name="Straight Connector 237"/>
            <p:cNvCxnSpPr/>
            <p:nvPr/>
          </p:nvCxnSpPr>
          <p:spPr>
            <a:xfrm>
              <a:off x="3345659" y="2277021"/>
              <a:ext cx="57131" cy="1002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3402041" y="2045593"/>
              <a:ext cx="61970" cy="326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3465195" y="2055406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/>
            <p:cNvSpPr/>
            <p:nvPr/>
          </p:nvSpPr>
          <p:spPr>
            <a:xfrm>
              <a:off x="3381375" y="2036060"/>
              <a:ext cx="29527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man Old Style"/>
                </a:rPr>
                <a:t>s</a:t>
              </a:r>
              <a:endParaRPr lang="en-US" sz="1800" i="1" dirty="0">
                <a:latin typeface="Book Antiqua" pitchFamily="18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526527" y="2036060"/>
              <a:ext cx="76815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</a:t>
              </a:r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s – a</a:t>
              </a:r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174613" y="2036060"/>
              <a:ext cx="764953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</a:t>
              </a:r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s – b</a:t>
              </a:r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832225" y="2036060"/>
              <a:ext cx="80021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</a:t>
              </a:r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s – c </a:t>
              </a:r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)</a:t>
              </a:r>
              <a:endParaRPr lang="en-US" sz="1800" dirty="0">
                <a:latin typeface="Book Antiqua" pitchFamily="18" charset="0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4038600" y="3706315"/>
            <a:ext cx="679141" cy="648134"/>
            <a:chOff x="3249356" y="3106497"/>
            <a:chExt cx="679141" cy="648734"/>
          </a:xfrm>
        </p:grpSpPr>
        <p:sp>
          <p:nvSpPr>
            <p:cNvPr id="256" name="Rectangle 255"/>
            <p:cNvSpPr/>
            <p:nvPr/>
          </p:nvSpPr>
          <p:spPr>
            <a:xfrm>
              <a:off x="3249356" y="323453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=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490557" y="3106497"/>
              <a:ext cx="437940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ookman Old Style"/>
                </a:rPr>
                <a:t>3</a:t>
              </a:r>
              <a:r>
                <a:rPr lang="en-US" i="1" dirty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sz="1800" b="1" dirty="0">
                <a:latin typeface="Book Antiqua" pitchFamily="18" charset="0"/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554205" y="3426497"/>
              <a:ext cx="3657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ectangle 259"/>
            <p:cNvSpPr/>
            <p:nvPr/>
          </p:nvSpPr>
          <p:spPr>
            <a:xfrm>
              <a:off x="3566800" y="338589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sz="1800" b="1" dirty="0">
                <a:latin typeface="Book Antiqua" pitchFamily="18" charset="0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472347" y="4282280"/>
            <a:ext cx="2039222" cy="648134"/>
            <a:chOff x="821867" y="3106497"/>
            <a:chExt cx="2039222" cy="648734"/>
          </a:xfrm>
        </p:grpSpPr>
        <p:sp>
          <p:nvSpPr>
            <p:cNvPr id="268" name="Rectangle 267"/>
            <p:cNvSpPr/>
            <p:nvPr/>
          </p:nvSpPr>
          <p:spPr>
            <a:xfrm>
              <a:off x="1056256" y="323453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=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1867" y="3234531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953267" y="323453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352166" y="310649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1</a:t>
              </a:r>
              <a:endParaRPr lang="en-US" sz="1800" b="1" dirty="0">
                <a:latin typeface="Book Antiqua" pitchFamily="18" charset="0"/>
              </a:endParaRPr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1352271" y="3426497"/>
              <a:ext cx="3657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1364866" y="338589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sz="1800" b="1" dirty="0">
                <a:latin typeface="Book Antiqua" pitchFamily="18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709356" y="3234531"/>
              <a:ext cx="37221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</a:t>
              </a:r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a</a:t>
              </a:r>
              <a:endParaRPr lang="en-US" sz="1800" i="1" dirty="0">
                <a:latin typeface="Book Antiqua" pitchFamily="18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17725" y="3234531"/>
              <a:ext cx="343364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c</a:t>
              </a:r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152012" y="3234531"/>
              <a:ext cx="30809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b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342789" y="323453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892003" y="3706315"/>
            <a:ext cx="1238376" cy="648134"/>
            <a:chOff x="3249356" y="3106497"/>
            <a:chExt cx="1238376" cy="648734"/>
          </a:xfrm>
        </p:grpSpPr>
        <p:sp>
          <p:nvSpPr>
            <p:cNvPr id="279" name="Rectangle 278"/>
            <p:cNvSpPr/>
            <p:nvPr/>
          </p:nvSpPr>
          <p:spPr>
            <a:xfrm>
              <a:off x="3249356" y="323453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/>
                </a:rPr>
                <a:t>=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570773" y="310649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1</a:t>
              </a:r>
              <a:endParaRPr lang="en-US" sz="1800" b="1" dirty="0">
                <a:latin typeface="Book Antiqua" pitchFamily="18" charset="0"/>
              </a:endParaRPr>
            </a:p>
          </p:txBody>
        </p:sp>
        <p:cxnSp>
          <p:nvCxnSpPr>
            <p:cNvPr id="281" name="Straight Connector 280"/>
            <p:cNvCxnSpPr/>
            <p:nvPr/>
          </p:nvCxnSpPr>
          <p:spPr>
            <a:xfrm>
              <a:off x="3570878" y="3426497"/>
              <a:ext cx="3657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ectangle 281"/>
            <p:cNvSpPr/>
            <p:nvPr/>
          </p:nvSpPr>
          <p:spPr>
            <a:xfrm>
              <a:off x="3583473" y="338589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Bookman Old Style"/>
                </a:rPr>
                <a:t>2</a:t>
              </a:r>
              <a:endParaRPr lang="en-US" sz="1800" b="1" dirty="0">
                <a:latin typeface="Book Antiqua" pitchFamily="18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27963" y="3234531"/>
              <a:ext cx="559769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(3</a:t>
              </a:r>
              <a:r>
                <a:rPr lang="en-US" i="1" dirty="0" smtClean="0">
                  <a:solidFill>
                    <a:srgbClr val="000000"/>
                  </a:solidFill>
                  <a:latin typeface="Bookman Old Style"/>
                </a:rPr>
                <a:t>a</a:t>
              </a:r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)</a:t>
              </a:r>
              <a:endParaRPr lang="en-US" sz="1800" dirty="0">
                <a:latin typeface="Book Antiqua" pitchFamily="18" charset="0"/>
              </a:endParaRPr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5659377" y="3862838"/>
            <a:ext cx="764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 – b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439361" y="386283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728921" y="372604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>
            <a:off x="6781041" y="4071536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6800254" y="4021045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137861" y="3862838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Bookman Old Style"/>
                <a:sym typeface="Symbol"/>
              </a:rPr>
              <a:t>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336560" y="386283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547436" y="386283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853086" y="372604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7833873" y="4071536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7853086" y="4021045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634433" y="447982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s – c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446477" y="447982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736037" y="431803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6788157" y="4663528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6807370" y="461303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144977" y="4479827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Bookman Old Style"/>
                <a:sym typeface="Symbol"/>
              </a:rPr>
              <a:t>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343676" y="447982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554552" y="447982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860202" y="431803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7840989" y="4663528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860202" y="461303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970762" y="427197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3056223" y="4617471"/>
            <a:ext cx="914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3339784" y="456697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360650" y="427197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Bookman Old Style"/>
                <a:sym typeface="Symbol"/>
              </a:rPr>
              <a:t>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578401" y="4271975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184249" y="4674828"/>
            <a:ext cx="416076" cy="10436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970766" y="443376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181600" y="3836927"/>
            <a:ext cx="0" cy="1094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6200" y="2571750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Where,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47726" y="3834231"/>
            <a:ext cx="5164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s 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768" y="646872"/>
            <a:ext cx="2552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using Heron’s formula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462947" y="1072501"/>
            <a:ext cx="3500974" cy="953681"/>
          </a:xfrm>
          <a:prstGeom prst="wedgeRoundRectCallout">
            <a:avLst>
              <a:gd name="adj1" fmla="val -94839"/>
              <a:gd name="adj2" fmla="val -8988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0926" y="1191902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In </a:t>
            </a:r>
            <a:r>
              <a:rPr lang="en-US" b="1" dirty="0" smtClean="0">
                <a:latin typeface="Comic Sans MS" pitchFamily="66" charset="0"/>
                <a:sym typeface="Symbol"/>
              </a:rPr>
              <a:t>ABC all sides are equal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648076" y="1551720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  <a:sym typeface="Symbol"/>
              </a:rPr>
              <a:t>   AB = BC = AC = </a:t>
            </a:r>
            <a:r>
              <a:rPr lang="en-US" b="1" i="1" dirty="0" smtClean="0">
                <a:latin typeface="Bookman Old Style" pitchFamily="18" charset="0"/>
                <a:sym typeface="Symbol"/>
              </a:rPr>
              <a:t>a</a:t>
            </a:r>
            <a:endParaRPr lang="en-US" b="1" i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16374E-6 L 0.4441 0.335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5" y="16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36941E-6 L 0.43785 0.4832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92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63429E-7 L -0.63142 -0.25902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80" y="-12951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5017E-6 L -0.39027 -0.3395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14" y="-1699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012E-6 L -0.61771 -0.36571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85" y="-18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0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00"/>
                            </p:stCondLst>
                            <p:childTnLst>
                              <p:par>
                                <p:cTn id="4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000"/>
                            </p:stCondLst>
                            <p:childTnLst>
                              <p:par>
                                <p:cTn id="5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000"/>
                            </p:stCondLst>
                            <p:childTnLst>
                              <p:par>
                                <p:cTn id="5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1500"/>
                            </p:stCondLst>
                            <p:childTnLst>
                              <p:par>
                                <p:cTn id="5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500"/>
                            </p:stCondLst>
                            <p:childTnLst>
                              <p:par>
                                <p:cTn id="5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500"/>
                            </p:stCondLst>
                            <p:childTnLst>
                              <p:par>
                                <p:cTn id="6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1000"/>
                            </p:stCondLst>
                            <p:childTnLst>
                              <p:par>
                                <p:cTn id="6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1500"/>
                            </p:stCondLst>
                            <p:childTnLst>
                              <p:par>
                                <p:cTn id="6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0" grpId="1" animBg="1"/>
      <p:bldP spid="170" grpId="2" animBg="1"/>
      <p:bldP spid="170" grpId="3" animBg="1"/>
      <p:bldP spid="163" grpId="0" animBg="1"/>
      <p:bldP spid="163" grpId="1" animBg="1"/>
      <p:bldP spid="163" grpId="2" animBg="1"/>
      <p:bldP spid="163" grpId="3" animBg="1"/>
      <p:bldP spid="163" grpId="4" animBg="1"/>
      <p:bldP spid="163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71" grpId="0" animBg="1"/>
      <p:bldP spid="171" grpId="1" animBg="1"/>
      <p:bldP spid="141" grpId="0" animBg="1"/>
      <p:bldP spid="141" grpId="1" animBg="1"/>
      <p:bldP spid="12" grpId="0" animBg="1"/>
      <p:bldP spid="12" grpId="1" animBg="1"/>
      <p:bldP spid="6" grpId="0" animBg="1"/>
      <p:bldP spid="6" grpId="1" animBg="1"/>
      <p:bldP spid="71" grpId="0"/>
      <p:bldP spid="72" grpId="0"/>
      <p:bldP spid="73" grpId="0"/>
      <p:bldP spid="74" grpId="0"/>
      <p:bldP spid="77" grpId="0"/>
      <p:bldP spid="69" grpId="0"/>
      <p:bldP spid="164" grpId="0"/>
      <p:bldP spid="166" grpId="0"/>
      <p:bldP spid="168" grpId="0"/>
      <p:bldP spid="169" grpId="0"/>
      <p:bldP spid="185" grpId="0"/>
      <p:bldP spid="186" grpId="0"/>
      <p:bldP spid="187" grpId="0"/>
      <p:bldP spid="188" grpId="0"/>
      <p:bldP spid="190" grpId="0"/>
      <p:bldP spid="191" grpId="0"/>
      <p:bldP spid="192" grpId="0"/>
      <p:bldP spid="193" grpId="0"/>
      <p:bldP spid="194" grpId="0"/>
      <p:bldP spid="196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" grpId="0"/>
      <p:bldP spid="2" grpId="1"/>
      <p:bldP spid="3" grpId="0"/>
      <p:bldP spid="3" grpId="1"/>
      <p:bldP spid="4" grpId="0" animBg="1"/>
      <p:bldP spid="4" grpId="1" animBg="1"/>
      <p:bldP spid="5" grpId="0"/>
      <p:bldP spid="5" grpId="1"/>
      <p:bldP spid="7" grpId="0"/>
      <p:bldP spid="7" grpId="1"/>
      <p:bldP spid="98" grpId="0" animBg="1"/>
      <p:bldP spid="98" grpId="1" animBg="1"/>
      <p:bldP spid="99" grpId="0"/>
      <p:bldP spid="99" grpId="1"/>
      <p:bldP spid="100" grpId="0"/>
      <p:bldP spid="100" grpId="1"/>
      <p:bldP spid="133" grpId="0" animBg="1"/>
      <p:bldP spid="133" grpId="1" animBg="1"/>
      <p:bldP spid="134" grpId="0"/>
      <p:bldP spid="134" grpId="1"/>
      <p:bldP spid="16" grpId="0" animBg="1"/>
      <p:bldP spid="16" grpId="1" animBg="1"/>
      <p:bldP spid="17" grpId="0"/>
      <p:bldP spid="17" grpId="1"/>
      <p:bldP spid="232" grpId="0" animBg="1"/>
      <p:bldP spid="232" grpId="1" animBg="1"/>
      <p:bldP spid="233" grpId="0"/>
      <p:bldP spid="233" grpId="1"/>
      <p:bldP spid="234" grpId="0"/>
      <p:bldP spid="234" grpId="1"/>
      <p:bldP spid="235" grpId="0"/>
      <p:bldP spid="235" grpId="1"/>
      <p:bldP spid="236" grpId="0"/>
      <p:bldP spid="236" grpId="1"/>
      <p:bldP spid="197" grpId="0"/>
      <p:bldP spid="198" grpId="0"/>
      <p:bldP spid="199" grpId="0"/>
      <p:bldP spid="201" grpId="0"/>
      <p:bldP spid="202" grpId="0"/>
      <p:bldP spid="203" grpId="0"/>
      <p:bldP spid="204" grpId="0"/>
      <p:bldP spid="205" grpId="0"/>
      <p:bldP spid="207" grpId="0"/>
      <p:bldP spid="208" grpId="0"/>
      <p:bldP spid="209" grpId="0"/>
      <p:bldP spid="210" grpId="0"/>
      <p:bldP spid="212" grpId="0"/>
      <p:bldP spid="213" grpId="0"/>
      <p:bldP spid="214" grpId="0"/>
      <p:bldP spid="215" grpId="0"/>
      <p:bldP spid="216" grpId="0"/>
      <p:bldP spid="218" grpId="0"/>
      <p:bldP spid="284" grpId="0"/>
      <p:bldP spid="286" grpId="0"/>
      <p:bldP spid="287" grpId="0"/>
      <p:bldP spid="288" grpId="0"/>
      <p:bldP spid="289" grpId="0"/>
      <p:bldP spid="161" grpId="0"/>
      <p:bldP spid="162" grpId="0"/>
      <p:bldP spid="11" grpId="0"/>
      <p:bldP spid="11" grpId="1"/>
      <p:bldP spid="9" grpId="0" animBg="1"/>
      <p:bldP spid="9" grpId="1" animBg="1"/>
      <p:bldP spid="10" grpId="0"/>
      <p:bldP spid="10" grpId="1"/>
      <p:bldP spid="182" grpId="0"/>
      <p:bldP spid="18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ounded Rectangle 166"/>
          <p:cNvSpPr/>
          <p:nvPr/>
        </p:nvSpPr>
        <p:spPr>
          <a:xfrm>
            <a:off x="5619751" y="3822593"/>
            <a:ext cx="3366195" cy="104123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>
            <a:off x="6553910" y="3841049"/>
            <a:ext cx="909769" cy="54242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6089337" y="692828"/>
            <a:ext cx="2896609" cy="94302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83270" y="1139759"/>
            <a:ext cx="786210" cy="3831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>
            <a:off x="6302100" y="1139759"/>
            <a:ext cx="286612" cy="3831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>
            <a:off x="6575345" y="4346715"/>
            <a:ext cx="786210" cy="3831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7512605" y="4346715"/>
            <a:ext cx="847170" cy="3831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>
            <a:off x="5654595" y="4346715"/>
            <a:ext cx="786210" cy="3831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7207170" y="1139759"/>
            <a:ext cx="786210" cy="3831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7953930" y="1139759"/>
            <a:ext cx="847170" cy="3831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87129" y="3843125"/>
            <a:ext cx="3586397" cy="6608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73" tIns="45336" rIns="90673" bIns="45336" rtlCol="0" anchor="ctr"/>
          <a:lstStyle/>
          <a:p>
            <a:pPr algn="ctr" defTabSz="906723"/>
            <a:endParaRPr lang="en-US" sz="1800" dirty="0" smtClean="0">
              <a:solidFill>
                <a:prstClr val="white"/>
              </a:solidFill>
            </a:endParaRPr>
          </a:p>
          <a:p>
            <a:pPr algn="ctr" defTabSz="90672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88" y="955264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873" y="955264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000000"/>
                </a:solidFill>
                <a:latin typeface="Bookman Old Style"/>
              </a:rPr>
              <a:t>Area of </a:t>
            </a:r>
            <a:r>
              <a:rPr lang="en-US" kern="0" noProof="0" dirty="0" smtClean="0">
                <a:solidFill>
                  <a:srgbClr val="000000"/>
                </a:solidFill>
                <a:latin typeface="Bookman Old Style"/>
                <a:sym typeface="Symbol"/>
              </a:rPr>
              <a:t>ABC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8680" y="95526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37464" y="1094045"/>
            <a:ext cx="70467" cy="263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07314" y="874377"/>
            <a:ext cx="86443" cy="498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82240" y="874376"/>
            <a:ext cx="2377440" cy="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0660" y="839484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92780" y="1161290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1993" y="112179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5725" y="83948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426512" y="1161290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45725" y="112179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47060" y="97588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0460" y="83948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51247" y="1161290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70460" y="112179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1795" y="97588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7625" y="83948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658412" y="1161290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77625" y="112179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78960" y="97588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7645991" y="2040110"/>
            <a:ext cx="1143000" cy="1406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481560" y="2035355"/>
            <a:ext cx="1166813" cy="1413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75651" y="3449478"/>
            <a:ext cx="2318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76288" y="340795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51928" y="24840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60861" y="24840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174286" y="3255574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737597" y="3255582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77424" y="1711801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12494" y="2654452"/>
            <a:ext cx="1087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SCHOOL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AHEAD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138680" y="172976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2537464" y="1868544"/>
            <a:ext cx="70467" cy="263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607314" y="1648876"/>
            <a:ext cx="86443" cy="498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82240" y="1648875"/>
            <a:ext cx="2743200" cy="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77160" y="1750381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i="1" dirty="0">
              <a:latin typeface="Book Antiqua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20375" y="161398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801162" y="1935788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820375" y="189629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21710" y="175038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445110" y="161398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425897" y="1935788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445110" y="189629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46445" y="175038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052275" y="161398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5033062" y="1935788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052275" y="189629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53610" y="175038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93213" y="161398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174000" y="1935788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193213" y="189629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94548" y="175038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38680" y="248990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620485" y="2675316"/>
            <a:ext cx="45078" cy="113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2663349" y="2527815"/>
            <a:ext cx="64294" cy="25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718118" y="2530195"/>
            <a:ext cx="238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677160" y="251052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i="1" dirty="0">
              <a:latin typeface="Book Antiqu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20375" y="23741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801162" y="2695933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820375" y="265644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521710" y="251052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93213" y="237412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b="1" i="1" dirty="0">
              <a:latin typeface="Book Antiqua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174000" y="2695933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193213" y="2656441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94548" y="251052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38680" y="318040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620485" y="3225277"/>
            <a:ext cx="45078" cy="113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2663349" y="3077776"/>
            <a:ext cx="64294" cy="25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718118" y="3080156"/>
            <a:ext cx="238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677160" y="306048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i="1" dirty="0">
              <a:latin typeface="Book Antiqua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867031" y="3064627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latin typeface="Book Antiqua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587145" y="3386433"/>
            <a:ext cx="64008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736375" y="334694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4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188" y="3995686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08874" y="3995686"/>
            <a:ext cx="2568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000000"/>
                </a:solidFill>
                <a:latin typeface="Bookman Old Style"/>
              </a:rPr>
              <a:t>Area of signal board  =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3313236" y="4038970"/>
            <a:ext cx="45078" cy="113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356100" y="3891468"/>
            <a:ext cx="64294" cy="25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410869" y="3893848"/>
            <a:ext cx="238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369911" y="387418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i="1" dirty="0">
              <a:latin typeface="Book Antiqua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559782" y="3878320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Bookman Old Style"/>
              </a:rPr>
              <a:t>a</a:t>
            </a:r>
            <a:r>
              <a:rPr lang="en-US" b="1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latin typeface="Book Antiqua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3291801" y="4200125"/>
            <a:ext cx="64008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429126" y="416063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4</a:t>
            </a:r>
            <a:endParaRPr lang="en-US" sz="1800" b="1" dirty="0">
              <a:latin typeface="Book Antiqua" pitchFamily="18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6221832" y="760182"/>
            <a:ext cx="2609850" cy="777040"/>
            <a:chOff x="6192248" y="3617551"/>
            <a:chExt cx="2609850" cy="777760"/>
          </a:xfrm>
        </p:grpSpPr>
        <p:sp>
          <p:nvSpPr>
            <p:cNvPr id="157" name="TextBox 156"/>
            <p:cNvSpPr txBox="1"/>
            <p:nvPr/>
          </p:nvSpPr>
          <p:spPr>
            <a:xfrm>
              <a:off x="6612584" y="3617551"/>
              <a:ext cx="1802095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Area of </a:t>
              </a:r>
              <a:r>
                <a:rPr lang="en-US" b="1" dirty="0" smtClean="0">
                  <a:latin typeface="Comic Sans MS" pitchFamily="66" charset="0"/>
                  <a:sym typeface="Symbol"/>
                </a:rPr>
                <a:t>ABC =</a:t>
              </a:r>
              <a:endParaRPr lang="en-US" b="1" dirty="0">
                <a:latin typeface="Comic Sans MS" pitchFamily="66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6192248" y="3998551"/>
              <a:ext cx="2609850" cy="396760"/>
              <a:chOff x="3470913" y="2319090"/>
              <a:chExt cx="2609850" cy="396760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3470913" y="2587237"/>
                <a:ext cx="72372" cy="1269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3544039" y="2334973"/>
                <a:ext cx="72372" cy="380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3617595" y="2344786"/>
                <a:ext cx="2463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Rectangle 161"/>
              <p:cNvSpPr/>
              <p:nvPr/>
            </p:nvSpPr>
            <p:spPr>
              <a:xfrm>
                <a:off x="3533775" y="2319090"/>
                <a:ext cx="284052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>
                    <a:latin typeface="Comic Sans MS" pitchFamily="66" charset="0"/>
                  </a:rPr>
                  <a:t>s</a:t>
                </a:r>
                <a:endParaRPr lang="en-US" sz="1800" b="1" i="1" dirty="0">
                  <a:latin typeface="Comic Sans MS" pitchFamily="66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678927" y="2319090"/>
                <a:ext cx="819455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</a:rPr>
                  <a:t>(</a:t>
                </a:r>
                <a:r>
                  <a:rPr lang="en-US" b="1" i="1" dirty="0" smtClean="0">
                    <a:latin typeface="Comic Sans MS" pitchFamily="66" charset="0"/>
                  </a:rPr>
                  <a:t>s – a</a:t>
                </a:r>
                <a:r>
                  <a:rPr lang="en-US" b="1" dirty="0" smtClean="0">
                    <a:latin typeface="Comic Sans MS" pitchFamily="66" charset="0"/>
                  </a:rPr>
                  <a:t>)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403221" y="2319090"/>
                <a:ext cx="827471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</a:rPr>
                  <a:t>(</a:t>
                </a:r>
                <a:r>
                  <a:rPr lang="en-US" b="1" i="1" dirty="0" smtClean="0">
                    <a:latin typeface="Comic Sans MS" pitchFamily="66" charset="0"/>
                  </a:rPr>
                  <a:t>s – b</a:t>
                </a:r>
                <a:r>
                  <a:rPr lang="en-US" b="1" dirty="0" smtClean="0">
                    <a:latin typeface="Comic Sans MS" pitchFamily="66" charset="0"/>
                  </a:rPr>
                  <a:t>)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127515" y="2319090"/>
                <a:ext cx="901209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Comic Sans MS" pitchFamily="66" charset="0"/>
                  </a:rPr>
                  <a:t>(</a:t>
                </a:r>
                <a:r>
                  <a:rPr lang="en-US" b="1" i="1" dirty="0" smtClean="0">
                    <a:latin typeface="Comic Sans MS" pitchFamily="66" charset="0"/>
                  </a:rPr>
                  <a:t>s – c </a:t>
                </a:r>
                <a:r>
                  <a:rPr lang="en-US" b="1" dirty="0" smtClean="0">
                    <a:latin typeface="Comic Sans MS" pitchFamily="66" charset="0"/>
                  </a:rPr>
                  <a:t>)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30419" y="3800057"/>
            <a:ext cx="1533328" cy="648134"/>
            <a:chOff x="6750050" y="3418349"/>
            <a:chExt cx="1533328" cy="648734"/>
          </a:xfrm>
        </p:grpSpPr>
        <p:grpSp>
          <p:nvGrpSpPr>
            <p:cNvPr id="168" name="Group 167"/>
            <p:cNvGrpSpPr/>
            <p:nvPr/>
          </p:nvGrpSpPr>
          <p:grpSpPr>
            <a:xfrm>
              <a:off x="6750050" y="3418349"/>
              <a:ext cx="865429" cy="648734"/>
              <a:chOff x="3054536" y="3106497"/>
              <a:chExt cx="865429" cy="64873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054536" y="3234531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s =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490557" y="3106497"/>
                <a:ext cx="423514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  <a:r>
                  <a:rPr lang="en-US" b="1" i="1" dirty="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3554205" y="3426497"/>
                <a:ext cx="36576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/>
              <p:cNvSpPr/>
              <p:nvPr/>
            </p:nvSpPr>
            <p:spPr>
              <a:xfrm>
                <a:off x="3566800" y="3385899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757272" y="3545625"/>
              <a:ext cx="526106" cy="338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and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00701" y="4183602"/>
            <a:ext cx="3319691" cy="702055"/>
            <a:chOff x="5600700" y="3752821"/>
            <a:chExt cx="3319691" cy="702705"/>
          </a:xfrm>
        </p:grpSpPr>
        <p:sp>
          <p:nvSpPr>
            <p:cNvPr id="173" name="Rectangle 172"/>
            <p:cNvSpPr/>
            <p:nvPr/>
          </p:nvSpPr>
          <p:spPr>
            <a:xfrm>
              <a:off x="5600700" y="3919238"/>
              <a:ext cx="97174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r>
                <a:rPr lang="en-US" b="1" i="1" dirty="0" smtClean="0">
                  <a:solidFill>
                    <a:srgbClr val="000000"/>
                  </a:solidFill>
                  <a:latin typeface="Comic Sans MS" pitchFamily="66" charset="0"/>
                </a:rPr>
                <a:t>s – a</a:t>
              </a:r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r>
                <a:rPr lang="en-US" sz="500" b="1" dirty="0" smtClean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=</a:t>
              </a:r>
              <a:endParaRPr lang="en-US" sz="1800" b="1" dirty="0">
                <a:latin typeface="Comic Sans MS" pitchFamily="66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510781" y="3919238"/>
              <a:ext cx="997389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r>
                <a:rPr lang="en-US" b="1" i="1" dirty="0" smtClean="0">
                  <a:solidFill>
                    <a:srgbClr val="000000"/>
                  </a:solidFill>
                  <a:latin typeface="Comic Sans MS" pitchFamily="66" charset="0"/>
                </a:rPr>
                <a:t>s – b</a:t>
              </a:r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r>
                <a:rPr lang="en-US" sz="800" b="1" dirty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=</a:t>
              </a:r>
              <a:endParaRPr lang="en-US" sz="1800" b="1" dirty="0">
                <a:latin typeface="Comic Sans MS" pitchFamily="66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454153" y="3919238"/>
              <a:ext cx="107112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(</a:t>
              </a:r>
              <a:r>
                <a:rPr lang="en-US" b="1" i="1" dirty="0" smtClean="0">
                  <a:solidFill>
                    <a:srgbClr val="000000"/>
                  </a:solidFill>
                  <a:latin typeface="Comic Sans MS" pitchFamily="66" charset="0"/>
                </a:rPr>
                <a:t>s – c </a:t>
              </a:r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  <a:r>
                <a:rPr lang="en-US" sz="800" b="1" dirty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=</a:t>
              </a:r>
              <a:endParaRPr lang="en-US" sz="1800" b="1" dirty="0">
                <a:latin typeface="Comic Sans MS" pitchFamily="66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593057" y="3752821"/>
              <a:ext cx="327334" cy="702705"/>
              <a:chOff x="8593057" y="3821299"/>
              <a:chExt cx="327334" cy="702705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8593057" y="3821299"/>
                <a:ext cx="298480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 sz="1800" b="1" i="1" dirty="0">
                  <a:latin typeface="Comic Sans MS" pitchFamily="66" charset="0"/>
                </a:endParaRP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8621464" y="4174258"/>
                <a:ext cx="27432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80"/>
              <p:cNvSpPr/>
              <p:nvPr/>
            </p:nvSpPr>
            <p:spPr>
              <a:xfrm>
                <a:off x="8593057" y="4154672"/>
                <a:ext cx="32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  <a:endParaRPr lang="en-US" sz="1800" b="1" dirty="0">
                  <a:latin typeface="Comic Sans MS" pitchFamily="66" charset="0"/>
                </a:endParaRPr>
              </a:p>
            </p:txBody>
          </p:sp>
        </p:grpSp>
      </p:grpSp>
      <p:sp>
        <p:nvSpPr>
          <p:cNvPr id="29" name="Curved Down Arrow 28"/>
          <p:cNvSpPr/>
          <p:nvPr/>
        </p:nvSpPr>
        <p:spPr>
          <a:xfrm rot="15986464">
            <a:off x="4620271" y="2384583"/>
            <a:ext cx="3046388" cy="668409"/>
          </a:xfrm>
          <a:prstGeom prst="curved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Curved Down Arrow 186"/>
          <p:cNvSpPr/>
          <p:nvPr/>
        </p:nvSpPr>
        <p:spPr>
          <a:xfrm rot="14364583">
            <a:off x="5305186" y="2890515"/>
            <a:ext cx="4017654" cy="668409"/>
          </a:xfrm>
          <a:prstGeom prst="curved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Curved Down Arrow 187"/>
          <p:cNvSpPr/>
          <p:nvPr/>
        </p:nvSpPr>
        <p:spPr>
          <a:xfrm rot="14944996">
            <a:off x="5809726" y="2826058"/>
            <a:ext cx="3702075" cy="714945"/>
          </a:xfrm>
          <a:prstGeom prst="curved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Curved Down Arrow 188"/>
          <p:cNvSpPr/>
          <p:nvPr/>
        </p:nvSpPr>
        <p:spPr>
          <a:xfrm rot="15643220">
            <a:off x="6237932" y="2739043"/>
            <a:ext cx="3560759" cy="707496"/>
          </a:xfrm>
          <a:prstGeom prst="curved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00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0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0"/>
                            </p:stCondLst>
                            <p:childTnLst>
                              <p:par>
                                <p:cTn id="2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"/>
                            </p:stCondLst>
                            <p:childTnLst>
                              <p:par>
                                <p:cTn id="2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5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25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0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50"/>
                            </p:stCondLst>
                            <p:childTnLst>
                              <p:par>
                                <p:cTn id="3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50"/>
                            </p:stCondLst>
                            <p:childTnLst>
                              <p:par>
                                <p:cTn id="3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25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75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250"/>
                            </p:stCondLst>
                            <p:childTnLst>
                              <p:par>
                                <p:cTn id="3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75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5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750"/>
                            </p:stCondLst>
                            <p:childTnLst>
                              <p:par>
                                <p:cTn id="3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50"/>
                            </p:stCondLst>
                            <p:childTnLst>
                              <p:par>
                                <p:cTn id="3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000"/>
                            </p:stCondLst>
                            <p:childTnLst>
                              <p:par>
                                <p:cTn id="4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25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500"/>
                            </p:stCondLst>
                            <p:childTnLst>
                              <p:par>
                                <p:cTn id="4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92" grpId="0" animBg="1"/>
      <p:bldP spid="192" grpId="1" animBg="1"/>
      <p:bldP spid="166" grpId="0" animBg="1"/>
      <p:bldP spid="30" grpId="0" animBg="1"/>
      <p:bldP spid="30" grpId="1" animBg="1"/>
      <p:bldP spid="191" grpId="0" animBg="1"/>
      <p:bldP spid="191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2" grpId="0" animBg="1"/>
      <p:bldP spid="182" grpId="1" animBg="1"/>
      <p:bldP spid="183" grpId="0" animBg="1"/>
      <p:bldP spid="183" grpId="1" animBg="1"/>
      <p:bldP spid="152" grpId="0" animBg="1"/>
      <p:bldP spid="4" grpId="0"/>
      <p:bldP spid="5" grpId="0"/>
      <p:bldP spid="6" grpId="0"/>
      <p:bldP spid="12" grpId="0"/>
      <p:bldP spid="14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96" grpId="0"/>
      <p:bldP spid="100" grpId="0"/>
      <p:bldP spid="103" grpId="0"/>
      <p:bldP spid="105" grpId="0"/>
      <p:bldP spid="106" grpId="0"/>
      <p:bldP spid="107" grpId="0"/>
      <p:bldP spid="109" grpId="0"/>
      <p:bldP spid="110" grpId="0"/>
      <p:bldP spid="111" grpId="0"/>
      <p:bldP spid="113" grpId="0"/>
      <p:bldP spid="114" grpId="0"/>
      <p:bldP spid="115" grpId="0"/>
      <p:bldP spid="117" grpId="0"/>
      <p:bldP spid="118" grpId="0"/>
      <p:bldP spid="119" grpId="0"/>
      <p:bldP spid="123" grpId="0"/>
      <p:bldP spid="124" grpId="0"/>
      <p:bldP spid="126" grpId="0"/>
      <p:bldP spid="127" grpId="0"/>
      <p:bldP spid="129" grpId="0"/>
      <p:bldP spid="131" grpId="0"/>
      <p:bldP spid="132" grpId="0"/>
      <p:bldP spid="134" grpId="0"/>
      <p:bldP spid="138" grpId="0"/>
      <p:bldP spid="139" grpId="0"/>
      <p:bldP spid="141" grpId="0"/>
      <p:bldP spid="142" grpId="0"/>
      <p:bldP spid="143" grpId="0"/>
      <p:bldP spid="148" grpId="0"/>
      <p:bldP spid="149" grpId="0"/>
      <p:bldP spid="151" grpId="0"/>
      <p:bldP spid="29" grpId="0" animBg="1"/>
      <p:bldP spid="29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5562600" y="696630"/>
            <a:ext cx="3423345" cy="7734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rved Up Arrow 1"/>
          <p:cNvSpPr/>
          <p:nvPr/>
        </p:nvSpPr>
        <p:spPr>
          <a:xfrm rot="335533">
            <a:off x="2186179" y="1568351"/>
            <a:ext cx="904307" cy="323055"/>
          </a:xfrm>
          <a:prstGeom prst="curvedUp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92094" y="407957"/>
            <a:ext cx="2033906" cy="302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283" y="363994"/>
            <a:ext cx="4216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Bookman Old Style"/>
              </a:rPr>
              <a:t>To find the area, when its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perimeter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9278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5901" y="377555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180cm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0600" y="88928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0792" y="889288"/>
            <a:ext cx="311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7701" y="88928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6230" y="88928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2070" y="88928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5182" y="88928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0132" y="889288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188" y="1734325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7701" y="173432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5182" y="173432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6126" y="1734325"/>
            <a:ext cx="6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= 60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188" y="2505651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820" y="2505651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Bookman Old Style"/>
              </a:rPr>
              <a:t>Required area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71700" y="250565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488670" y="2699028"/>
            <a:ext cx="36576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20315" y="26595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2458152" y="2571876"/>
            <a:ext cx="126842" cy="72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55239" y="2394115"/>
            <a:ext cx="53421" cy="276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1554" y="2397418"/>
            <a:ext cx="236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53417" y="236770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00350" y="250565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61378" y="2505651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(60)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188" y="889288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645991" y="1932149"/>
            <a:ext cx="1143000" cy="1406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481560" y="1927394"/>
            <a:ext cx="1166813" cy="1413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75651" y="3341517"/>
            <a:ext cx="2318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476288" y="329999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51928" y="23760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60861" y="23760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4286" y="3147613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37597" y="3147621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7424" y="1603840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12494" y="2546491"/>
            <a:ext cx="1087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SCHOOL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AHEAD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17095" y="1251378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05182" y="125137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40132" y="1251378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180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188" y="1251378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71700" y="321446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488670" y="3407839"/>
            <a:ext cx="36576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520315" y="336834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4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2458152" y="3280686"/>
            <a:ext cx="126842" cy="72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555239" y="3102925"/>
            <a:ext cx="53421" cy="276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01554" y="3106229"/>
            <a:ext cx="236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553417" y="307651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24160" y="321446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04235" y="321446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60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56078" y="321446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536153" y="321446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60</a:t>
            </a:r>
            <a:endParaRPr lang="en-US" sz="1800" baseline="30000" dirty="0">
              <a:latin typeface="Book Antiqua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3059907" y="3303891"/>
            <a:ext cx="347662" cy="1814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513274" y="3462135"/>
            <a:ext cx="347662" cy="1814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207456" y="3101484"/>
            <a:ext cx="3609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  <a:latin typeface="Bookman Old Style"/>
              </a:rPr>
              <a:t>15</a:t>
            </a:r>
            <a:endParaRPr lang="en-US" sz="1050" b="1" baseline="30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71700" y="39611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16200000" flipH="1">
            <a:off x="2458152" y="4164565"/>
            <a:ext cx="126842" cy="72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555239" y="3986804"/>
            <a:ext cx="53421" cy="276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601554" y="3990107"/>
            <a:ext cx="236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553417" y="396039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24160" y="39611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04235" y="396111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56078" y="39611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36153" y="396111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60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12361" y="39611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178146" y="396111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900</a:t>
            </a:r>
            <a:endParaRPr lang="en-US" sz="1800" dirty="0">
              <a:latin typeface="Book Antiqua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rot="16200000" flipH="1">
            <a:off x="4681174" y="4121111"/>
            <a:ext cx="126842" cy="72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778261" y="3943350"/>
            <a:ext cx="53421" cy="276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824576" y="3946653"/>
            <a:ext cx="274320" cy="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794096" y="395189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7128" y="4514480"/>
            <a:ext cx="3845399" cy="4307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673" tIns="45336" rIns="90673" bIns="45336" rtlCol="0" anchor="ctr"/>
          <a:lstStyle/>
          <a:p>
            <a:pPr algn="ctr" defTabSz="906723"/>
            <a:endParaRPr lang="en-US" sz="1800" dirty="0" smtClean="0">
              <a:solidFill>
                <a:prstClr val="white"/>
              </a:solidFill>
            </a:endParaRPr>
          </a:p>
          <a:p>
            <a:pPr algn="ctr" defTabSz="906723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8188" y="4551989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89858" y="4551989"/>
            <a:ext cx="2000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000000"/>
                </a:solidFill>
                <a:latin typeface="Bookman Old Style"/>
              </a:rPr>
              <a:t>Required area   =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438400" y="4545375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1557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14675" y="4545375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cm</a:t>
            </a:r>
            <a:r>
              <a:rPr lang="en-US" b="1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baseline="30000" dirty="0">
              <a:latin typeface="Book Antiqua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746758" y="1580560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180</a:t>
            </a:r>
            <a:endParaRPr lang="en-US" sz="1800" dirty="0"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2824492" y="1933192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884616" y="1913624"/>
            <a:ext cx="33695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sz="1800" dirty="0"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2832100" y="1674348"/>
            <a:ext cx="454025" cy="19399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868741" y="2009437"/>
            <a:ext cx="347662" cy="1814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124200" y="1467872"/>
            <a:ext cx="360996" cy="253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  <a:latin typeface="Bookman Old Style"/>
              </a:rPr>
              <a:t>60</a:t>
            </a:r>
            <a:endParaRPr lang="en-US" sz="1050" b="1" baseline="30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21011" y="793163"/>
            <a:ext cx="3138664" cy="655444"/>
            <a:chOff x="5858082" y="349916"/>
            <a:chExt cx="3138664" cy="656051"/>
          </a:xfrm>
        </p:grpSpPr>
        <p:sp>
          <p:nvSpPr>
            <p:cNvPr id="110" name="Rectangle 109"/>
            <p:cNvSpPr/>
            <p:nvPr/>
          </p:nvSpPr>
          <p:spPr>
            <a:xfrm>
              <a:off x="5858082" y="471535"/>
              <a:ext cx="246573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noProof="0" dirty="0" smtClean="0">
                  <a:solidFill>
                    <a:srgbClr val="000000"/>
                  </a:solidFill>
                  <a:latin typeface="Comic Sans MS" pitchFamily="66" charset="0"/>
                </a:rPr>
                <a:t>Area of signal board =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8329892" y="514858"/>
              <a:ext cx="45078" cy="113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372756" y="367220"/>
              <a:ext cx="64294" cy="257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427525" y="369603"/>
              <a:ext cx="238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8386567" y="349916"/>
              <a:ext cx="309700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 sz="1800" b="1" i="1" dirty="0">
                <a:latin typeface="Comic Sans MS" pitchFamily="66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576438" y="354060"/>
              <a:ext cx="42030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r>
                <a:rPr lang="en-US" sz="700" b="1" i="1" dirty="0" smtClean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b="1" baseline="30000" dirty="0" smtClean="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 sz="1800" b="1" baseline="30000" dirty="0">
                <a:latin typeface="Comic Sans MS" pitchFamily="66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8308457" y="676164"/>
              <a:ext cx="64008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8445782" y="63663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1800" b="1" dirty="0">
                <a:latin typeface="Comic Sans MS" pitchFamily="66" charset="0"/>
              </a:endParaRPr>
            </a:p>
          </p:txBody>
        </p:sp>
      </p:grpSp>
      <p:sp>
        <p:nvSpPr>
          <p:cNvPr id="119" name="Curved Up Arrow 118"/>
          <p:cNvSpPr/>
          <p:nvPr/>
        </p:nvSpPr>
        <p:spPr>
          <a:xfrm rot="21001675">
            <a:off x="3619486" y="1654117"/>
            <a:ext cx="5064210" cy="770523"/>
          </a:xfrm>
          <a:prstGeom prst="curvedUp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81600" y="39611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397500" y="3961116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900 × 1.73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501463" y="394335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aseline="30000" dirty="0">
              <a:latin typeface="Book Antiqua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971559" y="3961116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1557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764076" y="39611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42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25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5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75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25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75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50"/>
                            </p:stCondLst>
                            <p:childTnLst>
                              <p:par>
                                <p:cTn id="1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5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5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75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25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250"/>
                            </p:stCondLst>
                            <p:childTnLst>
                              <p:par>
                                <p:cTn id="2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75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75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5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750"/>
                            </p:stCondLst>
                            <p:childTnLst>
                              <p:par>
                                <p:cTn id="3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" grpId="0" animBg="1"/>
      <p:bldP spid="2" grpId="1" animBg="1"/>
      <p:bldP spid="39" grpId="0" animBg="1"/>
      <p:bldP spid="39" grpId="1" animBg="1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8" grpId="0"/>
      <p:bldP spid="29" grpId="0"/>
      <p:bldP spid="30" grpId="0"/>
      <p:bldP spid="40" grpId="0"/>
      <p:bldP spid="51" grpId="0"/>
      <p:bldP spid="52" grpId="0"/>
      <p:bldP spid="53" grpId="0"/>
      <p:bldP spid="54" grpId="0"/>
      <p:bldP spid="58" grpId="0"/>
      <p:bldP spid="60" grpId="0"/>
      <p:bldP spid="64" grpId="0"/>
      <p:bldP spid="65" grpId="0"/>
      <p:bldP spid="66" grpId="0"/>
      <p:bldP spid="69" grpId="0"/>
      <p:bldP spid="70" grpId="0"/>
      <p:bldP spid="75" grpId="0"/>
      <p:bldP spid="76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2" grpId="0"/>
      <p:bldP spid="97" grpId="0" animBg="1"/>
      <p:bldP spid="98" grpId="0"/>
      <p:bldP spid="99" grpId="0"/>
      <p:bldP spid="107" grpId="0"/>
      <p:bldP spid="108" grpId="0"/>
      <p:bldP spid="95" grpId="0"/>
      <p:bldP spid="104" grpId="0"/>
      <p:bldP spid="109" grpId="0"/>
      <p:bldP spid="119" grpId="0" animBg="1"/>
      <p:bldP spid="119" grpId="1" animBg="1"/>
      <p:bldP spid="120" grpId="0"/>
      <p:bldP spid="121" grpId="0"/>
      <p:bldP spid="126" grpId="0"/>
      <p:bldP spid="127" grpId="0"/>
      <p:bldP spid="1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53"/>
          <p:cNvSpPr/>
          <p:nvPr/>
        </p:nvSpPr>
        <p:spPr>
          <a:xfrm>
            <a:off x="4065278" y="1909185"/>
            <a:ext cx="998568" cy="27432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2344979" y="2406848"/>
            <a:ext cx="182880" cy="27432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2500529" y="1925346"/>
            <a:ext cx="998568" cy="27432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1953925" y="2390991"/>
            <a:ext cx="182880" cy="27432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149001" y="1914210"/>
            <a:ext cx="1082024" cy="27432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1607522" y="2402448"/>
            <a:ext cx="182880" cy="27432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3590046" y="4202732"/>
            <a:ext cx="5125920" cy="51363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"/>
          <p:cNvSpPr/>
          <p:nvPr/>
        </p:nvSpPr>
        <p:spPr>
          <a:xfrm flipH="1">
            <a:off x="7470104" y="2857501"/>
            <a:ext cx="1162865" cy="491254"/>
          </a:xfrm>
          <a:custGeom>
            <a:avLst/>
            <a:gdLst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95" h="457570">
                <a:moveTo>
                  <a:pt x="0" y="457570"/>
                </a:moveTo>
                <a:cubicBezTo>
                  <a:pt x="348038" y="315473"/>
                  <a:pt x="440640" y="298687"/>
                  <a:pt x="1159495" y="0"/>
                </a:cubicBezTo>
                <a:lnTo>
                  <a:pt x="1159495" y="457570"/>
                </a:lnTo>
                <a:lnTo>
                  <a:pt x="0" y="4575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4952689" y="2857500"/>
            <a:ext cx="1159495" cy="487883"/>
          </a:xfrm>
          <a:custGeom>
            <a:avLst/>
            <a:gdLst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  <a:gd name="connsiteX0" fmla="*/ 0 w 1159495"/>
              <a:gd name="connsiteY0" fmla="*/ 457570 h 457570"/>
              <a:gd name="connsiteX1" fmla="*/ 1159495 w 1159495"/>
              <a:gd name="connsiteY1" fmla="*/ 0 h 457570"/>
              <a:gd name="connsiteX2" fmla="*/ 1159495 w 1159495"/>
              <a:gd name="connsiteY2" fmla="*/ 457570 h 457570"/>
              <a:gd name="connsiteX3" fmla="*/ 0 w 1159495"/>
              <a:gd name="connsiteY3" fmla="*/ 457570 h 45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95" h="457570">
                <a:moveTo>
                  <a:pt x="0" y="457570"/>
                </a:moveTo>
                <a:cubicBezTo>
                  <a:pt x="390887" y="280017"/>
                  <a:pt x="393029" y="322001"/>
                  <a:pt x="1159495" y="0"/>
                </a:cubicBezTo>
                <a:lnTo>
                  <a:pt x="1159495" y="457570"/>
                </a:lnTo>
                <a:lnTo>
                  <a:pt x="0" y="4575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32" y="90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" y="90671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The triangular side walls of a flyover have been used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for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2" y="357579"/>
            <a:ext cx="7063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Bookman Old Style"/>
              </a:rPr>
              <a:t>advertisements.The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sides of the walls are 122m, 22m and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120m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33548"/>
            <a:ext cx="10667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(see figure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).The advertisements yield an earning of Rs 5000 per m²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888257"/>
            <a:ext cx="937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per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year.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 company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hired one of its walls for 3 months.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1155741"/>
            <a:ext cx="3375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How much rent did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it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pay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?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79" y="154297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900" y="1542970"/>
            <a:ext cx="8853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Bookman Old Style"/>
              </a:rPr>
              <a:t>First we find the area of triangular side measuring 122m, 22m, and 120m.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467" y="1877068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Let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25553" y="187706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1350947" y="19056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71872" y="1877068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122m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,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47704" y="187706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2673098" y="19056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94022" y="1877068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22m,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99097" y="1877068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and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94396" y="1877068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4191215" y="190561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12140" y="1877068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120m,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625" y="2313245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ger"/>
              </a:rPr>
              <a:t>∴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0083" y="232432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16012" y="235287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223" y="2306532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s</a:t>
            </a:r>
            <a:endParaRPr kumimoji="0" lang="en-US" sz="1800" b="0" i="1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937" y="220061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16042" y="2501806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15937" y="248610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73127" y="2352877"/>
            <a:ext cx="369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81496" y="2352877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c </a:t>
            </a:r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77937" y="23528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69763" y="235287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0083" y="292598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20812" y="295453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20465" y="2802277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120570" y="3103465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120465" y="3087765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77656" y="2954536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(122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7020" y="2954536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120)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82737" y="295453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17205" y="295453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+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0083" y="351599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eft Bracket 64"/>
          <p:cNvSpPr/>
          <p:nvPr/>
        </p:nvSpPr>
        <p:spPr>
          <a:xfrm>
            <a:off x="1093228" y="3518607"/>
            <a:ext cx="71438" cy="499603"/>
          </a:xfrm>
          <a:prstGeom prst="leftBracket">
            <a:avLst>
              <a:gd name="adj" fmla="val 2749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/>
          <p:cNvSpPr/>
          <p:nvPr/>
        </p:nvSpPr>
        <p:spPr>
          <a:xfrm flipH="1">
            <a:off x="2086193" y="3518607"/>
            <a:ext cx="71438" cy="499603"/>
          </a:xfrm>
          <a:prstGeom prst="leftBracket">
            <a:avLst>
              <a:gd name="adj" fmla="val 288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31316" y="342581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sz="1800" b="1" dirty="0">
              <a:latin typeface="Book Antiqua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131421" y="3727005"/>
            <a:ext cx="36576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31316" y="3711305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39845" y="354930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×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99518" y="353526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264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0083" y="418973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=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09397" y="4182126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132m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3437" y="95882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The triangular side walls of a flyover have been used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for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60200" y="2102036"/>
            <a:ext cx="4268851" cy="3430903"/>
            <a:chOff x="4430021" y="2232835"/>
            <a:chExt cx="4268851" cy="3434080"/>
          </a:xfrm>
        </p:grpSpPr>
        <p:sp>
          <p:nvSpPr>
            <p:cNvPr id="76" name="Arc 75"/>
            <p:cNvSpPr/>
            <p:nvPr/>
          </p:nvSpPr>
          <p:spPr>
            <a:xfrm rot="18942357">
              <a:off x="4770867" y="2232835"/>
              <a:ext cx="3487256" cy="3330462"/>
            </a:xfrm>
            <a:custGeom>
              <a:avLst/>
              <a:gdLst>
                <a:gd name="connsiteX0" fmla="*/ 4177365 w 7068534"/>
                <a:gd name="connsiteY0" fmla="*/ 56491 h 6767744"/>
                <a:gd name="connsiteX1" fmla="*/ 7021523 w 7068534"/>
                <a:gd name="connsiteY1" fmla="*/ 2833786 h 6767744"/>
                <a:gd name="connsiteX2" fmla="*/ 3534267 w 7068534"/>
                <a:gd name="connsiteY2" fmla="*/ 3383872 h 6767744"/>
                <a:gd name="connsiteX3" fmla="*/ 4177365 w 7068534"/>
                <a:gd name="connsiteY3" fmla="*/ 56491 h 6767744"/>
                <a:gd name="connsiteX0" fmla="*/ 4177365 w 7068534"/>
                <a:gd name="connsiteY0" fmla="*/ 56491 h 6767744"/>
                <a:gd name="connsiteX1" fmla="*/ 7021523 w 7068534"/>
                <a:gd name="connsiteY1" fmla="*/ 2833786 h 6767744"/>
                <a:gd name="connsiteX0" fmla="*/ 643098 w 3487256"/>
                <a:gd name="connsiteY0" fmla="*/ 0 h 3327381"/>
                <a:gd name="connsiteX1" fmla="*/ 3487256 w 3487256"/>
                <a:gd name="connsiteY1" fmla="*/ 2777295 h 3327381"/>
                <a:gd name="connsiteX2" fmla="*/ 0 w 3487256"/>
                <a:gd name="connsiteY2" fmla="*/ 3327381 h 3327381"/>
                <a:gd name="connsiteX3" fmla="*/ 643098 w 3487256"/>
                <a:gd name="connsiteY3" fmla="*/ 0 h 3327381"/>
                <a:gd name="connsiteX0" fmla="*/ 643098 w 3487256"/>
                <a:gd name="connsiteY0" fmla="*/ 0 h 3327381"/>
                <a:gd name="connsiteX1" fmla="*/ 1977105 w 3487256"/>
                <a:gd name="connsiteY1" fmla="*/ 522789 h 3327381"/>
                <a:gd name="connsiteX2" fmla="*/ 3487256 w 3487256"/>
                <a:gd name="connsiteY2" fmla="*/ 2777295 h 3327381"/>
                <a:gd name="connsiteX0" fmla="*/ 643098 w 3487256"/>
                <a:gd name="connsiteY0" fmla="*/ 0 h 3327381"/>
                <a:gd name="connsiteX1" fmla="*/ 3487256 w 3487256"/>
                <a:gd name="connsiteY1" fmla="*/ 2777295 h 3327381"/>
                <a:gd name="connsiteX2" fmla="*/ 0 w 3487256"/>
                <a:gd name="connsiteY2" fmla="*/ 3327381 h 3327381"/>
                <a:gd name="connsiteX3" fmla="*/ 643098 w 3487256"/>
                <a:gd name="connsiteY3" fmla="*/ 0 h 3327381"/>
                <a:gd name="connsiteX0" fmla="*/ 643098 w 3487256"/>
                <a:gd name="connsiteY0" fmla="*/ 0 h 3327381"/>
                <a:gd name="connsiteX1" fmla="*/ 1977105 w 3487256"/>
                <a:gd name="connsiteY1" fmla="*/ 522789 h 3327381"/>
                <a:gd name="connsiteX2" fmla="*/ 2978471 w 3487256"/>
                <a:gd name="connsiteY2" fmla="*/ 1433242 h 3327381"/>
                <a:gd name="connsiteX3" fmla="*/ 3487256 w 3487256"/>
                <a:gd name="connsiteY3" fmla="*/ 2777295 h 3327381"/>
                <a:gd name="connsiteX0" fmla="*/ 643098 w 3487256"/>
                <a:gd name="connsiteY0" fmla="*/ 0 h 3327381"/>
                <a:gd name="connsiteX1" fmla="*/ 3487256 w 3487256"/>
                <a:gd name="connsiteY1" fmla="*/ 2777295 h 3327381"/>
                <a:gd name="connsiteX2" fmla="*/ 0 w 3487256"/>
                <a:gd name="connsiteY2" fmla="*/ 3327381 h 3327381"/>
                <a:gd name="connsiteX3" fmla="*/ 643098 w 3487256"/>
                <a:gd name="connsiteY3" fmla="*/ 0 h 3327381"/>
                <a:gd name="connsiteX0" fmla="*/ 643098 w 3487256"/>
                <a:gd name="connsiteY0" fmla="*/ 0 h 3327381"/>
                <a:gd name="connsiteX1" fmla="*/ 1977105 w 3487256"/>
                <a:gd name="connsiteY1" fmla="*/ 522789 h 3327381"/>
                <a:gd name="connsiteX2" fmla="*/ 2978471 w 3487256"/>
                <a:gd name="connsiteY2" fmla="*/ 1433242 h 3327381"/>
                <a:gd name="connsiteX3" fmla="*/ 3487256 w 3487256"/>
                <a:gd name="connsiteY3" fmla="*/ 2777295 h 3327381"/>
                <a:gd name="connsiteX0" fmla="*/ 643098 w 3487256"/>
                <a:gd name="connsiteY0" fmla="*/ 0 h 3327381"/>
                <a:gd name="connsiteX1" fmla="*/ 3487256 w 3487256"/>
                <a:gd name="connsiteY1" fmla="*/ 2777295 h 3327381"/>
                <a:gd name="connsiteX2" fmla="*/ 0 w 3487256"/>
                <a:gd name="connsiteY2" fmla="*/ 3327381 h 3327381"/>
                <a:gd name="connsiteX3" fmla="*/ 643098 w 3487256"/>
                <a:gd name="connsiteY3" fmla="*/ 0 h 3327381"/>
                <a:gd name="connsiteX0" fmla="*/ 643098 w 3487256"/>
                <a:gd name="connsiteY0" fmla="*/ 0 h 3327381"/>
                <a:gd name="connsiteX1" fmla="*/ 1977105 w 3487256"/>
                <a:gd name="connsiteY1" fmla="*/ 522789 h 3327381"/>
                <a:gd name="connsiteX2" fmla="*/ 2978471 w 3487256"/>
                <a:gd name="connsiteY2" fmla="*/ 1433242 h 3327381"/>
                <a:gd name="connsiteX3" fmla="*/ 3487256 w 3487256"/>
                <a:gd name="connsiteY3" fmla="*/ 2777295 h 3327381"/>
                <a:gd name="connsiteX0" fmla="*/ 643098 w 3487256"/>
                <a:gd name="connsiteY0" fmla="*/ 0 h 3327381"/>
                <a:gd name="connsiteX1" fmla="*/ 3487256 w 3487256"/>
                <a:gd name="connsiteY1" fmla="*/ 2777295 h 3327381"/>
                <a:gd name="connsiteX2" fmla="*/ 0 w 3487256"/>
                <a:gd name="connsiteY2" fmla="*/ 3327381 h 3327381"/>
                <a:gd name="connsiteX3" fmla="*/ 643098 w 3487256"/>
                <a:gd name="connsiteY3" fmla="*/ 0 h 3327381"/>
                <a:gd name="connsiteX0" fmla="*/ 643098 w 3487256"/>
                <a:gd name="connsiteY0" fmla="*/ 0 h 3327381"/>
                <a:gd name="connsiteX1" fmla="*/ 1977105 w 3487256"/>
                <a:gd name="connsiteY1" fmla="*/ 522789 h 3327381"/>
                <a:gd name="connsiteX2" fmla="*/ 2958516 w 3487256"/>
                <a:gd name="connsiteY2" fmla="*/ 1453695 h 3327381"/>
                <a:gd name="connsiteX3" fmla="*/ 3487256 w 3487256"/>
                <a:gd name="connsiteY3" fmla="*/ 2777295 h 3327381"/>
                <a:gd name="connsiteX0" fmla="*/ 643098 w 3487256"/>
                <a:gd name="connsiteY0" fmla="*/ 0 h 3327381"/>
                <a:gd name="connsiteX1" fmla="*/ 3487256 w 3487256"/>
                <a:gd name="connsiteY1" fmla="*/ 2777295 h 3327381"/>
                <a:gd name="connsiteX2" fmla="*/ 0 w 3487256"/>
                <a:gd name="connsiteY2" fmla="*/ 3327381 h 3327381"/>
                <a:gd name="connsiteX3" fmla="*/ 643098 w 3487256"/>
                <a:gd name="connsiteY3" fmla="*/ 0 h 3327381"/>
                <a:gd name="connsiteX0" fmla="*/ 643098 w 3487256"/>
                <a:gd name="connsiteY0" fmla="*/ 0 h 3327381"/>
                <a:gd name="connsiteX1" fmla="*/ 1977105 w 3487256"/>
                <a:gd name="connsiteY1" fmla="*/ 522789 h 3327381"/>
                <a:gd name="connsiteX2" fmla="*/ 2958516 w 3487256"/>
                <a:gd name="connsiteY2" fmla="*/ 1453695 h 3327381"/>
                <a:gd name="connsiteX3" fmla="*/ 3487256 w 3487256"/>
                <a:gd name="connsiteY3" fmla="*/ 2777295 h 33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7256" h="3327381" stroke="0" extrusionOk="0">
                  <a:moveTo>
                    <a:pt x="643098" y="0"/>
                  </a:moveTo>
                  <a:cubicBezTo>
                    <a:pt x="2107661" y="259485"/>
                    <a:pt x="3245133" y="1370216"/>
                    <a:pt x="3487256" y="2777295"/>
                  </a:cubicBezTo>
                  <a:lnTo>
                    <a:pt x="0" y="3327381"/>
                  </a:lnTo>
                  <a:lnTo>
                    <a:pt x="643098" y="0"/>
                  </a:lnTo>
                  <a:close/>
                </a:path>
                <a:path w="3487256" h="3327381" fill="none">
                  <a:moveTo>
                    <a:pt x="643098" y="0"/>
                  </a:moveTo>
                  <a:lnTo>
                    <a:pt x="1977105" y="522789"/>
                  </a:lnTo>
                  <a:cubicBezTo>
                    <a:pt x="2366334" y="761663"/>
                    <a:pt x="2706824" y="1077944"/>
                    <a:pt x="2958516" y="1453695"/>
                  </a:cubicBezTo>
                  <a:cubicBezTo>
                    <a:pt x="3066539" y="1649353"/>
                    <a:pt x="3402459" y="2553286"/>
                    <a:pt x="3487256" y="2777295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/>
            <p:cNvSpPr/>
            <p:nvPr/>
          </p:nvSpPr>
          <p:spPr>
            <a:xfrm rot="18970447">
              <a:off x="4805652" y="2365039"/>
              <a:ext cx="3449767" cy="3301876"/>
            </a:xfrm>
            <a:custGeom>
              <a:avLst/>
              <a:gdLst>
                <a:gd name="connsiteX0" fmla="*/ 4321678 w 7068534"/>
                <a:gd name="connsiteY0" fmla="*/ 85051 h 6767744"/>
                <a:gd name="connsiteX1" fmla="*/ 6984034 w 7068534"/>
                <a:gd name="connsiteY1" fmla="*/ 2648351 h 6767744"/>
                <a:gd name="connsiteX2" fmla="*/ 3534267 w 7068534"/>
                <a:gd name="connsiteY2" fmla="*/ 3383872 h 6767744"/>
                <a:gd name="connsiteX3" fmla="*/ 4321678 w 7068534"/>
                <a:gd name="connsiteY3" fmla="*/ 85051 h 6767744"/>
                <a:gd name="connsiteX0" fmla="*/ 4321678 w 7068534"/>
                <a:gd name="connsiteY0" fmla="*/ 85051 h 6767744"/>
                <a:gd name="connsiteX1" fmla="*/ 6984034 w 7068534"/>
                <a:gd name="connsiteY1" fmla="*/ 2648351 h 6767744"/>
                <a:gd name="connsiteX0" fmla="*/ 787411 w 3449767"/>
                <a:gd name="connsiteY0" fmla="*/ 0 h 3298821"/>
                <a:gd name="connsiteX1" fmla="*/ 3449767 w 3449767"/>
                <a:gd name="connsiteY1" fmla="*/ 2563300 h 3298821"/>
                <a:gd name="connsiteX2" fmla="*/ 0 w 3449767"/>
                <a:gd name="connsiteY2" fmla="*/ 3298821 h 3298821"/>
                <a:gd name="connsiteX3" fmla="*/ 787411 w 3449767"/>
                <a:gd name="connsiteY3" fmla="*/ 0 h 3298821"/>
                <a:gd name="connsiteX0" fmla="*/ 787411 w 3449767"/>
                <a:gd name="connsiteY0" fmla="*/ 0 h 3298821"/>
                <a:gd name="connsiteX1" fmla="*/ 1965167 w 3449767"/>
                <a:gd name="connsiteY1" fmla="*/ 466662 h 3298821"/>
                <a:gd name="connsiteX2" fmla="*/ 3449767 w 3449767"/>
                <a:gd name="connsiteY2" fmla="*/ 2563300 h 3298821"/>
                <a:gd name="connsiteX0" fmla="*/ 787411 w 3449767"/>
                <a:gd name="connsiteY0" fmla="*/ 0 h 3298821"/>
                <a:gd name="connsiteX1" fmla="*/ 3449767 w 3449767"/>
                <a:gd name="connsiteY1" fmla="*/ 2563300 h 3298821"/>
                <a:gd name="connsiteX2" fmla="*/ 0 w 3449767"/>
                <a:gd name="connsiteY2" fmla="*/ 3298821 h 3298821"/>
                <a:gd name="connsiteX3" fmla="*/ 787411 w 3449767"/>
                <a:gd name="connsiteY3" fmla="*/ 0 h 3298821"/>
                <a:gd name="connsiteX0" fmla="*/ 787411 w 3449767"/>
                <a:gd name="connsiteY0" fmla="*/ 0 h 3298821"/>
                <a:gd name="connsiteX1" fmla="*/ 1965167 w 3449767"/>
                <a:gd name="connsiteY1" fmla="*/ 466662 h 3298821"/>
                <a:gd name="connsiteX2" fmla="*/ 2945357 w 3449767"/>
                <a:gd name="connsiteY2" fmla="*/ 1398681 h 3298821"/>
                <a:gd name="connsiteX3" fmla="*/ 3449767 w 3449767"/>
                <a:gd name="connsiteY3" fmla="*/ 2563300 h 3298821"/>
                <a:gd name="connsiteX0" fmla="*/ 787411 w 3449767"/>
                <a:gd name="connsiteY0" fmla="*/ 0 h 3298821"/>
                <a:gd name="connsiteX1" fmla="*/ 3449767 w 3449767"/>
                <a:gd name="connsiteY1" fmla="*/ 2563300 h 3298821"/>
                <a:gd name="connsiteX2" fmla="*/ 0 w 3449767"/>
                <a:gd name="connsiteY2" fmla="*/ 3298821 h 3298821"/>
                <a:gd name="connsiteX3" fmla="*/ 787411 w 3449767"/>
                <a:gd name="connsiteY3" fmla="*/ 0 h 3298821"/>
                <a:gd name="connsiteX0" fmla="*/ 787411 w 3449767"/>
                <a:gd name="connsiteY0" fmla="*/ 0 h 3298821"/>
                <a:gd name="connsiteX1" fmla="*/ 1965167 w 3449767"/>
                <a:gd name="connsiteY1" fmla="*/ 466662 h 3298821"/>
                <a:gd name="connsiteX2" fmla="*/ 2945357 w 3449767"/>
                <a:gd name="connsiteY2" fmla="*/ 1398681 h 3298821"/>
                <a:gd name="connsiteX3" fmla="*/ 3449767 w 3449767"/>
                <a:gd name="connsiteY3" fmla="*/ 2563300 h 329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9767" h="3298821" stroke="0" extrusionOk="0">
                  <a:moveTo>
                    <a:pt x="787411" y="0"/>
                  </a:moveTo>
                  <a:cubicBezTo>
                    <a:pt x="2117129" y="290959"/>
                    <a:pt x="3153287" y="1288565"/>
                    <a:pt x="3449767" y="2563300"/>
                  </a:cubicBezTo>
                  <a:lnTo>
                    <a:pt x="0" y="3298821"/>
                  </a:lnTo>
                  <a:lnTo>
                    <a:pt x="787411" y="0"/>
                  </a:lnTo>
                  <a:close/>
                </a:path>
                <a:path w="3449767" h="3298821" fill="none">
                  <a:moveTo>
                    <a:pt x="787411" y="0"/>
                  </a:moveTo>
                  <a:lnTo>
                    <a:pt x="1965167" y="466662"/>
                  </a:lnTo>
                  <a:cubicBezTo>
                    <a:pt x="2324825" y="699776"/>
                    <a:pt x="2697924" y="1049241"/>
                    <a:pt x="2945357" y="1398681"/>
                  </a:cubicBezTo>
                  <a:cubicBezTo>
                    <a:pt x="3405219" y="2471321"/>
                    <a:pt x="3365699" y="2369197"/>
                    <a:pt x="3449767" y="256330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430021" y="3481353"/>
              <a:ext cx="14636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235266" y="3481353"/>
              <a:ext cx="14636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7" idx="1"/>
            </p:cNvCxnSpPr>
            <p:nvPr/>
          </p:nvCxnSpPr>
          <p:spPr>
            <a:xfrm flipV="1">
              <a:off x="5883895" y="2995353"/>
              <a:ext cx="976" cy="486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7" idx="2"/>
            </p:cNvCxnSpPr>
            <p:nvPr/>
          </p:nvCxnSpPr>
          <p:spPr>
            <a:xfrm flipV="1">
              <a:off x="7235914" y="2988998"/>
              <a:ext cx="1507" cy="490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344775" y="3485761"/>
              <a:ext cx="539120" cy="7108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696145" y="3485761"/>
              <a:ext cx="539120" cy="7108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6183939" y="2553281"/>
              <a:ext cx="662459" cy="282403"/>
              <a:chOff x="1171443" y="2641903"/>
              <a:chExt cx="1271016" cy="54182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228928" y="2878931"/>
                <a:ext cx="11887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600200" y="2650331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1885544" y="2650331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172512" y="2650331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428672" y="2641903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295400" y="2650331"/>
                <a:ext cx="11382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1179871" y="2646117"/>
                <a:ext cx="124607" cy="4594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244949" y="2878931"/>
                <a:ext cx="11887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171443" y="3097161"/>
                <a:ext cx="1271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1443586" y="3031331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096312" y="302063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6097579" y="2975925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22m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08907" y="294034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122m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42793" y="3353866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120m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073412" y="362617"/>
            <a:ext cx="759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The sides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of the walls are 122m, 22m and 120m </a:t>
            </a:r>
            <a:endParaRPr lang="en-US" b="1" dirty="0" smtClean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125" name="Cloud 124"/>
          <p:cNvSpPr/>
          <p:nvPr/>
        </p:nvSpPr>
        <p:spPr>
          <a:xfrm flipH="1">
            <a:off x="4830507" y="1063998"/>
            <a:ext cx="3932492" cy="14228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949620" y="1253231"/>
            <a:ext cx="3707702" cy="101471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For the advertisements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the area of the triangular part is used 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42079" y="1421836"/>
            <a:ext cx="3707702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So, let us first find area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of the triangular wall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8" name="Cloud 127"/>
          <p:cNvSpPr/>
          <p:nvPr/>
        </p:nvSpPr>
        <p:spPr>
          <a:xfrm flipH="1">
            <a:off x="5354131" y="1397870"/>
            <a:ext cx="2841602" cy="125436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958087" y="1498256"/>
            <a:ext cx="3707702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area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of the triangle?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5222" y="1642452"/>
            <a:ext cx="2269047" cy="396392"/>
            <a:chOff x="3517661" y="1255871"/>
            <a:chExt cx="2269047" cy="396759"/>
          </a:xfrm>
        </p:grpSpPr>
        <p:cxnSp>
          <p:nvCxnSpPr>
            <p:cNvPr id="130" name="Straight Connector 129"/>
            <p:cNvCxnSpPr/>
            <p:nvPr/>
          </p:nvCxnSpPr>
          <p:spPr>
            <a:xfrm rot="16200000" flipH="1">
              <a:off x="3490367" y="1551312"/>
              <a:ext cx="126959" cy="7237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3436534" y="1426006"/>
              <a:ext cx="380877" cy="7237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664343" y="1281567"/>
              <a:ext cx="2103120" cy="2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3580523" y="125587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ookman Old Style"/>
                </a:rPr>
                <a:t>s</a:t>
              </a:r>
              <a:endParaRPr lang="en-US" sz="18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725675" y="125587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Bookman Old Style"/>
                </a:rPr>
                <a:t>(s – a)</a:t>
              </a:r>
              <a:endParaRPr lang="en-US" sz="18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373761" y="125587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Bookman Old Style"/>
                </a:rPr>
                <a:t>(s – b)</a:t>
              </a:r>
              <a:endParaRPr lang="en-US" sz="18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031373" y="125587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Bookman Old Style"/>
                </a:rPr>
                <a:t>(s – c)</a:t>
              </a:r>
              <a:endParaRPr lang="en-US" sz="18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585222" y="1642452"/>
            <a:ext cx="2269047" cy="396392"/>
            <a:chOff x="3517661" y="1255871"/>
            <a:chExt cx="2269047" cy="396759"/>
          </a:xfrm>
        </p:grpSpPr>
        <p:cxnSp>
          <p:nvCxnSpPr>
            <p:cNvPr id="139" name="Straight Connector 138"/>
            <p:cNvCxnSpPr/>
            <p:nvPr/>
          </p:nvCxnSpPr>
          <p:spPr>
            <a:xfrm rot="16200000" flipH="1">
              <a:off x="3490367" y="1551312"/>
              <a:ext cx="126959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3436534" y="1426006"/>
              <a:ext cx="380877" cy="72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664343" y="1281567"/>
              <a:ext cx="2103120" cy="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3580523" y="1255871"/>
              <a:ext cx="29206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Bookman Old Style"/>
                </a:rPr>
                <a:t>s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725675" y="1255871"/>
              <a:ext cx="766557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(s – a)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373761" y="1255871"/>
              <a:ext cx="774571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(s – b)</a:t>
              </a:r>
              <a:endParaRPr lang="en-US" sz="1800" dirty="0">
                <a:latin typeface="Book Antiqua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031373" y="1255871"/>
              <a:ext cx="75533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(s – c)</a:t>
              </a:r>
              <a:endParaRPr lang="en-US" sz="1800" dirty="0">
                <a:latin typeface="Book Antiqua" pitchFamily="18" charset="0"/>
              </a:endParaRPr>
            </a:p>
          </p:txBody>
        </p:sp>
      </p:grpSp>
      <p:sp>
        <p:nvSpPr>
          <p:cNvPr id="146" name="Cloud 145"/>
          <p:cNvSpPr/>
          <p:nvPr/>
        </p:nvSpPr>
        <p:spPr>
          <a:xfrm flipH="1">
            <a:off x="5422133" y="1295224"/>
            <a:ext cx="3408968" cy="1233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384875" y="1511805"/>
            <a:ext cx="3707702" cy="70722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the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formula for s 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48788" y="1557571"/>
            <a:ext cx="2027129" cy="654478"/>
            <a:chOff x="2558295" y="4023216"/>
            <a:chExt cx="2027129" cy="655084"/>
          </a:xfrm>
        </p:grpSpPr>
        <p:sp>
          <p:nvSpPr>
            <p:cNvPr id="156" name="Rectangle 155"/>
            <p:cNvSpPr/>
            <p:nvPr/>
          </p:nvSpPr>
          <p:spPr>
            <a:xfrm>
              <a:off x="2751029" y="4147041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=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66958" y="417561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295" y="4135947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s</a:t>
              </a:r>
              <a:endParaRPr kumimoji="0" lang="en-US" sz="1800" b="1" i="1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066883" y="402321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1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3066988" y="4324683"/>
              <a:ext cx="36576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3066883" y="4308968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  <a:latin typeface="Bookman Old Style"/>
                </a:rPr>
                <a:t>2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424073" y="4175616"/>
              <a:ext cx="37702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Bookman Old Style"/>
                </a:rPr>
                <a:t>(a</a:t>
              </a:r>
              <a:endParaRPr lang="en-US" sz="1800" b="1" i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32442" y="4175616"/>
              <a:ext cx="35298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Bookman Old Style"/>
                </a:rPr>
                <a:t>c)</a:t>
              </a:r>
              <a:endParaRPr lang="en-US" sz="1800" b="1" i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828883" y="4175616"/>
              <a:ext cx="30809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  <a:latin typeface="Bookman Old Style"/>
                </a:rPr>
                <a:t>b</a:t>
              </a:r>
              <a:endParaRPr lang="en-US" sz="1800" b="1" i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20709" y="417561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ookman Old Style"/>
                </a:rPr>
                <a:t>+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577223" y="4175409"/>
            <a:ext cx="3097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</a:rPr>
              <a:t>s</a:t>
            </a:r>
            <a:endParaRPr kumimoji="0" lang="en-US" sz="1800" b="0" i="1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Curved Down Arrow 13"/>
          <p:cNvSpPr/>
          <p:nvPr/>
        </p:nvSpPr>
        <p:spPr>
          <a:xfrm rot="6062107">
            <a:off x="1723835" y="2452027"/>
            <a:ext cx="1341613" cy="480922"/>
          </a:xfrm>
          <a:prstGeom prst="curvedDown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Curved Down Arrow 152"/>
          <p:cNvSpPr/>
          <p:nvPr/>
        </p:nvSpPr>
        <p:spPr>
          <a:xfrm rot="7750956">
            <a:off x="2423673" y="2579960"/>
            <a:ext cx="1569445" cy="480922"/>
          </a:xfrm>
          <a:prstGeom prst="curvedDown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Curved Down Arrow 167"/>
          <p:cNvSpPr/>
          <p:nvPr/>
        </p:nvSpPr>
        <p:spPr>
          <a:xfrm rot="9003841">
            <a:off x="2977496" y="2643046"/>
            <a:ext cx="2389856" cy="480922"/>
          </a:xfrm>
          <a:prstGeom prst="curvedDown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2055" y="363026"/>
            <a:ext cx="1830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advertisements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03567" y="3794760"/>
            <a:ext cx="190893" cy="1917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660767" y="3566160"/>
            <a:ext cx="396633" cy="2451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638357" y="3333750"/>
            <a:ext cx="4010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C00000"/>
                </a:solidFill>
                <a:latin typeface="Bookman Old Style"/>
              </a:rPr>
              <a:t>132</a:t>
            </a:r>
            <a:endParaRPr lang="en-US" sz="1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210" y="4336114"/>
            <a:ext cx="261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Area of triangular wall =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150017" y="2739876"/>
            <a:ext cx="3505044" cy="364885"/>
            <a:chOff x="10807547" y="1368253"/>
            <a:chExt cx="3505044" cy="364885"/>
          </a:xfrm>
        </p:grpSpPr>
        <p:grpSp>
          <p:nvGrpSpPr>
            <p:cNvPr id="180" name="Group 179"/>
            <p:cNvGrpSpPr/>
            <p:nvPr/>
          </p:nvGrpSpPr>
          <p:grpSpPr>
            <a:xfrm rot="1546641">
              <a:off x="13650132" y="1451000"/>
              <a:ext cx="662459" cy="282138"/>
              <a:chOff x="1001273" y="2724858"/>
              <a:chExt cx="1271016" cy="541818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>
                <a:off x="1043784" y="2970847"/>
                <a:ext cx="11887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430030" y="2733284"/>
                <a:ext cx="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1715378" y="2733285"/>
                <a:ext cx="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2002346" y="2733285"/>
                <a:ext cx="0" cy="22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258508" y="2724858"/>
                <a:ext cx="0" cy="4572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25232" y="2733287"/>
                <a:ext cx="11382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1009703" y="2729072"/>
                <a:ext cx="124608" cy="4594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074783" y="2961882"/>
                <a:ext cx="11887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001273" y="3180108"/>
                <a:ext cx="1271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/>
              <p:cNvSpPr/>
              <p:nvPr/>
            </p:nvSpPr>
            <p:spPr>
              <a:xfrm>
                <a:off x="1273421" y="3114277"/>
                <a:ext cx="152401" cy="1523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1926143" y="3103585"/>
                <a:ext cx="152399" cy="1523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20286810">
              <a:off x="10807547" y="1368253"/>
              <a:ext cx="662459" cy="282142"/>
              <a:chOff x="1171443" y="2641903"/>
              <a:chExt cx="1271016" cy="541828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228928" y="2878931"/>
                <a:ext cx="11887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1600200" y="2650331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1885544" y="2650331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2172512" y="2650331"/>
                <a:ext cx="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2428672" y="2641903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95400" y="2650331"/>
                <a:ext cx="11382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1187506" y="2648778"/>
                <a:ext cx="124608" cy="4594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244949" y="2878931"/>
                <a:ext cx="11887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171443" y="3097161"/>
                <a:ext cx="1271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/>
              <p:cNvSpPr/>
              <p:nvPr/>
            </p:nvSpPr>
            <p:spPr>
              <a:xfrm>
                <a:off x="1443586" y="3031331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096312" y="302063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9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224E-6 L 0.07691 0.51157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557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5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500"/>
                            </p:stCondLst>
                            <p:childTnLst>
                              <p:par>
                                <p:cTn id="4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0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000"/>
                            </p:stCondLst>
                            <p:childTnLst>
                              <p:par>
                                <p:cTn id="4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3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67" grpId="0" animBg="1"/>
      <p:bldP spid="167" grpId="1" animBg="1"/>
      <p:bldP spid="151" grpId="0" animBg="1"/>
      <p:bldP spid="151" grpId="1" animBg="1"/>
      <p:bldP spid="152" grpId="0" animBg="1"/>
      <p:bldP spid="152" grpId="1" animBg="1"/>
      <p:bldP spid="148" grpId="0" animBg="1"/>
      <p:bldP spid="148" grpId="1" animBg="1"/>
      <p:bldP spid="147" grpId="0" animBg="1"/>
      <p:bldP spid="147" grpId="1" animBg="1"/>
      <p:bldP spid="137" grpId="0" animBg="1"/>
      <p:bldP spid="123" grpId="0" animBg="1"/>
      <p:bldP spid="2" grpId="0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/>
      <p:bldP spid="69" grpId="0"/>
      <p:bldP spid="70" grpId="0"/>
      <p:bldP spid="71" grpId="0"/>
      <p:bldP spid="72" grpId="0"/>
      <p:bldP spid="73" grpId="0"/>
      <p:bldP spid="74" grpId="0"/>
      <p:bldP spid="74" grpId="1"/>
      <p:bldP spid="87" grpId="0"/>
      <p:bldP spid="87" grpId="1"/>
      <p:bldP spid="87" grpId="2"/>
      <p:bldP spid="88" grpId="0"/>
      <p:bldP spid="88" grpId="1"/>
      <p:bldP spid="88" grpId="2"/>
      <p:bldP spid="89" grpId="0"/>
      <p:bldP spid="89" grpId="1"/>
      <p:bldP spid="89" grpId="2"/>
      <p:bldP spid="124" grpId="0"/>
      <p:bldP spid="124" grpId="1"/>
      <p:bldP spid="125" grpId="0" animBg="1"/>
      <p:bldP spid="125" grpId="1" animBg="1"/>
      <p:bldP spid="126" grpId="0"/>
      <p:bldP spid="126" grpId="1"/>
      <p:bldP spid="127" grpId="0"/>
      <p:bldP spid="127" grpId="1"/>
      <p:bldP spid="128" grpId="0" animBg="1"/>
      <p:bldP spid="128" grpId="1" animBg="1"/>
      <p:bldP spid="129" grpId="0"/>
      <p:bldP spid="129" grpId="1"/>
      <p:bldP spid="146" grpId="0" animBg="1"/>
      <p:bldP spid="146" grpId="1" animBg="1"/>
      <p:bldP spid="155" grpId="0"/>
      <p:bldP spid="155" grpId="1"/>
      <p:bldP spid="166" grpId="0"/>
      <p:bldP spid="14" grpId="0" animBg="1"/>
      <p:bldP spid="14" grpId="1" animBg="1"/>
      <p:bldP spid="153" grpId="0" animBg="1"/>
      <p:bldP spid="153" grpId="1" animBg="1"/>
      <p:bldP spid="168" grpId="0" animBg="1"/>
      <p:bldP spid="168" grpId="1" animBg="1"/>
      <p:bldP spid="16" grpId="0"/>
      <p:bldP spid="16" grpId="1"/>
      <p:bldP spid="170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2496</Words>
  <Application>Microsoft Office PowerPoint</Application>
  <PresentationFormat>On-screen Show (16:9)</PresentationFormat>
  <Paragraphs>1067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Rounded MT Bold</vt:lpstr>
      <vt:lpstr>BadaBoom BB</vt:lpstr>
      <vt:lpstr>Book Antiqua</vt:lpstr>
      <vt:lpstr>Bookman Old Style</vt:lpstr>
      <vt:lpstr>Calibri</vt:lpstr>
      <vt:lpstr>Comic Sans MS</vt:lpstr>
      <vt:lpstr>Symbol</vt:lpstr>
      <vt:lpstr>Tiger</vt:lpstr>
      <vt:lpstr>Office Theme</vt:lpstr>
      <vt:lpstr>PowerPoint Presentation</vt:lpstr>
      <vt:lpstr>Heron’s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1618</cp:revision>
  <dcterms:created xsi:type="dcterms:W3CDTF">2014-02-18T05:52:14Z</dcterms:created>
  <dcterms:modified xsi:type="dcterms:W3CDTF">2022-04-23T04:11:16Z</dcterms:modified>
</cp:coreProperties>
</file>