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3"/>
  </p:notesMasterIdLst>
  <p:sldIdLst>
    <p:sldId id="382" r:id="rId3"/>
    <p:sldId id="383" r:id="rId4"/>
    <p:sldId id="384" r:id="rId5"/>
    <p:sldId id="385" r:id="rId6"/>
    <p:sldId id="426" r:id="rId7"/>
    <p:sldId id="446" r:id="rId8"/>
    <p:sldId id="447" r:id="rId9"/>
    <p:sldId id="386" r:id="rId10"/>
    <p:sldId id="437" r:id="rId11"/>
    <p:sldId id="438" r:id="rId12"/>
    <p:sldId id="439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448" r:id="rId22"/>
  </p:sldIdLst>
  <p:sldSz cx="9144000" cy="5143500" type="screen16x9"/>
  <p:notesSz cx="9144000" cy="6858000"/>
  <p:defaultTextStyle>
    <a:defPPr>
      <a:defRPr lang="en-US"/>
    </a:defPPr>
    <a:lvl1pPr marL="0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93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586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879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17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46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758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05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34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CC33"/>
    <a:srgbClr val="482D70"/>
    <a:srgbClr val="A60A90"/>
    <a:srgbClr val="931D88"/>
    <a:srgbClr val="660066"/>
    <a:srgbClr val="0000E1"/>
    <a:srgbClr val="4F8160"/>
    <a:srgbClr val="48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204" autoAdjust="0"/>
    <p:restoredTop sz="9877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1BC4-0EC5-4335-8BB9-2F849DCFF0E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FCAEE-69DB-4F42-BA74-123F8A4822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9669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9338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9007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38676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98344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58013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17682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77351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7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4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6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6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26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3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7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7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8F2574EE-84EA-40BF-84BF-490B93EE92FC}" type="datetimeFigureOut">
              <a:rPr lang="en-US" sz="1800" smtClean="0">
                <a:solidFill>
                  <a:prstClr val="black"/>
                </a:solidFill>
              </a:rPr>
              <a:pPr defTabSz="914400"/>
              <a:t>4/23/2022</a:t>
            </a:fld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41DFB003-57A1-4371-89D8-78DAA7FB72AD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ctr" defTabSz="816586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220" indent="-306220" algn="l" defTabSz="81658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476" indent="-255183" algn="l" defTabSz="81658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32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025" indent="-204146" algn="l" defTabSz="81658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318" indent="-204146" algn="l" defTabSz="81658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61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905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197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49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93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586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879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17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46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758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05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34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7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ounded Rectangle 182"/>
          <p:cNvSpPr/>
          <p:nvPr/>
        </p:nvSpPr>
        <p:spPr>
          <a:xfrm>
            <a:off x="5056565" y="939239"/>
            <a:ext cx="1577174" cy="25023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022937" y="933197"/>
            <a:ext cx="1544662" cy="24132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338785" y="971451"/>
            <a:ext cx="1617798" cy="24132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4080407" y="3552153"/>
            <a:ext cx="667421" cy="2609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452428" y="3543001"/>
            <a:ext cx="606746" cy="2609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796965" y="3569910"/>
            <a:ext cx="606746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912070" y="2840621"/>
            <a:ext cx="1027991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2631075" y="3574731"/>
            <a:ext cx="175752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20301" y="344064"/>
            <a:ext cx="4064331" cy="24495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7089740" y="1039899"/>
            <a:ext cx="1180023" cy="1615213"/>
          </a:xfrm>
          <a:custGeom>
            <a:avLst/>
            <a:gdLst>
              <a:gd name="connsiteX0" fmla="*/ 1498600 w 1498600"/>
              <a:gd name="connsiteY0" fmla="*/ 0 h 2336800"/>
              <a:gd name="connsiteX1" fmla="*/ 1498600 w 1498600"/>
              <a:gd name="connsiteY1" fmla="*/ 2336800 h 2336800"/>
              <a:gd name="connsiteX2" fmla="*/ 330200 w 1498600"/>
              <a:gd name="connsiteY2" fmla="*/ 2336800 h 2336800"/>
              <a:gd name="connsiteX3" fmla="*/ 0 w 1498600"/>
              <a:gd name="connsiteY3" fmla="*/ 1549400 h 2336800"/>
              <a:gd name="connsiteX4" fmla="*/ 1498600 w 1498600"/>
              <a:gd name="connsiteY4" fmla="*/ 0 h 2336800"/>
              <a:gd name="connsiteX0" fmla="*/ 1663446 w 1663446"/>
              <a:gd name="connsiteY0" fmla="*/ 0 h 2336800"/>
              <a:gd name="connsiteX1" fmla="*/ 1663446 w 1663446"/>
              <a:gd name="connsiteY1" fmla="*/ 2336800 h 2336800"/>
              <a:gd name="connsiteX2" fmla="*/ 495046 w 1663446"/>
              <a:gd name="connsiteY2" fmla="*/ 2336800 h 2336800"/>
              <a:gd name="connsiteX3" fmla="*/ 0 w 1663446"/>
              <a:gd name="connsiteY3" fmla="*/ 1469875 h 2336800"/>
              <a:gd name="connsiteX4" fmla="*/ 1663446 w 1663446"/>
              <a:gd name="connsiteY4" fmla="*/ 0 h 2336800"/>
              <a:gd name="connsiteX0" fmla="*/ 1648460 w 1648460"/>
              <a:gd name="connsiteY0" fmla="*/ 0 h 2336800"/>
              <a:gd name="connsiteX1" fmla="*/ 1648460 w 1648460"/>
              <a:gd name="connsiteY1" fmla="*/ 2336800 h 2336800"/>
              <a:gd name="connsiteX2" fmla="*/ 480060 w 1648460"/>
              <a:gd name="connsiteY2" fmla="*/ 2336800 h 2336800"/>
              <a:gd name="connsiteX3" fmla="*/ 0 w 1648460"/>
              <a:gd name="connsiteY3" fmla="*/ 1378989 h 2336800"/>
              <a:gd name="connsiteX4" fmla="*/ 1648460 w 1648460"/>
              <a:gd name="connsiteY4" fmla="*/ 0 h 2336800"/>
              <a:gd name="connsiteX0" fmla="*/ 1648460 w 3032252"/>
              <a:gd name="connsiteY0" fmla="*/ 0 h 2336800"/>
              <a:gd name="connsiteX1" fmla="*/ 3032252 w 3032252"/>
              <a:gd name="connsiteY1" fmla="*/ 548348 h 2336800"/>
              <a:gd name="connsiteX2" fmla="*/ 480060 w 3032252"/>
              <a:gd name="connsiteY2" fmla="*/ 2336800 h 2336800"/>
              <a:gd name="connsiteX3" fmla="*/ 0 w 3032252"/>
              <a:gd name="connsiteY3" fmla="*/ 1378989 h 2336800"/>
              <a:gd name="connsiteX4" fmla="*/ 1648460 w 3032252"/>
              <a:gd name="connsiteY4" fmla="*/ 0 h 2336800"/>
              <a:gd name="connsiteX0" fmla="*/ 1648460 w 3032252"/>
              <a:gd name="connsiteY0" fmla="*/ 0 h 1449506"/>
              <a:gd name="connsiteX1" fmla="*/ 3032252 w 3032252"/>
              <a:gd name="connsiteY1" fmla="*/ 548348 h 1449506"/>
              <a:gd name="connsiteX2" fmla="*/ 1662685 w 3032252"/>
              <a:gd name="connsiteY2" fmla="*/ 1449506 h 1449506"/>
              <a:gd name="connsiteX3" fmla="*/ 0 w 3032252"/>
              <a:gd name="connsiteY3" fmla="*/ 1378989 h 1449506"/>
              <a:gd name="connsiteX4" fmla="*/ 1648460 w 3032252"/>
              <a:gd name="connsiteY4" fmla="*/ 0 h 1449506"/>
              <a:gd name="connsiteX0" fmla="*/ 8635 w 1392427"/>
              <a:gd name="connsiteY0" fmla="*/ 0 h 1449506"/>
              <a:gd name="connsiteX1" fmla="*/ 1392427 w 1392427"/>
              <a:gd name="connsiteY1" fmla="*/ 548348 h 1449506"/>
              <a:gd name="connsiteX2" fmla="*/ 22860 w 1392427"/>
              <a:gd name="connsiteY2" fmla="*/ 1449506 h 1449506"/>
              <a:gd name="connsiteX3" fmla="*/ 0 w 1392427"/>
              <a:gd name="connsiteY3" fmla="*/ 491695 h 1449506"/>
              <a:gd name="connsiteX4" fmla="*/ 8635 w 1392427"/>
              <a:gd name="connsiteY4" fmla="*/ 0 h 1449506"/>
              <a:gd name="connsiteX0" fmla="*/ 8635 w 1392427"/>
              <a:gd name="connsiteY0" fmla="*/ 0 h 1444885"/>
              <a:gd name="connsiteX1" fmla="*/ 1392427 w 1392427"/>
              <a:gd name="connsiteY1" fmla="*/ 548348 h 1444885"/>
              <a:gd name="connsiteX2" fmla="*/ 4572 w 1392427"/>
              <a:gd name="connsiteY2" fmla="*/ 1444885 h 1444885"/>
              <a:gd name="connsiteX3" fmla="*/ 0 w 1392427"/>
              <a:gd name="connsiteY3" fmla="*/ 491695 h 1444885"/>
              <a:gd name="connsiteX4" fmla="*/ 8635 w 1392427"/>
              <a:gd name="connsiteY4" fmla="*/ 0 h 144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427" h="1444885">
                <a:moveTo>
                  <a:pt x="8635" y="0"/>
                </a:moveTo>
                <a:lnTo>
                  <a:pt x="1392427" y="548348"/>
                </a:lnTo>
                <a:lnTo>
                  <a:pt x="4572" y="1444885"/>
                </a:lnTo>
                <a:lnTo>
                  <a:pt x="0" y="491695"/>
                </a:lnTo>
                <a:lnTo>
                  <a:pt x="8635" y="0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99001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Q. Find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the area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a quadrilateral ABCD in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which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AB = 3cm, BC = 4cm, CD = 4cm, DA = 5cm and AC = 5cm.</a:t>
            </a:r>
            <a:endParaRPr lang="en-US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92427" y="819150"/>
            <a:ext cx="1755529" cy="2130731"/>
            <a:chOff x="3454892" y="1797141"/>
            <a:chExt cx="1199049" cy="160085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57600" y="1962150"/>
              <a:ext cx="0" cy="1219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57600" y="3181350"/>
              <a:ext cx="815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0" y="2419350"/>
              <a:ext cx="815790" cy="76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57600" y="1962150"/>
              <a:ext cx="815790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473390" y="2419350"/>
              <a:ext cx="0" cy="76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390401" y="3107013"/>
              <a:ext cx="79495" cy="728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3330859" y="2523199"/>
              <a:ext cx="437424" cy="189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5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9141387">
              <a:off x="3816015" y="2613868"/>
              <a:ext cx="397658" cy="208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5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">
              <a:off x="3891179" y="1988821"/>
              <a:ext cx="397658" cy="208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4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4339387" y="2692553"/>
              <a:ext cx="437424" cy="189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4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69429" y="3183563"/>
              <a:ext cx="397658" cy="208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3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51722" y="3164155"/>
              <a:ext cx="21481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31348" y="3166754"/>
              <a:ext cx="21481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36937" y="2226994"/>
              <a:ext cx="21700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54892" y="1797141"/>
              <a:ext cx="22138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1863982" y="1871979"/>
            <a:ext cx="1182736" cy="26707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2715255" y="1346718"/>
            <a:ext cx="251004" cy="2937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5046728" y="933121"/>
            <a:ext cx="1587937" cy="2427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2316695" y="1341603"/>
            <a:ext cx="251004" cy="2937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3003027" y="933121"/>
            <a:ext cx="1577222" cy="2427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1873456" y="1345887"/>
            <a:ext cx="303714" cy="2937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1322626" y="954519"/>
            <a:ext cx="1605146" cy="24279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72554" y="897493"/>
            <a:ext cx="245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a = AD = 5 cm,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953075" y="895350"/>
            <a:ext cx="197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 = DC = 4 cm,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55846" y="895350"/>
            <a:ext cx="2581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c = AC = 5 cm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27101" y="1303765"/>
            <a:ext cx="64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 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494475" y="1174521"/>
            <a:ext cx="380362" cy="597041"/>
            <a:chOff x="3020060" y="3948946"/>
            <a:chExt cx="380362" cy="597041"/>
          </a:xfrm>
        </p:grpSpPr>
        <p:sp>
          <p:nvSpPr>
            <p:cNvPr id="117" name="TextBox 116"/>
            <p:cNvSpPr txBox="1"/>
            <p:nvPr/>
          </p:nvSpPr>
          <p:spPr>
            <a:xfrm>
              <a:off x="3020060" y="3948946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TextBox 118"/>
            <p:cNvSpPr txBox="1"/>
            <p:nvPr/>
          </p:nvSpPr>
          <p:spPr>
            <a:xfrm>
              <a:off x="3023232" y="4207433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828799" y="1304797"/>
            <a:ext cx="137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(a + b + c)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14427" y="1833235"/>
            <a:ext cx="333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505598" y="1705203"/>
            <a:ext cx="380362" cy="597041"/>
            <a:chOff x="3020060" y="3948946"/>
            <a:chExt cx="380362" cy="597041"/>
          </a:xfrm>
        </p:grpSpPr>
        <p:sp>
          <p:nvSpPr>
            <p:cNvPr id="123" name="TextBox 122"/>
            <p:cNvSpPr txBox="1"/>
            <p:nvPr/>
          </p:nvSpPr>
          <p:spPr>
            <a:xfrm>
              <a:off x="3020060" y="3948946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5" name="TextBox 124"/>
            <p:cNvSpPr txBox="1"/>
            <p:nvPr/>
          </p:nvSpPr>
          <p:spPr>
            <a:xfrm>
              <a:off x="3023232" y="4207433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800234" y="1828074"/>
            <a:ext cx="566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(5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67000" y="2783528"/>
            <a:ext cx="87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cm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03214" y="18280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92419" y="182807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38895" y="18280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40151" y="182807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5)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99074" y="2357015"/>
            <a:ext cx="333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490245" y="2239741"/>
            <a:ext cx="380362" cy="597041"/>
            <a:chOff x="3020060" y="3948946"/>
            <a:chExt cx="380362" cy="597041"/>
          </a:xfrm>
        </p:grpSpPr>
        <p:sp>
          <p:nvSpPr>
            <p:cNvPr id="135" name="TextBox 134"/>
            <p:cNvSpPr txBox="1"/>
            <p:nvPr/>
          </p:nvSpPr>
          <p:spPr>
            <a:xfrm>
              <a:off x="3020060" y="3948946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TextBox 136"/>
            <p:cNvSpPr txBox="1"/>
            <p:nvPr/>
          </p:nvSpPr>
          <p:spPr>
            <a:xfrm>
              <a:off x="3023232" y="4207433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1828390" y="23841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049296" y="238412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 bwMode="auto">
          <a:xfrm flipV="1">
            <a:off x="1545459" y="2604930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/>
          <p:nvPr/>
        </p:nvCxnSpPr>
        <p:spPr bwMode="auto">
          <a:xfrm flipV="1">
            <a:off x="2181266" y="2493254"/>
            <a:ext cx="266762" cy="1294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Rectangle 141"/>
          <p:cNvSpPr/>
          <p:nvPr/>
        </p:nvSpPr>
        <p:spPr>
          <a:xfrm>
            <a:off x="2149267" y="2223419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7</a:t>
            </a:r>
            <a:endParaRPr lang="en-US" sz="1200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06471" y="912067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7582" y="3564441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Tiger"/>
              </a:rPr>
              <a:t>∴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2000" y="3564441"/>
            <a:ext cx="1782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ADC =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2510879" y="3514629"/>
            <a:ext cx="2289777" cy="307543"/>
            <a:chOff x="3680221" y="4313771"/>
            <a:chExt cx="2289777" cy="409719"/>
          </a:xfrm>
        </p:grpSpPr>
        <p:cxnSp>
          <p:nvCxnSpPr>
            <p:cNvPr id="270" name="Straight Connector 269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b="1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888235" y="4326731"/>
              <a:ext cx="78579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b="1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536321" y="4326731"/>
              <a:ext cx="79060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b="1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184205" y="4313771"/>
              <a:ext cx="78579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b="1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277" name="Rounded Rectangle 276"/>
          <p:cNvSpPr/>
          <p:nvPr/>
        </p:nvSpPr>
        <p:spPr>
          <a:xfrm>
            <a:off x="3964472" y="1433525"/>
            <a:ext cx="2847125" cy="5074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5975083" y="1470813"/>
            <a:ext cx="789975" cy="43207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3790172" y="1430161"/>
            <a:ext cx="1239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</a:p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  <a:sym typeface="Wingdings"/>
              </a:rPr>
              <a:t>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772342" y="1522376"/>
            <a:ext cx="335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880318" y="1430161"/>
            <a:ext cx="1053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825977" y="1430161"/>
            <a:ext cx="1053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722545" y="1552014"/>
            <a:ext cx="335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57582" y="2783528"/>
            <a:ext cx="1018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s 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017307" y="2019627"/>
            <a:ext cx="2400290" cy="31507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67082" y="1994128"/>
            <a:ext cx="2819400" cy="338554"/>
            <a:chOff x="882314" y="4619625"/>
            <a:chExt cx="2819400" cy="338554"/>
          </a:xfrm>
        </p:grpSpPr>
        <p:sp>
          <p:nvSpPr>
            <p:cNvPr id="154" name="TextBox 153"/>
            <p:cNvSpPr txBox="1"/>
            <p:nvPr/>
          </p:nvSpPr>
          <p:spPr>
            <a:xfrm>
              <a:off x="882314" y="4619625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</a:t>
              </a:r>
              <a:r>
                <a:rPr lang="en-US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ABC =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58714" y="4619625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 cm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56" name="Straight Connector 155"/>
          <p:cNvCxnSpPr/>
          <p:nvPr/>
        </p:nvCxnSpPr>
        <p:spPr>
          <a:xfrm flipH="1" flipV="1">
            <a:off x="7086866" y="1031940"/>
            <a:ext cx="1208048" cy="62367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>
            <a:off x="6286766" y="1844426"/>
            <a:ext cx="160020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7087349" y="1643387"/>
            <a:ext cx="1194091" cy="101740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84579" y="3145865"/>
            <a:ext cx="2548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By Heron’s formula,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11863" y="3961664"/>
            <a:ext cx="39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>
            <a:off x="2503497" y="4014632"/>
            <a:ext cx="2581835" cy="299266"/>
          </a:xfrm>
          <a:custGeom>
            <a:avLst/>
            <a:gdLst>
              <a:gd name="connsiteX0" fmla="*/ 0 w 1384300"/>
              <a:gd name="connsiteY0" fmla="*/ 273050 h 387350"/>
              <a:gd name="connsiteX1" fmla="*/ 44450 w 1384300"/>
              <a:gd name="connsiteY1" fmla="*/ 215900 h 387350"/>
              <a:gd name="connsiteX2" fmla="*/ 120650 w 1384300"/>
              <a:gd name="connsiteY2" fmla="*/ 387350 h 387350"/>
              <a:gd name="connsiteX3" fmla="*/ 184150 w 1384300"/>
              <a:gd name="connsiteY3" fmla="*/ 0 h 387350"/>
              <a:gd name="connsiteX4" fmla="*/ 1384300 w 1384300"/>
              <a:gd name="connsiteY4" fmla="*/ 0 h 387350"/>
              <a:gd name="connsiteX0" fmla="*/ 0 w 2441575"/>
              <a:gd name="connsiteY0" fmla="*/ 273050 h 387350"/>
              <a:gd name="connsiteX1" fmla="*/ 44450 w 2441575"/>
              <a:gd name="connsiteY1" fmla="*/ 215900 h 387350"/>
              <a:gd name="connsiteX2" fmla="*/ 120650 w 2441575"/>
              <a:gd name="connsiteY2" fmla="*/ 387350 h 387350"/>
              <a:gd name="connsiteX3" fmla="*/ 184150 w 2441575"/>
              <a:gd name="connsiteY3" fmla="*/ 0 h 387350"/>
              <a:gd name="connsiteX4" fmla="*/ 2441575 w 2441575"/>
              <a:gd name="connsiteY4" fmla="*/ 0 h 387350"/>
              <a:gd name="connsiteX0" fmla="*/ 0 w 3657600"/>
              <a:gd name="connsiteY0" fmla="*/ 277204 h 391504"/>
              <a:gd name="connsiteX1" fmla="*/ 44450 w 3657600"/>
              <a:gd name="connsiteY1" fmla="*/ 220054 h 391504"/>
              <a:gd name="connsiteX2" fmla="*/ 120650 w 3657600"/>
              <a:gd name="connsiteY2" fmla="*/ 391504 h 391504"/>
              <a:gd name="connsiteX3" fmla="*/ 184150 w 3657600"/>
              <a:gd name="connsiteY3" fmla="*/ 4154 h 391504"/>
              <a:gd name="connsiteX4" fmla="*/ 3657600 w 3657600"/>
              <a:gd name="connsiteY4" fmla="*/ 0 h 391504"/>
              <a:gd name="connsiteX0" fmla="*/ 0 w 2581835"/>
              <a:gd name="connsiteY0" fmla="*/ 277204 h 391504"/>
              <a:gd name="connsiteX1" fmla="*/ 44450 w 2581835"/>
              <a:gd name="connsiteY1" fmla="*/ 220054 h 391504"/>
              <a:gd name="connsiteX2" fmla="*/ 120650 w 2581835"/>
              <a:gd name="connsiteY2" fmla="*/ 391504 h 391504"/>
              <a:gd name="connsiteX3" fmla="*/ 184150 w 2581835"/>
              <a:gd name="connsiteY3" fmla="*/ 4154 h 391504"/>
              <a:gd name="connsiteX4" fmla="*/ 2581835 w 2581835"/>
              <a:gd name="connsiteY4" fmla="*/ 0 h 39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5" h="391504">
                <a:moveTo>
                  <a:pt x="0" y="277204"/>
                </a:moveTo>
                <a:lnTo>
                  <a:pt x="44450" y="220054"/>
                </a:lnTo>
                <a:lnTo>
                  <a:pt x="120650" y="391504"/>
                </a:lnTo>
                <a:lnTo>
                  <a:pt x="184150" y="4154"/>
                </a:lnTo>
                <a:lnTo>
                  <a:pt x="2581835" y="0"/>
                </a:ln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640022" y="3978528"/>
            <a:ext cx="53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897450" y="3979559"/>
            <a:ext cx="87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(7 – 5)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13165" y="3987955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(7 – 4)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32832" y="3973773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(7 – </a:t>
            </a:r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 bwMode="auto">
          <a:xfrm>
            <a:off x="3032234" y="4305819"/>
            <a:ext cx="573392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70" name="Rectangle 169"/>
          <p:cNvSpPr/>
          <p:nvPr/>
        </p:nvSpPr>
        <p:spPr>
          <a:xfrm>
            <a:off x="2244568" y="44987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rot="16200000" flipH="1">
            <a:off x="2481988" y="4665294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569555" y="4476750"/>
            <a:ext cx="43966" cy="2934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619818" y="450462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838891" y="45122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011035" y="450818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198330" y="45081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366729" y="45041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604268" y="45041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05420" y="450010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2608438" y="4490680"/>
            <a:ext cx="1487882" cy="24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 bwMode="auto">
          <a:xfrm>
            <a:off x="3781502" y="4294214"/>
            <a:ext cx="573392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4457421" y="4293898"/>
            <a:ext cx="573392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192" name="TextBox 191"/>
          <p:cNvSpPr txBox="1"/>
          <p:nvPr/>
        </p:nvSpPr>
        <p:spPr>
          <a:xfrm>
            <a:off x="5197897" y="121887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41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3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82" grpId="0" animBg="1"/>
      <p:bldP spid="182" grpId="1" animBg="1"/>
      <p:bldP spid="181" grpId="0" animBg="1"/>
      <p:bldP spid="181" grpId="1" animBg="1"/>
      <p:bldP spid="111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2" grpId="0"/>
      <p:bldP spid="113" grpId="0"/>
      <p:bldP spid="114" grpId="0"/>
      <p:bldP spid="115" grpId="0"/>
      <p:bldP spid="120" grpId="0"/>
      <p:bldP spid="121" grpId="0"/>
      <p:bldP spid="126" grpId="0"/>
      <p:bldP spid="127" grpId="0"/>
      <p:bldP spid="129" grpId="0"/>
      <p:bldP spid="130" grpId="0"/>
      <p:bldP spid="131" grpId="0"/>
      <p:bldP spid="132" grpId="0"/>
      <p:bldP spid="133" grpId="0"/>
      <p:bldP spid="138" grpId="0"/>
      <p:bldP spid="139" grpId="0"/>
      <p:bldP spid="142" grpId="0"/>
      <p:bldP spid="101" grpId="0"/>
      <p:bldP spid="268" grpId="0"/>
      <p:bldP spid="278" grpId="0" animBg="1"/>
      <p:bldP spid="298" grpId="0"/>
      <p:bldP spid="159" grpId="0"/>
      <p:bldP spid="160" grpId="0"/>
      <p:bldP spid="161" grpId="0" animBg="1"/>
      <p:bldP spid="162" grpId="0"/>
      <p:bldP spid="163" grpId="0"/>
      <p:bldP spid="164" grpId="0"/>
      <p:bldP spid="165" grpId="0"/>
      <p:bldP spid="170" grpId="0"/>
      <p:bldP spid="173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720301" y="344064"/>
            <a:ext cx="4064331" cy="24495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50170" y="3277963"/>
            <a:ext cx="5102749" cy="35328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912544" y="1820437"/>
            <a:ext cx="2892505" cy="31327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4363144" y="2267996"/>
            <a:ext cx="1426330" cy="2512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2704730" y="2255746"/>
            <a:ext cx="1462632" cy="2682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4464466" y="1885268"/>
            <a:ext cx="2333116" cy="334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7089740" y="1046433"/>
            <a:ext cx="1180023" cy="1615213"/>
          </a:xfrm>
          <a:custGeom>
            <a:avLst/>
            <a:gdLst>
              <a:gd name="connsiteX0" fmla="*/ 1498600 w 1498600"/>
              <a:gd name="connsiteY0" fmla="*/ 0 h 2336800"/>
              <a:gd name="connsiteX1" fmla="*/ 1498600 w 1498600"/>
              <a:gd name="connsiteY1" fmla="*/ 2336800 h 2336800"/>
              <a:gd name="connsiteX2" fmla="*/ 330200 w 1498600"/>
              <a:gd name="connsiteY2" fmla="*/ 2336800 h 2336800"/>
              <a:gd name="connsiteX3" fmla="*/ 0 w 1498600"/>
              <a:gd name="connsiteY3" fmla="*/ 1549400 h 2336800"/>
              <a:gd name="connsiteX4" fmla="*/ 1498600 w 1498600"/>
              <a:gd name="connsiteY4" fmla="*/ 0 h 2336800"/>
              <a:gd name="connsiteX0" fmla="*/ 1663446 w 1663446"/>
              <a:gd name="connsiteY0" fmla="*/ 0 h 2336800"/>
              <a:gd name="connsiteX1" fmla="*/ 1663446 w 1663446"/>
              <a:gd name="connsiteY1" fmla="*/ 2336800 h 2336800"/>
              <a:gd name="connsiteX2" fmla="*/ 495046 w 1663446"/>
              <a:gd name="connsiteY2" fmla="*/ 2336800 h 2336800"/>
              <a:gd name="connsiteX3" fmla="*/ 0 w 1663446"/>
              <a:gd name="connsiteY3" fmla="*/ 1469875 h 2336800"/>
              <a:gd name="connsiteX4" fmla="*/ 1663446 w 1663446"/>
              <a:gd name="connsiteY4" fmla="*/ 0 h 2336800"/>
              <a:gd name="connsiteX0" fmla="*/ 1648460 w 1648460"/>
              <a:gd name="connsiteY0" fmla="*/ 0 h 2336800"/>
              <a:gd name="connsiteX1" fmla="*/ 1648460 w 1648460"/>
              <a:gd name="connsiteY1" fmla="*/ 2336800 h 2336800"/>
              <a:gd name="connsiteX2" fmla="*/ 480060 w 1648460"/>
              <a:gd name="connsiteY2" fmla="*/ 2336800 h 2336800"/>
              <a:gd name="connsiteX3" fmla="*/ 0 w 1648460"/>
              <a:gd name="connsiteY3" fmla="*/ 1378989 h 2336800"/>
              <a:gd name="connsiteX4" fmla="*/ 1648460 w 1648460"/>
              <a:gd name="connsiteY4" fmla="*/ 0 h 2336800"/>
              <a:gd name="connsiteX0" fmla="*/ 1648460 w 3032252"/>
              <a:gd name="connsiteY0" fmla="*/ 0 h 2336800"/>
              <a:gd name="connsiteX1" fmla="*/ 3032252 w 3032252"/>
              <a:gd name="connsiteY1" fmla="*/ 548348 h 2336800"/>
              <a:gd name="connsiteX2" fmla="*/ 480060 w 3032252"/>
              <a:gd name="connsiteY2" fmla="*/ 2336800 h 2336800"/>
              <a:gd name="connsiteX3" fmla="*/ 0 w 3032252"/>
              <a:gd name="connsiteY3" fmla="*/ 1378989 h 2336800"/>
              <a:gd name="connsiteX4" fmla="*/ 1648460 w 3032252"/>
              <a:gd name="connsiteY4" fmla="*/ 0 h 2336800"/>
              <a:gd name="connsiteX0" fmla="*/ 1648460 w 3032252"/>
              <a:gd name="connsiteY0" fmla="*/ 0 h 1449506"/>
              <a:gd name="connsiteX1" fmla="*/ 3032252 w 3032252"/>
              <a:gd name="connsiteY1" fmla="*/ 548348 h 1449506"/>
              <a:gd name="connsiteX2" fmla="*/ 1662685 w 3032252"/>
              <a:gd name="connsiteY2" fmla="*/ 1449506 h 1449506"/>
              <a:gd name="connsiteX3" fmla="*/ 0 w 3032252"/>
              <a:gd name="connsiteY3" fmla="*/ 1378989 h 1449506"/>
              <a:gd name="connsiteX4" fmla="*/ 1648460 w 3032252"/>
              <a:gd name="connsiteY4" fmla="*/ 0 h 1449506"/>
              <a:gd name="connsiteX0" fmla="*/ 8635 w 1392427"/>
              <a:gd name="connsiteY0" fmla="*/ 0 h 1449506"/>
              <a:gd name="connsiteX1" fmla="*/ 1392427 w 1392427"/>
              <a:gd name="connsiteY1" fmla="*/ 548348 h 1449506"/>
              <a:gd name="connsiteX2" fmla="*/ 22860 w 1392427"/>
              <a:gd name="connsiteY2" fmla="*/ 1449506 h 1449506"/>
              <a:gd name="connsiteX3" fmla="*/ 0 w 1392427"/>
              <a:gd name="connsiteY3" fmla="*/ 491695 h 1449506"/>
              <a:gd name="connsiteX4" fmla="*/ 8635 w 1392427"/>
              <a:gd name="connsiteY4" fmla="*/ 0 h 1449506"/>
              <a:gd name="connsiteX0" fmla="*/ 8635 w 1392427"/>
              <a:gd name="connsiteY0" fmla="*/ 0 h 1444885"/>
              <a:gd name="connsiteX1" fmla="*/ 1392427 w 1392427"/>
              <a:gd name="connsiteY1" fmla="*/ 548348 h 1444885"/>
              <a:gd name="connsiteX2" fmla="*/ 4572 w 1392427"/>
              <a:gd name="connsiteY2" fmla="*/ 1444885 h 1444885"/>
              <a:gd name="connsiteX3" fmla="*/ 0 w 1392427"/>
              <a:gd name="connsiteY3" fmla="*/ 491695 h 1444885"/>
              <a:gd name="connsiteX4" fmla="*/ 8635 w 1392427"/>
              <a:gd name="connsiteY4" fmla="*/ 0 h 144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427" h="1444885">
                <a:moveTo>
                  <a:pt x="8635" y="0"/>
                </a:moveTo>
                <a:lnTo>
                  <a:pt x="1392427" y="548348"/>
                </a:lnTo>
                <a:lnTo>
                  <a:pt x="4572" y="1444885"/>
                </a:lnTo>
                <a:lnTo>
                  <a:pt x="0" y="491695"/>
                </a:lnTo>
                <a:lnTo>
                  <a:pt x="8635" y="0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99001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Q. Find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the area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a quadrilateral ABCD in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which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AB = 3cm, BC = 4cm, CD = 4cm, DA = 5cm and AC = 5cm.</a:t>
            </a:r>
            <a:endParaRPr lang="en-US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92427" y="819150"/>
            <a:ext cx="1755529" cy="2130731"/>
            <a:chOff x="3454892" y="1797141"/>
            <a:chExt cx="1199049" cy="160085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57600" y="1962150"/>
              <a:ext cx="0" cy="1219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57600" y="3181350"/>
              <a:ext cx="815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0" y="2419350"/>
              <a:ext cx="815790" cy="76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57600" y="1962150"/>
              <a:ext cx="815790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473390" y="2419350"/>
              <a:ext cx="0" cy="76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390401" y="3107013"/>
              <a:ext cx="79495" cy="728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3330859" y="2523199"/>
              <a:ext cx="437424" cy="189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5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9141387">
              <a:off x="3816015" y="2613868"/>
              <a:ext cx="397658" cy="208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5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">
              <a:off x="3891179" y="1988821"/>
              <a:ext cx="397658" cy="208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4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4339387" y="2692553"/>
              <a:ext cx="437424" cy="189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4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69429" y="3183563"/>
              <a:ext cx="397658" cy="208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</a:rPr>
                <a:t>3 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cm</a:t>
              </a:r>
              <a:endParaRPr lang="en-US" sz="12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51722" y="3164155"/>
              <a:ext cx="21481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31348" y="3166754"/>
              <a:ext cx="21481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36937" y="2226994"/>
              <a:ext cx="21700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54892" y="1797141"/>
              <a:ext cx="221384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06471" y="912067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rot="16200000" flipH="1">
            <a:off x="2664839" y="1092430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770336" y="903886"/>
            <a:ext cx="43966" cy="2934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820599" y="93175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039672" y="9393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211816" y="93532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399111" y="9353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567510" y="93128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805049" y="9312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006201" y="92723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371702" y="12668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rot="16200000" flipH="1">
            <a:off x="3108822" y="1507276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3205909" y="1329515"/>
            <a:ext cx="53421" cy="27676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255950" y="1325434"/>
            <a:ext cx="297049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199635" y="130197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b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83858" y="1820234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Tiger"/>
              </a:rPr>
              <a:t>∴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2806373" y="907272"/>
            <a:ext cx="1487882" cy="24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597710" y="128629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844791" y="130628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378932" y="182023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891729" y="1820234"/>
            <a:ext cx="159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ADC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912545" y="912290"/>
            <a:ext cx="1847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/>
              </a:rPr>
              <a:t>ADC =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4020291" y="1303439"/>
            <a:ext cx="2843784" cy="5074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6046540" y="1340727"/>
            <a:ext cx="789975" cy="43207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3861629" y="1300075"/>
            <a:ext cx="1239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</a:p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  <a:sym typeface="Wingdings"/>
              </a:rPr>
              <a:t>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843799" y="1392290"/>
            <a:ext cx="335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951775" y="1300075"/>
            <a:ext cx="1053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897434" y="1300075"/>
            <a:ext cx="1053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794002" y="1421928"/>
            <a:ext cx="335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16441" y="2204906"/>
            <a:ext cx="1800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b="1" dirty="0" err="1" smtClean="0">
                <a:solidFill>
                  <a:prstClr val="black"/>
                </a:solidFill>
                <a:latin typeface="Wingdings" pitchFamily="2" charset="2"/>
              </a:rPr>
              <a:t>o</a:t>
            </a:r>
            <a:r>
              <a:rPr lang="en-US" b="1" dirty="0" err="1" smtClean="0">
                <a:solidFill>
                  <a:prstClr val="black"/>
                </a:solidFill>
                <a:latin typeface="Bookman Old Style" pitchFamily="18" charset="0"/>
              </a:rPr>
              <a:t>ABCD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2438400" y="22049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654285" y="2204906"/>
            <a:ext cx="1688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106190" y="22049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276772" y="2204906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ACD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438400" y="257759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2693380" y="257759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940095" y="257759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4481297" y="1913299"/>
            <a:ext cx="2281115" cy="2864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418550" y="1877098"/>
            <a:ext cx="2482717" cy="338554"/>
            <a:chOff x="762000" y="4176276"/>
            <a:chExt cx="2482717" cy="338554"/>
          </a:xfrm>
        </p:grpSpPr>
        <p:sp>
          <p:nvSpPr>
            <p:cNvPr id="311" name="TextBox 310"/>
            <p:cNvSpPr txBox="1"/>
            <p:nvPr/>
          </p:nvSpPr>
          <p:spPr>
            <a:xfrm>
              <a:off x="762000" y="4176276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</a:t>
              </a:r>
              <a:r>
                <a:rPr lang="en-US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ABC =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385964" y="4176276"/>
              <a:ext cx="858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 cm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22" name="Rectangle 321"/>
          <p:cNvSpPr/>
          <p:nvPr/>
        </p:nvSpPr>
        <p:spPr>
          <a:xfrm>
            <a:off x="2438400" y="29329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674800" y="2932997"/>
            <a:ext cx="916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2(3 + 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2944" y="3299692"/>
            <a:ext cx="357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Tiger"/>
              </a:rPr>
              <a:t>∴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Area of quadrilateral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ABCD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is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97004" y="1060233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34418" y="105176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3274961" y="1200150"/>
            <a:ext cx="22106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4077411" y="1200150"/>
            <a:ext cx="22106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2568078" y="1809750"/>
            <a:ext cx="1265091" cy="352791"/>
            <a:chOff x="2750110" y="1844109"/>
            <a:chExt cx="1265091" cy="352791"/>
          </a:xfrm>
        </p:grpSpPr>
        <p:sp>
          <p:nvSpPr>
            <p:cNvPr id="89" name="Rectangle 88"/>
            <p:cNvSpPr/>
            <p:nvPr/>
          </p:nvSpPr>
          <p:spPr>
            <a:xfrm>
              <a:off x="2750110" y="185834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16960" y="1844109"/>
              <a:ext cx="5982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rgbClr val="000000"/>
                  </a:solidFill>
                  <a:latin typeface="Bookman Old Style"/>
                </a:rPr>
                <a:t>cm</a:t>
              </a:r>
              <a:r>
                <a:rPr lang="en-US" b="1" baseline="30000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024885" y="1854837"/>
              <a:ext cx="509102" cy="338554"/>
              <a:chOff x="3548234" y="1967574"/>
              <a:chExt cx="509102" cy="33855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rot="16200000" flipH="1">
                <a:off x="3520999" y="2129459"/>
                <a:ext cx="126842" cy="7237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616593" y="1995112"/>
                <a:ext cx="43262" cy="233128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56475" y="2005317"/>
                <a:ext cx="297049" cy="266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3600160" y="1967574"/>
                <a:ext cx="457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 smtClean="0">
                    <a:solidFill>
                      <a:srgbClr val="000000"/>
                    </a:solidFill>
                    <a:latin typeface="Bookman Old Style"/>
                  </a:rPr>
                  <a:t>21</a:t>
                </a:r>
                <a:endParaRPr lang="en-US" b="1" baseline="300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164034" y="2584660"/>
            <a:ext cx="783877" cy="342063"/>
            <a:chOff x="2750110" y="1854837"/>
            <a:chExt cx="783877" cy="342063"/>
          </a:xfrm>
        </p:grpSpPr>
        <p:sp>
          <p:nvSpPr>
            <p:cNvPr id="98" name="Rectangle 97"/>
            <p:cNvSpPr/>
            <p:nvPr/>
          </p:nvSpPr>
          <p:spPr>
            <a:xfrm>
              <a:off x="2750110" y="185834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b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024885" y="1854837"/>
              <a:ext cx="509102" cy="338554"/>
              <a:chOff x="3548234" y="1967574"/>
              <a:chExt cx="509102" cy="33855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rot="16200000" flipH="1">
                <a:off x="3520999" y="2129459"/>
                <a:ext cx="126842" cy="7237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3616593" y="1995112"/>
                <a:ext cx="43262" cy="233128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656475" y="2005317"/>
                <a:ext cx="297049" cy="266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3600160" y="1967574"/>
                <a:ext cx="457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 smtClean="0">
                    <a:solidFill>
                      <a:srgbClr val="000000"/>
                    </a:solidFill>
                    <a:latin typeface="Bookman Old Style"/>
                  </a:rPr>
                  <a:t>21</a:t>
                </a:r>
                <a:endParaRPr lang="en-US" b="1" baseline="300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3332300" y="2952047"/>
            <a:ext cx="509102" cy="338554"/>
            <a:chOff x="3548234" y="1967574"/>
            <a:chExt cx="509102" cy="338554"/>
          </a:xfrm>
        </p:grpSpPr>
        <p:cxnSp>
          <p:nvCxnSpPr>
            <p:cNvPr id="109" name="Straight Connector 108"/>
            <p:cNvCxnSpPr/>
            <p:nvPr/>
          </p:nvCxnSpPr>
          <p:spPr>
            <a:xfrm rot="16200000" flipH="1">
              <a:off x="3520999" y="2129459"/>
              <a:ext cx="126842" cy="7237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616593" y="1995112"/>
              <a:ext cx="43262" cy="233128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656475" y="2005317"/>
              <a:ext cx="297049" cy="26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600160" y="1967574"/>
              <a:ext cx="4571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rgbClr val="000000"/>
                  </a:solidFill>
                  <a:latin typeface="Bookman Old Style"/>
                </a:rPr>
                <a:t>21</a:t>
              </a:r>
              <a:endParaRPr lang="en-US" b="1" baseline="300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656811" y="2932997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) cm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6412" y="3280642"/>
            <a:ext cx="1716507" cy="357604"/>
            <a:chOff x="3885247" y="4787140"/>
            <a:chExt cx="1716507" cy="357604"/>
          </a:xfrm>
        </p:grpSpPr>
        <p:sp>
          <p:nvSpPr>
            <p:cNvPr id="114" name="Rectangle 113"/>
            <p:cNvSpPr/>
            <p:nvPr/>
          </p:nvSpPr>
          <p:spPr>
            <a:xfrm>
              <a:off x="3885247" y="4787140"/>
              <a:ext cx="9168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2(3 + </a:t>
              </a:r>
              <a:endParaRPr lang="en-US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542747" y="4806190"/>
              <a:ext cx="509102" cy="338554"/>
              <a:chOff x="3548234" y="1967574"/>
              <a:chExt cx="509102" cy="338554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3520999" y="2129459"/>
                <a:ext cx="126842" cy="7237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3616593" y="1995112"/>
                <a:ext cx="43262" cy="233128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656475" y="2005317"/>
                <a:ext cx="297049" cy="266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3600160" y="1967574"/>
                <a:ext cx="457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 smtClean="0">
                    <a:solidFill>
                      <a:srgbClr val="000000"/>
                    </a:solidFill>
                    <a:latin typeface="Bookman Old Style"/>
                  </a:rPr>
                  <a:t>21</a:t>
                </a:r>
                <a:endParaRPr lang="en-US" b="1" baseline="300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4867258" y="4787140"/>
              <a:ext cx="7344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) cm</a:t>
              </a:r>
              <a:r>
                <a:rPr lang="en-US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baseline="30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4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1" grpId="0" animBg="1"/>
      <p:bldP spid="319" grpId="0" animBg="1"/>
      <p:bldP spid="319" grpId="1" animBg="1"/>
      <p:bldP spid="318" grpId="0" animBg="1"/>
      <p:bldP spid="318" grpId="1" animBg="1"/>
      <p:bldP spid="315" grpId="0" animBg="1"/>
      <p:bldP spid="315" grpId="1" animBg="1"/>
      <p:bldP spid="313" grpId="0" animBg="1"/>
      <p:bldP spid="111" grpId="0" animBg="1"/>
      <p:bldP spid="167" grpId="0"/>
      <p:bldP spid="172" grpId="0"/>
      <p:bldP spid="173" grpId="0"/>
      <p:bldP spid="191" grpId="0"/>
      <p:bldP spid="192" grpId="0"/>
      <p:bldP spid="223" grpId="0"/>
      <p:bldP spid="226" grpId="0"/>
      <p:bldP spid="277" grpId="0" animBg="1"/>
      <p:bldP spid="277" grpId="1" animBg="1"/>
      <p:bldP spid="277" grpId="2" animBg="1"/>
      <p:bldP spid="278" grpId="0" animBg="1"/>
      <p:bldP spid="279" grpId="0"/>
      <p:bldP spid="281" grpId="0"/>
      <p:bldP spid="282" grpId="0"/>
      <p:bldP spid="283" grpId="0"/>
      <p:bldP spid="284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14" grpId="0" animBg="1"/>
      <p:bldP spid="314" grpId="1" animBg="1"/>
      <p:bldP spid="322" grpId="0"/>
      <p:bldP spid="323" grpId="0"/>
      <p:bldP spid="80" grpId="0"/>
      <p:bldP spid="79" grpId="0"/>
      <p:bldP spid="82" grpId="0"/>
      <p:bldP spid="82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4295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 203"/>
          <p:cNvSpPr/>
          <p:nvPr/>
        </p:nvSpPr>
        <p:spPr>
          <a:xfrm>
            <a:off x="2976469" y="1535700"/>
            <a:ext cx="193226" cy="25717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2597653" y="1526230"/>
            <a:ext cx="193226" cy="25717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2230887" y="1527626"/>
            <a:ext cx="193226" cy="25717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2790742" y="1079923"/>
            <a:ext cx="892054" cy="25717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812912" y="1065147"/>
            <a:ext cx="892054" cy="25717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7684" y="1069293"/>
            <a:ext cx="892054" cy="25717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4242487" y="3085884"/>
            <a:ext cx="152400" cy="201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793240" y="1069403"/>
            <a:ext cx="890677" cy="267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517843" y="3076368"/>
            <a:ext cx="152400" cy="201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811573" y="1059887"/>
            <a:ext cx="955651" cy="267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772395" y="3112634"/>
            <a:ext cx="152400" cy="201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820701" y="1059887"/>
            <a:ext cx="955651" cy="267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29532" y="2436369"/>
            <a:ext cx="1127796" cy="267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19313" y="3095400"/>
            <a:ext cx="152400" cy="201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68600" y="4328137"/>
            <a:ext cx="6045200" cy="589643"/>
          </a:xfrm>
          <a:prstGeom prst="roundRect">
            <a:avLst>
              <a:gd name="adj" fmla="val 1557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Isosceles Triangle 12"/>
          <p:cNvSpPr/>
          <p:nvPr/>
        </p:nvSpPr>
        <p:spPr>
          <a:xfrm flipH="1" flipV="1">
            <a:off x="7433958" y="1729550"/>
            <a:ext cx="1528184" cy="442102"/>
          </a:xfrm>
          <a:custGeom>
            <a:avLst/>
            <a:gdLst>
              <a:gd name="connsiteX0" fmla="*/ 0 w 1500258"/>
              <a:gd name="connsiteY0" fmla="*/ 1094974 h 1094974"/>
              <a:gd name="connsiteX1" fmla="*/ 750129 w 1500258"/>
              <a:gd name="connsiteY1" fmla="*/ 0 h 1094974"/>
              <a:gd name="connsiteX2" fmla="*/ 1500258 w 1500258"/>
              <a:gd name="connsiteY2" fmla="*/ 1094974 h 1094974"/>
              <a:gd name="connsiteX3" fmla="*/ 0 w 1500258"/>
              <a:gd name="connsiteY3" fmla="*/ 1094974 h 1094974"/>
              <a:gd name="connsiteX0" fmla="*/ 0 w 1500258"/>
              <a:gd name="connsiteY0" fmla="*/ 442511 h 442511"/>
              <a:gd name="connsiteX1" fmla="*/ 1497841 w 1500258"/>
              <a:gd name="connsiteY1" fmla="*/ 0 h 442511"/>
              <a:gd name="connsiteX2" fmla="*/ 1500258 w 1500258"/>
              <a:gd name="connsiteY2" fmla="*/ 442511 h 442511"/>
              <a:gd name="connsiteX3" fmla="*/ 0 w 1500258"/>
              <a:gd name="connsiteY3" fmla="*/ 442511 h 44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58" h="442511">
                <a:moveTo>
                  <a:pt x="0" y="442511"/>
                </a:moveTo>
                <a:lnTo>
                  <a:pt x="1497841" y="0"/>
                </a:lnTo>
                <a:cubicBezTo>
                  <a:pt x="1498647" y="147504"/>
                  <a:pt x="1499452" y="295007"/>
                  <a:pt x="1500258" y="442511"/>
                </a:cubicBezTo>
                <a:lnTo>
                  <a:pt x="0" y="442511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5544990" y="1727933"/>
            <a:ext cx="1500258" cy="442102"/>
          </a:xfrm>
          <a:custGeom>
            <a:avLst/>
            <a:gdLst>
              <a:gd name="connsiteX0" fmla="*/ 0 w 1500258"/>
              <a:gd name="connsiteY0" fmla="*/ 1094974 h 1094974"/>
              <a:gd name="connsiteX1" fmla="*/ 750129 w 1500258"/>
              <a:gd name="connsiteY1" fmla="*/ 0 h 1094974"/>
              <a:gd name="connsiteX2" fmla="*/ 1500258 w 1500258"/>
              <a:gd name="connsiteY2" fmla="*/ 1094974 h 1094974"/>
              <a:gd name="connsiteX3" fmla="*/ 0 w 1500258"/>
              <a:gd name="connsiteY3" fmla="*/ 1094974 h 1094974"/>
              <a:gd name="connsiteX0" fmla="*/ 0 w 1500258"/>
              <a:gd name="connsiteY0" fmla="*/ 442511 h 442511"/>
              <a:gd name="connsiteX1" fmla="*/ 1497841 w 1500258"/>
              <a:gd name="connsiteY1" fmla="*/ 0 h 442511"/>
              <a:gd name="connsiteX2" fmla="*/ 1500258 w 1500258"/>
              <a:gd name="connsiteY2" fmla="*/ 442511 h 442511"/>
              <a:gd name="connsiteX3" fmla="*/ 0 w 1500258"/>
              <a:gd name="connsiteY3" fmla="*/ 442511 h 44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58" h="442511">
                <a:moveTo>
                  <a:pt x="0" y="442511"/>
                </a:moveTo>
                <a:lnTo>
                  <a:pt x="1497841" y="0"/>
                </a:lnTo>
                <a:cubicBezTo>
                  <a:pt x="1498647" y="147504"/>
                  <a:pt x="1499452" y="295007"/>
                  <a:pt x="1500258" y="442511"/>
                </a:cubicBezTo>
                <a:lnTo>
                  <a:pt x="0" y="442511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5354" y="3498800"/>
            <a:ext cx="685082" cy="247558"/>
          </a:xfrm>
          <a:custGeom>
            <a:avLst/>
            <a:gdLst>
              <a:gd name="connsiteX0" fmla="*/ 0 w 673176"/>
              <a:gd name="connsiteY0" fmla="*/ 0 h 245405"/>
              <a:gd name="connsiteX1" fmla="*/ 673176 w 673176"/>
              <a:gd name="connsiteY1" fmla="*/ 0 h 245405"/>
              <a:gd name="connsiteX2" fmla="*/ 673176 w 673176"/>
              <a:gd name="connsiteY2" fmla="*/ 245405 h 245405"/>
              <a:gd name="connsiteX3" fmla="*/ 0 w 673176"/>
              <a:gd name="connsiteY3" fmla="*/ 245405 h 245405"/>
              <a:gd name="connsiteX4" fmla="*/ 0 w 673176"/>
              <a:gd name="connsiteY4" fmla="*/ 0 h 245405"/>
              <a:gd name="connsiteX0" fmla="*/ 0 w 673176"/>
              <a:gd name="connsiteY0" fmla="*/ 4763 h 250168"/>
              <a:gd name="connsiteX1" fmla="*/ 525539 w 673176"/>
              <a:gd name="connsiteY1" fmla="*/ 0 h 250168"/>
              <a:gd name="connsiteX2" fmla="*/ 673176 w 673176"/>
              <a:gd name="connsiteY2" fmla="*/ 250168 h 250168"/>
              <a:gd name="connsiteX3" fmla="*/ 0 w 673176"/>
              <a:gd name="connsiteY3" fmla="*/ 250168 h 250168"/>
              <a:gd name="connsiteX4" fmla="*/ 0 w 673176"/>
              <a:gd name="connsiteY4" fmla="*/ 4763 h 250168"/>
              <a:gd name="connsiteX0" fmla="*/ 0 w 677938"/>
              <a:gd name="connsiteY0" fmla="*/ 4763 h 250168"/>
              <a:gd name="connsiteX1" fmla="*/ 525539 w 677938"/>
              <a:gd name="connsiteY1" fmla="*/ 0 h 250168"/>
              <a:gd name="connsiteX2" fmla="*/ 677938 w 677938"/>
              <a:gd name="connsiteY2" fmla="*/ 243024 h 250168"/>
              <a:gd name="connsiteX3" fmla="*/ 0 w 677938"/>
              <a:gd name="connsiteY3" fmla="*/ 250168 h 250168"/>
              <a:gd name="connsiteX4" fmla="*/ 0 w 677938"/>
              <a:gd name="connsiteY4" fmla="*/ 4763 h 250168"/>
              <a:gd name="connsiteX0" fmla="*/ 140494 w 677938"/>
              <a:gd name="connsiteY0" fmla="*/ 4763 h 250168"/>
              <a:gd name="connsiteX1" fmla="*/ 525539 w 677938"/>
              <a:gd name="connsiteY1" fmla="*/ 0 h 250168"/>
              <a:gd name="connsiteX2" fmla="*/ 677938 w 677938"/>
              <a:gd name="connsiteY2" fmla="*/ 243024 h 250168"/>
              <a:gd name="connsiteX3" fmla="*/ 0 w 677938"/>
              <a:gd name="connsiteY3" fmla="*/ 250168 h 250168"/>
              <a:gd name="connsiteX4" fmla="*/ 140494 w 677938"/>
              <a:gd name="connsiteY4" fmla="*/ 4763 h 250168"/>
              <a:gd name="connsiteX0" fmla="*/ 147638 w 685082"/>
              <a:gd name="connsiteY0" fmla="*/ 4763 h 247787"/>
              <a:gd name="connsiteX1" fmla="*/ 532683 w 685082"/>
              <a:gd name="connsiteY1" fmla="*/ 0 h 247787"/>
              <a:gd name="connsiteX2" fmla="*/ 685082 w 685082"/>
              <a:gd name="connsiteY2" fmla="*/ 243024 h 247787"/>
              <a:gd name="connsiteX3" fmla="*/ 0 w 685082"/>
              <a:gd name="connsiteY3" fmla="*/ 247787 h 247787"/>
              <a:gd name="connsiteX4" fmla="*/ 147638 w 685082"/>
              <a:gd name="connsiteY4" fmla="*/ 4763 h 2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82" h="247787">
                <a:moveTo>
                  <a:pt x="147638" y="4763"/>
                </a:moveTo>
                <a:lnTo>
                  <a:pt x="532683" y="0"/>
                </a:lnTo>
                <a:lnTo>
                  <a:pt x="685082" y="243024"/>
                </a:lnTo>
                <a:lnTo>
                  <a:pt x="0" y="247787"/>
                </a:lnTo>
                <a:lnTo>
                  <a:pt x="147638" y="476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1268" y="1729550"/>
            <a:ext cx="382690" cy="177351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7041480" y="817231"/>
            <a:ext cx="401430" cy="9049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02" y="91875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536" y="91875"/>
            <a:ext cx="835292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Radha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made a picture of an </a:t>
            </a:r>
            <a:r>
              <a:rPr lang="en-US" sz="18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aeroplane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with </a:t>
            </a:r>
            <a:r>
              <a:rPr lang="en-US" sz="18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coloured</a:t>
            </a:r>
            <a:endParaRPr lang="en-US" sz="18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537" y="388924"/>
            <a:ext cx="8215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paper as 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shown</a:t>
            </a:r>
            <a:r>
              <a:rPr lang="en-US" sz="18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figure. Find the total area of </a:t>
            </a:r>
            <a:endParaRPr lang="en-US" sz="18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paper used.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endParaRPr lang="en-US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529314" y="1728132"/>
            <a:ext cx="34563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41481" y="811566"/>
            <a:ext cx="200819" cy="92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45475" y="814738"/>
            <a:ext cx="193379" cy="914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45249" y="1737185"/>
            <a:ext cx="1" cy="1766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433958" y="1729510"/>
            <a:ext cx="0" cy="1774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529312" y="1728133"/>
            <a:ext cx="1506411" cy="436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529312" y="1728134"/>
            <a:ext cx="1506411" cy="436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438853" y="1728132"/>
            <a:ext cx="1537158" cy="436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41480" y="3503560"/>
            <a:ext cx="40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897464" y="3503560"/>
            <a:ext cx="144016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33958" y="3503560"/>
            <a:ext cx="153838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897464" y="3747707"/>
            <a:ext cx="690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512072" y="1589465"/>
            <a:ext cx="148983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454769" y="1589465"/>
            <a:ext cx="15212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881966" y="1741090"/>
            <a:ext cx="1" cy="176246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16050" y="1216054"/>
            <a:ext cx="26642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58561" y="2386158"/>
            <a:ext cx="34817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24842" y="3456512"/>
            <a:ext cx="42992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17622" y="1717297"/>
            <a:ext cx="41389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17344" y="1211422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70121" y="1210987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399715" y="784123"/>
            <a:ext cx="207454" cy="91355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497887" y="938310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23376" y="1729920"/>
            <a:ext cx="438509" cy="461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1.5cm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977787" y="1504186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75561" y="2283984"/>
            <a:ext cx="9332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6.5cm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66917" y="3243768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21312" y="3456513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67304" y="3487261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86313" y="1732097"/>
            <a:ext cx="3321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107" y="393681"/>
            <a:ext cx="6486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                               . Find 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the total area of </a:t>
            </a:r>
            <a:endParaRPr lang="en-US" sz="18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the paper 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used.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71" name="Cloud Callout 170"/>
          <p:cNvSpPr/>
          <p:nvPr/>
        </p:nvSpPr>
        <p:spPr>
          <a:xfrm>
            <a:off x="534730" y="2476841"/>
            <a:ext cx="4512299" cy="2012038"/>
          </a:xfrm>
          <a:prstGeom prst="cloudCallout">
            <a:avLst>
              <a:gd name="adj1" fmla="val 32920"/>
              <a:gd name="adj2" fmla="val -129928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66777" y="2836548"/>
            <a:ext cx="3990349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prstClr val="white"/>
                </a:solidFill>
                <a:latin typeface="Bookman Old Style" pitchFamily="18" charset="0"/>
              </a:rPr>
              <a:t>Inorder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 to find the total area of paper used for the </a:t>
            </a:r>
            <a:r>
              <a:rPr lang="en-US" sz="1800" b="1" dirty="0" err="1" smtClean="0">
                <a:solidFill>
                  <a:prstClr val="white"/>
                </a:solidFill>
                <a:latin typeface="Bookman Old Style" pitchFamily="18" charset="0"/>
              </a:rPr>
              <a:t>aeroplane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66777" y="3413818"/>
            <a:ext cx="3990349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We have to add the area of each part of the </a:t>
            </a:r>
            <a:r>
              <a:rPr lang="en-US" sz="1800" b="1" dirty="0" err="1" smtClean="0">
                <a:solidFill>
                  <a:prstClr val="white"/>
                </a:solidFill>
                <a:latin typeface="Bookman Old Style" pitchFamily="18" charset="0"/>
              </a:rPr>
              <a:t>aeroplane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179" name="Cloud Callout 178"/>
          <p:cNvSpPr/>
          <p:nvPr/>
        </p:nvSpPr>
        <p:spPr>
          <a:xfrm>
            <a:off x="889004" y="1542451"/>
            <a:ext cx="3487101" cy="1769247"/>
          </a:xfrm>
          <a:prstGeom prst="cloudCallout">
            <a:avLst>
              <a:gd name="adj1" fmla="val 130977"/>
              <a:gd name="adj2" fmla="val 4907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34055" y="1850080"/>
            <a:ext cx="2663855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This figure has how many parts ?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5329" y="1906127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Five </a:t>
            </a:r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parts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215075" y="2247708"/>
            <a:ext cx="153439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3 Triangles,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651617" y="2241378"/>
            <a:ext cx="159210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1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 Rectangle,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705889" y="2641110"/>
            <a:ext cx="156485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1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 Trapezium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1801" y="4351138"/>
            <a:ext cx="1243159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paper used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023071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998619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968631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942835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80197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750209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720221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694425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824335" y="4381888"/>
            <a:ext cx="36901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2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25068" y="4402823"/>
            <a:ext cx="739033" cy="4694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066131" y="4351138"/>
            <a:ext cx="846832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1" name="Cloud Callout 230"/>
          <p:cNvSpPr/>
          <p:nvPr/>
        </p:nvSpPr>
        <p:spPr>
          <a:xfrm>
            <a:off x="817684" y="2650385"/>
            <a:ext cx="3487101" cy="1769247"/>
          </a:xfrm>
          <a:prstGeom prst="cloudCallout">
            <a:avLst>
              <a:gd name="adj1" fmla="val 134255"/>
              <a:gd name="adj2" fmla="val -104101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344987" y="3212141"/>
            <a:ext cx="2663855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area of triangle ?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40767" y="3362060"/>
            <a:ext cx="2733564" cy="368990"/>
            <a:chOff x="1518834" y="1582535"/>
            <a:chExt cx="2733564" cy="369332"/>
          </a:xfrm>
        </p:grpSpPr>
        <p:grpSp>
          <p:nvGrpSpPr>
            <p:cNvPr id="233" name="Group 232"/>
            <p:cNvGrpSpPr/>
            <p:nvPr/>
          </p:nvGrpSpPr>
          <p:grpSpPr>
            <a:xfrm>
              <a:off x="1518834" y="1617628"/>
              <a:ext cx="2621117" cy="302045"/>
              <a:chOff x="1368111" y="823431"/>
              <a:chExt cx="1134219" cy="30204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>
                <a:off x="1368111" y="949954"/>
                <a:ext cx="35701" cy="175522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5400000" flipH="1" flipV="1">
                <a:off x="1286507" y="944137"/>
                <a:ext cx="295436" cy="59579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V="1">
                <a:off x="1453679" y="823431"/>
                <a:ext cx="1048651" cy="2713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/>
            <p:cNvSpPr txBox="1"/>
            <p:nvPr/>
          </p:nvSpPr>
          <p:spPr>
            <a:xfrm>
              <a:off x="1667160" y="15825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Book Antiqua" panose="02040602050305030304" pitchFamily="18" charset="0"/>
                  <a:sym typeface="Symbol"/>
                </a:rPr>
                <a:t>s</a:t>
              </a:r>
              <a:endParaRPr lang="en-US" sz="1800" b="1" i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727009" y="158253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 (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932276" y="15825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Book Antiqua" panose="02040602050305030304" pitchFamily="18" charset="0"/>
                  <a:sym typeface="Symbol"/>
                </a:rPr>
                <a:t>s</a:t>
              </a:r>
              <a:endParaRPr lang="en-US" sz="1800" b="1" i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132676" y="1582535"/>
              <a:ext cx="378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333604" y="15825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Book Antiqua" panose="02040602050305030304" pitchFamily="18" charset="0"/>
                  <a:sym typeface="Symbol"/>
                </a:rPr>
                <a:t>a</a:t>
              </a:r>
              <a:endParaRPr lang="en-US" sz="1800" b="1" i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89148" y="158253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) 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37856" y="158253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 (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727859" y="15825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Book Antiqua" panose="02040602050305030304" pitchFamily="18" charset="0"/>
                  <a:sym typeface="Symbol"/>
                </a:rPr>
                <a:t>s</a:t>
              </a:r>
              <a:endParaRPr lang="en-US" sz="1800" b="1" i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874065" y="1582535"/>
              <a:ext cx="378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054467" y="158253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Book Antiqua" panose="02040602050305030304" pitchFamily="18" charset="0"/>
                  <a:sym typeface="Symbol"/>
                </a:rPr>
                <a:t>b</a:t>
              </a:r>
              <a:endParaRPr lang="en-US" sz="1800" b="1" i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207104" y="158253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) 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247885" y="158253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 (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3431475" y="15825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>
                  <a:solidFill>
                    <a:srgbClr val="FFFF00"/>
                  </a:solidFill>
                  <a:latin typeface="Book Antiqua" panose="02040602050305030304" pitchFamily="18" charset="0"/>
                  <a:sym typeface="Symbol"/>
                </a:rPr>
                <a:t>s</a:t>
              </a:r>
              <a:endParaRPr lang="en-US" sz="1800" b="1" i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93230" y="1582535"/>
              <a:ext cx="378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787073" y="15825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solidFill>
                    <a:srgbClr val="FFFF00"/>
                  </a:solidFill>
                  <a:latin typeface="Book Antiqua" panose="02040602050305030304" pitchFamily="18" charset="0"/>
                  <a:sym typeface="Symbol"/>
                </a:rPr>
                <a:t>c</a:t>
              </a:r>
              <a:endParaRPr lang="en-US" sz="1800" b="1" i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915446" y="158253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) </a:t>
              </a:r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105953" y="1013025"/>
            <a:ext cx="7296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55577" y="1013025"/>
            <a:ext cx="1130318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a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5cm,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738288" y="1013025"/>
            <a:ext cx="1130318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b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5cm,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717410" y="1013025"/>
            <a:ext cx="1101004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1cm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755576" y="1503880"/>
            <a:ext cx="111440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Now, </a:t>
            </a:r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829431" y="134661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62" name="Straight Connector 261"/>
          <p:cNvCxnSpPr/>
          <p:nvPr/>
        </p:nvCxnSpPr>
        <p:spPr>
          <a:xfrm flipV="1">
            <a:off x="1860427" y="1671511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829431" y="163576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016268" y="1471718"/>
            <a:ext cx="1365103" cy="368990"/>
            <a:chOff x="1771229" y="2176079"/>
            <a:chExt cx="1365103" cy="369332"/>
          </a:xfrm>
        </p:grpSpPr>
        <p:sp>
          <p:nvSpPr>
            <p:cNvPr id="264" name="Rectangle 263"/>
            <p:cNvSpPr/>
            <p:nvPr/>
          </p:nvSpPr>
          <p:spPr>
            <a:xfrm>
              <a:off x="1771229" y="217607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 (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936062" y="217607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prstClr val="black"/>
                  </a:solidFill>
                  <a:latin typeface="Book Antiqua" panose="02040602050305030304" pitchFamily="18" charset="0"/>
                  <a:sym typeface="Symbol"/>
                </a:rPr>
                <a:t>a</a:t>
              </a:r>
              <a:endParaRPr lang="en-US" sz="1800" i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322409" y="217607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prstClr val="black"/>
                  </a:solidFill>
                  <a:latin typeface="Book Antiqua" panose="02040602050305030304" pitchFamily="18" charset="0"/>
                  <a:sym typeface="Symbol"/>
                </a:rPr>
                <a:t>b</a:t>
              </a:r>
              <a:endParaRPr lang="en-US" sz="1800" i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693421" y="2176079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prstClr val="black"/>
                  </a:solidFill>
                  <a:latin typeface="Book Antiqua" panose="02040602050305030304" pitchFamily="18" charset="0"/>
                  <a:sym typeface="Symbol"/>
                </a:rPr>
                <a:t>c</a:t>
              </a:r>
              <a:endParaRPr lang="en-US" sz="1800" i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808998" y="217607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) 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105316" y="2176079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+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 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501578" y="2176079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+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 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1377007" y="2007469"/>
            <a:ext cx="4860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29431" y="186219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1860427" y="2187095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829431" y="215135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16268" y="1987301"/>
            <a:ext cx="492167" cy="368990"/>
            <a:chOff x="2016268" y="1822884"/>
            <a:chExt cx="492167" cy="368990"/>
          </a:xfrm>
        </p:grpSpPr>
        <p:sp>
          <p:nvSpPr>
            <p:cNvPr id="276" name="Rectangle 275"/>
            <p:cNvSpPr/>
            <p:nvPr/>
          </p:nvSpPr>
          <p:spPr>
            <a:xfrm>
              <a:off x="2016268" y="1822884"/>
              <a:ext cx="32733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 (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181101" y="1822884"/>
              <a:ext cx="32733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5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2567448" y="198730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38460" y="1987301"/>
            <a:ext cx="469415" cy="368990"/>
            <a:chOff x="2938460" y="1822884"/>
            <a:chExt cx="469415" cy="368990"/>
          </a:xfrm>
        </p:grpSpPr>
        <p:sp>
          <p:nvSpPr>
            <p:cNvPr id="279" name="TextBox 278"/>
            <p:cNvSpPr txBox="1"/>
            <p:nvPr/>
          </p:nvSpPr>
          <p:spPr>
            <a:xfrm>
              <a:off x="2938460" y="1822884"/>
              <a:ext cx="32733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080541" y="1822884"/>
              <a:ext cx="32733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</a:rPr>
                <a:t>) 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1" name="Rectangle 280"/>
          <p:cNvSpPr/>
          <p:nvPr/>
        </p:nvSpPr>
        <p:spPr>
          <a:xfrm>
            <a:off x="2350355" y="198730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746617" y="198730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4801" y="2022844"/>
            <a:ext cx="36099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270072" y="198705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512758" y="184665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3621417" y="2171553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578920" y="213581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747416" y="2370348"/>
            <a:ext cx="88036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5.5cm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203222" y="2664225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841298" y="2670778"/>
            <a:ext cx="552636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triangular part I using Heron’s formula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540071" y="298971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93" name="Group 292"/>
          <p:cNvGrpSpPr/>
          <p:nvPr/>
        </p:nvGrpSpPr>
        <p:grpSpPr>
          <a:xfrm>
            <a:off x="1896247" y="3062839"/>
            <a:ext cx="2625880" cy="297938"/>
            <a:chOff x="1366050" y="823431"/>
            <a:chExt cx="1136280" cy="298214"/>
          </a:xfrm>
        </p:grpSpPr>
        <p:cxnSp>
          <p:nvCxnSpPr>
            <p:cNvPr id="294" name="Straight Connector 293"/>
            <p:cNvCxnSpPr/>
            <p:nvPr/>
          </p:nvCxnSpPr>
          <p:spPr>
            <a:xfrm>
              <a:off x="1366050" y="940428"/>
              <a:ext cx="35701" cy="1755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 flipH="1" flipV="1">
              <a:off x="1282385" y="944137"/>
              <a:ext cx="295436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1453679" y="823431"/>
              <a:ext cx="1048651" cy="27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TextBox 296"/>
          <p:cNvSpPr txBox="1"/>
          <p:nvPr/>
        </p:nvSpPr>
        <p:spPr>
          <a:xfrm>
            <a:off x="2054099" y="2989714"/>
            <a:ext cx="2744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2113948" y="298971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2319215" y="2989714"/>
            <a:ext cx="2744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2519615" y="2989714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2720543" y="2989714"/>
            <a:ext cx="28725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a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2876087" y="298971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2924795" y="298971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114798" y="2989714"/>
            <a:ext cx="2744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3261004" y="2989714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441406" y="2989714"/>
            <a:ext cx="2920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b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3594043" y="298971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3634824" y="298609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3818414" y="2989714"/>
            <a:ext cx="2744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3980169" y="2989714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4174012" y="2989714"/>
            <a:ext cx="27924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c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302385" y="298971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533557" y="3506877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1912090" y="3549160"/>
            <a:ext cx="3518226" cy="299055"/>
            <a:chOff x="1378794" y="826144"/>
            <a:chExt cx="1522419" cy="299332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1378794" y="937491"/>
              <a:ext cx="25018" cy="1879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 flipH="1" flipV="1">
              <a:off x="1286507" y="944137"/>
              <a:ext cx="295436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V="1">
              <a:off x="1453679" y="826144"/>
              <a:ext cx="144753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TextBox 317"/>
          <p:cNvSpPr txBox="1"/>
          <p:nvPr/>
        </p:nvSpPr>
        <p:spPr>
          <a:xfrm>
            <a:off x="2027705" y="3506877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320989" y="35068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2484657" y="3506877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902862" y="3506877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3068216" y="350687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3236124" y="35068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3248380" y="35068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3412048" y="3506877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3838779" y="3506877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024551" y="350687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4196579" y="35068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4218488" y="35068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4378262" y="3506877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812798" y="3506877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4984603" y="350687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165912" y="35068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543112" y="402182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1904342" y="4054298"/>
            <a:ext cx="2680912" cy="299053"/>
            <a:chOff x="1374327" y="826146"/>
            <a:chExt cx="1188166" cy="299330"/>
          </a:xfrm>
        </p:grpSpPr>
        <p:cxnSp>
          <p:nvCxnSpPr>
            <p:cNvPr id="336" name="Straight Connector 335"/>
            <p:cNvCxnSpPr/>
            <p:nvPr/>
          </p:nvCxnSpPr>
          <p:spPr>
            <a:xfrm>
              <a:off x="1374327" y="958829"/>
              <a:ext cx="29486" cy="166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 flipH="1" flipV="1">
              <a:off x="1286507" y="944137"/>
              <a:ext cx="295436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1453679" y="826146"/>
              <a:ext cx="110881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2040971" y="4019329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496281" y="4019329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2719928" y="4019329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0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3167196" y="4019329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3383897" y="4019329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0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3846225" y="4019329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4092196" y="4019329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384598" y="2376460"/>
            <a:ext cx="4860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Curved Left Arrow 4"/>
          <p:cNvSpPr/>
          <p:nvPr/>
        </p:nvSpPr>
        <p:spPr>
          <a:xfrm rot="246351">
            <a:off x="2521787" y="2573651"/>
            <a:ext cx="351985" cy="1212153"/>
          </a:xfrm>
          <a:prstGeom prst="curvedLeft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0" name="Curved Left Arrow 189"/>
          <p:cNvSpPr/>
          <p:nvPr/>
        </p:nvSpPr>
        <p:spPr>
          <a:xfrm rot="19776152">
            <a:off x="2466668" y="944519"/>
            <a:ext cx="422064" cy="2965638"/>
          </a:xfrm>
          <a:prstGeom prst="curvedLeft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4" name="Curved Left Arrow 193"/>
          <p:cNvSpPr/>
          <p:nvPr/>
        </p:nvSpPr>
        <p:spPr>
          <a:xfrm rot="19776152">
            <a:off x="3522441" y="698147"/>
            <a:ext cx="422064" cy="2965638"/>
          </a:xfrm>
          <a:prstGeom prst="curvedLeft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6" name="Curved Left Arrow 195"/>
          <p:cNvSpPr/>
          <p:nvPr/>
        </p:nvSpPr>
        <p:spPr>
          <a:xfrm rot="19776152">
            <a:off x="4485058" y="717180"/>
            <a:ext cx="422064" cy="2965638"/>
          </a:xfrm>
          <a:prstGeom prst="curvedLeft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70374" y="3751162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2cm</a:t>
            </a:r>
            <a:endParaRPr 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500"/>
                            </p:stCondLst>
                            <p:childTnLst>
                              <p:par>
                                <p:cTn id="3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000"/>
                            </p:stCondLst>
                            <p:childTnLst>
                              <p:par>
                                <p:cTn id="3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000"/>
                            </p:stCondLst>
                            <p:childTnLst>
                              <p:par>
                                <p:cTn id="4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500"/>
                            </p:stCondLst>
                            <p:childTnLst>
                              <p:par>
                                <p:cTn id="4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500"/>
                            </p:stCondLst>
                            <p:childTnLst>
                              <p:par>
                                <p:cTn id="4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500"/>
                            </p:stCondLst>
                            <p:childTnLst>
                              <p:par>
                                <p:cTn id="4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000"/>
                            </p:stCondLst>
                            <p:childTnLst>
                              <p:par>
                                <p:cTn id="5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500"/>
                            </p:stCondLst>
                            <p:childTnLst>
                              <p:par>
                                <p:cTn id="5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2000"/>
                            </p:stCondLst>
                            <p:childTnLst>
                              <p:par>
                                <p:cTn id="5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3000"/>
                            </p:stCondLst>
                            <p:childTnLst>
                              <p:par>
                                <p:cTn id="5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3500"/>
                            </p:stCondLst>
                            <p:childTnLst>
                              <p:par>
                                <p:cTn id="5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4000"/>
                            </p:stCondLst>
                            <p:childTnLst>
                              <p:par>
                                <p:cTn id="5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45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500"/>
                            </p:stCondLst>
                            <p:childTnLst>
                              <p:par>
                                <p:cTn id="5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7500"/>
                            </p:stCondLst>
                            <p:childTnLst>
                              <p:par>
                                <p:cTn id="5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85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00"/>
                            </p:stCondLst>
                            <p:childTnLst>
                              <p:par>
                                <p:cTn id="6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00"/>
                            </p:stCondLst>
                            <p:childTnLst>
                              <p:par>
                                <p:cTn id="7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00"/>
                            </p:stCondLst>
                            <p:childTnLst>
                              <p:par>
                                <p:cTn id="7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500"/>
                            </p:stCondLst>
                            <p:childTnLst>
                              <p:par>
                                <p:cTn id="7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500"/>
                            </p:stCondLst>
                            <p:childTnLst>
                              <p:par>
                                <p:cTn id="7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00"/>
                            </p:stCondLst>
                            <p:childTnLst>
                              <p:par>
                                <p:cTn id="7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4" grpId="1" animBg="1"/>
      <p:bldP spid="201" grpId="0" animBg="1"/>
      <p:bldP spid="201" grpId="1" animBg="1"/>
      <p:bldP spid="200" grpId="0" animBg="1"/>
      <p:bldP spid="200" grpId="1" animBg="1"/>
      <p:bldP spid="199" grpId="0" animBg="1"/>
      <p:bldP spid="199" grpId="1" animBg="1"/>
      <p:bldP spid="198" grpId="0" animBg="1"/>
      <p:bldP spid="198" grpId="1" animBg="1"/>
      <p:bldP spid="8" grpId="0" animBg="1"/>
      <p:bldP spid="8" grpId="1" animBg="1"/>
      <p:bldP spid="197" grpId="0" animBg="1"/>
      <p:bldP spid="197" grpId="1" animBg="1"/>
      <p:bldP spid="195" grpId="0" animBg="1"/>
      <p:bldP spid="195" grpId="1" animBg="1"/>
      <p:bldP spid="193" grpId="0" animBg="1"/>
      <p:bldP spid="193" grpId="1" animBg="1"/>
      <p:bldP spid="192" grpId="0" animBg="1"/>
      <p:bldP spid="192" grpId="1" animBg="1"/>
      <p:bldP spid="189" grpId="0" animBg="1"/>
      <p:bldP spid="189" grpId="1" animBg="1"/>
      <p:bldP spid="186" grpId="0" animBg="1"/>
      <p:bldP spid="186" grpId="1" animBg="1"/>
      <p:bldP spid="185" grpId="0" animBg="1"/>
      <p:bldP spid="185" grpId="1" animBg="1"/>
      <p:bldP spid="2" grpId="0" animBg="1"/>
      <p:bldP spid="2" grpId="1" animBg="1"/>
      <p:bldP spid="24" grpId="0" animBg="1"/>
      <p:bldP spid="181" grpId="0" animBg="1"/>
      <p:bldP spid="181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6" grpId="0" animBg="1"/>
      <p:bldP spid="6" grpId="1" animBg="1"/>
      <p:bldP spid="6" grpId="2" animBg="1"/>
      <p:bldP spid="15" grpId="0"/>
      <p:bldP spid="16" grpId="0"/>
      <p:bldP spid="18" grpId="0"/>
      <p:bldP spid="56" grpId="0"/>
      <p:bldP spid="57" grpId="0"/>
      <p:bldP spid="58" grpId="0"/>
      <p:bldP spid="59" grpId="0"/>
      <p:bldP spid="61" grpId="0"/>
      <p:bldP spid="6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3" grpId="0"/>
      <p:bldP spid="4" grpId="0"/>
      <p:bldP spid="4" grpId="1"/>
      <p:bldP spid="171" grpId="0" animBg="1"/>
      <p:bldP spid="171" grpId="1" animBg="1"/>
      <p:bldP spid="177" grpId="0"/>
      <p:bldP spid="177" grpId="1"/>
      <p:bldP spid="178" grpId="0"/>
      <p:bldP spid="178" grpId="1"/>
      <p:bldP spid="179" grpId="0" animBg="1"/>
      <p:bldP spid="179" grpId="1" animBg="1"/>
      <p:bldP spid="180" grpId="0"/>
      <p:bldP spid="180" grpId="1"/>
      <p:bldP spid="20" grpId="0"/>
      <p:bldP spid="20" grpId="1"/>
      <p:bldP spid="182" grpId="0"/>
      <p:bldP spid="182" grpId="1"/>
      <p:bldP spid="183" grpId="0"/>
      <p:bldP spid="183" grpId="1"/>
      <p:bldP spid="184" grpId="0"/>
      <p:bldP spid="184" grpId="1"/>
      <p:bldP spid="21" grpId="0"/>
      <p:bldP spid="188" grpId="0"/>
      <p:bldP spid="191" grpId="0"/>
      <p:bldP spid="222" grpId="0"/>
      <p:bldP spid="226" grpId="0"/>
      <p:bldP spid="22" grpId="0"/>
      <p:bldP spid="227" grpId="0"/>
      <p:bldP spid="228" grpId="0"/>
      <p:bldP spid="229" grpId="0"/>
      <p:bldP spid="230" grpId="0"/>
      <p:bldP spid="26" grpId="0" animBg="1"/>
      <p:bldP spid="187" grpId="0"/>
      <p:bldP spid="231" grpId="0" animBg="1"/>
      <p:bldP spid="231" grpId="1" animBg="1"/>
      <p:bldP spid="232" grpId="0"/>
      <p:bldP spid="232" grpId="1"/>
      <p:bldP spid="253" grpId="0"/>
      <p:bldP spid="257" grpId="0"/>
      <p:bldP spid="258" grpId="0"/>
      <p:bldP spid="259" grpId="0"/>
      <p:bldP spid="260" grpId="0"/>
      <p:bldP spid="261" grpId="0"/>
      <p:bldP spid="263" grpId="0"/>
      <p:bldP spid="271" grpId="0"/>
      <p:bldP spid="272" grpId="0"/>
      <p:bldP spid="274" grpId="0"/>
      <p:bldP spid="278" grpId="0"/>
      <p:bldP spid="281" grpId="0"/>
      <p:bldP spid="282" grpId="0"/>
      <p:bldP spid="32" grpId="0"/>
      <p:bldP spid="283" grpId="0"/>
      <p:bldP spid="284" grpId="0"/>
      <p:bldP spid="286" grpId="0"/>
      <p:bldP spid="287" grpId="0"/>
      <p:bldP spid="290" grpId="0"/>
      <p:bldP spid="291" grpId="0"/>
      <p:bldP spid="292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5" grpId="0" animBg="1"/>
      <p:bldP spid="5" grpId="1" animBg="1"/>
      <p:bldP spid="190" grpId="0" animBg="1"/>
      <p:bldP spid="190" grpId="1" animBg="1"/>
      <p:bldP spid="194" grpId="0" animBg="1"/>
      <p:bldP spid="194" grpId="1" animBg="1"/>
      <p:bldP spid="196" grpId="0" animBg="1"/>
      <p:bldP spid="196" grpId="1" animBg="1"/>
      <p:bldP spid="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4160264" y="1888223"/>
            <a:ext cx="529211" cy="3739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9690" y="3871101"/>
            <a:ext cx="4129944" cy="2913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90740" y="2861451"/>
            <a:ext cx="3219385" cy="2913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450364" y="437559"/>
            <a:ext cx="2680912" cy="299053"/>
            <a:chOff x="1374327" y="826146"/>
            <a:chExt cx="1188166" cy="29933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74327" y="958829"/>
              <a:ext cx="29486" cy="1666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1286507" y="944137"/>
              <a:ext cx="295436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453679" y="826146"/>
              <a:ext cx="110881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1586993" y="40259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5.5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042303" y="402590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×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265950" y="40259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0.5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713218" y="402590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×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29919" y="40259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0.5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392247" y="402590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×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638218" y="40259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sym typeface="Symbol"/>
              </a:rPr>
              <a:t>4.5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51268" y="1729550"/>
            <a:ext cx="382690" cy="177351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2337" y="41670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9064" y="312713"/>
            <a:ext cx="2816136" cy="615475"/>
            <a:chOff x="1371823" y="509431"/>
            <a:chExt cx="1218608" cy="61604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71823" y="913721"/>
              <a:ext cx="31990" cy="211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404436" y="510765"/>
              <a:ext cx="57924" cy="610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58552" y="509431"/>
              <a:ext cx="11318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704634" y="26962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73657" y="598075"/>
            <a:ext cx="363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9478" y="532133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8882" y="41670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3953" y="26962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73834" y="601199"/>
            <a:ext cx="363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19416" y="541679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2475" y="41670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2831" y="26962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17424" y="601199"/>
            <a:ext cx="363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3121" y="541679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67420" y="41670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8157" y="26962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01005" y="601199"/>
            <a:ext cx="363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4663" y="541679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2095" y="115287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71338" y="1030879"/>
            <a:ext cx="2816136" cy="615475"/>
            <a:chOff x="1371823" y="509431"/>
            <a:chExt cx="1218608" cy="61604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371823" y="913721"/>
              <a:ext cx="31990" cy="211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404436" y="510765"/>
              <a:ext cx="57924" cy="610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58552" y="509431"/>
              <a:ext cx="11318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778734" y="100276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102" y="100276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8610" y="1002764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0601" y="100276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9739" y="100276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4546" y="100276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63684" y="100276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79343" y="100276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68529" y="100276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66660" y="100276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96458" y="100276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837043" y="1375644"/>
            <a:ext cx="2550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05143" y="1358121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32863" y="135812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21017" y="1358121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14094" y="190817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68422" y="1717979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643802" y="2086969"/>
            <a:ext cx="491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52362" y="2064131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187374" y="1926771"/>
            <a:ext cx="448770" cy="312036"/>
            <a:chOff x="1371823" y="509431"/>
            <a:chExt cx="383037" cy="616045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371823" y="913721"/>
              <a:ext cx="31990" cy="211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404436" y="510765"/>
              <a:ext cx="57924" cy="610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458552" y="509431"/>
              <a:ext cx="296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225806" y="1912976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2498" y="242830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8798" y="2419350"/>
            <a:ext cx="68640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0.75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01222" y="2419350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45434" y="24193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3.3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350" y="2827793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         Area of part I 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90812" y="28098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2.475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91940" y="2809876"/>
            <a:ext cx="52129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7293" y="2809876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Isosceles Triangle 62"/>
          <p:cNvSpPr/>
          <p:nvPr/>
        </p:nvSpPr>
        <p:spPr>
          <a:xfrm>
            <a:off x="7041480" y="817231"/>
            <a:ext cx="401430" cy="9049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5529314" y="1728132"/>
            <a:ext cx="34563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041481" y="811566"/>
            <a:ext cx="200819" cy="92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245475" y="814738"/>
            <a:ext cx="193379" cy="914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45249" y="1737185"/>
            <a:ext cx="1" cy="1766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433958" y="1729510"/>
            <a:ext cx="0" cy="1774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529312" y="1728133"/>
            <a:ext cx="1506411" cy="436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529312" y="1728134"/>
            <a:ext cx="1506411" cy="436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438853" y="1728132"/>
            <a:ext cx="1537158" cy="436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041480" y="3503560"/>
            <a:ext cx="40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897464" y="3503560"/>
            <a:ext cx="144016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33958" y="3503560"/>
            <a:ext cx="153838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897464" y="3747707"/>
            <a:ext cx="690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5512072" y="1589465"/>
            <a:ext cx="148983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454769" y="1589465"/>
            <a:ext cx="15212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881966" y="1741090"/>
            <a:ext cx="1" cy="176246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116050" y="1216054"/>
            <a:ext cx="26642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58561" y="2386158"/>
            <a:ext cx="34817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024842" y="3456512"/>
            <a:ext cx="42992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17622" y="1717297"/>
            <a:ext cx="41389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17344" y="1211422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70121" y="1210987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7399715" y="784123"/>
            <a:ext cx="207454" cy="91355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497887" y="938310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23376" y="1729920"/>
            <a:ext cx="438509" cy="461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1.5cm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77787" y="1504186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75561" y="2283984"/>
            <a:ext cx="9332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6.5cm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66917" y="3243768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21312" y="3456513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67304" y="3487261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486313" y="1732097"/>
            <a:ext cx="3321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768600" y="4328137"/>
            <a:ext cx="6045200" cy="589643"/>
          </a:xfrm>
          <a:prstGeom prst="roundRect">
            <a:avLst>
              <a:gd name="adj" fmla="val 1557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71801" y="4351138"/>
            <a:ext cx="1243159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paper used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68631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942835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80197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50209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720221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94425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824335" y="4381888"/>
            <a:ext cx="36901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2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25068" y="4402823"/>
            <a:ext cx="739033" cy="4694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66131" y="4351138"/>
            <a:ext cx="846832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90539" y="4402823"/>
            <a:ext cx="739033" cy="4694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3071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71603" y="3197643"/>
            <a:ext cx="333456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rectangular part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II</a:t>
            </a:r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392698" y="3213018"/>
            <a:ext cx="620683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× </a:t>
            </a:r>
            <a:r>
              <a:rPr lang="en-US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1377" y="3512891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47865" y="3494975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6.5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76448" y="3497430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63504" y="349267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7500" y="3839877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5576" y="3839877"/>
            <a:ext cx="420111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rectangular </a:t>
            </a:r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part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II = 6.5cm</a:t>
            </a:r>
            <a:r>
              <a:rPr lang="en-US" sz="1800" baseline="30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98619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43000" y="402590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30895" y="190418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447238" y="177134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725606" y="177134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17114" y="17713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133600" y="177134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42738" y="177134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2614061" y="1825426"/>
            <a:ext cx="333662" cy="230304"/>
            <a:chOff x="1371823" y="509431"/>
            <a:chExt cx="385857" cy="616045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1371823" y="913721"/>
              <a:ext cx="31990" cy="211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404436" y="510766"/>
              <a:ext cx="57924" cy="610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458552" y="509431"/>
              <a:ext cx="299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2576964" y="1774159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1493385" y="2086201"/>
            <a:ext cx="1502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59412" y="2050509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1828217" y="1316825"/>
            <a:ext cx="226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895600" y="1316827"/>
            <a:ext cx="226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333748" y="1316829"/>
            <a:ext cx="226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735600" y="1316831"/>
            <a:ext cx="226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504491" y="1667788"/>
            <a:ext cx="4196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237306" y="1660086"/>
            <a:ext cx="4196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141568" y="1307300"/>
            <a:ext cx="226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loud Callout 108"/>
          <p:cNvSpPr/>
          <p:nvPr/>
        </p:nvSpPr>
        <p:spPr>
          <a:xfrm>
            <a:off x="1060439" y="1646353"/>
            <a:ext cx="3896249" cy="1281773"/>
          </a:xfrm>
          <a:prstGeom prst="cloudCallout">
            <a:avLst>
              <a:gd name="adj1" fmla="val 108831"/>
              <a:gd name="adj2" fmla="val -467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63792" y="1948205"/>
            <a:ext cx="2981509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the area of rectangle ?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583118" y="2096591"/>
            <a:ext cx="763351" cy="399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l × b</a:t>
            </a:r>
            <a:endParaRPr lang="en-US" sz="2000" b="1" i="1" dirty="0">
              <a:solidFill>
                <a:srgbClr val="FFFF00"/>
              </a:solidFill>
            </a:endParaRPr>
          </a:p>
        </p:txBody>
      </p:sp>
      <p:pic>
        <p:nvPicPr>
          <p:cNvPr id="192" name="Picture 191" descr="green-blank-blackboar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4420" y="971550"/>
            <a:ext cx="2570765" cy="2479209"/>
          </a:xfrm>
          <a:prstGeom prst="rect">
            <a:avLst/>
          </a:prstGeom>
        </p:spPr>
      </p:pic>
      <p:cxnSp>
        <p:nvCxnSpPr>
          <p:cNvPr id="193" name="Straight Connector 192"/>
          <p:cNvCxnSpPr/>
          <p:nvPr/>
        </p:nvCxnSpPr>
        <p:spPr>
          <a:xfrm flipH="1">
            <a:off x="7379267" y="1468946"/>
            <a:ext cx="16559" cy="173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395825" y="1476165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7395825" y="2107819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391063" y="2787094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6921720" y="1452973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3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484671" y="145297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11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764523" y="146054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617020" y="1740943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9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603333" y="1120100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3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21192" y="208161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606012" y="207870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634289" y="2383994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1 89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763908" y="1120100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.3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828735" y="279000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11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7" name="Cloud Callout 206"/>
          <p:cNvSpPr/>
          <p:nvPr/>
        </p:nvSpPr>
        <p:spPr>
          <a:xfrm flipH="1">
            <a:off x="2362200" y="211455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730246" y="2395737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find the square root correct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upto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one decimal only.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19400" y="2412162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we have to take only one pair of zeroes after the no.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Cloud Callout 209"/>
          <p:cNvSpPr/>
          <p:nvPr/>
        </p:nvSpPr>
        <p:spPr>
          <a:xfrm flipH="1">
            <a:off x="2286000" y="219075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743200" y="2447925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is the number whose square is less than or equal to 11?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2" name="Rectangular Callout 211"/>
          <p:cNvSpPr/>
          <p:nvPr/>
        </p:nvSpPr>
        <p:spPr>
          <a:xfrm>
            <a:off x="4191000" y="3562350"/>
            <a:ext cx="1457277" cy="355478"/>
          </a:xfrm>
          <a:prstGeom prst="wedgeRectCallout">
            <a:avLst>
              <a:gd name="adj1" fmla="val -39479"/>
              <a:gd name="adj2" fmla="val -151497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838261" y="2080840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819400" y="2731871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5" name="Cloud Callout 214"/>
          <p:cNvSpPr/>
          <p:nvPr/>
        </p:nvSpPr>
        <p:spPr>
          <a:xfrm flipH="1">
            <a:off x="914400" y="2038350"/>
            <a:ext cx="4983897" cy="208699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905000" y="226695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number should be written besides 6 such that,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920240" y="2724150"/>
            <a:ext cx="361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when we multiply the new number formed with the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same digit , we should get a number equal to or less than 200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092950" y="2082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6848475" y="2108200"/>
            <a:ext cx="5320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6731000" y="174307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</a:rPr>
              <a:t>+ 3 </a:t>
            </a:r>
            <a:endParaRPr lang="en-US" sz="18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 rot="10800000" flipV="1">
            <a:off x="4215143" y="3600450"/>
            <a:ext cx="1947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3 = 9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276600" y="2724150"/>
            <a:ext cx="4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23" name="Rounded Rectangular Callout 222"/>
          <p:cNvSpPr/>
          <p:nvPr/>
        </p:nvSpPr>
        <p:spPr>
          <a:xfrm>
            <a:off x="554758" y="3458307"/>
            <a:ext cx="2132483" cy="711639"/>
          </a:xfrm>
          <a:prstGeom prst="wedgeRoundRectCallout">
            <a:avLst>
              <a:gd name="adj1" fmla="val 81387"/>
              <a:gd name="adj2" fmla="val -1141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62000" y="3524250"/>
            <a:ext cx="29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63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3 = 189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189 &lt; 200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341391" y="1740944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341391" y="2357688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967251" y="3725767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2cm</a:t>
            </a:r>
            <a:endParaRPr 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500"/>
                            </p:stCondLst>
                            <p:childTnLst>
                              <p:par>
                                <p:cTn id="3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0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500"/>
                            </p:stCondLst>
                            <p:childTnLst>
                              <p:par>
                                <p:cTn id="3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00"/>
                            </p:stCondLst>
                            <p:childTnLst>
                              <p:par>
                                <p:cTn id="6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00"/>
                            </p:stCondLst>
                            <p:childTnLst>
                              <p:par>
                                <p:cTn id="6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500"/>
                            </p:stCondLst>
                            <p:childTnLst>
                              <p:par>
                                <p:cTn id="6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00"/>
                            </p:stCondLst>
                            <p:childTnLst>
                              <p:par>
                                <p:cTn id="7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500"/>
                            </p:stCondLst>
                            <p:childTnLst>
                              <p:par>
                                <p:cTn id="7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1000"/>
                            </p:stCondLst>
                            <p:childTnLst>
                              <p:par>
                                <p:cTn id="7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1500"/>
                            </p:stCondLst>
                            <p:childTnLst>
                              <p:par>
                                <p:cTn id="7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000"/>
                            </p:stCondLst>
                            <p:childTnLst>
                              <p:par>
                                <p:cTn id="7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500"/>
                            </p:stCondLst>
                            <p:childTnLst>
                              <p:par>
                                <p:cTn id="7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500"/>
                            </p:stCondLst>
                            <p:childTnLst>
                              <p:par>
                                <p:cTn id="7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500"/>
                            </p:stCondLst>
                            <p:childTnLst>
                              <p:par>
                                <p:cTn id="8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00"/>
                            </p:stCondLst>
                            <p:childTnLst>
                              <p:par>
                                <p:cTn id="8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500"/>
                            </p:stCondLst>
                            <p:childTnLst>
                              <p:par>
                                <p:cTn id="8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1000"/>
                            </p:stCondLst>
                            <p:childTnLst>
                              <p:par>
                                <p:cTn id="8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1500"/>
                            </p:stCondLst>
                            <p:childTnLst>
                              <p:par>
                                <p:cTn id="8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53" grpId="0" animBg="1"/>
      <p:bldP spid="59" grpId="0" animBg="1"/>
      <p:bldP spid="94" grpId="0" animBg="1"/>
      <p:bldP spid="94" grpId="1" animBg="1"/>
      <p:bldP spid="2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1" grpId="0"/>
      <p:bldP spid="2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5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 animBg="1"/>
      <p:bldP spid="63" grpId="1" animBg="1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5" grpId="0" animBg="1"/>
      <p:bldP spid="96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6" grpId="1" animBg="1"/>
      <p:bldP spid="107" grpId="0"/>
      <p:bldP spid="108" grpId="0" animBg="1"/>
      <p:bldP spid="108" grpId="1" animBg="1"/>
      <p:bldP spid="97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98" grpId="0"/>
      <p:bldP spid="133" grpId="0"/>
      <p:bldP spid="134" grpId="0"/>
      <p:bldP spid="135" grpId="0"/>
      <p:bldP spid="136" grpId="0"/>
      <p:bldP spid="137" grpId="0"/>
      <p:bldP spid="138" grpId="0"/>
      <p:bldP spid="143" grpId="0"/>
      <p:bldP spid="145" grpId="0"/>
      <p:bldP spid="109" grpId="0" animBg="1"/>
      <p:bldP spid="109" grpId="1" animBg="1"/>
      <p:bldP spid="110" grpId="0"/>
      <p:bldP spid="110" grpId="1"/>
      <p:bldP spid="111" grpId="0"/>
      <p:bldP spid="111" grpId="1"/>
      <p:bldP spid="197" grpId="0"/>
      <p:bldP spid="197" grpId="1"/>
      <p:bldP spid="198" grpId="0"/>
      <p:bldP spid="198" grpId="1"/>
      <p:bldP spid="199" grpId="0"/>
      <p:bldP spid="199" grpId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05" grpId="0"/>
      <p:bldP spid="205" grpId="1"/>
      <p:bldP spid="206" grpId="0"/>
      <p:bldP spid="206" grpId="1"/>
      <p:bldP spid="207" grpId="0" animBg="1"/>
      <p:bldP spid="207" grpId="1" animBg="1"/>
      <p:bldP spid="208" grpId="0"/>
      <p:bldP spid="208" grpId="1"/>
      <p:bldP spid="209" grpId="0"/>
      <p:bldP spid="209" grpId="1"/>
      <p:bldP spid="210" grpId="0" animBg="1"/>
      <p:bldP spid="210" grpId="1" animBg="1"/>
      <p:bldP spid="211" grpId="0"/>
      <p:bldP spid="211" grpId="1"/>
      <p:bldP spid="212" grpId="0" animBg="1"/>
      <p:bldP spid="212" grpId="1" animBg="1"/>
      <p:bldP spid="213" grpId="0"/>
      <p:bldP spid="213" grpId="1"/>
      <p:bldP spid="214" grpId="0"/>
      <p:bldP spid="214" grpId="1"/>
      <p:bldP spid="215" grpId="0" animBg="1"/>
      <p:bldP spid="215" grpId="1" animBg="1"/>
      <p:bldP spid="216" grpId="0"/>
      <p:bldP spid="216" grpId="1"/>
      <p:bldP spid="217" grpId="0"/>
      <p:bldP spid="217" grpId="1"/>
      <p:bldP spid="218" grpId="0"/>
      <p:bldP spid="218" grpId="1"/>
      <p:bldP spid="220" grpId="0"/>
      <p:bldP spid="220" grpId="1"/>
      <p:bldP spid="221" grpId="0"/>
      <p:bldP spid="221" grpId="1"/>
      <p:bldP spid="222" grpId="0"/>
      <p:bldP spid="222" grpId="1"/>
      <p:bldP spid="223" grpId="0" animBg="1"/>
      <p:bldP spid="223" grpId="1" animBg="1"/>
      <p:bldP spid="224" grpId="0" build="allAtOnce"/>
      <p:bldP spid="225" grpId="0"/>
      <p:bldP spid="225" grpId="1"/>
      <p:bldP spid="226" grpId="0"/>
      <p:bldP spid="226" grpId="1"/>
      <p:bldP spid="1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505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712497" y="2437170"/>
            <a:ext cx="2754146" cy="709208"/>
            <a:chOff x="6186320" y="3963998"/>
            <a:chExt cx="2754146" cy="709865"/>
          </a:xfrm>
        </p:grpSpPr>
        <p:sp>
          <p:nvSpPr>
            <p:cNvPr id="120" name="Rectangle 119"/>
            <p:cNvSpPr/>
            <p:nvPr/>
          </p:nvSpPr>
          <p:spPr>
            <a:xfrm>
              <a:off x="6186320" y="4125903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AE =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6890397" y="4342251"/>
              <a:ext cx="28596" cy="819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6919550" y="4186384"/>
              <a:ext cx="51778" cy="236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967923" y="4185868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932078" y="413896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0.75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75119" y="412744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967644" y="4394251"/>
              <a:ext cx="60864" cy="174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8027088" y="4011417"/>
              <a:ext cx="104341" cy="570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128024" y="4010899"/>
              <a:ext cx="2648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8093030" y="396399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124940" y="4328531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093030" y="430453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4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19169" y="414094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8" name="Rounded Rectangle 207"/>
          <p:cNvSpPr/>
          <p:nvPr/>
        </p:nvSpPr>
        <p:spPr>
          <a:xfrm>
            <a:off x="2930811" y="3707483"/>
            <a:ext cx="2728999" cy="589643"/>
          </a:xfrm>
          <a:prstGeom prst="roundRect">
            <a:avLst>
              <a:gd name="adj" fmla="val 1557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966319" y="3722372"/>
            <a:ext cx="701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Now 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181233" y="3922596"/>
            <a:ext cx="407670" cy="3256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429037" y="3928460"/>
            <a:ext cx="773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DE  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09733" y="3913071"/>
            <a:ext cx="407670" cy="3256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67215" y="3913071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DC  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05759" y="3913071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EF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47585" y="3913071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-  FC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554685" y="1596098"/>
            <a:ext cx="474266" cy="3256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3523" y="1337769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Euclid Extra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 AE </a:t>
            </a:r>
            <a:r>
              <a:rPr lang="en-US" sz="1800" dirty="0">
                <a:solidFill>
                  <a:srgbClr val="000000"/>
                </a:solidFill>
                <a:latin typeface="Symbol"/>
              </a:rPr>
              <a:t>^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DC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" y="1596098"/>
            <a:ext cx="154882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In rt. </a:t>
            </a:r>
            <a:r>
              <a:rPr lang="en-US" sz="1800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AED,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07711" y="1592453"/>
            <a:ext cx="203132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AE² + DE² = AD²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6532" y="1874961"/>
            <a:ext cx="18181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AE² = 1² –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0.5²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02430" y="903078"/>
            <a:ext cx="1150620" cy="3256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83555" y="903078"/>
            <a:ext cx="407670" cy="3256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10"/>
          <p:cNvSpPr/>
          <p:nvPr/>
        </p:nvSpPr>
        <p:spPr>
          <a:xfrm>
            <a:off x="6895354" y="3775658"/>
            <a:ext cx="685082" cy="247558"/>
          </a:xfrm>
          <a:custGeom>
            <a:avLst/>
            <a:gdLst>
              <a:gd name="connsiteX0" fmla="*/ 0 w 673176"/>
              <a:gd name="connsiteY0" fmla="*/ 0 h 245405"/>
              <a:gd name="connsiteX1" fmla="*/ 673176 w 673176"/>
              <a:gd name="connsiteY1" fmla="*/ 0 h 245405"/>
              <a:gd name="connsiteX2" fmla="*/ 673176 w 673176"/>
              <a:gd name="connsiteY2" fmla="*/ 245405 h 245405"/>
              <a:gd name="connsiteX3" fmla="*/ 0 w 673176"/>
              <a:gd name="connsiteY3" fmla="*/ 245405 h 245405"/>
              <a:gd name="connsiteX4" fmla="*/ 0 w 673176"/>
              <a:gd name="connsiteY4" fmla="*/ 0 h 245405"/>
              <a:gd name="connsiteX0" fmla="*/ 0 w 673176"/>
              <a:gd name="connsiteY0" fmla="*/ 4763 h 250168"/>
              <a:gd name="connsiteX1" fmla="*/ 525539 w 673176"/>
              <a:gd name="connsiteY1" fmla="*/ 0 h 250168"/>
              <a:gd name="connsiteX2" fmla="*/ 673176 w 673176"/>
              <a:gd name="connsiteY2" fmla="*/ 250168 h 250168"/>
              <a:gd name="connsiteX3" fmla="*/ 0 w 673176"/>
              <a:gd name="connsiteY3" fmla="*/ 250168 h 250168"/>
              <a:gd name="connsiteX4" fmla="*/ 0 w 673176"/>
              <a:gd name="connsiteY4" fmla="*/ 4763 h 250168"/>
              <a:gd name="connsiteX0" fmla="*/ 0 w 677938"/>
              <a:gd name="connsiteY0" fmla="*/ 4763 h 250168"/>
              <a:gd name="connsiteX1" fmla="*/ 525539 w 677938"/>
              <a:gd name="connsiteY1" fmla="*/ 0 h 250168"/>
              <a:gd name="connsiteX2" fmla="*/ 677938 w 677938"/>
              <a:gd name="connsiteY2" fmla="*/ 243024 h 250168"/>
              <a:gd name="connsiteX3" fmla="*/ 0 w 677938"/>
              <a:gd name="connsiteY3" fmla="*/ 250168 h 250168"/>
              <a:gd name="connsiteX4" fmla="*/ 0 w 677938"/>
              <a:gd name="connsiteY4" fmla="*/ 4763 h 250168"/>
              <a:gd name="connsiteX0" fmla="*/ 140494 w 677938"/>
              <a:gd name="connsiteY0" fmla="*/ 4763 h 250168"/>
              <a:gd name="connsiteX1" fmla="*/ 525539 w 677938"/>
              <a:gd name="connsiteY1" fmla="*/ 0 h 250168"/>
              <a:gd name="connsiteX2" fmla="*/ 677938 w 677938"/>
              <a:gd name="connsiteY2" fmla="*/ 243024 h 250168"/>
              <a:gd name="connsiteX3" fmla="*/ 0 w 677938"/>
              <a:gd name="connsiteY3" fmla="*/ 250168 h 250168"/>
              <a:gd name="connsiteX4" fmla="*/ 140494 w 677938"/>
              <a:gd name="connsiteY4" fmla="*/ 4763 h 250168"/>
              <a:gd name="connsiteX0" fmla="*/ 147638 w 685082"/>
              <a:gd name="connsiteY0" fmla="*/ 4763 h 247787"/>
              <a:gd name="connsiteX1" fmla="*/ 532683 w 685082"/>
              <a:gd name="connsiteY1" fmla="*/ 0 h 247787"/>
              <a:gd name="connsiteX2" fmla="*/ 685082 w 685082"/>
              <a:gd name="connsiteY2" fmla="*/ 243024 h 247787"/>
              <a:gd name="connsiteX3" fmla="*/ 0 w 685082"/>
              <a:gd name="connsiteY3" fmla="*/ 247787 h 247787"/>
              <a:gd name="connsiteX4" fmla="*/ 147638 w 685082"/>
              <a:gd name="connsiteY4" fmla="*/ 4763 h 2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82" h="247787">
                <a:moveTo>
                  <a:pt x="147638" y="4763"/>
                </a:moveTo>
                <a:lnTo>
                  <a:pt x="532683" y="0"/>
                </a:lnTo>
                <a:lnTo>
                  <a:pt x="685082" y="243024"/>
                </a:lnTo>
                <a:lnTo>
                  <a:pt x="0" y="247787"/>
                </a:lnTo>
                <a:lnTo>
                  <a:pt x="147638" y="476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5529314" y="2004990"/>
            <a:ext cx="34563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041481" y="1088424"/>
            <a:ext cx="200819" cy="92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5475" y="1091596"/>
            <a:ext cx="193379" cy="914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045249" y="2014043"/>
            <a:ext cx="1" cy="1766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33958" y="2006368"/>
            <a:ext cx="0" cy="1774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29312" y="2004991"/>
            <a:ext cx="1506411" cy="436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529312" y="2004992"/>
            <a:ext cx="1506411" cy="436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438853" y="2004990"/>
            <a:ext cx="1537158" cy="436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41480" y="3780417"/>
            <a:ext cx="40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97464" y="3780418"/>
            <a:ext cx="144016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33958" y="3780418"/>
            <a:ext cx="153838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897464" y="4024564"/>
            <a:ext cx="690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12072" y="1866323"/>
            <a:ext cx="148983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454769" y="1866323"/>
            <a:ext cx="15212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81966" y="2017948"/>
            <a:ext cx="1" cy="176246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16050" y="1492911"/>
            <a:ext cx="26642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58561" y="2663016"/>
            <a:ext cx="34817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24842" y="3733370"/>
            <a:ext cx="42992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7622" y="1994154"/>
            <a:ext cx="41389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17344" y="1488280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70121" y="1487844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399715" y="1060981"/>
            <a:ext cx="207454" cy="91355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97887" y="1215168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23376" y="2006778"/>
            <a:ext cx="438509" cy="461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1.5cm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7787" y="1781044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75561" y="2560842"/>
            <a:ext cx="9332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6.5cm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66917" y="3520625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21312" y="3733370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67304" y="3764119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86313" y="2008955"/>
            <a:ext cx="3321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21005" y="4328137"/>
            <a:ext cx="6045200" cy="589643"/>
          </a:xfrm>
          <a:prstGeom prst="roundRect">
            <a:avLst>
              <a:gd name="adj" fmla="val 1557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24206" y="4351138"/>
            <a:ext cx="1243159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paper used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21036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95240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32602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02614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72626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46830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76740" y="4381888"/>
            <a:ext cx="36901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2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18536" y="4351138"/>
            <a:ext cx="846832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75476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25083" y="4392152"/>
            <a:ext cx="739033" cy="4694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51024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50" name="Cloud Callout 49"/>
          <p:cNvSpPr/>
          <p:nvPr/>
        </p:nvSpPr>
        <p:spPr>
          <a:xfrm>
            <a:off x="500608" y="2422343"/>
            <a:ext cx="4485998" cy="1481573"/>
          </a:xfrm>
          <a:prstGeom prst="cloudCallout">
            <a:avLst>
              <a:gd name="adj1" fmla="val 96315"/>
              <a:gd name="adj2" fmla="val 5071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7750" y="2840264"/>
            <a:ext cx="3147543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the area of trapezium ?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51396" y="2887741"/>
            <a:ext cx="4007248" cy="658146"/>
            <a:chOff x="1435906" y="986133"/>
            <a:chExt cx="4007248" cy="658755"/>
          </a:xfrm>
        </p:grpSpPr>
        <p:sp>
          <p:nvSpPr>
            <p:cNvPr id="52" name="TextBox 51"/>
            <p:cNvSpPr txBox="1"/>
            <p:nvPr/>
          </p:nvSpPr>
          <p:spPr>
            <a:xfrm>
              <a:off x="1435906" y="98613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1466902" y="1311332"/>
              <a:ext cx="265342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435906" y="127555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72857" y="1101336"/>
              <a:ext cx="36702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×(sum of parallel </a:t>
              </a:r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sides</a:t>
              </a:r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)×height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07505" y="282911"/>
            <a:ext cx="30380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trapezium part III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7542" y="282911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47045" y="10380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485816" y="468174"/>
            <a:ext cx="272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52390" y="45646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669175" y="269747"/>
                <a:ext cx="3791423" cy="368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(sum of parallel side)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height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175" y="269747"/>
                <a:ext cx="3791423" cy="368990"/>
              </a:xfrm>
              <a:prstGeom prst="rect">
                <a:avLst/>
              </a:prstGeom>
              <a:blipFill rotWithShape="0">
                <a:blip r:embed="rId2"/>
                <a:stretch>
                  <a:fillRect t="-6557" r="-482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loud 68"/>
          <p:cNvSpPr/>
          <p:nvPr/>
        </p:nvSpPr>
        <p:spPr>
          <a:xfrm rot="211108">
            <a:off x="140430" y="1366552"/>
            <a:ext cx="3293172" cy="162304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3569" y="1638251"/>
            <a:ext cx="2453461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Consider the clear view of trapezium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35526" y="3381062"/>
            <a:ext cx="549979" cy="1180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6337" y="3381062"/>
            <a:ext cx="1448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34207" y="4550392"/>
            <a:ext cx="2498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213104" y="3370262"/>
            <a:ext cx="533988" cy="1188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794670" y="3370702"/>
            <a:ext cx="0" cy="11880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201933" y="3369033"/>
            <a:ext cx="0" cy="11880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95362" y="4426681"/>
            <a:ext cx="135705" cy="11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01934" y="4428102"/>
            <a:ext cx="135705" cy="11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0240" y="3049927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15535" y="461804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2cm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4707" y="4515359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0.5cm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07003" y="3082704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3795786">
            <a:off x="2288894" y="3711990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7875290">
            <a:off x="117677" y="3747193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06165" y="4200208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70372" y="307750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54898" y="4482582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5" y="4496424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0684" y="4482581"/>
            <a:ext cx="3321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782914" y="4801933"/>
            <a:ext cx="86163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4080" y="4801933"/>
            <a:ext cx="86163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71600" y="2152879"/>
            <a:ext cx="1813298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Let us name it as ABCD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8951" y="1492629"/>
            <a:ext cx="2497349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Let us draw height for the trapezium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7557" y="2337311"/>
            <a:ext cx="125707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AE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DC,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57769" y="2321231"/>
            <a:ext cx="11689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BF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51665" y="4505219"/>
            <a:ext cx="32412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87542" y="87814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47045" y="69903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3485816" y="1063405"/>
            <a:ext cx="272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52390" y="105169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3884627" y="864978"/>
                <a:ext cx="2202847" cy="368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(AB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DC)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AE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27" y="864978"/>
                <a:ext cx="2202847" cy="368990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105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/>
          <p:cNvSpPr/>
          <p:nvPr/>
        </p:nvSpPr>
        <p:spPr>
          <a:xfrm>
            <a:off x="2206324" y="2161197"/>
            <a:ext cx="89800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= 0.75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09351" y="1874961"/>
            <a:ext cx="13773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= 1 – 0.25 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76337" y="3382231"/>
            <a:ext cx="1448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776337" y="4553261"/>
            <a:ext cx="14482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2166938" y="1220924"/>
            <a:ext cx="3248025" cy="1259583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6445" y="1483386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AB and EF are opposite</a:t>
            </a:r>
          </a:p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sides of rectangle ABFE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78059" y="1638251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 AB = EF = 1 cm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6" name="Cloud 45"/>
          <p:cNvSpPr/>
          <p:nvPr/>
        </p:nvSpPr>
        <p:spPr>
          <a:xfrm>
            <a:off x="2201933" y="1247132"/>
            <a:ext cx="3213030" cy="1498205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4555" y="152776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AED and BFC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234950" y="3379035"/>
            <a:ext cx="549979" cy="11809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34950" y="4548365"/>
            <a:ext cx="5550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794094" y="3368675"/>
            <a:ext cx="0" cy="1188031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781578" y="1755966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AED = BFC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94163" y="198614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 = BC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08298" y="2201446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 = BF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444750" y="1748083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AED = BFC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069292" y="1723289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(RHS rule)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972442" y="2064254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DE = FC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 flipV="1">
            <a:off x="2219325" y="3384550"/>
            <a:ext cx="530225" cy="11632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200275" y="4552950"/>
            <a:ext cx="5556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2201933" y="3374731"/>
            <a:ext cx="0" cy="1188031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loud 151"/>
          <p:cNvSpPr/>
          <p:nvPr/>
        </p:nvSpPr>
        <p:spPr>
          <a:xfrm>
            <a:off x="1783080" y="1203960"/>
            <a:ext cx="3596640" cy="1988821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7538" y="159047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Now, CD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270699" y="1605867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840198" y="1605867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EF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435095" y="1605867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+ FC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015848" y="18341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260261" y="1849507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829760" y="1849507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+ 1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203700" y="1849507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016250" y="20447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260663" y="2060089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2DE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942815" y="2060089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+ 1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743200" y="22860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2DE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267013" y="2301389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832100" y="2616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DE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267013" y="26315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450978" y="252193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3492714" y="2809681"/>
            <a:ext cx="2374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450978" y="274754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92463" y="26329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76428" y="2632928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0.5 cm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487607" y="4488664"/>
            <a:ext cx="45719" cy="107156"/>
            <a:chOff x="7849105" y="-323850"/>
            <a:chExt cx="75695" cy="228600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7849105" y="-323850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924800" y="-323850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2462531" y="4488664"/>
            <a:ext cx="45719" cy="107156"/>
            <a:chOff x="7849105" y="-323850"/>
            <a:chExt cx="75695" cy="228600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7849105" y="-323850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24800" y="-323850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855652" y="3943350"/>
            <a:ext cx="211145" cy="289135"/>
            <a:chOff x="1038036" y="3943350"/>
            <a:chExt cx="228789" cy="304800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1038036" y="4183587"/>
              <a:ext cx="35289" cy="63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1072531" y="3943350"/>
              <a:ext cx="3475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103262" y="3943350"/>
              <a:ext cx="1635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840605" y="3898103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928896" y="4091353"/>
            <a:ext cx="9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838200" y="4036787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48228" y="3937688"/>
            <a:ext cx="428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78" name="Cloud Callout 177"/>
          <p:cNvSpPr/>
          <p:nvPr/>
        </p:nvSpPr>
        <p:spPr>
          <a:xfrm>
            <a:off x="2264641" y="1982801"/>
            <a:ext cx="3125440" cy="1156082"/>
          </a:xfrm>
          <a:prstGeom prst="cloudCallout">
            <a:avLst>
              <a:gd name="adj1" fmla="val 23855"/>
              <a:gd name="adj2" fmla="val -11161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740320" y="2212319"/>
            <a:ext cx="239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know lengths of AB and DC</a:t>
            </a:r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Cloud Callout 189"/>
          <p:cNvSpPr/>
          <p:nvPr/>
        </p:nvSpPr>
        <p:spPr>
          <a:xfrm>
            <a:off x="2850121" y="2109843"/>
            <a:ext cx="3125440" cy="1156082"/>
          </a:xfrm>
          <a:prstGeom prst="cloudCallout">
            <a:avLst>
              <a:gd name="adj1" fmla="val -112066"/>
              <a:gd name="adj2" fmla="val 9765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182925" y="2320311"/>
            <a:ext cx="239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 belongs to which triangle?</a:t>
            </a:r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 flipV="1">
            <a:off x="794094" y="3359150"/>
            <a:ext cx="0" cy="1188031"/>
          </a:xfrm>
          <a:prstGeom prst="line">
            <a:avLst/>
          </a:prstGeom>
          <a:ln w="28575">
            <a:solidFill>
              <a:srgbClr val="008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26688" y="2339201"/>
            <a:ext cx="239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Right angled triangle AED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234950" y="3383798"/>
            <a:ext cx="549979" cy="118098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34950" y="4553128"/>
            <a:ext cx="55504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794094" y="3363913"/>
            <a:ext cx="0" cy="1188031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loud Callout 200"/>
          <p:cNvSpPr/>
          <p:nvPr/>
        </p:nvSpPr>
        <p:spPr>
          <a:xfrm>
            <a:off x="2724052" y="2077291"/>
            <a:ext cx="3125440" cy="1156082"/>
          </a:xfrm>
          <a:prstGeom prst="cloudCallout">
            <a:avLst>
              <a:gd name="adj1" fmla="val -116942"/>
              <a:gd name="adj2" fmla="val 12155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056856" y="2133600"/>
            <a:ext cx="2398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right angled AED, how can we get length of AE?</a:t>
            </a:r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991850" y="2333566"/>
            <a:ext cx="239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By </a:t>
            </a:r>
            <a:r>
              <a:rPr lang="en-US" sz="1800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pythagoras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theorem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976469" y="2337108"/>
            <a:ext cx="2736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i.e. AD</a:t>
            </a:r>
            <a:r>
              <a:rPr lang="en-US" sz="1800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= AE</a:t>
            </a:r>
            <a:r>
              <a:rPr lang="en-US" sz="1800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+ DE</a:t>
            </a:r>
            <a:r>
              <a:rPr lang="en-US" sz="1800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endParaRPr lang="en-US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234950" y="4538839"/>
            <a:ext cx="55504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34950" y="4559300"/>
            <a:ext cx="25273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800100" y="4538841"/>
            <a:ext cx="1400175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2205038" y="4549958"/>
            <a:ext cx="56038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loud Callout 215"/>
          <p:cNvSpPr/>
          <p:nvPr/>
        </p:nvSpPr>
        <p:spPr>
          <a:xfrm>
            <a:off x="3043122" y="1805801"/>
            <a:ext cx="3125440" cy="1156082"/>
          </a:xfrm>
          <a:prstGeom prst="cloudCallout">
            <a:avLst>
              <a:gd name="adj1" fmla="val -89717"/>
              <a:gd name="adj2" fmla="val 16988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310920" y="2062076"/>
            <a:ext cx="239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EF is a side of a rectangle ABFE</a:t>
            </a:r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Cloud Callout 218"/>
          <p:cNvSpPr/>
          <p:nvPr/>
        </p:nvSpPr>
        <p:spPr>
          <a:xfrm>
            <a:off x="2520604" y="1492629"/>
            <a:ext cx="3125440" cy="1156082"/>
          </a:xfrm>
          <a:prstGeom prst="cloudCallout">
            <a:avLst>
              <a:gd name="adj1" fmla="val 43157"/>
              <a:gd name="adj2" fmla="val 15780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788402" y="1748904"/>
            <a:ext cx="239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FC belongs to which triangle ?</a:t>
            </a:r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788402" y="1864044"/>
            <a:ext cx="2398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BFC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2" name="Cloud Callout 221"/>
          <p:cNvSpPr/>
          <p:nvPr/>
        </p:nvSpPr>
        <p:spPr>
          <a:xfrm>
            <a:off x="2553265" y="1556162"/>
            <a:ext cx="3125440" cy="1156082"/>
          </a:xfrm>
          <a:prstGeom prst="cloudCallout">
            <a:avLst>
              <a:gd name="adj1" fmla="val -56397"/>
              <a:gd name="adj2" fmla="val 16988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821063" y="1748937"/>
            <a:ext cx="2398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Can we prove AED &amp; BFC congruent?</a:t>
            </a:r>
            <a:endParaRPr lang="en-US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14555" y="1825409"/>
            <a:ext cx="2398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981565" y="4002304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2cm</a:t>
            </a:r>
            <a:endParaRPr 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0"/>
                            </p:stCondLst>
                            <p:childTnLst>
                              <p:par>
                                <p:cTn id="2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00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5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0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500"/>
                            </p:stCondLst>
                            <p:childTnLst>
                              <p:par>
                                <p:cTn id="4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2000"/>
                            </p:stCondLst>
                            <p:childTnLst>
                              <p:par>
                                <p:cTn id="4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0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"/>
                            </p:stCondLst>
                            <p:childTnLst>
                              <p:par>
                                <p:cTn id="5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00"/>
                            </p:stCondLst>
                            <p:childTnLst>
                              <p:par>
                                <p:cTn id="6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1000"/>
                            </p:stCondLst>
                            <p:childTnLst>
                              <p:par>
                                <p:cTn id="6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500"/>
                            </p:stCondLst>
                            <p:childTnLst>
                              <p:par>
                                <p:cTn id="6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"/>
                            </p:stCondLst>
                            <p:childTnLst>
                              <p:par>
                                <p:cTn id="6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00"/>
                            </p:stCondLst>
                            <p:childTnLst>
                              <p:par>
                                <p:cTn id="6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000"/>
                            </p:stCondLst>
                            <p:childTnLst>
                              <p:par>
                                <p:cTn id="6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500"/>
                            </p:stCondLst>
                            <p:childTnLst>
                              <p:par>
                                <p:cTn id="6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000"/>
                            </p:stCondLst>
                            <p:childTnLst>
                              <p:par>
                                <p:cTn id="6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500"/>
                            </p:stCondLst>
                            <p:childTnLst>
                              <p:par>
                                <p:cTn id="6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000"/>
                            </p:stCondLst>
                            <p:childTnLst>
                              <p:par>
                                <p:cTn id="7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500"/>
                            </p:stCondLst>
                            <p:childTnLst>
                              <p:par>
                                <p:cTn id="7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500"/>
                            </p:stCondLst>
                            <p:childTnLst>
                              <p:par>
                                <p:cTn id="7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00"/>
                            </p:stCondLst>
                            <p:childTnLst>
                              <p:par>
                                <p:cTn id="7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00"/>
                            </p:stCondLst>
                            <p:childTnLst>
                              <p:par>
                                <p:cTn id="7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1000"/>
                            </p:stCondLst>
                            <p:childTnLst>
                              <p:par>
                                <p:cTn id="7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2000"/>
                            </p:stCondLst>
                            <p:childTnLst>
                              <p:par>
                                <p:cTn id="7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2500"/>
                            </p:stCondLst>
                            <p:childTnLst>
                              <p:par>
                                <p:cTn id="7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00"/>
                            </p:stCondLst>
                            <p:childTnLst>
                              <p:par>
                                <p:cTn id="8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8" fill="hold">
                            <p:stCondLst>
                              <p:cond delay="500"/>
                            </p:stCondLst>
                            <p:childTnLst>
                              <p:par>
                                <p:cTn id="8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2" fill="hold">
                            <p:stCondLst>
                              <p:cond delay="1000"/>
                            </p:stCondLst>
                            <p:childTnLst>
                              <p:par>
                                <p:cTn id="9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>
                      <p:stCondLst>
                        <p:cond delay="indefinite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500"/>
                            </p:stCondLst>
                            <p:childTnLst>
                              <p:par>
                                <p:cTn id="9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0" fill="hold">
                      <p:stCondLst>
                        <p:cond delay="indefinite"/>
                      </p:stCondLst>
                      <p:childTnLst>
                        <p:par>
                          <p:cTn id="991" fill="hold">
                            <p:stCondLst>
                              <p:cond delay="0"/>
                            </p:stCondLst>
                            <p:childTnLst>
                              <p:par>
                                <p:cTn id="9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0" fill="hold">
                      <p:stCondLst>
                        <p:cond delay="indefinite"/>
                      </p:stCondLst>
                      <p:childTnLst>
                        <p:par>
                          <p:cTn id="1001" fill="hold">
                            <p:stCondLst>
                              <p:cond delay="0"/>
                            </p:stCondLst>
                            <p:childTnLst>
                              <p:par>
                                <p:cTn id="10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/>
      <p:bldP spid="218" grpId="0" animBg="1"/>
      <p:bldP spid="218" grpId="1" animBg="1"/>
      <p:bldP spid="218" grpId="2" animBg="1"/>
      <p:bldP spid="210" grpId="0"/>
      <p:bldP spid="215" grpId="0" animBg="1"/>
      <p:bldP spid="215" grpId="1" animBg="1"/>
      <p:bldP spid="71" grpId="0"/>
      <p:bldP spid="104" grpId="0"/>
      <p:bldP spid="106" grpId="0"/>
      <p:bldP spid="207" grpId="0" animBg="1"/>
      <p:bldP spid="207" grpId="1" animBg="1"/>
      <p:bldP spid="114" grpId="0"/>
      <p:bldP spid="115" grpId="0"/>
      <p:bldP spid="116" grpId="0"/>
      <p:bldP spid="117" grpId="0"/>
      <p:bldP spid="64" grpId="0" animBg="1"/>
      <p:bldP spid="64" grpId="1" animBg="1"/>
      <p:bldP spid="173" grpId="0" animBg="1"/>
      <p:bldP spid="173" grpId="1" animBg="1"/>
      <p:bldP spid="49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 animBg="1"/>
      <p:bldP spid="36" grpId="0"/>
      <p:bldP spid="50" grpId="0" animBg="1"/>
      <p:bldP spid="50" grpId="1" animBg="1"/>
      <p:bldP spid="51" grpId="0"/>
      <p:bldP spid="51" grpId="1"/>
      <p:bldP spid="57" grpId="0"/>
      <p:bldP spid="58" grpId="0"/>
      <p:bldP spid="59" grpId="0"/>
      <p:bldP spid="61" grpId="0"/>
      <p:bldP spid="62" grpId="0" animBg="1"/>
      <p:bldP spid="69" grpId="0" animBg="1"/>
      <p:bldP spid="69" grpId="1" animBg="1"/>
      <p:bldP spid="70" grpId="0"/>
      <p:bldP spid="70" grpId="1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8" grpId="0"/>
      <p:bldP spid="99" grpId="0"/>
      <p:bldP spid="101" grpId="0"/>
      <p:bldP spid="102" grpId="0" animBg="1"/>
      <p:bldP spid="118" grpId="0"/>
      <p:bldP spid="134" grpId="0"/>
      <p:bldP spid="2" grpId="0" animBg="1"/>
      <p:bldP spid="2" grpId="1" animBg="1"/>
      <p:bldP spid="3" grpId="0"/>
      <p:bldP spid="3" grpId="1"/>
      <p:bldP spid="44" grpId="0"/>
      <p:bldP spid="44" grpId="1"/>
      <p:bldP spid="46" grpId="0" animBg="1"/>
      <p:bldP spid="46" grpId="1" animBg="1"/>
      <p:bldP spid="63" grpId="0"/>
      <p:bldP spid="63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52" grpId="0" animBg="1"/>
      <p:bldP spid="152" grpId="1" animBg="1"/>
      <p:bldP spid="153" grpId="0"/>
      <p:bldP spid="153" grpId="1"/>
      <p:bldP spid="154" grpId="0"/>
      <p:bldP spid="154" grpId="1"/>
      <p:bldP spid="155" grpId="0"/>
      <p:bldP spid="155" grpId="1"/>
      <p:bldP spid="156" grpId="0"/>
      <p:bldP spid="156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5" grpId="0"/>
      <p:bldP spid="175" grpId="1"/>
      <p:bldP spid="176" grpId="0"/>
      <p:bldP spid="176" grpId="1"/>
      <p:bldP spid="177" grpId="0"/>
      <p:bldP spid="177" grpId="1"/>
      <p:bldP spid="198" grpId="0"/>
      <p:bldP spid="200" grpId="0"/>
      <p:bldP spid="203" grpId="0"/>
      <p:bldP spid="178" grpId="0" animBg="1"/>
      <p:bldP spid="178" grpId="1" animBg="1"/>
      <p:bldP spid="185" grpId="0"/>
      <p:bldP spid="185" grpId="1"/>
      <p:bldP spid="190" grpId="0" animBg="1"/>
      <p:bldP spid="190" grpId="1" animBg="1"/>
      <p:bldP spid="191" grpId="0"/>
      <p:bldP spid="191" grpId="1"/>
      <p:bldP spid="193" grpId="0"/>
      <p:bldP spid="193" grpId="1"/>
      <p:bldP spid="201" grpId="0" animBg="1"/>
      <p:bldP spid="201" grpId="1" animBg="1"/>
      <p:bldP spid="204" grpId="0"/>
      <p:bldP spid="204" grpId="1"/>
      <p:bldP spid="205" grpId="0"/>
      <p:bldP spid="205" grpId="1"/>
      <p:bldP spid="206" grpId="0"/>
      <p:bldP spid="206" grpId="1"/>
      <p:bldP spid="216" grpId="0" animBg="1"/>
      <p:bldP spid="216" grpId="1" animBg="1"/>
      <p:bldP spid="217" grpId="0"/>
      <p:bldP spid="217" grpId="1"/>
      <p:bldP spid="219" grpId="0" animBg="1"/>
      <p:bldP spid="219" grpId="1" animBg="1"/>
      <p:bldP spid="220" grpId="0"/>
      <p:bldP spid="220" grpId="1"/>
      <p:bldP spid="221" grpId="0"/>
      <p:bldP spid="221" grpId="1"/>
      <p:bldP spid="222" grpId="0" animBg="1"/>
      <p:bldP spid="222" grpId="1" animBg="1"/>
      <p:bldP spid="223" grpId="0"/>
      <p:bldP spid="223" grpId="1"/>
      <p:bldP spid="224" grpId="0"/>
      <p:bldP spid="224" grpId="1"/>
      <p:bldP spid="2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81873"/>
            <a:ext cx="75438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257304" y="1554820"/>
            <a:ext cx="577878" cy="721656"/>
            <a:chOff x="1257304" y="1554820"/>
            <a:chExt cx="577878" cy="721656"/>
          </a:xfrm>
        </p:grpSpPr>
        <p:sp>
          <p:nvSpPr>
            <p:cNvPr id="162" name="TextBox 161"/>
            <p:cNvSpPr txBox="1"/>
            <p:nvPr/>
          </p:nvSpPr>
          <p:spPr>
            <a:xfrm>
              <a:off x="1502503" y="1554820"/>
              <a:ext cx="32733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1541274" y="1919194"/>
              <a:ext cx="2728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507848" y="1907486"/>
              <a:ext cx="32733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257304" y="1733550"/>
              <a:ext cx="32252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3972" y="1725228"/>
            <a:ext cx="602755" cy="369332"/>
            <a:chOff x="1823972" y="1725228"/>
            <a:chExt cx="60275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823972" y="1725228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en-US" sz="18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72" y="1725228"/>
                  <a:ext cx="42351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2040083" y="172522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sz="18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083" y="1725228"/>
                  <a:ext cx="3866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2276303" y="1538496"/>
            <a:ext cx="802025" cy="709207"/>
            <a:chOff x="2276303" y="1538496"/>
            <a:chExt cx="802025" cy="709207"/>
          </a:xfrm>
        </p:grpSpPr>
        <p:grpSp>
          <p:nvGrpSpPr>
            <p:cNvPr id="67" name="Group 66"/>
            <p:cNvGrpSpPr/>
            <p:nvPr/>
          </p:nvGrpSpPr>
          <p:grpSpPr>
            <a:xfrm>
              <a:off x="2656826" y="1538496"/>
              <a:ext cx="421502" cy="709207"/>
              <a:chOff x="4807743" y="-1306349"/>
              <a:chExt cx="421502" cy="709207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4851356" y="-1259492"/>
                <a:ext cx="342394" cy="238072"/>
                <a:chOff x="1371823" y="509431"/>
                <a:chExt cx="383037" cy="616045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1371823" y="913721"/>
                  <a:ext cx="31990" cy="211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1404436" y="510765"/>
                  <a:ext cx="57924" cy="6108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458552" y="509431"/>
                  <a:ext cx="2963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TextBox 177"/>
              <p:cNvSpPr txBox="1"/>
              <p:nvPr/>
            </p:nvSpPr>
            <p:spPr>
              <a:xfrm>
                <a:off x="4893037" y="-1306349"/>
                <a:ext cx="327334" cy="368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4807743" y="-942154"/>
                <a:ext cx="4215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4894751" y="-966132"/>
                <a:ext cx="327334" cy="368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2276303" y="1740617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303" y="1740617"/>
                  <a:ext cx="396262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70385" y="2952750"/>
            <a:ext cx="2947135" cy="1875898"/>
            <a:chOff x="44715" y="5420252"/>
            <a:chExt cx="2947135" cy="1875898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235526" y="5751387"/>
              <a:ext cx="549979" cy="1180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776337" y="5751387"/>
              <a:ext cx="1448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34207" y="6920717"/>
              <a:ext cx="24987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213104" y="5740587"/>
              <a:ext cx="533988" cy="11880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794670" y="5741027"/>
              <a:ext cx="0" cy="118803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2201933" y="5739358"/>
              <a:ext cx="0" cy="118803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795362" y="6797006"/>
              <a:ext cx="135705" cy="1161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01934" y="6798427"/>
              <a:ext cx="135705" cy="1161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0240" y="5420252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15535" y="6988373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2cm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4707" y="6885684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0.5cm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07003" y="5453029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1cm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 rot="3795786">
              <a:off x="2288894" y="6082315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1cm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 rot="17875290">
              <a:off x="117677" y="6117518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1cm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06165" y="6570533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1cm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170372" y="5447834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654898" y="6852907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4715" y="6866749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00684" y="6852906"/>
              <a:ext cx="332142" cy="338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1782914" y="7172258"/>
              <a:ext cx="86163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24080" y="7172258"/>
              <a:ext cx="86163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2051665" y="6875544"/>
              <a:ext cx="324128" cy="338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F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487607" y="6858989"/>
              <a:ext cx="45719" cy="107156"/>
              <a:chOff x="7849105" y="-323850"/>
              <a:chExt cx="75695" cy="228600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7849105" y="-323850"/>
                <a:ext cx="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924800" y="-323850"/>
                <a:ext cx="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2462531" y="6858989"/>
              <a:ext cx="45719" cy="107156"/>
              <a:chOff x="7849105" y="-323850"/>
              <a:chExt cx="75695" cy="228600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7849105" y="-323850"/>
                <a:ext cx="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7924800" y="-323850"/>
                <a:ext cx="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855652" y="6313675"/>
              <a:ext cx="211145" cy="289135"/>
              <a:chOff x="1038036" y="3943350"/>
              <a:chExt cx="228789" cy="3048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038036" y="4183587"/>
                <a:ext cx="35289" cy="63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1072531" y="3943350"/>
                <a:ext cx="3475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103262" y="3943350"/>
                <a:ext cx="1635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/>
            <p:cNvSpPr txBox="1"/>
            <p:nvPr/>
          </p:nvSpPr>
          <p:spPr>
            <a:xfrm>
              <a:off x="840605" y="6268428"/>
              <a:ext cx="2728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928896" y="6461678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38200" y="6407112"/>
              <a:ext cx="2728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4</a:t>
              </a:r>
              <a:endParaRPr lang="en-US" sz="105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948228" y="6308013"/>
              <a:ext cx="4283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Isosceles Triangle 12"/>
          <p:cNvSpPr/>
          <p:nvPr/>
        </p:nvSpPr>
        <p:spPr>
          <a:xfrm flipH="1" flipV="1">
            <a:off x="7484486" y="1644131"/>
            <a:ext cx="1528184" cy="442102"/>
          </a:xfrm>
          <a:custGeom>
            <a:avLst/>
            <a:gdLst>
              <a:gd name="connsiteX0" fmla="*/ 0 w 1500258"/>
              <a:gd name="connsiteY0" fmla="*/ 1094974 h 1094974"/>
              <a:gd name="connsiteX1" fmla="*/ 750129 w 1500258"/>
              <a:gd name="connsiteY1" fmla="*/ 0 h 1094974"/>
              <a:gd name="connsiteX2" fmla="*/ 1500258 w 1500258"/>
              <a:gd name="connsiteY2" fmla="*/ 1094974 h 1094974"/>
              <a:gd name="connsiteX3" fmla="*/ 0 w 1500258"/>
              <a:gd name="connsiteY3" fmla="*/ 1094974 h 1094974"/>
              <a:gd name="connsiteX0" fmla="*/ 0 w 1500258"/>
              <a:gd name="connsiteY0" fmla="*/ 442511 h 442511"/>
              <a:gd name="connsiteX1" fmla="*/ 1497841 w 1500258"/>
              <a:gd name="connsiteY1" fmla="*/ 0 h 442511"/>
              <a:gd name="connsiteX2" fmla="*/ 1500258 w 1500258"/>
              <a:gd name="connsiteY2" fmla="*/ 442511 h 442511"/>
              <a:gd name="connsiteX3" fmla="*/ 0 w 1500258"/>
              <a:gd name="connsiteY3" fmla="*/ 442511 h 44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58" h="442511">
                <a:moveTo>
                  <a:pt x="0" y="442511"/>
                </a:moveTo>
                <a:lnTo>
                  <a:pt x="1497841" y="0"/>
                </a:lnTo>
                <a:cubicBezTo>
                  <a:pt x="1498647" y="147504"/>
                  <a:pt x="1499452" y="295007"/>
                  <a:pt x="1500258" y="442511"/>
                </a:cubicBezTo>
                <a:lnTo>
                  <a:pt x="0" y="442511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Isosceles Triangle 12"/>
          <p:cNvSpPr/>
          <p:nvPr/>
        </p:nvSpPr>
        <p:spPr>
          <a:xfrm flipV="1">
            <a:off x="5595518" y="1642514"/>
            <a:ext cx="1500258" cy="442102"/>
          </a:xfrm>
          <a:custGeom>
            <a:avLst/>
            <a:gdLst>
              <a:gd name="connsiteX0" fmla="*/ 0 w 1500258"/>
              <a:gd name="connsiteY0" fmla="*/ 1094974 h 1094974"/>
              <a:gd name="connsiteX1" fmla="*/ 750129 w 1500258"/>
              <a:gd name="connsiteY1" fmla="*/ 0 h 1094974"/>
              <a:gd name="connsiteX2" fmla="*/ 1500258 w 1500258"/>
              <a:gd name="connsiteY2" fmla="*/ 1094974 h 1094974"/>
              <a:gd name="connsiteX3" fmla="*/ 0 w 1500258"/>
              <a:gd name="connsiteY3" fmla="*/ 1094974 h 1094974"/>
              <a:gd name="connsiteX0" fmla="*/ 0 w 1500258"/>
              <a:gd name="connsiteY0" fmla="*/ 442511 h 442511"/>
              <a:gd name="connsiteX1" fmla="*/ 1497841 w 1500258"/>
              <a:gd name="connsiteY1" fmla="*/ 0 h 442511"/>
              <a:gd name="connsiteX2" fmla="*/ 1500258 w 1500258"/>
              <a:gd name="connsiteY2" fmla="*/ 442511 h 442511"/>
              <a:gd name="connsiteX3" fmla="*/ 0 w 1500258"/>
              <a:gd name="connsiteY3" fmla="*/ 442511 h 44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58" h="442511">
                <a:moveTo>
                  <a:pt x="0" y="442511"/>
                </a:moveTo>
                <a:lnTo>
                  <a:pt x="1497841" y="0"/>
                </a:lnTo>
                <a:cubicBezTo>
                  <a:pt x="1498647" y="147504"/>
                  <a:pt x="1499452" y="295007"/>
                  <a:pt x="1500258" y="442511"/>
                </a:cubicBezTo>
                <a:lnTo>
                  <a:pt x="0" y="44251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705" y="994111"/>
            <a:ext cx="30380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trapezium part III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6245" y="81500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435016" y="1179374"/>
            <a:ext cx="272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1590" y="116766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6742" y="101448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17714" y="985408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714" y="985408"/>
                <a:ext cx="4235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066576" y="1266945"/>
            <a:ext cx="65340" cy="160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30497" y="871041"/>
            <a:ext cx="104341" cy="570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1432" y="870522"/>
            <a:ext cx="264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6438" y="82366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28348" y="1187861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96438" y="116388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2300" y="171927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5833" y="152325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04764" y="1586431"/>
            <a:ext cx="342394" cy="238072"/>
            <a:chOff x="1371823" y="509431"/>
            <a:chExt cx="383037" cy="61604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371823" y="913721"/>
              <a:ext cx="31990" cy="211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404436" y="510765"/>
              <a:ext cx="57924" cy="610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58552" y="509431"/>
              <a:ext cx="296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746445" y="1539574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516270" y="1903769"/>
            <a:ext cx="5317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6540" y="187979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0354" y="170592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8573" y="150046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35163" y="1511372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28100" y="1504896"/>
            <a:ext cx="82907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1.732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446923" y="1894152"/>
            <a:ext cx="1253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68" y="189415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100198" y="2140102"/>
            <a:ext cx="1516063" cy="389542"/>
            <a:chOff x="3791848" y="3982349"/>
            <a:chExt cx="1516063" cy="389903"/>
          </a:xfrm>
        </p:grpSpPr>
        <p:sp>
          <p:nvSpPr>
            <p:cNvPr id="30" name="TextBox 29"/>
            <p:cNvSpPr txBox="1"/>
            <p:nvPr/>
          </p:nvSpPr>
          <p:spPr>
            <a:xfrm>
              <a:off x="3791848" y="40029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7911" y="400263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1.299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6945" y="3982349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35079" y="398234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1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5" name="Rectangle 10"/>
          <p:cNvSpPr/>
          <p:nvPr/>
        </p:nvSpPr>
        <p:spPr>
          <a:xfrm>
            <a:off x="6945882" y="3418797"/>
            <a:ext cx="685082" cy="247558"/>
          </a:xfrm>
          <a:custGeom>
            <a:avLst/>
            <a:gdLst>
              <a:gd name="connsiteX0" fmla="*/ 0 w 673176"/>
              <a:gd name="connsiteY0" fmla="*/ 0 h 245405"/>
              <a:gd name="connsiteX1" fmla="*/ 673176 w 673176"/>
              <a:gd name="connsiteY1" fmla="*/ 0 h 245405"/>
              <a:gd name="connsiteX2" fmla="*/ 673176 w 673176"/>
              <a:gd name="connsiteY2" fmla="*/ 245405 h 245405"/>
              <a:gd name="connsiteX3" fmla="*/ 0 w 673176"/>
              <a:gd name="connsiteY3" fmla="*/ 245405 h 245405"/>
              <a:gd name="connsiteX4" fmla="*/ 0 w 673176"/>
              <a:gd name="connsiteY4" fmla="*/ 0 h 245405"/>
              <a:gd name="connsiteX0" fmla="*/ 0 w 673176"/>
              <a:gd name="connsiteY0" fmla="*/ 4763 h 250168"/>
              <a:gd name="connsiteX1" fmla="*/ 525539 w 673176"/>
              <a:gd name="connsiteY1" fmla="*/ 0 h 250168"/>
              <a:gd name="connsiteX2" fmla="*/ 673176 w 673176"/>
              <a:gd name="connsiteY2" fmla="*/ 250168 h 250168"/>
              <a:gd name="connsiteX3" fmla="*/ 0 w 673176"/>
              <a:gd name="connsiteY3" fmla="*/ 250168 h 250168"/>
              <a:gd name="connsiteX4" fmla="*/ 0 w 673176"/>
              <a:gd name="connsiteY4" fmla="*/ 4763 h 250168"/>
              <a:gd name="connsiteX0" fmla="*/ 0 w 677938"/>
              <a:gd name="connsiteY0" fmla="*/ 4763 h 250168"/>
              <a:gd name="connsiteX1" fmla="*/ 525539 w 677938"/>
              <a:gd name="connsiteY1" fmla="*/ 0 h 250168"/>
              <a:gd name="connsiteX2" fmla="*/ 677938 w 677938"/>
              <a:gd name="connsiteY2" fmla="*/ 243024 h 250168"/>
              <a:gd name="connsiteX3" fmla="*/ 0 w 677938"/>
              <a:gd name="connsiteY3" fmla="*/ 250168 h 250168"/>
              <a:gd name="connsiteX4" fmla="*/ 0 w 677938"/>
              <a:gd name="connsiteY4" fmla="*/ 4763 h 250168"/>
              <a:gd name="connsiteX0" fmla="*/ 140494 w 677938"/>
              <a:gd name="connsiteY0" fmla="*/ 4763 h 250168"/>
              <a:gd name="connsiteX1" fmla="*/ 525539 w 677938"/>
              <a:gd name="connsiteY1" fmla="*/ 0 h 250168"/>
              <a:gd name="connsiteX2" fmla="*/ 677938 w 677938"/>
              <a:gd name="connsiteY2" fmla="*/ 243024 h 250168"/>
              <a:gd name="connsiteX3" fmla="*/ 0 w 677938"/>
              <a:gd name="connsiteY3" fmla="*/ 250168 h 250168"/>
              <a:gd name="connsiteX4" fmla="*/ 140494 w 677938"/>
              <a:gd name="connsiteY4" fmla="*/ 4763 h 250168"/>
              <a:gd name="connsiteX0" fmla="*/ 147638 w 685082"/>
              <a:gd name="connsiteY0" fmla="*/ 4763 h 247787"/>
              <a:gd name="connsiteX1" fmla="*/ 532683 w 685082"/>
              <a:gd name="connsiteY1" fmla="*/ 0 h 247787"/>
              <a:gd name="connsiteX2" fmla="*/ 685082 w 685082"/>
              <a:gd name="connsiteY2" fmla="*/ 243024 h 247787"/>
              <a:gd name="connsiteX3" fmla="*/ 0 w 685082"/>
              <a:gd name="connsiteY3" fmla="*/ 247787 h 247787"/>
              <a:gd name="connsiteX4" fmla="*/ 147638 w 685082"/>
              <a:gd name="connsiteY4" fmla="*/ 4763 h 2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82" h="247787">
                <a:moveTo>
                  <a:pt x="147638" y="4763"/>
                </a:moveTo>
                <a:lnTo>
                  <a:pt x="532683" y="0"/>
                </a:lnTo>
                <a:lnTo>
                  <a:pt x="685082" y="243024"/>
                </a:lnTo>
                <a:lnTo>
                  <a:pt x="0" y="247787"/>
                </a:lnTo>
                <a:lnTo>
                  <a:pt x="147638" y="476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5579842" y="1648129"/>
            <a:ext cx="34563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092009" y="731563"/>
            <a:ext cx="200819" cy="92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96003" y="734736"/>
            <a:ext cx="193379" cy="914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95777" y="1657183"/>
            <a:ext cx="1" cy="1766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484486" y="1649507"/>
            <a:ext cx="0" cy="1774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579840" y="1648130"/>
            <a:ext cx="1506411" cy="436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579840" y="1648131"/>
            <a:ext cx="1506411" cy="436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489381" y="1648129"/>
            <a:ext cx="1537158" cy="436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092008" y="3423557"/>
            <a:ext cx="40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947992" y="3423557"/>
            <a:ext cx="144016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84486" y="3423557"/>
            <a:ext cx="153838" cy="24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7992" y="3667704"/>
            <a:ext cx="690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562600" y="1509462"/>
            <a:ext cx="148983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505297" y="1509462"/>
            <a:ext cx="15212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32494" y="1661087"/>
            <a:ext cx="1" cy="176246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166578" y="1136051"/>
            <a:ext cx="26642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9089" y="2306155"/>
            <a:ext cx="34817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5370" y="3376509"/>
            <a:ext cx="42992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III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68150" y="1637294"/>
            <a:ext cx="41389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67872" y="1131419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20649" y="1130984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6cm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450243" y="704120"/>
            <a:ext cx="207454" cy="91355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48415" y="858307"/>
            <a:ext cx="7024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73904" y="1649918"/>
            <a:ext cx="438509" cy="461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1.5cm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28315" y="1424184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26089" y="2203981"/>
            <a:ext cx="9332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6.5cm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17445" y="3163765"/>
            <a:ext cx="505267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17832" y="3407258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02754" y="1652094"/>
            <a:ext cx="33214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V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7852" y="961693"/>
            <a:ext cx="3208418" cy="1567950"/>
            <a:chOff x="307852" y="962584"/>
            <a:chExt cx="3208418" cy="1569402"/>
          </a:xfrm>
        </p:grpSpPr>
        <p:sp>
          <p:nvSpPr>
            <p:cNvPr id="83" name="Cloud Callout 82"/>
            <p:cNvSpPr/>
            <p:nvPr/>
          </p:nvSpPr>
          <p:spPr>
            <a:xfrm>
              <a:off x="311319" y="968020"/>
              <a:ext cx="3204951" cy="1563966"/>
            </a:xfrm>
            <a:prstGeom prst="cloudCallout">
              <a:avLst>
                <a:gd name="adj1" fmla="val 187009"/>
                <a:gd name="adj2" fmla="val 10278"/>
              </a:avLst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Cloud Callout 83"/>
            <p:cNvSpPr/>
            <p:nvPr/>
          </p:nvSpPr>
          <p:spPr>
            <a:xfrm>
              <a:off x="307852" y="962584"/>
              <a:ext cx="3204951" cy="1563966"/>
            </a:xfrm>
            <a:prstGeom prst="cloudCallout">
              <a:avLst>
                <a:gd name="adj1" fmla="val 141381"/>
                <a:gd name="adj2" fmla="val -11728"/>
              </a:avLst>
            </a:prstGeom>
            <a:solidFill>
              <a:srgbClr val="482D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0814" y="1132922"/>
            <a:ext cx="2542748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Both triangles have equal side length.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83760" y="1710194"/>
            <a:ext cx="2004065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So, their areas are equal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Cloud 87"/>
          <p:cNvSpPr/>
          <p:nvPr/>
        </p:nvSpPr>
        <p:spPr>
          <a:xfrm>
            <a:off x="340028" y="716495"/>
            <a:ext cx="3172775" cy="1583021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0920" y="1160657"/>
            <a:ext cx="2696814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Both are right angled triangles.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0838" y="1211102"/>
            <a:ext cx="3084946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area of these triangles ?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95434" y="1175120"/>
            <a:ext cx="2488142" cy="721657"/>
            <a:chOff x="1212491" y="3046620"/>
            <a:chExt cx="2488142" cy="722325"/>
          </a:xfrm>
        </p:grpSpPr>
        <p:sp>
          <p:nvSpPr>
            <p:cNvPr id="92" name="TextBox 91"/>
            <p:cNvSpPr txBox="1"/>
            <p:nvPr/>
          </p:nvSpPr>
          <p:spPr>
            <a:xfrm>
              <a:off x="1212491" y="304662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251261" y="3411332"/>
              <a:ext cx="272883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217836" y="339961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1650072" y="3212721"/>
                  <a:ext cx="20505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a14:m>
                  <a:r>
                    <a:rPr lang="en-US" sz="1800" b="1" dirty="0" smtClean="0">
                      <a:solidFill>
                        <a:srgbClr val="FFFF00"/>
                      </a:solidFill>
                      <a:latin typeface="Comic Sans MS" pitchFamily="66" charset="0"/>
                    </a:rPr>
                    <a:t> base </a:t>
                  </a:r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a14:m>
                  <a:r>
                    <a:rPr lang="en-US" sz="1800" b="1" dirty="0" smtClean="0">
                      <a:solidFill>
                        <a:srgbClr val="FFFF00"/>
                      </a:solidFill>
                      <a:latin typeface="Comic Sans MS" pitchFamily="66" charset="0"/>
                    </a:rPr>
                    <a:t> height</a:t>
                  </a:r>
                  <a:endParaRPr lang="en-US" sz="1800" b="1" dirty="0">
                    <a:solidFill>
                      <a:srgbClr val="FFFF00"/>
                    </a:solidFill>
                    <a:latin typeface="Comic Sans MS" pitchFamily="66" charset="0"/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72" y="3212721"/>
                  <a:ext cx="205056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8197" r="-297" b="-262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ectangle 96"/>
          <p:cNvSpPr/>
          <p:nvPr/>
        </p:nvSpPr>
        <p:spPr>
          <a:xfrm>
            <a:off x="107505" y="2720718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Area of part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IV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 part V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83029" y="271173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42681" y="271173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17450" y="269789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95413" y="249082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4036175" y="2859023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03697" y="284976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Left Bracket 103"/>
          <p:cNvSpPr/>
          <p:nvPr/>
        </p:nvSpPr>
        <p:spPr>
          <a:xfrm>
            <a:off x="3920491" y="2490827"/>
            <a:ext cx="113925" cy="791370"/>
          </a:xfrm>
          <a:prstGeom prst="leftBracket">
            <a:avLst>
              <a:gd name="adj" fmla="val 1087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29605" y="267372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28612" y="2665265"/>
            <a:ext cx="61747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1.5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63961" y="2665265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42637" y="2656283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9" name="Left Bracket 108"/>
          <p:cNvSpPr/>
          <p:nvPr/>
        </p:nvSpPr>
        <p:spPr>
          <a:xfrm flipH="1">
            <a:off x="5491309" y="2490827"/>
            <a:ext cx="115644" cy="791370"/>
          </a:xfrm>
          <a:prstGeom prst="leftBracket">
            <a:avLst>
              <a:gd name="adj" fmla="val 1087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55920" y="3350164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1cm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96204" y="36573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= 9 cm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8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07505" y="338203"/>
            <a:ext cx="30380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trapezium part III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087542" y="33820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3419474" y="161870"/>
            <a:ext cx="2640429" cy="721656"/>
            <a:chOff x="3447045" y="699031"/>
            <a:chExt cx="2640429" cy="721656"/>
          </a:xfrm>
        </p:grpSpPr>
        <p:sp>
          <p:nvSpPr>
            <p:cNvPr id="163" name="TextBox 162"/>
            <p:cNvSpPr txBox="1"/>
            <p:nvPr/>
          </p:nvSpPr>
          <p:spPr>
            <a:xfrm>
              <a:off x="3447045" y="699031"/>
              <a:ext cx="32733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485816" y="1063405"/>
              <a:ext cx="2728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3452390" y="1051697"/>
              <a:ext cx="32733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3884627" y="864978"/>
                  <a:ext cx="2202847" cy="368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a14:m>
                  <a:r>
                    <a:rPr lang="en-US" sz="180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(AB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a14:m>
                  <a:r>
                    <a:rPr lang="en-US" sz="180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DC)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a14:m>
                  <a:r>
                    <a:rPr lang="en-US" sz="180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AE</a:t>
                  </a:r>
                  <a:endParaRPr lang="en-US" sz="18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627" y="864978"/>
                  <a:ext cx="2202847" cy="3689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333" r="-1108" b="-28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Rectangle 89"/>
          <p:cNvSpPr/>
          <p:nvPr/>
        </p:nvSpPr>
        <p:spPr>
          <a:xfrm>
            <a:off x="3980236" y="98540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4186245" y="985408"/>
                <a:ext cx="643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Bookman Old Style" pitchFamily="18" charset="0"/>
                  </a:rPr>
                  <a:t> 2</a:t>
                </a:r>
                <a:r>
                  <a:rPr lang="en-US" sz="18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)</a:t>
                </a:r>
                <a:endParaRPr lang="en-US" sz="18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45" y="985408"/>
                <a:ext cx="643125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333" r="-7619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4660442" y="1000797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42" y="1000797"/>
                <a:ext cx="396262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/>
          <p:cNvSpPr txBox="1"/>
          <p:nvPr/>
        </p:nvSpPr>
        <p:spPr>
          <a:xfrm>
            <a:off x="3083029" y="3333750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342681" y="3333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2 ×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798120" y="3333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4.5</a:t>
            </a: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4065762" y="2973215"/>
            <a:ext cx="188547" cy="1319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20700000" flipV="1">
            <a:off x="5274436" y="2781412"/>
            <a:ext cx="252047" cy="119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381998" y="253365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3</a:t>
            </a:r>
            <a:endParaRPr lang="en-US" sz="11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035132" y="3662554"/>
            <a:ext cx="529312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2cm</a:t>
            </a:r>
            <a:endParaRPr 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0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2" grpId="0"/>
      <p:bldP spid="3" grpId="0"/>
      <p:bldP spid="5" grpId="0"/>
      <p:bldP spid="6" grpId="0"/>
      <p:bldP spid="7" grpId="0" animBg="1"/>
      <p:bldP spid="11" grpId="0"/>
      <p:bldP spid="13" grpId="0"/>
      <p:bldP spid="15" grpId="0"/>
      <p:bldP spid="16" grpId="0"/>
      <p:bldP spid="21" grpId="0"/>
      <p:bldP spid="23" grpId="0"/>
      <p:bldP spid="24" grpId="0"/>
      <p:bldP spid="25" grpId="0"/>
      <p:bldP spid="26" grpId="0"/>
      <p:bldP spid="27" grpId="0"/>
      <p:bldP spid="29" grpId="0"/>
      <p:bldP spid="35" grpId="0" animBg="1"/>
      <p:bldP spid="35" grpId="1" animBg="1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86" grpId="0"/>
      <p:bldP spid="86" grpId="1"/>
      <p:bldP spid="87" grpId="0"/>
      <p:bldP spid="87" grpId="1"/>
      <p:bldP spid="88" grpId="0" animBg="1"/>
      <p:bldP spid="88" grpId="1" animBg="1"/>
      <p:bldP spid="89" grpId="0"/>
      <p:bldP spid="89" grpId="1"/>
      <p:bldP spid="91" grpId="0"/>
      <p:bldP spid="91" grpId="1"/>
      <p:bldP spid="97" grpId="0"/>
      <p:bldP spid="98" grpId="0"/>
      <p:bldP spid="99" grpId="0"/>
      <p:bldP spid="100" grpId="0"/>
      <p:bldP spid="101" grpId="0"/>
      <p:bldP spid="103" grpId="0"/>
      <p:bldP spid="104" grpId="0" animBg="1"/>
      <p:bldP spid="105" grpId="0"/>
      <p:bldP spid="106" grpId="0"/>
      <p:bldP spid="107" grpId="0"/>
      <p:bldP spid="108" grpId="0"/>
      <p:bldP spid="109" grpId="0" animBg="1"/>
      <p:bldP spid="110" grpId="0"/>
      <p:bldP spid="111" grpId="0"/>
      <p:bldP spid="90" grpId="0"/>
      <p:bldP spid="168" grpId="0" animBg="1"/>
      <p:bldP spid="169" grpId="0" animBg="1"/>
      <p:bldP spid="183" grpId="0"/>
      <p:bldP spid="184" grpId="0"/>
      <p:bldP spid="185" grpId="0"/>
      <p:bldP spid="188" grpId="0"/>
      <p:bldP spid="1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5159827" y="377766"/>
            <a:ext cx="1719943" cy="444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165600" y="370509"/>
            <a:ext cx="740228" cy="444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200400" y="377765"/>
            <a:ext cx="740228" cy="444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235201" y="385022"/>
            <a:ext cx="740228" cy="444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1005" y="4328137"/>
            <a:ext cx="6045200" cy="589643"/>
          </a:xfrm>
          <a:prstGeom prst="roundRect">
            <a:avLst>
              <a:gd name="adj" fmla="val 15570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4206" y="4351138"/>
            <a:ext cx="1243159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paper used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2602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2614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72626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6830" y="4381888"/>
            <a:ext cx="35298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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6740" y="4381888"/>
            <a:ext cx="369012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2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8536" y="4351138"/>
            <a:ext cx="846832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75476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1024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III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1036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IV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95240" y="4351138"/>
            <a:ext cx="968668" cy="52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part V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7140" y="1504950"/>
            <a:ext cx="4598310" cy="503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0960" y="1593316"/>
            <a:ext cx="3967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/>
                <a:sym typeface="Symbol"/>
              </a:rPr>
              <a:t>   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Total area of paper used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7728" y="16062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19.274cm</a:t>
            </a:r>
            <a:r>
              <a:rPr lang="en-US" sz="1800" b="1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 </a:t>
            </a:r>
            <a:endParaRPr lang="en-US" sz="1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76035" y="160627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55647" y="3876272"/>
            <a:ext cx="1886582" cy="36773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94863" y="3880247"/>
            <a:ext cx="2282190" cy="36773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955647" y="3878647"/>
            <a:ext cx="1959753" cy="369503"/>
            <a:chOff x="2438400" y="3502610"/>
            <a:chExt cx="1959753" cy="369503"/>
          </a:xfrm>
        </p:grpSpPr>
        <p:sp>
          <p:nvSpPr>
            <p:cNvPr id="30" name="TextBox 29"/>
            <p:cNvSpPr txBox="1"/>
            <p:nvPr/>
          </p:nvSpPr>
          <p:spPr>
            <a:xfrm>
              <a:off x="3151377" y="3502781"/>
              <a:ext cx="32252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7865" y="350278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6.5 cm</a:t>
              </a:r>
              <a:r>
                <a:rPr lang="en-US" sz="1800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38400" y="3502610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part II 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94863" y="3878647"/>
            <a:ext cx="2186719" cy="369503"/>
            <a:chOff x="494437" y="2820853"/>
            <a:chExt cx="2186719" cy="369503"/>
          </a:xfrm>
        </p:grpSpPr>
        <p:sp>
          <p:nvSpPr>
            <p:cNvPr id="34" name="TextBox 33"/>
            <p:cNvSpPr txBox="1"/>
            <p:nvPr/>
          </p:nvSpPr>
          <p:spPr>
            <a:xfrm>
              <a:off x="1152498" y="2821024"/>
              <a:ext cx="32252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1600" y="282102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2.475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71774" y="2821024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08324" y="2822453"/>
              <a:ext cx="272832" cy="261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1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4437" y="282085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part 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I 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41557" y="4348546"/>
            <a:ext cx="6139702" cy="522736"/>
            <a:chOff x="3076606" y="4503538"/>
            <a:chExt cx="6139702" cy="522736"/>
          </a:xfrm>
        </p:grpSpPr>
        <p:sp>
          <p:nvSpPr>
            <p:cNvPr id="39" name="Rectangle 38"/>
            <p:cNvSpPr/>
            <p:nvPr/>
          </p:nvSpPr>
          <p:spPr>
            <a:xfrm>
              <a:off x="3076606" y="4503538"/>
              <a:ext cx="1243159" cy="52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paper used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85002" y="4534288"/>
              <a:ext cx="352982" cy="461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</a:t>
              </a:r>
              <a:endParaRPr lang="en-US" sz="2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55014" y="4534288"/>
              <a:ext cx="352982" cy="461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</a:t>
              </a:r>
              <a:endParaRPr lang="en-US" sz="2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25026" y="4534288"/>
              <a:ext cx="352982" cy="461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</a:t>
              </a:r>
              <a:endParaRPr lang="en-US" sz="2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99230" y="4534288"/>
              <a:ext cx="352982" cy="461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</a:t>
              </a:r>
              <a:endParaRPr lang="en-US" sz="2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29140" y="4534288"/>
              <a:ext cx="369012" cy="461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2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70936" y="4503538"/>
              <a:ext cx="846832" cy="52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part I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27876" y="4503538"/>
              <a:ext cx="968668" cy="52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part II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03424" y="4503538"/>
              <a:ext cx="968668" cy="52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part III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73436" y="4503538"/>
              <a:ext cx="968668" cy="52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part IV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47640" y="4503538"/>
              <a:ext cx="968668" cy="52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part V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3505201" y="3333750"/>
            <a:ext cx="2968170" cy="36773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505200" y="3336125"/>
            <a:ext cx="2914074" cy="369503"/>
            <a:chOff x="1267674" y="3502610"/>
            <a:chExt cx="2914074" cy="369503"/>
          </a:xfrm>
        </p:grpSpPr>
        <p:sp>
          <p:nvSpPr>
            <p:cNvPr id="65" name="TextBox 64"/>
            <p:cNvSpPr txBox="1"/>
            <p:nvPr/>
          </p:nvSpPr>
          <p:spPr>
            <a:xfrm>
              <a:off x="3151377" y="3502781"/>
              <a:ext cx="32252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47865" y="350278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9 cm</a:t>
              </a:r>
              <a:r>
                <a:rPr lang="en-US" sz="1800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67674" y="3502610"/>
              <a:ext cx="21002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part 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IV + part V 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6633812" y="3327745"/>
            <a:ext cx="2311702" cy="36773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585858" y="3315606"/>
            <a:ext cx="2389096" cy="369503"/>
            <a:chOff x="2294391" y="3502610"/>
            <a:chExt cx="2389096" cy="369503"/>
          </a:xfrm>
        </p:grpSpPr>
        <p:sp>
          <p:nvSpPr>
            <p:cNvPr id="70" name="TextBox 69"/>
            <p:cNvSpPr txBox="1"/>
            <p:nvPr/>
          </p:nvSpPr>
          <p:spPr>
            <a:xfrm>
              <a:off x="3151377" y="3502781"/>
              <a:ext cx="32252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47865" y="3502781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1.299 cm</a:t>
              </a:r>
              <a:r>
                <a:rPr lang="en-US" sz="1800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94391" y="3502610"/>
              <a:ext cx="10342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part 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III 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52609" y="3878476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2.475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54110" y="3873072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+ 6.5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40759" y="3322176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+ 1.299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79925" y="3328523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+ 9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03058E-6 L -0.22083 -0.78097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390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3.19741E-6 L -0.35712 -0.5523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2761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38889E-6 -1.85357E-8 L -0.50156 -0.55483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2774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7778E-7 -1.99568E-6 L -0.40313 -0.44207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-2211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2.29225E-6 L -0.07448 -0.4448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2224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2" grpId="2" animBg="1"/>
      <p:bldP spid="79" grpId="0" animBg="1"/>
      <p:bldP spid="79" grpId="1" animBg="1"/>
      <p:bldP spid="79" grpId="2" animBg="1"/>
      <p:bldP spid="76" grpId="0" animBg="1"/>
      <p:bldP spid="76" grpId="1" animBg="1"/>
      <p:bldP spid="76" grpId="2" animBg="1"/>
      <p:bldP spid="73" grpId="0" animBg="1"/>
      <p:bldP spid="73" grpId="1" animBg="1"/>
      <p:bldP spid="73" grpId="2" animBg="1"/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  <p:bldP spid="16" grpId="0"/>
      <p:bldP spid="23" grpId="0" animBg="1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  <p:bldP spid="63" grpId="0" animBg="1"/>
      <p:bldP spid="63" grpId="1" animBg="1"/>
      <p:bldP spid="68" grpId="0" animBg="1"/>
      <p:bldP spid="68" grpId="1" animBg="1"/>
      <p:bldP spid="75" grpId="0"/>
      <p:bldP spid="75" grpId="1"/>
      <p:bldP spid="78" grpId="0"/>
      <p:bldP spid="78" grpId="1"/>
      <p:bldP spid="81" grpId="0"/>
      <p:bldP spid="81" grpId="1"/>
      <p:bldP spid="84" grpId="0"/>
      <p:bldP spid="8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287"/>
          <p:cNvSpPr/>
          <p:nvPr/>
        </p:nvSpPr>
        <p:spPr>
          <a:xfrm>
            <a:off x="7185767" y="4125020"/>
            <a:ext cx="444391" cy="3564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 bwMode="auto">
          <a:xfrm>
            <a:off x="2441562" y="1236810"/>
            <a:ext cx="268564" cy="297877"/>
          </a:xfrm>
          <a:prstGeom prst="roundRect">
            <a:avLst>
              <a:gd name="adj" fmla="val 247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 bwMode="auto">
          <a:xfrm>
            <a:off x="1176749" y="672076"/>
            <a:ext cx="1103678" cy="297877"/>
          </a:xfrm>
          <a:prstGeom prst="roundRect">
            <a:avLst>
              <a:gd name="adj" fmla="val 247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2948941" y="2145880"/>
            <a:ext cx="1119602" cy="297877"/>
          </a:xfrm>
          <a:prstGeom prst="roundRect">
            <a:avLst>
              <a:gd name="adj" fmla="val 24751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84889" y="659026"/>
            <a:ext cx="1548321" cy="315292"/>
          </a:xfrm>
          <a:prstGeom prst="roundRect">
            <a:avLst>
              <a:gd name="adj" fmla="val 24751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0" name="Rounded Rectangle 229"/>
          <p:cNvSpPr/>
          <p:nvPr/>
        </p:nvSpPr>
        <p:spPr bwMode="auto">
          <a:xfrm>
            <a:off x="311754" y="4262888"/>
            <a:ext cx="2801726" cy="304419"/>
          </a:xfrm>
          <a:prstGeom prst="roundRect">
            <a:avLst>
              <a:gd name="adj" fmla="val 3045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4264444" y="4619158"/>
            <a:ext cx="572769" cy="304419"/>
          </a:xfrm>
          <a:prstGeom prst="roundRect">
            <a:avLst>
              <a:gd name="adj" fmla="val 179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305711" y="3927976"/>
            <a:ext cx="2801726" cy="304419"/>
          </a:xfrm>
          <a:prstGeom prst="roundRect">
            <a:avLst>
              <a:gd name="adj" fmla="val 3045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3625850" y="4619158"/>
            <a:ext cx="572769" cy="304419"/>
          </a:xfrm>
          <a:prstGeom prst="roundRect">
            <a:avLst>
              <a:gd name="adj" fmla="val 179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278993" y="3590297"/>
            <a:ext cx="2828444" cy="304419"/>
          </a:xfrm>
          <a:prstGeom prst="roundRect">
            <a:avLst>
              <a:gd name="adj" fmla="val 3253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3015385" y="4619158"/>
            <a:ext cx="564780" cy="304419"/>
          </a:xfrm>
          <a:prstGeom prst="roundRect">
            <a:avLst>
              <a:gd name="adj" fmla="val 1794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854521" y="3267990"/>
            <a:ext cx="1250329" cy="304419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2850215" y="4632995"/>
            <a:ext cx="187462" cy="276745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5" name="Rounded Rectangle 214"/>
          <p:cNvSpPr/>
          <p:nvPr/>
        </p:nvSpPr>
        <p:spPr bwMode="auto">
          <a:xfrm>
            <a:off x="2084897" y="1222203"/>
            <a:ext cx="2115593" cy="315292"/>
          </a:xfrm>
          <a:prstGeom prst="roundRect">
            <a:avLst>
              <a:gd name="adj" fmla="val 24751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054496" y="4522782"/>
            <a:ext cx="3849878" cy="4070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73" tIns="45336" rIns="90673" bIns="45336" rtlCol="0" anchor="ctr"/>
          <a:lstStyle/>
          <a:p>
            <a:pPr algn="ctr" defTabSz="906723"/>
            <a:endParaRPr lang="en-US" sz="1800" dirty="0" smtClean="0">
              <a:solidFill>
                <a:prstClr val="white"/>
              </a:solidFill>
            </a:endParaRPr>
          </a:p>
          <a:p>
            <a:pPr algn="ctr" defTabSz="90672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32" y="90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1" y="90671"/>
            <a:ext cx="8124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An isosceles triangle has perimeter 30cm and each of the equal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1" y="357579"/>
            <a:ext cx="4879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sides is 12cm. Find the area of the triangle.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05" y="625459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4535" y="6314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1111" y="6314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6505" y="6314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26794" y="907257"/>
            <a:ext cx="1144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Perimeter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4050" y="9072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2062" y="90725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 cm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487" y="1503089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Tiger"/>
              </a:rPr>
              <a:t>∴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4985" y="150308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46948" y="15030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25533" y="150308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22200" y="1503089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94050" y="15030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62061" y="150308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30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77356" y="15030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22200" y="1792501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94050" y="17925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62061" y="179250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41441" y="179250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59785" y="179250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63807" y="179250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83000" y="179250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–</a:t>
            </a:r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22200" y="2083580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94050" y="212164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16036" y="2102612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cm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5096" y="2303526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Now,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9150" y="2303526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s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36796" y="230352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59933" y="221656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360038" y="2517753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59933" y="246921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68462" y="230352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56710" y="2303526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(a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+ b +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c)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531" y="3556549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a)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16244" y="355654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08173" y="355654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96793" y="355654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73958" y="355654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27348" y="355654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98706" y="3556549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3cm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8524" y="3893897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b)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16244" y="389389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08173" y="389389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96793" y="389389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73958" y="389389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27348" y="389389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498706" y="3893897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3cm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9745" y="42323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c)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16244" y="423239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08173" y="423239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96793" y="423239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73958" y="42323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6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27348" y="423239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498706" y="4232395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9cm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990815" y="2607088"/>
            <a:ext cx="0" cy="24058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4487" y="4595672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Tiger"/>
              </a:rPr>
              <a:t>∴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8994" y="4597576"/>
            <a:ext cx="2355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Area of the triangle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46770" y="4611502"/>
            <a:ext cx="2269047" cy="396392"/>
            <a:chOff x="2666225" y="4586593"/>
            <a:chExt cx="2269047" cy="396759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2638931" y="4882034"/>
              <a:ext cx="126959" cy="7237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2585098" y="4756728"/>
              <a:ext cx="380877" cy="7237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812907" y="4612289"/>
              <a:ext cx="2103120" cy="26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729087" y="4586593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874239" y="4586593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22325" y="4586593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79937" y="4586593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6243935" y="325267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6610997" y="3523956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 flipH="1" flipV="1">
            <a:off x="6557282" y="3398766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784914" y="3254494"/>
            <a:ext cx="155448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6665643" y="325267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993196" y="32526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63738" y="325267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41811" y="32526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535213" y="325267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736146" y="32526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99068" y="325267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36534" y="462802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245899" y="369739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rot="16200000" flipH="1">
            <a:off x="6612961" y="3958033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6559246" y="3832843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786878" y="3688571"/>
            <a:ext cx="173736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702223" y="368300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997391" y="36830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174882" y="367812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321241" y="36830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492691" y="367408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673666" y="36830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73691" y="367003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83241" y="36830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283266" y="366646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7235218" y="3985974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957185" y="3985708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248405" y="413454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621314" y="413454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rot="16200000" flipH="1">
            <a:off x="7180016" y="4351917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277103" y="4174155"/>
            <a:ext cx="53421" cy="27676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323418" y="4177458"/>
            <a:ext cx="2743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7244801" y="4147234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b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775450" y="41408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952941" y="413518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007166" y="4562774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000000"/>
                </a:solidFill>
                <a:latin typeface="Bookman Old Style"/>
              </a:rPr>
              <a:t>Area of the </a:t>
            </a:r>
            <a:r>
              <a:rPr lang="en-US" b="1" kern="0" dirty="0" smtClean="0">
                <a:solidFill>
                  <a:srgbClr val="000000"/>
                </a:solidFill>
                <a:latin typeface="Bookman Old Style"/>
              </a:rPr>
              <a:t>triangle </a:t>
            </a:r>
            <a:r>
              <a:rPr lang="en-US" sz="1800" b="1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58125" y="4562774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cm</a:t>
            </a:r>
            <a:r>
              <a:rPr lang="en-US" b="1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315200" y="4562774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34.2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527131" y="782881"/>
            <a:ext cx="909638" cy="1296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660356" y="779530"/>
            <a:ext cx="871538" cy="1304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6662867" y="2080435"/>
            <a:ext cx="177390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445500" y="1916663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367568" y="1941237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489747" y="577603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7482504" y="2316726"/>
            <a:ext cx="248753" cy="24980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029751" y="1168283"/>
            <a:ext cx="248753" cy="24980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6621315" y="1100244"/>
            <a:ext cx="248753" cy="24980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 rot="18143264">
            <a:off x="6535069" y="1259064"/>
            <a:ext cx="737020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12cm</a:t>
            </a:r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21248" y="2069534"/>
            <a:ext cx="737702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12cm</a:t>
            </a:r>
            <a:endParaRPr lang="en-US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591075" y="104696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001000" y="1089541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454433" y="2238098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60840" y="354369"/>
            <a:ext cx="321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the area of the triangle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0" name="Cloud Callout 149"/>
          <p:cNvSpPr/>
          <p:nvPr/>
        </p:nvSpPr>
        <p:spPr>
          <a:xfrm>
            <a:off x="3040996" y="2296866"/>
            <a:ext cx="3738566" cy="1012388"/>
          </a:xfrm>
          <a:prstGeom prst="cloudCallout">
            <a:avLst>
              <a:gd name="adj1" fmla="val -17786"/>
              <a:gd name="adj2" fmla="val -20792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302395" y="2500981"/>
            <a:ext cx="332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the formula for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area of the triangle ?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884037" y="2609814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indent="-3175">
              <a:tabLst>
                <a:tab pos="627063" algn="l"/>
              </a:tabLst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</a:t>
            </a:r>
            <a:endParaRPr lang="en-IN" b="1" kern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150313" y="2682414"/>
            <a:ext cx="1791125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4068544" y="2628847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indent="-3175">
              <a:tabLst>
                <a:tab pos="627063" algn="l"/>
              </a:tabLst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s(s-a)(s-b)(s-c)</a:t>
            </a:r>
            <a:endParaRPr lang="en-IN" b="1" kern="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6019800" y="2576024"/>
            <a:ext cx="3021159" cy="589417"/>
          </a:xfrm>
          <a:prstGeom prst="roundRect">
            <a:avLst>
              <a:gd name="adj" fmla="val 24751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7113099" y="2655783"/>
            <a:ext cx="1776986" cy="345216"/>
            <a:chOff x="6285925" y="1470759"/>
            <a:chExt cx="1776986" cy="345536"/>
          </a:xfrm>
        </p:grpSpPr>
        <p:sp>
          <p:nvSpPr>
            <p:cNvPr id="171" name="Rectangle 170"/>
            <p:cNvSpPr/>
            <p:nvPr/>
          </p:nvSpPr>
          <p:spPr>
            <a:xfrm>
              <a:off x="6285925" y="1470759"/>
              <a:ext cx="34817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175" indent="-3175">
                <a:tabLst>
                  <a:tab pos="627063" algn="l"/>
                </a:tabLst>
                <a:defRPr/>
              </a:pPr>
              <a:r>
                <a:rPr lang="en-IN" kern="0" dirty="0" smtClean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</a:t>
              </a:r>
              <a:endParaRPr lang="en-IN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6537911" y="1531044"/>
              <a:ext cx="1525000" cy="3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6470431" y="1477427"/>
              <a:ext cx="157767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175" indent="-3175">
                <a:tabLst>
                  <a:tab pos="627063" algn="l"/>
                </a:tabLst>
                <a:defRPr/>
              </a:pPr>
              <a:r>
                <a:rPr lang="en-IN" kern="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s(s-a)(s-b)(s-c)</a:t>
              </a:r>
              <a:endParaRPr lang="en-IN" kern="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6019800" y="2574709"/>
            <a:ext cx="1263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Area of the </a:t>
            </a:r>
          </a:p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triangle</a:t>
            </a:r>
            <a:endParaRPr lang="en-US" sz="15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036899" y="2676722"/>
            <a:ext cx="300082" cy="32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5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90671"/>
            <a:ext cx="2390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An isosceles triangle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539291" y="8791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equal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81000" y="356619"/>
            <a:ext cx="1641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sides is 12cm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194050" y="11932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362062" y="1193213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 cm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4487" y="1193213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Tiger"/>
              </a:rPr>
              <a:t>∴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25650" y="2798470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s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43296" y="279847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366433" y="271150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1366538" y="3012697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1366433" y="2964160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674962" y="279847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863210" y="279847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30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16" name="Curved Down Arrow 215"/>
          <p:cNvSpPr/>
          <p:nvPr/>
        </p:nvSpPr>
        <p:spPr>
          <a:xfrm rot="7946244">
            <a:off x="1981530" y="2153837"/>
            <a:ext cx="2251815" cy="656192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4487" y="3235705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Tiger"/>
              </a:rPr>
              <a:t>∴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815722" y="3235705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s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033368" y="323570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356506" y="3235705"/>
            <a:ext cx="8066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15cm</a:t>
            </a:r>
            <a:endParaRPr lang="en-US" sz="18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3" name="Curved Down Arrow 222"/>
          <p:cNvSpPr/>
          <p:nvPr/>
        </p:nvSpPr>
        <p:spPr>
          <a:xfrm>
            <a:off x="1722492" y="2431481"/>
            <a:ext cx="5375483" cy="901563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6" name="Curved Down Arrow 225"/>
          <p:cNvSpPr/>
          <p:nvPr/>
        </p:nvSpPr>
        <p:spPr>
          <a:xfrm rot="21310117">
            <a:off x="2705371" y="2758651"/>
            <a:ext cx="4698253" cy="749603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9" name="Curved Down Arrow 228"/>
          <p:cNvSpPr/>
          <p:nvPr/>
        </p:nvSpPr>
        <p:spPr>
          <a:xfrm rot="21146751">
            <a:off x="2719272" y="2776659"/>
            <a:ext cx="5189387" cy="906947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2" name="Curved Down Arrow 231"/>
          <p:cNvSpPr/>
          <p:nvPr/>
        </p:nvSpPr>
        <p:spPr>
          <a:xfrm rot="20961334">
            <a:off x="2615876" y="2867048"/>
            <a:ext cx="5649615" cy="990045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6661168" y="778825"/>
            <a:ext cx="871538" cy="13046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663679" y="2079729"/>
            <a:ext cx="1773902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rved Down Arrow 196"/>
          <p:cNvSpPr/>
          <p:nvPr/>
        </p:nvSpPr>
        <p:spPr>
          <a:xfrm rot="5140740">
            <a:off x="966322" y="2015122"/>
            <a:ext cx="3032450" cy="799041"/>
          </a:xfrm>
          <a:prstGeom prst="curvedDownArrow">
            <a:avLst>
              <a:gd name="adj1" fmla="val 25000"/>
              <a:gd name="adj2" fmla="val 38465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8" name="Curved Down Arrow 197"/>
          <p:cNvSpPr/>
          <p:nvPr/>
        </p:nvSpPr>
        <p:spPr>
          <a:xfrm rot="5140740">
            <a:off x="700551" y="2166185"/>
            <a:ext cx="3362678" cy="799041"/>
          </a:xfrm>
          <a:prstGeom prst="curvedDownArrow">
            <a:avLst>
              <a:gd name="adj1" fmla="val 25000"/>
              <a:gd name="adj2" fmla="val 38465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2" name="Curved Down Arrow 201"/>
          <p:cNvSpPr/>
          <p:nvPr/>
        </p:nvSpPr>
        <p:spPr>
          <a:xfrm rot="7870451">
            <a:off x="1738243" y="3286123"/>
            <a:ext cx="2869301" cy="799041"/>
          </a:xfrm>
          <a:prstGeom prst="curvedDownArrow">
            <a:avLst>
              <a:gd name="adj1" fmla="val 25000"/>
              <a:gd name="adj2" fmla="val 38465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7250" y="87916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perimeter 30cm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2077616" y="1228769"/>
            <a:ext cx="268564" cy="297877"/>
          </a:xfrm>
          <a:prstGeom prst="roundRect">
            <a:avLst>
              <a:gd name="adj" fmla="val 247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051770" y="1193213"/>
            <a:ext cx="1047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 + b + c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 bwMode="auto">
          <a:xfrm>
            <a:off x="761881" y="672077"/>
            <a:ext cx="268564" cy="297877"/>
          </a:xfrm>
          <a:prstGeom prst="roundRect">
            <a:avLst>
              <a:gd name="adj" fmla="val 247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141" y="63140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1600200" y="670410"/>
            <a:ext cx="680227" cy="297877"/>
          </a:xfrm>
          <a:prstGeom prst="roundRect">
            <a:avLst>
              <a:gd name="adj" fmla="val 247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7342" y="644254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 cm,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3" name="Curved Down Arrow 202"/>
          <p:cNvSpPr/>
          <p:nvPr/>
        </p:nvSpPr>
        <p:spPr>
          <a:xfrm rot="15069939" flipH="1">
            <a:off x="1033600" y="1104013"/>
            <a:ext cx="1053891" cy="428786"/>
          </a:xfrm>
          <a:prstGeom prst="curvedDownArrow">
            <a:avLst>
              <a:gd name="adj1" fmla="val 25000"/>
              <a:gd name="adj2" fmla="val 38465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6" name="Curved Down Arrow 205"/>
          <p:cNvSpPr/>
          <p:nvPr/>
        </p:nvSpPr>
        <p:spPr>
          <a:xfrm rot="13520882" flipH="1">
            <a:off x="1328201" y="1276359"/>
            <a:ext cx="1216827" cy="428786"/>
          </a:xfrm>
          <a:prstGeom prst="curvedDownArrow">
            <a:avLst>
              <a:gd name="adj1" fmla="val 25000"/>
              <a:gd name="adj2" fmla="val 38465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1381999" y="3052635"/>
            <a:ext cx="264114" cy="1974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904764" y="2647950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1947784" y="2869001"/>
            <a:ext cx="264114" cy="1974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loud Callout 234"/>
          <p:cNvSpPr/>
          <p:nvPr/>
        </p:nvSpPr>
        <p:spPr>
          <a:xfrm flipH="1">
            <a:off x="2819100" y="879856"/>
            <a:ext cx="3744475" cy="1425448"/>
          </a:xfrm>
          <a:prstGeom prst="cloudCallout">
            <a:avLst>
              <a:gd name="adj1" fmla="val -66995"/>
              <a:gd name="adj2" fmla="val 7731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187146" y="1161043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order to find area of the triangle, we should know the value of ‘s’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7" name="Cloud 236"/>
          <p:cNvSpPr/>
          <p:nvPr/>
        </p:nvSpPr>
        <p:spPr>
          <a:xfrm flipH="1">
            <a:off x="2875928" y="996446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409328" y="1258431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3605318" y="1365272"/>
            <a:ext cx="1967983" cy="654478"/>
            <a:chOff x="2125979" y="2355056"/>
            <a:chExt cx="1967983" cy="655084"/>
          </a:xfrm>
        </p:grpSpPr>
        <p:sp>
          <p:nvSpPr>
            <p:cNvPr id="240" name="Rectangle 239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</p:grpSp>
      <p:sp>
        <p:nvSpPr>
          <p:cNvPr id="248" name="Rectangle 247"/>
          <p:cNvSpPr/>
          <p:nvPr/>
        </p:nvSpPr>
        <p:spPr>
          <a:xfrm>
            <a:off x="7734305" y="413454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7962900" y="413454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9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  <p:pic>
        <p:nvPicPr>
          <p:cNvPr id="251" name="Picture 250" descr="green-blank-blackboard (1).jpg"/>
          <p:cNvPicPr>
            <a:picLocks noChangeAspect="1"/>
          </p:cNvPicPr>
          <p:nvPr/>
        </p:nvPicPr>
        <p:blipFill rotWithShape="1">
          <a:blip r:embed="rId2" cstate="print"/>
          <a:srcRect t="2306"/>
          <a:stretch/>
        </p:blipFill>
        <p:spPr>
          <a:xfrm>
            <a:off x="6254813" y="1123950"/>
            <a:ext cx="2570765" cy="2422059"/>
          </a:xfrm>
          <a:prstGeom prst="rect">
            <a:avLst/>
          </a:prstGeom>
        </p:spPr>
      </p:pic>
      <p:cxnSp>
        <p:nvCxnSpPr>
          <p:cNvPr id="252" name="Straight Connector 251"/>
          <p:cNvCxnSpPr/>
          <p:nvPr/>
        </p:nvCxnSpPr>
        <p:spPr>
          <a:xfrm flipH="1">
            <a:off x="7339660" y="1564196"/>
            <a:ext cx="16559" cy="173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356218" y="1571415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356218" y="2203069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7351456" y="2882344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6896402" y="1548223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45064" y="154822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724916" y="155579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583259" y="18361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7563726" y="121535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891109" y="217686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595959" y="217395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594682" y="247924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5 44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724301" y="121535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.8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7801828" y="288525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56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6" name="Cloud Callout 265"/>
          <p:cNvSpPr/>
          <p:nvPr/>
        </p:nvSpPr>
        <p:spPr>
          <a:xfrm flipH="1">
            <a:off x="2322593" y="220980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690639" y="2490987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find the square root correct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upto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one decimal only.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779793" y="2514600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we have to take only one pair of zeroes after the no.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9" name="Cloud Callout 268"/>
          <p:cNvSpPr/>
          <p:nvPr/>
        </p:nvSpPr>
        <p:spPr>
          <a:xfrm flipH="1">
            <a:off x="2246393" y="228600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703593" y="2543175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is the number whose square is less than or equal to 15?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1" name="Rectangular Callout 270"/>
          <p:cNvSpPr/>
          <p:nvPr/>
        </p:nvSpPr>
        <p:spPr>
          <a:xfrm>
            <a:off x="4151393" y="3657600"/>
            <a:ext cx="1457277" cy="355478"/>
          </a:xfrm>
          <a:prstGeom prst="wedgeRectCallout">
            <a:avLst>
              <a:gd name="adj1" fmla="val -39479"/>
              <a:gd name="adj2" fmla="val -151497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567329" y="3686175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3 </a:t>
            </a:r>
            <a:r>
              <a:rPr lang="en-US" b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9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798654" y="2176090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779793" y="2827121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75" name="Cloud Callout 274"/>
          <p:cNvSpPr/>
          <p:nvPr/>
        </p:nvSpPr>
        <p:spPr>
          <a:xfrm flipH="1">
            <a:off x="874793" y="2133600"/>
            <a:ext cx="4983897" cy="208699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865393" y="2362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number should be written besides 6 such that,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880633" y="2819400"/>
            <a:ext cx="361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when we multiply the new number formed with the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same digit , we should get a number equal to or less than 600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7053343" y="217805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79" name="Straight Connector 278"/>
          <p:cNvCxnSpPr/>
          <p:nvPr/>
        </p:nvCxnSpPr>
        <p:spPr>
          <a:xfrm>
            <a:off x="6808868" y="2203450"/>
            <a:ext cx="5320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6691393" y="183832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</a:rPr>
              <a:t>+ 3 </a:t>
            </a:r>
            <a:endParaRPr lang="en-US" sz="18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 rot="10800000" flipV="1">
            <a:off x="4165526" y="36957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236993" y="2819400"/>
            <a:ext cx="4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8</a:t>
            </a:r>
            <a:endParaRPr 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83" name="Rounded Rectangular Callout 282"/>
          <p:cNvSpPr/>
          <p:nvPr/>
        </p:nvSpPr>
        <p:spPr>
          <a:xfrm>
            <a:off x="515151" y="3553557"/>
            <a:ext cx="2132483" cy="711639"/>
          </a:xfrm>
          <a:prstGeom prst="wedgeRoundRectCallout">
            <a:avLst>
              <a:gd name="adj1" fmla="val 81387"/>
              <a:gd name="adj2" fmla="val -1141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22393" y="3619500"/>
            <a:ext cx="29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68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8 = 544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544 &lt; 600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 flipV="1">
            <a:off x="512751" y="3677742"/>
            <a:ext cx="36848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7301784" y="1836194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7301784" y="2452938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8147050" y="4134545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 3.8</a:t>
            </a:r>
            <a:endParaRPr lang="en-US" sz="1800" dirty="0">
              <a:solidFill>
                <a:prstClr val="black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63524E-6 L -0.34062 -0.00031 " pathEditMode="relative" rAng="0" ptsTypes="AA">
                                      <p:cBhvr>
                                        <p:cTn id="124" dur="2000" spd="-10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1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"/>
                            </p:stCondLst>
                            <p:childTnLst>
                              <p:par>
                                <p:cTn id="3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000"/>
                            </p:stCondLst>
                            <p:childTnLst>
                              <p:par>
                                <p:cTn id="4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30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3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000"/>
                            </p:stCondLst>
                            <p:childTnLst>
                              <p:par>
                                <p:cTn id="4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000"/>
                            </p:stCondLst>
                            <p:childTnLst>
                              <p:par>
                                <p:cTn id="4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500"/>
                            </p:stCondLst>
                            <p:childTnLst>
                              <p:par>
                                <p:cTn id="4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000"/>
                            </p:stCondLst>
                            <p:childTnLst>
                              <p:par>
                                <p:cTn id="4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500"/>
                            </p:stCondLst>
                            <p:childTnLst>
                              <p:par>
                                <p:cTn id="4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00"/>
                            </p:stCondLst>
                            <p:childTnLst>
                              <p:par>
                                <p:cTn id="5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000"/>
                            </p:stCondLst>
                            <p:childTnLst>
                              <p:par>
                                <p:cTn id="5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500"/>
                            </p:stCondLst>
                            <p:childTnLst>
                              <p:par>
                                <p:cTn id="5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000"/>
                            </p:stCondLst>
                            <p:childTnLst>
                              <p:par>
                                <p:cTn id="5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500"/>
                            </p:stCondLst>
                            <p:childTnLst>
                              <p:par>
                                <p:cTn id="59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500"/>
                            </p:stCondLst>
                            <p:childTnLst>
                              <p:par>
                                <p:cTn id="6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500"/>
                            </p:stCondLst>
                            <p:childTnLst>
                              <p:par>
                                <p:cTn id="6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-0.00677 L 0.4625 -0.37646 " pathEditMode="relative" rAng="0" ptsTypes="AA">
                                      <p:cBhvr>
                                        <p:cTn id="68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68" y="-184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500"/>
                            </p:stCondLst>
                            <p:childTnLst>
                              <p:par>
                                <p:cTn id="7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1000"/>
                            </p:stCondLst>
                            <p:childTnLst>
                              <p:par>
                                <p:cTn id="7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500"/>
                            </p:stCondLst>
                            <p:childTnLst>
                              <p:par>
                                <p:cTn id="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1000"/>
                            </p:stCondLst>
                            <p:childTnLst>
                              <p:par>
                                <p:cTn id="7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500"/>
                            </p:stCondLst>
                            <p:childTnLst>
                              <p:par>
                                <p:cTn id="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1000"/>
                            </p:stCondLst>
                            <p:childTnLst>
                              <p:par>
                                <p:cTn id="7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500"/>
                            </p:stCondLst>
                            <p:childTnLst>
                              <p:par>
                                <p:cTn id="7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1000"/>
                            </p:stCondLst>
                            <p:childTnLst>
                              <p:par>
                                <p:cTn id="7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500"/>
                            </p:stCondLst>
                            <p:childTnLst>
                              <p:par>
                                <p:cTn id="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500"/>
                            </p:stCondLst>
                            <p:childTnLst>
                              <p:par>
                                <p:cTn id="7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1000"/>
                            </p:stCondLst>
                            <p:childTnLst>
                              <p:par>
                                <p:cTn id="7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500"/>
                            </p:stCondLst>
                            <p:childTnLst>
                              <p:par>
                                <p:cTn id="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500"/>
                            </p:stCondLst>
                            <p:childTnLst>
                              <p:par>
                                <p:cTn id="8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1000"/>
                            </p:stCondLst>
                            <p:childTnLst>
                              <p:par>
                                <p:cTn id="8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500"/>
                            </p:stCondLst>
                            <p:childTnLst>
                              <p:par>
                                <p:cTn id="8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1000"/>
                            </p:stCondLst>
                            <p:childTnLst>
                              <p:par>
                                <p:cTn id="8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500"/>
                            </p:stCondLst>
                            <p:childTnLst>
                              <p:par>
                                <p:cTn id="8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0" fill="hold">
                            <p:stCondLst>
                              <p:cond delay="1000"/>
                            </p:stCondLst>
                            <p:childTnLst>
                              <p:par>
                                <p:cTn id="8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500"/>
                            </p:stCondLst>
                            <p:childTnLst>
                              <p:par>
                                <p:cTn id="9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500"/>
                            </p:stCondLst>
                            <p:childTnLst>
                              <p:par>
                                <p:cTn id="9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500"/>
                            </p:stCondLst>
                            <p:childTnLst>
                              <p:par>
                                <p:cTn id="9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1000"/>
                            </p:stCondLst>
                            <p:childTnLst>
                              <p:par>
                                <p:cTn id="9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1500"/>
                            </p:stCondLst>
                            <p:childTnLst>
                              <p:par>
                                <p:cTn id="9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2000"/>
                            </p:stCondLst>
                            <p:childTnLst>
                              <p:par>
                                <p:cTn id="9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500"/>
                            </p:stCondLst>
                            <p:childTnLst>
                              <p:par>
                                <p:cTn id="9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1000"/>
                            </p:stCondLst>
                            <p:childTnLst>
                              <p:par>
                                <p:cTn id="9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1500"/>
                            </p:stCondLst>
                            <p:childTnLst>
                              <p:par>
                                <p:cTn id="9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2000"/>
                            </p:stCondLst>
                            <p:childTnLst>
                              <p:par>
                                <p:cTn id="9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6" fill="hold">
                      <p:stCondLst>
                        <p:cond delay="indefinite"/>
                      </p:stCondLst>
                      <p:childTnLst>
                        <p:par>
                          <p:cTn id="997" fill="hold">
                            <p:stCondLst>
                              <p:cond delay="0"/>
                            </p:stCondLst>
                            <p:childTnLst>
                              <p:par>
                                <p:cTn id="9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2" fill="hold">
                      <p:stCondLst>
                        <p:cond delay="indefinite"/>
                      </p:stCondLst>
                      <p:childTnLst>
                        <p:par>
                          <p:cTn id="1053" fill="hold">
                            <p:stCondLst>
                              <p:cond delay="0"/>
                            </p:stCondLst>
                            <p:childTnLst>
                              <p:par>
                                <p:cTn id="10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" fill="hold">
                      <p:stCondLst>
                        <p:cond delay="indefinite"/>
                      </p:stCondLst>
                      <p:childTnLst>
                        <p:par>
                          <p:cTn id="1107" fill="hold">
                            <p:stCondLst>
                              <p:cond delay="0"/>
                            </p:stCondLst>
                            <p:childTnLst>
                              <p:par>
                                <p:cTn id="1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1" fill="hold">
                      <p:stCondLst>
                        <p:cond delay="indefinite"/>
                      </p:stCondLst>
                      <p:childTnLst>
                        <p:par>
                          <p:cTn id="1122" fill="hold">
                            <p:stCondLst>
                              <p:cond delay="0"/>
                            </p:stCondLst>
                            <p:childTnLst>
                              <p:par>
                                <p:cTn id="1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8" fill="hold">
                      <p:stCondLst>
                        <p:cond delay="indefinite"/>
                      </p:stCondLst>
                      <p:childTnLst>
                        <p:par>
                          <p:cTn id="1129" fill="hold">
                            <p:stCondLst>
                              <p:cond delay="0"/>
                            </p:stCondLst>
                            <p:childTnLst>
                              <p:par>
                                <p:cTn id="1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>
                      <p:stCondLst>
                        <p:cond delay="indefinite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6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7" fill="hold">
                      <p:stCondLst>
                        <p:cond delay="indefinite"/>
                      </p:stCondLst>
                      <p:childTnLst>
                        <p:par>
                          <p:cTn id="1158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1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2" fill="hold">
                      <p:stCondLst>
                        <p:cond delay="indefinite"/>
                      </p:stCondLst>
                      <p:childTnLst>
                        <p:par>
                          <p:cTn id="1163" fill="hold">
                            <p:stCondLst>
                              <p:cond delay="0"/>
                            </p:stCondLst>
                            <p:childTnLst>
                              <p:par>
                                <p:cTn id="1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1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4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2" fill="hold">
                      <p:stCondLst>
                        <p:cond delay="indefinite"/>
                      </p:stCondLst>
                      <p:childTnLst>
                        <p:par>
                          <p:cTn id="1183" fill="hold">
                            <p:stCondLst>
                              <p:cond delay="0"/>
                            </p:stCondLst>
                            <p:childTnLst>
                              <p:par>
                                <p:cTn id="1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2" fill="hold">
                      <p:stCondLst>
                        <p:cond delay="indefinite"/>
                      </p:stCondLst>
                      <p:childTnLst>
                        <p:par>
                          <p:cTn id="1193" fill="hold">
                            <p:stCondLst>
                              <p:cond delay="0"/>
                            </p:stCondLst>
                            <p:childTnLst>
                              <p:par>
                                <p:cTn id="1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0" fill="hold">
                      <p:stCondLst>
                        <p:cond delay="indefinite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5" fill="hold">
                            <p:stCondLst>
                              <p:cond delay="500"/>
                            </p:stCondLst>
                            <p:childTnLst>
                              <p:par>
                                <p:cTn id="12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3" fill="hold">
                      <p:stCondLst>
                        <p:cond delay="indefinite"/>
                      </p:stCondLst>
                      <p:childTnLst>
                        <p:par>
                          <p:cTn id="1274" fill="hold">
                            <p:stCondLst>
                              <p:cond delay="0"/>
                            </p:stCondLst>
                            <p:childTnLst>
                              <p:par>
                                <p:cTn id="1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500"/>
                            </p:stCondLst>
                            <p:childTnLst>
                              <p:par>
                                <p:cTn id="1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88" grpId="1" animBg="1"/>
      <p:bldP spid="204" grpId="0" animBg="1"/>
      <p:bldP spid="204" grpId="1" animBg="1"/>
      <p:bldP spid="205" grpId="0" animBg="1"/>
      <p:bldP spid="205" grpId="1" animBg="1"/>
      <p:bldP spid="201" grpId="0" animBg="1"/>
      <p:bldP spid="201" grpId="1" animBg="1"/>
      <p:bldP spid="196" grpId="0" animBg="1"/>
      <p:bldP spid="196" grpId="1" animBg="1"/>
      <p:bldP spid="196" grpId="2" animBg="1"/>
      <p:bldP spid="196" grpId="3" animBg="1"/>
      <p:bldP spid="215" grpId="0" animBg="1"/>
      <p:bldP spid="215" grpId="1" animBg="1"/>
      <p:bldP spid="2" grpId="0"/>
      <p:bldP spid="3" grpId="0"/>
      <p:bldP spid="4" grpId="0"/>
      <p:bldP spid="5" grpId="0"/>
      <p:bldP spid="7" grpId="0"/>
      <p:bldP spid="9" grpId="0"/>
      <p:bldP spid="10" grpId="0"/>
      <p:bldP spid="18" grpId="0"/>
      <p:bldP spid="19" grpId="0"/>
      <p:bldP spid="20" grpId="0"/>
      <p:bldP spid="21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8" grpId="0"/>
      <p:bldP spid="109" grpId="0"/>
      <p:bldP spid="117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4" grpId="0"/>
      <p:bldP spid="145" grpId="0"/>
      <p:bldP spid="149" grpId="0"/>
      <p:bldP spid="151" grpId="0"/>
      <p:bldP spid="152" grpId="0"/>
      <p:bldP spid="153" grpId="0"/>
      <p:bldP spid="158" grpId="0"/>
      <p:bldP spid="159" grpId="0"/>
      <p:bldP spid="173" grpId="0"/>
      <p:bldP spid="174" grpId="0"/>
      <p:bldP spid="175" grpId="0"/>
      <p:bldP spid="172" grpId="0" animBg="1"/>
      <p:bldP spid="177" grpId="0" animBg="1"/>
      <p:bldP spid="178" grpId="0" animBg="1"/>
      <p:bldP spid="179" grpId="0"/>
      <p:bldP spid="180" grpId="0"/>
      <p:bldP spid="181" grpId="0"/>
      <p:bldP spid="182" grpId="0"/>
      <p:bldP spid="183" grpId="0"/>
      <p:bldP spid="22" grpId="0"/>
      <p:bldP spid="22" grpId="1"/>
      <p:bldP spid="150" grpId="0" animBg="1"/>
      <p:bldP spid="161" grpId="0" build="allAtOnce"/>
      <p:bldP spid="166" grpId="0"/>
      <p:bldP spid="166" grpId="1"/>
      <p:bldP spid="168" grpId="0"/>
      <p:bldP spid="168" grpId="1"/>
      <p:bldP spid="169" grpId="0" animBg="1"/>
      <p:bldP spid="169" grpId="1" animBg="1"/>
      <p:bldP spid="185" grpId="0"/>
      <p:bldP spid="185" grpId="1"/>
      <p:bldP spid="186" grpId="0"/>
      <p:bldP spid="186" grpId="1"/>
      <p:bldP spid="26" grpId="0"/>
      <p:bldP spid="26" grpId="1"/>
      <p:bldP spid="187" grpId="0"/>
      <p:bldP spid="187" grpId="1"/>
      <p:bldP spid="188" grpId="0"/>
      <p:bldP spid="188" grpId="1"/>
      <p:bldP spid="191" grpId="0"/>
      <p:bldP spid="192" grpId="0"/>
      <p:bldP spid="193" grpId="0"/>
      <p:bldP spid="208" grpId="0"/>
      <p:bldP spid="209" grpId="0"/>
      <p:bldP spid="210" grpId="0"/>
      <p:bldP spid="212" grpId="0"/>
      <p:bldP spid="213" grpId="0"/>
      <p:bldP spid="214" grpId="0"/>
      <p:bldP spid="216" grpId="0" animBg="1"/>
      <p:bldP spid="216" grpId="1" animBg="1"/>
      <p:bldP spid="217" grpId="0"/>
      <p:bldP spid="218" grpId="0"/>
      <p:bldP spid="219" grpId="0"/>
      <p:bldP spid="220" grpId="0"/>
      <p:bldP spid="223" grpId="0" animBg="1"/>
      <p:bldP spid="223" grpId="1" animBg="1"/>
      <p:bldP spid="226" grpId="0" animBg="1"/>
      <p:bldP spid="226" grpId="1" animBg="1"/>
      <p:bldP spid="229" grpId="0" animBg="1"/>
      <p:bldP spid="229" grpId="1" animBg="1"/>
      <p:bldP spid="232" grpId="0" animBg="1"/>
      <p:bldP spid="232" grpId="1" animBg="1"/>
      <p:bldP spid="197" grpId="0" animBg="1"/>
      <p:bldP spid="197" grpId="1" animBg="1"/>
      <p:bldP spid="198" grpId="0" animBg="1"/>
      <p:bldP spid="198" grpId="1" animBg="1"/>
      <p:bldP spid="202" grpId="0" animBg="1"/>
      <p:bldP spid="202" grpId="1" animBg="1"/>
      <p:bldP spid="11" grpId="0"/>
      <p:bldP spid="11" grpId="1"/>
      <p:bldP spid="200" grpId="0" animBg="1"/>
      <p:bldP spid="200" grpId="1" animBg="1"/>
      <p:bldP spid="190" grpId="0"/>
      <p:bldP spid="189" grpId="0" animBg="1"/>
      <p:bldP spid="189" grpId="1" animBg="1"/>
      <p:bldP spid="6" grpId="0"/>
      <p:bldP spid="199" grpId="0" animBg="1"/>
      <p:bldP spid="199" grpId="1" animBg="1"/>
      <p:bldP spid="8" grpId="0"/>
      <p:bldP spid="203" grpId="0" animBg="1"/>
      <p:bldP spid="203" grpId="1" animBg="1"/>
      <p:bldP spid="206" grpId="0" animBg="1"/>
      <p:bldP spid="206" grpId="1" animBg="1"/>
      <p:bldP spid="233" grpId="0"/>
      <p:bldP spid="235" grpId="0" animBg="1"/>
      <p:bldP spid="235" grpId="1" animBg="1"/>
      <p:bldP spid="236" grpId="0"/>
      <p:bldP spid="236" grpId="1"/>
      <p:bldP spid="237" grpId="0" animBg="1"/>
      <p:bldP spid="237" grpId="1" animBg="1"/>
      <p:bldP spid="238" grpId="0"/>
      <p:bldP spid="238" grpId="1"/>
      <p:bldP spid="248" grpId="0"/>
      <p:bldP spid="249" grpId="0"/>
      <p:bldP spid="256" grpId="0"/>
      <p:bldP spid="256" grpId="1"/>
      <p:bldP spid="257" grpId="0"/>
      <p:bldP spid="257" grpId="1"/>
      <p:bldP spid="258" grpId="0"/>
      <p:bldP spid="258" grpId="1"/>
      <p:bldP spid="259" grpId="0"/>
      <p:bldP spid="259" grpId="1"/>
      <p:bldP spid="260" grpId="0"/>
      <p:bldP spid="260" grpId="1"/>
      <p:bldP spid="261" grpId="0"/>
      <p:bldP spid="261" grpId="1"/>
      <p:bldP spid="262" grpId="0"/>
      <p:bldP spid="262" grpId="1"/>
      <p:bldP spid="263" grpId="0"/>
      <p:bldP spid="263" grpId="1"/>
      <p:bldP spid="264" grpId="0"/>
      <p:bldP spid="264" grpId="1"/>
      <p:bldP spid="265" grpId="0"/>
      <p:bldP spid="265" grpId="1"/>
      <p:bldP spid="266" grpId="0" animBg="1"/>
      <p:bldP spid="266" grpId="1" animBg="1"/>
      <p:bldP spid="267" grpId="0"/>
      <p:bldP spid="267" grpId="1"/>
      <p:bldP spid="268" grpId="0"/>
      <p:bldP spid="268" grpId="1"/>
      <p:bldP spid="269" grpId="0" animBg="1"/>
      <p:bldP spid="269" grpId="1" animBg="1"/>
      <p:bldP spid="270" grpId="0"/>
      <p:bldP spid="270" grpId="1"/>
      <p:bldP spid="271" grpId="0" animBg="1"/>
      <p:bldP spid="271" grpId="1" animBg="1"/>
      <p:bldP spid="272" grpId="0"/>
      <p:bldP spid="272" grpId="1"/>
      <p:bldP spid="273" grpId="0"/>
      <p:bldP spid="273" grpId="1"/>
      <p:bldP spid="274" grpId="0"/>
      <p:bldP spid="274" grpId="1"/>
      <p:bldP spid="275" grpId="0" animBg="1"/>
      <p:bldP spid="275" grpId="1" animBg="1"/>
      <p:bldP spid="276" grpId="0"/>
      <p:bldP spid="276" grpId="1"/>
      <p:bldP spid="277" grpId="0"/>
      <p:bldP spid="277" grpId="1"/>
      <p:bldP spid="278" grpId="0"/>
      <p:bldP spid="278" grpId="1"/>
      <p:bldP spid="280" grpId="0"/>
      <p:bldP spid="280" grpId="1"/>
      <p:bldP spid="281" grpId="0"/>
      <p:bldP spid="281" grpId="1"/>
      <p:bldP spid="282" grpId="0"/>
      <p:bldP spid="282" grpId="1"/>
      <p:bldP spid="283" grpId="0" animBg="1"/>
      <p:bldP spid="283" grpId="1" animBg="1"/>
      <p:bldP spid="284" grpId="0" build="allAtOnce"/>
      <p:bldP spid="285" grpId="0"/>
      <p:bldP spid="285" grpId="1"/>
      <p:bldP spid="286" grpId="0"/>
      <p:bldP spid="286" grpId="1"/>
      <p:bldP spid="287" grpId="0"/>
      <p:bldP spid="287" grpId="1"/>
      <p:bldP spid="2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3484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829153" y="1246208"/>
            <a:ext cx="1509355" cy="1390778"/>
          </a:xfrm>
          <a:custGeom>
            <a:avLst/>
            <a:gdLst>
              <a:gd name="connsiteX0" fmla="*/ 0 w 1528405"/>
              <a:gd name="connsiteY0" fmla="*/ 0 h 1265066"/>
              <a:gd name="connsiteX1" fmla="*/ 1528405 w 1528405"/>
              <a:gd name="connsiteY1" fmla="*/ 0 h 1265066"/>
              <a:gd name="connsiteX2" fmla="*/ 1528405 w 1528405"/>
              <a:gd name="connsiteY2" fmla="*/ 1265066 h 1265066"/>
              <a:gd name="connsiteX3" fmla="*/ 0 w 1528405"/>
              <a:gd name="connsiteY3" fmla="*/ 1265066 h 1265066"/>
              <a:gd name="connsiteX4" fmla="*/ 0 w 1528405"/>
              <a:gd name="connsiteY4" fmla="*/ 0 h 1265066"/>
              <a:gd name="connsiteX0" fmla="*/ 0 w 1541105"/>
              <a:gd name="connsiteY0" fmla="*/ 31750 h 1296816"/>
              <a:gd name="connsiteX1" fmla="*/ 1541105 w 1541105"/>
              <a:gd name="connsiteY1" fmla="*/ 0 h 1296816"/>
              <a:gd name="connsiteX2" fmla="*/ 1528405 w 1541105"/>
              <a:gd name="connsiteY2" fmla="*/ 1296816 h 1296816"/>
              <a:gd name="connsiteX3" fmla="*/ 0 w 1541105"/>
              <a:gd name="connsiteY3" fmla="*/ 1296816 h 1296816"/>
              <a:gd name="connsiteX4" fmla="*/ 0 w 1541105"/>
              <a:gd name="connsiteY4" fmla="*/ 31750 h 1296816"/>
              <a:gd name="connsiteX0" fmla="*/ 679450 w 1541105"/>
              <a:gd name="connsiteY0" fmla="*/ 0 h 1906416"/>
              <a:gd name="connsiteX1" fmla="*/ 1541105 w 1541105"/>
              <a:gd name="connsiteY1" fmla="*/ 609600 h 1906416"/>
              <a:gd name="connsiteX2" fmla="*/ 1528405 w 1541105"/>
              <a:gd name="connsiteY2" fmla="*/ 1906416 h 1906416"/>
              <a:gd name="connsiteX3" fmla="*/ 0 w 1541105"/>
              <a:gd name="connsiteY3" fmla="*/ 1906416 h 1906416"/>
              <a:gd name="connsiteX4" fmla="*/ 679450 w 1541105"/>
              <a:gd name="connsiteY4" fmla="*/ 0 h 1906416"/>
              <a:gd name="connsiteX0" fmla="*/ 647700 w 1509355"/>
              <a:gd name="connsiteY0" fmla="*/ 0 h 1906416"/>
              <a:gd name="connsiteX1" fmla="*/ 1509355 w 1509355"/>
              <a:gd name="connsiteY1" fmla="*/ 609600 h 1906416"/>
              <a:gd name="connsiteX2" fmla="*/ 1496655 w 1509355"/>
              <a:gd name="connsiteY2" fmla="*/ 1906416 h 1906416"/>
              <a:gd name="connsiteX3" fmla="*/ 0 w 1509355"/>
              <a:gd name="connsiteY3" fmla="*/ 1392066 h 1906416"/>
              <a:gd name="connsiteX4" fmla="*/ 647700 w 1509355"/>
              <a:gd name="connsiteY4" fmla="*/ 0 h 1906416"/>
              <a:gd name="connsiteX0" fmla="*/ 647700 w 1509355"/>
              <a:gd name="connsiteY0" fmla="*/ 0 h 1392066"/>
              <a:gd name="connsiteX1" fmla="*/ 1509355 w 1509355"/>
              <a:gd name="connsiteY1" fmla="*/ 609600 h 1392066"/>
              <a:gd name="connsiteX2" fmla="*/ 1496655 w 1509355"/>
              <a:gd name="connsiteY2" fmla="*/ 1373016 h 1392066"/>
              <a:gd name="connsiteX3" fmla="*/ 0 w 1509355"/>
              <a:gd name="connsiteY3" fmla="*/ 1392066 h 1392066"/>
              <a:gd name="connsiteX4" fmla="*/ 647700 w 1509355"/>
              <a:gd name="connsiteY4" fmla="*/ 0 h 1392066"/>
              <a:gd name="connsiteX0" fmla="*/ 647700 w 1509355"/>
              <a:gd name="connsiteY0" fmla="*/ 0 h 1392066"/>
              <a:gd name="connsiteX1" fmla="*/ 1509355 w 1509355"/>
              <a:gd name="connsiteY1" fmla="*/ 609600 h 1392066"/>
              <a:gd name="connsiteX2" fmla="*/ 1503005 w 1509355"/>
              <a:gd name="connsiteY2" fmla="*/ 1392066 h 1392066"/>
              <a:gd name="connsiteX3" fmla="*/ 0 w 1509355"/>
              <a:gd name="connsiteY3" fmla="*/ 1392066 h 1392066"/>
              <a:gd name="connsiteX4" fmla="*/ 647700 w 1509355"/>
              <a:gd name="connsiteY4" fmla="*/ 0 h 139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9355" h="1392066">
                <a:moveTo>
                  <a:pt x="647700" y="0"/>
                </a:moveTo>
                <a:lnTo>
                  <a:pt x="1509355" y="609600"/>
                </a:lnTo>
                <a:cubicBezTo>
                  <a:pt x="1507238" y="870422"/>
                  <a:pt x="1505122" y="1131244"/>
                  <a:pt x="1503005" y="1392066"/>
                </a:cubicBezTo>
                <a:lnTo>
                  <a:pt x="0" y="1392066"/>
                </a:lnTo>
                <a:lnTo>
                  <a:pt x="64770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3765801" y="2993894"/>
            <a:ext cx="381273" cy="29453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3000387" y="2989808"/>
            <a:ext cx="381273" cy="29453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203700" y="594664"/>
            <a:ext cx="1092200" cy="29453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893136" y="587842"/>
            <a:ext cx="1253413" cy="29453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178027" y="1352150"/>
            <a:ext cx="381273" cy="29453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5658" y="1357821"/>
            <a:ext cx="381273" cy="29453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Isosceles Triangle 160"/>
          <p:cNvSpPr/>
          <p:nvPr/>
        </p:nvSpPr>
        <p:spPr>
          <a:xfrm>
            <a:off x="6802412" y="1237831"/>
            <a:ext cx="1535766" cy="1389363"/>
          </a:xfrm>
          <a:custGeom>
            <a:avLst/>
            <a:gdLst>
              <a:gd name="connsiteX0" fmla="*/ 0 w 1535766"/>
              <a:gd name="connsiteY0" fmla="*/ 793462 h 793462"/>
              <a:gd name="connsiteX1" fmla="*/ 1535766 w 1535766"/>
              <a:gd name="connsiteY1" fmla="*/ 0 h 793462"/>
              <a:gd name="connsiteX2" fmla="*/ 1535766 w 1535766"/>
              <a:gd name="connsiteY2" fmla="*/ 793462 h 793462"/>
              <a:gd name="connsiteX3" fmla="*/ 0 w 1535766"/>
              <a:gd name="connsiteY3" fmla="*/ 793462 h 793462"/>
              <a:gd name="connsiteX0" fmla="*/ 0 w 1535766"/>
              <a:gd name="connsiteY0" fmla="*/ 863600 h 863600"/>
              <a:gd name="connsiteX1" fmla="*/ 1535766 w 1535766"/>
              <a:gd name="connsiteY1" fmla="*/ 70138 h 863600"/>
              <a:gd name="connsiteX2" fmla="*/ 246716 w 1535766"/>
              <a:gd name="connsiteY2" fmla="*/ 0 h 863600"/>
              <a:gd name="connsiteX3" fmla="*/ 0 w 1535766"/>
              <a:gd name="connsiteY3" fmla="*/ 863600 h 863600"/>
              <a:gd name="connsiteX0" fmla="*/ 0 w 1535766"/>
              <a:gd name="connsiteY0" fmla="*/ 1390650 h 1390650"/>
              <a:gd name="connsiteX1" fmla="*/ 1535766 w 1535766"/>
              <a:gd name="connsiteY1" fmla="*/ 597188 h 1390650"/>
              <a:gd name="connsiteX2" fmla="*/ 665816 w 1535766"/>
              <a:gd name="connsiteY2" fmla="*/ 0 h 1390650"/>
              <a:gd name="connsiteX3" fmla="*/ 0 w 1535766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766" h="1390650">
                <a:moveTo>
                  <a:pt x="0" y="1390650"/>
                </a:moveTo>
                <a:lnTo>
                  <a:pt x="1535766" y="597188"/>
                </a:lnTo>
                <a:lnTo>
                  <a:pt x="665816" y="0"/>
                </a:lnTo>
                <a:lnTo>
                  <a:pt x="0" y="139065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6815166" y="1254557"/>
            <a:ext cx="1535766" cy="1389363"/>
          </a:xfrm>
          <a:custGeom>
            <a:avLst/>
            <a:gdLst>
              <a:gd name="connsiteX0" fmla="*/ 0 w 1535766"/>
              <a:gd name="connsiteY0" fmla="*/ 793462 h 793462"/>
              <a:gd name="connsiteX1" fmla="*/ 1535766 w 1535766"/>
              <a:gd name="connsiteY1" fmla="*/ 0 h 793462"/>
              <a:gd name="connsiteX2" fmla="*/ 1535766 w 1535766"/>
              <a:gd name="connsiteY2" fmla="*/ 793462 h 793462"/>
              <a:gd name="connsiteX3" fmla="*/ 0 w 1535766"/>
              <a:gd name="connsiteY3" fmla="*/ 793462 h 793462"/>
              <a:gd name="connsiteX0" fmla="*/ 0 w 1535766"/>
              <a:gd name="connsiteY0" fmla="*/ 863600 h 863600"/>
              <a:gd name="connsiteX1" fmla="*/ 1535766 w 1535766"/>
              <a:gd name="connsiteY1" fmla="*/ 70138 h 863600"/>
              <a:gd name="connsiteX2" fmla="*/ 246716 w 1535766"/>
              <a:gd name="connsiteY2" fmla="*/ 0 h 863600"/>
              <a:gd name="connsiteX3" fmla="*/ 0 w 1535766"/>
              <a:gd name="connsiteY3" fmla="*/ 863600 h 863600"/>
              <a:gd name="connsiteX0" fmla="*/ 0 w 1535766"/>
              <a:gd name="connsiteY0" fmla="*/ 1390650 h 1390650"/>
              <a:gd name="connsiteX1" fmla="*/ 1535766 w 1535766"/>
              <a:gd name="connsiteY1" fmla="*/ 597188 h 1390650"/>
              <a:gd name="connsiteX2" fmla="*/ 665816 w 1535766"/>
              <a:gd name="connsiteY2" fmla="*/ 0 h 1390650"/>
              <a:gd name="connsiteX3" fmla="*/ 0 w 1535766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766" h="1390650">
                <a:moveTo>
                  <a:pt x="0" y="1390650"/>
                </a:moveTo>
                <a:lnTo>
                  <a:pt x="1535766" y="597188"/>
                </a:lnTo>
                <a:lnTo>
                  <a:pt x="665816" y="0"/>
                </a:lnTo>
                <a:lnTo>
                  <a:pt x="0" y="1390650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Isosceles Triangle 166"/>
          <p:cNvSpPr/>
          <p:nvPr/>
        </p:nvSpPr>
        <p:spPr>
          <a:xfrm>
            <a:off x="6806842" y="1852336"/>
            <a:ext cx="1509575" cy="792728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500832" y="3358769"/>
            <a:ext cx="4247632" cy="76545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597778" y="3367373"/>
            <a:ext cx="955870" cy="76545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6820486" y="1845937"/>
            <a:ext cx="1509575" cy="792728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702" y="229635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560" y="229635"/>
            <a:ext cx="847592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park, in the shape of a quadrilateral ABCD, 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has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559" y="564788"/>
            <a:ext cx="8331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 = 90º, AB = 9m, 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BC 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= 12m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CD 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5m </a:t>
            </a:r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AD = 8m. </a:t>
            </a:r>
            <a:endParaRPr lang="en-US" sz="18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How </a:t>
            </a:r>
            <a:r>
              <a:rPr lang="en-US" sz="18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much area does it occupy?</a:t>
            </a:r>
            <a:endParaRPr lang="en-US" sz="18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509433" y="887976"/>
            <a:ext cx="2391381" cy="2107119"/>
            <a:chOff x="6352490" y="756823"/>
            <a:chExt cx="2391381" cy="210907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6660234" y="1100109"/>
              <a:ext cx="648070" cy="140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53090" y="2499171"/>
              <a:ext cx="15217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7298780" y="1104901"/>
              <a:ext cx="876051" cy="611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8167637" y="1710035"/>
              <a:ext cx="4763" cy="792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660234" y="1716881"/>
              <a:ext cx="1512168" cy="776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8035200" y="2365882"/>
              <a:ext cx="0" cy="1306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35200" y="2365882"/>
              <a:ext cx="13963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073861" y="75682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52490" y="248902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19243" y="2496561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159468" y="1517632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67610" y="1508948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9m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36540" y="1058917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76087" y="1891822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5m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15090" y="2489023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12m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3964" y="1325113"/>
            <a:ext cx="7296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66870" y="1326588"/>
            <a:ext cx="18229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BCD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2142" y="2492954"/>
            <a:ext cx="133474" cy="135758"/>
          </a:xfrm>
          <a:prstGeom prst="rect">
            <a:avLst/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39281" y="132511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61220" y="119797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61220" y="143294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32760" y="1325113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36732" y="1325113"/>
            <a:ext cx="60144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62180" y="1325113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06096" y="1319853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CD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9281" y="180665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2992216" y="1502354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20317" y="169870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959373" y="2004249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27499" y="193943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39844" y="1818540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22978" y="1806654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07277" y="1810699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68305" y="1821608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41881" y="226738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19400" y="2267385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7256" y="2259668"/>
            <a:ext cx="40107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2091" y="2234791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3651" y="2495550"/>
            <a:ext cx="428194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Using Pythagoras theorem, we have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47734" y="2962794"/>
            <a:ext cx="5439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BD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10936" y="2916267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34168" y="295825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43702" y="2962485"/>
            <a:ext cx="60144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87387" y="2915256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54130" y="2952583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693634" y="2957269"/>
            <a:ext cx="61427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CD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55577" y="2910635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79512" y="3291163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54104" y="3299483"/>
            <a:ext cx="5439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BD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10936" y="3252957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58469" y="329948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28630" y="328357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22898" y="3238117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65918" y="3288433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65801" y="328843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44837" y="3234053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9512" y="3615292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856751" y="3615292"/>
            <a:ext cx="5439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BD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18349" y="3541545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53399" y="3623440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928630" y="3600954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144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72999" y="3590834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29623" y="3591006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25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9512" y="3885198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54104" y="3885198"/>
            <a:ext cx="5439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BD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12906" y="3821297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2010" y="3898170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43281" y="3877249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169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9512" y="4208868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54104" y="4246239"/>
            <a:ext cx="5439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BD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53399" y="423939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065654" y="4247485"/>
            <a:ext cx="672217" cy="299982"/>
            <a:chOff x="1344233" y="825216"/>
            <a:chExt cx="394498" cy="300260"/>
          </a:xfrm>
        </p:grpSpPr>
        <p:cxnSp>
          <p:nvCxnSpPr>
            <p:cNvPr id="120" name="Straight Connector 119"/>
            <p:cNvCxnSpPr/>
            <p:nvPr/>
          </p:nvCxnSpPr>
          <p:spPr>
            <a:xfrm rot="16200000" flipH="1">
              <a:off x="1314443" y="1036106"/>
              <a:ext cx="11916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286507" y="944137"/>
              <a:ext cx="295436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459269" y="825216"/>
              <a:ext cx="279462" cy="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3170833" y="4239398"/>
            <a:ext cx="6126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169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53399" y="461820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17899" y="4618208"/>
            <a:ext cx="68640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89579" y="230705"/>
            <a:ext cx="569936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A park, in the shape of a quadrilateral ABCD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6820487" y="1235315"/>
            <a:ext cx="648070" cy="14007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813344" y="2633083"/>
            <a:ext cx="152174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7459034" y="1240103"/>
            <a:ext cx="876051" cy="6114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8327891" y="1844677"/>
            <a:ext cx="4763" cy="791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92685" y="565445"/>
            <a:ext cx="124034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Symbol" panose="05050102010706020507" pitchFamily="18" charset="2"/>
              </a:rPr>
              <a:t>Ð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 = 90º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676400" y="562191"/>
            <a:ext cx="124034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AB = 9m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24496" y="1640475"/>
            <a:ext cx="5677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9m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6816948" y="1245084"/>
            <a:ext cx="648070" cy="14007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30975" y="565004"/>
            <a:ext cx="151216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BC 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12m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6802296" y="2636078"/>
            <a:ext cx="152174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372227" y="2618471"/>
            <a:ext cx="7200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12m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149525" y="566907"/>
            <a:ext cx="151216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CD 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= 5</a:t>
            </a:r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8328322" y="1847054"/>
            <a:ext cx="4763" cy="791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334220" y="2020004"/>
            <a:ext cx="5677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5m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756732" y="565004"/>
            <a:ext cx="151216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AD 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= </a:t>
            </a:r>
            <a:r>
              <a:rPr lang="en-US" sz="1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8m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792358" y="1189304"/>
            <a:ext cx="5677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8m</a:t>
            </a:r>
            <a:endParaRPr lang="en-US" sz="1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7459941" y="1241659"/>
            <a:ext cx="876051" cy="6114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82924" y="843951"/>
            <a:ext cx="428201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How much area does it occupy?</a:t>
            </a:r>
            <a:endParaRPr lang="en-US" sz="18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Cloud 144"/>
          <p:cNvSpPr/>
          <p:nvPr/>
        </p:nvSpPr>
        <p:spPr>
          <a:xfrm flipH="1">
            <a:off x="4467064" y="3347977"/>
            <a:ext cx="3939536" cy="14254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569250" y="3689791"/>
            <a:ext cx="3857446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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ABCD is made up of </a:t>
            </a:r>
            <a:b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</a:b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how many triangles?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207656" y="3669594"/>
            <a:ext cx="2260901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Two triangles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245776" y="4077021"/>
            <a:ext cx="1206052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Bookman Old Style"/>
                <a:sym typeface="Wingdings"/>
              </a:rPr>
              <a:t> </a:t>
            </a:r>
            <a:r>
              <a:rPr lang="el-GR" sz="2000" b="1" dirty="0" smtClean="0">
                <a:solidFill>
                  <a:srgbClr val="FFFF00"/>
                </a:solidFill>
                <a:latin typeface="Bookman Old Style"/>
                <a:sym typeface="Wingdings"/>
              </a:rPr>
              <a:t>Δ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BCD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54080" y="4077021"/>
            <a:ext cx="2002296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and </a:t>
            </a:r>
            <a:r>
              <a:rPr lang="el-GR" sz="2000" b="1" dirty="0">
                <a:solidFill>
                  <a:srgbClr val="FFFF00"/>
                </a:solidFill>
                <a:latin typeface="Bookman Old Style"/>
                <a:sym typeface="Wingdings"/>
              </a:rPr>
              <a:t>Δ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ABD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070752" y="3367373"/>
            <a:ext cx="955870" cy="76545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609466" y="3436786"/>
            <a:ext cx="1239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mic Sans MS" pitchFamily="66" charset="0"/>
                <a:sym typeface="Wingdings"/>
              </a:rPr>
              <a:t>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450018" y="3544371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763086" y="3529001"/>
            <a:ext cx="33579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013937" y="3436786"/>
            <a:ext cx="1053865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BCD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552360" y="3436786"/>
            <a:ext cx="1053865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ABD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189539" y="3558639"/>
            <a:ext cx="33579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Cloud 163"/>
          <p:cNvSpPr/>
          <p:nvPr/>
        </p:nvSpPr>
        <p:spPr>
          <a:xfrm flipH="1">
            <a:off x="631311" y="3436785"/>
            <a:ext cx="3939536" cy="14254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33497" y="3932598"/>
            <a:ext cx="3857446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l-GR" sz="2000" b="1" dirty="0" smtClean="0">
                <a:solidFill>
                  <a:prstClr val="white"/>
                </a:solidFill>
                <a:latin typeface="Comic Sans MS"/>
                <a:sym typeface="Wingdings"/>
              </a:rPr>
              <a:t>Δ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BCD is what type</a:t>
            </a:r>
          </a:p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of triangle?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92625" y="3932598"/>
            <a:ext cx="3080219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Right-angled triangle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9" name="Cloud 168"/>
          <p:cNvSpPr/>
          <p:nvPr/>
        </p:nvSpPr>
        <p:spPr>
          <a:xfrm flipH="1">
            <a:off x="639323" y="3450942"/>
            <a:ext cx="3939536" cy="14254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41509" y="3852623"/>
            <a:ext cx="3857446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/>
                <a:sym typeface="Wingdings"/>
              </a:rPr>
              <a:t>What is the formula for </a:t>
            </a:r>
          </a:p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/>
                <a:sym typeface="Wingdings"/>
              </a:rPr>
              <a:t>area of </a:t>
            </a:r>
            <a:r>
              <a:rPr lang="el-GR" sz="2000" b="1" dirty="0" smtClean="0">
                <a:solidFill>
                  <a:prstClr val="white"/>
                </a:solidFill>
                <a:latin typeface="Comic Sans MS"/>
                <a:sym typeface="Wingdings"/>
              </a:rPr>
              <a:t>Δ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BCD?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54086" y="3898918"/>
            <a:ext cx="1809803" cy="577185"/>
            <a:chOff x="1691680" y="3868620"/>
            <a:chExt cx="1809803" cy="577719"/>
          </a:xfrm>
        </p:grpSpPr>
        <p:sp>
          <p:nvSpPr>
            <p:cNvPr id="171" name="Rectangle 170"/>
            <p:cNvSpPr/>
            <p:nvPr/>
          </p:nvSpPr>
          <p:spPr>
            <a:xfrm>
              <a:off x="1907704" y="3940628"/>
              <a:ext cx="1593779" cy="399577"/>
            </a:xfrm>
            <a:prstGeom prst="rect">
              <a:avLst/>
            </a:prstGeom>
          </p:spPr>
          <p:txBody>
            <a:bodyPr wrap="square" lIns="91428" tIns="45715" rIns="91428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latin typeface="Comic Sans MS" pitchFamily="66" charset="0"/>
                  <a:sym typeface="Wingdings"/>
                </a:rPr>
                <a:t>× BC </a:t>
              </a:r>
              <a:r>
                <a:rPr lang="en-US" sz="2000" b="1" dirty="0" smtClean="0">
                  <a:solidFill>
                    <a:srgbClr val="FFFF00"/>
                  </a:solidFill>
                  <a:latin typeface="Comic Sans MS" pitchFamily="66" charset="0"/>
                  <a:sym typeface="Wingdings"/>
                </a:rPr>
                <a:t>× CD</a:t>
              </a:r>
              <a:endParaRPr lang="en-US" sz="20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691680" y="3868620"/>
              <a:ext cx="357065" cy="577719"/>
              <a:chOff x="1009092" y="1943395"/>
              <a:chExt cx="357065" cy="57771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43608" y="194339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29322" y="2182560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009092" y="2223615"/>
                <a:ext cx="357065" cy="46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2" name="Rounded Rectangle 201"/>
          <p:cNvSpPr/>
          <p:nvPr/>
        </p:nvSpPr>
        <p:spPr>
          <a:xfrm>
            <a:off x="4427984" y="4252305"/>
            <a:ext cx="4536504" cy="76545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3" name="Cloud 202"/>
          <p:cNvSpPr/>
          <p:nvPr/>
        </p:nvSpPr>
        <p:spPr>
          <a:xfrm flipH="1">
            <a:off x="560070" y="3359140"/>
            <a:ext cx="3939536" cy="14254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2256" y="3825705"/>
            <a:ext cx="3857446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is the area of </a:t>
            </a:r>
            <a:r>
              <a:rPr lang="el-GR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Δ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ABD</a:t>
            </a:r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439967" y="3939033"/>
            <a:ext cx="2269047" cy="396392"/>
            <a:chOff x="3680221" y="4326731"/>
            <a:chExt cx="2269047" cy="396759"/>
          </a:xfrm>
        </p:grpSpPr>
        <p:cxnSp>
          <p:nvCxnSpPr>
            <p:cNvPr id="206" name="Straight Connector 205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438387" y="3937342"/>
            <a:ext cx="2269047" cy="396392"/>
            <a:chOff x="3680221" y="4326731"/>
            <a:chExt cx="2269047" cy="396759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4427985" y="4419035"/>
            <a:ext cx="229519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l-GR" sz="1800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Δ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ABD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22" name="Cloud 221"/>
          <p:cNvSpPr/>
          <p:nvPr/>
        </p:nvSpPr>
        <p:spPr>
          <a:xfrm flipH="1">
            <a:off x="558602" y="3325040"/>
            <a:ext cx="3939536" cy="165465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763355" y="3449891"/>
            <a:ext cx="1487212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For </a:t>
            </a:r>
            <a:r>
              <a:rPr lang="el-GR" sz="2000" b="1" dirty="0" smtClean="0">
                <a:solidFill>
                  <a:prstClr val="white"/>
                </a:solidFill>
                <a:latin typeface="Comic Sans MS"/>
              </a:rPr>
              <a:t>Δ</a:t>
            </a:r>
            <a:r>
              <a:rPr lang="en-US" sz="2000" b="1" dirty="0" smtClean="0">
                <a:solidFill>
                  <a:prstClr val="white"/>
                </a:solidFill>
                <a:latin typeface="Comic Sans MS"/>
              </a:rPr>
              <a:t>ABD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475657" y="3758920"/>
            <a:ext cx="1979479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/>
              </a:rPr>
              <a:t>AB = a = 9m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475657" y="4026517"/>
            <a:ext cx="1979479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/>
              </a:rPr>
              <a:t>AD = b = 8m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337991" y="4323918"/>
            <a:ext cx="1979479" cy="3997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/>
              </a:rPr>
              <a:t>BD = c = 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29" name="Cloud 228"/>
          <p:cNvSpPr/>
          <p:nvPr/>
        </p:nvSpPr>
        <p:spPr>
          <a:xfrm flipH="1">
            <a:off x="510601" y="3608131"/>
            <a:ext cx="3939536" cy="108275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141618" y="3794753"/>
            <a:ext cx="2634687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So, how can we get value of BD?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71601" y="3790950"/>
            <a:ext cx="3080219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By applying </a:t>
            </a:r>
            <a:r>
              <a:rPr lang="en-US" sz="2000" b="1" dirty="0" err="1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pythagoras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 theorem in  </a:t>
            </a:r>
            <a:r>
              <a:rPr lang="el-GR" sz="2000" b="1" dirty="0" smtClean="0">
                <a:solidFill>
                  <a:srgbClr val="FFFF00"/>
                </a:solidFill>
                <a:latin typeface="Comic Sans MS"/>
                <a:sym typeface="Wingdings"/>
              </a:rPr>
              <a:t>Δ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  <a:sym typeface="Wingdings"/>
              </a:rPr>
              <a:t>BCD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6824663" y="1850899"/>
            <a:ext cx="1504952" cy="777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6803686" y="2636601"/>
            <a:ext cx="152174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8329712" y="1847577"/>
            <a:ext cx="4763" cy="791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826053" y="1851422"/>
            <a:ext cx="1504952" cy="7779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89036" y="2034075"/>
            <a:ext cx="195744" cy="165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3513270" y="1898850"/>
            <a:ext cx="303080" cy="1835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21657" y="172772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6</a:t>
            </a:r>
            <a:endParaRPr lang="en-US" sz="18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rot="20004050">
            <a:off x="7158023" y="1924729"/>
            <a:ext cx="7200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black"/>
                </a:solidFill>
                <a:latin typeface="Bookman Old Style" pitchFamily="18" charset="0"/>
              </a:rPr>
              <a:t>13m</a:t>
            </a:r>
            <a:endParaRPr lang="en-US" sz="1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1509" y="3790950"/>
            <a:ext cx="3556711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BD also belongs to </a:t>
            </a:r>
          </a:p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  <a:sym typeface="Wingdings"/>
              </a:rPr>
              <a:t>right angled triangle BCD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51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01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51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01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1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401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510"/>
                            </p:stCondLst>
                            <p:childTnLst>
                              <p:par>
                                <p:cTn id="3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1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1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1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5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0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000"/>
                            </p:stCondLst>
                            <p:childTnLst>
                              <p:par>
                                <p:cTn id="4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2902E-6 L 0.56302 0.09951 " pathEditMode="relative" rAng="0" ptsTypes="AA">
                                      <p:cBhvr>
                                        <p:cTn id="50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42" y="4960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000"/>
                            </p:stCondLst>
                            <p:childTnLst>
                              <p:par>
                                <p:cTn id="5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00"/>
                            </p:stCondLst>
                            <p:childTnLst>
                              <p:par>
                                <p:cTn id="5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1500"/>
                            </p:stCondLst>
                            <p:childTnLst>
                              <p:par>
                                <p:cTn id="5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0"/>
                            </p:stCondLst>
                            <p:childTnLst>
                              <p:par>
                                <p:cTn id="5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500"/>
                            </p:stCondLst>
                            <p:childTnLst>
                              <p:par>
                                <p:cTn id="5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00"/>
                            </p:stCondLst>
                            <p:childTnLst>
                              <p:par>
                                <p:cTn id="5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000"/>
                            </p:stCondLst>
                            <p:childTnLst>
                              <p:par>
                                <p:cTn id="6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1500"/>
                            </p:stCondLst>
                            <p:childTnLst>
                              <p:par>
                                <p:cTn id="6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000"/>
                            </p:stCondLst>
                            <p:childTnLst>
                              <p:par>
                                <p:cTn id="6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500"/>
                            </p:stCondLst>
                            <p:childTnLst>
                              <p:par>
                                <p:cTn id="6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3000"/>
                            </p:stCondLst>
                            <p:childTnLst>
                              <p:par>
                                <p:cTn id="6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3500"/>
                            </p:stCondLst>
                            <p:childTnLst>
                              <p:par>
                                <p:cTn id="6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4000"/>
                            </p:stCondLst>
                            <p:childTnLst>
                              <p:par>
                                <p:cTn id="6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500"/>
                            </p:stCondLst>
                            <p:childTnLst>
                              <p:par>
                                <p:cTn id="6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00"/>
                            </p:stCondLst>
                            <p:childTnLst>
                              <p:par>
                                <p:cTn id="67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000"/>
                            </p:stCondLst>
                            <p:childTnLst>
                              <p:par>
                                <p:cTn id="6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500"/>
                            </p:stCondLst>
                            <p:childTnLst>
                              <p:par>
                                <p:cTn id="6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500"/>
                            </p:stCondLst>
                            <p:childTnLst>
                              <p:par>
                                <p:cTn id="6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00"/>
                            </p:stCondLst>
                            <p:childTnLst>
                              <p:par>
                                <p:cTn id="70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1000"/>
                            </p:stCondLst>
                            <p:childTnLst>
                              <p:par>
                                <p:cTn id="7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500"/>
                            </p:stCondLst>
                            <p:childTnLst>
                              <p:par>
                                <p:cTn id="7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000"/>
                            </p:stCondLst>
                            <p:childTnLst>
                              <p:par>
                                <p:cTn id="7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00"/>
                            </p:stCondLst>
                            <p:childTnLst>
                              <p:par>
                                <p:cTn id="7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1500"/>
                            </p:stCondLst>
                            <p:childTnLst>
                              <p:par>
                                <p:cTn id="7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500"/>
                            </p:stCondLst>
                            <p:childTnLst>
                              <p:par>
                                <p:cTn id="7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500"/>
                            </p:stCondLst>
                            <p:childTnLst>
                              <p:par>
                                <p:cTn id="7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1000"/>
                            </p:stCondLst>
                            <p:childTnLst>
                              <p:par>
                                <p:cTn id="7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1500"/>
                            </p:stCondLst>
                            <p:childTnLst>
                              <p:par>
                                <p:cTn id="7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00"/>
                            </p:stCondLst>
                            <p:childTnLst>
                              <p:par>
                                <p:cTn id="7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1000"/>
                            </p:stCondLst>
                            <p:childTnLst>
                              <p:par>
                                <p:cTn id="7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1500"/>
                            </p:stCondLst>
                            <p:childTnLst>
                              <p:par>
                                <p:cTn id="7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000"/>
                            </p:stCondLst>
                            <p:childTnLst>
                              <p:par>
                                <p:cTn id="7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500"/>
                            </p:stCondLst>
                            <p:childTnLst>
                              <p:par>
                                <p:cTn id="8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1000"/>
                            </p:stCondLst>
                            <p:childTnLst>
                              <p:par>
                                <p:cTn id="8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0" grpId="0" animBg="1"/>
      <p:bldP spid="180" grpId="1" animBg="1"/>
      <p:bldP spid="181" grpId="0" animBg="1"/>
      <p:bldP spid="181" grpId="1" animBg="1"/>
      <p:bldP spid="179" grpId="0" animBg="1"/>
      <p:bldP spid="179" grpId="1" animBg="1"/>
      <p:bldP spid="179" grpId="2" animBg="1"/>
      <p:bldP spid="179" grpId="3" animBg="1"/>
      <p:bldP spid="178" grpId="0" animBg="1"/>
      <p:bldP spid="178" grpId="1" animBg="1"/>
      <p:bldP spid="178" grpId="2" animBg="1"/>
      <p:bldP spid="178" grpId="3" animBg="1"/>
      <p:bldP spid="173" grpId="0" animBg="1"/>
      <p:bldP spid="173" grpId="1" animBg="1"/>
      <p:bldP spid="6" grpId="0" animBg="1"/>
      <p:bldP spid="6" grpId="1" animBg="1"/>
      <p:bldP spid="168" grpId="0" animBg="1"/>
      <p:bldP spid="168" grpId="1" animBg="1"/>
      <p:bldP spid="161" grpId="0" animBg="1"/>
      <p:bldP spid="161" grpId="1" animBg="1"/>
      <p:bldP spid="167" grpId="0" animBg="1"/>
      <p:bldP spid="167" grpId="1" animBg="1"/>
      <p:bldP spid="150" grpId="0" animBg="1"/>
      <p:bldP spid="160" grpId="0" animBg="1"/>
      <p:bldP spid="160" grpId="1" animBg="1"/>
      <p:bldP spid="14" grpId="0" animBg="1"/>
      <p:bldP spid="14" grpId="1" animBg="1"/>
      <p:bldP spid="2" grpId="0"/>
      <p:bldP spid="3" grpId="0"/>
      <p:bldP spid="5" grpId="0"/>
      <p:bldP spid="47" grpId="0"/>
      <p:bldP spid="49" grpId="0"/>
      <p:bldP spid="4" grpId="0" animBg="1"/>
      <p:bldP spid="4" grpId="1" animBg="1"/>
      <p:bldP spid="50" grpId="0"/>
      <p:bldP spid="51" grpId="0"/>
      <p:bldP spid="57" grpId="0"/>
      <p:bldP spid="60" grpId="0"/>
      <p:bldP spid="61" grpId="0"/>
      <p:bldP spid="62" grpId="0"/>
      <p:bldP spid="63" grpId="0"/>
      <p:bldP spid="64" grpId="0"/>
      <p:bldP spid="71" grpId="0"/>
      <p:bldP spid="73" grpId="0"/>
      <p:bldP spid="74" grpId="0"/>
      <p:bldP spid="75" grpId="0"/>
      <p:bldP spid="76" grpId="0"/>
      <p:bldP spid="77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8" grpId="0"/>
      <p:bldP spid="123" grpId="0"/>
      <p:bldP spid="124" grpId="0"/>
      <p:bldP spid="125" grpId="0"/>
      <p:bldP spid="126" grpId="0"/>
      <p:bldP spid="126" grpId="1"/>
      <p:bldP spid="131" grpId="0"/>
      <p:bldP spid="131" grpId="1"/>
      <p:bldP spid="132" grpId="0"/>
      <p:bldP spid="132" grpId="1"/>
      <p:bldP spid="133" grpId="0"/>
      <p:bldP spid="133" grpId="1"/>
      <p:bldP spid="135" grpId="0"/>
      <p:bldP spid="135" grpId="1"/>
      <p:bldP spid="137" grpId="0"/>
      <p:bldP spid="137" grpId="1"/>
      <p:bldP spid="138" grpId="0"/>
      <p:bldP spid="138" grpId="1"/>
      <p:bldP spid="140" grpId="0"/>
      <p:bldP spid="140" grpId="1"/>
      <p:bldP spid="141" grpId="0"/>
      <p:bldP spid="141" grpId="1"/>
      <p:bldP spid="142" grpId="0"/>
      <p:bldP spid="142" grpId="1"/>
      <p:bldP spid="144" grpId="0"/>
      <p:bldP spid="144" grpId="1"/>
      <p:bldP spid="145" grpId="0" animBg="1"/>
      <p:bldP spid="145" grpId="1" animBg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9" grpId="0" animBg="1"/>
      <p:bldP spid="159" grpId="1" animBg="1"/>
      <p:bldP spid="151" grpId="0"/>
      <p:bldP spid="152" grpId="0"/>
      <p:bldP spid="153" grpId="0"/>
      <p:bldP spid="155" grpId="0"/>
      <p:bldP spid="156" grpId="0"/>
      <p:bldP spid="157" grpId="0"/>
      <p:bldP spid="164" grpId="0" animBg="1"/>
      <p:bldP spid="164" grpId="1" animBg="1"/>
      <p:bldP spid="165" grpId="0"/>
      <p:bldP spid="165" grpId="1"/>
      <p:bldP spid="166" grpId="0"/>
      <p:bldP spid="166" grpId="1"/>
      <p:bldP spid="169" grpId="0" animBg="1"/>
      <p:bldP spid="169" grpId="1" animBg="1"/>
      <p:bldP spid="170" grpId="0"/>
      <p:bldP spid="170" grpId="1"/>
      <p:bldP spid="202" grpId="0" animBg="1"/>
      <p:bldP spid="203" grpId="0" animBg="1"/>
      <p:bldP spid="203" grpId="1" animBg="1"/>
      <p:bldP spid="204" grpId="0"/>
      <p:bldP spid="204" grpId="1"/>
      <p:bldP spid="221" grpId="0"/>
      <p:bldP spid="222" grpId="0" animBg="1"/>
      <p:bldP spid="222" grpId="1" animBg="1"/>
      <p:bldP spid="223" grpId="0"/>
      <p:bldP spid="223" grpId="1"/>
      <p:bldP spid="226" grpId="0"/>
      <p:bldP spid="226" grpId="1"/>
      <p:bldP spid="227" grpId="0"/>
      <p:bldP spid="227" grpId="1"/>
      <p:bldP spid="228" grpId="0"/>
      <p:bldP spid="228" grpId="1"/>
      <p:bldP spid="229" grpId="0" animBg="1"/>
      <p:bldP spid="229" grpId="1" animBg="1"/>
      <p:bldP spid="230" grpId="0"/>
      <p:bldP spid="230" grpId="1"/>
      <p:bldP spid="231" grpId="0"/>
      <p:bldP spid="231" grpId="1"/>
      <p:bldP spid="22" grpId="0"/>
      <p:bldP spid="183" grpId="0"/>
      <p:bldP spid="184" grpId="0"/>
      <p:bldP spid="18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 203"/>
          <p:cNvSpPr/>
          <p:nvPr/>
        </p:nvSpPr>
        <p:spPr>
          <a:xfrm>
            <a:off x="3791110" y="366943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3143038" y="752027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043868" y="341567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2617774" y="754920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768276" y="373287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2093983" y="743239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1009701" y="2413378"/>
            <a:ext cx="843259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404650" y="2927268"/>
            <a:ext cx="648055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25670" y="2939069"/>
            <a:ext cx="648055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025392" y="2098357"/>
            <a:ext cx="843259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033013" y="1765361"/>
            <a:ext cx="843259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4906054" y="4480100"/>
            <a:ext cx="4028718" cy="52281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723030" y="2916231"/>
            <a:ext cx="648055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563818" y="2405114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792612" y="362755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2050218" y="341567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581572" y="2109118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008198" y="1780394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008198" y="785903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68276" y="369099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574948" y="1774050"/>
            <a:ext cx="342492" cy="2870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3" y="5380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For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53801"/>
            <a:ext cx="100811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A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BD: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10579"/>
            <a:ext cx="53091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Let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185" y="310579"/>
            <a:ext cx="28725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a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125" y="310579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0952" y="310579"/>
            <a:ext cx="76014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13m,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807" y="319862"/>
            <a:ext cx="2920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b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2600" y="31986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665" y="310579"/>
            <a:ext cx="61747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m,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7650" y="319862"/>
            <a:ext cx="61427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7666" y="313150"/>
            <a:ext cx="28725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c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31986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8711" y="302300"/>
            <a:ext cx="5437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472" y="732678"/>
            <a:ext cx="73930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Now,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732678"/>
            <a:ext cx="28245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1977" y="73267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4478" y="58911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44501" y="917024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6869" y="89472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9921" y="701190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6626" y="701190"/>
            <a:ext cx="28725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a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69678" y="733107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50589" y="701190"/>
            <a:ext cx="29206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b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86170" y="716905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78238" y="699344"/>
            <a:ext cx="28725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c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8386" y="693555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94855" y="73267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6865" y="58911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47861" y="905785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25868" y="89472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99748" y="72244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9300" y="72244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83322" y="72244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10093" y="722441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8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74309" y="72244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80597" y="722441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9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81133" y="72244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08344" y="130183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0622" y="113412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627396" y="1476144"/>
            <a:ext cx="265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01578" y="143337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92738" y="1308499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0049" y="1291649"/>
            <a:ext cx="76014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 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94855" y="1314561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0543" y="131318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2995" y="1716858"/>
            <a:ext cx="73930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Now,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3455" y="1716858"/>
            <a:ext cx="28245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21824" y="1714078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01936" y="171479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a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3982" y="1732567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1621" y="1728056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76763" y="1728056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82728" y="1728056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13 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94855" y="173564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75837" y="17084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455" y="2025339"/>
            <a:ext cx="28245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21824" y="2015980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95586" y="206170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b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3982" y="204737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61621" y="2032466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76763" y="2024978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065277" y="2032207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94855" y="203347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75837" y="199621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097" y="2304523"/>
            <a:ext cx="61427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43455" y="2324651"/>
            <a:ext cx="28245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s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21824" y="2324651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95586" y="2324651"/>
            <a:ext cx="28725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c</a:t>
            </a:r>
            <a:endParaRPr lang="en-US" sz="1800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03982" y="2324651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1621" y="232465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76763" y="2324651"/>
            <a:ext cx="37382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65277" y="2324651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4855" y="2324651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75837" y="23244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6m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208" y="3250573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8019" y="3250573"/>
            <a:ext cx="180276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Area of A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BD 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21777" y="324519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462017" y="3300018"/>
            <a:ext cx="1942218" cy="288527"/>
            <a:chOff x="1395224" y="826144"/>
            <a:chExt cx="840444" cy="288794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395224" y="980461"/>
              <a:ext cx="32203" cy="1344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425192" y="826209"/>
              <a:ext cx="38823" cy="288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460889" y="826144"/>
              <a:ext cx="774779" cy="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2555805" y="3293921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045" y="329392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34075" y="329392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50413" y="329392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7994" y="3293921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48386" y="329392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83052" y="3293921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6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21777" y="3676841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68894" y="3697826"/>
            <a:ext cx="2798717" cy="299055"/>
            <a:chOff x="1404262" y="826144"/>
            <a:chExt cx="1211072" cy="299332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404262" y="983708"/>
              <a:ext cx="30263" cy="141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434226" y="826209"/>
              <a:ext cx="29789" cy="299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62949" y="826144"/>
              <a:ext cx="1152385" cy="1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2599355" y="369889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89835" y="3698897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129801" y="3698897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381095" y="3698897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03537" y="369889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22571" y="3698897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70999" y="3698897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285993" y="3698897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18588" y="369889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20499" y="3698897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918857" y="3698897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21777" y="412781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453753" y="4164170"/>
            <a:ext cx="2792118" cy="288769"/>
            <a:chOff x="1406088" y="826144"/>
            <a:chExt cx="1208216" cy="289036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406088" y="957110"/>
              <a:ext cx="27037" cy="158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1431389" y="826209"/>
              <a:ext cx="32626" cy="2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461919" y="826144"/>
              <a:ext cx="1152385" cy="1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2614476" y="412920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68008" y="412920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1142" y="412920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701031" y="4474559"/>
            <a:ext cx="623003" cy="6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375035" y="412920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33031" y="412920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846513" y="412920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39181" y="4129201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3696740" y="4467204"/>
            <a:ext cx="623003" cy="6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326596" y="412920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50908" y="4129201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738539" y="4129201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934849" y="4129201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7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21777" y="461906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36475" y="461906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753624" y="4619062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037745" y="4619062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3395788" y="4684020"/>
            <a:ext cx="413644" cy="238023"/>
            <a:chOff x="1369427" y="820006"/>
            <a:chExt cx="324193" cy="238244"/>
          </a:xfrm>
        </p:grpSpPr>
        <p:cxnSp>
          <p:nvCxnSpPr>
            <p:cNvPr id="138" name="Straight Connector 137"/>
            <p:cNvCxnSpPr/>
            <p:nvPr/>
          </p:nvCxnSpPr>
          <p:spPr>
            <a:xfrm rot="16200000" flipH="1">
              <a:off x="1339637" y="967234"/>
              <a:ext cx="11916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1425319" y="826209"/>
              <a:ext cx="38695" cy="232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461143" y="820006"/>
              <a:ext cx="232477" cy="6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3433796" y="4619062"/>
            <a:ext cx="48052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217931" y="3635099"/>
            <a:ext cx="3762012" cy="76545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321075" y="3713116"/>
            <a:ext cx="1195141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800" dirty="0" smtClean="0">
                <a:solidFill>
                  <a:prstClr val="black"/>
                </a:solidFill>
                <a:latin typeface="Comic Sans MS" pitchFamily="66" charset="0"/>
                <a:sym typeface="Wingdings"/>
              </a:rPr>
              <a:t>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62922" y="382070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426198" y="3805331"/>
            <a:ext cx="30526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585865" y="3713116"/>
            <a:ext cx="1218545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BCD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868017" y="3713116"/>
            <a:ext cx="1176777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ABD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63930" y="3834969"/>
            <a:ext cx="30526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859565" y="4583992"/>
            <a:ext cx="229519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A</a:t>
            </a:r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BD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=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651284" y="4569304"/>
            <a:ext cx="2339579" cy="368990"/>
            <a:chOff x="3680221" y="4326731"/>
            <a:chExt cx="2339579" cy="540738"/>
          </a:xfrm>
        </p:grpSpPr>
        <p:cxnSp>
          <p:nvCxnSpPr>
            <p:cNvPr id="170" name="Straight Connector 169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3743083" y="4326731"/>
              <a:ext cx="304892" cy="540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88235" y="4326731"/>
              <a:ext cx="840295" cy="540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536321" y="4326731"/>
              <a:ext cx="848309" cy="540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193933" y="4326731"/>
              <a:ext cx="825867" cy="540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178" name="Curved Left Arrow 177"/>
          <p:cNvSpPr/>
          <p:nvPr/>
        </p:nvSpPr>
        <p:spPr>
          <a:xfrm rot="18794174">
            <a:off x="2577864" y="-157640"/>
            <a:ext cx="497135" cy="217964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2" name="Curved Left Arrow 181"/>
          <p:cNvSpPr/>
          <p:nvPr/>
        </p:nvSpPr>
        <p:spPr>
          <a:xfrm rot="4489457">
            <a:off x="3213071" y="1171795"/>
            <a:ext cx="497135" cy="1859526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5" name="Curved Left Arrow 184"/>
          <p:cNvSpPr/>
          <p:nvPr/>
        </p:nvSpPr>
        <p:spPr>
          <a:xfrm rot="21132633">
            <a:off x="3242728" y="360742"/>
            <a:ext cx="497595" cy="195428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8" name="Curved Left Arrow 187"/>
          <p:cNvSpPr/>
          <p:nvPr/>
        </p:nvSpPr>
        <p:spPr>
          <a:xfrm rot="2221500">
            <a:off x="3951768" y="507556"/>
            <a:ext cx="497595" cy="2498234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2" name="Curved Left Arrow 191"/>
          <p:cNvSpPr/>
          <p:nvPr/>
        </p:nvSpPr>
        <p:spPr>
          <a:xfrm rot="1907364">
            <a:off x="3902591" y="1888792"/>
            <a:ext cx="497595" cy="2013583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5" name="Curved Left Arrow 194"/>
          <p:cNvSpPr/>
          <p:nvPr/>
        </p:nvSpPr>
        <p:spPr>
          <a:xfrm rot="1419137">
            <a:off x="4161650" y="2215810"/>
            <a:ext cx="497595" cy="1538666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7" name="Curved Left Arrow 196"/>
          <p:cNvSpPr/>
          <p:nvPr/>
        </p:nvSpPr>
        <p:spPr>
          <a:xfrm rot="714426">
            <a:off x="4434527" y="2560987"/>
            <a:ext cx="497595" cy="109181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Curved Left Arrow 204"/>
          <p:cNvSpPr/>
          <p:nvPr/>
        </p:nvSpPr>
        <p:spPr>
          <a:xfrm rot="16711346">
            <a:off x="3061538" y="-1052569"/>
            <a:ext cx="393122" cy="289570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6" name="Curved Left Arrow 205"/>
          <p:cNvSpPr/>
          <p:nvPr/>
        </p:nvSpPr>
        <p:spPr>
          <a:xfrm rot="16711346">
            <a:off x="3841682" y="-813953"/>
            <a:ext cx="393122" cy="232458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7" name="Curved Left Arrow 206"/>
          <p:cNvSpPr/>
          <p:nvPr/>
        </p:nvSpPr>
        <p:spPr>
          <a:xfrm rot="17840904">
            <a:off x="5047977" y="-53775"/>
            <a:ext cx="340054" cy="102788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6360160" y="666750"/>
            <a:ext cx="2391381" cy="2107119"/>
            <a:chOff x="6352490" y="756823"/>
            <a:chExt cx="2391381" cy="2109070"/>
          </a:xfrm>
        </p:grpSpPr>
        <p:cxnSp>
          <p:nvCxnSpPr>
            <p:cNvPr id="213" name="Straight Connector 212"/>
            <p:cNvCxnSpPr/>
            <p:nvPr/>
          </p:nvCxnSpPr>
          <p:spPr>
            <a:xfrm flipH="1">
              <a:off x="6660234" y="1100109"/>
              <a:ext cx="648070" cy="140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6653090" y="2499171"/>
              <a:ext cx="15217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 flipV="1">
              <a:off x="7298780" y="1104901"/>
              <a:ext cx="876051" cy="611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8167637" y="1710035"/>
              <a:ext cx="4763" cy="792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6660234" y="1716881"/>
              <a:ext cx="1512168" cy="776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8035200" y="2365882"/>
              <a:ext cx="0" cy="1306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035200" y="2365882"/>
              <a:ext cx="13963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/>
            <p:cNvSpPr/>
            <p:nvPr/>
          </p:nvSpPr>
          <p:spPr>
            <a:xfrm>
              <a:off x="7073861" y="75682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352490" y="248902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8119243" y="2496561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8159468" y="1517632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367610" y="1508948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9m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7636540" y="1058917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176087" y="1891822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5m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215090" y="2489023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12m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 rot="20004050">
              <a:off x="7029004" y="1802391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prstClr val="black"/>
                  </a:solidFill>
                  <a:latin typeface="Bookman Old Style" pitchFamily="18" charset="0"/>
                </a:rPr>
                <a:t>13m</a:t>
              </a:r>
              <a:endParaRPr lang="en-US" sz="18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47" name="Straight Connector 246"/>
          <p:cNvCxnSpPr/>
          <p:nvPr/>
        </p:nvCxnSpPr>
        <p:spPr>
          <a:xfrm flipH="1">
            <a:off x="6659880" y="1008473"/>
            <a:ext cx="648070" cy="140071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 flipV="1">
            <a:off x="7298426" y="1013261"/>
            <a:ext cx="876051" cy="6114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6659880" y="1624675"/>
            <a:ext cx="1512168" cy="77573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loud Callout 207"/>
          <p:cNvSpPr/>
          <p:nvPr/>
        </p:nvSpPr>
        <p:spPr>
          <a:xfrm flipH="1">
            <a:off x="2701031" y="2251393"/>
            <a:ext cx="3744475" cy="1425448"/>
          </a:xfrm>
          <a:prstGeom prst="cloudCallout">
            <a:avLst>
              <a:gd name="adj1" fmla="val -70135"/>
              <a:gd name="adj2" fmla="val 5531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069077" y="2532580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In order to find area of the triangle, we should know the value of ‘s’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0" name="Cloud 209"/>
          <p:cNvSpPr/>
          <p:nvPr/>
        </p:nvSpPr>
        <p:spPr>
          <a:xfrm flipH="1">
            <a:off x="2744977" y="3083226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278377" y="3345211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3474367" y="3452052"/>
            <a:ext cx="1967983" cy="654478"/>
            <a:chOff x="2125979" y="2355056"/>
            <a:chExt cx="1967983" cy="655084"/>
          </a:xfrm>
        </p:grpSpPr>
        <p:sp>
          <p:nvSpPr>
            <p:cNvPr id="229" name="Rectangle 228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kern="0" dirty="0" smtClean="0">
                  <a:solidFill>
                    <a:srgbClr val="FFFF00"/>
                  </a:solidFill>
                  <a:latin typeface="Bookman Old Style"/>
                </a:rPr>
                <a:t>+</a:t>
              </a:r>
              <a:endParaRPr lang="en-US" sz="1800" kern="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V="1">
            <a:off x="1678353" y="1568450"/>
            <a:ext cx="188547" cy="1319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2300653" y="1422400"/>
            <a:ext cx="252047" cy="119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403341" y="118893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15</a:t>
            </a:r>
            <a:endParaRPr lang="en-US" sz="9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810000" y="4629150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038600" y="462915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396643" y="4694108"/>
            <a:ext cx="413644" cy="238023"/>
            <a:chOff x="1369427" y="820006"/>
            <a:chExt cx="324193" cy="238244"/>
          </a:xfrm>
        </p:grpSpPr>
        <p:cxnSp>
          <p:nvCxnSpPr>
            <p:cNvPr id="243" name="Straight Connector 242"/>
            <p:cNvCxnSpPr/>
            <p:nvPr/>
          </p:nvCxnSpPr>
          <p:spPr>
            <a:xfrm rot="16200000" flipH="1">
              <a:off x="1339637" y="967234"/>
              <a:ext cx="11916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1425319" y="826209"/>
              <a:ext cx="38695" cy="2320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1461143" y="820006"/>
              <a:ext cx="232477" cy="6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/>
          <p:cNvSpPr txBox="1"/>
          <p:nvPr/>
        </p:nvSpPr>
        <p:spPr>
          <a:xfrm>
            <a:off x="4434651" y="4629150"/>
            <a:ext cx="48052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1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1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1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1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1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1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1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1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1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1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1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1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51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01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"/>
                            </p:stCondLst>
                            <p:childTnLst>
                              <p:par>
                                <p:cTn id="4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000"/>
                            </p:stCondLst>
                            <p:childTnLst>
                              <p:par>
                                <p:cTn id="4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00"/>
                            </p:stCondLst>
                            <p:childTnLst>
                              <p:par>
                                <p:cTn id="5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000"/>
                            </p:stCondLst>
                            <p:childTnLst>
                              <p:par>
                                <p:cTn id="5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500"/>
                            </p:stCondLst>
                            <p:childTnLst>
                              <p:par>
                                <p:cTn id="5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00"/>
                            </p:stCondLst>
                            <p:childTnLst>
                              <p:par>
                                <p:cTn id="5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00"/>
                            </p:stCondLst>
                            <p:childTnLst>
                              <p:par>
                                <p:cTn id="5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8545E-6 L -0.48072 -0.32583 " pathEditMode="relative" rAng="0" ptsTypes="AA">
                                      <p:cBhvr>
                                        <p:cTn id="587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5" y="-16307"/>
                                    </p:animMotion>
                                  </p:childTnLst>
                                </p:cTn>
                              </p:par>
                              <p:par>
                                <p:cTn id="58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67201E-7 L -0.46111 -0.33261 " pathEditMode="relative" rAng="0" ptsTypes="AA">
                                      <p:cBhvr>
                                        <p:cTn id="58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6" y="-16646"/>
                                    </p:animMotion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00"/>
                            </p:stCondLst>
                            <p:childTnLst>
                              <p:par>
                                <p:cTn id="6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1000"/>
                            </p:stCondLst>
                            <p:childTnLst>
                              <p:par>
                                <p:cTn id="6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00"/>
                            </p:stCondLst>
                            <p:childTnLst>
                              <p:par>
                                <p:cTn id="6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1000"/>
                            </p:stCondLst>
                            <p:childTnLst>
                              <p:par>
                                <p:cTn id="6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500"/>
                            </p:stCondLst>
                            <p:childTnLst>
                              <p:par>
                                <p:cTn id="6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500"/>
                            </p:stCondLst>
                            <p:childTnLst>
                              <p:par>
                                <p:cTn id="6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500"/>
                            </p:stCondLst>
                            <p:childTnLst>
                              <p:par>
                                <p:cTn id="6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500"/>
                            </p:stCondLst>
                            <p:childTnLst>
                              <p:par>
                                <p:cTn id="6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00"/>
                            </p:stCondLst>
                            <p:childTnLst>
                              <p:par>
                                <p:cTn id="7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500"/>
                            </p:stCondLst>
                            <p:childTnLst>
                              <p:par>
                                <p:cTn id="7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500"/>
                            </p:stCondLst>
                            <p:childTnLst>
                              <p:par>
                                <p:cTn id="7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1000"/>
                            </p:stCondLst>
                            <p:childTnLst>
                              <p:par>
                                <p:cTn id="7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00"/>
                            </p:stCondLst>
                            <p:childTnLst>
                              <p:par>
                                <p:cTn id="7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500"/>
                            </p:stCondLst>
                            <p:childTnLst>
                              <p:par>
                                <p:cTn id="7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500"/>
                            </p:stCondLst>
                            <p:childTnLst>
                              <p:par>
                                <p:cTn id="7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8" fill="hold">
                            <p:stCondLst>
                              <p:cond delay="500"/>
                            </p:stCondLst>
                            <p:childTnLst>
                              <p:par>
                                <p:cTn id="7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500"/>
                            </p:stCondLst>
                            <p:childTnLst>
                              <p:par>
                                <p:cTn id="8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00"/>
                            </p:stCondLst>
                            <p:childTnLst>
                              <p:par>
                                <p:cTn id="8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500"/>
                            </p:stCondLst>
                            <p:childTnLst>
                              <p:par>
                                <p:cTn id="8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500"/>
                            </p:stCondLst>
                            <p:childTnLst>
                              <p:par>
                                <p:cTn id="8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500"/>
                            </p:stCondLst>
                            <p:childTnLst>
                              <p:par>
                                <p:cTn id="8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1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1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10"/>
                            </p:stCondLst>
                            <p:childTnLst>
                              <p:par>
                                <p:cTn id="8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510"/>
                            </p:stCondLst>
                            <p:childTnLst>
                              <p:par>
                                <p:cTn id="8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0" fill="hold">
                            <p:stCondLst>
                              <p:cond delay="500"/>
                            </p:stCondLst>
                            <p:childTnLst>
                              <p:par>
                                <p:cTn id="8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500"/>
                            </p:stCondLst>
                            <p:childTnLst>
                              <p:par>
                                <p:cTn id="8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500"/>
                            </p:stCondLst>
                            <p:childTnLst>
                              <p:par>
                                <p:cTn id="8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4" grpId="1" animBg="1"/>
      <p:bldP spid="203" grpId="0" animBg="1"/>
      <p:bldP spid="203" grpId="1" animBg="1"/>
      <p:bldP spid="202" grpId="0" animBg="1"/>
      <p:bldP spid="202" grpId="1" animBg="1"/>
      <p:bldP spid="201" grpId="0" animBg="1"/>
      <p:bldP spid="201" grpId="1" animBg="1"/>
      <p:bldP spid="200" grpId="0" animBg="1"/>
      <p:bldP spid="200" grpId="1" animBg="1"/>
      <p:bldP spid="199" grpId="0" animBg="1"/>
      <p:bldP spid="199" grpId="1" animBg="1"/>
      <p:bldP spid="194" grpId="0" animBg="1"/>
      <p:bldP spid="194" grpId="1" animBg="1"/>
      <p:bldP spid="193" grpId="0" animBg="1"/>
      <p:bldP spid="193" grpId="1" animBg="1"/>
      <p:bldP spid="196" grpId="0" animBg="1"/>
      <p:bldP spid="196" grpId="1" animBg="1"/>
      <p:bldP spid="191" grpId="0" animBg="1"/>
      <p:bldP spid="191" grpId="1" animBg="1"/>
      <p:bldP spid="190" grpId="0" animBg="1"/>
      <p:bldP spid="190" grpId="1" animBg="1"/>
      <p:bldP spid="167" grpId="0" animBg="1"/>
      <p:bldP spid="189" grpId="0" animBg="1"/>
      <p:bldP spid="189" grpId="1" animBg="1"/>
      <p:bldP spid="186" grpId="0" animBg="1"/>
      <p:bldP spid="186" grpId="1" animBg="1"/>
      <p:bldP spid="187" grpId="0" animBg="1"/>
      <p:bldP spid="187" grpId="1" animBg="1"/>
      <p:bldP spid="184" grpId="0" animBg="1"/>
      <p:bldP spid="184" grpId="1" animBg="1"/>
      <p:bldP spid="183" grpId="0" animBg="1"/>
      <p:bldP spid="183" grpId="1" animBg="1"/>
      <p:bldP spid="180" grpId="0" animBg="1"/>
      <p:bldP spid="180" grpId="1" animBg="1"/>
      <p:bldP spid="181" grpId="0" animBg="1"/>
      <p:bldP spid="181" grpId="1" animBg="1"/>
      <p:bldP spid="179" grpId="0" animBg="1"/>
      <p:bldP spid="179" grpId="1" animBg="1"/>
      <p:bldP spid="177" grpId="0" animBg="1"/>
      <p:bldP spid="177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7" grpId="0"/>
      <p:bldP spid="88" grpId="0"/>
      <p:bldP spid="89" grpId="0"/>
      <p:bldP spid="90" grpId="0"/>
      <p:bldP spid="93" grpId="0"/>
      <p:bldP spid="94" grpId="0"/>
      <p:bldP spid="95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4" grpId="0"/>
      <p:bldP spid="119" grpId="0"/>
      <p:bldP spid="120" grpId="0"/>
      <p:bldP spid="121" grpId="0"/>
      <p:bldP spid="124" grpId="0"/>
      <p:bldP spid="125" grpId="0"/>
      <p:bldP spid="126" grpId="0"/>
      <p:bldP spid="127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2" grpId="0"/>
      <p:bldP spid="168" grpId="0"/>
      <p:bldP spid="178" grpId="0" animBg="1"/>
      <p:bldP spid="178" grpId="1" animBg="1"/>
      <p:bldP spid="182" grpId="0" animBg="1"/>
      <p:bldP spid="182" grpId="1" animBg="1"/>
      <p:bldP spid="185" grpId="0" animBg="1"/>
      <p:bldP spid="185" grpId="1" animBg="1"/>
      <p:bldP spid="188" grpId="0" animBg="1"/>
      <p:bldP spid="188" grpId="1" animBg="1"/>
      <p:bldP spid="192" grpId="0" animBg="1"/>
      <p:bldP spid="192" grpId="1" animBg="1"/>
      <p:bldP spid="195" grpId="0" animBg="1"/>
      <p:bldP spid="195" grpId="1" animBg="1"/>
      <p:bldP spid="197" grpId="0" animBg="1"/>
      <p:bldP spid="197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/>
      <p:bldP spid="209" grpId="1"/>
      <p:bldP spid="210" grpId="0" animBg="1"/>
      <p:bldP spid="210" grpId="1" animBg="1"/>
      <p:bldP spid="211" grpId="0"/>
      <p:bldP spid="211" grpId="1"/>
      <p:bldP spid="241" grpId="0"/>
      <p:bldP spid="238" grpId="0"/>
      <p:bldP spid="240" grpId="0"/>
      <p:bldP spid="2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82145" y="2584187"/>
            <a:ext cx="2843123" cy="53195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654" y="63297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26" y="632975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1035" y="632975"/>
            <a:ext cx="39626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×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4781" y="632975"/>
            <a:ext cx="61747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5.9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5027" y="632975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7155" y="615950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1351" y="1088067"/>
            <a:ext cx="7601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35.4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6197" y="1078551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6496" y="1056594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9399" y="105659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65667" y="1056594"/>
            <a:ext cx="11128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</a:rPr>
              <a:t>approx.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8466" y="105659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4037" y="1551188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0530" y="214781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14638" y="2147813"/>
            <a:ext cx="7601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35.4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2208" y="2147813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0528" y="2142251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87241" y="2164784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0677" y="2140141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30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39285" y="2140141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en-US" sz="1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5113" y="2119737"/>
            <a:ext cx="272832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6772" y="263159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44100" y="2631596"/>
            <a:ext cx="79861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6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5.4 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3645" y="2635711"/>
            <a:ext cx="49404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9046" y="2631595"/>
            <a:ext cx="277640" cy="26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29813" y="175670"/>
            <a:ext cx="3762012" cy="76545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74804" y="36127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32957" y="269626"/>
            <a:ext cx="3723718" cy="645733"/>
            <a:chOff x="5321075" y="253922"/>
            <a:chExt cx="3723718" cy="646331"/>
          </a:xfrm>
        </p:grpSpPr>
        <p:sp>
          <p:nvSpPr>
            <p:cNvPr id="38" name="Rectangle 37"/>
            <p:cNvSpPr/>
            <p:nvPr/>
          </p:nvSpPr>
          <p:spPr>
            <a:xfrm>
              <a:off x="5321075" y="253922"/>
              <a:ext cx="12141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Area of </a:t>
              </a:r>
              <a:r>
                <a:rPr lang="en-US" sz="1800" dirty="0" smtClean="0">
                  <a:solidFill>
                    <a:prstClr val="black"/>
                  </a:solidFill>
                  <a:latin typeface="Comic Sans MS" pitchFamily="66" charset="0"/>
                  <a:sym typeface="Wingdings"/>
                </a:rPr>
                <a:t>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ABCD</a:t>
              </a:r>
              <a:endParaRPr lang="en-US" sz="18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26198" y="346223"/>
              <a:ext cx="305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85864" y="253922"/>
              <a:ext cx="12185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Area of  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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BCD</a:t>
              </a:r>
              <a:endParaRPr lang="en-US" sz="18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68016" y="253922"/>
              <a:ext cx="11767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Area of  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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ABD</a:t>
              </a:r>
              <a:endParaRPr lang="en-US" sz="18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63930" y="375888"/>
              <a:ext cx="305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+</a:t>
              </a:r>
              <a:endParaRPr lang="en-US" sz="18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82144" y="2528808"/>
            <a:ext cx="1275176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/>
              </a:rPr>
              <a:t></a:t>
            </a:r>
            <a:r>
              <a:rPr lang="en-US" sz="18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endParaRPr lang="en-US" sz="1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72200" y="3562350"/>
            <a:ext cx="2743200" cy="485874"/>
            <a:chOff x="6535266" y="1177373"/>
            <a:chExt cx="2380134" cy="486324"/>
          </a:xfrm>
        </p:grpSpPr>
        <p:sp>
          <p:nvSpPr>
            <p:cNvPr id="46" name="Rounded Rectangle 45"/>
            <p:cNvSpPr/>
            <p:nvPr/>
          </p:nvSpPr>
          <p:spPr>
            <a:xfrm>
              <a:off x="6634438" y="1177373"/>
              <a:ext cx="2155344" cy="48632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35266" y="1237215"/>
              <a:ext cx="2380134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Area of 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BCD = 30m</a:t>
              </a:r>
              <a:r>
                <a:rPr lang="en-US" sz="1800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199" y="4146111"/>
            <a:ext cx="2807743" cy="485874"/>
            <a:chOff x="6172199" y="1761675"/>
            <a:chExt cx="2807743" cy="486324"/>
          </a:xfrm>
        </p:grpSpPr>
        <p:sp>
          <p:nvSpPr>
            <p:cNvPr id="48" name="Rounded Rectangle 47"/>
            <p:cNvSpPr/>
            <p:nvPr/>
          </p:nvSpPr>
          <p:spPr>
            <a:xfrm>
              <a:off x="6195060" y="1761675"/>
              <a:ext cx="2705100" cy="48632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5" rIns="91428" bIns="45715"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72199" y="1821517"/>
              <a:ext cx="2807743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Area of </a:t>
              </a:r>
              <a:r>
                <a:rPr lang="en-US" sz="18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ABD = 35.4m</a:t>
              </a:r>
              <a:r>
                <a:rPr lang="en-US" sz="1800" baseline="30000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2</a:t>
              </a:r>
              <a:endParaRPr lang="en-US" sz="1800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50" name="Picture 49" descr="green-blank-blackboar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4420" y="971550"/>
            <a:ext cx="2570765" cy="2479209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flipH="1">
            <a:off x="7379267" y="1468946"/>
            <a:ext cx="16559" cy="173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95825" y="1476165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95825" y="2107819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91063" y="2787094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21720" y="1452973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84671" y="145297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35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64523" y="146054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85532" y="1740943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25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03333" y="1120100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4248" y="208161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10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79081" y="207870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10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34289" y="2383994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9 81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763908" y="1120100"/>
            <a:ext cx="4748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.9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828735" y="2790003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19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200" y="20955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ABD 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4375" y="20955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320271" y="274509"/>
            <a:ext cx="445789" cy="305187"/>
            <a:chOff x="1344233" y="820006"/>
            <a:chExt cx="349387" cy="30547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314443" y="1036106"/>
              <a:ext cx="119160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1286507" y="944137"/>
              <a:ext cx="295436" cy="59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461143" y="820006"/>
              <a:ext cx="232477" cy="6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400604" y="274896"/>
            <a:ext cx="723596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35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8627" y="106703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ABD 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805" y="1068691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4037" y="2659960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\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7" name="Cloud Callout 76"/>
          <p:cNvSpPr/>
          <p:nvPr/>
        </p:nvSpPr>
        <p:spPr>
          <a:xfrm flipH="1">
            <a:off x="2362200" y="211455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30246" y="2395737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find the square root correct </a:t>
            </a:r>
            <a:r>
              <a:rPr lang="en-US" b="1" dirty="0" err="1" smtClean="0">
                <a:solidFill>
                  <a:prstClr val="white"/>
                </a:solidFill>
                <a:latin typeface="Bookman Old Style" pitchFamily="18" charset="0"/>
              </a:rPr>
              <a:t>upto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one decimal only.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0" y="2419350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we have to take only one pair of zeroes after the no.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Cloud Callout 79"/>
          <p:cNvSpPr/>
          <p:nvPr/>
        </p:nvSpPr>
        <p:spPr>
          <a:xfrm flipH="1">
            <a:off x="2286000" y="2190750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43200" y="2447925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is the number whose square is less than or equal to 35?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191000" y="3562350"/>
            <a:ext cx="1457277" cy="355478"/>
          </a:xfrm>
          <a:prstGeom prst="wedgeRectCallout">
            <a:avLst>
              <a:gd name="adj1" fmla="val -39479"/>
              <a:gd name="adj2" fmla="val -151497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06936" y="3590925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5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5 = 25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38261" y="2080840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00 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19400" y="2731871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5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5" name="Cloud Callout 84"/>
          <p:cNvSpPr/>
          <p:nvPr/>
        </p:nvSpPr>
        <p:spPr>
          <a:xfrm flipH="1">
            <a:off x="914400" y="2038350"/>
            <a:ext cx="4983897" cy="208699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05000" y="226695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Which number should be written besides 10 such that,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20240" y="2724150"/>
            <a:ext cx="361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when we multiply the new number formed with the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same digit , we should get a number equal to or less than 1000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92950" y="2082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6848475" y="2108200"/>
            <a:ext cx="5320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731000" y="174307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</a:rPr>
              <a:t>+ 5 </a:t>
            </a:r>
            <a:endParaRPr lang="en-US" sz="18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205133" y="36004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76600" y="2724150"/>
            <a:ext cx="4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9</a:t>
            </a:r>
            <a:endParaRPr 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54758" y="3458307"/>
            <a:ext cx="2132483" cy="711639"/>
          </a:xfrm>
          <a:prstGeom prst="wedgeRoundRectCallout">
            <a:avLst>
              <a:gd name="adj1" fmla="val 81387"/>
              <a:gd name="adj2" fmla="val -1141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3524250"/>
            <a:ext cx="29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109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9 = 981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981 &lt; 1000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flipV="1">
            <a:off x="552358" y="3582492"/>
            <a:ext cx="36848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341391" y="1740944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41391" y="2357688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5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0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000"/>
                            </p:stCondLst>
                            <p:childTnLst>
                              <p:par>
                                <p:cTn id="3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1375E-7 L -0.33802 0.21965 " pathEditMode="relative" rAng="0" ptsTypes="AA">
                                      <p:cBhvr>
                                        <p:cTn id="3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0967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750"/>
                            </p:stCondLst>
                            <p:childTnLst>
                              <p:par>
                                <p:cTn id="3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5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25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750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750"/>
                            </p:stCondLst>
                            <p:childTnLst>
                              <p:par>
                                <p:cTn id="4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25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75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20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25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3000"/>
                            </p:stCondLst>
                            <p:childTnLst>
                              <p:par>
                                <p:cTn id="4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3" grpId="0"/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 animBg="1"/>
      <p:bldP spid="39" grpId="0"/>
      <p:bldP spid="45" grpId="0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74" grpId="0"/>
      <p:bldP spid="75" grpId="0"/>
      <p:bldP spid="76" grpId="0"/>
      <p:bldP spid="77" grpId="0" animBg="1"/>
      <p:bldP spid="77" grpId="1" animBg="1"/>
      <p:bldP spid="78" grpId="0"/>
      <p:bldP spid="78" grpId="1"/>
      <p:bldP spid="79" grpId="0"/>
      <p:bldP spid="79" grpId="1"/>
      <p:bldP spid="80" grpId="0" animBg="1"/>
      <p:bldP spid="80" grpId="1" animBg="1"/>
      <p:bldP spid="81" grpId="0"/>
      <p:bldP spid="81" grpId="1"/>
      <p:bldP spid="11" grpId="0" animBg="1"/>
      <p:bldP spid="11" grpId="1" animBg="1"/>
      <p:bldP spid="82" grpId="0"/>
      <p:bldP spid="82" grpId="1"/>
      <p:bldP spid="83" grpId="0"/>
      <p:bldP spid="83" grpId="1"/>
      <p:bldP spid="84" grpId="0"/>
      <p:bldP spid="84" grpId="1"/>
      <p:bldP spid="85" grpId="0" animBg="1"/>
      <p:bldP spid="85" grpId="1" animBg="1"/>
      <p:bldP spid="86" grpId="0"/>
      <p:bldP spid="86" grpId="1"/>
      <p:bldP spid="87" grpId="0"/>
      <p:bldP spid="87" grpId="1"/>
      <p:bldP spid="88" grpId="0"/>
      <p:bldP spid="88" grpId="1"/>
      <p:bldP spid="90" grpId="0"/>
      <p:bldP spid="90" grpId="1"/>
      <p:bldP spid="21" grpId="0"/>
      <p:bldP spid="21" grpId="1"/>
      <p:bldP spid="91" grpId="0"/>
      <p:bldP spid="91" grpId="1"/>
      <p:bldP spid="22" grpId="0" animBg="1"/>
      <p:bldP spid="22" grpId="1" animBg="1"/>
      <p:bldP spid="23" grpId="0" build="allAtOnce"/>
      <p:bldP spid="92" grpId="0"/>
      <p:bldP spid="92" grpId="1"/>
      <p:bldP spid="93" grpId="0"/>
      <p:bldP spid="93" grpId="1"/>
      <p:bldP spid="94" grpId="0"/>
      <p:bldP spid="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46100"/>
            <a:ext cx="8115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7081818" y="1050285"/>
            <a:ext cx="1204934" cy="1610230"/>
          </a:xfrm>
          <a:custGeom>
            <a:avLst/>
            <a:gdLst>
              <a:gd name="connsiteX0" fmla="*/ 6650 w 1216983"/>
              <a:gd name="connsiteY0" fmla="*/ 0 h 1642595"/>
              <a:gd name="connsiteX1" fmla="*/ 0 w 1216983"/>
              <a:gd name="connsiteY1" fmla="*/ 1642595 h 1642595"/>
              <a:gd name="connsiteX2" fmla="*/ 1216983 w 1216983"/>
              <a:gd name="connsiteY2" fmla="*/ 1642595 h 1642595"/>
              <a:gd name="connsiteX3" fmla="*/ 1213658 w 1216983"/>
              <a:gd name="connsiteY3" fmla="*/ 605167 h 1642595"/>
              <a:gd name="connsiteX4" fmla="*/ 6650 w 1216983"/>
              <a:gd name="connsiteY4" fmla="*/ 0 h 164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83" h="1642595">
                <a:moveTo>
                  <a:pt x="6650" y="0"/>
                </a:moveTo>
                <a:cubicBezTo>
                  <a:pt x="4433" y="547532"/>
                  <a:pt x="2217" y="1095063"/>
                  <a:pt x="0" y="1642595"/>
                </a:cubicBezTo>
                <a:lnTo>
                  <a:pt x="1216983" y="1642595"/>
                </a:lnTo>
                <a:cubicBezTo>
                  <a:pt x="1215875" y="1296786"/>
                  <a:pt x="1214766" y="950976"/>
                  <a:pt x="1213658" y="605167"/>
                </a:cubicBezTo>
                <a:lnTo>
                  <a:pt x="66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084056" y="1044245"/>
            <a:ext cx="1182670" cy="1619322"/>
          </a:xfrm>
          <a:custGeom>
            <a:avLst/>
            <a:gdLst>
              <a:gd name="connsiteX0" fmla="*/ 0 w 687747"/>
              <a:gd name="connsiteY0" fmla="*/ 499710 h 499710"/>
              <a:gd name="connsiteX1" fmla="*/ 343874 w 687747"/>
              <a:gd name="connsiteY1" fmla="*/ 0 h 499710"/>
              <a:gd name="connsiteX2" fmla="*/ 687747 w 687747"/>
              <a:gd name="connsiteY2" fmla="*/ 499710 h 499710"/>
              <a:gd name="connsiteX3" fmla="*/ 0 w 687747"/>
              <a:gd name="connsiteY3" fmla="*/ 499710 h 499710"/>
              <a:gd name="connsiteX0" fmla="*/ 0 w 1182670"/>
              <a:gd name="connsiteY0" fmla="*/ 1507663 h 1507663"/>
              <a:gd name="connsiteX1" fmla="*/ 838797 w 1182670"/>
              <a:gd name="connsiteY1" fmla="*/ 0 h 1507663"/>
              <a:gd name="connsiteX2" fmla="*/ 1182670 w 1182670"/>
              <a:gd name="connsiteY2" fmla="*/ 499710 h 1507663"/>
              <a:gd name="connsiteX3" fmla="*/ 0 w 1182670"/>
              <a:gd name="connsiteY3" fmla="*/ 1507663 h 1507663"/>
              <a:gd name="connsiteX0" fmla="*/ 0 w 1182670"/>
              <a:gd name="connsiteY0" fmla="*/ 1619322 h 1619322"/>
              <a:gd name="connsiteX1" fmla="*/ 14931 w 1182670"/>
              <a:gd name="connsiteY1" fmla="*/ 0 h 1619322"/>
              <a:gd name="connsiteX2" fmla="*/ 1182670 w 1182670"/>
              <a:gd name="connsiteY2" fmla="*/ 611369 h 1619322"/>
              <a:gd name="connsiteX3" fmla="*/ 0 w 1182670"/>
              <a:gd name="connsiteY3" fmla="*/ 1619322 h 161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670" h="1619322">
                <a:moveTo>
                  <a:pt x="0" y="1619322"/>
                </a:moveTo>
                <a:lnTo>
                  <a:pt x="14931" y="0"/>
                </a:lnTo>
                <a:lnTo>
                  <a:pt x="1182670" y="611369"/>
                </a:lnTo>
                <a:lnTo>
                  <a:pt x="0" y="16193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2" name="Freeform 221"/>
          <p:cNvSpPr/>
          <p:nvPr/>
        </p:nvSpPr>
        <p:spPr bwMode="auto">
          <a:xfrm>
            <a:off x="7065065" y="1658095"/>
            <a:ext cx="1222549" cy="1011381"/>
          </a:xfrm>
          <a:custGeom>
            <a:avLst/>
            <a:gdLst>
              <a:gd name="connsiteX0" fmla="*/ 0 w 984250"/>
              <a:gd name="connsiteY0" fmla="*/ 2590800 h 2590800"/>
              <a:gd name="connsiteX1" fmla="*/ 984250 w 984250"/>
              <a:gd name="connsiteY1" fmla="*/ 2590800 h 2590800"/>
              <a:gd name="connsiteX2" fmla="*/ 984250 w 984250"/>
              <a:gd name="connsiteY2" fmla="*/ 0 h 2590800"/>
              <a:gd name="connsiteX3" fmla="*/ 0 w 984250"/>
              <a:gd name="connsiteY3" fmla="*/ 2590800 h 2590800"/>
              <a:gd name="connsiteX0" fmla="*/ 0 w 984250"/>
              <a:gd name="connsiteY0" fmla="*/ 994756 h 994756"/>
              <a:gd name="connsiteX1" fmla="*/ 984250 w 984250"/>
              <a:gd name="connsiteY1" fmla="*/ 994756 h 994756"/>
              <a:gd name="connsiteX2" fmla="*/ 984250 w 984250"/>
              <a:gd name="connsiteY2" fmla="*/ 0 h 994756"/>
              <a:gd name="connsiteX3" fmla="*/ 0 w 984250"/>
              <a:gd name="connsiteY3" fmla="*/ 994756 h 994756"/>
              <a:gd name="connsiteX0" fmla="*/ 0 w 1222549"/>
              <a:gd name="connsiteY0" fmla="*/ 1011381 h 1011381"/>
              <a:gd name="connsiteX1" fmla="*/ 1222549 w 1222549"/>
              <a:gd name="connsiteY1" fmla="*/ 994756 h 1011381"/>
              <a:gd name="connsiteX2" fmla="*/ 1222549 w 1222549"/>
              <a:gd name="connsiteY2" fmla="*/ 0 h 1011381"/>
              <a:gd name="connsiteX3" fmla="*/ 0 w 1222549"/>
              <a:gd name="connsiteY3" fmla="*/ 1011381 h 101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549" h="1011381">
                <a:moveTo>
                  <a:pt x="0" y="1011381"/>
                </a:moveTo>
                <a:lnTo>
                  <a:pt x="1222549" y="994756"/>
                </a:lnTo>
                <a:lnTo>
                  <a:pt x="1222549" y="0"/>
                </a:lnTo>
                <a:lnTo>
                  <a:pt x="0" y="101138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8116732" y="2488520"/>
            <a:ext cx="155599" cy="163894"/>
          </a:xfrm>
          <a:custGeom>
            <a:avLst/>
            <a:gdLst>
              <a:gd name="connsiteX0" fmla="*/ 0 w 1151467"/>
              <a:gd name="connsiteY0" fmla="*/ 0 h 1467555"/>
              <a:gd name="connsiteX1" fmla="*/ 1117600 w 1151467"/>
              <a:gd name="connsiteY1" fmla="*/ 0 h 1467555"/>
              <a:gd name="connsiteX2" fmla="*/ 1151467 w 1151467"/>
              <a:gd name="connsiteY2" fmla="*/ 1467555 h 1467555"/>
              <a:gd name="connsiteX3" fmla="*/ 1151467 w 1151467"/>
              <a:gd name="connsiteY3" fmla="*/ 1467555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1467555">
                <a:moveTo>
                  <a:pt x="0" y="0"/>
                </a:moveTo>
                <a:lnTo>
                  <a:pt x="1117600" y="0"/>
                </a:lnTo>
                <a:lnTo>
                  <a:pt x="1151467" y="1467555"/>
                </a:lnTo>
                <a:lnTo>
                  <a:pt x="1151467" y="146755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 flipH="1">
            <a:off x="8123126" y="2488520"/>
            <a:ext cx="155599" cy="163894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814125" y="2197773"/>
            <a:ext cx="2381312" cy="2682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925048" y="1220923"/>
            <a:ext cx="1644189" cy="2682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40421" y="333178"/>
            <a:ext cx="4024090" cy="244959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 rot="16200000">
            <a:off x="8169779" y="2067588"/>
            <a:ext cx="482036" cy="22575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7438112" y="2694736"/>
            <a:ext cx="503627" cy="22072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6427059" y="594828"/>
            <a:ext cx="1116027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898572" y="584273"/>
            <a:ext cx="1083205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3744971" y="584273"/>
            <a:ext cx="1083205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2585454" y="580247"/>
            <a:ext cx="1083205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409494" y="597990"/>
            <a:ext cx="1156484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2493996" y="333178"/>
            <a:ext cx="2272743" cy="226711"/>
          </a:xfrm>
          <a:prstGeom prst="roundRect">
            <a:avLst/>
          </a:prstGeom>
          <a:solidFill>
            <a:srgbClr val="FFC00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8575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Q. Find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the area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a quadrilateral ABCD in </a:t>
            </a:r>
            <a:endParaRPr lang="en-US" b="1" dirty="0" smtClean="0">
              <a:solidFill>
                <a:srgbClr val="3333FF"/>
              </a:solidFill>
              <a:latin typeface="Bookman Old Style" pitchFamily="18" charset="0"/>
            </a:endParaRPr>
          </a:p>
          <a:p>
            <a:pPr defTabSz="914400"/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3333FF"/>
                </a:solidFill>
                <a:latin typeface="Bookman Old Style" pitchFamily="18" charset="0"/>
              </a:rPr>
              <a:t>   which </a:t>
            </a:r>
            <a:r>
              <a:rPr lang="en-US" b="1" dirty="0">
                <a:solidFill>
                  <a:srgbClr val="3333FF"/>
                </a:solidFill>
                <a:latin typeface="Bookman Old Style" pitchFamily="18" charset="0"/>
              </a:rPr>
              <a:t>AB = 3cm, BC = 4cm, CD = 4cm, DA = 5cm and AC = 5cm.</a:t>
            </a:r>
            <a:endParaRPr lang="en-US" dirty="0">
              <a:solidFill>
                <a:srgbClr val="3333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71" y="88747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0270" y="887476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AC²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92427" y="819150"/>
            <a:ext cx="1755529" cy="2130731"/>
            <a:chOff x="6792427" y="819150"/>
            <a:chExt cx="1755529" cy="213073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089212" y="1038777"/>
              <a:ext cx="0" cy="16227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83240" y="2658207"/>
              <a:ext cx="120634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089212" y="1647310"/>
              <a:ext cx="1194399" cy="10142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089212" y="1038777"/>
              <a:ext cx="1194399" cy="6085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283611" y="1647310"/>
              <a:ext cx="0" cy="10142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934196" y="2638645"/>
              <a:ext cx="3145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75647" y="2642105"/>
              <a:ext cx="31450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30240" y="1391284"/>
              <a:ext cx="31771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92427" y="819150"/>
              <a:ext cx="32412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89" name="Straight Connector 188"/>
          <p:cNvCxnSpPr/>
          <p:nvPr/>
        </p:nvCxnSpPr>
        <p:spPr>
          <a:xfrm>
            <a:off x="7089336" y="2662159"/>
            <a:ext cx="1206343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7086866" y="1031940"/>
            <a:ext cx="1208048" cy="62367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>
            <a:off x="6286766" y="1844426"/>
            <a:ext cx="160020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087349" y="1643387"/>
            <a:ext cx="1194091" cy="101740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6639941" y="1772942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5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9141387">
            <a:off x="7321148" y="1906213"/>
            <a:ext cx="582212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5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">
            <a:off x="7462492" y="1056587"/>
            <a:ext cx="582212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8116528" y="2047120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87159" y="2664477"/>
            <a:ext cx="582212" cy="27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rot="16200000">
            <a:off x="7780567" y="2144943"/>
            <a:ext cx="100584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 bwMode="auto">
          <a:xfrm>
            <a:off x="3807951" y="3227720"/>
            <a:ext cx="842250" cy="277485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7" name="Rounded Rectangle 216"/>
          <p:cNvSpPr/>
          <p:nvPr/>
        </p:nvSpPr>
        <p:spPr bwMode="auto">
          <a:xfrm>
            <a:off x="2992594" y="3237838"/>
            <a:ext cx="620327" cy="25225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0" name="Rounded Rectangle 219"/>
          <p:cNvSpPr/>
          <p:nvPr/>
        </p:nvSpPr>
        <p:spPr bwMode="auto">
          <a:xfrm>
            <a:off x="3693550" y="3768038"/>
            <a:ext cx="435394" cy="25225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2997228" y="3773305"/>
            <a:ext cx="453072" cy="25225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Arial Rounded MT Bol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1050" y="3061186"/>
            <a:ext cx="4281888" cy="597041"/>
            <a:chOff x="621050" y="3061186"/>
            <a:chExt cx="4281888" cy="597041"/>
          </a:xfrm>
        </p:grpSpPr>
        <p:sp>
          <p:nvSpPr>
            <p:cNvPr id="223" name="TextBox 222"/>
            <p:cNvSpPr txBox="1"/>
            <p:nvPr/>
          </p:nvSpPr>
          <p:spPr>
            <a:xfrm>
              <a:off x="621050" y="3195523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Area of triangle =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593761" y="3061186"/>
              <a:ext cx="380362" cy="597041"/>
              <a:chOff x="3020060" y="3948946"/>
              <a:chExt cx="380362" cy="597041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3020060" y="3948946"/>
                <a:ext cx="37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</a:t>
                </a:r>
                <a:endParaRPr lang="en-US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26" name="Straight Connector 225"/>
              <p:cNvCxnSpPr/>
              <p:nvPr/>
            </p:nvCxnSpPr>
            <p:spPr bwMode="auto">
              <a:xfrm>
                <a:off x="3046148" y="4267202"/>
                <a:ext cx="29643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3023232" y="4207433"/>
                <a:ext cx="37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  <a:endParaRPr lang="en-US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2921738" y="3179177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(Base × Height)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403578" y="370808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82314" y="370808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</a:t>
            </a:r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2614309" y="3578837"/>
            <a:ext cx="380362" cy="597041"/>
            <a:chOff x="3020060" y="3948946"/>
            <a:chExt cx="380362" cy="597041"/>
          </a:xfrm>
        </p:grpSpPr>
        <p:sp>
          <p:nvSpPr>
            <p:cNvPr id="232" name="TextBox 231"/>
            <p:cNvSpPr txBox="1"/>
            <p:nvPr/>
          </p:nvSpPr>
          <p:spPr>
            <a:xfrm>
              <a:off x="3020060" y="3948946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33" name="Straight Connector 232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4" name="TextBox 233"/>
            <p:cNvSpPr txBox="1"/>
            <p:nvPr/>
          </p:nvSpPr>
          <p:spPr>
            <a:xfrm>
              <a:off x="3023232" y="4207433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2942286" y="3708080"/>
            <a:ext cx="63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(AB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2655405" y="4094380"/>
            <a:ext cx="380362" cy="597041"/>
            <a:chOff x="3020060" y="3948946"/>
            <a:chExt cx="380362" cy="597041"/>
          </a:xfrm>
        </p:grpSpPr>
        <p:sp>
          <p:nvSpPr>
            <p:cNvPr id="239" name="TextBox 238"/>
            <p:cNvSpPr txBox="1"/>
            <p:nvPr/>
          </p:nvSpPr>
          <p:spPr>
            <a:xfrm>
              <a:off x="3020060" y="3948946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40" name="Straight Connector 239"/>
            <p:cNvCxnSpPr/>
            <p:nvPr/>
          </p:nvCxnSpPr>
          <p:spPr bwMode="auto">
            <a:xfrm>
              <a:off x="3046148" y="4267202"/>
              <a:ext cx="2964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" name="TextBox 240"/>
            <p:cNvSpPr txBox="1"/>
            <p:nvPr/>
          </p:nvSpPr>
          <p:spPr>
            <a:xfrm>
              <a:off x="3023232" y="4207433"/>
              <a:ext cx="37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2983382" y="4223623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(3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03578" y="461962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baseline="30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82314" y="461962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</a:t>
            </a:r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=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558714" y="461962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270458" y="422362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487207" y="422362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2335262" y="422749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3" name="Straight Connector 252"/>
          <p:cNvCxnSpPr/>
          <p:nvPr/>
        </p:nvCxnSpPr>
        <p:spPr bwMode="auto">
          <a:xfrm flipV="1">
            <a:off x="2689551" y="4482770"/>
            <a:ext cx="276253" cy="12541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Straight Connector 253"/>
          <p:cNvCxnSpPr/>
          <p:nvPr/>
        </p:nvCxnSpPr>
        <p:spPr bwMode="auto">
          <a:xfrm flipV="1">
            <a:off x="3541639" y="4340683"/>
            <a:ext cx="274237" cy="12541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" name="Rectangle 254"/>
          <p:cNvSpPr/>
          <p:nvPr/>
        </p:nvSpPr>
        <p:spPr>
          <a:xfrm>
            <a:off x="3526800" y="4071099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3427064" y="37275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630215" y="3721297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BC)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7" name="Cloud 246"/>
          <p:cNvSpPr/>
          <p:nvPr/>
        </p:nvSpPr>
        <p:spPr bwMode="auto">
          <a:xfrm>
            <a:off x="3138769" y="1592236"/>
            <a:ext cx="3088206" cy="99076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332682" y="1775162"/>
            <a:ext cx="2749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What is the formula to find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area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of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triangle ?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/>
              <p:cNvSpPr/>
              <p:nvPr/>
            </p:nvSpPr>
            <p:spPr>
              <a:xfrm>
                <a:off x="3596946" y="1777812"/>
                <a:ext cx="2447925" cy="493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smtClean="0">
                            <a:solidFill>
                              <a:srgbClr val="FFFF00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smtClean="0">
                            <a:solidFill>
                              <a:srgbClr val="FFFF00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  </a:t>
                </a:r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</a:t>
                </a:r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  base </a:t>
                </a:r>
                <a:r>
                  <a:rPr lang="en-US" b="1" dirty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</a:t>
                </a:r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 height</a:t>
                </a:r>
                <a:endParaRPr lang="en-US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6" y="1777812"/>
                <a:ext cx="2447925" cy="493277"/>
              </a:xfrm>
              <a:prstGeom prst="rect">
                <a:avLst/>
              </a:prstGeom>
              <a:blipFill rotWithShape="1"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3891009" y="1084797"/>
            <a:ext cx="2845413" cy="5074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914400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984054" y="1122085"/>
            <a:ext cx="789975" cy="43207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 sz="1800" b="1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744971" y="1081433"/>
            <a:ext cx="1239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 </a:t>
            </a:r>
          </a:p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  <a:sym typeface="Wingdings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omic Sans MS" pitchFamily="66" charset="0"/>
                <a:sym typeface="Wingdings"/>
              </a:rPr>
              <a:t>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ABCD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727141" y="1173648"/>
            <a:ext cx="335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835117" y="1081433"/>
            <a:ext cx="1053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ABC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80776" y="1081433"/>
            <a:ext cx="1053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Area of  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</a:t>
            </a:r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677344" y="1203286"/>
            <a:ext cx="335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373281" y="8874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44920" y="887476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5²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14312" y="1515061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277323" y="15150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503806" y="1515061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BC²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974537" y="15150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82159" y="1515061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441968" y="15150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68451" y="1515061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75934" y="182260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83556" y="182260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443365" y="182260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69848" y="182260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03578" y="21626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08666" y="2162639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71677" y="21626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98160" y="2162639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BC²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68891" y="21626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177910" y="216263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25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53949" y="2151350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7030A0"/>
                </a:solidFill>
                <a:latin typeface="Bookman Old Style" pitchFamily="18" charset="0"/>
              </a:rPr>
              <a:t>…(ii)</a:t>
            </a:r>
            <a:endParaRPr lang="en-US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03578" y="118653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02470" y="1186531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AC²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365481" y="118653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591964" y="118653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25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995765" y="118653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7030A0"/>
                </a:solidFill>
                <a:latin typeface="Bookman Old Style" pitchFamily="18" charset="0"/>
              </a:rPr>
              <a:t>…(</a:t>
            </a:r>
            <a:r>
              <a:rPr lang="en-US" b="1" dirty="0" err="1" smtClean="0">
                <a:solidFill>
                  <a:srgbClr val="7030A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7030A0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03578" y="250119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20382" y="250119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AC²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283393" y="25011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463892" y="2501193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926903" y="25011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153386" y="250119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BC²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49872" y="2501193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srgbClr val="7030A0"/>
                </a:solidFill>
                <a:latin typeface="Bookman Old Style" pitchFamily="18" charset="0"/>
              </a:rPr>
              <a:t>[From (</a:t>
            </a:r>
            <a:r>
              <a:rPr lang="en-US" b="1" dirty="0" err="1" smtClean="0">
                <a:solidFill>
                  <a:srgbClr val="7030A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7030A0"/>
                </a:solidFill>
                <a:latin typeface="Bookman Old Style" pitchFamily="18" charset="0"/>
              </a:rPr>
              <a:t>) and (ii)]</a:t>
            </a:r>
            <a:endParaRPr lang="en-US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03578" y="283986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41365" y="2839860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ABC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432976" y="28398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613475" y="2839860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90°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014598" y="2839860"/>
            <a:ext cx="3584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b="1" dirty="0" smtClean="0">
                <a:solidFill>
                  <a:srgbClr val="7030A0"/>
                </a:solidFill>
                <a:latin typeface="Bookman Old Style" pitchFamily="18" charset="0"/>
              </a:rPr>
              <a:t>[by converse of Pythagoras theorem]</a:t>
            </a:r>
            <a:endParaRPr lang="en-US" sz="1400" b="1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7766" y="85789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10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8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00"/>
                            </p:stCondLst>
                            <p:childTnLst>
                              <p:par>
                                <p:cTn id="5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500"/>
                            </p:stCondLst>
                            <p:childTnLst>
                              <p:par>
                                <p:cTn id="5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000"/>
                            </p:stCondLst>
                            <p:childTnLst>
                              <p:par>
                                <p:cTn id="6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" grpId="0" animBg="1"/>
      <p:bldP spid="4" grpId="1" animBg="1"/>
      <p:bldP spid="222" grpId="0" animBg="1"/>
      <p:bldP spid="12" grpId="0" animBg="1"/>
      <p:bldP spid="171" grpId="0" animBg="1"/>
      <p:bldP spid="171" grpId="1" animBg="1"/>
      <p:bldP spid="171" grpId="2" animBg="1"/>
      <p:bldP spid="151" grpId="0" animBg="1"/>
      <p:bldP spid="151" grpId="1" animBg="1"/>
      <p:bldP spid="150" grpId="0" animBg="1"/>
      <p:bldP spid="150" grpId="1" animBg="1"/>
      <p:bldP spid="109" grpId="0" animBg="1"/>
      <p:bldP spid="218" grpId="0" animBg="1"/>
      <p:bldP spid="218" grpId="1" animBg="1"/>
      <p:bldP spid="219" grpId="0" animBg="1"/>
      <p:bldP spid="219" grpId="1" animBg="1"/>
      <p:bldP spid="198" grpId="0" animBg="1"/>
      <p:bldP spid="198" grpId="1" animBg="1"/>
      <p:bldP spid="196" grpId="0" animBg="1"/>
      <p:bldP spid="196" grpId="1" animBg="1"/>
      <p:bldP spid="194" grpId="0" animBg="1"/>
      <p:bldP spid="194" grpId="1" animBg="1"/>
      <p:bldP spid="192" grpId="0" animBg="1"/>
      <p:bldP spid="192" grpId="1" animBg="1"/>
      <p:bldP spid="191" grpId="0" animBg="1"/>
      <p:bldP spid="191" grpId="1" animBg="1"/>
      <p:bldP spid="190" grpId="0" animBg="1"/>
      <p:bldP spid="190" grpId="1" animBg="1"/>
      <p:bldP spid="5" grpId="0"/>
      <p:bldP spid="45" grpId="0"/>
      <p:bldP spid="35" grpId="0"/>
      <p:bldP spid="36" grpId="0"/>
      <p:bldP spid="37" grpId="0"/>
      <p:bldP spid="38" grpId="0"/>
      <p:bldP spid="39" grpId="0"/>
      <p:bldP spid="216" grpId="0" animBg="1"/>
      <p:bldP spid="216" grpId="1" animBg="1"/>
      <p:bldP spid="217" grpId="0" animBg="1"/>
      <p:bldP spid="217" grpId="1" animBg="1"/>
      <p:bldP spid="220" grpId="0" animBg="1"/>
      <p:bldP spid="220" grpId="1" animBg="1"/>
      <p:bldP spid="221" grpId="0" animBg="1"/>
      <p:bldP spid="221" grpId="1" animBg="1"/>
      <p:bldP spid="229" grpId="0"/>
      <p:bldP spid="230" grpId="0"/>
      <p:bldP spid="235" grpId="0"/>
      <p:bldP spid="242" grpId="0"/>
      <p:bldP spid="243" grpId="0"/>
      <p:bldP spid="244" grpId="0"/>
      <p:bldP spid="245" grpId="0"/>
      <p:bldP spid="250" grpId="0"/>
      <p:bldP spid="251" grpId="0"/>
      <p:bldP spid="252" grpId="0"/>
      <p:bldP spid="255" grpId="0"/>
      <p:bldP spid="256" grpId="0"/>
      <p:bldP spid="257" grpId="0"/>
      <p:bldP spid="247" grpId="0" animBg="1"/>
      <p:bldP spid="247" grpId="1" animBg="1"/>
      <p:bldP spid="248" grpId="0"/>
      <p:bldP spid="248" grpId="1"/>
      <p:bldP spid="249" grpId="0"/>
      <p:bldP spid="249" grpId="1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17" grpId="0"/>
      <p:bldP spid="119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9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66" grpId="0"/>
      <p:bldP spid="167" grpId="0"/>
      <p:bldP spid="168" grpId="0"/>
      <p:bldP spid="169" grpId="0"/>
      <p:bldP spid="170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10041</TotalTime>
  <Words>2642</Words>
  <Application>Microsoft Office PowerPoint</Application>
  <PresentationFormat>On-screen Show (16:9)</PresentationFormat>
  <Paragraphs>1199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Rounded MT Bold</vt:lpstr>
      <vt:lpstr>Book Antiqua</vt:lpstr>
      <vt:lpstr>Bookman Old Style</vt:lpstr>
      <vt:lpstr>Calibri</vt:lpstr>
      <vt:lpstr>Cambria Math</vt:lpstr>
      <vt:lpstr>Comic Sans MS</vt:lpstr>
      <vt:lpstr>Euclid Extra</vt:lpstr>
      <vt:lpstr>Symbol</vt:lpstr>
      <vt:lpstr>Tiger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1618</cp:revision>
  <dcterms:created xsi:type="dcterms:W3CDTF">2014-02-18T05:52:14Z</dcterms:created>
  <dcterms:modified xsi:type="dcterms:W3CDTF">2022-04-23T04:11:29Z</dcterms:modified>
</cp:coreProperties>
</file>