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00" r:id="rId2"/>
    <p:sldId id="401" r:id="rId3"/>
    <p:sldId id="402" r:id="rId4"/>
    <p:sldId id="404" r:id="rId5"/>
    <p:sldId id="405" r:id="rId6"/>
    <p:sldId id="406" r:id="rId7"/>
    <p:sldId id="408" r:id="rId8"/>
    <p:sldId id="409" r:id="rId9"/>
    <p:sldId id="410" r:id="rId10"/>
    <p:sldId id="411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</p:sldIdLst>
  <p:sldSz cx="9144000" cy="5143500" type="screen16x9"/>
  <p:notesSz cx="9144000" cy="6858000"/>
  <p:defaultTextStyle>
    <a:defPPr>
      <a:defRPr lang="en-US"/>
    </a:defPPr>
    <a:lvl1pPr marL="0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93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586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879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172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465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758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052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345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CC33"/>
    <a:srgbClr val="482D70"/>
    <a:srgbClr val="A60A90"/>
    <a:srgbClr val="931D88"/>
    <a:srgbClr val="660066"/>
    <a:srgbClr val="0000E1"/>
    <a:srgbClr val="4F8160"/>
    <a:srgbClr val="48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204" autoAdjust="0"/>
    <p:restoredTop sz="98779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1BC4-0EC5-4335-8BB9-2F849DCFF0E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FCAEE-69DB-4F42-BA74-123F8A4822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9669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9338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9007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38676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98344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58013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17682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77351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443C-F585-4332-AF28-0ABF71F8DD0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4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ctr" defTabSz="816586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220" indent="-306220" algn="l" defTabSz="81658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476" indent="-255183" algn="l" defTabSz="81658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732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025" indent="-204146" algn="l" defTabSz="81658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318" indent="-204146" algn="l" defTabSz="81658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611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905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197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491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93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586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879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172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465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758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052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345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5057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15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2542221" y="2514080"/>
            <a:ext cx="255934" cy="3243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1231581" y="2035986"/>
            <a:ext cx="1120224" cy="3243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2950646" y="2514080"/>
            <a:ext cx="255934" cy="3243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2438575" y="2035986"/>
            <a:ext cx="1198091" cy="3243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3368443" y="2514080"/>
            <a:ext cx="255934" cy="3243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4280016" y="2035986"/>
            <a:ext cx="1282584" cy="3243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5054599" y="4158022"/>
            <a:ext cx="3936999" cy="73713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413982" y="4249381"/>
            <a:ext cx="1562378" cy="57883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84421" y="3251788"/>
            <a:ext cx="4107179" cy="67012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8023211" y="3281056"/>
            <a:ext cx="953149" cy="57883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488" y="96090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6090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A floral design on a floor is made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up</a:t>
            </a:r>
            <a:endParaRPr lang="en-US" sz="18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21441384">
            <a:off x="6927399" y="1665084"/>
            <a:ext cx="251298" cy="1090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21441384" flipH="1">
            <a:off x="6663407" y="1676963"/>
            <a:ext cx="264271" cy="1090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21441384" flipH="1" flipV="1">
            <a:off x="6697997" y="2766543"/>
            <a:ext cx="272374" cy="408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1441384" flipV="1">
            <a:off x="6970097" y="2754666"/>
            <a:ext cx="243192" cy="408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8513007">
            <a:off x="7279900" y="1371794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8513007" flipH="1">
            <a:off x="7112771" y="1573209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8513007" flipH="1" flipV="1">
            <a:off x="7697849" y="2378558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8513007" flipV="1">
            <a:off x="7873077" y="2177144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7335171" y="999297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7328692" y="1256840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 flipV="1">
            <a:off x="8074712" y="1594298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8089290" y="1336754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239016" y="1261523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>
            <a:off x="6232537" y="1003980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5478420" y="1349534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5492997" y="1607079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2941718">
            <a:off x="6441097" y="1599813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2941718" flipH="1">
            <a:off x="6265595" y="1405358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2941718" flipH="1" flipV="1">
            <a:off x="5697873" y="2241271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2941718" flipV="1">
            <a:off x="5881473" y="2435729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6657774" y="594773"/>
            <a:ext cx="251298" cy="1090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H="1">
            <a:off x="6909070" y="594773"/>
            <a:ext cx="264271" cy="1090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 flipH="1" flipV="1">
            <a:off x="6900966" y="186588"/>
            <a:ext cx="272374" cy="408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6657774" y="186589"/>
            <a:ext cx="243192" cy="408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3779023">
            <a:off x="7118372" y="675462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3779023" flipH="1">
            <a:off x="7278793" y="871738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3779023" flipH="1" flipV="1">
            <a:off x="7843754" y="724976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3779023" flipV="1">
            <a:off x="7691431" y="528700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7960203">
            <a:off x="6290897" y="854981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7960203" flipH="1">
            <a:off x="6459136" y="665618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7960203" flipH="1" flipV="1">
            <a:off x="5900839" y="502192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7960203" flipV="1">
            <a:off x="5740698" y="691557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03748" y="1697076"/>
            <a:ext cx="78995" cy="1463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766892" y="1693285"/>
            <a:ext cx="1139939" cy="985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410200" y="1681780"/>
            <a:ext cx="1486138" cy="3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5817133" y="691393"/>
            <a:ext cx="1072782" cy="980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6902357" y="219559"/>
            <a:ext cx="10469" cy="1431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909052" y="1696213"/>
            <a:ext cx="1179008" cy="912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942548" y="1665182"/>
            <a:ext cx="1467060" cy="10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918685" y="681354"/>
            <a:ext cx="1139230" cy="983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 rot="20601899">
            <a:off x="7505614" y="1183344"/>
            <a:ext cx="70564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28cm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74837" y="1313450"/>
            <a:ext cx="58702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9cm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137078" y="2264258"/>
            <a:ext cx="70564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35cm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 flipV="1">
            <a:off x="8083101" y="1666875"/>
            <a:ext cx="338602" cy="640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57200" y="354571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of 16 tiles which are triangular, the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57200" y="627294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sides of the triangle being 9cm, 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7200" y="879940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28cm, and 35cm (See figure).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Find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7200" y="1142625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the cost of polishing the tiles at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the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" y="1405310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rate of 50 p per cm².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53964" y="1719405"/>
            <a:ext cx="73646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Soln.</a:t>
            </a:r>
            <a:endParaRPr lang="en-US" sz="18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68948" y="1719405"/>
            <a:ext cx="28119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For one triangular tile :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2748" y="2018840"/>
            <a:ext cx="46198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let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214289" y="2018840"/>
            <a:ext cx="2872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 pitchFamily="18" charset="0"/>
              </a:rPr>
              <a:t>a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59890" y="201884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21439" y="2018840"/>
            <a:ext cx="7377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9cm,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389602" y="2018840"/>
            <a:ext cx="2920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b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625475" y="201884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87025" y="2018840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28cm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6667" y="2018840"/>
            <a:ext cx="61427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and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60949" y="2018840"/>
            <a:ext cx="27924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c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496822" y="201884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758372" y="2018840"/>
            <a:ext cx="8803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35cm.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53965" y="2476257"/>
            <a:ext cx="73930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Now,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553084" y="2474896"/>
            <a:ext cx="2744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63252" y="247489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104526" y="231276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2133710" y="265123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096615" y="262851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406864" y="2474896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506146" y="2474896"/>
            <a:ext cx="2872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 pitchFamily="18" charset="0"/>
              </a:rPr>
              <a:t>a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670188" y="247489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26166" y="2474896"/>
            <a:ext cx="2920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b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090208" y="247489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23176" y="2474896"/>
            <a:ext cx="27924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c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473664" y="2474896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771918" y="31002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089908" y="293702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119092" y="3275492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081997" y="32527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392246" y="3100224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471432" y="310022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72098" y="31002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876738" y="310022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28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234470" y="31002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437294" y="310022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35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727450" y="3083015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732504" y="371938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071406" y="355325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2100590" y="3891715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063495" y="3869000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400235" y="371938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636373" y="371938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72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048000" y="374795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308174" y="3747955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36cm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452" y="97779"/>
            <a:ext cx="4528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A floral design on a floor is made up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417" y="355308"/>
            <a:ext cx="391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of 16 tiles which are triangular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3685" y="2323262"/>
            <a:ext cx="28565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929967" y="2128837"/>
            <a:ext cx="28565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748029" y="1660208"/>
            <a:ext cx="28565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748029" y="1433221"/>
            <a:ext cx="28565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918910" y="926064"/>
            <a:ext cx="28565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5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51204" y="744761"/>
            <a:ext cx="28565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6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44387" y="535047"/>
            <a:ext cx="28565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7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79808" y="546931"/>
            <a:ext cx="28565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486364" y="757465"/>
            <a:ext cx="28565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542634" y="980180"/>
            <a:ext cx="386644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735444" y="1418892"/>
            <a:ext cx="386644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11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701416" y="1640838"/>
            <a:ext cx="386644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12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554553" y="2075969"/>
            <a:ext cx="386644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13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405433" y="2243052"/>
            <a:ext cx="386644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14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67616" y="2571750"/>
            <a:ext cx="386644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635992" y="2584156"/>
            <a:ext cx="386644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16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0888" y="35445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the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1" y="627185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sides of the triangle being 9cm,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158" y="879631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28cm, and 35cm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922" y="1142625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the cost of polishing the tiles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1080" y="3276701"/>
            <a:ext cx="1702132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Cost of polishing tiles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427918" y="3368947"/>
            <a:ext cx="30614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654262" y="3276701"/>
            <a:ext cx="1162579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Rate of polishing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760054" y="3368947"/>
            <a:ext cx="30614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977685" y="3276701"/>
            <a:ext cx="1056890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16 tiles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862431" y="4246683"/>
            <a:ext cx="1702132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16 tiles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459269" y="4338929"/>
            <a:ext cx="30614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05600" y="4369678"/>
            <a:ext cx="49304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161458" y="4338929"/>
            <a:ext cx="30614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323916" y="4246683"/>
            <a:ext cx="1803842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1 triangular tile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325120" y="4289078"/>
            <a:ext cx="4341007" cy="5849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Cloud Callout 216"/>
          <p:cNvSpPr/>
          <p:nvPr/>
        </p:nvSpPr>
        <p:spPr>
          <a:xfrm>
            <a:off x="926835" y="1733550"/>
            <a:ext cx="3858882" cy="1480075"/>
          </a:xfrm>
          <a:prstGeom prst="cloudCallout">
            <a:avLst>
              <a:gd name="adj1" fmla="val 130939"/>
              <a:gd name="adj2" fmla="val 11587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83216" y="2101024"/>
            <a:ext cx="306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area of a triangle ??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1568702" y="2384496"/>
            <a:ext cx="2810282" cy="383304"/>
            <a:chOff x="3332595" y="2193131"/>
            <a:chExt cx="2810282" cy="383659"/>
          </a:xfrm>
        </p:grpSpPr>
        <p:cxnSp>
          <p:nvCxnSpPr>
            <p:cNvPr id="272" name="Straight Connector 271"/>
            <p:cNvCxnSpPr/>
            <p:nvPr/>
          </p:nvCxnSpPr>
          <p:spPr>
            <a:xfrm rot="16200000" flipH="1">
              <a:off x="3302805" y="2430570"/>
              <a:ext cx="119160" cy="595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 flipH="1" flipV="1">
              <a:off x="3274869" y="2338601"/>
              <a:ext cx="295436" cy="595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3436373" y="2221387"/>
              <a:ext cx="2651760" cy="92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3434963" y="2193131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572871" y="2198604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Bookman Old Style"/>
                </a:rPr>
                <a:t>(</a:t>
              </a:r>
              <a:endParaRPr lang="en-US" sz="18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681559" y="2193131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861811" y="219313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/>
                </a:rPr>
                <a:t>–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4119174" y="219313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FF00"/>
                  </a:solidFill>
                  <a:latin typeface="Book Antiqua" pitchFamily="18" charset="0"/>
                </a:rPr>
                <a:t>a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251159" y="2193131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Bookman Old Style"/>
                </a:rPr>
                <a:t>)</a:t>
              </a:r>
              <a:endParaRPr lang="en-US" sz="18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377713" y="2203031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Bookman Old Style"/>
                </a:rPr>
                <a:t>(</a:t>
              </a:r>
              <a:endParaRPr lang="en-US" sz="18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486401" y="2197558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666653" y="21975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/>
                </a:rPr>
                <a:t>–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924016" y="2197558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b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056001" y="2197558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Bookman Old Style"/>
                </a:rPr>
                <a:t>)</a:t>
              </a:r>
              <a:endParaRPr lang="en-US" sz="18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206185" y="2207458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Bookman Old Style"/>
                </a:rPr>
                <a:t>(</a:t>
              </a:r>
              <a:endParaRPr lang="en-US" sz="18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314873" y="2201985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495125" y="220198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/>
                </a:rPr>
                <a:t>–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752488" y="2201985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c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884473" y="2201985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Bookman Old Style"/>
                </a:rPr>
                <a:t>)</a:t>
              </a:r>
              <a:endParaRPr lang="en-US" sz="1800" b="1" baseline="30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565226" y="2389795"/>
            <a:ext cx="2810282" cy="383304"/>
            <a:chOff x="3332595" y="2193131"/>
            <a:chExt cx="2810282" cy="383659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3302805" y="2430570"/>
              <a:ext cx="119160" cy="5957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 flipH="1" flipV="1">
              <a:off x="3274869" y="2338601"/>
              <a:ext cx="295436" cy="5957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436373" y="2221387"/>
              <a:ext cx="2651760" cy="92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3434963" y="2193131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white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572871" y="2198604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Bookman Old Style"/>
                </a:rPr>
                <a:t>(</a:t>
              </a:r>
              <a:endParaRPr lang="en-US" sz="1800" b="1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681559" y="2193131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white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861811" y="219313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white"/>
                  </a:solidFill>
                  <a:latin typeface="Bookman Old Style"/>
                </a:rPr>
                <a:t>–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119174" y="219313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prstClr val="white"/>
                  </a:solidFill>
                  <a:latin typeface="Book Antiqua" pitchFamily="18" charset="0"/>
                </a:rPr>
                <a:t>a</a:t>
              </a:r>
              <a:endParaRPr lang="en-US" sz="1800" b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251159" y="2193131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800" b="1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377713" y="2203031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Bookman Old Style"/>
                </a:rPr>
                <a:t>(</a:t>
              </a:r>
              <a:endParaRPr lang="en-US" sz="1800" b="1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86401" y="2197558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white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666653" y="21975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white"/>
                  </a:solidFill>
                  <a:latin typeface="Bookman Old Style"/>
                </a:rPr>
                <a:t>–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924016" y="2197558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white"/>
                  </a:solidFill>
                  <a:latin typeface="Book Antiqua" pitchFamily="18" charset="0"/>
                </a:rPr>
                <a:t>b</a:t>
              </a:r>
              <a:endParaRPr lang="en-US" sz="1800" b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056001" y="2197558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800" b="1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206185" y="2207458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Bookman Old Style"/>
                </a:rPr>
                <a:t>(</a:t>
              </a:r>
              <a:endParaRPr lang="en-US" sz="1800" b="1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314873" y="2201985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white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495125" y="220198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white"/>
                  </a:solidFill>
                  <a:latin typeface="Bookman Old Style"/>
                </a:rPr>
                <a:t>–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752488" y="2201985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white"/>
                  </a:solidFill>
                  <a:latin typeface="Book Antiqua" pitchFamily="18" charset="0"/>
                </a:rPr>
                <a:t>c</a:t>
              </a:r>
              <a:endParaRPr lang="en-US" sz="1800" b="1" dirty="0">
                <a:solidFill>
                  <a:prstClr val="white"/>
                </a:solidFill>
                <a:latin typeface="Book Antiqua" pitchFamily="18" charset="0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884473" y="2201985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800" b="1" baseline="30000" dirty="0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85231" y="4297523"/>
            <a:ext cx="1062123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triangle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364127" y="4431957"/>
            <a:ext cx="33842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557" y="881100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Find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4" name="Cloud Callout 213"/>
          <p:cNvSpPr/>
          <p:nvPr/>
        </p:nvSpPr>
        <p:spPr>
          <a:xfrm>
            <a:off x="902009" y="1765586"/>
            <a:ext cx="3858882" cy="1480075"/>
          </a:xfrm>
          <a:prstGeom prst="cloudCallout">
            <a:avLst>
              <a:gd name="adj1" fmla="val 40598"/>
              <a:gd name="adj2" fmla="val -8973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358390" y="2133060"/>
            <a:ext cx="306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How can we find the cost of polishing the 16 tiles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Cloud Callout 217"/>
          <p:cNvSpPr/>
          <p:nvPr/>
        </p:nvSpPr>
        <p:spPr>
          <a:xfrm flipH="1">
            <a:off x="1619292" y="1047260"/>
            <a:ext cx="3744475" cy="1425448"/>
          </a:xfrm>
          <a:prstGeom prst="cloudCallout">
            <a:avLst>
              <a:gd name="adj1" fmla="val 24111"/>
              <a:gd name="adj2" fmla="val 18361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987338" y="1328447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order to find area of the triangle, we should know the value of ‘s’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Cloud 224"/>
          <p:cNvSpPr/>
          <p:nvPr/>
        </p:nvSpPr>
        <p:spPr>
          <a:xfrm flipH="1">
            <a:off x="1617156" y="1021504"/>
            <a:ext cx="3581400" cy="12942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150556" y="1283489"/>
            <a:ext cx="2579875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What is the formula for s ?</a:t>
            </a:r>
            <a:endParaRPr lang="en-US" sz="2000" b="1" baseline="300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2346546" y="1390330"/>
            <a:ext cx="1967983" cy="654478"/>
            <a:chOff x="2125979" y="2355056"/>
            <a:chExt cx="1967983" cy="655084"/>
          </a:xfrm>
        </p:grpSpPr>
        <p:sp>
          <p:nvSpPr>
            <p:cNvPr id="229" name="Rectangle 228"/>
            <p:cNvSpPr/>
            <p:nvPr/>
          </p:nvSpPr>
          <p:spPr>
            <a:xfrm>
              <a:off x="3175496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575421" y="2355056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cxnSp>
          <p:nvCxnSpPr>
            <p:cNvPr id="231" name="Straight Connector 230"/>
            <p:cNvCxnSpPr/>
            <p:nvPr/>
          </p:nvCxnSpPr>
          <p:spPr>
            <a:xfrm>
              <a:off x="2575526" y="2656523"/>
              <a:ext cx="36576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2575421" y="264080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125979" y="2507456"/>
              <a:ext cx="118654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s =        (a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740980" y="250745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337421" y="2507456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b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529247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2138124" y="3979947"/>
            <a:ext cx="178075" cy="1780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2735024" y="3822700"/>
            <a:ext cx="268526" cy="1765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2838450" y="3562350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  <a:latin typeface="Bookman Old Style"/>
              </a:rPr>
              <a:t>36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000"/>
                            </p:stCondLst>
                            <p:childTnLst>
                              <p:par>
                                <p:cTn id="2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-1.82829E-6 L 0.0118 0.39345 " pathEditMode="relative" rAng="0" ptsTypes="AA">
                                      <p:cBhvr>
                                        <p:cTn id="42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19673"/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00"/>
                            </p:stCondLst>
                            <p:childTnLst>
                              <p:par>
                                <p:cTn id="4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00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500"/>
                            </p:stCondLst>
                            <p:childTnLst>
                              <p:par>
                                <p:cTn id="4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000"/>
                            </p:stCondLst>
                            <p:childTnLst>
                              <p:par>
                                <p:cTn id="5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1000"/>
                            </p:stCondLst>
                            <p:childTnLst>
                              <p:par>
                                <p:cTn id="5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500"/>
                            </p:stCondLst>
                            <p:childTnLst>
                              <p:par>
                                <p:cTn id="5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000"/>
                            </p:stCondLst>
                            <p:childTnLst>
                              <p:par>
                                <p:cTn id="5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3500"/>
                            </p:stCondLst>
                            <p:childTnLst>
                              <p:par>
                                <p:cTn id="5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000"/>
                            </p:stCondLst>
                            <p:childTnLst>
                              <p:par>
                                <p:cTn id="5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500"/>
                            </p:stCondLst>
                            <p:childTnLst>
                              <p:par>
                                <p:cTn id="5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0"/>
                            </p:stCondLst>
                            <p:childTnLst>
                              <p:par>
                                <p:cTn id="5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6000"/>
                            </p:stCondLst>
                            <p:childTnLst>
                              <p:par>
                                <p:cTn id="5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6500"/>
                            </p:stCondLst>
                            <p:childTnLst>
                              <p:par>
                                <p:cTn id="5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500"/>
                            </p:stCondLst>
                            <p:childTnLst>
                              <p:par>
                                <p:cTn id="6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1000"/>
                            </p:stCondLst>
                            <p:childTnLst>
                              <p:par>
                                <p:cTn id="6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500"/>
                            </p:stCondLst>
                            <p:childTnLst>
                              <p:par>
                                <p:cTn id="6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500"/>
                            </p:stCondLst>
                            <p:childTnLst>
                              <p:par>
                                <p:cTn id="6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1000"/>
                            </p:stCondLst>
                            <p:childTnLst>
                              <p:par>
                                <p:cTn id="6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500"/>
                            </p:stCondLst>
                            <p:childTnLst>
                              <p:par>
                                <p:cTn id="7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1000"/>
                            </p:stCondLst>
                            <p:childTnLst>
                              <p:par>
                                <p:cTn id="7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1500"/>
                            </p:stCondLst>
                            <p:childTnLst>
                              <p:par>
                                <p:cTn id="7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500"/>
                            </p:stCondLst>
                            <p:childTnLst>
                              <p:par>
                                <p:cTn id="7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1000"/>
                            </p:stCondLst>
                            <p:childTnLst>
                              <p:par>
                                <p:cTn id="7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500"/>
                            </p:stCondLst>
                            <p:childTnLst>
                              <p:par>
                                <p:cTn id="7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312" grpId="0" animBg="1"/>
      <p:bldP spid="312" grpId="1" animBg="1"/>
      <p:bldP spid="313" grpId="0" animBg="1"/>
      <p:bldP spid="313" grpId="1" animBg="1"/>
      <p:bldP spid="314" grpId="0" animBg="1"/>
      <p:bldP spid="314" grpId="1" animBg="1"/>
      <p:bldP spid="315" grpId="0" animBg="1"/>
      <p:bldP spid="315" grpId="1" animBg="1"/>
      <p:bldP spid="316" grpId="0" animBg="1"/>
      <p:bldP spid="316" grpId="1" animBg="1"/>
      <p:bldP spid="202" grpId="0" animBg="1"/>
      <p:bldP spid="213" grpId="0" animBg="1"/>
      <p:bldP spid="213" grpId="1" animBg="1"/>
      <p:bldP spid="18" grpId="0" animBg="1"/>
      <p:bldP spid="212" grpId="0" animBg="1"/>
      <p:bldP spid="212" grpId="1" animBg="1"/>
      <p:bldP spid="4" grpId="0"/>
      <p:bldP spid="6" grpId="0"/>
      <p:bldP spid="95" grpId="0"/>
      <p:bldP spid="97" grpId="0"/>
      <p:bldP spid="99" grpId="0"/>
      <p:bldP spid="106" grpId="0"/>
      <p:bldP spid="107" grpId="0"/>
      <p:bldP spid="108" grpId="0"/>
      <p:bldP spid="109" grpId="0"/>
      <p:bldP spid="110" grpId="0"/>
      <p:bldP spid="111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3" grpId="0"/>
      <p:bldP spid="154" grpId="0"/>
      <p:bldP spid="155" grpId="0"/>
      <p:bldP spid="156" grpId="0"/>
      <p:bldP spid="157" grpId="0"/>
      <p:bldP spid="3" grpId="0"/>
      <p:bldP spid="3" grpId="1"/>
      <p:bldP spid="10" grpId="0"/>
      <p:bldP spid="10" grpId="1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11" grpId="0"/>
      <p:bldP spid="11" grpId="1"/>
      <p:bldP spid="13" grpId="0"/>
      <p:bldP spid="13" grpId="1"/>
      <p:bldP spid="15" grpId="0"/>
      <p:bldP spid="15" grpId="1"/>
      <p:bldP spid="17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6" grpId="0" animBg="1"/>
      <p:bldP spid="217" grpId="0" animBg="1"/>
      <p:bldP spid="217" grpId="1" animBg="1"/>
      <p:bldP spid="65" grpId="0"/>
      <p:bldP spid="65" grpId="1"/>
      <p:bldP spid="67" grpId="0"/>
      <p:bldP spid="311" grpId="0"/>
      <p:bldP spid="5" grpId="0"/>
      <p:bldP spid="214" grpId="0" animBg="1"/>
      <p:bldP spid="214" grpId="1" animBg="1"/>
      <p:bldP spid="215" grpId="0"/>
      <p:bldP spid="215" grpId="1"/>
      <p:bldP spid="218" grpId="0" animBg="1"/>
      <p:bldP spid="218" grpId="1" animBg="1"/>
      <p:bldP spid="224" grpId="0"/>
      <p:bldP spid="224" grpId="1"/>
      <p:bldP spid="225" grpId="0" animBg="1"/>
      <p:bldP spid="225" grpId="1" animBg="1"/>
      <p:bldP spid="227" grpId="0"/>
      <p:bldP spid="227" grpId="1"/>
      <p:bldP spid="2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20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ounded Rectangle 247"/>
          <p:cNvSpPr/>
          <p:nvPr/>
        </p:nvSpPr>
        <p:spPr>
          <a:xfrm>
            <a:off x="1720336" y="4259946"/>
            <a:ext cx="513556" cy="3754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4799666" y="974984"/>
            <a:ext cx="601943" cy="2886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734875" y="1628352"/>
            <a:ext cx="728351" cy="317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4731699" y="2301065"/>
            <a:ext cx="728351" cy="317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4821305" y="1000602"/>
            <a:ext cx="545021" cy="2349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4743437" y="1644594"/>
            <a:ext cx="702986" cy="252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4751918" y="2327578"/>
            <a:ext cx="675555" cy="2424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8" name="Rounded Rectangle 377"/>
          <p:cNvSpPr/>
          <p:nvPr/>
        </p:nvSpPr>
        <p:spPr>
          <a:xfrm>
            <a:off x="1024714" y="497379"/>
            <a:ext cx="761414" cy="416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9" name="Rounded Rectangle 378"/>
          <p:cNvSpPr/>
          <p:nvPr/>
        </p:nvSpPr>
        <p:spPr>
          <a:xfrm>
            <a:off x="1034416" y="813886"/>
            <a:ext cx="761414" cy="416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1038022" y="1130393"/>
            <a:ext cx="761414" cy="416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1470656" y="495300"/>
            <a:ext cx="294640" cy="416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1468752" y="811807"/>
            <a:ext cx="294640" cy="416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1466848" y="1128314"/>
            <a:ext cx="294640" cy="416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7" name="Rounded Rectangle 376"/>
          <p:cNvSpPr/>
          <p:nvPr/>
        </p:nvSpPr>
        <p:spPr>
          <a:xfrm>
            <a:off x="1493077" y="1897747"/>
            <a:ext cx="279039" cy="3126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3685421" y="543410"/>
            <a:ext cx="629268" cy="3126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2" name="Rounded Rectangle 381"/>
          <p:cNvSpPr/>
          <p:nvPr/>
        </p:nvSpPr>
        <p:spPr>
          <a:xfrm>
            <a:off x="3688015" y="865634"/>
            <a:ext cx="629268" cy="3126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3" name="Rounded Rectangle 382"/>
          <p:cNvSpPr/>
          <p:nvPr/>
        </p:nvSpPr>
        <p:spPr>
          <a:xfrm>
            <a:off x="3690609" y="1187859"/>
            <a:ext cx="629268" cy="3126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4" name="Rounded Rectangle 383"/>
          <p:cNvSpPr/>
          <p:nvPr/>
        </p:nvSpPr>
        <p:spPr>
          <a:xfrm>
            <a:off x="1784968" y="1897747"/>
            <a:ext cx="692195" cy="3126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5" name="Rounded Rectangle 384"/>
          <p:cNvSpPr/>
          <p:nvPr/>
        </p:nvSpPr>
        <p:spPr>
          <a:xfrm>
            <a:off x="2570032" y="1897747"/>
            <a:ext cx="692195" cy="3126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3349110" y="1897747"/>
            <a:ext cx="775675" cy="3126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000" y="497379"/>
            <a:ext cx="294640" cy="416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1014096" y="813886"/>
            <a:ext cx="294640" cy="416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1012192" y="1130393"/>
            <a:ext cx="294640" cy="416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9368" y="254809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1446509" y="2770959"/>
            <a:ext cx="119050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1418655" y="2679075"/>
            <a:ext cx="295163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580022" y="2561997"/>
            <a:ext cx="1920240" cy="92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46646" y="2552378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36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5798" y="25523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1154" y="2552378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27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50306" y="25523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60754" y="255237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04258" y="25523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37782" y="255237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19368" y="299543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6200000" flipH="1">
            <a:off x="1441303" y="3218306"/>
            <a:ext cx="119050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1413449" y="3126422"/>
            <a:ext cx="295163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574816" y="3009343"/>
            <a:ext cx="2377440" cy="92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541440" y="299972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94672" y="29997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00028" y="299972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19112" y="29997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29560" y="299972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9568" y="29997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53092" y="299972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37856" y="299778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43212" y="299778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75600" y="299778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86048" y="299778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24714" y="345221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1446649" y="3675083"/>
            <a:ext cx="119050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1418795" y="3583199"/>
            <a:ext cx="295163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80162" y="3466120"/>
            <a:ext cx="2377440" cy="92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546786" y="345650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018" y="345650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05374" y="345650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24458" y="345650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34906" y="345650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624914" y="345650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58438" y="345650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43202" y="345456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48558" y="3454563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80946" y="345456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91394" y="3454563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541040" y="3795829"/>
            <a:ext cx="5486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56600" y="3796335"/>
            <a:ext cx="5486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29096" y="387011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43624" y="3874402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28388" y="387246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33744" y="387246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2020107" y="4094139"/>
            <a:ext cx="119050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1992253" y="4002255"/>
            <a:ext cx="295163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153620" y="3885176"/>
            <a:ext cx="274320" cy="92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120378" y="3874402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6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572" y="428347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93745" y="4283477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36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16200000" flipH="1">
            <a:off x="1750009" y="4507271"/>
            <a:ext cx="119050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1722155" y="4415387"/>
            <a:ext cx="295163" cy="5957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883522" y="4298309"/>
            <a:ext cx="274320" cy="92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861875" y="42834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6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760616" y="428582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020789" y="4285829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36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415562" y="428582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56994" y="428582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2.4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7056" y="464510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12816" y="464149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86.4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886110" y="4640365"/>
            <a:ext cx="63780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m</a:t>
            </a:r>
            <a:r>
              <a:rPr lang="en-US" sz="180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499716" y="4635382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(approx.)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rot="21441384">
            <a:off x="7000079" y="1665084"/>
            <a:ext cx="251298" cy="1090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1441384" flipH="1">
            <a:off x="6736087" y="1676963"/>
            <a:ext cx="264271" cy="1090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21441384" flipH="1" flipV="1">
            <a:off x="6770677" y="2766543"/>
            <a:ext cx="272374" cy="408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21441384" flipV="1">
            <a:off x="7042777" y="2754666"/>
            <a:ext cx="243192" cy="408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8513007">
            <a:off x="7352580" y="1371794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8513007" flipH="1">
            <a:off x="7185451" y="1573209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18513007" flipH="1" flipV="1">
            <a:off x="7770529" y="2378558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8513007" flipV="1">
            <a:off x="7945757" y="2177144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6200000">
            <a:off x="7407851" y="999297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16200000" flipH="1">
            <a:off x="7401372" y="1256840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6200000" flipH="1" flipV="1">
            <a:off x="8147392" y="1594298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6200000" flipV="1">
            <a:off x="8161970" y="1336754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6311696" y="1261523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 flipH="1">
            <a:off x="6305217" y="1003980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5551100" y="1349534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 flipV="1">
            <a:off x="5565677" y="1607079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2941718">
            <a:off x="6513777" y="1599813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2941718" flipH="1">
            <a:off x="6338275" y="1405358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2941718" flipH="1" flipV="1">
            <a:off x="5770553" y="2241271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2941718" flipV="1">
            <a:off x="5954153" y="2435729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0800000">
            <a:off x="6730454" y="594773"/>
            <a:ext cx="251298" cy="1090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0800000" flipH="1">
            <a:off x="6981750" y="594773"/>
            <a:ext cx="264271" cy="1090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0800000" flipH="1" flipV="1">
            <a:off x="6973646" y="186588"/>
            <a:ext cx="272374" cy="408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0800000" flipV="1">
            <a:off x="6730454" y="186589"/>
            <a:ext cx="243192" cy="408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13779023">
            <a:off x="7191052" y="675462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13779023" flipH="1">
            <a:off x="7351473" y="871738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3779023" flipH="1" flipV="1">
            <a:off x="7916434" y="724976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13779023" flipV="1">
            <a:off x="7764111" y="528700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7960203">
            <a:off x="6363577" y="854981"/>
            <a:ext cx="251066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7960203" flipH="1">
            <a:off x="6531816" y="665618"/>
            <a:ext cx="264027" cy="1091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7960203" flipH="1" flipV="1">
            <a:off x="5973519" y="502192"/>
            <a:ext cx="272122" cy="408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7960203" flipV="1">
            <a:off x="5813378" y="691557"/>
            <a:ext cx="242967" cy="40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76428" y="1697076"/>
            <a:ext cx="78995" cy="1463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5839572" y="1693285"/>
            <a:ext cx="1139939" cy="985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5482880" y="1681780"/>
            <a:ext cx="1486138" cy="3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 flipV="1">
            <a:off x="5889813" y="691393"/>
            <a:ext cx="1072782" cy="980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6975037" y="219559"/>
            <a:ext cx="10469" cy="1431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981732" y="1696213"/>
            <a:ext cx="1179008" cy="912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7015228" y="1665182"/>
            <a:ext cx="1467060" cy="10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6991365" y="681354"/>
            <a:ext cx="1139230" cy="983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 rot="20601899">
            <a:off x="7578294" y="1183344"/>
            <a:ext cx="70564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28cm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 rot="1016692">
            <a:off x="7594699" y="1853412"/>
            <a:ext cx="70564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28cm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247517" y="1313450"/>
            <a:ext cx="58702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9cm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259134" y="1731351"/>
            <a:ext cx="58702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9cm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8209758" y="2264258"/>
            <a:ext cx="70564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35cm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H="1" flipV="1">
            <a:off x="8060679" y="1740940"/>
            <a:ext cx="433704" cy="5660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23217" y="515254"/>
            <a:ext cx="73930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Now,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40422" y="515254"/>
            <a:ext cx="2744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220674" y="515254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478037" y="515254"/>
            <a:ext cx="2872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 pitchFamily="18" charset="0"/>
              </a:rPr>
              <a:t>a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732504" y="51525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000073" y="51525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36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441840" y="515254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700579" y="51525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352800" y="51525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618976" y="515254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27cm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34416" y="837479"/>
            <a:ext cx="2744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214668" y="837479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472031" y="837479"/>
            <a:ext cx="2920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b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726498" y="83747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994067" y="837479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36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435834" y="837479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694573" y="837479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28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3352800" y="83747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612969" y="837479"/>
            <a:ext cx="6639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8cm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039240" y="1173587"/>
            <a:ext cx="2744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219492" y="1173587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476855" y="1173587"/>
            <a:ext cx="27924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latin typeface="Book Antiqua" pitchFamily="18" charset="0"/>
              </a:rPr>
              <a:t>c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731322" y="117358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998891" y="1173587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36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440658" y="1173587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2699397" y="1173587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35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3352800" y="117358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617793" y="1173587"/>
            <a:ext cx="6639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4583901" y="3329153"/>
            <a:ext cx="4341007" cy="58494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644012" y="3337598"/>
            <a:ext cx="4154103" cy="584234"/>
            <a:chOff x="4644011" y="3340688"/>
            <a:chExt cx="4154103" cy="584775"/>
          </a:xfrm>
        </p:grpSpPr>
        <p:grpSp>
          <p:nvGrpSpPr>
            <p:cNvPr id="275" name="Group 274"/>
            <p:cNvGrpSpPr/>
            <p:nvPr/>
          </p:nvGrpSpPr>
          <p:grpSpPr>
            <a:xfrm>
              <a:off x="5987832" y="3401788"/>
              <a:ext cx="2810282" cy="383659"/>
              <a:chOff x="3332595" y="2193131"/>
              <a:chExt cx="2810282" cy="383659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 rot="16200000" flipH="1">
                <a:off x="3302805" y="2430570"/>
                <a:ext cx="119160" cy="5957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rot="5400000" flipH="1" flipV="1">
                <a:off x="3274869" y="2338601"/>
                <a:ext cx="295436" cy="5957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V="1">
                <a:off x="3436373" y="2221387"/>
                <a:ext cx="2651760" cy="92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tangle 278"/>
              <p:cNvSpPr/>
              <p:nvPr/>
            </p:nvSpPr>
            <p:spPr>
              <a:xfrm>
                <a:off x="3434963" y="2193131"/>
                <a:ext cx="287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i="1" dirty="0" smtClean="0">
                    <a:solidFill>
                      <a:prstClr val="white"/>
                    </a:solidFill>
                    <a:latin typeface="Book Antiqua" pitchFamily="18" charset="0"/>
                  </a:rPr>
                  <a:t>s</a:t>
                </a:r>
                <a:endParaRPr lang="en-US" sz="1800" b="1" dirty="0">
                  <a:solidFill>
                    <a:prstClr val="white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3572871" y="2198604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white"/>
                    </a:solidFill>
                    <a:latin typeface="Bookman Old Style"/>
                  </a:rPr>
                  <a:t>(</a:t>
                </a:r>
                <a:endParaRPr lang="en-US" sz="1800" b="1" baseline="30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81559" y="2193131"/>
                <a:ext cx="287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i="1" dirty="0" smtClean="0">
                    <a:solidFill>
                      <a:prstClr val="white"/>
                    </a:solidFill>
                    <a:latin typeface="Book Antiqua" pitchFamily="18" charset="0"/>
                  </a:rPr>
                  <a:t>s</a:t>
                </a:r>
                <a:endParaRPr lang="en-US" sz="1800" b="1" dirty="0">
                  <a:solidFill>
                    <a:prstClr val="white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861811" y="2193131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prstClr val="white"/>
                    </a:solidFill>
                    <a:latin typeface="Bookman Old Style"/>
                  </a:rPr>
                  <a:t>–</a:t>
                </a:r>
                <a:endParaRPr lang="en-US" sz="1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4119174" y="2193131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i="1" dirty="0">
                    <a:solidFill>
                      <a:prstClr val="white"/>
                    </a:solidFill>
                    <a:latin typeface="Book Antiqua" pitchFamily="18" charset="0"/>
                  </a:rPr>
                  <a:t>a</a:t>
                </a:r>
                <a:endParaRPr lang="en-US" sz="1800" b="1" dirty="0">
                  <a:solidFill>
                    <a:prstClr val="white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4251159" y="2193131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white"/>
                    </a:solidFill>
                    <a:latin typeface="Bookman Old Style"/>
                  </a:rPr>
                  <a:t>)</a:t>
                </a:r>
                <a:endParaRPr lang="en-US" sz="1800" b="1" baseline="30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4377713" y="2203031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white"/>
                    </a:solidFill>
                    <a:latin typeface="Bookman Old Style"/>
                  </a:rPr>
                  <a:t>(</a:t>
                </a:r>
                <a:endParaRPr lang="en-US" sz="1800" b="1" baseline="30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486401" y="2197558"/>
                <a:ext cx="287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i="1" dirty="0" smtClean="0">
                    <a:solidFill>
                      <a:prstClr val="white"/>
                    </a:solidFill>
                    <a:latin typeface="Book Antiqua" pitchFamily="18" charset="0"/>
                  </a:rPr>
                  <a:t>s</a:t>
                </a:r>
                <a:endParaRPr lang="en-US" sz="1800" b="1" dirty="0">
                  <a:solidFill>
                    <a:prstClr val="white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666653" y="219755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prstClr val="white"/>
                    </a:solidFill>
                    <a:latin typeface="Bookman Old Style"/>
                  </a:rPr>
                  <a:t>–</a:t>
                </a:r>
                <a:endParaRPr lang="en-US" sz="1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924016" y="2197558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i="1" dirty="0" smtClean="0">
                    <a:solidFill>
                      <a:prstClr val="white"/>
                    </a:solidFill>
                    <a:latin typeface="Book Antiqua" pitchFamily="18" charset="0"/>
                  </a:rPr>
                  <a:t>b</a:t>
                </a:r>
                <a:endParaRPr lang="en-US" sz="1800" b="1" dirty="0">
                  <a:solidFill>
                    <a:prstClr val="white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056001" y="2197558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white"/>
                    </a:solidFill>
                    <a:latin typeface="Bookman Old Style"/>
                  </a:rPr>
                  <a:t>)</a:t>
                </a:r>
                <a:endParaRPr lang="en-US" sz="1800" b="1" baseline="30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5206185" y="2207458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white"/>
                    </a:solidFill>
                    <a:latin typeface="Bookman Old Style"/>
                  </a:rPr>
                  <a:t>(</a:t>
                </a:r>
                <a:endParaRPr lang="en-US" sz="1800" b="1" baseline="30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5314873" y="2201985"/>
                <a:ext cx="287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i="1" dirty="0" smtClean="0">
                    <a:solidFill>
                      <a:prstClr val="white"/>
                    </a:solidFill>
                    <a:latin typeface="Book Antiqua" pitchFamily="18" charset="0"/>
                  </a:rPr>
                  <a:t>s</a:t>
                </a:r>
                <a:endParaRPr lang="en-US" sz="1800" b="1" dirty="0">
                  <a:solidFill>
                    <a:prstClr val="white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5495125" y="2201985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prstClr val="white"/>
                    </a:solidFill>
                    <a:latin typeface="Bookman Old Style"/>
                  </a:rPr>
                  <a:t>–</a:t>
                </a:r>
                <a:endParaRPr lang="en-US" sz="1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5752488" y="2201985"/>
                <a:ext cx="287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i="1" dirty="0" smtClean="0">
                    <a:solidFill>
                      <a:prstClr val="white"/>
                    </a:solidFill>
                    <a:latin typeface="Book Antiqua" pitchFamily="18" charset="0"/>
                  </a:rPr>
                  <a:t>c</a:t>
                </a:r>
                <a:endParaRPr lang="en-US" sz="1800" b="1" dirty="0">
                  <a:solidFill>
                    <a:prstClr val="white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5884473" y="2201985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white"/>
                    </a:solidFill>
                    <a:latin typeface="Bookman Old Style"/>
                  </a:rPr>
                  <a:t>)</a:t>
                </a:r>
                <a:endParaRPr lang="en-US" sz="1800" b="1" baseline="30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5" name="TextBox 294"/>
            <p:cNvSpPr txBox="1"/>
            <p:nvPr/>
          </p:nvSpPr>
          <p:spPr>
            <a:xfrm>
              <a:off x="4644011" y="3340688"/>
              <a:ext cx="1062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Area of triangle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622907" y="3475247"/>
              <a:ext cx="338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7" name="Rounded Rectangle 296"/>
          <p:cNvSpPr/>
          <p:nvPr/>
        </p:nvSpPr>
        <p:spPr>
          <a:xfrm>
            <a:off x="4821304" y="4191528"/>
            <a:ext cx="3978923" cy="67012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671060" y="4246683"/>
            <a:ext cx="1702132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16 tiles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267898" y="4338929"/>
            <a:ext cx="30614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514229" y="4369678"/>
            <a:ext cx="49304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970087" y="4338929"/>
            <a:ext cx="30614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132545" y="4246683"/>
            <a:ext cx="1803842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1 triangular tile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4704807" y="276868"/>
            <a:ext cx="801186" cy="3493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4726968" y="335240"/>
            <a:ext cx="756864" cy="2349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98879" y="28360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 Antiqua" pitchFamily="18" charset="0"/>
              </a:rPr>
              <a:t>s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 = 36</a:t>
            </a:r>
          </a:p>
        </p:txBody>
      </p:sp>
      <p:grpSp>
        <p:nvGrpSpPr>
          <p:cNvPr id="354" name="Group 353"/>
          <p:cNvGrpSpPr/>
          <p:nvPr/>
        </p:nvGrpSpPr>
        <p:grpSpPr>
          <a:xfrm>
            <a:off x="4650741" y="3337089"/>
            <a:ext cx="4154103" cy="584234"/>
            <a:chOff x="61907" y="1776308"/>
            <a:chExt cx="4154103" cy="584775"/>
          </a:xfrm>
        </p:grpSpPr>
        <p:grpSp>
          <p:nvGrpSpPr>
            <p:cNvPr id="355" name="Group 354"/>
            <p:cNvGrpSpPr/>
            <p:nvPr/>
          </p:nvGrpSpPr>
          <p:grpSpPr>
            <a:xfrm>
              <a:off x="1405728" y="1837408"/>
              <a:ext cx="2810282" cy="383659"/>
              <a:chOff x="3332595" y="2193131"/>
              <a:chExt cx="2810282" cy="383659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 rot="16200000" flipH="1">
                <a:off x="3302805" y="2430570"/>
                <a:ext cx="119160" cy="595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rot="5400000" flipH="1" flipV="1">
                <a:off x="3274869" y="2338601"/>
                <a:ext cx="295436" cy="595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flipV="1">
                <a:off x="3436373" y="2221387"/>
                <a:ext cx="2651760" cy="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Rectangle 360"/>
              <p:cNvSpPr/>
              <p:nvPr/>
            </p:nvSpPr>
            <p:spPr>
              <a:xfrm>
                <a:off x="3434963" y="2193131"/>
                <a:ext cx="274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i="1" dirty="0" smtClean="0">
                    <a:solidFill>
                      <a:prstClr val="black"/>
                    </a:solidFill>
                    <a:latin typeface="Book Antiqua" pitchFamily="18" charset="0"/>
                  </a:rPr>
                  <a:t>s</a:t>
                </a:r>
                <a:endParaRPr lang="en-US" sz="18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3572871" y="2198604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/>
                  </a:rPr>
                  <a:t>(</a:t>
                </a:r>
                <a:endParaRPr lang="en-US" sz="1800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681559" y="2193131"/>
                <a:ext cx="274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i="1" dirty="0" smtClean="0">
                    <a:solidFill>
                      <a:prstClr val="black"/>
                    </a:solidFill>
                    <a:latin typeface="Book Antiqua" pitchFamily="18" charset="0"/>
                  </a:rPr>
                  <a:t>s</a:t>
                </a:r>
                <a:endParaRPr lang="en-US" sz="18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861811" y="2193131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prstClr val="black"/>
                    </a:solidFill>
                    <a:latin typeface="Bookman Old Style"/>
                  </a:rPr>
                  <a:t>–</a:t>
                </a:r>
                <a:endParaRPr lang="en-US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4119174" y="2193131"/>
                <a:ext cx="287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i="1" dirty="0">
                    <a:solidFill>
                      <a:prstClr val="black"/>
                    </a:solidFill>
                    <a:latin typeface="Book Antiqua" pitchFamily="18" charset="0"/>
                  </a:rPr>
                  <a:t>a</a:t>
                </a:r>
                <a:endParaRPr lang="en-US" sz="18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4251159" y="2193131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/>
                  </a:rPr>
                  <a:t>)</a:t>
                </a:r>
                <a:endParaRPr lang="en-US" sz="1800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4377713" y="2203031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/>
                  </a:rPr>
                  <a:t>(</a:t>
                </a:r>
                <a:endParaRPr lang="en-US" sz="1800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486401" y="2197558"/>
                <a:ext cx="274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i="1" dirty="0" smtClean="0">
                    <a:solidFill>
                      <a:prstClr val="black"/>
                    </a:solidFill>
                    <a:latin typeface="Book Antiqua" pitchFamily="18" charset="0"/>
                  </a:rPr>
                  <a:t>s</a:t>
                </a:r>
                <a:endParaRPr lang="en-US" sz="18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4666653" y="219755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prstClr val="black"/>
                    </a:solidFill>
                    <a:latin typeface="Bookman Old Style"/>
                  </a:rPr>
                  <a:t>–</a:t>
                </a:r>
                <a:endParaRPr lang="en-US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4924016" y="2197558"/>
                <a:ext cx="292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i="1" dirty="0" smtClean="0">
                    <a:solidFill>
                      <a:prstClr val="black"/>
                    </a:solidFill>
                    <a:latin typeface="Book Antiqua" pitchFamily="18" charset="0"/>
                  </a:rPr>
                  <a:t>b</a:t>
                </a:r>
                <a:endParaRPr lang="en-US" sz="18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5056001" y="2197558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/>
                  </a:rPr>
                  <a:t>)</a:t>
                </a:r>
                <a:endParaRPr lang="en-US" sz="1800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206185" y="2207458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/>
                  </a:rPr>
                  <a:t>(</a:t>
                </a:r>
                <a:endParaRPr lang="en-US" sz="1800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5314873" y="2201985"/>
                <a:ext cx="274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i="1" dirty="0" smtClean="0">
                    <a:solidFill>
                      <a:prstClr val="black"/>
                    </a:solidFill>
                    <a:latin typeface="Book Antiqua" pitchFamily="18" charset="0"/>
                  </a:rPr>
                  <a:t>s</a:t>
                </a:r>
                <a:endParaRPr lang="en-US" sz="18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5495125" y="2201985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prstClr val="black"/>
                    </a:solidFill>
                    <a:latin typeface="Bookman Old Style"/>
                  </a:rPr>
                  <a:t>–</a:t>
                </a:r>
                <a:endParaRPr lang="en-US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752488" y="2201985"/>
                <a:ext cx="287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i="1" dirty="0" smtClean="0">
                    <a:solidFill>
                      <a:prstClr val="black"/>
                    </a:solidFill>
                    <a:latin typeface="Book Antiqua" pitchFamily="18" charset="0"/>
                  </a:rPr>
                  <a:t>c</a:t>
                </a:r>
                <a:endParaRPr lang="en-US" sz="18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5884473" y="2201985"/>
                <a:ext cx="25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/>
                  </a:rPr>
                  <a:t>)</a:t>
                </a:r>
                <a:endParaRPr lang="en-US" sz="1800" baseline="30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6" name="TextBox 355"/>
            <p:cNvSpPr txBox="1"/>
            <p:nvPr/>
          </p:nvSpPr>
          <p:spPr>
            <a:xfrm>
              <a:off x="61907" y="1776308"/>
              <a:ext cx="1062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Area of triangle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040803" y="1910867"/>
              <a:ext cx="338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5" name="Rectangle 254"/>
          <p:cNvSpPr/>
          <p:nvPr/>
        </p:nvSpPr>
        <p:spPr>
          <a:xfrm>
            <a:off x="4761396" y="951411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</a:rPr>
              <a:t>a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4682047" y="1619214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</a:rPr>
              <a:t>b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28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698879" y="2296690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</a:rPr>
              <a:t>c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249" name="Picture 248" descr="green-blank-blackboar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4420" y="742973"/>
            <a:ext cx="2570765" cy="2479209"/>
          </a:xfrm>
          <a:prstGeom prst="rect">
            <a:avLst/>
          </a:prstGeom>
        </p:spPr>
      </p:pic>
      <p:cxnSp>
        <p:nvCxnSpPr>
          <p:cNvPr id="250" name="Straight Connector 249"/>
          <p:cNvCxnSpPr/>
          <p:nvPr/>
        </p:nvCxnSpPr>
        <p:spPr>
          <a:xfrm flipH="1">
            <a:off x="7379267" y="1240369"/>
            <a:ext cx="16559" cy="173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7395825" y="1247588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395825" y="1879242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391063" y="2558517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6921720" y="1224396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599928" y="1224396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6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7764523" y="123196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7590410" y="1512366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4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7603333" y="891523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6916429" y="185304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592703" y="185013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536180" y="215541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 1 76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7763908" y="891523"/>
            <a:ext cx="4748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.4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7828735" y="256142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24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9" name="Cloud Callout 308"/>
          <p:cNvSpPr/>
          <p:nvPr/>
        </p:nvSpPr>
        <p:spPr>
          <a:xfrm flipH="1">
            <a:off x="2362200" y="1885973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730246" y="2167160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find the square root correct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upto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one decimal only.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819400" y="2190773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we have to take only one pair of zeroes after the no.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2" name="Cloud Callout 311"/>
          <p:cNvSpPr/>
          <p:nvPr/>
        </p:nvSpPr>
        <p:spPr>
          <a:xfrm flipH="1">
            <a:off x="2286000" y="1962173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743200" y="2219348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is the number whose square is less than or equal to 6?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4" name="Rectangular Callout 313"/>
          <p:cNvSpPr/>
          <p:nvPr/>
        </p:nvSpPr>
        <p:spPr>
          <a:xfrm>
            <a:off x="4191000" y="3333773"/>
            <a:ext cx="1457277" cy="355478"/>
          </a:xfrm>
          <a:prstGeom prst="wedgeRectCallout">
            <a:avLst>
              <a:gd name="adj1" fmla="val -39479"/>
              <a:gd name="adj2" fmla="val -151497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7838261" y="1852263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819400" y="2503294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17" name="Cloud Callout 316"/>
          <p:cNvSpPr/>
          <p:nvPr/>
        </p:nvSpPr>
        <p:spPr>
          <a:xfrm flipH="1">
            <a:off x="914400" y="1809773"/>
            <a:ext cx="4983897" cy="208699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905000" y="2038373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number should be written besides 4 such that,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920240" y="2495573"/>
            <a:ext cx="361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when we multiply the new number formed with the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same digit , we should get a number equal to or less than 200 ?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7092950" y="185422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>
            <a:off x="6848475" y="1879623"/>
            <a:ext cx="5320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6731000" y="151449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Bookman Old Style" pitchFamily="18" charset="0"/>
              </a:rPr>
              <a:t>+ 2 </a:t>
            </a:r>
            <a:endParaRPr lang="en-US" sz="18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23" name="Rectangle 322"/>
          <p:cNvSpPr/>
          <p:nvPr/>
        </p:nvSpPr>
        <p:spPr>
          <a:xfrm rot="10800000" flipV="1">
            <a:off x="4293144" y="3377649"/>
            <a:ext cx="1340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3276600" y="2495573"/>
            <a:ext cx="4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4</a:t>
            </a:r>
            <a:endParaRPr lang="en-US" sz="2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25" name="Rounded Rectangular Callout 324"/>
          <p:cNvSpPr/>
          <p:nvPr/>
        </p:nvSpPr>
        <p:spPr>
          <a:xfrm>
            <a:off x="554758" y="3229730"/>
            <a:ext cx="2132483" cy="711639"/>
          </a:xfrm>
          <a:prstGeom prst="wedgeRoundRectCallout">
            <a:avLst>
              <a:gd name="adj1" fmla="val 81387"/>
              <a:gd name="adj2" fmla="val -1141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62000" y="3295673"/>
            <a:ext cx="29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44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4 = 176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 176 &lt; 200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 flipV="1">
            <a:off x="552358" y="3353915"/>
            <a:ext cx="36848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7341391" y="1512367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7341391" y="2129111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5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88889E-6 -4.74576E-6 L -0.50104 -0.30693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-15347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5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000"/>
                            </p:stCondLst>
                            <p:childTnLst>
                              <p:par>
                                <p:cTn id="3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500"/>
                            </p:stCondLst>
                            <p:childTnLst>
                              <p:par>
                                <p:cTn id="3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500"/>
                            </p:stCondLst>
                            <p:childTnLst>
                              <p:par>
                                <p:cTn id="3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000"/>
                            </p:stCondLst>
                            <p:childTnLst>
                              <p:par>
                                <p:cTn id="4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000"/>
                            </p:stCondLst>
                            <p:childTnLst>
                              <p:par>
                                <p:cTn id="4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000"/>
                            </p:stCondLst>
                            <p:childTnLst>
                              <p:par>
                                <p:cTn id="4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000"/>
                            </p:stCondLst>
                            <p:childTnLst>
                              <p:par>
                                <p:cTn id="5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15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1000"/>
                            </p:stCondLst>
                            <p:childTnLst>
                              <p:par>
                                <p:cTn id="5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500"/>
                            </p:stCondLst>
                            <p:childTnLst>
                              <p:par>
                                <p:cTn id="5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500"/>
                            </p:stCondLst>
                            <p:childTnLst>
                              <p:par>
                                <p:cTn id="5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000"/>
                            </p:stCondLst>
                            <p:childTnLst>
                              <p:par>
                                <p:cTn id="5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500"/>
                            </p:stCondLst>
                            <p:childTnLst>
                              <p:par>
                                <p:cTn id="5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00"/>
                            </p:stCondLst>
                            <p:childTnLst>
                              <p:par>
                                <p:cTn id="5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000"/>
                            </p:stCondLst>
                            <p:childTnLst>
                              <p:par>
                                <p:cTn id="5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1500"/>
                            </p:stCondLst>
                            <p:childTnLst>
                              <p:par>
                                <p:cTn id="6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000"/>
                            </p:stCondLst>
                            <p:childTnLst>
                              <p:par>
                                <p:cTn id="6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1000"/>
                            </p:stCondLst>
                            <p:childTnLst>
                              <p:par>
                                <p:cTn id="6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1500"/>
                            </p:stCondLst>
                            <p:childTnLst>
                              <p:par>
                                <p:cTn id="6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500"/>
                            </p:stCondLst>
                            <p:childTnLst>
                              <p:par>
                                <p:cTn id="6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000"/>
                            </p:stCondLst>
                            <p:childTnLst>
                              <p:par>
                                <p:cTn id="6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1500"/>
                            </p:stCondLst>
                            <p:childTnLst>
                              <p:par>
                                <p:cTn id="6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000"/>
                            </p:stCondLst>
                            <p:childTnLst>
                              <p:par>
                                <p:cTn id="6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500"/>
                            </p:stCondLst>
                            <p:childTnLst>
                              <p:par>
                                <p:cTn id="6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500"/>
                            </p:stCondLst>
                            <p:childTnLst>
                              <p:par>
                                <p:cTn id="6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500"/>
                            </p:stCondLst>
                            <p:childTnLst>
                              <p:par>
                                <p:cTn id="6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1000"/>
                            </p:stCondLst>
                            <p:childTnLst>
                              <p:par>
                                <p:cTn id="6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2000"/>
                            </p:stCondLst>
                            <p:childTnLst>
                              <p:par>
                                <p:cTn id="6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6" fill="hold">
                            <p:stCondLst>
                              <p:cond delay="500"/>
                            </p:stCondLst>
                            <p:childTnLst>
                              <p:par>
                                <p:cTn id="8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500"/>
                            </p:stCondLst>
                            <p:childTnLst>
                              <p:par>
                                <p:cTn id="8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500"/>
                            </p:stCondLst>
                            <p:childTnLst>
                              <p:par>
                                <p:cTn id="8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1000"/>
                            </p:stCondLst>
                            <p:childTnLst>
                              <p:par>
                                <p:cTn id="8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5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>
                      <p:stCondLst>
                        <p:cond delay="indefinite"/>
                      </p:stCondLst>
                      <p:childTnLst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500"/>
                            </p:stCondLst>
                            <p:childTnLst>
                              <p:par>
                                <p:cTn id="9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500"/>
                            </p:stCondLst>
                            <p:childTnLst>
                              <p:par>
                                <p:cTn id="9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1000"/>
                            </p:stCondLst>
                            <p:childTnLst>
                              <p:par>
                                <p:cTn id="9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8" grpId="1" animBg="1"/>
      <p:bldP spid="254" grpId="0" animBg="1"/>
      <p:bldP spid="256" grpId="0" animBg="1"/>
      <p:bldP spid="258" grpId="0" animBg="1"/>
      <p:bldP spid="269" grpId="0" animBg="1"/>
      <p:bldP spid="269" grpId="1" animBg="1"/>
      <p:bldP spid="269" grpId="2" animBg="1"/>
      <p:bldP spid="270" grpId="0" animBg="1"/>
      <p:bldP spid="270" grpId="1" animBg="1"/>
      <p:bldP spid="270" grpId="2" animBg="1"/>
      <p:bldP spid="271" grpId="0" animBg="1"/>
      <p:bldP spid="271" grpId="1" animBg="1"/>
      <p:bldP spid="271" grpId="2" animBg="1"/>
      <p:bldP spid="378" grpId="0" animBg="1"/>
      <p:bldP spid="378" grpId="1" animBg="1"/>
      <p:bldP spid="379" grpId="0" animBg="1"/>
      <p:bldP spid="379" grpId="1" animBg="1"/>
      <p:bldP spid="380" grpId="0" animBg="1"/>
      <p:bldP spid="380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377" grpId="0" animBg="1"/>
      <p:bldP spid="377" grpId="1" animBg="1"/>
      <p:bldP spid="381" grpId="0" animBg="1"/>
      <p:bldP spid="381" grpId="1" animBg="1"/>
      <p:bldP spid="382" grpId="0" animBg="1"/>
      <p:bldP spid="382" grpId="1" animBg="1"/>
      <p:bldP spid="383" grpId="0" animBg="1"/>
      <p:bldP spid="383" grpId="1" animBg="1"/>
      <p:bldP spid="384" grpId="0" animBg="1"/>
      <p:bldP spid="384" grpId="1" animBg="1"/>
      <p:bldP spid="385" grpId="0" animBg="1"/>
      <p:bldP spid="385" grpId="1" animBg="1"/>
      <p:bldP spid="386" grpId="0" animBg="1"/>
      <p:bldP spid="386" grpId="1" animBg="1"/>
      <p:bldP spid="3" grpId="0" animBg="1"/>
      <p:bldP spid="3" grpId="1" animBg="1"/>
      <p:bldP spid="305" grpId="0" animBg="1"/>
      <p:bldP spid="305" grpId="1" animBg="1"/>
      <p:bldP spid="306" grpId="0" animBg="1"/>
      <p:bldP spid="306" grpId="1" animBg="1"/>
      <p:bldP spid="2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4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6" grpId="0"/>
      <p:bldP spid="77" grpId="0"/>
      <p:bldP spid="78" grpId="0"/>
      <p:bldP spid="79" grpId="0"/>
      <p:bldP spid="83" grpId="0"/>
      <p:bldP spid="84" grpId="0"/>
      <p:bldP spid="85" grpId="0"/>
      <p:bldP spid="89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9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74" grpId="0" animBg="1"/>
      <p:bldP spid="303" grpId="0" animBg="1"/>
      <p:bldP spid="304" grpId="0" animBg="1"/>
      <p:bldP spid="304" grpId="1" animBg="1"/>
      <p:bldP spid="304" grpId="2" animBg="1"/>
      <p:bldP spid="304" grpId="3" animBg="1"/>
      <p:bldP spid="304" grpId="4" animBg="1"/>
      <p:bldP spid="304" grpId="5" animBg="1"/>
      <p:bldP spid="304" grpId="6" animBg="1"/>
      <p:bldP spid="304" grpId="7" animBg="1"/>
      <p:bldP spid="304" grpId="8" animBg="1"/>
      <p:bldP spid="37" grpId="0"/>
      <p:bldP spid="255" grpId="0"/>
      <p:bldP spid="257" grpId="0"/>
      <p:bldP spid="259" grpId="0"/>
      <p:bldP spid="263" grpId="0"/>
      <p:bldP spid="263" grpId="1"/>
      <p:bldP spid="264" grpId="0"/>
      <p:bldP spid="264" grpId="1"/>
      <p:bldP spid="265" grpId="0"/>
      <p:bldP spid="265" grpId="1"/>
      <p:bldP spid="266" grpId="0"/>
      <p:bldP spid="266" grpId="1"/>
      <p:bldP spid="267" grpId="0"/>
      <p:bldP spid="267" grpId="1"/>
      <p:bldP spid="268" grpId="0"/>
      <p:bldP spid="268" grpId="1"/>
      <p:bldP spid="272" grpId="0"/>
      <p:bldP spid="272" grpId="1"/>
      <p:bldP spid="273" grpId="0"/>
      <p:bldP spid="273" grpId="1"/>
      <p:bldP spid="307" grpId="0"/>
      <p:bldP spid="307" grpId="1"/>
      <p:bldP spid="308" grpId="0"/>
      <p:bldP spid="308" grpId="1"/>
      <p:bldP spid="309" grpId="0" animBg="1"/>
      <p:bldP spid="309" grpId="1" animBg="1"/>
      <p:bldP spid="310" grpId="0"/>
      <p:bldP spid="310" grpId="1"/>
      <p:bldP spid="311" grpId="0"/>
      <p:bldP spid="311" grpId="1"/>
      <p:bldP spid="312" grpId="0" animBg="1"/>
      <p:bldP spid="312" grpId="1" animBg="1"/>
      <p:bldP spid="313" grpId="0"/>
      <p:bldP spid="313" grpId="1"/>
      <p:bldP spid="314" grpId="0" animBg="1"/>
      <p:bldP spid="314" grpId="1" animBg="1"/>
      <p:bldP spid="315" grpId="0"/>
      <p:bldP spid="315" grpId="1"/>
      <p:bldP spid="316" grpId="0"/>
      <p:bldP spid="316" grpId="1"/>
      <p:bldP spid="317" grpId="0" animBg="1"/>
      <p:bldP spid="317" grpId="1" animBg="1"/>
      <p:bldP spid="318" grpId="0"/>
      <p:bldP spid="318" grpId="1"/>
      <p:bldP spid="319" grpId="0"/>
      <p:bldP spid="319" grpId="1"/>
      <p:bldP spid="320" grpId="0"/>
      <p:bldP spid="320" grpId="1"/>
      <p:bldP spid="322" grpId="0"/>
      <p:bldP spid="322" grpId="1"/>
      <p:bldP spid="323" grpId="0"/>
      <p:bldP spid="323" grpId="1"/>
      <p:bldP spid="324" grpId="0"/>
      <p:bldP spid="324" grpId="1"/>
      <p:bldP spid="325" grpId="0" animBg="1"/>
      <p:bldP spid="325" grpId="1" animBg="1"/>
      <p:bldP spid="326" grpId="0" build="allAtOnce"/>
      <p:bldP spid="327" grpId="0"/>
      <p:bldP spid="327" grpId="1"/>
      <p:bldP spid="328" grpId="0"/>
      <p:bldP spid="328" grpId="1"/>
      <p:bldP spid="329" grpId="0"/>
      <p:bldP spid="3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3735335" y="3727242"/>
            <a:ext cx="938265" cy="59302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60214" y="3281363"/>
            <a:ext cx="1359486" cy="32623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16560" y="1207497"/>
            <a:ext cx="3850640" cy="40998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833725" y="1994433"/>
            <a:ext cx="1667155" cy="75368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3867" y="324484"/>
            <a:ext cx="4099558" cy="67012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67360" y="1233003"/>
            <a:ext cx="3749040" cy="33555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9740" y="4500776"/>
            <a:ext cx="5904221" cy="42932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90" y="2918837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9840" y="2918837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Area of 16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tiles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2760" y="291883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0416" y="2921916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16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0012" y="29199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24378" y="291413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86.4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2344" y="326724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8105" y="326724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1382.4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6742" y="3267249"/>
            <a:ext cx="63780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m</a:t>
            </a:r>
            <a:r>
              <a:rPr lang="en-US" sz="180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0348" y="3267249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(approx.)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009" y="384583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248" y="3845839"/>
            <a:ext cx="54534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Rs.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0" name="Left Bracket 19"/>
          <p:cNvSpPr/>
          <p:nvPr/>
        </p:nvSpPr>
        <p:spPr>
          <a:xfrm>
            <a:off x="5590411" y="3626360"/>
            <a:ext cx="108714" cy="807948"/>
          </a:xfrm>
          <a:prstGeom prst="leftBracket">
            <a:avLst>
              <a:gd name="adj" fmla="val 1557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eft Bracket 20"/>
          <p:cNvSpPr/>
          <p:nvPr/>
        </p:nvSpPr>
        <p:spPr>
          <a:xfrm flipH="1">
            <a:off x="7086600" y="3626360"/>
            <a:ext cx="100430" cy="807948"/>
          </a:xfrm>
          <a:prstGeom prst="leftBracket">
            <a:avLst>
              <a:gd name="adj" fmla="val 1557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864891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1382.4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73529" y="387918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52978" y="371895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50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14395" y="405878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81644" y="4031568"/>
            <a:ext cx="6126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100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01301" y="453094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b="1" dirty="0">
              <a:solidFill>
                <a:prstClr val="black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166195" y="4523157"/>
            <a:ext cx="2391373" cy="384911"/>
            <a:chOff x="5176821" y="4643199"/>
            <a:chExt cx="2391373" cy="385267"/>
          </a:xfrm>
        </p:grpSpPr>
        <p:sp>
          <p:nvSpPr>
            <p:cNvPr id="29" name="Rectangle 28"/>
            <p:cNvSpPr/>
            <p:nvPr/>
          </p:nvSpPr>
          <p:spPr>
            <a:xfrm>
              <a:off x="5176821" y="4643199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/>
                </a:rPr>
                <a:t>Rs.</a:t>
              </a:r>
              <a:endParaRPr lang="en-US" sz="1800" b="1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62492" y="4643199"/>
              <a:ext cx="87235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/>
                </a:rPr>
                <a:t>691.2</a:t>
              </a:r>
              <a:endParaRPr lang="en-US" sz="1800" b="1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1576" y="4658792"/>
              <a:ext cx="1226618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/>
                </a:rPr>
                <a:t>(approx.)</a:t>
              </a:r>
              <a:endParaRPr lang="en-US" sz="1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4258" y="379639"/>
            <a:ext cx="4265327" cy="584234"/>
            <a:chOff x="264257" y="379990"/>
            <a:chExt cx="4265327" cy="584775"/>
          </a:xfrm>
        </p:grpSpPr>
        <p:sp>
          <p:nvSpPr>
            <p:cNvPr id="79" name="TextBox 78"/>
            <p:cNvSpPr txBox="1"/>
            <p:nvPr/>
          </p:nvSpPr>
          <p:spPr>
            <a:xfrm>
              <a:off x="264257" y="379990"/>
              <a:ext cx="1702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Area of 16 tiles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61094" y="472322"/>
              <a:ext cx="306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20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07426" y="503100"/>
              <a:ext cx="493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16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63283" y="472322"/>
              <a:ext cx="306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white"/>
                  </a:solidFill>
                  <a:latin typeface="Bookman Old Style" pitchFamily="18" charset="0"/>
                </a:rPr>
                <a:t>×</a:t>
              </a:r>
              <a:endParaRPr lang="en-US" sz="20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25742" y="379990"/>
              <a:ext cx="18038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Area of 1 triangular tile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391160" y="1231647"/>
            <a:ext cx="390844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Area of 1 triangular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tile = 86.4cm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68792" y="369808"/>
            <a:ext cx="4265327" cy="584775"/>
            <a:chOff x="264257" y="379990"/>
            <a:chExt cx="4265327" cy="585317"/>
          </a:xfrm>
        </p:grpSpPr>
        <p:sp>
          <p:nvSpPr>
            <p:cNvPr id="88" name="TextBox 87"/>
            <p:cNvSpPr txBox="1"/>
            <p:nvPr/>
          </p:nvSpPr>
          <p:spPr>
            <a:xfrm>
              <a:off x="264257" y="379990"/>
              <a:ext cx="1702132" cy="58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Area of 16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tiles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61094" y="472322"/>
              <a:ext cx="306143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07426" y="503100"/>
              <a:ext cx="493046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16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63283" y="472322"/>
              <a:ext cx="306143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×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25742" y="379990"/>
              <a:ext cx="1803842" cy="58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Area of 1 triangular tile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4701541" y="694101"/>
            <a:ext cx="4107179" cy="8108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8200" y="789377"/>
            <a:ext cx="4203495" cy="584234"/>
            <a:chOff x="4648200" y="484577"/>
            <a:chExt cx="4203495" cy="584234"/>
          </a:xfrm>
        </p:grpSpPr>
        <p:sp>
          <p:nvSpPr>
            <p:cNvPr id="95" name="TextBox 94"/>
            <p:cNvSpPr txBox="1"/>
            <p:nvPr/>
          </p:nvSpPr>
          <p:spPr>
            <a:xfrm>
              <a:off x="4648200" y="484577"/>
              <a:ext cx="1702132" cy="58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Cost of polishing tiles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245038" y="576823"/>
              <a:ext cx="306143" cy="39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71382" y="484577"/>
              <a:ext cx="1162579" cy="58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Rate of polishing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577174" y="576823"/>
              <a:ext cx="306143" cy="39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×</a:t>
              </a:r>
              <a:endParaRPr lang="en-US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794805" y="484577"/>
              <a:ext cx="1056890" cy="58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Area of 16 tiles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648200" y="783590"/>
            <a:ext cx="4203495" cy="584234"/>
            <a:chOff x="4648200" y="484577"/>
            <a:chExt cx="4203495" cy="584234"/>
          </a:xfrm>
        </p:grpSpPr>
        <p:sp>
          <p:nvSpPr>
            <p:cNvPr id="103" name="TextBox 102"/>
            <p:cNvSpPr txBox="1"/>
            <p:nvPr/>
          </p:nvSpPr>
          <p:spPr>
            <a:xfrm>
              <a:off x="4648200" y="484577"/>
              <a:ext cx="1702132" cy="58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Cost of polishing tiles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245038" y="576823"/>
              <a:ext cx="306143" cy="39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2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1382" y="484577"/>
              <a:ext cx="1162579" cy="58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Rate of polishing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577174" y="576823"/>
              <a:ext cx="306143" cy="39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  <a:latin typeface="Bookman Old Style" pitchFamily="18" charset="0"/>
                </a:rPr>
                <a:t>×</a:t>
              </a:r>
              <a:endParaRPr lang="en-US" sz="2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94805" y="484577"/>
              <a:ext cx="1056890" cy="58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Area of 16 tiles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8" name="Cloud Callout 107"/>
          <p:cNvSpPr/>
          <p:nvPr/>
        </p:nvSpPr>
        <p:spPr>
          <a:xfrm>
            <a:off x="5551974" y="1757680"/>
            <a:ext cx="3338026" cy="1135026"/>
          </a:xfrm>
          <a:prstGeom prst="cloudCallout">
            <a:avLst>
              <a:gd name="adj1" fmla="val -130254"/>
              <a:gd name="adj2" fmla="val 14725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718813" y="2155916"/>
            <a:ext cx="3004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Rate of polishing is 50p/cm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560" y="4530942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744980" y="4530771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Cost of polishing the tiles</a:t>
            </a:r>
            <a:endParaRPr lang="en-US" sz="1800" b="1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723385" y="3832860"/>
            <a:ext cx="311655" cy="1908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685285" y="4130040"/>
            <a:ext cx="395475" cy="1832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355845" y="3962400"/>
            <a:ext cx="797430" cy="1832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04849" y="4259777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Bookman Old Style"/>
              </a:rPr>
              <a:t>2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00800" y="3672318"/>
            <a:ext cx="6046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Bookman Old Style"/>
              </a:rPr>
              <a:t>691.2</a:t>
            </a:r>
            <a:endParaRPr lang="en-US" sz="1100" b="1" dirty="0">
              <a:solidFill>
                <a:srgbClr val="C000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5937698" y="4324350"/>
            <a:ext cx="191640" cy="1175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5.547E-7 L 0.00104 0.3328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64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19741E-6 L -0.45868 0.5764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4" y="2882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110" grpId="0" animBg="1"/>
      <p:bldP spid="110" grpId="1" animBg="1"/>
      <p:bldP spid="100" grpId="0" animBg="1"/>
      <p:bldP spid="100" grpId="1" animBg="1"/>
      <p:bldP spid="78" grpId="0" animBg="1"/>
      <p:bldP spid="78" grpId="1" animBg="1"/>
      <p:bldP spid="99" grpId="0" animBg="1"/>
      <p:bldP spid="99" grpId="1" animBg="1"/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26" grpId="0"/>
      <p:bldP spid="27" grpId="0"/>
      <p:bldP spid="93" grpId="0" animBg="1"/>
      <p:bldP spid="108" grpId="0" animBg="1"/>
      <p:bldP spid="108" grpId="1" animBg="1"/>
      <p:bldP spid="109" grpId="0"/>
      <p:bldP spid="109" grpId="1"/>
      <p:bldP spid="111" grpId="0"/>
      <p:bldP spid="112" grpId="0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46100"/>
            <a:ext cx="79629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21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/>
          <p:cNvSpPr/>
          <p:nvPr/>
        </p:nvSpPr>
        <p:spPr>
          <a:xfrm>
            <a:off x="5892800" y="3364562"/>
            <a:ext cx="3070221" cy="6645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8404037" y="3482117"/>
            <a:ext cx="452923" cy="4209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438248" y="894787"/>
            <a:ext cx="2296174" cy="977996"/>
          </a:xfrm>
          <a:custGeom>
            <a:avLst/>
            <a:gdLst>
              <a:gd name="connsiteX0" fmla="*/ 0 w 672162"/>
              <a:gd name="connsiteY0" fmla="*/ 0 h 196946"/>
              <a:gd name="connsiteX1" fmla="*/ 672162 w 672162"/>
              <a:gd name="connsiteY1" fmla="*/ 0 h 196946"/>
              <a:gd name="connsiteX2" fmla="*/ 672162 w 672162"/>
              <a:gd name="connsiteY2" fmla="*/ 196946 h 196946"/>
              <a:gd name="connsiteX3" fmla="*/ 0 w 672162"/>
              <a:gd name="connsiteY3" fmla="*/ 196946 h 196946"/>
              <a:gd name="connsiteX4" fmla="*/ 0 w 672162"/>
              <a:gd name="connsiteY4" fmla="*/ 0 h 196946"/>
              <a:gd name="connsiteX0" fmla="*/ 0 w 810274"/>
              <a:gd name="connsiteY0" fmla="*/ 0 h 563658"/>
              <a:gd name="connsiteX1" fmla="*/ 810274 w 810274"/>
              <a:gd name="connsiteY1" fmla="*/ 366712 h 563658"/>
              <a:gd name="connsiteX2" fmla="*/ 810274 w 810274"/>
              <a:gd name="connsiteY2" fmla="*/ 563658 h 563658"/>
              <a:gd name="connsiteX3" fmla="*/ 138112 w 810274"/>
              <a:gd name="connsiteY3" fmla="*/ 563658 h 563658"/>
              <a:gd name="connsiteX4" fmla="*/ 0 w 810274"/>
              <a:gd name="connsiteY4" fmla="*/ 0 h 563658"/>
              <a:gd name="connsiteX0" fmla="*/ 442913 w 1253187"/>
              <a:gd name="connsiteY0" fmla="*/ 0 h 973233"/>
              <a:gd name="connsiteX1" fmla="*/ 1253187 w 1253187"/>
              <a:gd name="connsiteY1" fmla="*/ 366712 h 973233"/>
              <a:gd name="connsiteX2" fmla="*/ 1253187 w 1253187"/>
              <a:gd name="connsiteY2" fmla="*/ 563658 h 973233"/>
              <a:gd name="connsiteX3" fmla="*/ 0 w 1253187"/>
              <a:gd name="connsiteY3" fmla="*/ 973233 h 973233"/>
              <a:gd name="connsiteX4" fmla="*/ 442913 w 1253187"/>
              <a:gd name="connsiteY4" fmla="*/ 0 h 973233"/>
              <a:gd name="connsiteX0" fmla="*/ 442913 w 2296174"/>
              <a:gd name="connsiteY0" fmla="*/ 0 h 973233"/>
              <a:gd name="connsiteX1" fmla="*/ 1253187 w 2296174"/>
              <a:gd name="connsiteY1" fmla="*/ 366712 h 973233"/>
              <a:gd name="connsiteX2" fmla="*/ 2296174 w 2296174"/>
              <a:gd name="connsiteY2" fmla="*/ 973233 h 973233"/>
              <a:gd name="connsiteX3" fmla="*/ 0 w 2296174"/>
              <a:gd name="connsiteY3" fmla="*/ 973233 h 973233"/>
              <a:gd name="connsiteX4" fmla="*/ 442913 w 2296174"/>
              <a:gd name="connsiteY4" fmla="*/ 0 h 973233"/>
              <a:gd name="connsiteX0" fmla="*/ 442913 w 2296174"/>
              <a:gd name="connsiteY0" fmla="*/ 4763 h 977996"/>
              <a:gd name="connsiteX1" fmla="*/ 1786587 w 2296174"/>
              <a:gd name="connsiteY1" fmla="*/ 0 h 977996"/>
              <a:gd name="connsiteX2" fmla="*/ 2296174 w 2296174"/>
              <a:gd name="connsiteY2" fmla="*/ 977996 h 977996"/>
              <a:gd name="connsiteX3" fmla="*/ 0 w 2296174"/>
              <a:gd name="connsiteY3" fmla="*/ 977996 h 977996"/>
              <a:gd name="connsiteX4" fmla="*/ 442913 w 2296174"/>
              <a:gd name="connsiteY4" fmla="*/ 4763 h 977996"/>
              <a:gd name="connsiteX0" fmla="*/ 431007 w 2296174"/>
              <a:gd name="connsiteY0" fmla="*/ 4763 h 977996"/>
              <a:gd name="connsiteX1" fmla="*/ 1786587 w 2296174"/>
              <a:gd name="connsiteY1" fmla="*/ 0 h 977996"/>
              <a:gd name="connsiteX2" fmla="*/ 2296174 w 2296174"/>
              <a:gd name="connsiteY2" fmla="*/ 977996 h 977996"/>
              <a:gd name="connsiteX3" fmla="*/ 0 w 2296174"/>
              <a:gd name="connsiteY3" fmla="*/ 977996 h 977996"/>
              <a:gd name="connsiteX4" fmla="*/ 431007 w 2296174"/>
              <a:gd name="connsiteY4" fmla="*/ 4763 h 97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6174" h="977996">
                <a:moveTo>
                  <a:pt x="431007" y="4763"/>
                </a:moveTo>
                <a:lnTo>
                  <a:pt x="1786587" y="0"/>
                </a:lnTo>
                <a:lnTo>
                  <a:pt x="2296174" y="977996"/>
                </a:lnTo>
                <a:lnTo>
                  <a:pt x="0" y="977996"/>
                </a:lnTo>
                <a:lnTo>
                  <a:pt x="431007" y="47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8229657" y="1773818"/>
            <a:ext cx="95656" cy="978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419850" y="4084994"/>
            <a:ext cx="2543171" cy="81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5892799" y="3364562"/>
            <a:ext cx="1092201" cy="66450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899694" y="3373649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BEC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4754880" y="2418763"/>
            <a:ext cx="4208142" cy="8938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438901" y="892144"/>
            <a:ext cx="430655" cy="981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64541" y="897064"/>
            <a:ext cx="13626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792190" y="899280"/>
            <a:ext cx="429897" cy="97936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36520" y="1871714"/>
            <a:ext cx="22973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22456" y="888934"/>
            <a:ext cx="500068" cy="9799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8033" y="906783"/>
            <a:ext cx="0" cy="9621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06235" y="653330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80348" y="653330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45306" y="1826937"/>
            <a:ext cx="31771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0562" y="1826937"/>
            <a:ext cx="32412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8977" y="1826937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59650" y="1826937"/>
            <a:ext cx="35298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72967" y="640949"/>
            <a:ext cx="540533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10m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72967" y="2016837"/>
            <a:ext cx="540533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25m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7630841">
            <a:off x="6260009" y="1210316"/>
            <a:ext cx="540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13m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3783937">
            <a:off x="8339958" y="1210316"/>
            <a:ext cx="540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14m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33310" y="2172306"/>
            <a:ext cx="87554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772400" y="2170125"/>
            <a:ext cx="977902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3488" y="96090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400" y="108071"/>
            <a:ext cx="546202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A field is in the shape of a trapezium whose 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3401" y="364575"/>
            <a:ext cx="604743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parallel 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sides are 25m and 10m. The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non-parallel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" y="617759"/>
            <a:ext cx="416224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sides are 14m and 13m. Find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the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3400" y="875305"/>
            <a:ext cx="22860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area of the field.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3216" y="1163354"/>
            <a:ext cx="73646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Soln.</a:t>
            </a:r>
            <a:endParaRPr lang="en-US" sz="18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002" y="1445483"/>
            <a:ext cx="566310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Let ABCD be a field in the shape of a trapezium.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3002" y="1763500"/>
            <a:ext cx="18181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Parallel sides,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18397" y="1763500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AB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76976" y="176350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23962" y="1763500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10m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80668" y="1763500"/>
            <a:ext cx="61427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and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55112" y="1763500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CD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13690" y="176350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60676" y="1763500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25m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3002" y="2072390"/>
            <a:ext cx="24384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Non - parallel sides,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23653" y="2072390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82232" y="207239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29218" y="2072390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13m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85924" y="2072390"/>
            <a:ext cx="61427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and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60368" y="2072390"/>
            <a:ext cx="52770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BC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18946" y="207239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65932" y="2072390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14m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3003" y="2369567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Draw BM </a:t>
            </a:r>
            <a:r>
              <a:rPr lang="en-US" sz="1800" dirty="0">
                <a:solidFill>
                  <a:srgbClr val="000000"/>
                </a:solidFill>
                <a:latin typeface="Symbol"/>
              </a:rPr>
              <a:t>^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DC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195" y="2664408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3003" y="2664408"/>
            <a:ext cx="316144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Wingdings"/>
                <a:sym typeface="Symbol"/>
              </a:rPr>
              <a:t>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ABED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is a parallelogram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819" y="2991071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07225" y="2991071"/>
            <a:ext cx="5229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BE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50462" y="299107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4273" y="2991071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56411" y="299107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99838" y="2991071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13m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4627" y="3270213"/>
            <a:ext cx="61427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and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07225" y="326859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ED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50462" y="326859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94273" y="3268590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AB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56411" y="326859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99838" y="3268590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10m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3819" y="3558262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07225" y="3558262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EC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50462" y="355826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90915" y="3554701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25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88309" y="3554701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01220" y="3554701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11225" y="355470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71394" y="3554701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15m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4627" y="3853532"/>
            <a:ext cx="183255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Now, in </a:t>
            </a:r>
            <a:r>
              <a:rPr lang="en-US" sz="1800" dirty="0">
                <a:solidFill>
                  <a:srgbClr val="000000"/>
                </a:solidFill>
                <a:latin typeface="Symbo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BEC,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74110" y="4185324"/>
            <a:ext cx="211628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Semi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perimeter :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722359" y="4185324"/>
            <a:ext cx="2872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932527" y="41853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215433" y="402907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13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3312713" y="4356280"/>
            <a:ext cx="1463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874418" y="433337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03170" y="402907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807309" y="402907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14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195046" y="402907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391282" y="402907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957046" y="41853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51068" y="402907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42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458076" y="4356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420981" y="433337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57046" y="464116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41543" y="4641160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21m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2971" y="108541"/>
            <a:ext cx="463780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A field is in the shape of a trapezium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6436524" y="890595"/>
            <a:ext cx="430655" cy="981092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6855620" y="895516"/>
            <a:ext cx="1369223" cy="0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6426995" y="1874924"/>
            <a:ext cx="2307431" cy="0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220080" y="887386"/>
            <a:ext cx="504821" cy="989311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732462" y="107984"/>
            <a:ext cx="23054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trapezium whose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32475" y="364575"/>
            <a:ext cx="411843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parallel sides are 25m and 10m.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28622" y="364529"/>
            <a:ext cx="214994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The non-parallel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31761" y="617759"/>
            <a:ext cx="314701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sides are 14m and 13m.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462330" y="619026"/>
            <a:ext cx="12057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Find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the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33147" y="875130"/>
            <a:ext cx="21691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area of the field.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61" name="Cloud Callout 160"/>
          <p:cNvSpPr/>
          <p:nvPr/>
        </p:nvSpPr>
        <p:spPr>
          <a:xfrm>
            <a:off x="491449" y="1364735"/>
            <a:ext cx="4969553" cy="1617910"/>
          </a:xfrm>
          <a:prstGeom prst="cloudCallout">
            <a:avLst>
              <a:gd name="adj1" fmla="val -31279"/>
              <a:gd name="adj2" fmla="val -604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570856" y="1857164"/>
            <a:ext cx="2930610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What is the formula for</a:t>
            </a:r>
          </a:p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area of a trapezium ?</a:t>
            </a:r>
            <a:endParaRPr lang="en-US" sz="18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022978" y="1819630"/>
            <a:ext cx="4155224" cy="673295"/>
            <a:chOff x="931538" y="1859415"/>
            <a:chExt cx="4155224" cy="673918"/>
          </a:xfrm>
        </p:grpSpPr>
        <p:grpSp>
          <p:nvGrpSpPr>
            <p:cNvPr id="170" name="Group 169"/>
            <p:cNvGrpSpPr/>
            <p:nvPr/>
          </p:nvGrpSpPr>
          <p:grpSpPr>
            <a:xfrm>
              <a:off x="931538" y="1859415"/>
              <a:ext cx="336952" cy="673918"/>
              <a:chOff x="4194364" y="3017942"/>
              <a:chExt cx="336952" cy="673918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4194364" y="3017942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1</a:t>
                </a:r>
                <a:endParaRPr lang="en-US" sz="18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4220871" y="3345450"/>
                <a:ext cx="274320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Rectangle 164"/>
              <p:cNvSpPr/>
              <p:nvPr/>
            </p:nvSpPr>
            <p:spPr>
              <a:xfrm>
                <a:off x="4194364" y="3322528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2</a:t>
                </a:r>
                <a:endParaRPr lang="en-US" sz="18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1223095" y="20117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460381" y="2011708"/>
              <a:ext cx="26661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(sum of parallel sides)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989155" y="20117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211201" y="2011708"/>
              <a:ext cx="875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height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72" name="Cloud Callout 171"/>
          <p:cNvSpPr/>
          <p:nvPr/>
        </p:nvSpPr>
        <p:spPr>
          <a:xfrm>
            <a:off x="2179610" y="1445482"/>
            <a:ext cx="3552786" cy="1545589"/>
          </a:xfrm>
          <a:prstGeom prst="cloudCallout">
            <a:avLst>
              <a:gd name="adj1" fmla="val 69391"/>
              <a:gd name="adj2" fmla="val -3535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78687" y="1738047"/>
            <a:ext cx="2917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Let us first draw height</a:t>
            </a:r>
          </a:p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 of the trapezium</a:t>
            </a:r>
          </a:p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 i.e</a:t>
            </a:r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.</a:t>
            </a:r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 BM </a:t>
            </a:r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 DC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590800" y="1906838"/>
            <a:ext cx="294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Now,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BM is the height of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the trapezium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848225" y="2404025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trapezium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ABCD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049260" y="26810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492375" y="2369567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and 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 BE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AD.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794273" y="3555973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DC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267632" y="3556144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499838" y="355597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DE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011226" y="355614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4936288" y="3226439"/>
            <a:ext cx="3536202" cy="1661259"/>
          </a:xfrm>
          <a:prstGeom prst="cloudCallout">
            <a:avLst>
              <a:gd name="adj1" fmla="val 38425"/>
              <a:gd name="adj2" fmla="val -12479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5133" y="3733903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BM is the height </a:t>
            </a:r>
          </a:p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and EC is the base</a:t>
            </a:r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 </a:t>
            </a:r>
            <a:endParaRPr lang="en-US" sz="18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21893" y="3594203"/>
            <a:ext cx="24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</a:rPr>
              <a:t>So, Area of 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BEC =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5904283" y="3856159"/>
            <a:ext cx="1689738" cy="673295"/>
            <a:chOff x="931538" y="1859415"/>
            <a:chExt cx="1689738" cy="673918"/>
          </a:xfrm>
        </p:grpSpPr>
        <p:grpSp>
          <p:nvGrpSpPr>
            <p:cNvPr id="133" name="Group 132"/>
            <p:cNvGrpSpPr/>
            <p:nvPr/>
          </p:nvGrpSpPr>
          <p:grpSpPr>
            <a:xfrm>
              <a:off x="931538" y="1859415"/>
              <a:ext cx="336952" cy="673918"/>
              <a:chOff x="4194364" y="3017942"/>
              <a:chExt cx="336952" cy="673918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4194364" y="3017942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1</a:t>
                </a:r>
                <a:endParaRPr lang="en-US" sz="18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4220871" y="3345450"/>
                <a:ext cx="274320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4194364" y="3322528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2</a:t>
                </a:r>
                <a:endParaRPr lang="en-US" sz="18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1223095" y="20117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460381" y="2011708"/>
              <a:ext cx="116089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BM </a:t>
              </a:r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</a:t>
              </a:r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 EC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6591897" y="40298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</a:rPr>
              <a:t>?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904350" y="3855168"/>
            <a:ext cx="1675311" cy="673295"/>
            <a:chOff x="931538" y="1859415"/>
            <a:chExt cx="1675311" cy="673918"/>
          </a:xfrm>
        </p:grpSpPr>
        <p:grpSp>
          <p:nvGrpSpPr>
            <p:cNvPr id="183" name="Group 182"/>
            <p:cNvGrpSpPr/>
            <p:nvPr/>
          </p:nvGrpSpPr>
          <p:grpSpPr>
            <a:xfrm>
              <a:off x="931538" y="1859415"/>
              <a:ext cx="336952" cy="673918"/>
              <a:chOff x="4194364" y="3017942"/>
              <a:chExt cx="336952" cy="673918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4194364" y="3017942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4220871" y="3345450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tangle 198"/>
              <p:cNvSpPr/>
              <p:nvPr/>
            </p:nvSpPr>
            <p:spPr>
              <a:xfrm>
                <a:off x="4194364" y="3322528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2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1223095" y="20117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460381" y="2011708"/>
              <a:ext cx="1146468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BM </a:t>
              </a:r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 EC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850708" y="35121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1192949" y="3263151"/>
            <a:ext cx="4219889" cy="1482311"/>
          </a:xfrm>
          <a:prstGeom prst="cloudCallout">
            <a:avLst>
              <a:gd name="adj1" fmla="val 65311"/>
              <a:gd name="adj2" fmla="val -946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6776" y="3654398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IF we get the area of </a:t>
            </a:r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BEC,</a:t>
            </a:r>
          </a:p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then we will get the value of BM</a:t>
            </a:r>
            <a:endParaRPr lang="en-US" sz="18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01" name="Cloud Callout 200"/>
          <p:cNvSpPr/>
          <p:nvPr/>
        </p:nvSpPr>
        <p:spPr>
          <a:xfrm>
            <a:off x="1219200" y="3415551"/>
            <a:ext cx="4219889" cy="1482311"/>
          </a:xfrm>
          <a:prstGeom prst="cloudCallout">
            <a:avLst>
              <a:gd name="adj1" fmla="val 62000"/>
              <a:gd name="adj2" fmla="val -1975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748444" y="3806798"/>
            <a:ext cx="3231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Now, we know length of all</a:t>
            </a:r>
          </a:p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three sides of </a:t>
            </a:r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BEC</a:t>
            </a:r>
            <a:endParaRPr lang="en-US" sz="18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00276" y="3695700"/>
            <a:ext cx="24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</a:rPr>
              <a:t>So, Area of 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BEC =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321716" y="41313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</a:rPr>
              <a:t>?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3801" y="4171950"/>
            <a:ext cx="2287469" cy="369332"/>
            <a:chOff x="3657276" y="859442"/>
            <a:chExt cx="2221953" cy="369332"/>
          </a:xfrm>
        </p:grpSpPr>
        <p:cxnSp>
          <p:nvCxnSpPr>
            <p:cNvPr id="215" name="Straight Connector 214"/>
            <p:cNvCxnSpPr/>
            <p:nvPr/>
          </p:nvCxnSpPr>
          <p:spPr>
            <a:xfrm rot="16200000" flipH="1">
              <a:off x="3627541" y="1080167"/>
              <a:ext cx="119050" cy="595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 flipH="1" flipV="1">
              <a:off x="3599687" y="988283"/>
              <a:ext cx="295163" cy="595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768400" y="872132"/>
              <a:ext cx="2050256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3727678" y="859442"/>
              <a:ext cx="21515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(</a:t>
              </a:r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a</a:t>
              </a:r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)(</a:t>
              </a:r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b</a:t>
              </a:r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)(</a:t>
              </a:r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srgbClr val="FFFF00"/>
                  </a:solidFill>
                  <a:latin typeface="Book Antiqua" pitchFamily="18" charset="0"/>
                </a:rPr>
                <a:t>c</a:t>
              </a:r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677615" y="3694030"/>
            <a:ext cx="197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prstClr val="black"/>
                </a:solidFill>
                <a:latin typeface="Comic Sans MS" pitchFamily="66" charset="0"/>
              </a:rPr>
              <a:t>Area of </a:t>
            </a:r>
            <a:r>
              <a:rPr lang="en-US" sz="1800" b="1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BEC 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2284531" y="4170601"/>
            <a:ext cx="2287469" cy="369332"/>
            <a:chOff x="3657276" y="859442"/>
            <a:chExt cx="2221953" cy="369332"/>
          </a:xfrm>
        </p:grpSpPr>
        <p:cxnSp>
          <p:nvCxnSpPr>
            <p:cNvPr id="231" name="Straight Connector 230"/>
            <p:cNvCxnSpPr/>
            <p:nvPr/>
          </p:nvCxnSpPr>
          <p:spPr>
            <a:xfrm rot="16200000" flipH="1">
              <a:off x="3627541" y="1080167"/>
              <a:ext cx="11905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 flipH="1" flipV="1">
              <a:off x="3599687" y="988283"/>
              <a:ext cx="295163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3768400" y="872132"/>
              <a:ext cx="20502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3727678" y="859442"/>
              <a:ext cx="21515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(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a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)(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b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)(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c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8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410200" y="4429122"/>
            <a:ext cx="356378" cy="1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412568" y="4111557"/>
            <a:ext cx="356378" cy="1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094" y="3957435"/>
            <a:ext cx="3706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Bookman Old Style"/>
              </a:rPr>
              <a:t>21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27850" y="2681195"/>
            <a:ext cx="1299369" cy="38268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367365" y="2681195"/>
            <a:ext cx="548036" cy="38268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6392276" y="2529043"/>
            <a:ext cx="1846833" cy="673295"/>
            <a:chOff x="931538" y="1859415"/>
            <a:chExt cx="1846833" cy="673918"/>
          </a:xfrm>
        </p:grpSpPr>
        <p:grpSp>
          <p:nvGrpSpPr>
            <p:cNvPr id="180" name="Group 179"/>
            <p:cNvGrpSpPr/>
            <p:nvPr/>
          </p:nvGrpSpPr>
          <p:grpSpPr>
            <a:xfrm>
              <a:off x="931538" y="1859415"/>
              <a:ext cx="336952" cy="673918"/>
              <a:chOff x="4194364" y="3017942"/>
              <a:chExt cx="336952" cy="673918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4194364" y="3017942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4220871" y="3345450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4194364" y="3322528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2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81" name="Rectangle 180"/>
            <p:cNvSpPr/>
            <p:nvPr/>
          </p:nvSpPr>
          <p:spPr>
            <a:xfrm>
              <a:off x="1223095" y="20117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460381" y="2011708"/>
              <a:ext cx="1317990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(AB + DC)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8131796" y="2681195"/>
            <a:ext cx="756167" cy="369332"/>
            <a:chOff x="8131796" y="2770095"/>
            <a:chExt cx="756167" cy="369332"/>
          </a:xfrm>
        </p:grpSpPr>
        <p:sp>
          <p:nvSpPr>
            <p:cNvPr id="188" name="Rectangle 187"/>
            <p:cNvSpPr/>
            <p:nvPr/>
          </p:nvSpPr>
          <p:spPr>
            <a:xfrm>
              <a:off x="8131796" y="2770095"/>
              <a:ext cx="311304" cy="368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353842" y="2770095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BM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21" name="Cloud Callout 20"/>
          <p:cNvSpPr/>
          <p:nvPr/>
        </p:nvSpPr>
        <p:spPr>
          <a:xfrm>
            <a:off x="3807309" y="3343130"/>
            <a:ext cx="2773527" cy="1260778"/>
          </a:xfrm>
          <a:prstGeom prst="cloudCallout">
            <a:avLst>
              <a:gd name="adj1" fmla="val 77249"/>
              <a:gd name="adj2" fmla="val -7469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150612" y="3687372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We know the values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of AB and DC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44" name="Cloud Callout 243"/>
          <p:cNvSpPr/>
          <p:nvPr/>
        </p:nvSpPr>
        <p:spPr>
          <a:xfrm>
            <a:off x="4586682" y="3380669"/>
            <a:ext cx="3520998" cy="1260778"/>
          </a:xfrm>
          <a:prstGeom prst="cloudCallout">
            <a:avLst>
              <a:gd name="adj1" fmla="val 62782"/>
              <a:gd name="adj2" fmla="val -7832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870647" y="3724911"/>
            <a:ext cx="3182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In order to find value of BM,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draw BE || AD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 flipH="1">
            <a:off x="7794570" y="897719"/>
            <a:ext cx="429897" cy="979369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7796213" y="1873363"/>
            <a:ext cx="940595" cy="1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8222460" y="885825"/>
            <a:ext cx="504821" cy="989311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 rot="17718767">
            <a:off x="7626864" y="1328009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Bookman Old Style"/>
              </a:rPr>
              <a:t>13m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6833551" y="1608706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/>
              </a:rPr>
              <a:t>10m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016614" y="1980918"/>
            <a:ext cx="482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/>
              </a:rPr>
              <a:t>15m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H="1">
            <a:off x="7822620" y="2104028"/>
            <a:ext cx="2763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423125" y="2104028"/>
            <a:ext cx="26157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6436524" y="890595"/>
            <a:ext cx="430655" cy="981092"/>
          </a:xfrm>
          <a:prstGeom prst="line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6855620" y="895516"/>
            <a:ext cx="1369223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6426995" y="1874924"/>
            <a:ext cx="2307431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8222460" y="885825"/>
            <a:ext cx="504821" cy="989311"/>
          </a:xfrm>
          <a:prstGeom prst="line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6442874" y="877895"/>
            <a:ext cx="430655" cy="981092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6861970" y="882816"/>
            <a:ext cx="1369223" cy="0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6433346" y="1871750"/>
            <a:ext cx="1377154" cy="0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7800920" y="885019"/>
            <a:ext cx="429897" cy="979369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loud Callout 219"/>
          <p:cNvSpPr/>
          <p:nvPr/>
        </p:nvSpPr>
        <p:spPr>
          <a:xfrm>
            <a:off x="4015100" y="2848903"/>
            <a:ext cx="3520998" cy="1260778"/>
          </a:xfrm>
          <a:prstGeom prst="cloudCallout">
            <a:avLst>
              <a:gd name="adj1" fmla="val 45829"/>
              <a:gd name="adj2" fmla="val -14984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31505" y="3054350"/>
            <a:ext cx="2717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do we know about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opposite sides of a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parallelogram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413534" y="3257835"/>
            <a:ext cx="292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They are equal and parallel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7804150" y="1873250"/>
            <a:ext cx="927101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6442871" y="1871750"/>
            <a:ext cx="2282029" cy="1500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6439697" y="1871750"/>
            <a:ext cx="133905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846953" y="34798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</a:rPr>
              <a:t>Now, in </a:t>
            </a:r>
            <a:r>
              <a:rPr lang="en-US" sz="1800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BEC</a:t>
            </a:r>
            <a:endParaRPr lang="en-US" sz="18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8222459" y="885825"/>
            <a:ext cx="504821" cy="989311"/>
          </a:xfrm>
          <a:prstGeom prst="line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7800919" y="885019"/>
            <a:ext cx="429897" cy="979369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7800975" y="1873250"/>
            <a:ext cx="923925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232795" y="911544"/>
            <a:ext cx="0" cy="962147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7800975" y="1880235"/>
            <a:ext cx="923925" cy="0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9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500"/>
                            </p:stCondLst>
                            <p:childTnLst>
                              <p:par>
                                <p:cTn id="3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500"/>
                            </p:stCondLst>
                            <p:childTnLst>
                              <p:par>
                                <p:cTn id="4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20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000"/>
                            </p:stCondLst>
                            <p:childTnLst>
                              <p:par>
                                <p:cTn id="4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000"/>
                            </p:stCondLst>
                            <p:childTnLst>
                              <p:par>
                                <p:cTn id="4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2500"/>
                            </p:stCondLst>
                            <p:childTnLst>
                              <p:par>
                                <p:cTn id="4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0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2000"/>
                            </p:stCondLst>
                            <p:childTnLst>
                              <p:par>
                                <p:cTn id="5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2500"/>
                            </p:stCondLst>
                            <p:childTnLst>
                              <p:par>
                                <p:cTn id="5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3000"/>
                            </p:stCondLst>
                            <p:childTnLst>
                              <p:par>
                                <p:cTn id="5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3500"/>
                            </p:stCondLst>
                            <p:childTnLst>
                              <p:par>
                                <p:cTn id="5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00"/>
                            </p:stCondLst>
                            <p:childTnLst>
                              <p:par>
                                <p:cTn id="5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000"/>
                            </p:stCondLst>
                            <p:childTnLst>
                              <p:par>
                                <p:cTn id="5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2000"/>
                            </p:stCondLst>
                            <p:childTnLst>
                              <p:par>
                                <p:cTn id="5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500"/>
                            </p:stCondLst>
                            <p:childTnLst>
                              <p:par>
                                <p:cTn id="5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3000"/>
                            </p:stCondLst>
                            <p:childTnLst>
                              <p:par>
                                <p:cTn id="5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3500"/>
                            </p:stCondLst>
                            <p:childTnLst>
                              <p:par>
                                <p:cTn id="5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000"/>
                            </p:stCondLst>
                            <p:childTnLst>
                              <p:par>
                                <p:cTn id="5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500"/>
                            </p:stCondLst>
                            <p:childTnLst>
                              <p:par>
                                <p:cTn id="5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00"/>
                            </p:stCondLst>
                            <p:childTnLst>
                              <p:par>
                                <p:cTn id="5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1000"/>
                            </p:stCondLst>
                            <p:childTnLst>
                              <p:par>
                                <p:cTn id="5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9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500"/>
                            </p:stCondLst>
                            <p:childTnLst>
                              <p:par>
                                <p:cTn id="5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500"/>
                            </p:stCondLst>
                            <p:childTnLst>
                              <p:par>
                                <p:cTn id="6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00"/>
                            </p:stCondLst>
                            <p:childTnLst>
                              <p:par>
                                <p:cTn id="6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3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14409 -0.09598 " pathEditMode="relative" rAng="0" ptsTypes="AA">
                                      <p:cBhvr>
                                        <p:cTn id="665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500"/>
                            </p:stCondLst>
                            <p:childTnLst>
                              <p:par>
                                <p:cTn id="6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500"/>
                            </p:stCondLst>
                            <p:childTnLst>
                              <p:par>
                                <p:cTn id="6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000"/>
                            </p:stCondLst>
                            <p:childTnLst>
                              <p:par>
                                <p:cTn id="6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500"/>
                            </p:stCondLst>
                            <p:childTnLst>
                              <p:par>
                                <p:cTn id="7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1000"/>
                            </p:stCondLst>
                            <p:childTnLst>
                              <p:par>
                                <p:cTn id="7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00"/>
                            </p:stCondLst>
                            <p:childTnLst>
                              <p:par>
                                <p:cTn id="7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500"/>
                            </p:stCondLst>
                            <p:childTnLst>
                              <p:par>
                                <p:cTn id="7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500"/>
                            </p:stCondLst>
                            <p:childTnLst>
                              <p:par>
                                <p:cTn id="7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500"/>
                            </p:stCondLst>
                            <p:childTnLst>
                              <p:par>
                                <p:cTn id="7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1000"/>
                            </p:stCondLst>
                            <p:childTnLst>
                              <p:par>
                                <p:cTn id="7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500"/>
                            </p:stCondLst>
                            <p:childTnLst>
                              <p:par>
                                <p:cTn id="7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500"/>
                            </p:stCondLst>
                            <p:childTnLst>
                              <p:par>
                                <p:cTn id="7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500"/>
                            </p:stCondLst>
                            <p:childTnLst>
                              <p:par>
                                <p:cTn id="7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34568E-6 L 0.44254 0.0784 " pathEditMode="relative" rAng="0" ptsTypes="AA">
                                      <p:cBhvr>
                                        <p:cTn id="8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18" y="3920"/>
                                    </p:animMotion>
                                  </p:childTnLst>
                                </p:cTn>
                              </p:par>
                              <p:par>
                                <p:cTn id="8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827E-6 L 0.46857 0.05618 " pathEditMode="relative" rAng="0" ptsTypes="AA">
                                      <p:cBhvr>
                                        <p:cTn id="845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6" fill="hold">
                            <p:stCondLst>
                              <p:cond delay="2000"/>
                            </p:stCondLst>
                            <p:childTnLst>
                              <p:par>
                                <p:cTn id="8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8" fill="hold">
                            <p:stCondLst>
                              <p:cond delay="500"/>
                            </p:stCondLst>
                            <p:childTnLst>
                              <p:par>
                                <p:cTn id="8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1000"/>
                            </p:stCondLst>
                            <p:childTnLst>
                              <p:par>
                                <p:cTn id="8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6" fill="hold">
                            <p:stCondLst>
                              <p:cond delay="1500"/>
                            </p:stCondLst>
                            <p:childTnLst>
                              <p:par>
                                <p:cTn id="8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>
                      <p:stCondLst>
                        <p:cond delay="indefinite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500"/>
                            </p:stCondLst>
                            <p:childTnLst>
                              <p:par>
                                <p:cTn id="8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4" fill="hold">
                            <p:stCondLst>
                              <p:cond delay="500"/>
                            </p:stCondLst>
                            <p:childTnLst>
                              <p:par>
                                <p:cTn id="8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500"/>
                            </p:stCondLst>
                            <p:childTnLst>
                              <p:par>
                                <p:cTn id="9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500"/>
                            </p:stCondLst>
                            <p:childTnLst>
                              <p:par>
                                <p:cTn id="9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6" fill="hold">
                      <p:stCondLst>
                        <p:cond delay="indefinite"/>
                      </p:stCondLst>
                      <p:childTnLst>
                        <p:par>
                          <p:cTn id="917" fill="hold">
                            <p:stCondLst>
                              <p:cond delay="0"/>
                            </p:stCondLst>
                            <p:childTnLst>
                              <p:par>
                                <p:cTn id="9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500"/>
                            </p:stCondLst>
                            <p:childTnLst>
                              <p:par>
                                <p:cTn id="9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0" fill="hold">
                            <p:stCondLst>
                              <p:cond delay="500"/>
                            </p:stCondLst>
                            <p:childTnLst>
                              <p:par>
                                <p:cTn id="9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4" fill="hold">
                      <p:stCondLst>
                        <p:cond delay="indefinite"/>
                      </p:stCondLst>
                      <p:childTnLst>
                        <p:par>
                          <p:cTn id="935" fill="hold">
                            <p:stCondLst>
                              <p:cond delay="0"/>
                            </p:stCondLst>
                            <p:childTnLst>
                              <p:par>
                                <p:cTn id="9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500"/>
                            </p:stCondLst>
                            <p:childTnLst>
                              <p:par>
                                <p:cTn id="9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4" fill="hold">
                            <p:stCondLst>
                              <p:cond delay="500"/>
                            </p:stCondLst>
                            <p:childTnLst>
                              <p:par>
                                <p:cTn id="9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223" grpId="0" animBg="1"/>
      <p:bldP spid="223" grpId="1" animBg="1"/>
      <p:bldP spid="270" grpId="0" animBg="1"/>
      <p:bldP spid="270" grpId="1" animBg="1"/>
      <p:bldP spid="276" grpId="0" animBg="1"/>
      <p:bldP spid="276" grpId="1" animBg="1"/>
      <p:bldP spid="276" grpId="2" animBg="1"/>
      <p:bldP spid="236" grpId="0" animBg="1"/>
      <p:bldP spid="200" grpId="0" animBg="1"/>
      <p:bldP spid="200" grpId="1" animBg="1"/>
      <p:bldP spid="155" grpId="0"/>
      <p:bldP spid="176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7" grpId="0"/>
      <p:bldP spid="39" grpId="0"/>
      <p:bldP spid="40" grpId="0"/>
      <p:bldP spid="42" grpId="0"/>
      <p:bldP spid="43" grpId="0"/>
      <p:bldP spid="44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5" grpId="0"/>
      <p:bldP spid="96" grpId="0"/>
      <p:bldP spid="97" grpId="0"/>
      <p:bldP spid="98" grpId="0"/>
      <p:bldP spid="99" grpId="0"/>
      <p:bldP spid="100" grpId="0"/>
      <p:bldP spid="103" grpId="0"/>
      <p:bldP spid="105" grpId="0"/>
      <p:bldP spid="106" grpId="0"/>
      <p:bldP spid="107" grpId="0"/>
      <p:bldP spid="135" grpId="0"/>
      <p:bldP spid="135" grpId="1"/>
      <p:bldP spid="148" grpId="0"/>
      <p:bldP spid="148" grpId="1"/>
      <p:bldP spid="149" grpId="0"/>
      <p:bldP spid="149" grpId="1"/>
      <p:bldP spid="157" grpId="0"/>
      <p:bldP spid="157" grpId="1"/>
      <p:bldP spid="158" grpId="0"/>
      <p:bldP spid="158" grpId="1"/>
      <p:bldP spid="159" grpId="0"/>
      <p:bldP spid="159" grpId="1"/>
      <p:bldP spid="160" grpId="0"/>
      <p:bldP spid="160" grpId="1"/>
      <p:bldP spid="161" grpId="0" animBg="1"/>
      <p:bldP spid="161" grpId="1" animBg="1"/>
      <p:bldP spid="162" grpId="0"/>
      <p:bldP spid="162" grpId="1"/>
      <p:bldP spid="172" grpId="0" animBg="1"/>
      <p:bldP spid="172" grpId="1" animBg="1"/>
      <p:bldP spid="173" grpId="0" build="allAtOnce"/>
      <p:bldP spid="175" grpId="0"/>
      <p:bldP spid="175" grpId="1"/>
      <p:bldP spid="177" grpId="0"/>
      <p:bldP spid="178" grpId="0"/>
      <p:bldP spid="191" grpId="0"/>
      <p:bldP spid="192" grpId="0"/>
      <p:bldP spid="193" grpId="0"/>
      <p:bldP spid="194" grpId="0"/>
      <p:bldP spid="195" grpId="0"/>
      <p:bldP spid="5" grpId="0" animBg="1"/>
      <p:bldP spid="5" grpId="1" animBg="1"/>
      <p:bldP spid="7" grpId="0"/>
      <p:bldP spid="7" grpId="1"/>
      <p:bldP spid="131" grpId="0"/>
      <p:bldP spid="131" grpId="1"/>
      <p:bldP spid="144" grpId="0"/>
      <p:bldP spid="144" grpId="1"/>
      <p:bldP spid="156" grpId="0"/>
      <p:bldP spid="8" grpId="0" animBg="1"/>
      <p:bldP spid="8" grpId="1" animBg="1"/>
      <p:bldP spid="12" grpId="0"/>
      <p:bldP spid="12" grpId="1"/>
      <p:bldP spid="201" grpId="0" animBg="1"/>
      <p:bldP spid="201" grpId="1" animBg="1"/>
      <p:bldP spid="202" grpId="0"/>
      <p:bldP spid="202" grpId="1"/>
      <p:bldP spid="204" grpId="0"/>
      <p:bldP spid="204" grpId="1"/>
      <p:bldP spid="212" grpId="0"/>
      <p:bldP spid="212" grpId="1"/>
      <p:bldP spid="18" grpId="0"/>
      <p:bldP spid="18" grpId="1"/>
      <p:bldP spid="19" grpId="0"/>
      <p:bldP spid="20" grpId="0" animBg="1"/>
      <p:bldP spid="20" grpId="1" animBg="1"/>
      <p:bldP spid="242" grpId="0" animBg="1"/>
      <p:bldP spid="242" grpId="1" animBg="1"/>
      <p:bldP spid="21" grpId="0" animBg="1"/>
      <p:bldP spid="21" grpId="1" animBg="1"/>
      <p:bldP spid="243" grpId="0"/>
      <p:bldP spid="243" grpId="1"/>
      <p:bldP spid="244" grpId="0" animBg="1"/>
      <p:bldP spid="244" grpId="1" animBg="1"/>
      <p:bldP spid="245" grpId="0"/>
      <p:bldP spid="245" grpId="1"/>
      <p:bldP spid="281" grpId="0"/>
      <p:bldP spid="283" grpId="0"/>
      <p:bldP spid="203" grpId="0"/>
      <p:bldP spid="220" grpId="0" animBg="1"/>
      <p:bldP spid="220" grpId="1" animBg="1"/>
      <p:bldP spid="221" grpId="0"/>
      <p:bldP spid="221" grpId="1"/>
      <p:bldP spid="222" grpId="0"/>
      <p:bldP spid="222" grpId="1"/>
      <p:bldP spid="227" grpId="0"/>
      <p:bldP spid="2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46100"/>
            <a:ext cx="75057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ounded Rectangle 246"/>
          <p:cNvSpPr/>
          <p:nvPr/>
        </p:nvSpPr>
        <p:spPr>
          <a:xfrm>
            <a:off x="558800" y="477377"/>
            <a:ext cx="1670049" cy="3597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4931936" y="1988677"/>
            <a:ext cx="764013" cy="3597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092" y="108387"/>
            <a:ext cx="286649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Using Heron’s Formula,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358" y="458921"/>
            <a:ext cx="169950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sz="1800" dirty="0">
                <a:solidFill>
                  <a:srgbClr val="000000"/>
                </a:solidFill>
                <a:latin typeface="Symbo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BEC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9027" y="84378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758687" y="1076148"/>
            <a:ext cx="119050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730833" y="984264"/>
            <a:ext cx="295163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92200" y="867185"/>
            <a:ext cx="3566160" cy="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40108" y="84378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8097" y="84378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7490" y="843783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8530" y="84378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73934" y="854143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03602" y="854143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8813" y="84378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88206" y="843783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9246" y="84378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14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650" y="854143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4318" y="854143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34797" y="84378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84190" y="843783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85230" y="84378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50634" y="854143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80302" y="854143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29027" y="124430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2758687" y="1465029"/>
            <a:ext cx="119050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2730833" y="1373145"/>
            <a:ext cx="295163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892200" y="1256066"/>
            <a:ext cx="1737360" cy="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58824" y="124430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21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57976" y="124430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63332" y="124430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65858" y="124430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76306" y="124430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7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19810" y="124430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53334" y="124430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6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29027" y="162495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2758687" y="1844021"/>
            <a:ext cx="119050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2730833" y="1753792"/>
            <a:ext cx="295163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92200" y="1637642"/>
            <a:ext cx="314284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58825" y="1624952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7 </a:t>
            </a:r>
            <a:r>
              <a:rPr lang="en-US" sz="1800" dirty="0">
                <a:solidFill>
                  <a:prstClr val="black"/>
                </a:solidFill>
                <a:latin typeface="Bookman Old Style"/>
                <a:sym typeface="Symbol"/>
              </a:rPr>
              <a:t> 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29027" y="200289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21144" y="200718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7 </a:t>
            </a:r>
            <a:r>
              <a:rPr lang="en-US" sz="1800" dirty="0">
                <a:solidFill>
                  <a:prstClr val="black"/>
                </a:solidFill>
                <a:latin typeface="Bookman Old Style"/>
                <a:sym typeface="Symbol"/>
              </a:rPr>
              <a:t></a:t>
            </a:r>
            <a:endParaRPr lang="en-US" sz="18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2673" y="2368532"/>
            <a:ext cx="80823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Also,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8800" y="2729624"/>
            <a:ext cx="16770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area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of </a:t>
            </a:r>
            <a:r>
              <a:rPr lang="en-US" sz="1800" dirty="0">
                <a:solidFill>
                  <a:srgbClr val="000000"/>
                </a:solidFill>
                <a:latin typeface="Symbo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BEC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200" y="3423286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765862" y="3423286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84</a:t>
            </a:r>
            <a:endParaRPr lang="en-US" sz="18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30914" y="342328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84884" y="3257550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820418" y="359601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776973" y="357329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17714" y="342328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31169" y="3423286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BM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2029" y="342328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60483" y="342328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419850" y="4084994"/>
            <a:ext cx="2543171" cy="81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5892800" y="3364562"/>
            <a:ext cx="3070221" cy="6645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899694" y="3373649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BEC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7212652" y="3360167"/>
            <a:ext cx="1675311" cy="673295"/>
            <a:chOff x="931538" y="1859415"/>
            <a:chExt cx="1675311" cy="673918"/>
          </a:xfrm>
        </p:grpSpPr>
        <p:grpSp>
          <p:nvGrpSpPr>
            <p:cNvPr id="153" name="Group 152"/>
            <p:cNvGrpSpPr/>
            <p:nvPr/>
          </p:nvGrpSpPr>
          <p:grpSpPr>
            <a:xfrm>
              <a:off x="931538" y="1859415"/>
              <a:ext cx="336952" cy="673918"/>
              <a:chOff x="4194364" y="3017942"/>
              <a:chExt cx="336952" cy="673918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4194364" y="3017942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>
                <a:off x="4220871" y="3345450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4194364" y="3322528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2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>
              <a:off x="1223095" y="20117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60381" y="2011708"/>
              <a:ext cx="1146468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BM </a:t>
              </a:r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 EC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4754880" y="2418763"/>
            <a:ext cx="4208142" cy="8938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6438901" y="892144"/>
            <a:ext cx="430655" cy="981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6864541" y="897064"/>
            <a:ext cx="13626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7792190" y="899280"/>
            <a:ext cx="429897" cy="97936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6436520" y="1871714"/>
            <a:ext cx="22973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8222456" y="888934"/>
            <a:ext cx="500068" cy="97999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228033" y="906783"/>
            <a:ext cx="0" cy="9621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229657" y="1773818"/>
            <a:ext cx="95656" cy="978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606235" y="653330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180348" y="653330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645306" y="1826937"/>
            <a:ext cx="31771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170562" y="1826937"/>
            <a:ext cx="32412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628977" y="1826937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059650" y="1826937"/>
            <a:ext cx="35298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272967" y="640949"/>
            <a:ext cx="540533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10m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272967" y="2016837"/>
            <a:ext cx="540533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25m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 rot="17630841">
            <a:off x="6260009" y="1210316"/>
            <a:ext cx="540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13m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 rot="3783937">
            <a:off x="8339958" y="1210316"/>
            <a:ext cx="540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14m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6433310" y="2172306"/>
            <a:ext cx="87554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7772400" y="2170125"/>
            <a:ext cx="977902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848225" y="2404025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trapezium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ABCD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049260" y="26810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6392276" y="2529043"/>
            <a:ext cx="1846833" cy="673295"/>
            <a:chOff x="931538" y="1859415"/>
            <a:chExt cx="1846833" cy="673918"/>
          </a:xfrm>
        </p:grpSpPr>
        <p:grpSp>
          <p:nvGrpSpPr>
            <p:cNvPr id="186" name="Group 185"/>
            <p:cNvGrpSpPr/>
            <p:nvPr/>
          </p:nvGrpSpPr>
          <p:grpSpPr>
            <a:xfrm>
              <a:off x="931538" y="1859415"/>
              <a:ext cx="336952" cy="673918"/>
              <a:chOff x="4194364" y="3017942"/>
              <a:chExt cx="336952" cy="673918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4194364" y="3017942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4220871" y="3345450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/>
              <p:cNvSpPr/>
              <p:nvPr/>
            </p:nvSpPr>
            <p:spPr>
              <a:xfrm>
                <a:off x="4194364" y="3322528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2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1223095" y="20117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460381" y="2011708"/>
              <a:ext cx="1317990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(AB + DC)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131796" y="2681195"/>
            <a:ext cx="756167" cy="369332"/>
            <a:chOff x="8131796" y="2770095"/>
            <a:chExt cx="756167" cy="369332"/>
          </a:xfrm>
        </p:grpSpPr>
        <p:sp>
          <p:nvSpPr>
            <p:cNvPr id="193" name="Rectangle 192"/>
            <p:cNvSpPr/>
            <p:nvPr/>
          </p:nvSpPr>
          <p:spPr>
            <a:xfrm>
              <a:off x="8131796" y="2770095"/>
              <a:ext cx="311304" cy="368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353842" y="2770095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BM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6850708" y="35121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6565900" y="4463116"/>
            <a:ext cx="2287469" cy="369332"/>
            <a:chOff x="3657276" y="859442"/>
            <a:chExt cx="2221953" cy="369332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3627541" y="1080167"/>
              <a:ext cx="11905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 flipH="1" flipV="1">
              <a:off x="3599687" y="988283"/>
              <a:ext cx="295163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3768400" y="872132"/>
              <a:ext cx="20502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727678" y="859442"/>
              <a:ext cx="21515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(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a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)(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b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)(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c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8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6722825" y="4096801"/>
            <a:ext cx="197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prstClr val="black"/>
                </a:solidFill>
                <a:latin typeface="Comic Sans MS" pitchFamily="66" charset="0"/>
              </a:rPr>
              <a:t>Area of </a:t>
            </a:r>
            <a:r>
              <a:rPr lang="en-US" sz="1800" b="1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BEC 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329027" y="45892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6565900" y="4463116"/>
            <a:ext cx="2287469" cy="369332"/>
            <a:chOff x="3657276" y="859442"/>
            <a:chExt cx="2221953" cy="369332"/>
          </a:xfrm>
        </p:grpSpPr>
        <p:cxnSp>
          <p:nvCxnSpPr>
            <p:cNvPr id="204" name="Straight Connector 203"/>
            <p:cNvCxnSpPr/>
            <p:nvPr/>
          </p:nvCxnSpPr>
          <p:spPr>
            <a:xfrm rot="16200000" flipH="1">
              <a:off x="3627541" y="1080167"/>
              <a:ext cx="11905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 flipH="1" flipV="1">
              <a:off x="3599687" y="988283"/>
              <a:ext cx="295163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3768400" y="872132"/>
              <a:ext cx="20502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3727678" y="859442"/>
              <a:ext cx="21515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(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a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)(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b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)(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s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 – </a:t>
              </a:r>
              <a:r>
                <a:rPr lang="en-US" sz="1800" b="1" i="1" dirty="0" smtClean="0">
                  <a:solidFill>
                    <a:prstClr val="black"/>
                  </a:solidFill>
                  <a:latin typeface="Book Antiqua" pitchFamily="18" charset="0"/>
                </a:rPr>
                <a:t>c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8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213" name="Rounded Rectangle 212"/>
          <p:cNvSpPr/>
          <p:nvPr/>
        </p:nvSpPr>
        <p:spPr>
          <a:xfrm>
            <a:off x="5092700" y="4463116"/>
            <a:ext cx="1283186" cy="432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188707" y="4498768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s = 21m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6761676" y="3345512"/>
            <a:ext cx="2229924" cy="684739"/>
            <a:chOff x="2329027" y="2784160"/>
            <a:chExt cx="2229924" cy="684739"/>
          </a:xfrm>
        </p:grpSpPr>
        <p:sp>
          <p:nvSpPr>
            <p:cNvPr id="217" name="Rectangle 216"/>
            <p:cNvSpPr/>
            <p:nvPr/>
          </p:nvSpPr>
          <p:spPr>
            <a:xfrm>
              <a:off x="2329027" y="2961665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=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791380" y="2784160"/>
              <a:ext cx="32733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1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2820564" y="3122624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/>
            <p:cNvSpPr/>
            <p:nvPr/>
          </p:nvSpPr>
          <p:spPr>
            <a:xfrm>
              <a:off x="2783469" y="3099909"/>
              <a:ext cx="32733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124210" y="2961665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/>
                </a:rPr>
                <a:t>×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664" y="2961665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BM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807597" y="2961665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/>
                </a:rPr>
                <a:t>×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036051" y="2961665"/>
              <a:ext cx="5229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EC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76200" y="4015344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668078" y="4039939"/>
            <a:ext cx="5677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BM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330914" y="403993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748859" y="389215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84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2800877" y="4210666"/>
            <a:ext cx="822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2983707" y="4197670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15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3120601" y="389215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3363240" y="389215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6200" y="4537710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668078" y="4537710"/>
            <a:ext cx="5677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BM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330914" y="453771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721144" y="4537710"/>
            <a:ext cx="90281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11.2m</a:t>
            </a:r>
            <a:endParaRPr lang="en-US" sz="18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7794570" y="897719"/>
            <a:ext cx="429897" cy="979369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7796213" y="1873363"/>
            <a:ext cx="940595" cy="1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222460" y="885825"/>
            <a:ext cx="504821" cy="989311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 rot="17718767">
            <a:off x="7626864" y="1328009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Bookman Old Style"/>
              </a:rPr>
              <a:t>13m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833551" y="1608706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/>
              </a:rPr>
              <a:t>10m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016614" y="1980918"/>
            <a:ext cx="482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/>
              </a:rPr>
              <a:t>15m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7822620" y="2104028"/>
            <a:ext cx="2763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423125" y="2104028"/>
            <a:ext cx="26157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4555536" y="200797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947653" y="2012260"/>
            <a:ext cx="78258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84m</a:t>
            </a:r>
            <a:r>
              <a:rPr lang="en-US" sz="180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129891" y="200025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 </a:t>
            </a:r>
            <a:r>
              <a:rPr lang="en-US" sz="1800" dirty="0">
                <a:solidFill>
                  <a:prstClr val="black"/>
                </a:solidFill>
                <a:latin typeface="Bookman Old Style"/>
                <a:sym typeface="Symbol"/>
              </a:rPr>
              <a:t></a:t>
            </a:r>
            <a:endParaRPr lang="en-US" sz="18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538638" y="200094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 </a:t>
            </a:r>
            <a:r>
              <a:rPr lang="en-US" sz="1800" dirty="0">
                <a:solidFill>
                  <a:prstClr val="black"/>
                </a:solidFill>
                <a:latin typeface="Bookman Old Style"/>
                <a:sym typeface="Symbol"/>
              </a:rPr>
              <a:t></a:t>
            </a:r>
            <a:endParaRPr lang="en-US" sz="18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47385" y="2001630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 </a:t>
            </a:r>
            <a:endParaRPr lang="en-US" sz="18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>
            <a:off x="2915824" y="1963052"/>
            <a:ext cx="171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006927" y="1963052"/>
            <a:ext cx="171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350164" y="1963052"/>
            <a:ext cx="171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441267" y="1963052"/>
            <a:ext cx="171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757531" y="1963052"/>
            <a:ext cx="171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4172234" y="1963052"/>
            <a:ext cx="171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4595351" y="1963052"/>
            <a:ext cx="171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848254" y="1963052"/>
            <a:ext cx="171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3471934" y="161925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/>
                <a:sym typeface="Symbol"/>
              </a:rPr>
              <a:t> 2  2  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732020" y="163449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/>
                <a:sym typeface="Symbol"/>
              </a:rPr>
              <a:t> 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  <a:sym typeface="Symbol"/>
              </a:rPr>
              <a:t>7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5158946" y="164750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/>
                <a:sym typeface="Symbol"/>
              </a:rPr>
              <a:t> 3  2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 flipH="1" flipV="1">
            <a:off x="7796213" y="1879600"/>
            <a:ext cx="940595" cy="1"/>
          </a:xfrm>
          <a:prstGeom prst="line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7822620" y="1987155"/>
            <a:ext cx="862078" cy="246221"/>
            <a:chOff x="7822620" y="1987155"/>
            <a:chExt cx="862078" cy="246221"/>
          </a:xfrm>
        </p:grpSpPr>
        <p:sp>
          <p:nvSpPr>
            <p:cNvPr id="215" name="Rectangle 214"/>
            <p:cNvSpPr/>
            <p:nvPr/>
          </p:nvSpPr>
          <p:spPr>
            <a:xfrm>
              <a:off x="8016614" y="1987155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srgbClr val="0000FF"/>
                  </a:solidFill>
                  <a:latin typeface="Bookman Old Style"/>
                </a:rPr>
                <a:t>15m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248" name="Straight Connector 247"/>
            <p:cNvCxnSpPr/>
            <p:nvPr/>
          </p:nvCxnSpPr>
          <p:spPr>
            <a:xfrm flipH="1">
              <a:off x="7822620" y="2110265"/>
              <a:ext cx="276355" cy="0"/>
            </a:xfrm>
            <a:prstGeom prst="line">
              <a:avLst/>
            </a:prstGeom>
            <a:ln w="127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23125" y="2110265"/>
              <a:ext cx="261573" cy="0"/>
            </a:xfrm>
            <a:prstGeom prst="line">
              <a:avLst/>
            </a:prstGeom>
            <a:ln w="127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Rectangle 239"/>
          <p:cNvSpPr/>
          <p:nvPr/>
        </p:nvSpPr>
        <p:spPr>
          <a:xfrm>
            <a:off x="3681484" y="403497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9857" y="3877013"/>
            <a:ext cx="612668" cy="698797"/>
            <a:chOff x="4039857" y="3877013"/>
            <a:chExt cx="612668" cy="698797"/>
          </a:xfrm>
        </p:grpSpPr>
        <p:sp>
          <p:nvSpPr>
            <p:cNvPr id="241" name="Rectangle 240"/>
            <p:cNvSpPr/>
            <p:nvPr/>
          </p:nvSpPr>
          <p:spPr>
            <a:xfrm>
              <a:off x="4039857" y="3877013"/>
              <a:ext cx="61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168</a:t>
              </a:r>
              <a:endParaRPr lang="en-US" sz="1800" baseline="300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4065936" y="4219471"/>
              <a:ext cx="5620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244"/>
            <p:cNvSpPr/>
            <p:nvPr/>
          </p:nvSpPr>
          <p:spPr>
            <a:xfrm>
              <a:off x="4118332" y="4206820"/>
              <a:ext cx="470000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15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1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93827E-6 L -0.41528 -0.7808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64" y="-3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5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75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69136E-6 L -0.48298 -0.1527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49" y="-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5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000"/>
                            </p:stCondLst>
                            <p:childTnLst>
                              <p:par>
                                <p:cTn id="4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0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0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247" grpId="1" animBg="1"/>
      <p:bldP spid="211" grpId="0" animBg="1"/>
      <p:bldP spid="211" grpId="1" animBg="1"/>
      <p:bldP spid="5" grpId="0"/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/>
      <p:bldP spid="49" grpId="0"/>
      <p:bldP spid="50" grpId="0"/>
      <p:bldP spid="51" grpId="0"/>
      <p:bldP spid="52" grpId="0"/>
      <p:bldP spid="61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148" grpId="0" animBg="1"/>
      <p:bldP spid="149" grpId="0" animBg="1"/>
      <p:bldP spid="151" grpId="0"/>
      <p:bldP spid="195" grpId="0"/>
      <p:bldP spid="201" grpId="0"/>
      <p:bldP spid="202" grpId="0"/>
      <p:bldP spid="213" grpId="0" animBg="1"/>
      <p:bldP spid="214" grpId="0"/>
      <p:bldP spid="225" grpId="0"/>
      <p:bldP spid="226" grpId="0"/>
      <p:bldP spid="227" grpId="0"/>
      <p:bldP spid="228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142" grpId="0"/>
      <p:bldP spid="143" grpId="0"/>
      <p:bldP spid="144" grpId="0"/>
      <p:bldP spid="145" grpId="0"/>
      <p:bldP spid="146" grpId="0"/>
      <p:bldP spid="242" grpId="0"/>
      <p:bldP spid="244" grpId="0"/>
      <p:bldP spid="246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80975" y="2659960"/>
            <a:ext cx="4253969" cy="40709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317" y="463550"/>
            <a:ext cx="73930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Now,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819039"/>
            <a:ext cx="292419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Area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of trapezium ABCD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30168" y="145730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83900" y="129268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516228" y="164180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83900" y="160843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94474" y="145730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6415" y="1457308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40989" y="1457308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30201" y="145730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34037" y="1457308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25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69736" y="1457308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8080" y="145730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31134" y="1457308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11.2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31792" y="210346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83900" y="19389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517852" y="2287958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83900" y="2254725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96098" y="210346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8443" y="210346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35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8520" y="210346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26974" y="2103463"/>
            <a:ext cx="6864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11.2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76326" y="265781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7054" y="2657817"/>
            <a:ext cx="97334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Bookman Old Style"/>
              </a:rPr>
              <a:t>196m</a:t>
            </a:r>
            <a:r>
              <a:rPr lang="en-US" sz="18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754880" y="2418763"/>
            <a:ext cx="4208142" cy="8938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438901" y="892144"/>
            <a:ext cx="430655" cy="981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864541" y="897064"/>
            <a:ext cx="13626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7792190" y="899280"/>
            <a:ext cx="429897" cy="97936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436520" y="1871714"/>
            <a:ext cx="22973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222456" y="888934"/>
            <a:ext cx="500068" cy="97999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228033" y="906783"/>
            <a:ext cx="0" cy="9621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229657" y="1773818"/>
            <a:ext cx="95656" cy="978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06235" y="653330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80348" y="653330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645306" y="1826937"/>
            <a:ext cx="31771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28977" y="1826937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59650" y="1826937"/>
            <a:ext cx="35298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72967" y="640949"/>
            <a:ext cx="540533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10m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72967" y="2016837"/>
            <a:ext cx="540533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25m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7630841">
            <a:off x="6260009" y="1210316"/>
            <a:ext cx="540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13m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rot="3783937">
            <a:off x="8339958" y="1210316"/>
            <a:ext cx="540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14m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433310" y="2172306"/>
            <a:ext cx="87554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772400" y="2170125"/>
            <a:ext cx="977902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8225" y="2404025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trapezium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ABCD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49260" y="26810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392276" y="2529043"/>
            <a:ext cx="1846833" cy="673295"/>
            <a:chOff x="931538" y="1859415"/>
            <a:chExt cx="1846833" cy="673918"/>
          </a:xfrm>
        </p:grpSpPr>
        <p:grpSp>
          <p:nvGrpSpPr>
            <p:cNvPr id="77" name="Group 76"/>
            <p:cNvGrpSpPr/>
            <p:nvPr/>
          </p:nvGrpSpPr>
          <p:grpSpPr>
            <a:xfrm>
              <a:off x="931538" y="1859415"/>
              <a:ext cx="336952" cy="673918"/>
              <a:chOff x="4194364" y="3017942"/>
              <a:chExt cx="336952" cy="67391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194364" y="3017942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4220871" y="3345450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4194364" y="3322528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2</a:t>
                </a:r>
                <a:endParaRPr lang="en-US" sz="1800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223095" y="20117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60381" y="2011708"/>
              <a:ext cx="1317990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(AB + DC)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131796" y="2681195"/>
            <a:ext cx="756167" cy="369332"/>
            <a:chOff x="8131796" y="2770095"/>
            <a:chExt cx="756167" cy="369332"/>
          </a:xfrm>
        </p:grpSpPr>
        <p:sp>
          <p:nvSpPr>
            <p:cNvPr id="84" name="Rectangle 83"/>
            <p:cNvSpPr/>
            <p:nvPr/>
          </p:nvSpPr>
          <p:spPr>
            <a:xfrm>
              <a:off x="8131796" y="2770095"/>
              <a:ext cx="311304" cy="368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53842" y="2770095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BM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880100" y="2514868"/>
            <a:ext cx="3202131" cy="684739"/>
            <a:chOff x="3038165" y="652036"/>
            <a:chExt cx="3202131" cy="684739"/>
          </a:xfrm>
        </p:grpSpPr>
        <p:sp>
          <p:nvSpPr>
            <p:cNvPr id="87" name="Rectangle 86"/>
            <p:cNvSpPr/>
            <p:nvPr/>
          </p:nvSpPr>
          <p:spPr>
            <a:xfrm>
              <a:off x="3038165" y="819039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=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91085" y="652036"/>
              <a:ext cx="32733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1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524225" y="1003534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491085" y="967785"/>
              <a:ext cx="32733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02471" y="819039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/>
                </a:rPr>
                <a:t>×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044412" y="819039"/>
              <a:ext cx="253596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(</a:t>
              </a:r>
              <a:endParaRPr lang="en-US" sz="180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55336" y="819039"/>
              <a:ext cx="51328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AB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632100" y="819039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+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817090" y="819039"/>
              <a:ext cx="540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DC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63612" y="819039"/>
              <a:ext cx="253596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80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425008" y="819039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/>
                </a:rPr>
                <a:t>×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72512" y="819039"/>
              <a:ext cx="56778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BM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52400" y="2671753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Area </a:t>
            </a:r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of trapezium ABCD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200900" y="3361598"/>
            <a:ext cx="1762403" cy="432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239118" y="3397250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BM = 11.2cm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170562" y="1826937"/>
            <a:ext cx="32412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rot="17718767">
            <a:off x="7626864" y="1328009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Bookman Old Style"/>
              </a:rPr>
              <a:t>13m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833551" y="1608706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/>
              </a:rPr>
              <a:t>10m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016614" y="1980918"/>
            <a:ext cx="482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/>
              </a:rPr>
              <a:t>15m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7822620" y="2104028"/>
            <a:ext cx="2763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423125" y="2104028"/>
            <a:ext cx="26157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860606" y="903815"/>
            <a:ext cx="13626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432585" y="1878465"/>
            <a:ext cx="229735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269032" y="647700"/>
            <a:ext cx="540533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Bookman Old Style"/>
              </a:rPr>
              <a:t>10m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29375" y="2023588"/>
            <a:ext cx="2316992" cy="276743"/>
            <a:chOff x="6429375" y="2023588"/>
            <a:chExt cx="2316992" cy="276743"/>
          </a:xfrm>
        </p:grpSpPr>
        <p:sp>
          <p:nvSpPr>
            <p:cNvPr id="111" name="Rectangle 110"/>
            <p:cNvSpPr/>
            <p:nvPr/>
          </p:nvSpPr>
          <p:spPr>
            <a:xfrm>
              <a:off x="7269032" y="2023588"/>
              <a:ext cx="540533" cy="2767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  <a:latin typeface="Bookman Old Style"/>
                </a:rPr>
                <a:t>25m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>
              <a:off x="6429375" y="2179057"/>
              <a:ext cx="875540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7768465" y="2176876"/>
              <a:ext cx="977902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 flipV="1">
            <a:off x="3505200" y="2357439"/>
            <a:ext cx="269081" cy="1571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705350" y="2206625"/>
            <a:ext cx="584200" cy="1714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660775" y="2380636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Bookman Old Style"/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809376" y="1972658"/>
            <a:ext cx="4187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Bookman Old Style"/>
              </a:rPr>
              <a:t>5.6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31233 -0.364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-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2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6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55" grpId="0" animBg="1"/>
      <p:bldP spid="74" grpId="0"/>
      <p:bldP spid="75" grpId="0"/>
      <p:bldP spid="99" grpId="0"/>
      <p:bldP spid="100" grpId="0" animBg="1"/>
      <p:bldP spid="101" grpId="0"/>
      <p:bldP spid="110" grpId="0"/>
      <p:bldP spid="110" grpId="1"/>
      <p:bldP spid="116" grpId="0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72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ounded Rectangle 318"/>
          <p:cNvSpPr/>
          <p:nvPr/>
        </p:nvSpPr>
        <p:spPr>
          <a:xfrm>
            <a:off x="4446702" y="1597273"/>
            <a:ext cx="1345938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4514850" y="1632446"/>
            <a:ext cx="1169395" cy="3000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2560752" y="1597273"/>
            <a:ext cx="1345938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2640806" y="1632992"/>
            <a:ext cx="1170811" cy="3000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1288384" y="1597273"/>
            <a:ext cx="1345938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362075" y="1633538"/>
            <a:ext cx="1176337" cy="3000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4593946" y="2554604"/>
            <a:ext cx="2940739" cy="87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4952834" y="2588000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 triangle =</a:t>
            </a:r>
            <a:endParaRPr lang="en-US" sz="1800" b="1" baseline="30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1483076" y="4612241"/>
            <a:ext cx="304140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1032877" y="4612241"/>
            <a:ext cx="304140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1479399" y="4169048"/>
            <a:ext cx="304140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1029200" y="4169048"/>
            <a:ext cx="304140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1479399" y="3725185"/>
            <a:ext cx="304140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1029200" y="3725185"/>
            <a:ext cx="304140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82700" y="3225351"/>
            <a:ext cx="1345938" cy="387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4593946" y="4248545"/>
            <a:ext cx="4138291" cy="6819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93946" y="3495948"/>
            <a:ext cx="3890930" cy="6819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488" y="105809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456" y="105809"/>
            <a:ext cx="84582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An umbrella is made by stitching 10 triangular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pieces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456" y="363994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of cloth of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two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different 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colours (See figure), each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piece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456" y="618319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measuring 20cm, 50cm,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and 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50cm. How much cloth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of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456" y="870965"/>
            <a:ext cx="5747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each </a:t>
            </a:r>
            <a:r>
              <a:rPr lang="en-US" sz="1800" b="1" dirty="0" err="1">
                <a:solidFill>
                  <a:srgbClr val="0000FF"/>
                </a:solidFill>
                <a:latin typeface="Bookman Old Style"/>
              </a:rPr>
              <a:t>colour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 is required for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the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umbrella 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?</a:t>
            </a:r>
            <a:endParaRPr lang="en-US" sz="1800" dirty="0">
              <a:solidFill>
                <a:srgbClr val="0000FF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913676" y="2316439"/>
            <a:ext cx="0" cy="4567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876283" y="2759757"/>
            <a:ext cx="0" cy="365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951063" y="2761380"/>
            <a:ext cx="0" cy="365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7866766" y="2766138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lock Arc 51"/>
          <p:cNvSpPr/>
          <p:nvPr/>
        </p:nvSpPr>
        <p:spPr>
          <a:xfrm rot="10800000">
            <a:off x="7640337" y="2920775"/>
            <a:ext cx="309765" cy="377790"/>
          </a:xfrm>
          <a:prstGeom prst="blockArc">
            <a:avLst>
              <a:gd name="adj1" fmla="val 10874320"/>
              <a:gd name="adj2" fmla="val 114911"/>
              <a:gd name="adj3" fmla="val 240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3216" y="1187450"/>
            <a:ext cx="73646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latin typeface="Book Antiqua" pitchFamily="18" charset="0"/>
              </a:rPr>
              <a:t>Soln.</a:t>
            </a:r>
            <a:endParaRPr lang="en-US" sz="18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59681" y="1187450"/>
            <a:ext cx="316785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In one triangular piece, let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20516" y="16048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latin typeface="Book Antiqua" pitchFamily="18" charset="0"/>
              </a:rPr>
              <a:t>a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61224" y="160506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22007" y="1605064"/>
            <a:ext cx="8803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20cm,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7177" y="1604893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b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33050" y="160506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94600" y="1605064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50cm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44242" y="1605064"/>
            <a:ext cx="61427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and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68524" y="160489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c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04397" y="160506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65947" y="1605064"/>
            <a:ext cx="8803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50cm.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3217" y="2113325"/>
            <a:ext cx="73930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Now,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33340" y="2113154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61224" y="211332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99310" y="195051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925817" y="228897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99310" y="226626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05604" y="2113325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04886" y="21131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latin typeface="Book Antiqua" pitchFamily="18" charset="0"/>
              </a:rPr>
              <a:t>a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68928" y="211264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86806" y="211315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b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88948" y="211332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21916" y="2113154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c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72404" y="2113325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9156955">
            <a:off x="8463715" y="1960317"/>
            <a:ext cx="683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20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 rot="2340301">
            <a:off x="8151291" y="1218677"/>
            <a:ext cx="683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50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09516" y="211332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54298" y="1949450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3880805" y="228791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854298" y="226519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60592" y="2113325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(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39778" y="211332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/>
              </a:rPr>
              <a:t>20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86364" y="211332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91004" y="211332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50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148736" y="211332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351560" y="211332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50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62816" y="2113325"/>
            <a:ext cx="25359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561224" y="271309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00894" y="2546963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930078" y="2885426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892983" y="286271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29723" y="271309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465861" y="2713092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120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561224" y="323146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2007" y="3231460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60cm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3217" y="3725185"/>
            <a:ext cx="73930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Now,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37419" y="372518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246246" y="3725185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475034" y="37251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latin typeface="Book Antiqua" pitchFamily="18" charset="0"/>
              </a:rPr>
              <a:t>a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752361" y="372518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97070" y="372518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60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438837" y="3725185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697576" y="372518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/>
              </a:rPr>
              <a:t>20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20720" y="372518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87570" y="3725185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40cm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37419" y="4173402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46246" y="4173402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477438" y="417340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b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52361" y="417340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97070" y="4173402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60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38837" y="4173402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97576" y="4173402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50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220720" y="417340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587570" y="4173402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10cm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37419" y="463129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46246" y="4631293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487858" y="463129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c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752361" y="463129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997070" y="463129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60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438837" y="4631293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697576" y="463129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50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20720" y="463129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587570" y="4631293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10cm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7687959" y="1058464"/>
            <a:ext cx="450056" cy="125877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Isosceles Triangle 169"/>
          <p:cNvSpPr/>
          <p:nvPr/>
        </p:nvSpPr>
        <p:spPr>
          <a:xfrm rot="20388575">
            <a:off x="7909016" y="1013487"/>
            <a:ext cx="450056" cy="126745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Isosceles Triangle 170"/>
          <p:cNvSpPr/>
          <p:nvPr/>
        </p:nvSpPr>
        <p:spPr>
          <a:xfrm rot="19170217">
            <a:off x="8098518" y="899437"/>
            <a:ext cx="450056" cy="126745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Isosceles Triangle 171"/>
          <p:cNvSpPr/>
          <p:nvPr/>
        </p:nvSpPr>
        <p:spPr>
          <a:xfrm rot="1223691">
            <a:off x="7469565" y="1009180"/>
            <a:ext cx="450056" cy="126745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Isosceles Triangle 172"/>
          <p:cNvSpPr/>
          <p:nvPr/>
        </p:nvSpPr>
        <p:spPr>
          <a:xfrm rot="2438841">
            <a:off x="7280021" y="898561"/>
            <a:ext cx="450056" cy="126745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725" y="105703"/>
            <a:ext cx="8496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An umbrella is made by stitching 10 triangular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pieces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1182" y="363603"/>
            <a:ext cx="4422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of cloth of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two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different </a:t>
            </a:r>
            <a:r>
              <a:rPr lang="en-US" sz="1800" b="1" dirty="0" err="1">
                <a:solidFill>
                  <a:srgbClr val="C00000"/>
                </a:solidFill>
                <a:latin typeface="Bookman Old Style"/>
              </a:rPr>
              <a:t>colours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5309" y="363603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each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piece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875" y="618319"/>
            <a:ext cx="472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measuring 20cm, 50cm,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and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50cm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 rot="3494492">
            <a:off x="7850531" y="1546175"/>
            <a:ext cx="683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50 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61728" y="617614"/>
            <a:ext cx="6179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How much cloth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of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125" y="869920"/>
            <a:ext cx="5824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each </a:t>
            </a:r>
            <a:r>
              <a:rPr lang="en-US" sz="1800" b="1" dirty="0" err="1">
                <a:solidFill>
                  <a:srgbClr val="C00000"/>
                </a:solidFill>
                <a:latin typeface="Bookman Old Style"/>
              </a:rPr>
              <a:t>colour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 is required for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the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umbrella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1352271" y="1161503"/>
            <a:ext cx="4747555" cy="1715047"/>
          </a:xfrm>
          <a:prstGeom prst="cloudCallout">
            <a:avLst>
              <a:gd name="adj1" fmla="val 66656"/>
              <a:gd name="adj2" fmla="val -1038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0436" y="1696819"/>
            <a:ext cx="366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The umbrella has 10 triangular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pieces of cloth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614698" y="1837352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5 red triangles and 5 green triangles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550762" y="3534990"/>
            <a:ext cx="1776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 5 red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triangles</a:t>
            </a:r>
            <a:endParaRPr lang="en-US" sz="1800" b="1" baseline="30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229569" y="3678981"/>
            <a:ext cx="886180" cy="369674"/>
            <a:chOff x="6754920" y="3717081"/>
            <a:chExt cx="886180" cy="369674"/>
          </a:xfrm>
        </p:grpSpPr>
        <p:sp>
          <p:nvSpPr>
            <p:cNvPr id="177" name="Rectangle 176"/>
            <p:cNvSpPr/>
            <p:nvPr/>
          </p:nvSpPr>
          <p:spPr>
            <a:xfrm>
              <a:off x="6754920" y="37174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=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042552" y="371742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5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329796" y="37170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189" name="Rectangle 188"/>
          <p:cNvSpPr/>
          <p:nvPr/>
        </p:nvSpPr>
        <p:spPr>
          <a:xfrm>
            <a:off x="4573497" y="4259515"/>
            <a:ext cx="2012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 5 green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triangles</a:t>
            </a:r>
            <a:endParaRPr lang="en-US" sz="1800" b="1" baseline="30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6507102" y="4403506"/>
            <a:ext cx="861584" cy="369674"/>
            <a:chOff x="6779516" y="3717081"/>
            <a:chExt cx="861584" cy="369674"/>
          </a:xfrm>
        </p:grpSpPr>
        <p:sp>
          <p:nvSpPr>
            <p:cNvPr id="192" name="Rectangle 191"/>
            <p:cNvSpPr/>
            <p:nvPr/>
          </p:nvSpPr>
          <p:spPr>
            <a:xfrm>
              <a:off x="6779516" y="37174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=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044923" y="371742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5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329796" y="37170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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199" name="Rounded Rectangle 198"/>
          <p:cNvSpPr/>
          <p:nvPr/>
        </p:nvSpPr>
        <p:spPr>
          <a:xfrm>
            <a:off x="7055474" y="3499758"/>
            <a:ext cx="1431165" cy="68199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7300371" y="4249991"/>
            <a:ext cx="1431165" cy="68199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009149" y="3534990"/>
            <a:ext cx="1548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 one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triangle</a:t>
            </a:r>
            <a:endParaRPr lang="en-US" sz="1800" b="1" baseline="30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255736" y="4259515"/>
            <a:ext cx="1548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 one</a:t>
            </a:r>
          </a:p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triangle</a:t>
            </a:r>
            <a:endParaRPr lang="en-US" sz="1800" b="1" baseline="30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01" name="Cloud Callout 200"/>
          <p:cNvSpPr/>
          <p:nvPr/>
        </p:nvSpPr>
        <p:spPr>
          <a:xfrm>
            <a:off x="2782125" y="2175016"/>
            <a:ext cx="3381994" cy="1431334"/>
          </a:xfrm>
          <a:prstGeom prst="cloudCallout">
            <a:avLst>
              <a:gd name="adj1" fmla="val 89101"/>
              <a:gd name="adj2" fmla="val 4789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3312" y="2557044"/>
            <a:ext cx="293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formula for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area of triangle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076275" y="2713401"/>
            <a:ext cx="2813884" cy="369503"/>
            <a:chOff x="3356998" y="5395832"/>
            <a:chExt cx="2813884" cy="369503"/>
          </a:xfrm>
        </p:grpSpPr>
        <p:cxnSp>
          <p:nvCxnSpPr>
            <p:cNvPr id="202" name="Straight Connector 201"/>
            <p:cNvCxnSpPr/>
            <p:nvPr/>
          </p:nvCxnSpPr>
          <p:spPr>
            <a:xfrm rot="16200000" flipH="1">
              <a:off x="3327263" y="5626038"/>
              <a:ext cx="119050" cy="595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 flipH="1" flipV="1">
              <a:off x="3299409" y="5534154"/>
              <a:ext cx="295163" cy="595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470302" y="5417076"/>
              <a:ext cx="2651760" cy="927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3406026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597274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endParaRPr lang="en-US" sz="1800" b="1" baseline="30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683102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901454" y="53960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–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120717" y="539583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FF00"/>
                  </a:solidFill>
                  <a:latin typeface="Comic Sans MS" pitchFamily="66" charset="0"/>
                </a:rPr>
                <a:t>a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275562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)</a:t>
              </a:r>
              <a:endParaRPr lang="en-US" sz="1800" b="1" baseline="30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02116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endParaRPr lang="en-US" sz="1800" b="1" baseline="30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487944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06296" y="53960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–</a:t>
              </a: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925559" y="539583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Comic Sans MS" pitchFamily="66" charset="0"/>
                </a:rPr>
                <a:t>b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080404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)</a:t>
              </a:r>
              <a:endParaRPr lang="en-US" sz="1800" b="1" baseline="30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230588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endParaRPr lang="en-US" sz="1800" b="1" baseline="30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16416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534768" y="53960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–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746411" y="5395832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Comic Sans MS" pitchFamily="66" charset="0"/>
                </a:rPr>
                <a:t>c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901256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)</a:t>
              </a:r>
              <a:endParaRPr lang="en-US" sz="1800" b="1" baseline="30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3075986" y="2713572"/>
            <a:ext cx="2813884" cy="369503"/>
            <a:chOff x="3356998" y="5395832"/>
            <a:chExt cx="2813884" cy="369503"/>
          </a:xfrm>
        </p:grpSpPr>
        <p:cxnSp>
          <p:nvCxnSpPr>
            <p:cNvPr id="283" name="Straight Connector 282"/>
            <p:cNvCxnSpPr/>
            <p:nvPr/>
          </p:nvCxnSpPr>
          <p:spPr>
            <a:xfrm rot="16200000" flipH="1">
              <a:off x="3327263" y="5626038"/>
              <a:ext cx="11905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 flipH="1" flipV="1">
              <a:off x="3299409" y="5534154"/>
              <a:ext cx="295163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3470302" y="5417076"/>
              <a:ext cx="2651760" cy="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/>
            <p:cNvSpPr/>
            <p:nvPr/>
          </p:nvSpPr>
          <p:spPr>
            <a:xfrm>
              <a:off x="3406026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597274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(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683102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901454" y="53960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–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4120717" y="539583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prstClr val="black"/>
                  </a:solidFill>
                  <a:latin typeface="Comic Sans MS" pitchFamily="66" charset="0"/>
                </a:rPr>
                <a:t>a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275562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)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402116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(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4487944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706296" y="53960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–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925559" y="539583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b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080404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)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230588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(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316416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534768" y="53960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–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746411" y="5395832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c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901256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)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303" name="Rectangle 302"/>
          <p:cNvSpPr/>
          <p:nvPr/>
        </p:nvSpPr>
        <p:spPr>
          <a:xfrm>
            <a:off x="1333340" y="3231118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536032" y="2793206"/>
            <a:ext cx="459581" cy="1738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1904253" y="2987313"/>
            <a:ext cx="315072" cy="1191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2886922" y="2578893"/>
            <a:ext cx="3706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  <a:latin typeface="Bookman Old Style"/>
              </a:rPr>
              <a:t>60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83" name="Cloud Callout 182"/>
          <p:cNvSpPr/>
          <p:nvPr/>
        </p:nvSpPr>
        <p:spPr>
          <a:xfrm flipH="1">
            <a:off x="2046579" y="1060452"/>
            <a:ext cx="3744475" cy="1425448"/>
          </a:xfrm>
          <a:prstGeom prst="cloudCallout">
            <a:avLst>
              <a:gd name="adj1" fmla="val -70135"/>
              <a:gd name="adj2" fmla="val 5531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414625" y="1341639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order to find area of the triangle, we should know the value of ‘s’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5" name="Cloud 184"/>
          <p:cNvSpPr/>
          <p:nvPr/>
        </p:nvSpPr>
        <p:spPr>
          <a:xfrm flipH="1">
            <a:off x="1997070" y="1734892"/>
            <a:ext cx="3581400" cy="12942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530470" y="1996877"/>
            <a:ext cx="2579875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What is the formula for s ?</a:t>
            </a:r>
            <a:endParaRPr lang="en-US" sz="2000" b="1" baseline="300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2726460" y="2103718"/>
            <a:ext cx="1967983" cy="654478"/>
            <a:chOff x="2125979" y="2355056"/>
            <a:chExt cx="1967983" cy="655084"/>
          </a:xfrm>
        </p:grpSpPr>
        <p:sp>
          <p:nvSpPr>
            <p:cNvPr id="194" name="Rectangle 193"/>
            <p:cNvSpPr/>
            <p:nvPr/>
          </p:nvSpPr>
          <p:spPr>
            <a:xfrm>
              <a:off x="3175496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575421" y="2355056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2575526" y="2656523"/>
              <a:ext cx="36576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/>
            <p:nvPr/>
          </p:nvSpPr>
          <p:spPr>
            <a:xfrm>
              <a:off x="2575421" y="264080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125979" y="2507456"/>
              <a:ext cx="118654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s =        (a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740980" y="250745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337421" y="2507456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b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529247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6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60494E-6 L 0.17396 0.05833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750"/>
                            </p:stCondLst>
                            <p:childTnLst>
                              <p:par>
                                <p:cTn id="3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250"/>
                            </p:stCondLst>
                            <p:childTnLst>
                              <p:par>
                                <p:cTn id="3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75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225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500"/>
                            </p:stCondLst>
                            <p:childTnLst>
                              <p:par>
                                <p:cTn id="3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275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0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5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75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750"/>
                            </p:stCondLst>
                            <p:childTnLst>
                              <p:par>
                                <p:cTn id="4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750"/>
                            </p:stCondLst>
                            <p:childTnLst>
                              <p:par>
                                <p:cTn id="4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750"/>
                            </p:stCondLst>
                            <p:childTnLst>
                              <p:par>
                                <p:cTn id="4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25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750"/>
                            </p:stCondLst>
                            <p:childTnLst>
                              <p:par>
                                <p:cTn id="4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250"/>
                            </p:stCondLst>
                            <p:childTnLst>
                              <p:par>
                                <p:cTn id="4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2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250"/>
                            </p:stCondLst>
                            <p:childTnLst>
                              <p:par>
                                <p:cTn id="5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00"/>
                            </p:stCondLst>
                            <p:childTnLst>
                              <p:par>
                                <p:cTn id="5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3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350"/>
                            </p:stCondLst>
                            <p:childTnLst>
                              <p:par>
                                <p:cTn id="5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600"/>
                            </p:stCondLst>
                            <p:childTnLst>
                              <p:par>
                                <p:cTn id="5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850"/>
                            </p:stCondLst>
                            <p:childTnLst>
                              <p:par>
                                <p:cTn id="5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100"/>
                            </p:stCondLst>
                            <p:childTnLst>
                              <p:par>
                                <p:cTn id="5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1000"/>
                            </p:stCondLst>
                            <p:childTnLst>
                              <p:par>
                                <p:cTn id="5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250"/>
                            </p:stCondLst>
                            <p:childTnLst>
                              <p:par>
                                <p:cTn id="5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"/>
                            </p:stCondLst>
                            <p:childTnLst>
                              <p:par>
                                <p:cTn id="6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00"/>
                            </p:stCondLst>
                            <p:childTnLst>
                              <p:par>
                                <p:cTn id="6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750"/>
                            </p:stCondLst>
                            <p:childTnLst>
                              <p:par>
                                <p:cTn id="6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00"/>
                            </p:stCondLst>
                            <p:childTnLst>
                              <p:par>
                                <p:cTn id="6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"/>
                            </p:stCondLst>
                            <p:childTnLst>
                              <p:par>
                                <p:cTn id="6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1000"/>
                            </p:stCondLst>
                            <p:childTnLst>
                              <p:par>
                                <p:cTn id="6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250"/>
                            </p:stCondLst>
                            <p:childTnLst>
                              <p:par>
                                <p:cTn id="6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50"/>
                            </p:stCondLst>
                            <p:childTnLst>
                              <p:par>
                                <p:cTn id="6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500"/>
                            </p:stCondLst>
                            <p:childTnLst>
                              <p:par>
                                <p:cTn id="6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750"/>
                            </p:stCondLst>
                            <p:childTnLst>
                              <p:par>
                                <p:cTn id="6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500"/>
                            </p:stCondLst>
                            <p:childTnLst>
                              <p:par>
                                <p:cTn id="69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fill="hold">
                            <p:stCondLst>
                              <p:cond delay="500"/>
                            </p:stCondLst>
                            <p:childTnLst>
                              <p:par>
                                <p:cTn id="7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1000"/>
                            </p:stCondLst>
                            <p:childTnLst>
                              <p:par>
                                <p:cTn id="7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250"/>
                            </p:stCondLst>
                            <p:childTnLst>
                              <p:par>
                                <p:cTn id="7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19" grpId="1" animBg="1"/>
      <p:bldP spid="182" grpId="0" animBg="1"/>
      <p:bldP spid="182" grpId="1" animBg="1"/>
      <p:bldP spid="318" grpId="0" animBg="1"/>
      <p:bldP spid="318" grpId="1" animBg="1"/>
      <p:bldP spid="180" grpId="0" animBg="1"/>
      <p:bldP spid="180" grpId="1" animBg="1"/>
      <p:bldP spid="308" grpId="0" animBg="1"/>
      <p:bldP spid="308" grpId="1" animBg="1"/>
      <p:bldP spid="179" grpId="0" animBg="1"/>
      <p:bldP spid="179" grpId="1" animBg="1"/>
      <p:bldP spid="302" grpId="0" animBg="1"/>
      <p:bldP spid="241" grpId="0"/>
      <p:bldP spid="311" grpId="0" animBg="1"/>
      <p:bldP spid="311" grpId="1" animBg="1"/>
      <p:bldP spid="312" grpId="0" animBg="1"/>
      <p:bldP spid="312" grpId="1" animBg="1"/>
      <p:bldP spid="310" grpId="0" animBg="1"/>
      <p:bldP spid="310" grpId="1" animBg="1"/>
      <p:bldP spid="309" grpId="0" animBg="1"/>
      <p:bldP spid="309" grpId="1" animBg="1"/>
      <p:bldP spid="307" grpId="0" animBg="1"/>
      <p:bldP spid="307" grpId="1" animBg="1"/>
      <p:bldP spid="306" grpId="0" animBg="1"/>
      <p:bldP spid="306" grpId="1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198" grpId="0" animBg="1"/>
      <p:bldP spid="28" grpId="0" animBg="1"/>
      <p:bldP spid="4" grpId="0"/>
      <p:bldP spid="6" grpId="0"/>
      <p:bldP spid="7" grpId="0"/>
      <p:bldP spid="8" grpId="0"/>
      <p:bldP spid="9" grpId="0"/>
      <p:bldP spid="52" grpId="0" animBg="1"/>
      <p:bldP spid="53" grpId="0"/>
      <p:bldP spid="55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2" grpId="0" animBg="1"/>
      <p:bldP spid="170" grpId="0" animBg="1"/>
      <p:bldP spid="171" grpId="0" animBg="1"/>
      <p:bldP spid="172" grpId="0" animBg="1"/>
      <p:bldP spid="173" grpId="0" animBg="1"/>
      <p:bldP spid="11" grpId="0"/>
      <p:bldP spid="11" grpId="1"/>
      <p:bldP spid="13" grpId="0"/>
      <p:bldP spid="13" grpId="1"/>
      <p:bldP spid="14" grpId="0"/>
      <p:bldP spid="14" grpId="1"/>
      <p:bldP spid="16" grpId="0"/>
      <p:bldP spid="16" grpId="1"/>
      <p:bldP spid="174" grpId="0"/>
      <p:bldP spid="17" grpId="0"/>
      <p:bldP spid="17" grpId="1"/>
      <p:bldP spid="18" grpId="0"/>
      <p:bldP spid="18" grpId="1"/>
      <p:bldP spid="20" grpId="0" animBg="1"/>
      <p:bldP spid="20" grpId="1" animBg="1"/>
      <p:bldP spid="21" grpId="0"/>
      <p:bldP spid="21" grpId="1"/>
      <p:bldP spid="175" grpId="0"/>
      <p:bldP spid="175" grpId="1"/>
      <p:bldP spid="176" grpId="0"/>
      <p:bldP spid="189" grpId="0"/>
      <p:bldP spid="199" grpId="0" animBg="1"/>
      <p:bldP spid="199" grpId="1" animBg="1"/>
      <p:bldP spid="200" grpId="0" animBg="1"/>
      <p:bldP spid="200" grpId="1" animBg="1"/>
      <p:bldP spid="187" grpId="0"/>
      <p:bldP spid="191" grpId="0"/>
      <p:bldP spid="201" grpId="0" animBg="1"/>
      <p:bldP spid="201" grpId="1" animBg="1"/>
      <p:bldP spid="29" grpId="0"/>
      <p:bldP spid="29" grpId="1"/>
      <p:bldP spid="303" grpId="0"/>
      <p:bldP spid="305" grpId="0"/>
      <p:bldP spid="183" grpId="0" animBg="1"/>
      <p:bldP spid="183" grpId="1" animBg="1"/>
      <p:bldP spid="184" grpId="0"/>
      <p:bldP spid="184" grpId="1"/>
      <p:bldP spid="185" grpId="0" animBg="1"/>
      <p:bldP spid="185" grpId="1" animBg="1"/>
      <p:bldP spid="186" grpId="0"/>
      <p:bldP spid="18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2266950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Highlight LET" pitchFamily="2" charset="0"/>
              </a:rPr>
              <a:t>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9700" y="546100"/>
            <a:ext cx="75819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ounded Rectangle 219"/>
          <p:cNvSpPr/>
          <p:nvPr/>
        </p:nvSpPr>
        <p:spPr>
          <a:xfrm>
            <a:off x="4129696" y="1412314"/>
            <a:ext cx="563803" cy="3689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6250" y="2128101"/>
            <a:ext cx="3365500" cy="3236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2615272" y="4137373"/>
            <a:ext cx="1815788" cy="3877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615272" y="3688450"/>
            <a:ext cx="1815788" cy="3877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2615272" y="4571889"/>
            <a:ext cx="1815788" cy="3877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6599" y="4450726"/>
            <a:ext cx="6146801" cy="47560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6600" y="3154182"/>
            <a:ext cx="5892800" cy="4623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61" y="3201734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5512" y="3201734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 Area of 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red </a:t>
            </a:r>
            <a:r>
              <a:rPr lang="en-US" sz="1800" b="1" dirty="0" err="1" smtClean="0">
                <a:solidFill>
                  <a:srgbClr val="000000"/>
                </a:solidFill>
                <a:latin typeface="Bookman Old Style"/>
              </a:rPr>
              <a:t>coloured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 cloth required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1616" y="320173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83" y="3202363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Bookman Old Style"/>
              </a:rPr>
              <a:t>2400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1600" y="3201734"/>
            <a:ext cx="65114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800" b="1" dirty="0" smtClean="0">
                <a:solidFill>
                  <a:prstClr val="black"/>
                </a:solidFill>
                <a:latin typeface="Bookman Old Style"/>
              </a:rPr>
              <a:t>m</a:t>
            </a:r>
            <a:r>
              <a:rPr lang="en-US" sz="18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="1" baseline="30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512" y="4524409"/>
            <a:ext cx="4759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 Area of 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green </a:t>
            </a:r>
            <a:r>
              <a:rPr lang="en-US" sz="1800" b="1" dirty="0" err="1">
                <a:solidFill>
                  <a:srgbClr val="000000"/>
                </a:solidFill>
                <a:latin typeface="Bookman Old Style"/>
              </a:rPr>
              <a:t>coloured</a:t>
            </a:r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 cloth required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1526" y="452440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27456" y="452440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Bookman Old Style"/>
              </a:rPr>
              <a:t>2400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83060" y="4524409"/>
            <a:ext cx="65114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800" b="1" dirty="0" smtClean="0">
                <a:solidFill>
                  <a:prstClr val="black"/>
                </a:solidFill>
                <a:latin typeface="Bookman Old Style"/>
              </a:rPr>
              <a:t>m</a:t>
            </a:r>
            <a:r>
              <a:rPr lang="en-US" sz="18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="1" baseline="300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061" y="133350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56546" y="63875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2881689" y="861620"/>
            <a:ext cx="119050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2853835" y="769736"/>
            <a:ext cx="295163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30442" y="65265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49228" y="64303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72786" y="64303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88736" y="64303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56546" y="180300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13511" y="1803008"/>
            <a:ext cx="6126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200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00400" y="180300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× 2.4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13100" y="2107846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m</a:t>
            </a:r>
            <a:r>
              <a:rPr lang="en-US" sz="180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593946" y="2554604"/>
            <a:ext cx="2940739" cy="87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593946" y="4248545"/>
            <a:ext cx="4138291" cy="6819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593946" y="3495948"/>
            <a:ext cx="3890930" cy="6819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7913676" y="2316439"/>
            <a:ext cx="0" cy="4567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7876283" y="2759757"/>
            <a:ext cx="0" cy="365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7951063" y="2761380"/>
            <a:ext cx="0" cy="365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866766" y="2766138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Block Arc 127"/>
          <p:cNvSpPr/>
          <p:nvPr/>
        </p:nvSpPr>
        <p:spPr>
          <a:xfrm rot="10800000">
            <a:off x="7640337" y="2920775"/>
            <a:ext cx="309765" cy="377790"/>
          </a:xfrm>
          <a:prstGeom prst="blockArc">
            <a:avLst>
              <a:gd name="adj1" fmla="val 10874320"/>
              <a:gd name="adj2" fmla="val 114911"/>
              <a:gd name="adj3" fmla="val 240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 rot="19156955">
            <a:off x="8508599" y="1960317"/>
            <a:ext cx="593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20 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2340301">
            <a:off x="8196175" y="1218677"/>
            <a:ext cx="593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50 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1" name="Isosceles Triangle 130"/>
          <p:cNvSpPr/>
          <p:nvPr/>
        </p:nvSpPr>
        <p:spPr>
          <a:xfrm>
            <a:off x="7687959" y="1058464"/>
            <a:ext cx="450056" cy="1258770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Isosceles Triangle 131"/>
          <p:cNvSpPr/>
          <p:nvPr/>
        </p:nvSpPr>
        <p:spPr>
          <a:xfrm rot="20388575">
            <a:off x="7909016" y="1013487"/>
            <a:ext cx="450056" cy="1267459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Isosceles Triangle 132"/>
          <p:cNvSpPr/>
          <p:nvPr/>
        </p:nvSpPr>
        <p:spPr>
          <a:xfrm rot="19170217">
            <a:off x="8098518" y="899437"/>
            <a:ext cx="450056" cy="1267459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Isosceles Triangle 133"/>
          <p:cNvSpPr/>
          <p:nvPr/>
        </p:nvSpPr>
        <p:spPr>
          <a:xfrm rot="1223691">
            <a:off x="7469565" y="1009180"/>
            <a:ext cx="450056" cy="1267459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Isosceles Triangle 134"/>
          <p:cNvSpPr/>
          <p:nvPr/>
        </p:nvSpPr>
        <p:spPr>
          <a:xfrm rot="2438841">
            <a:off x="7280021" y="898561"/>
            <a:ext cx="450056" cy="1267459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 rot="3494492">
            <a:off x="7895415" y="1546175"/>
            <a:ext cx="593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50 m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24500" y="3534990"/>
            <a:ext cx="3884579" cy="646331"/>
            <a:chOff x="4624500" y="3534990"/>
            <a:chExt cx="3884579" cy="646331"/>
          </a:xfrm>
        </p:grpSpPr>
        <p:sp>
          <p:nvSpPr>
            <p:cNvPr id="137" name="Rectangle 136"/>
            <p:cNvSpPr/>
            <p:nvPr/>
          </p:nvSpPr>
          <p:spPr>
            <a:xfrm>
              <a:off x="4624500" y="3534990"/>
              <a:ext cx="16289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Area of 5 red</a:t>
              </a:r>
            </a:p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triangles</a:t>
              </a:r>
              <a:endParaRPr lang="en-US" sz="18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229569" y="3678981"/>
              <a:ext cx="886180" cy="369674"/>
              <a:chOff x="6754920" y="3717081"/>
              <a:chExt cx="886180" cy="369674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754920" y="3717423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</a:t>
                </a:r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042552" y="3717423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329796" y="3717081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</a:t>
                </a:r>
                <a:endParaRPr lang="en-US" sz="18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7058041" y="3534990"/>
              <a:ext cx="14510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Area of one</a:t>
              </a:r>
            </a:p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triangle</a:t>
              </a:r>
              <a:endParaRPr lang="en-US" sz="18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28800" y="4259515"/>
            <a:ext cx="4128469" cy="646331"/>
            <a:chOff x="4628800" y="4259515"/>
            <a:chExt cx="4128469" cy="646331"/>
          </a:xfrm>
        </p:grpSpPr>
        <p:sp>
          <p:nvSpPr>
            <p:cNvPr id="142" name="Rectangle 141"/>
            <p:cNvSpPr/>
            <p:nvPr/>
          </p:nvSpPr>
          <p:spPr>
            <a:xfrm>
              <a:off x="4628800" y="4259515"/>
              <a:ext cx="19014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Area of 5 green</a:t>
              </a:r>
            </a:p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triangles</a:t>
              </a:r>
              <a:endParaRPr lang="en-US" sz="18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6507102" y="4403506"/>
              <a:ext cx="861584" cy="369674"/>
              <a:chOff x="6779516" y="3717081"/>
              <a:chExt cx="861584" cy="369674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6779516" y="3717423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=</a:t>
                </a:r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044923" y="3717423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329796" y="3717081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</a:t>
                </a:r>
                <a:endParaRPr lang="en-US" sz="18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303025" y="4259515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Area of one</a:t>
              </a:r>
            </a:p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triangle</a:t>
              </a:r>
              <a:endParaRPr lang="en-US" sz="18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4952834" y="2588000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Area of triangle =</a:t>
            </a:r>
            <a:endParaRPr lang="en-US" sz="1800" b="1" baseline="30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4668956" y="3018623"/>
            <a:ext cx="2813884" cy="369503"/>
            <a:chOff x="3356998" y="5395832"/>
            <a:chExt cx="2813884" cy="369503"/>
          </a:xfrm>
        </p:grpSpPr>
        <p:cxnSp>
          <p:nvCxnSpPr>
            <p:cNvPr id="153" name="Straight Connector 152"/>
            <p:cNvCxnSpPr/>
            <p:nvPr/>
          </p:nvCxnSpPr>
          <p:spPr>
            <a:xfrm rot="16200000" flipH="1">
              <a:off x="3327263" y="5626038"/>
              <a:ext cx="11905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3299409" y="5534154"/>
              <a:ext cx="295163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3470302" y="5417076"/>
              <a:ext cx="2651760" cy="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3406026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597274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(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683102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901454" y="53960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–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120717" y="539583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prstClr val="black"/>
                  </a:solidFill>
                  <a:latin typeface="Comic Sans MS" pitchFamily="66" charset="0"/>
                </a:rPr>
                <a:t>a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275562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)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402116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(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487944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706296" y="53960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–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25559" y="539583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b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080404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)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230588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(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316416" y="539583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534768" y="53960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–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746411" y="5395832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prstClr val="black"/>
                  </a:solidFill>
                  <a:latin typeface="Comic Sans MS" pitchFamily="66" charset="0"/>
                </a:rPr>
                <a:t>c</a:t>
              </a:r>
              <a:endParaRPr lang="en-US" sz="1800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901256" y="5396003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Comic Sans MS" pitchFamily="66" charset="0"/>
                </a:rPr>
                <a:t>)</a:t>
              </a:r>
              <a:endParaRPr lang="en-US" sz="1800" b="1" baseline="30000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2662560" y="369768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871387" y="3697854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–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100175" y="36976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377502" y="369785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612969" y="369785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40cm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662560" y="4146606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871387" y="414677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–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102579" y="414660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377502" y="414677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612969" y="4146777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10cm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662560" y="4581122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871387" y="4581122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–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112999" y="4581122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377502" y="458112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612969" y="4581122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10cm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95590" y="2621009"/>
            <a:ext cx="2305306" cy="369332"/>
            <a:chOff x="4503068" y="2544807"/>
            <a:chExt cx="2305306" cy="369332"/>
          </a:xfrm>
        </p:grpSpPr>
        <p:sp>
          <p:nvSpPr>
            <p:cNvPr id="190" name="Rectangle 189"/>
            <p:cNvSpPr/>
            <p:nvPr/>
          </p:nvSpPr>
          <p:spPr>
            <a:xfrm>
              <a:off x="4503068" y="2544807"/>
              <a:ext cx="20553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/>
                </a:rPr>
                <a:t> Area 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of triangle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485850" y="2544807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=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675505" y="3005019"/>
            <a:ext cx="2805474" cy="383304"/>
            <a:chOff x="3356998" y="516253"/>
            <a:chExt cx="2805474" cy="383304"/>
          </a:xfrm>
        </p:grpSpPr>
        <p:cxnSp>
          <p:nvCxnSpPr>
            <p:cNvPr id="193" name="Straight Connector 192"/>
            <p:cNvCxnSpPr/>
            <p:nvPr/>
          </p:nvCxnSpPr>
          <p:spPr>
            <a:xfrm rot="16200000" flipH="1">
              <a:off x="3327263" y="753445"/>
              <a:ext cx="11905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 flipH="1" flipV="1">
              <a:off x="3299409" y="661561"/>
              <a:ext cx="295163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3476016" y="544483"/>
              <a:ext cx="2651760" cy="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3459366" y="51625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000000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597274" y="521721"/>
              <a:ext cx="253596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(</a:t>
              </a:r>
              <a:endParaRPr lang="en-US" sz="180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705962" y="51625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000000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886214" y="516253"/>
              <a:ext cx="30008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/>
                </a:rPr>
                <a:t>–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143577" y="516253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000000"/>
                  </a:solidFill>
                  <a:latin typeface="Book Antiqua" pitchFamily="18" charset="0"/>
                </a:rPr>
                <a:t>a</a:t>
              </a:r>
              <a:endParaRPr lang="en-US" sz="1800" b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275562" y="516253"/>
              <a:ext cx="253596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80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402116" y="526144"/>
              <a:ext cx="253596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(</a:t>
              </a:r>
              <a:endParaRPr lang="en-US" sz="180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510804" y="520676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000000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691056" y="520676"/>
              <a:ext cx="30008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/>
                </a:rPr>
                <a:t>–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948419" y="520676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000000"/>
                  </a:solidFill>
                  <a:latin typeface="Book Antiqua" pitchFamily="18" charset="0"/>
                </a:rPr>
                <a:t>b</a:t>
              </a:r>
              <a:endParaRPr lang="en-US" sz="1800" b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080404" y="520676"/>
              <a:ext cx="253596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80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230588" y="530567"/>
              <a:ext cx="253596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(</a:t>
              </a:r>
              <a:endParaRPr lang="en-US" sz="180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339276" y="525099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000000"/>
                  </a:solidFill>
                  <a:latin typeface="Book Antiqua" pitchFamily="18" charset="0"/>
                </a:rPr>
                <a:t>s</a:t>
              </a:r>
              <a:endParaRPr lang="en-US" sz="1800" b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519528" y="525099"/>
              <a:ext cx="30008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/>
                </a:rPr>
                <a:t>–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776891" y="525099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000000"/>
                  </a:solidFill>
                  <a:latin typeface="Book Antiqua" pitchFamily="18" charset="0"/>
                </a:rPr>
                <a:t>c</a:t>
              </a:r>
              <a:endParaRPr lang="en-US" sz="1800" b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908876" y="525099"/>
              <a:ext cx="253596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)</a:t>
              </a:r>
              <a:endParaRPr lang="en-US" sz="1800" baseline="30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12" name="Rounded Rectangle 211"/>
          <p:cNvSpPr/>
          <p:nvPr/>
        </p:nvSpPr>
        <p:spPr>
          <a:xfrm>
            <a:off x="1219200" y="4571889"/>
            <a:ext cx="1345938" cy="3877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497724" y="458112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=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758507" y="4581122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Comic Sans MS" pitchFamily="66" charset="0"/>
              </a:rPr>
              <a:t>60cm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269840" y="4581122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753395" y="4580731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60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609569" y="3698707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609569" y="4146606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3609569" y="458146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456546" y="105570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rot="16200000" flipH="1">
            <a:off x="2881689" y="1278570"/>
            <a:ext cx="119050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5400000" flipH="1" flipV="1">
            <a:off x="2853835" y="1186686"/>
            <a:ext cx="295163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030442" y="1069608"/>
            <a:ext cx="32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3251200" y="10599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3785926" y="10599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629150" y="10599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3044428" y="105998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6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3443924" y="105998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205512" y="10599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011440" y="105998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423636" y="105998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5156923" y="10599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824409" y="105998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685602" y="10599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353088" y="105998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854754" y="105998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456546" y="143535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rot="16200000" flipH="1">
            <a:off x="4127957" y="1658218"/>
            <a:ext cx="119050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 flipH="1" flipV="1">
            <a:off x="4100103" y="1566334"/>
            <a:ext cx="295163" cy="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4276710" y="1449256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3076217" y="143963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3536950" y="143963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290696" y="143963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6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734215" y="143963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301731" y="143963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3732209" y="143963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522759" y="1383279"/>
            <a:ext cx="33812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4895117" y="1383279"/>
            <a:ext cx="33812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4026981" y="1383279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4451350" y="1383279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5444261" y="1383279"/>
            <a:ext cx="33812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943600" y="1383279"/>
            <a:ext cx="33812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84061" y="2404110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4343400" y="265784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5043118" y="265847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480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373778" y="2657846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m</a:t>
            </a:r>
            <a:r>
              <a:rPr lang="en-US" sz="180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801346" y="265847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4570267" y="265847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1703" y="3899715"/>
            <a:ext cx="68800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and,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4629244" y="389937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5257687" y="3899373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solidFill>
                  <a:prstClr val="black"/>
                </a:solidFill>
                <a:latin typeface="Bookman Old Style"/>
              </a:rPr>
              <a:t>480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784057" y="3899373"/>
            <a:ext cx="1639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2400 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cm</a:t>
            </a:r>
            <a:r>
              <a:rPr lang="en-US" sz="180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84061" y="4524751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051913" y="389971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4820834" y="389937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83029" y="2108475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 Area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of triangle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4061" y="2108817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221" name="Picture 220" descr="green-blank-blackboar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4420" y="1028699"/>
            <a:ext cx="2570765" cy="2479209"/>
          </a:xfrm>
          <a:prstGeom prst="rect">
            <a:avLst/>
          </a:prstGeom>
        </p:spPr>
      </p:pic>
      <p:cxnSp>
        <p:nvCxnSpPr>
          <p:cNvPr id="223" name="Straight Connector 222"/>
          <p:cNvCxnSpPr/>
          <p:nvPr/>
        </p:nvCxnSpPr>
        <p:spPr>
          <a:xfrm flipH="1">
            <a:off x="7379267" y="1526095"/>
            <a:ext cx="16559" cy="173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395825" y="1533314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7395825" y="2164968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7391063" y="2844243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6921720" y="1510122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7599928" y="1510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6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764523" y="151769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590410" y="179809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4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603333" y="1177249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6916429" y="21387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7592703" y="213585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7536180" y="2441143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 1 76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763908" y="1177249"/>
            <a:ext cx="4748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.4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7828735" y="284715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24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1" name="Cloud Callout 290"/>
          <p:cNvSpPr/>
          <p:nvPr/>
        </p:nvSpPr>
        <p:spPr>
          <a:xfrm flipH="1">
            <a:off x="2362200" y="2171699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2730246" y="2452886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find the square root correct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upto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one decimal only.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819400" y="2476499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we have to take only one pair of zeroes after the no.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4" name="Cloud Callout 293"/>
          <p:cNvSpPr/>
          <p:nvPr/>
        </p:nvSpPr>
        <p:spPr>
          <a:xfrm flipH="1">
            <a:off x="2286000" y="2247899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743200" y="2505074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is the number whose square is less than or equal to 6?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6" name="Rectangular Callout 295"/>
          <p:cNvSpPr/>
          <p:nvPr/>
        </p:nvSpPr>
        <p:spPr>
          <a:xfrm>
            <a:off x="4191000" y="3619499"/>
            <a:ext cx="1457277" cy="355478"/>
          </a:xfrm>
          <a:prstGeom prst="wedgeRectCallout">
            <a:avLst>
              <a:gd name="adj1" fmla="val -39479"/>
              <a:gd name="adj2" fmla="val -151497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7838261" y="2137989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819400" y="2789020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99" name="Cloud Callout 298"/>
          <p:cNvSpPr/>
          <p:nvPr/>
        </p:nvSpPr>
        <p:spPr>
          <a:xfrm flipH="1">
            <a:off x="914400" y="2095499"/>
            <a:ext cx="4983897" cy="208699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905000" y="232409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number should be written besides 4 such that,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920240" y="2781299"/>
            <a:ext cx="361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when we multiply the new number formed with the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same digit , we should get a number equal to or less than 200 ?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92950" y="213994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>
            <a:off x="6848475" y="2165349"/>
            <a:ext cx="5320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6731000" y="1800224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Bookman Old Style" pitchFamily="18" charset="0"/>
              </a:rPr>
              <a:t>+ 2 </a:t>
            </a:r>
            <a:endParaRPr lang="en-US" sz="18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 rot="10800000" flipV="1">
            <a:off x="4293144" y="3663375"/>
            <a:ext cx="1340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3276600" y="2781299"/>
            <a:ext cx="4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4</a:t>
            </a:r>
            <a:endParaRPr lang="en-US" sz="2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07" name="Rounded Rectangular Callout 306"/>
          <p:cNvSpPr/>
          <p:nvPr/>
        </p:nvSpPr>
        <p:spPr>
          <a:xfrm>
            <a:off x="554758" y="3515456"/>
            <a:ext cx="2132483" cy="711639"/>
          </a:xfrm>
          <a:prstGeom prst="wedgeRoundRectCallout">
            <a:avLst>
              <a:gd name="adj1" fmla="val 81387"/>
              <a:gd name="adj2" fmla="val -1141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62000" y="3581399"/>
            <a:ext cx="29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44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4 = 176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 176 &lt; 200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 flipV="1">
            <a:off x="552358" y="3639641"/>
            <a:ext cx="36848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7341391" y="1798093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7341391" y="2414837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456546" y="212685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713511" y="212685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480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5549900" y="265784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5776767" y="2658475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2400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47813 -0.48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-241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19791 -0.559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2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5679E-6 L 0.1408 -0.7669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3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7284E-6 L -0.00382 -0.5956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97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9136E-6 L 0.06284 -0.6827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34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20988E-6 L 0.12951 -0.76728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-3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0"/>
                            </p:stCondLst>
                            <p:childTnLst>
                              <p:par>
                                <p:cTn id="3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5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00"/>
                            </p:stCondLst>
                            <p:childTnLst>
                              <p:par>
                                <p:cTn id="3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50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2000"/>
                            </p:stCondLst>
                            <p:childTnLst>
                              <p:par>
                                <p:cTn id="3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00"/>
                            </p:stCondLst>
                            <p:childTnLst>
                              <p:par>
                                <p:cTn id="6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500"/>
                            </p:stCondLst>
                            <p:childTnLst>
                              <p:par>
                                <p:cTn id="6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000"/>
                            </p:stCondLst>
                            <p:childTnLst>
                              <p:par>
                                <p:cTn id="6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1250"/>
                            </p:stCondLst>
                            <p:childTnLst>
                              <p:par>
                                <p:cTn id="6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35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1600"/>
                            </p:stCondLst>
                            <p:childTnLst>
                              <p:par>
                                <p:cTn id="6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24892E-6 L -0.45017 -0.2205 " pathEditMode="relative" rAng="0" ptsTypes="AA">
                                      <p:cBhvr>
                                        <p:cTn id="67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17" y="-11025"/>
                                    </p:animMotion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00"/>
                            </p:stCondLst>
                            <p:childTnLst>
                              <p:par>
                                <p:cTn id="6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250"/>
                            </p:stCondLst>
                            <p:childTnLst>
                              <p:par>
                                <p:cTn id="6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4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2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250"/>
                            </p:stCondLst>
                            <p:childTnLst>
                              <p:par>
                                <p:cTn id="7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25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500"/>
                            </p:stCondLst>
                            <p:childTnLst>
                              <p:par>
                                <p:cTn id="7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4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900"/>
                            </p:stCondLst>
                            <p:childTnLst>
                              <p:par>
                                <p:cTn id="7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00"/>
                            </p:stCondLst>
                            <p:childTnLst>
                              <p:par>
                                <p:cTn id="7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1000"/>
                            </p:stCondLst>
                            <p:childTnLst>
                              <p:par>
                                <p:cTn id="7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1250"/>
                            </p:stCondLst>
                            <p:childTnLst>
                              <p:par>
                                <p:cTn id="7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1650"/>
                            </p:stCondLst>
                            <p:childTnLst>
                              <p:par>
                                <p:cTn id="7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050"/>
                            </p:stCondLst>
                            <p:childTnLst>
                              <p:par>
                                <p:cTn id="7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5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44027 -0.10926 " pathEditMode="relative" rAng="0" ptsTypes="AA">
                                      <p:cBhvr>
                                        <p:cTn id="7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4" y="-546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8" dur="2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00"/>
                            </p:stCondLst>
                            <p:childTnLst>
                              <p:par>
                                <p:cTn id="7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900"/>
                            </p:stCondLst>
                            <p:childTnLst>
                              <p:par>
                                <p:cTn id="7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4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1300"/>
                            </p:stCondLst>
                            <p:childTnLst>
                              <p:par>
                                <p:cTn id="79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500"/>
                            </p:stCondLst>
                            <p:childTnLst>
                              <p:par>
                                <p:cTn id="8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1000"/>
                            </p:stCondLst>
                            <p:childTnLst>
                              <p:par>
                                <p:cTn id="8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1250"/>
                            </p:stCondLst>
                            <p:childTnLst>
                              <p:par>
                                <p:cTn id="8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1650"/>
                            </p:stCondLst>
                            <p:childTnLst>
                              <p:par>
                                <p:cTn id="8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050"/>
                            </p:stCondLst>
                            <p:childTnLst>
                              <p:par>
                                <p:cTn id="8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13" grpId="0" animBg="1"/>
      <p:bldP spid="13" grpId="1" animBg="1"/>
      <p:bldP spid="13" grpId="2" animBg="1"/>
      <p:bldP spid="13" grpId="3" animBg="1"/>
      <p:bldP spid="188" grpId="0" animBg="1"/>
      <p:bldP spid="189" grpId="0" animBg="1"/>
      <p:bldP spid="187" grpId="0" animBg="1"/>
      <p:bldP spid="30" grpId="0" animBg="1"/>
      <p:bldP spid="29" grpId="0" animBg="1"/>
      <p:bldP spid="4" grpId="0"/>
      <p:bldP spid="5" grpId="0"/>
      <p:bldP spid="6" grpId="0"/>
      <p:bldP spid="7" grpId="0"/>
      <p:bldP spid="12" grpId="0"/>
      <p:bldP spid="14" grpId="0"/>
      <p:bldP spid="15" grpId="0"/>
      <p:bldP spid="23" grpId="0"/>
      <p:bldP spid="28" grpId="0"/>
      <p:bldP spid="22" grpId="0"/>
      <p:bldP spid="52" grpId="0"/>
      <p:bldP spid="57" grpId="0"/>
      <p:bldP spid="59" grpId="0"/>
      <p:bldP spid="61" grpId="0"/>
      <p:bldP spid="63" grpId="0"/>
      <p:bldP spid="64" grpId="0"/>
      <p:bldP spid="68" grpId="0"/>
      <p:bldP spid="69" grpId="0"/>
      <p:bldP spid="121" grpId="0" animBg="1"/>
      <p:bldP spid="122" grpId="0" animBg="1"/>
      <p:bldP spid="123" grpId="0" animBg="1"/>
      <p:bldP spid="15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212" grpId="0" animBg="1"/>
      <p:bldP spid="213" grpId="0"/>
      <p:bldP spid="214" grpId="0"/>
      <p:bldP spid="215" grpId="0"/>
      <p:bldP spid="216" grpId="0"/>
      <p:bldP spid="216" grpId="1"/>
      <p:bldP spid="217" grpId="0"/>
      <p:bldP spid="217" grpId="1"/>
      <p:bldP spid="218" grpId="0"/>
      <p:bldP spid="218" grpId="1"/>
      <p:bldP spid="219" grpId="0"/>
      <p:bldP spid="219" grpId="1"/>
      <p:bldP spid="227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8" grpId="0"/>
      <p:bldP spid="249" grpId="0"/>
      <p:bldP spid="250" grpId="0"/>
      <p:bldP spid="251" grpId="0"/>
      <p:bldP spid="252" grpId="0"/>
      <p:bldP spid="253" grpId="0"/>
      <p:bldP spid="261" grpId="0"/>
      <p:bldP spid="263" grpId="0"/>
      <p:bldP spid="264" grpId="0"/>
      <p:bldP spid="269" grpId="0"/>
      <p:bldP spid="270" grpId="0"/>
      <p:bldP spid="271" grpId="0"/>
      <p:bldP spid="274" grpId="0"/>
      <p:bldP spid="276" grpId="0"/>
      <p:bldP spid="277" grpId="0"/>
      <p:bldP spid="282" grpId="0"/>
      <p:bldP spid="283" grpId="0"/>
      <p:bldP spid="284" grpId="0"/>
      <p:bldP spid="285" grpId="0"/>
      <p:bldP spid="222" grpId="0"/>
      <p:bldP spid="224" grpId="0"/>
      <p:bldP spid="255" grpId="0"/>
      <p:bldP spid="255" grpId="1"/>
      <p:bldP spid="262" grpId="0"/>
      <p:bldP spid="262" grpId="1"/>
      <p:bldP spid="272" grpId="0"/>
      <p:bldP spid="272" grpId="1"/>
      <p:bldP spid="273" grpId="0"/>
      <p:bldP spid="273" grpId="1"/>
      <p:bldP spid="275" grpId="0"/>
      <p:bldP spid="275" grpId="1"/>
      <p:bldP spid="286" grpId="0"/>
      <p:bldP spid="286" grpId="1"/>
      <p:bldP spid="287" grpId="0"/>
      <p:bldP spid="287" grpId="1"/>
      <p:bldP spid="288" grpId="0"/>
      <p:bldP spid="288" grpId="1"/>
      <p:bldP spid="289" grpId="0"/>
      <p:bldP spid="289" grpId="1"/>
      <p:bldP spid="290" grpId="0"/>
      <p:bldP spid="290" grpId="1"/>
      <p:bldP spid="291" grpId="0" animBg="1"/>
      <p:bldP spid="291" grpId="1" animBg="1"/>
      <p:bldP spid="292" grpId="0"/>
      <p:bldP spid="292" grpId="1"/>
      <p:bldP spid="293" grpId="0"/>
      <p:bldP spid="293" grpId="1"/>
      <p:bldP spid="294" grpId="0" animBg="1"/>
      <p:bldP spid="294" grpId="1" animBg="1"/>
      <p:bldP spid="295" grpId="0"/>
      <p:bldP spid="295" grpId="1"/>
      <p:bldP spid="296" grpId="0" animBg="1"/>
      <p:bldP spid="296" grpId="1" animBg="1"/>
      <p:bldP spid="297" grpId="0"/>
      <p:bldP spid="297" grpId="1"/>
      <p:bldP spid="298" grpId="0"/>
      <p:bldP spid="298" grpId="1"/>
      <p:bldP spid="299" grpId="0" animBg="1"/>
      <p:bldP spid="299" grpId="1" animBg="1"/>
      <p:bldP spid="300" grpId="0"/>
      <p:bldP spid="300" grpId="1"/>
      <p:bldP spid="301" grpId="0"/>
      <p:bldP spid="301" grpId="1"/>
      <p:bldP spid="302" grpId="0"/>
      <p:bldP spid="302" grpId="1"/>
      <p:bldP spid="304" grpId="0"/>
      <p:bldP spid="304" grpId="1"/>
      <p:bldP spid="305" grpId="0"/>
      <p:bldP spid="305" grpId="1"/>
      <p:bldP spid="306" grpId="0"/>
      <p:bldP spid="306" grpId="1"/>
      <p:bldP spid="307" grpId="0" animBg="1"/>
      <p:bldP spid="307" grpId="1" animBg="1"/>
      <p:bldP spid="308" grpId="0" build="allAtOnce"/>
      <p:bldP spid="309" grpId="0"/>
      <p:bldP spid="309" grpId="1"/>
      <p:bldP spid="310" grpId="0"/>
      <p:bldP spid="310" grpId="1"/>
      <p:bldP spid="311" grpId="0"/>
      <p:bldP spid="311" grpId="1"/>
      <p:bldP spid="312" grpId="0"/>
      <p:bldP spid="313" grpId="0"/>
      <p:bldP spid="314" grpId="0"/>
      <p:bldP spid="3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546100"/>
            <a:ext cx="76581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17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 194"/>
          <p:cNvSpPr/>
          <p:nvPr/>
        </p:nvSpPr>
        <p:spPr>
          <a:xfrm>
            <a:off x="1295593" y="2768281"/>
            <a:ext cx="3910165" cy="3570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785786" y="2106139"/>
            <a:ext cx="708234" cy="3570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3352800" y="3492979"/>
            <a:ext cx="396612" cy="3570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3871386" y="2433799"/>
            <a:ext cx="597744" cy="3570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3982797" y="3500138"/>
            <a:ext cx="396612" cy="3570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32598" y="4343999"/>
            <a:ext cx="5424241" cy="36932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584" y="1156069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shades as shown in figure.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How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975" y="1154668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shades as shown in figure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2" name="Isosceles Triangle 161"/>
          <p:cNvSpPr/>
          <p:nvPr/>
        </p:nvSpPr>
        <p:spPr>
          <a:xfrm>
            <a:off x="6709132" y="3423436"/>
            <a:ext cx="732274" cy="371448"/>
          </a:xfrm>
          <a:prstGeom prst="triangle">
            <a:avLst>
              <a:gd name="adj" fmla="val 5102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 flipV="1">
            <a:off x="5841363" y="2174747"/>
            <a:ext cx="2531112" cy="1232351"/>
          </a:xfrm>
          <a:prstGeom prst="triangle">
            <a:avLst>
              <a:gd name="adj" fmla="val 488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5855653" y="928132"/>
            <a:ext cx="2505708" cy="1241863"/>
          </a:xfrm>
          <a:prstGeom prst="triangle">
            <a:avLst>
              <a:gd name="adj" fmla="val 509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488" y="105809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319" y="105809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A kite in the shape of a square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with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343" y="373713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a diagonal 32cm and an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isosceles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3128" y="629292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triangle of base 8cm and sides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6cm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3128" y="888220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each is to be made of three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different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584" y="1420645"/>
            <a:ext cx="4572000" cy="368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much paper of each shade has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been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584" y="1689291"/>
            <a:ext cx="164721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used in it ?</a:t>
            </a:r>
            <a:endParaRPr lang="en-US" sz="1800" dirty="0">
              <a:solidFill>
                <a:srgbClr val="0000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826868" y="917458"/>
            <a:ext cx="1313287" cy="1248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39840" y="2166949"/>
            <a:ext cx="256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140105" y="921796"/>
            <a:ext cx="1254865" cy="1253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>
            <a:off x="7068713" y="2164230"/>
            <a:ext cx="1313287" cy="1248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H="1" flipV="1">
            <a:off x="5813898" y="2154512"/>
            <a:ext cx="1254865" cy="1253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95765" y="3412555"/>
            <a:ext cx="388944" cy="39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699607" y="3805547"/>
            <a:ext cx="7582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084694" y="3413919"/>
            <a:ext cx="371641" cy="39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081736" y="921796"/>
            <a:ext cx="61341" cy="2487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962096" y="228909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94400" y="2421274"/>
            <a:ext cx="2011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266896" y="2593610"/>
            <a:ext cx="1645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9296" y="2755908"/>
            <a:ext cx="1325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581744" y="2918206"/>
            <a:ext cx="1005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754240" y="3090542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894008" y="323276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9634" y="3469247"/>
            <a:ext cx="341926" cy="338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26094" y="3543117"/>
            <a:ext cx="278671" cy="26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62281" y="3613410"/>
            <a:ext cx="214007" cy="194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98468" y="3679820"/>
            <a:ext cx="132780" cy="12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143750" y="3165338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20514" y="2010484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56125" y="735429"/>
            <a:ext cx="31771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89770" y="2010462"/>
            <a:ext cx="32412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62158" y="2195746"/>
            <a:ext cx="70564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32cm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85330" y="3788258"/>
            <a:ext cx="58702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8cm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2857758">
            <a:off x="7130392" y="3423606"/>
            <a:ext cx="586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6cm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8752556">
            <a:off x="6481527" y="3388551"/>
            <a:ext cx="586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6cm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49255" y="3748084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54650" y="3736309"/>
            <a:ext cx="306494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54650" y="1617234"/>
            <a:ext cx="25680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59138" y="2244400"/>
            <a:ext cx="32893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II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45874" y="3480766"/>
            <a:ext cx="40107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III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8763000" y="1199293"/>
            <a:ext cx="0" cy="10049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763000" y="2541076"/>
            <a:ext cx="0" cy="10049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6781800" y="1866784"/>
            <a:ext cx="35298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316" y="1885950"/>
            <a:ext cx="73646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rgbClr val="000000"/>
                </a:solidFill>
                <a:latin typeface="Book Antiqua" pitchFamily="18" charset="0"/>
              </a:rPr>
              <a:t>Soln.</a:t>
            </a:r>
            <a:endParaRPr lang="en-US" sz="18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4300" y="2089150"/>
            <a:ext cx="33425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ABCD is a square such that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57005" y="2097578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AC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03417" y="20975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50404" y="2097578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BD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08982" y="20975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55969" y="2097578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32cm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7230" y="2744141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We know, Area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of shade I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48000" y="274414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12156" y="2744141"/>
            <a:ext cx="194957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Area of shade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II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06900" y="352504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12547" y="336291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4744297" y="3701382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712547" y="367866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006648" y="352797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205759" y="3534505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32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603272" y="353256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21839" y="3539096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16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442340" y="400043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84285" y="4000432"/>
            <a:ext cx="135165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256 sq.cm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7916" y="99914"/>
            <a:ext cx="3892741" cy="36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A kite in 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the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shape 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of a square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5836920" y="927180"/>
            <a:ext cx="1295400" cy="12256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52160" y="2175704"/>
            <a:ext cx="1219200" cy="12332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134226" y="920202"/>
            <a:ext cx="1263015" cy="12555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7086600" y="2166823"/>
            <a:ext cx="1289050" cy="12320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33401" y="373510"/>
            <a:ext cx="2197351" cy="36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a diagonal 32cm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7072313" y="932890"/>
            <a:ext cx="76200" cy="24742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loud 152"/>
          <p:cNvSpPr/>
          <p:nvPr/>
        </p:nvSpPr>
        <p:spPr>
          <a:xfrm flipH="1">
            <a:off x="205616" y="3608406"/>
            <a:ext cx="3939536" cy="134563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71476" y="3789822"/>
            <a:ext cx="2634687" cy="101471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What do we know about the diagonals of a square?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34826" y="3780297"/>
            <a:ext cx="3080219" cy="101471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They are equal and perpendicular bisector of each other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5848350" y="2160478"/>
            <a:ext cx="2533650" cy="76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085782" y="363994"/>
            <a:ext cx="165385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an isosceles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43129" y="628761"/>
            <a:ext cx="471865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triangle of base 8cm and sides 6cm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33401" y="889288"/>
            <a:ext cx="77947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each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767734" y="1153838"/>
            <a:ext cx="70139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How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61976" y="1420291"/>
            <a:ext cx="4718657" cy="3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much paper of each shade has been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61976" y="1686744"/>
            <a:ext cx="1653859" cy="3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used in it ?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10413" y="1971404"/>
            <a:ext cx="190592" cy="186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Cloud 168"/>
          <p:cNvSpPr/>
          <p:nvPr/>
        </p:nvSpPr>
        <p:spPr>
          <a:xfrm flipH="1">
            <a:off x="204793" y="3613770"/>
            <a:ext cx="3939536" cy="134563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838201" y="3723357"/>
            <a:ext cx="2305939" cy="707221"/>
            <a:chOff x="609584" y="3717131"/>
            <a:chExt cx="2305939" cy="707876"/>
          </a:xfrm>
        </p:grpSpPr>
        <p:sp>
          <p:nvSpPr>
            <p:cNvPr id="170" name="Rectangle 169"/>
            <p:cNvSpPr/>
            <p:nvPr/>
          </p:nvSpPr>
          <p:spPr>
            <a:xfrm>
              <a:off x="609584" y="3817752"/>
              <a:ext cx="1635933" cy="400099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white"/>
                  </a:solidFill>
                  <a:latin typeface="Symbol" pitchFamily="18" charset="2"/>
                </a:rPr>
                <a:t>\ </a:t>
              </a:r>
              <a:r>
                <a:rPr lang="en-US" sz="2000" b="1" dirty="0" smtClean="0">
                  <a:solidFill>
                    <a:prstClr val="white"/>
                  </a:solidFill>
                  <a:latin typeface="Comic Sans MS" pitchFamily="66" charset="0"/>
                </a:rPr>
                <a:t>CM=AM=</a:t>
              </a:r>
              <a:endParaRPr lang="en-US" sz="20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174284" y="3717131"/>
              <a:ext cx="221065" cy="707876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white"/>
                  </a:solidFill>
                  <a:latin typeface="Comic Sans MS" pitchFamily="66" charset="0"/>
                </a:rPr>
                <a:t>1</a:t>
              </a:r>
            </a:p>
            <a:p>
              <a:pPr algn="ctr"/>
              <a:r>
                <a:rPr lang="en-US" sz="2000" b="1" dirty="0">
                  <a:solidFill>
                    <a:prstClr val="white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338383" y="3859958"/>
              <a:ext cx="577140" cy="400099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white"/>
                  </a:solidFill>
                  <a:latin typeface="Comic Sans MS" pitchFamily="66" charset="0"/>
                </a:rPr>
                <a:t>AC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2152854" y="4060007"/>
              <a:ext cx="2743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1312874" y="4325069"/>
            <a:ext cx="1868476" cy="416519"/>
            <a:chOff x="1089009" y="3817752"/>
            <a:chExt cx="1868476" cy="416905"/>
          </a:xfrm>
        </p:grpSpPr>
        <p:sp>
          <p:nvSpPr>
            <p:cNvPr id="178" name="Rectangle 177"/>
            <p:cNvSpPr/>
            <p:nvPr/>
          </p:nvSpPr>
          <p:spPr>
            <a:xfrm>
              <a:off x="1089009" y="3817752"/>
              <a:ext cx="1117365" cy="400470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white"/>
                  </a:solidFill>
                  <a:latin typeface="Symbol" pitchFamily="18" charset="2"/>
                </a:rPr>
                <a:t>\ </a:t>
              </a:r>
              <a:r>
                <a:rPr lang="en-US" sz="2000" b="1" dirty="0" smtClean="0">
                  <a:solidFill>
                    <a:prstClr val="white"/>
                  </a:solidFill>
                  <a:latin typeface="Comic Sans MS" pitchFamily="66" charset="0"/>
                </a:rPr>
                <a:t>CM =</a:t>
              </a:r>
              <a:endParaRPr lang="en-US" sz="20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095484" y="3834558"/>
              <a:ext cx="862001" cy="400099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white"/>
                  </a:solidFill>
                  <a:latin typeface="Comic Sans MS" pitchFamily="66" charset="0"/>
                </a:rPr>
                <a:t>16cm</a:t>
              </a:r>
            </a:p>
          </p:txBody>
        </p:sp>
      </p:grpSp>
      <p:sp>
        <p:nvSpPr>
          <p:cNvPr id="163" name="Cloud 162"/>
          <p:cNvSpPr/>
          <p:nvPr/>
        </p:nvSpPr>
        <p:spPr>
          <a:xfrm flipH="1">
            <a:off x="200024" y="3257550"/>
            <a:ext cx="4269105" cy="172866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143000" y="3542401"/>
            <a:ext cx="2449783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We have </a:t>
            </a:r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</a:rPr>
              <a:t>to find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74428" y="3837403"/>
            <a:ext cx="3187972" cy="3997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Area of shade I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319915" y="4126032"/>
            <a:ext cx="2395170" cy="3997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Area of shade II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270893" y="4417891"/>
            <a:ext cx="2634687" cy="399207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Area of shade III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7" name="Cloud 186"/>
          <p:cNvSpPr/>
          <p:nvPr/>
        </p:nvSpPr>
        <p:spPr>
          <a:xfrm flipH="1">
            <a:off x="138237" y="3573021"/>
            <a:ext cx="5357689" cy="139119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9704" y="4018210"/>
            <a:ext cx="5385294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 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Area of shade I = Area of shade II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700975" y="3071685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Area of shade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II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448910" y="307168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38200" y="3071685"/>
            <a:ext cx="171713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sz="1800" dirty="0">
                <a:solidFill>
                  <a:srgbClr val="000000"/>
                </a:solidFill>
                <a:latin typeface="Symbo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CDB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3" name="Cloud 192"/>
          <p:cNvSpPr/>
          <p:nvPr/>
        </p:nvSpPr>
        <p:spPr>
          <a:xfrm flipH="1">
            <a:off x="1386192" y="520108"/>
            <a:ext cx="4104952" cy="159971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524000" y="1028651"/>
            <a:ext cx="3748553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What is the area of 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CDB?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1896069" y="989024"/>
            <a:ext cx="3272247" cy="745944"/>
            <a:chOff x="-97878" y="3778993"/>
            <a:chExt cx="3272247" cy="746635"/>
          </a:xfrm>
        </p:grpSpPr>
        <p:sp>
          <p:nvSpPr>
            <p:cNvPr id="198" name="Rectangle 197"/>
            <p:cNvSpPr/>
            <p:nvPr/>
          </p:nvSpPr>
          <p:spPr>
            <a:xfrm>
              <a:off x="-97878" y="3817752"/>
              <a:ext cx="1229102" cy="707876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  <a:latin typeface="Bookman Old Style" pitchFamily="18" charset="0"/>
                </a:rPr>
                <a:t>Area of</a:t>
              </a:r>
              <a:r>
                <a:rPr lang="en-US" sz="2000" dirty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r>
                <a:rPr lang="en-US" sz="2000" dirty="0" smtClean="0">
                  <a:solidFill>
                    <a:srgbClr val="FFFF00"/>
                  </a:solidFill>
                  <a:latin typeface="Symbol" pitchFamily="18" charset="2"/>
                </a:rPr>
                <a:t>D</a:t>
              </a:r>
              <a:r>
                <a:rPr lang="en-US" sz="2000" dirty="0" smtClean="0">
                  <a:solidFill>
                    <a:srgbClr val="FFFF00"/>
                  </a:solidFill>
                  <a:latin typeface="Bookman Old Style" pitchFamily="18" charset="0"/>
                </a:rPr>
                <a:t>CDB</a:t>
              </a:r>
              <a:endParaRPr lang="en-US" sz="2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339602" y="3778993"/>
              <a:ext cx="221065" cy="707876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sz="2000" dirty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527722" y="3902669"/>
              <a:ext cx="1646647" cy="399577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  <a:latin typeface="Bookman Old Style" pitchFamily="18" charset="0"/>
                </a:rPr>
                <a:t>× </a:t>
              </a:r>
              <a:r>
                <a:rPr lang="en-US" sz="2000" dirty="0">
                  <a:solidFill>
                    <a:srgbClr val="FFFF00"/>
                  </a:solidFill>
                  <a:latin typeface="Bookman Old Style" pitchFamily="18" charset="0"/>
                </a:rPr>
                <a:t>BD × </a:t>
              </a:r>
              <a:r>
                <a:rPr lang="en-US" sz="2000" dirty="0" smtClean="0">
                  <a:solidFill>
                    <a:srgbClr val="FFFF00"/>
                  </a:solidFill>
                  <a:latin typeface="Bookman Old Style" pitchFamily="18" charset="0"/>
                </a:rPr>
                <a:t>CM</a:t>
              </a: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1318172" y="4121869"/>
              <a:ext cx="27432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1007022" y="3908970"/>
              <a:ext cx="323661" cy="400099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  <a:latin typeface="Bookman Old Style" pitchFamily="18" charset="0"/>
                </a:rPr>
                <a:t>=</a:t>
              </a:r>
              <a:endParaRPr lang="en-US" sz="2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898651" y="1002899"/>
            <a:ext cx="3272247" cy="685045"/>
            <a:chOff x="-97878" y="3778993"/>
            <a:chExt cx="3272247" cy="685679"/>
          </a:xfrm>
        </p:grpSpPr>
        <p:sp>
          <p:nvSpPr>
            <p:cNvPr id="204" name="Rectangle 203"/>
            <p:cNvSpPr/>
            <p:nvPr/>
          </p:nvSpPr>
          <p:spPr>
            <a:xfrm>
              <a:off x="-97878" y="3817752"/>
              <a:ext cx="1229102" cy="646920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Area of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800" dirty="0" smtClean="0">
                  <a:solidFill>
                    <a:prstClr val="black"/>
                  </a:solidFill>
                  <a:latin typeface="Symbol" pitchFamily="18" charset="2"/>
                </a:rPr>
                <a:t>D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CDB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9602" y="3778993"/>
              <a:ext cx="221065" cy="646920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527722" y="3902669"/>
              <a:ext cx="1646647" cy="369664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×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 BD 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×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 CM</a:t>
              </a:r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1318172" y="4121869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1007022" y="3908970"/>
              <a:ext cx="323661" cy="369664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037723" y="1568117"/>
            <a:ext cx="182880" cy="52975"/>
            <a:chOff x="7037723" y="902486"/>
            <a:chExt cx="182880" cy="53024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7037723" y="902486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037723" y="955510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7000874" y="2638134"/>
            <a:ext cx="182880" cy="52975"/>
            <a:chOff x="7037723" y="902486"/>
            <a:chExt cx="182880" cy="53024"/>
          </a:xfrm>
        </p:grpSpPr>
        <p:cxnSp>
          <p:nvCxnSpPr>
            <p:cNvPr id="214" name="Straight Connector 213"/>
            <p:cNvCxnSpPr/>
            <p:nvPr/>
          </p:nvCxnSpPr>
          <p:spPr>
            <a:xfrm>
              <a:off x="7037723" y="902486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7037723" y="955510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/>
          <p:cNvCxnSpPr/>
          <p:nvPr/>
        </p:nvCxnSpPr>
        <p:spPr>
          <a:xfrm>
            <a:off x="7620001" y="2083279"/>
            <a:ext cx="2927" cy="184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491298" y="2067695"/>
            <a:ext cx="2927" cy="184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524" y="4330601"/>
            <a:ext cx="6169676" cy="6463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Area of shade I = Area of shade II = </a:t>
            </a:r>
            <a:r>
              <a:rPr lang="en-US" sz="1800" dirty="0">
                <a:solidFill>
                  <a:prstClr val="black"/>
                </a:solidFill>
                <a:latin typeface="Bookman Old Style"/>
              </a:rPr>
              <a:t>256 sq.cm</a:t>
            </a:r>
            <a:endParaRPr lang="en-US" sz="1800" dirty="0">
              <a:solidFill>
                <a:prstClr val="black"/>
              </a:solidFill>
            </a:endParaRPr>
          </a:p>
          <a:p>
            <a:pPr algn="ctr"/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784930" y="3787463"/>
            <a:ext cx="58702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8cm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2857758">
            <a:off x="7129992" y="3422811"/>
            <a:ext cx="586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6cm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 rot="18752556">
            <a:off x="6481127" y="3387756"/>
            <a:ext cx="586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6cm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5858" y="891569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is to be made of three different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 rot="5400000">
            <a:off x="6935490" y="1357521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16cm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28641" y="3921274"/>
            <a:ext cx="4785958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Diagonals of the square divides it  into two equal parts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81970" y="2317928"/>
            <a:ext cx="2527166" cy="584765"/>
            <a:chOff x="388357" y="3717131"/>
            <a:chExt cx="2527166" cy="585307"/>
          </a:xfrm>
        </p:grpSpPr>
        <p:sp>
          <p:nvSpPr>
            <p:cNvPr id="139" name="Rectangle 138"/>
            <p:cNvSpPr/>
            <p:nvPr/>
          </p:nvSpPr>
          <p:spPr>
            <a:xfrm>
              <a:off x="388357" y="3817752"/>
              <a:ext cx="1857980" cy="338858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Now, CM=AM=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74284" y="3717131"/>
              <a:ext cx="221065" cy="585307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338383" y="3821824"/>
              <a:ext cx="577140" cy="338858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AC</a:t>
              </a: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2152854" y="4009324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2572302" y="2423549"/>
            <a:ext cx="2152098" cy="355335"/>
            <a:chOff x="1089009" y="3817752"/>
            <a:chExt cx="2152098" cy="355664"/>
          </a:xfrm>
        </p:grpSpPr>
        <p:sp>
          <p:nvSpPr>
            <p:cNvPr id="145" name="Rectangle 144"/>
            <p:cNvSpPr/>
            <p:nvPr/>
          </p:nvSpPr>
          <p:spPr>
            <a:xfrm>
              <a:off x="1089009" y="3817752"/>
              <a:ext cx="1446533" cy="338858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Symbol" pitchFamily="18" charset="2"/>
                </a:rPr>
                <a:t>\</a:t>
              </a:r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  CM 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95484" y="3834558"/>
              <a:ext cx="1145623" cy="338858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16cm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4773830" y="3786188"/>
            <a:ext cx="183933" cy="1747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5292943" y="3595688"/>
            <a:ext cx="302995" cy="2176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5306534" y="3346450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  <a:latin typeface="Bookman Old Style"/>
              </a:rPr>
              <a:t>16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-460977" y="3417570"/>
            <a:ext cx="2378677" cy="6463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</a:p>
          <a:p>
            <a:pPr algn="ctr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   shade I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8602" y="35310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3500" y="3991587"/>
            <a:ext cx="2378677" cy="369322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Area of shade I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0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5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0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500"/>
                            </p:stCondLst>
                            <p:childTnLst>
                              <p:par>
                                <p:cTn id="3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3500"/>
                            </p:stCondLst>
                            <p:childTnLst>
                              <p:par>
                                <p:cTn id="4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4000"/>
                            </p:stCondLst>
                            <p:childTnLst>
                              <p:par>
                                <p:cTn id="4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4500"/>
                            </p:stCondLst>
                            <p:childTnLst>
                              <p:par>
                                <p:cTn id="4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500"/>
                            </p:stCondLst>
                            <p:childTnLst>
                              <p:par>
                                <p:cTn id="5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20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500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06302 0.46328 " pathEditMode="relative" rAng="0" ptsTypes="AA">
                                      <p:cBhvr>
                                        <p:cTn id="552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148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50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"/>
                            </p:stCondLst>
                            <p:childTnLst>
                              <p:par>
                                <p:cTn id="5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500"/>
                            </p:stCondLst>
                            <p:childTnLst>
                              <p:par>
                                <p:cTn id="6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500"/>
                            </p:stCondLst>
                            <p:childTnLst>
                              <p:par>
                                <p:cTn id="6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000"/>
                            </p:stCondLst>
                            <p:childTnLst>
                              <p:par>
                                <p:cTn id="6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00"/>
                            </p:stCondLst>
                            <p:childTnLst>
                              <p:par>
                                <p:cTn id="6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0"/>
                            </p:stCondLst>
                            <p:childTnLst>
                              <p:par>
                                <p:cTn id="6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1000"/>
                            </p:stCondLst>
                            <p:childTnLst>
                              <p:par>
                                <p:cTn id="6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00"/>
                            </p:stCondLst>
                            <p:childTnLst>
                              <p:par>
                                <p:cTn id="6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2" grpId="0" animBg="1"/>
      <p:bldP spid="2" grpId="1" animBg="1"/>
      <p:bldP spid="179" grpId="0" animBg="1"/>
      <p:bldP spid="179" grpId="1" animBg="1"/>
      <p:bldP spid="181" grpId="0" animBg="1"/>
      <p:bldP spid="181" grpId="1" animBg="1"/>
      <p:bldP spid="184" grpId="0" animBg="1"/>
      <p:bldP spid="184" grpId="1" animBg="1"/>
      <p:bldP spid="175" grpId="0" animBg="1"/>
      <p:bldP spid="10" grpId="0"/>
      <p:bldP spid="15" grpId="0"/>
      <p:bldP spid="15" grpId="1"/>
      <p:bldP spid="162" grpId="0" animBg="1"/>
      <p:bldP spid="162" grpId="1" animBg="1"/>
      <p:bldP spid="161" grpId="0" animBg="1"/>
      <p:bldP spid="52" grpId="0" animBg="1"/>
      <p:bldP spid="4" grpId="0"/>
      <p:bldP spid="6" grpId="0"/>
      <p:bldP spid="7" grpId="0"/>
      <p:bldP spid="8" grpId="0"/>
      <p:bldP spid="9" grpId="0"/>
      <p:bldP spid="11" grpId="0"/>
      <p:bldP spid="12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168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87" grpId="0"/>
      <p:bldP spid="88" grpId="0"/>
      <p:bldP spid="89" grpId="0"/>
      <p:bldP spid="100" grpId="0"/>
      <p:bldP spid="101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86" grpId="0"/>
      <p:bldP spid="86" grpId="1"/>
      <p:bldP spid="86" grpId="2"/>
      <p:bldP spid="86" grpId="3"/>
      <p:bldP spid="151" grpId="0"/>
      <p:bldP spid="151" grpId="1"/>
      <p:bldP spid="153" grpId="0" animBg="1"/>
      <p:bldP spid="153" grpId="1" animBg="1"/>
      <p:bldP spid="154" grpId="0"/>
      <p:bldP spid="154" grpId="1"/>
      <p:bldP spid="155" grpId="0"/>
      <p:bldP spid="155" grpId="1"/>
      <p:bldP spid="157" grpId="0"/>
      <p:bldP spid="157" grpId="1"/>
      <p:bldP spid="158" grpId="0"/>
      <p:bldP spid="158" grpId="1"/>
      <p:bldP spid="159" grpId="0"/>
      <p:bldP spid="159" grpId="1"/>
      <p:bldP spid="165" grpId="0"/>
      <p:bldP spid="165" grpId="1"/>
      <p:bldP spid="166" grpId="0"/>
      <p:bldP spid="166" grpId="1"/>
      <p:bldP spid="167" grpId="0"/>
      <p:bldP spid="167" grpId="1"/>
      <p:bldP spid="53" grpId="0" animBg="1"/>
      <p:bldP spid="169" grpId="0" animBg="1"/>
      <p:bldP spid="169" grpId="1" animBg="1"/>
      <p:bldP spid="163" grpId="0" animBg="1"/>
      <p:bldP spid="163" grpId="1" animBg="1"/>
      <p:bldP spid="164" grpId="0"/>
      <p:bldP spid="164" grpId="1"/>
      <p:bldP spid="182" grpId="0"/>
      <p:bldP spid="182" grpId="1"/>
      <p:bldP spid="183" grpId="0"/>
      <p:bldP spid="183" grpId="1"/>
      <p:bldP spid="186" grpId="0"/>
      <p:bldP spid="186" grpId="1"/>
      <p:bldP spid="187" grpId="0" animBg="1"/>
      <p:bldP spid="187" grpId="1" animBg="1"/>
      <p:bldP spid="188" grpId="0"/>
      <p:bldP spid="188" grpId="1"/>
      <p:bldP spid="190" grpId="0"/>
      <p:bldP spid="191" grpId="0"/>
      <p:bldP spid="192" grpId="0"/>
      <p:bldP spid="193" grpId="0" animBg="1"/>
      <p:bldP spid="193" grpId="1" animBg="1"/>
      <p:bldP spid="194" grpId="0"/>
      <p:bldP spid="194" grpId="1"/>
      <p:bldP spid="221" grpId="0"/>
      <p:bldP spid="133" grpId="0"/>
      <p:bldP spid="133" grpId="1"/>
      <p:bldP spid="134" grpId="0"/>
      <p:bldP spid="134" grpId="1"/>
      <p:bldP spid="135" grpId="0"/>
      <p:bldP spid="135" grpId="1"/>
      <p:bldP spid="5" grpId="0"/>
      <p:bldP spid="5" grpId="1"/>
      <p:bldP spid="140" grpId="0"/>
      <p:bldP spid="137" grpId="0"/>
      <p:bldP spid="137" grpId="1"/>
      <p:bldP spid="174" grpId="0"/>
      <p:bldP spid="185" grpId="0"/>
      <p:bldP spid="14" grpId="0"/>
      <p:bldP spid="1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ounded Rectangle 332"/>
          <p:cNvSpPr/>
          <p:nvPr/>
        </p:nvSpPr>
        <p:spPr>
          <a:xfrm>
            <a:off x="4649739" y="4300538"/>
            <a:ext cx="539044" cy="3956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1" name="Isosceles Triangle 420"/>
          <p:cNvSpPr/>
          <p:nvPr/>
        </p:nvSpPr>
        <p:spPr>
          <a:xfrm>
            <a:off x="6709132" y="3499636"/>
            <a:ext cx="732274" cy="371448"/>
          </a:xfrm>
          <a:prstGeom prst="triangle">
            <a:avLst>
              <a:gd name="adj" fmla="val 5102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 flipH="1">
            <a:off x="5826868" y="993658"/>
            <a:ext cx="1313287" cy="1248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H="1">
            <a:off x="5839840" y="2243149"/>
            <a:ext cx="256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 flipV="1">
            <a:off x="7140105" y="997996"/>
            <a:ext cx="1254865" cy="1253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rot="10800000" flipH="1">
            <a:off x="7068713" y="2240430"/>
            <a:ext cx="1313287" cy="1248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10800000" flipH="1" flipV="1">
            <a:off x="5813898" y="2230712"/>
            <a:ext cx="1254865" cy="1253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>
            <a:off x="6695765" y="3488755"/>
            <a:ext cx="388944" cy="39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>
            <a:off x="6699607" y="3881747"/>
            <a:ext cx="7582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flipH="1" flipV="1">
            <a:off x="7084694" y="3490119"/>
            <a:ext cx="371641" cy="39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7081736" y="997996"/>
            <a:ext cx="61341" cy="2487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5962096" y="236529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094400" y="2497474"/>
            <a:ext cx="2011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266896" y="2669810"/>
            <a:ext cx="1645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>
            <a:off x="6419296" y="2832108"/>
            <a:ext cx="1325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6581744" y="2994406"/>
            <a:ext cx="1005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754240" y="3166742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>
            <a:off x="6894008" y="330896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flipH="1">
            <a:off x="6799634" y="3545447"/>
            <a:ext cx="341926" cy="338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H="1">
            <a:off x="6926094" y="3619317"/>
            <a:ext cx="278671" cy="26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H="1">
            <a:off x="7062281" y="3689610"/>
            <a:ext cx="214007" cy="194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H="1">
            <a:off x="7198468" y="3756020"/>
            <a:ext cx="132780" cy="12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7143750" y="3241538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8420514" y="2086684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7156125" y="811629"/>
            <a:ext cx="31771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5489770" y="2086662"/>
            <a:ext cx="32412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8362158" y="2271946"/>
            <a:ext cx="70564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32cm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6785330" y="3864458"/>
            <a:ext cx="58702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8cm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 rot="2857758">
            <a:off x="7130392" y="3499806"/>
            <a:ext cx="586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6cm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2" name="Rectangle 401"/>
          <p:cNvSpPr/>
          <p:nvPr/>
        </p:nvSpPr>
        <p:spPr>
          <a:xfrm rot="18752556">
            <a:off x="6481527" y="3464751"/>
            <a:ext cx="586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6cm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6449255" y="3824284"/>
            <a:ext cx="31451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7454650" y="3812509"/>
            <a:ext cx="306494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7454650" y="1693434"/>
            <a:ext cx="25680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7559138" y="2320600"/>
            <a:ext cx="32893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II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6871160" y="3563235"/>
            <a:ext cx="40107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III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408" name="Straight Connector 407"/>
          <p:cNvCxnSpPr/>
          <p:nvPr/>
        </p:nvCxnSpPr>
        <p:spPr>
          <a:xfrm flipV="1">
            <a:off x="8763000" y="1275493"/>
            <a:ext cx="0" cy="10049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8763000" y="2617276"/>
            <a:ext cx="0" cy="10049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6781800" y="1942984"/>
            <a:ext cx="352982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7110413" y="2047604"/>
            <a:ext cx="190592" cy="186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12" name="Group 411"/>
          <p:cNvGrpSpPr/>
          <p:nvPr/>
        </p:nvGrpSpPr>
        <p:grpSpPr>
          <a:xfrm>
            <a:off x="7037723" y="1644317"/>
            <a:ext cx="182880" cy="52975"/>
            <a:chOff x="7037723" y="902486"/>
            <a:chExt cx="182880" cy="53024"/>
          </a:xfrm>
        </p:grpSpPr>
        <p:cxnSp>
          <p:nvCxnSpPr>
            <p:cNvPr id="413" name="Straight Connector 412"/>
            <p:cNvCxnSpPr/>
            <p:nvPr/>
          </p:nvCxnSpPr>
          <p:spPr>
            <a:xfrm>
              <a:off x="7037723" y="902486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037723" y="955510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7000874" y="2714334"/>
            <a:ext cx="182880" cy="52975"/>
            <a:chOff x="7037723" y="902486"/>
            <a:chExt cx="182880" cy="53024"/>
          </a:xfrm>
        </p:grpSpPr>
        <p:cxnSp>
          <p:nvCxnSpPr>
            <p:cNvPr id="416" name="Straight Connector 415"/>
            <p:cNvCxnSpPr/>
            <p:nvPr/>
          </p:nvCxnSpPr>
          <p:spPr>
            <a:xfrm>
              <a:off x="7037723" y="902486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37723" y="955510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18" name="Straight Connector 417"/>
          <p:cNvCxnSpPr/>
          <p:nvPr/>
        </p:nvCxnSpPr>
        <p:spPr>
          <a:xfrm>
            <a:off x="7620001" y="2159479"/>
            <a:ext cx="2927" cy="184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6491298" y="2143895"/>
            <a:ext cx="2927" cy="184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 rot="5400000">
            <a:off x="6935490" y="1433721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16cm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62000" y="4664700"/>
            <a:ext cx="3361922" cy="34183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3552815" y="1105821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4810265" y="1490390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9" name="Rounded Rectangle 278"/>
          <p:cNvSpPr/>
          <p:nvPr/>
        </p:nvSpPr>
        <p:spPr>
          <a:xfrm>
            <a:off x="4408637" y="1471398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2466950" y="1105821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1418672" y="1111884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4025889" y="1496421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5529262" y="726281"/>
            <a:ext cx="185737" cy="2071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3551870" y="1090585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4859927" y="695325"/>
            <a:ext cx="219280" cy="2024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2458921" y="1077897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4202912" y="702467"/>
            <a:ext cx="233363" cy="20478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1420001" y="1090585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3647831" y="721518"/>
            <a:ext cx="195507" cy="18812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71601" y="167106"/>
            <a:ext cx="202811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Area of shade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III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297528" y="16710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61683" y="167106"/>
            <a:ext cx="166103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sz="1800" dirty="0" smtClean="0">
                <a:solidFill>
                  <a:srgbClr val="000000"/>
                </a:solidFill>
                <a:latin typeface="Symbol"/>
              </a:rPr>
              <a:t>D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AEF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41246" y="167106"/>
            <a:ext cx="73930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Now,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1" name="Cloud 130"/>
          <p:cNvSpPr/>
          <p:nvPr/>
        </p:nvSpPr>
        <p:spPr>
          <a:xfrm flipH="1">
            <a:off x="287764" y="1735171"/>
            <a:ext cx="5198636" cy="175097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4250" y="1938530"/>
            <a:ext cx="4639250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In </a:t>
            </a:r>
            <a:r>
              <a:rPr lang="el-GR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Δ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AEF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  <a:sym typeface="Wingdings"/>
            </a:endParaRPr>
          </a:p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We have lengths of all three sides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571173" y="2439342"/>
            <a:ext cx="4200626" cy="399675"/>
            <a:chOff x="1819174" y="4326731"/>
            <a:chExt cx="4200626" cy="400418"/>
          </a:xfrm>
        </p:grpSpPr>
        <p:cxnSp>
          <p:nvCxnSpPr>
            <p:cNvPr id="145" name="Straight Connector 144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3743083" y="4326731"/>
              <a:ext cx="304892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FF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888235" y="4326731"/>
              <a:ext cx="84029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536321" y="4326731"/>
              <a:ext cx="848309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193933" y="4326731"/>
              <a:ext cx="825867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819174" y="4347937"/>
              <a:ext cx="1752919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Area of </a:t>
              </a:r>
              <a:r>
                <a:rPr lang="el-GR" sz="1800" dirty="0" smtClean="0">
                  <a:solidFill>
                    <a:srgbClr val="FFFF00"/>
                  </a:solidFill>
                  <a:latin typeface="Bookman Old Style" pitchFamily="18" charset="0"/>
                  <a:sym typeface="Wingdings"/>
                </a:rPr>
                <a:t>Δ</a:t>
              </a:r>
              <a:r>
                <a:rPr lang="en-US" sz="1800" dirty="0">
                  <a:solidFill>
                    <a:srgbClr val="FFFF00"/>
                  </a:solidFill>
                  <a:latin typeface="Bookman Old Style" pitchFamily="18" charset="0"/>
                  <a:sym typeface="Wingdings"/>
                </a:rPr>
                <a:t>AEF</a:t>
              </a:r>
              <a:r>
                <a:rPr lang="en-US" sz="1800" dirty="0" smtClean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endParaRPr lang="en-US" sz="18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377705" y="4357475"/>
              <a:ext cx="322524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=</a:t>
              </a:r>
              <a:endParaRPr lang="en-US" sz="18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65874" y="2439342"/>
            <a:ext cx="4309327" cy="399675"/>
            <a:chOff x="1710473" y="4326731"/>
            <a:chExt cx="4309327" cy="400418"/>
          </a:xfrm>
        </p:grpSpPr>
        <p:cxnSp>
          <p:nvCxnSpPr>
            <p:cNvPr id="134" name="Straight Connector 133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3743083" y="4326731"/>
              <a:ext cx="304892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ysClr val="windowText" lastClr="0000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888235" y="4326731"/>
              <a:ext cx="84029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ysClr val="windowText" lastClr="0000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536321" y="4326731"/>
              <a:ext cx="848309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ysClr val="windowText" lastClr="0000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193933" y="4326731"/>
              <a:ext cx="825867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ysClr val="windowText" lastClr="0000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710473" y="4347937"/>
              <a:ext cx="1958234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Area of </a:t>
              </a:r>
              <a:r>
                <a:rPr lang="el-GR" sz="1800" dirty="0" smtClean="0">
                  <a:solidFill>
                    <a:prstClr val="black"/>
                  </a:solidFill>
                  <a:latin typeface="Bookman Old Style" pitchFamily="18" charset="0"/>
                  <a:sym typeface="Wingdings"/>
                </a:rPr>
                <a:t>Δ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Wingdings"/>
                </a:rPr>
                <a:t>AEF</a:t>
              </a:r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377705" y="4357475"/>
              <a:ext cx="322524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prstClr val="black"/>
                  </a:solidFill>
                  <a:latin typeface="Bookman Old Style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656650" y="2550540"/>
            <a:ext cx="4639250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So, how can we get the area of </a:t>
            </a:r>
            <a:r>
              <a:rPr lang="el-GR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Δ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AEF?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 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41246" y="1036783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Here 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420001" y="1036783"/>
            <a:ext cx="11801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 = 6cm,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466950" y="1036783"/>
            <a:ext cx="11801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b = 6cm,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546900" y="1036783"/>
            <a:ext cx="11801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c = 8cm,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02350" y="1408162"/>
            <a:ext cx="61427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and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969078" y="1408162"/>
            <a:ext cx="30489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s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260334" y="1425983"/>
            <a:ext cx="32252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683440" y="1287073"/>
            <a:ext cx="32733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681106" y="1538464"/>
            <a:ext cx="32733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953813" y="1425984"/>
            <a:ext cx="38824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(a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203505" y="1425984"/>
            <a:ext cx="6126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b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628954" y="1425984"/>
            <a:ext cx="58541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c)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267954" y="1871358"/>
            <a:ext cx="32252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3726413" y="1588788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675174" y="1798668"/>
            <a:ext cx="32733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672840" y="2053692"/>
            <a:ext cx="32733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945547" y="1941212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(6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195239" y="1941212"/>
            <a:ext cx="6126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+ 6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620688" y="1941212"/>
            <a:ext cx="60785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+ 8)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3718147" y="2104016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276600" y="2472780"/>
            <a:ext cx="32252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683820" y="2365653"/>
            <a:ext cx="32733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681486" y="2602790"/>
            <a:ext cx="32733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954193" y="248792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194359" y="2487921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20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 flipV="1">
            <a:off x="3726793" y="2672135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3290889" y="2838464"/>
            <a:ext cx="322524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568601" y="2838294"/>
            <a:ext cx="8803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10 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9208" y="3214995"/>
            <a:ext cx="383438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3570" y="3214995"/>
            <a:ext cx="1802761" cy="36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Area of AEF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347911" y="3215505"/>
            <a:ext cx="324128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=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802446" y="321335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010720" y="321114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126660" y="32109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463509" y="3211141"/>
            <a:ext cx="373820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675360" y="321097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49754" y="3211141"/>
            <a:ext cx="327334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3862221" y="3211141"/>
            <a:ext cx="327334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995733" y="321097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312842" y="3211141"/>
            <a:ext cx="373820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4537202" y="321097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4725424" y="3211141"/>
            <a:ext cx="327334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4771251" y="3211141"/>
            <a:ext cx="327334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4895852" y="321097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209254" y="3211141"/>
            <a:ext cx="373820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379347" y="321097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541058" y="3211141"/>
            <a:ext cx="327334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47911" y="3643217"/>
            <a:ext cx="324128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=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810144" y="365960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192970" y="3659603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4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621853" y="3659603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4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033070" y="3659603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347911" y="3988103"/>
            <a:ext cx="324128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=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824435" y="4004489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019430" y="4004489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33763" y="4004489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4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844980" y="4004489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4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241042" y="4011866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347911" y="4332822"/>
            <a:ext cx="324128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=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843495" y="4349208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3038490" y="4349208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592197" y="4349208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191000" y="4340169"/>
            <a:ext cx="324128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=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252" name="Group 251"/>
          <p:cNvGrpSpPr/>
          <p:nvPr/>
        </p:nvGrpSpPr>
        <p:grpSpPr>
          <a:xfrm>
            <a:off x="4672010" y="4350544"/>
            <a:ext cx="454690" cy="318739"/>
            <a:chOff x="1391051" y="815521"/>
            <a:chExt cx="183935" cy="319330"/>
          </a:xfrm>
        </p:grpSpPr>
        <p:cxnSp>
          <p:nvCxnSpPr>
            <p:cNvPr id="253" name="Straight Connector 252"/>
            <p:cNvCxnSpPr/>
            <p:nvPr/>
          </p:nvCxnSpPr>
          <p:spPr>
            <a:xfrm>
              <a:off x="1391051" y="977746"/>
              <a:ext cx="25287" cy="154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16389" y="815521"/>
              <a:ext cx="29562" cy="319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1444024" y="823431"/>
              <a:ext cx="13096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4404360" y="435655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733924" y="435655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2946532" y="2897039"/>
            <a:ext cx="332555" cy="2867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1" name="Curved Left Arrow 260"/>
          <p:cNvSpPr/>
          <p:nvPr/>
        </p:nvSpPr>
        <p:spPr>
          <a:xfrm rot="3826701">
            <a:off x="3395378" y="2979197"/>
            <a:ext cx="366941" cy="1034305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2969078" y="2838294"/>
            <a:ext cx="30489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s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59209" y="2838294"/>
            <a:ext cx="27824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69" name="Curved Left Arrow 268"/>
          <p:cNvSpPr/>
          <p:nvPr/>
        </p:nvSpPr>
        <p:spPr>
          <a:xfrm rot="19485975">
            <a:off x="3182382" y="756415"/>
            <a:ext cx="645650" cy="273858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2" name="Curved Left Arrow 271"/>
          <p:cNvSpPr/>
          <p:nvPr/>
        </p:nvSpPr>
        <p:spPr>
          <a:xfrm rot="19703803">
            <a:off x="4126144" y="793859"/>
            <a:ext cx="645650" cy="264792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5" name="Curved Left Arrow 274"/>
          <p:cNvSpPr/>
          <p:nvPr/>
        </p:nvSpPr>
        <p:spPr>
          <a:xfrm rot="19703803">
            <a:off x="5134564" y="778731"/>
            <a:ext cx="645650" cy="264792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8" name="Curved Left Arrow 277"/>
          <p:cNvSpPr/>
          <p:nvPr/>
        </p:nvSpPr>
        <p:spPr>
          <a:xfrm rot="17648600">
            <a:off x="3181199" y="179447"/>
            <a:ext cx="564619" cy="233126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1" name="Curved Left Arrow 280"/>
          <p:cNvSpPr/>
          <p:nvPr/>
        </p:nvSpPr>
        <p:spPr>
          <a:xfrm rot="18383559">
            <a:off x="3983947" y="560384"/>
            <a:ext cx="492698" cy="1687634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4" name="Curved Left Arrow 283"/>
          <p:cNvSpPr/>
          <p:nvPr/>
        </p:nvSpPr>
        <p:spPr>
          <a:xfrm rot="19703803">
            <a:off x="4796087" y="928576"/>
            <a:ext cx="442483" cy="1281244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91312" y="4645328"/>
            <a:ext cx="383438" cy="36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5674" y="4645328"/>
            <a:ext cx="1802761" cy="36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Area of AEF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360576" y="4645328"/>
            <a:ext cx="324128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=</a:t>
            </a:r>
            <a:endParaRPr lang="en-US" sz="1800" b="1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73936" y="464515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17.6sq.cm</a:t>
            </a:r>
            <a:endParaRPr lang="en-US" sz="1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9" name="Cloud Callout 248"/>
          <p:cNvSpPr/>
          <p:nvPr/>
        </p:nvSpPr>
        <p:spPr>
          <a:xfrm flipH="1">
            <a:off x="2186563" y="3182145"/>
            <a:ext cx="3744475" cy="1425448"/>
          </a:xfrm>
          <a:prstGeom prst="cloudCallout">
            <a:avLst>
              <a:gd name="adj1" fmla="val -22991"/>
              <a:gd name="adj2" fmla="val -19414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554609" y="3463332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order to find area of the triangle, we should know the value of ‘s’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8" name="Cloud 257"/>
          <p:cNvSpPr/>
          <p:nvPr/>
        </p:nvSpPr>
        <p:spPr>
          <a:xfrm flipH="1">
            <a:off x="2161764" y="3411871"/>
            <a:ext cx="3581400" cy="12942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695164" y="3673856"/>
            <a:ext cx="2579875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What is the formula for s ?</a:t>
            </a:r>
            <a:endParaRPr lang="en-US" sz="2000" b="1" baseline="300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2891154" y="3780697"/>
            <a:ext cx="1967983" cy="654478"/>
            <a:chOff x="2125979" y="2355056"/>
            <a:chExt cx="1967983" cy="655084"/>
          </a:xfrm>
        </p:grpSpPr>
        <p:sp>
          <p:nvSpPr>
            <p:cNvPr id="264" name="Rectangle 263"/>
            <p:cNvSpPr/>
            <p:nvPr/>
          </p:nvSpPr>
          <p:spPr>
            <a:xfrm>
              <a:off x="3175496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575421" y="2355056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cxnSp>
          <p:nvCxnSpPr>
            <p:cNvPr id="286" name="Straight Connector 285"/>
            <p:cNvCxnSpPr/>
            <p:nvPr/>
          </p:nvCxnSpPr>
          <p:spPr>
            <a:xfrm>
              <a:off x="2575526" y="2656523"/>
              <a:ext cx="36576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Rectangle 286"/>
            <p:cNvSpPr/>
            <p:nvPr/>
          </p:nvSpPr>
          <p:spPr>
            <a:xfrm>
              <a:off x="2575421" y="264080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125979" y="2507456"/>
              <a:ext cx="118654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s =        (a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740980" y="250745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337421" y="2507456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b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529247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3733800" y="2729574"/>
            <a:ext cx="198279" cy="1660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4286747" y="2581330"/>
            <a:ext cx="304655" cy="1914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/>
          <p:cNvSpPr/>
          <p:nvPr/>
        </p:nvSpPr>
        <p:spPr>
          <a:xfrm>
            <a:off x="4302444" y="236348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10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2800351" y="3233736"/>
            <a:ext cx="2964470" cy="308661"/>
            <a:chOff x="1401939" y="823392"/>
            <a:chExt cx="1199219" cy="309234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1401939" y="990389"/>
              <a:ext cx="19214" cy="1422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1421204" y="823392"/>
              <a:ext cx="23119" cy="305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442397" y="823431"/>
              <a:ext cx="115876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2764636" y="3659982"/>
            <a:ext cx="1811041" cy="312351"/>
            <a:chOff x="1397219" y="821921"/>
            <a:chExt cx="732620" cy="312930"/>
          </a:xfrm>
        </p:grpSpPr>
        <p:cxnSp>
          <p:nvCxnSpPr>
            <p:cNvPr id="224" name="Straight Connector 223"/>
            <p:cNvCxnSpPr/>
            <p:nvPr/>
          </p:nvCxnSpPr>
          <p:spPr>
            <a:xfrm>
              <a:off x="1397219" y="976990"/>
              <a:ext cx="20081" cy="15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1416389" y="821921"/>
              <a:ext cx="26103" cy="312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1439602" y="823431"/>
              <a:ext cx="69023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2743200" y="3997327"/>
            <a:ext cx="2073456" cy="315290"/>
            <a:chOff x="1402035" y="814366"/>
            <a:chExt cx="838775" cy="315874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1402035" y="970229"/>
              <a:ext cx="15264" cy="160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1418732" y="814366"/>
              <a:ext cx="30825" cy="305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446988" y="823431"/>
              <a:ext cx="7938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514725" y="4340224"/>
            <a:ext cx="413260" cy="321711"/>
            <a:chOff x="1407810" y="812543"/>
            <a:chExt cx="167176" cy="322308"/>
          </a:xfrm>
        </p:grpSpPr>
        <p:cxnSp>
          <p:nvCxnSpPr>
            <p:cNvPr id="243" name="Straight Connector 242"/>
            <p:cNvCxnSpPr/>
            <p:nvPr/>
          </p:nvCxnSpPr>
          <p:spPr>
            <a:xfrm>
              <a:off x="1407810" y="993857"/>
              <a:ext cx="13343" cy="138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1420241" y="812543"/>
              <a:ext cx="31235" cy="322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451477" y="823431"/>
              <a:ext cx="1235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TextBox 293"/>
          <p:cNvSpPr txBox="1"/>
          <p:nvPr/>
        </p:nvSpPr>
        <p:spPr>
          <a:xfrm>
            <a:off x="5228441" y="4324350"/>
            <a:ext cx="324128" cy="36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=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724025" y="434073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919020" y="434073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2.2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370" name="Picture 369" descr="green-blank-blackboar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4420" y="971550"/>
            <a:ext cx="2570765" cy="2479209"/>
          </a:xfrm>
          <a:prstGeom prst="rect">
            <a:avLst/>
          </a:prstGeom>
        </p:spPr>
      </p:pic>
      <p:cxnSp>
        <p:nvCxnSpPr>
          <p:cNvPr id="371" name="Straight Connector 370"/>
          <p:cNvCxnSpPr/>
          <p:nvPr/>
        </p:nvCxnSpPr>
        <p:spPr>
          <a:xfrm flipH="1">
            <a:off x="7379267" y="1468946"/>
            <a:ext cx="16559" cy="173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7395825" y="1476165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7395825" y="2107819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7391063" y="2787094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6921720" y="1452973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7599928" y="1452973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5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7764523" y="1460541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7590410" y="1740943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4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7603333" y="1120100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6916429" y="208161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7592703" y="207870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7759760" y="238399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 84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7763908" y="1120100"/>
            <a:ext cx="4748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.2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7828735" y="279000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16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2" name="Cloud Callout 431"/>
          <p:cNvSpPr/>
          <p:nvPr/>
        </p:nvSpPr>
        <p:spPr>
          <a:xfrm flipH="1">
            <a:off x="2362200" y="2114550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2730246" y="2395737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find the square root correct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upto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one decimal only.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2819400" y="2419350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we have to take only one pair of zeroes after the no.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5" name="Cloud Callout 434"/>
          <p:cNvSpPr/>
          <p:nvPr/>
        </p:nvSpPr>
        <p:spPr>
          <a:xfrm flipH="1">
            <a:off x="2286000" y="2190750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2743200" y="2447925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is the number whose square is less than or equal to 5?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7" name="Rectangular Callout 436"/>
          <p:cNvSpPr/>
          <p:nvPr/>
        </p:nvSpPr>
        <p:spPr>
          <a:xfrm>
            <a:off x="4191000" y="3562350"/>
            <a:ext cx="1457277" cy="355478"/>
          </a:xfrm>
          <a:prstGeom prst="wedgeRectCallout">
            <a:avLst>
              <a:gd name="adj1" fmla="val -39479"/>
              <a:gd name="adj2" fmla="val -151497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7838261" y="2080840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2819400" y="2731871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40" name="Cloud Callout 439"/>
          <p:cNvSpPr/>
          <p:nvPr/>
        </p:nvSpPr>
        <p:spPr>
          <a:xfrm flipH="1">
            <a:off x="914400" y="2038350"/>
            <a:ext cx="4983897" cy="208699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1905000" y="226695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number should be written besides 4 such that,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1920240" y="2724150"/>
            <a:ext cx="361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when we multiply the new number formed with the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same digit , we should get a number equal to or less than 100 ?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7092950" y="20828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44" name="Straight Connector 443"/>
          <p:cNvCxnSpPr/>
          <p:nvPr/>
        </p:nvCxnSpPr>
        <p:spPr>
          <a:xfrm>
            <a:off x="6848475" y="2108200"/>
            <a:ext cx="5320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6731000" y="174307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Bookman Old Style" pitchFamily="18" charset="0"/>
              </a:rPr>
              <a:t>+ 2 </a:t>
            </a:r>
            <a:endParaRPr lang="en-US" sz="18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46" name="Rectangle 445"/>
          <p:cNvSpPr/>
          <p:nvPr/>
        </p:nvSpPr>
        <p:spPr>
          <a:xfrm rot="10800000" flipV="1">
            <a:off x="4293144" y="3606226"/>
            <a:ext cx="1340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3276600" y="2724150"/>
            <a:ext cx="4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2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48" name="Rounded Rectangular Callout 447"/>
          <p:cNvSpPr/>
          <p:nvPr/>
        </p:nvSpPr>
        <p:spPr>
          <a:xfrm>
            <a:off x="554758" y="3458307"/>
            <a:ext cx="2132483" cy="711639"/>
          </a:xfrm>
          <a:prstGeom prst="wedgeRoundRectCallout">
            <a:avLst>
              <a:gd name="adj1" fmla="val 81387"/>
              <a:gd name="adj2" fmla="val -1141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762000" y="3524250"/>
            <a:ext cx="29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42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2 = 84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 84 &lt; 100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0" name="TextBox 449"/>
          <p:cNvSpPr txBox="1"/>
          <p:nvPr/>
        </p:nvSpPr>
        <p:spPr>
          <a:xfrm flipV="1">
            <a:off x="552358" y="3582492"/>
            <a:ext cx="36848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7341391" y="1740944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7341391" y="2357688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2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653E-7 L 0.11944 -0.352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2" y="-1763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1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1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1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1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1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10"/>
                            </p:stCondLst>
                            <p:childTnLst>
                              <p:par>
                                <p:cTn id="1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1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1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1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1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5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500"/>
                            </p:stCondLst>
                            <p:childTnLst>
                              <p:par>
                                <p:cTn id="4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000"/>
                            </p:stCondLst>
                            <p:childTnLst>
                              <p:par>
                                <p:cTn id="4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500"/>
                            </p:stCondLst>
                            <p:childTnLst>
                              <p:par>
                                <p:cTn id="4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00"/>
                            </p:stCondLst>
                            <p:childTnLst>
                              <p:par>
                                <p:cTn id="4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000"/>
                            </p:stCondLst>
                            <p:childTnLst>
                              <p:par>
                                <p:cTn id="4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000"/>
                            </p:stCondLst>
                            <p:childTnLst>
                              <p:par>
                                <p:cTn id="5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500"/>
                            </p:stCondLst>
                            <p:childTnLst>
                              <p:par>
                                <p:cTn id="5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0"/>
                            </p:stCondLst>
                            <p:childTnLst>
                              <p:par>
                                <p:cTn id="5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1000"/>
                            </p:stCondLst>
                            <p:childTnLst>
                              <p:par>
                                <p:cTn id="6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00"/>
                            </p:stCondLst>
                            <p:childTnLst>
                              <p:par>
                                <p:cTn id="6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000"/>
                            </p:stCondLst>
                            <p:childTnLst>
                              <p:par>
                                <p:cTn id="6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1500"/>
                            </p:stCondLst>
                            <p:childTnLst>
                              <p:par>
                                <p:cTn id="6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500"/>
                            </p:stCondLst>
                            <p:childTnLst>
                              <p:par>
                                <p:cTn id="6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500"/>
                            </p:stCondLst>
                            <p:childTnLst>
                              <p:par>
                                <p:cTn id="6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1000"/>
                            </p:stCondLst>
                            <p:childTnLst>
                              <p:par>
                                <p:cTn id="6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2000"/>
                            </p:stCondLst>
                            <p:childTnLst>
                              <p:par>
                                <p:cTn id="6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500"/>
                            </p:stCondLst>
                            <p:childTnLst>
                              <p:par>
                                <p:cTn id="7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6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8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500"/>
                            </p:stCondLst>
                            <p:childTnLst>
                              <p:par>
                                <p:cTn id="8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0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500"/>
                            </p:stCondLst>
                            <p:childTnLst>
                              <p:par>
                                <p:cTn id="8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1000"/>
                            </p:stCondLst>
                            <p:childTnLst>
                              <p:par>
                                <p:cTn id="8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5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5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8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0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500"/>
                            </p:stCondLst>
                            <p:childTnLst>
                              <p:par>
                                <p:cTn id="9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1000"/>
                            </p:stCondLst>
                            <p:childTnLst>
                              <p:par>
                                <p:cTn id="9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1500"/>
                            </p:stCondLst>
                            <p:childTnLst>
                              <p:par>
                                <p:cTn id="9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2000"/>
                            </p:stCondLst>
                            <p:childTnLst>
                              <p:par>
                                <p:cTn id="9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 animBg="1"/>
      <p:bldP spid="172" grpId="0" animBg="1"/>
      <p:bldP spid="282" grpId="0" animBg="1"/>
      <p:bldP spid="282" grpId="1" animBg="1"/>
      <p:bldP spid="283" grpId="0" animBg="1"/>
      <p:bldP spid="283" grpId="1" animBg="1"/>
      <p:bldP spid="279" grpId="0" animBg="1"/>
      <p:bldP spid="279" grpId="1" animBg="1"/>
      <p:bldP spid="280" grpId="0" animBg="1"/>
      <p:bldP spid="280" grpId="1" animBg="1"/>
      <p:bldP spid="276" grpId="0" animBg="1"/>
      <p:bldP spid="276" grpId="1" animBg="1"/>
      <p:bldP spid="277" grpId="0" animBg="1"/>
      <p:bldP spid="277" grpId="1" animBg="1"/>
      <p:bldP spid="273" grpId="0" animBg="1"/>
      <p:bldP spid="273" grpId="1" animBg="1"/>
      <p:bldP spid="274" grpId="0" animBg="1"/>
      <p:bldP spid="274" grpId="1" animBg="1"/>
      <p:bldP spid="270" grpId="0" animBg="1"/>
      <p:bldP spid="270" grpId="1" animBg="1"/>
      <p:bldP spid="271" grpId="0" animBg="1"/>
      <p:bldP spid="271" grpId="1" animBg="1"/>
      <p:bldP spid="267" grpId="0" animBg="1"/>
      <p:bldP spid="267" grpId="1" animBg="1"/>
      <p:bldP spid="268" grpId="0" animBg="1"/>
      <p:bldP spid="268" grpId="1" animBg="1"/>
      <p:bldP spid="266" grpId="0" animBg="1"/>
      <p:bldP spid="266" grpId="1" animBg="1"/>
      <p:bldP spid="98" grpId="0"/>
      <p:bldP spid="99" grpId="0"/>
      <p:bldP spid="105" grpId="0"/>
      <p:bldP spid="106" grpId="0"/>
      <p:bldP spid="131" grpId="0" animBg="1"/>
      <p:bldP spid="131" grpId="1" animBg="1"/>
      <p:bldP spid="132" grpId="0"/>
      <p:bldP spid="132" grpId="1"/>
      <p:bldP spid="141" grpId="0"/>
      <p:bldP spid="141" grpId="1"/>
      <p:bldP spid="154" grpId="0"/>
      <p:bldP spid="155" grpId="0"/>
      <p:bldP spid="156" grpId="0"/>
      <p:bldP spid="157" grpId="0"/>
      <p:bldP spid="158" grpId="0"/>
      <p:bldP spid="159" grpId="0"/>
      <p:bldP spid="161" grpId="0"/>
      <p:bldP spid="162" grpId="0"/>
      <p:bldP spid="163" grpId="0"/>
      <p:bldP spid="164" grpId="0"/>
      <p:bldP spid="165" grpId="0"/>
      <p:bldP spid="166" grpId="0"/>
      <p:bldP spid="168" grpId="0"/>
      <p:bldP spid="185" grpId="0"/>
      <p:bldP spid="186" grpId="0"/>
      <p:bldP spid="187" grpId="0"/>
      <p:bldP spid="188" grpId="0"/>
      <p:bldP spid="189" grpId="0"/>
      <p:bldP spid="191" grpId="0"/>
      <p:bldP spid="192" grpId="0"/>
      <p:bldP spid="193" grpId="0"/>
      <p:bldP spid="194" grpId="0"/>
      <p:bldP spid="195" grpId="0"/>
      <p:bldP spid="197" grpId="0"/>
      <p:bldP spid="198" grpId="0"/>
      <p:bldP spid="199" grpId="0"/>
      <p:bldP spid="200" grpId="0"/>
      <p:bldP spid="201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7" grpId="0"/>
      <p:bldP spid="228" grpId="0"/>
      <p:bldP spid="229" grpId="0"/>
      <p:bldP spid="230" grpId="0"/>
      <p:bldP spid="231" grpId="0"/>
      <p:bldP spid="236" grpId="0"/>
      <p:bldP spid="237" grpId="0"/>
      <p:bldP spid="238" grpId="0"/>
      <p:bldP spid="239" grpId="0"/>
      <p:bldP spid="240" grpId="0"/>
      <p:bldP spid="241" grpId="0"/>
      <p:bldP spid="246" grpId="0"/>
      <p:bldP spid="247" grpId="0"/>
      <p:bldP spid="248" grpId="0"/>
      <p:bldP spid="251" grpId="0"/>
      <p:bldP spid="256" grpId="0"/>
      <p:bldP spid="257" grpId="0"/>
      <p:bldP spid="260" grpId="0" animBg="1"/>
      <p:bldP spid="260" grpId="1" animBg="1"/>
      <p:bldP spid="261" grpId="0" animBg="1"/>
      <p:bldP spid="261" grpId="1" animBg="1"/>
      <p:bldP spid="262" grpId="0"/>
      <p:bldP spid="265" grpId="0"/>
      <p:bldP spid="269" grpId="0" animBg="1"/>
      <p:bldP spid="269" grpId="1" animBg="1"/>
      <p:bldP spid="272" grpId="0" animBg="1"/>
      <p:bldP spid="272" grpId="1" animBg="1"/>
      <p:bldP spid="275" grpId="0" animBg="1"/>
      <p:bldP spid="275" grpId="1" animBg="1"/>
      <p:bldP spid="278" grpId="0" animBg="1"/>
      <p:bldP spid="278" grpId="1" animBg="1"/>
      <p:bldP spid="281" grpId="0" animBg="1"/>
      <p:bldP spid="281" grpId="1" animBg="1"/>
      <p:bldP spid="284" grpId="0" animBg="1"/>
      <p:bldP spid="284" grpId="1" animBg="1"/>
      <p:bldP spid="160" grpId="0"/>
      <p:bldP spid="167" grpId="0"/>
      <p:bldP spid="169" grpId="0"/>
      <p:bldP spid="171" grpId="0"/>
      <p:bldP spid="249" grpId="0" animBg="1"/>
      <p:bldP spid="249" grpId="1" animBg="1"/>
      <p:bldP spid="250" grpId="0"/>
      <p:bldP spid="250" grpId="1"/>
      <p:bldP spid="258" grpId="0" animBg="1"/>
      <p:bldP spid="258" grpId="1" animBg="1"/>
      <p:bldP spid="259" grpId="0"/>
      <p:bldP spid="259" grpId="1"/>
      <p:bldP spid="293" grpId="0"/>
      <p:bldP spid="294" grpId="0"/>
      <p:bldP spid="295" grpId="0"/>
      <p:bldP spid="296" grpId="0"/>
      <p:bldP spid="422" grpId="0"/>
      <p:bldP spid="422" grpId="1"/>
      <p:bldP spid="423" grpId="0"/>
      <p:bldP spid="423" grpId="1"/>
      <p:bldP spid="424" grpId="0"/>
      <p:bldP spid="424" grpId="1"/>
      <p:bldP spid="425" grpId="0"/>
      <p:bldP spid="425" grpId="1"/>
      <p:bldP spid="426" grpId="0"/>
      <p:bldP spid="426" grpId="1"/>
      <p:bldP spid="427" grpId="0"/>
      <p:bldP spid="427" grpId="1"/>
      <p:bldP spid="428" grpId="0"/>
      <p:bldP spid="428" grpId="1"/>
      <p:bldP spid="429" grpId="0"/>
      <p:bldP spid="429" grpId="1"/>
      <p:bldP spid="430" grpId="0"/>
      <p:bldP spid="430" grpId="1"/>
      <p:bldP spid="431" grpId="0"/>
      <p:bldP spid="431" grpId="1"/>
      <p:bldP spid="432" grpId="0" animBg="1"/>
      <p:bldP spid="432" grpId="1" animBg="1"/>
      <p:bldP spid="433" grpId="0"/>
      <p:bldP spid="433" grpId="1"/>
      <p:bldP spid="434" grpId="0"/>
      <p:bldP spid="434" grpId="1"/>
      <p:bldP spid="435" grpId="0" animBg="1"/>
      <p:bldP spid="435" grpId="1" animBg="1"/>
      <p:bldP spid="436" grpId="0"/>
      <p:bldP spid="436" grpId="1"/>
      <p:bldP spid="437" grpId="0" animBg="1"/>
      <p:bldP spid="437" grpId="1" animBg="1"/>
      <p:bldP spid="438" grpId="0"/>
      <p:bldP spid="438" grpId="1"/>
      <p:bldP spid="439" grpId="0"/>
      <p:bldP spid="439" grpId="1"/>
      <p:bldP spid="440" grpId="0" animBg="1"/>
      <p:bldP spid="440" grpId="1" animBg="1"/>
      <p:bldP spid="441" grpId="0"/>
      <p:bldP spid="441" grpId="1"/>
      <p:bldP spid="442" grpId="0"/>
      <p:bldP spid="442" grpId="1"/>
      <p:bldP spid="443" grpId="0"/>
      <p:bldP spid="443" grpId="1"/>
      <p:bldP spid="445" grpId="0"/>
      <p:bldP spid="445" grpId="1"/>
      <p:bldP spid="446" grpId="0"/>
      <p:bldP spid="446" grpId="1"/>
      <p:bldP spid="447" grpId="0"/>
      <p:bldP spid="447" grpId="1"/>
      <p:bldP spid="448" grpId="0" animBg="1"/>
      <p:bldP spid="448" grpId="1" animBg="1"/>
      <p:bldP spid="449" grpId="0" build="allAtOnce"/>
      <p:bldP spid="450" grpId="0"/>
      <p:bldP spid="450" grpId="1"/>
      <p:bldP spid="451" grpId="0"/>
      <p:bldP spid="451" grpId="1"/>
      <p:bldP spid="452" grpId="0"/>
      <p:bldP spid="4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19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10016</TotalTime>
  <Words>2485</Words>
  <Application>Microsoft Office PowerPoint</Application>
  <PresentationFormat>On-screen Show (16:9)</PresentationFormat>
  <Paragraphs>1193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 Antiqua</vt:lpstr>
      <vt:lpstr>Bookman Old Style</vt:lpstr>
      <vt:lpstr>Calibri</vt:lpstr>
      <vt:lpstr>Comic Sans MS</vt:lpstr>
      <vt:lpstr>Highlight LET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T.S BORA</cp:lastModifiedBy>
  <cp:revision>1617</cp:revision>
  <dcterms:created xsi:type="dcterms:W3CDTF">2014-02-18T05:52:14Z</dcterms:created>
  <dcterms:modified xsi:type="dcterms:W3CDTF">2022-04-23T04:11:44Z</dcterms:modified>
</cp:coreProperties>
</file>