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  <p:sldMasterId id="2147483682" r:id="rId3"/>
  </p:sldMasterIdLst>
  <p:notesMasterIdLst>
    <p:notesMasterId r:id="rId33"/>
  </p:notesMasterIdLst>
  <p:sldIdLst>
    <p:sldId id="431" r:id="rId4"/>
    <p:sldId id="440" r:id="rId5"/>
    <p:sldId id="441" r:id="rId6"/>
    <p:sldId id="442" r:id="rId7"/>
    <p:sldId id="436" r:id="rId8"/>
    <p:sldId id="443" r:id="rId9"/>
    <p:sldId id="444" r:id="rId10"/>
    <p:sldId id="445" r:id="rId11"/>
    <p:sldId id="448" r:id="rId12"/>
    <p:sldId id="449" r:id="rId13"/>
    <p:sldId id="450" r:id="rId14"/>
    <p:sldId id="451" r:id="rId15"/>
    <p:sldId id="453" r:id="rId16"/>
    <p:sldId id="454" r:id="rId17"/>
    <p:sldId id="455" r:id="rId18"/>
    <p:sldId id="456" r:id="rId19"/>
    <p:sldId id="458" r:id="rId20"/>
    <p:sldId id="459" r:id="rId21"/>
    <p:sldId id="460" r:id="rId22"/>
    <p:sldId id="461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71" r:id="rId32"/>
  </p:sldIdLst>
  <p:sldSz cx="9144000" cy="5143500" type="screen16x9"/>
  <p:notesSz cx="9144000" cy="6858000"/>
  <p:defaultTextStyle>
    <a:defPPr>
      <a:defRPr lang="en-US"/>
    </a:defPPr>
    <a:lvl1pPr marL="0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293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586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879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172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465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758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052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345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33CC33"/>
    <a:srgbClr val="482D70"/>
    <a:srgbClr val="A60A90"/>
    <a:srgbClr val="931D88"/>
    <a:srgbClr val="660066"/>
    <a:srgbClr val="0000E1"/>
    <a:srgbClr val="4F8160"/>
    <a:srgbClr val="482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204" autoAdjust="0"/>
    <p:restoredTop sz="98779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1BC4-0EC5-4335-8BB9-2F849DCFF0E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FCAEE-69DB-4F42-BA74-123F8A4822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9669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9338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9007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38676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98344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58013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17682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77351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B677-FFDA-4AA7-8A63-855426A9BB5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B677-FFDA-4AA7-8A63-855426A9BB5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B677-FFDA-4AA7-8A63-855426A9BB5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27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58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867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371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348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609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38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919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401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79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62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432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482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679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3792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9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190198F3-CCF4-4CD3-B301-C79EDCD7EC80}" type="datetimeFigureOut">
              <a:rPr lang="en-IN" sz="1350" smtClean="0">
                <a:solidFill>
                  <a:prstClr val="black">
                    <a:tint val="75000"/>
                  </a:prstClr>
                </a:solidFill>
              </a:rPr>
              <a:pPr defTabSz="685800"/>
              <a:t>23-04-2022</a:t>
            </a:fld>
            <a:endParaRPr lang="en-IN" sz="13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2CDC1E49-BEEA-451C-BDFC-779FFA0D1DDC}" type="slidenum">
              <a:rPr lang="en-IN" sz="1350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IN" sz="13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26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20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3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8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9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48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06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ctr" defTabSz="816586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220" indent="-306220" algn="l" defTabSz="816586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476" indent="-255183" algn="l" defTabSz="816586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732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025" indent="-204146" algn="l" defTabSz="81658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318" indent="-204146" algn="l" defTabSz="81658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611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905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197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491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293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586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879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172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465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758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052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345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29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83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5pPr>
      <a:lvl6pPr marL="389626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6pPr>
      <a:lvl7pPr marL="779252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7pPr>
      <a:lvl8pPr marL="1168878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8pPr>
      <a:lvl9pPr marL="1558503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9pPr>
    </p:titleStyle>
    <p:bodyStyle>
      <a:lvl1pPr marL="292100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2428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973138" indent="-1936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363663" indent="-1936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</a:defRPr>
      </a:lvl4pPr>
      <a:lvl5pPr marL="1752600" indent="-1936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</a:defRPr>
      </a:lvl5pPr>
      <a:lvl6pPr marL="2142942" indent="-19481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700">
          <a:solidFill>
            <a:schemeClr val="tx1"/>
          </a:solidFill>
          <a:latin typeface="+mn-lt"/>
        </a:defRPr>
      </a:lvl6pPr>
      <a:lvl7pPr marL="2532568" indent="-19481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700">
          <a:solidFill>
            <a:schemeClr val="tx1"/>
          </a:solidFill>
          <a:latin typeface="+mn-lt"/>
        </a:defRPr>
      </a:lvl7pPr>
      <a:lvl8pPr marL="2922194" indent="-19481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700">
          <a:solidFill>
            <a:schemeClr val="tx1"/>
          </a:solidFill>
          <a:latin typeface="+mn-lt"/>
        </a:defRPr>
      </a:lvl8pPr>
      <a:lvl9pPr marL="3311820" indent="-19481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9700" y="546100"/>
            <a:ext cx="72771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23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 bwMode="auto">
          <a:xfrm>
            <a:off x="6598920" y="1223536"/>
            <a:ext cx="1397000" cy="2612271"/>
          </a:xfrm>
          <a:custGeom>
            <a:avLst/>
            <a:gdLst>
              <a:gd name="connsiteX0" fmla="*/ 1498600 w 1498600"/>
              <a:gd name="connsiteY0" fmla="*/ 0 h 2336800"/>
              <a:gd name="connsiteX1" fmla="*/ 1498600 w 1498600"/>
              <a:gd name="connsiteY1" fmla="*/ 2336800 h 2336800"/>
              <a:gd name="connsiteX2" fmla="*/ 330200 w 1498600"/>
              <a:gd name="connsiteY2" fmla="*/ 2336800 h 2336800"/>
              <a:gd name="connsiteX3" fmla="*/ 0 w 1498600"/>
              <a:gd name="connsiteY3" fmla="*/ 1549400 h 2336800"/>
              <a:gd name="connsiteX4" fmla="*/ 1498600 w 1498600"/>
              <a:gd name="connsiteY4" fmla="*/ 0 h 2336800"/>
              <a:gd name="connsiteX0" fmla="*/ 1663446 w 1663446"/>
              <a:gd name="connsiteY0" fmla="*/ 0 h 2336800"/>
              <a:gd name="connsiteX1" fmla="*/ 1663446 w 1663446"/>
              <a:gd name="connsiteY1" fmla="*/ 2336800 h 2336800"/>
              <a:gd name="connsiteX2" fmla="*/ 495046 w 1663446"/>
              <a:gd name="connsiteY2" fmla="*/ 2336800 h 2336800"/>
              <a:gd name="connsiteX3" fmla="*/ 0 w 1663446"/>
              <a:gd name="connsiteY3" fmla="*/ 1469875 h 2336800"/>
              <a:gd name="connsiteX4" fmla="*/ 1663446 w 1663446"/>
              <a:gd name="connsiteY4" fmla="*/ 0 h 2336800"/>
              <a:gd name="connsiteX0" fmla="*/ 1648460 w 1648460"/>
              <a:gd name="connsiteY0" fmla="*/ 0 h 2336800"/>
              <a:gd name="connsiteX1" fmla="*/ 1648460 w 1648460"/>
              <a:gd name="connsiteY1" fmla="*/ 2336800 h 2336800"/>
              <a:gd name="connsiteX2" fmla="*/ 480060 w 1648460"/>
              <a:gd name="connsiteY2" fmla="*/ 2336800 h 2336800"/>
              <a:gd name="connsiteX3" fmla="*/ 0 w 1648460"/>
              <a:gd name="connsiteY3" fmla="*/ 1378989 h 2336800"/>
              <a:gd name="connsiteX4" fmla="*/ 1648460 w 1648460"/>
              <a:gd name="connsiteY4" fmla="*/ 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8460" h="2336800">
                <a:moveTo>
                  <a:pt x="1648460" y="0"/>
                </a:moveTo>
                <a:lnTo>
                  <a:pt x="1648460" y="2336800"/>
                </a:lnTo>
                <a:lnTo>
                  <a:pt x="480060" y="2336800"/>
                </a:lnTo>
                <a:lnTo>
                  <a:pt x="0" y="1378989"/>
                </a:lnTo>
                <a:lnTo>
                  <a:pt x="1648460" y="0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7776846" y="3611284"/>
            <a:ext cx="209550" cy="233362"/>
          </a:xfrm>
          <a:prstGeom prst="rect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00780" y="1007062"/>
            <a:ext cx="2619257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421672" y="709163"/>
            <a:ext cx="3826576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6170260" y="3266864"/>
            <a:ext cx="653348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588918" y="1781817"/>
            <a:ext cx="653348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18643" y="710486"/>
            <a:ext cx="3397437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890444" y="438225"/>
            <a:ext cx="2416486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505074" y="447955"/>
            <a:ext cx="2590801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156302" y="2308934"/>
            <a:ext cx="908220" cy="36933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308522" y="2316713"/>
            <a:ext cx="645514" cy="36933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023495" y="2343391"/>
            <a:ext cx="731333" cy="34108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7169852" y="3887186"/>
            <a:ext cx="653348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3895533" y="2874169"/>
            <a:ext cx="457603" cy="36933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62335" y="2869162"/>
            <a:ext cx="457603" cy="36933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7023100" y="1250950"/>
            <a:ext cx="984250" cy="2590800"/>
          </a:xfrm>
          <a:custGeom>
            <a:avLst/>
            <a:gdLst>
              <a:gd name="connsiteX0" fmla="*/ 0 w 984250"/>
              <a:gd name="connsiteY0" fmla="*/ 2590800 h 2590800"/>
              <a:gd name="connsiteX1" fmla="*/ 984250 w 984250"/>
              <a:gd name="connsiteY1" fmla="*/ 2590800 h 2590800"/>
              <a:gd name="connsiteX2" fmla="*/ 984250 w 984250"/>
              <a:gd name="connsiteY2" fmla="*/ 0 h 2590800"/>
              <a:gd name="connsiteX3" fmla="*/ 0 w 984250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250" h="2590800">
                <a:moveTo>
                  <a:pt x="0" y="2590800"/>
                </a:moveTo>
                <a:lnTo>
                  <a:pt x="984250" y="2590800"/>
                </a:lnTo>
                <a:lnTo>
                  <a:pt x="984250" y="0"/>
                </a:lnTo>
                <a:lnTo>
                  <a:pt x="0" y="25908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27428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Sol.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275318"/>
            <a:ext cx="570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Let ABCD be the given quadrilateral </a:t>
            </a:r>
          </a:p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 = 9 m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, BC = 40 m, CD = 28 m, AD = 15 m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2000" y="231481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</a:t>
            </a:r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ABC 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720023" y="2190750"/>
            <a:ext cx="380362" cy="627819"/>
            <a:chOff x="3020060" y="3948946"/>
            <a:chExt cx="380362" cy="627819"/>
          </a:xfrm>
        </p:grpSpPr>
        <p:sp>
          <p:nvSpPr>
            <p:cNvPr id="77" name="TextBox 76"/>
            <p:cNvSpPr txBox="1"/>
            <p:nvPr/>
          </p:nvSpPr>
          <p:spPr>
            <a:xfrm>
              <a:off x="3020060" y="3948946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3046148" y="4267202"/>
              <a:ext cx="2964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TextBox 77"/>
            <p:cNvSpPr txBox="1"/>
            <p:nvPr/>
          </p:nvSpPr>
          <p:spPr>
            <a:xfrm>
              <a:off x="3023232" y="4207433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048000" y="230874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 Base × Height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0050" y="2852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2000" y="2852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</a:t>
            </a:r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ABC 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720023" y="2722957"/>
            <a:ext cx="380362" cy="627819"/>
            <a:chOff x="3020060" y="3948946"/>
            <a:chExt cx="380362" cy="627819"/>
          </a:xfrm>
        </p:grpSpPr>
        <p:sp>
          <p:nvSpPr>
            <p:cNvPr id="83" name="TextBox 82"/>
            <p:cNvSpPr txBox="1"/>
            <p:nvPr/>
          </p:nvSpPr>
          <p:spPr>
            <a:xfrm>
              <a:off x="3020060" y="3948946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>
              <a:off x="3046148" y="4267202"/>
              <a:ext cx="2964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" name="TextBox 84"/>
            <p:cNvSpPr txBox="1"/>
            <p:nvPr/>
          </p:nvSpPr>
          <p:spPr>
            <a:xfrm>
              <a:off x="3023232" y="4207433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3219452" y="2852200"/>
            <a:ext cx="56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96000" y="917218"/>
            <a:ext cx="2674620" cy="3281164"/>
            <a:chOff x="6096000" y="917218"/>
            <a:chExt cx="2674620" cy="3281164"/>
          </a:xfrm>
        </p:grpSpPr>
        <p:sp>
          <p:nvSpPr>
            <p:cNvPr id="38" name="Freeform 37"/>
            <p:cNvSpPr/>
            <p:nvPr/>
          </p:nvSpPr>
          <p:spPr bwMode="auto">
            <a:xfrm>
              <a:off x="6604000" y="1231899"/>
              <a:ext cx="1397000" cy="2612271"/>
            </a:xfrm>
            <a:custGeom>
              <a:avLst/>
              <a:gdLst>
                <a:gd name="connsiteX0" fmla="*/ 1498600 w 1498600"/>
                <a:gd name="connsiteY0" fmla="*/ 0 h 2336800"/>
                <a:gd name="connsiteX1" fmla="*/ 1498600 w 1498600"/>
                <a:gd name="connsiteY1" fmla="*/ 2336800 h 2336800"/>
                <a:gd name="connsiteX2" fmla="*/ 330200 w 1498600"/>
                <a:gd name="connsiteY2" fmla="*/ 2336800 h 2336800"/>
                <a:gd name="connsiteX3" fmla="*/ 0 w 1498600"/>
                <a:gd name="connsiteY3" fmla="*/ 1549400 h 2336800"/>
                <a:gd name="connsiteX4" fmla="*/ 1498600 w 1498600"/>
                <a:gd name="connsiteY4" fmla="*/ 0 h 2336800"/>
                <a:gd name="connsiteX0" fmla="*/ 1663446 w 1663446"/>
                <a:gd name="connsiteY0" fmla="*/ 0 h 2336800"/>
                <a:gd name="connsiteX1" fmla="*/ 1663446 w 1663446"/>
                <a:gd name="connsiteY1" fmla="*/ 2336800 h 2336800"/>
                <a:gd name="connsiteX2" fmla="*/ 495046 w 1663446"/>
                <a:gd name="connsiteY2" fmla="*/ 2336800 h 2336800"/>
                <a:gd name="connsiteX3" fmla="*/ 0 w 1663446"/>
                <a:gd name="connsiteY3" fmla="*/ 1469875 h 2336800"/>
                <a:gd name="connsiteX4" fmla="*/ 1663446 w 1663446"/>
                <a:gd name="connsiteY4" fmla="*/ 0 h 2336800"/>
                <a:gd name="connsiteX0" fmla="*/ 1648460 w 1648460"/>
                <a:gd name="connsiteY0" fmla="*/ 0 h 2336800"/>
                <a:gd name="connsiteX1" fmla="*/ 1648460 w 1648460"/>
                <a:gd name="connsiteY1" fmla="*/ 2336800 h 2336800"/>
                <a:gd name="connsiteX2" fmla="*/ 480060 w 1648460"/>
                <a:gd name="connsiteY2" fmla="*/ 2336800 h 2336800"/>
                <a:gd name="connsiteX3" fmla="*/ 0 w 1648460"/>
                <a:gd name="connsiteY3" fmla="*/ 1378989 h 2336800"/>
                <a:gd name="connsiteX4" fmla="*/ 1648460 w 1648460"/>
                <a:gd name="connsiteY4" fmla="*/ 0 h 233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8460" h="2336800">
                  <a:moveTo>
                    <a:pt x="1648460" y="0"/>
                  </a:moveTo>
                  <a:lnTo>
                    <a:pt x="1648460" y="2336800"/>
                  </a:lnTo>
                  <a:lnTo>
                    <a:pt x="480060" y="2336800"/>
                  </a:lnTo>
                  <a:lnTo>
                    <a:pt x="0" y="1378989"/>
                  </a:lnTo>
                  <a:lnTo>
                    <a:pt x="1648460" y="0"/>
                  </a:lnTo>
                  <a:close/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94500" y="379384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A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912100" y="380365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B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912100" y="91721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C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273800" y="259912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D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25260" y="1736983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28 m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57820" y="2329319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40 m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96000" y="322407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15 m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177114" y="3829050"/>
              <a:ext cx="669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9 m 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" name="Freeform 1"/>
            <p:cNvSpPr/>
            <p:nvPr/>
          </p:nvSpPr>
          <p:spPr bwMode="auto">
            <a:xfrm>
              <a:off x="7777163" y="3624263"/>
              <a:ext cx="209550" cy="233362"/>
            </a:xfrm>
            <a:custGeom>
              <a:avLst/>
              <a:gdLst>
                <a:gd name="connsiteX0" fmla="*/ 209550 w 209550"/>
                <a:gd name="connsiteY0" fmla="*/ 0 h 233362"/>
                <a:gd name="connsiteX1" fmla="*/ 0 w 209550"/>
                <a:gd name="connsiteY1" fmla="*/ 0 h 233362"/>
                <a:gd name="connsiteX2" fmla="*/ 0 w 209550"/>
                <a:gd name="connsiteY2" fmla="*/ 233362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233362">
                  <a:moveTo>
                    <a:pt x="209550" y="0"/>
                  </a:moveTo>
                  <a:lnTo>
                    <a:pt x="0" y="0"/>
                  </a:lnTo>
                  <a:lnTo>
                    <a:pt x="0" y="233362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</p:grpSp>
      <p:cxnSp>
        <p:nvCxnSpPr>
          <p:cNvPr id="47" name="Straight Connector 46"/>
          <p:cNvCxnSpPr/>
          <p:nvPr/>
        </p:nvCxnSpPr>
        <p:spPr bwMode="auto">
          <a:xfrm rot="21540000" flipH="1">
            <a:off x="7004050" y="1263649"/>
            <a:ext cx="1016000" cy="256194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Cloud 48"/>
          <p:cNvSpPr/>
          <p:nvPr/>
        </p:nvSpPr>
        <p:spPr bwMode="auto">
          <a:xfrm>
            <a:off x="503640" y="2561332"/>
            <a:ext cx="3782850" cy="178310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As</a:t>
            </a:r>
            <a:r>
              <a:rPr lang="en-US" b="1" kern="0" dirty="0">
                <a:solidFill>
                  <a:prstClr val="white"/>
                </a:solidFill>
                <a:latin typeface="Wingdings" panose="05000000000000000000" pitchFamily="2" charset="2"/>
              </a:rPr>
              <a:t> </a:t>
            </a:r>
            <a:r>
              <a:rPr lang="en-US" b="1" kern="0" dirty="0" err="1" smtClean="0">
                <a:solidFill>
                  <a:prstClr val="white"/>
                </a:solidFill>
                <a:latin typeface="Wingdings" panose="05000000000000000000" pitchFamily="2" charset="2"/>
              </a:rPr>
              <a:t>o</a:t>
            </a:r>
            <a:r>
              <a:rPr lang="en-US" b="1" kern="0" dirty="0" err="1" smtClean="0">
                <a:solidFill>
                  <a:prstClr val="white"/>
                </a:solidFill>
                <a:latin typeface="Bookman Old Style" pitchFamily="18" charset="0"/>
              </a:rPr>
              <a:t>ABCD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 is any quadrilateral,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We don’t have any formula to find its area..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Cloud 50"/>
          <p:cNvSpPr/>
          <p:nvPr/>
        </p:nvSpPr>
        <p:spPr bwMode="auto">
          <a:xfrm>
            <a:off x="400050" y="2934274"/>
            <a:ext cx="3000770" cy="114174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Let us start with Right angled </a:t>
            </a:r>
            <a:r>
              <a:rPr lang="en-US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ABC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2720023" y="3409950"/>
            <a:ext cx="380362" cy="627819"/>
            <a:chOff x="3020060" y="3948946"/>
            <a:chExt cx="380362" cy="627819"/>
          </a:xfrm>
        </p:grpSpPr>
        <p:sp>
          <p:nvSpPr>
            <p:cNvPr id="97" name="TextBox 96"/>
            <p:cNvSpPr txBox="1"/>
            <p:nvPr/>
          </p:nvSpPr>
          <p:spPr>
            <a:xfrm>
              <a:off x="3020060" y="3948946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3046148" y="4267202"/>
              <a:ext cx="2964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9" name="TextBox 98"/>
            <p:cNvSpPr txBox="1"/>
            <p:nvPr/>
          </p:nvSpPr>
          <p:spPr>
            <a:xfrm>
              <a:off x="3023232" y="4207433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3047999" y="3539193"/>
            <a:ext cx="59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 9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0050" y="41719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62000" y="41719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</a:t>
            </a:r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ABC 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57475" y="41719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180 m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Cloud 104"/>
          <p:cNvSpPr/>
          <p:nvPr/>
        </p:nvSpPr>
        <p:spPr bwMode="auto">
          <a:xfrm>
            <a:off x="511175" y="2493407"/>
            <a:ext cx="3782850" cy="178310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So, let us divide this quadrilateral into two triangles by drawing diagonal AC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Cloud 105"/>
          <p:cNvSpPr/>
          <p:nvPr/>
        </p:nvSpPr>
        <p:spPr bwMode="auto">
          <a:xfrm>
            <a:off x="503640" y="2633903"/>
            <a:ext cx="3534960" cy="175519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8400" y="2852400"/>
            <a:ext cx="2447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800" b="1" dirty="0">
                <a:solidFill>
                  <a:srgbClr val="FFFFFF"/>
                </a:solidFill>
                <a:latin typeface="Bookman Old Style" panose="02050604050505020204" pitchFamily="18" charset="0"/>
              </a:rPr>
              <a:t>What is the formula to find Area of Right angled </a:t>
            </a:r>
            <a:r>
              <a:rPr lang="en-US" sz="1800" b="1" dirty="0" smtClean="0">
                <a:solidFill>
                  <a:srgbClr val="FFFFFF"/>
                </a:solidFill>
                <a:latin typeface="Bookman Old Style" panose="02050604050505020204" pitchFamily="18" charset="0"/>
              </a:rPr>
              <a:t>triangle ?</a:t>
            </a:r>
            <a:endParaRPr lang="en-US" sz="1800" b="1" dirty="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92835" y="3267898"/>
            <a:ext cx="2447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½  </a:t>
            </a:r>
            <a:r>
              <a:rPr lang="en-US" sz="18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</a:t>
            </a:r>
            <a:r>
              <a:rPr lang="en-US" sz="18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 base </a:t>
            </a:r>
            <a:r>
              <a:rPr lang="en-US" sz="1800" b="1" dirty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</a:t>
            </a:r>
            <a:r>
              <a:rPr lang="en-US" sz="18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height</a:t>
            </a:r>
            <a:endParaRPr lang="en-US" sz="18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73189" y="353919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08988" y="3539193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40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99880" y="354306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2754169" y="3798340"/>
            <a:ext cx="276253" cy="12541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3763003" y="3656253"/>
            <a:ext cx="365010" cy="12541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>
          <a:xfrm>
            <a:off x="3793551" y="3325025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 flipH="1">
            <a:off x="6994963" y="3839808"/>
            <a:ext cx="1043815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8001000" y="1258929"/>
            <a:ext cx="0" cy="2581805"/>
          </a:xfrm>
          <a:prstGeom prst="line">
            <a:avLst/>
          </a:prstGeom>
          <a:noFill/>
          <a:ln w="28575" cap="flat" cmpd="sng" algn="ctr">
            <a:solidFill>
              <a:srgbClr val="0707F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21" name="Rectangle 20"/>
          <p:cNvSpPr/>
          <p:nvPr/>
        </p:nvSpPr>
        <p:spPr>
          <a:xfrm>
            <a:off x="3640151" y="287162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43302" y="2865417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BC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15200" y="2800350"/>
            <a:ext cx="76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180m</a:t>
            </a:r>
            <a:r>
              <a:rPr lang="en-US" sz="12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2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84126" y="1875165"/>
            <a:ext cx="276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such that 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ABC = 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90º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00484" y="286541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7131002" y="743173"/>
            <a:ext cx="1082159" cy="25304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512090" y="1025878"/>
            <a:ext cx="657995" cy="25304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5" y="3937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Q. Find the area of a quadrilateral ABCD whose sides are 9 m, 40 m, </a:t>
            </a:r>
          </a:p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28 m and 15 m respectively and the angle between the first two </a:t>
            </a:r>
          </a:p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sides is a right angle.</a:t>
            </a:r>
            <a:endParaRPr lang="en-US" sz="1800" b="1" dirty="0">
              <a:solidFill>
                <a:srgbClr val="0707F9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8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000"/>
                            </p:stCondLst>
                            <p:childTnLst>
                              <p:par>
                                <p:cTn id="3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73" grpId="0" animBg="1"/>
      <p:bldP spid="73" grpId="1" animBg="1"/>
      <p:bldP spid="73" grpId="2" animBg="1"/>
      <p:bldP spid="71" grpId="0" animBg="1"/>
      <p:bldP spid="71" grpId="1" animBg="1"/>
      <p:bldP spid="70" grpId="0" animBg="1"/>
      <p:bldP spid="70" grpId="1" animBg="1"/>
      <p:bldP spid="68" grpId="0" animBg="1"/>
      <p:bldP spid="68" grpId="1" animBg="1"/>
      <p:bldP spid="68" grpId="2" animBg="1"/>
      <p:bldP spid="67" grpId="0" animBg="1"/>
      <p:bldP spid="67" grpId="1" animBg="1"/>
      <p:bldP spid="67" grpId="2" animBg="1"/>
      <p:bldP spid="66" grpId="0" animBg="1"/>
      <p:bldP spid="66" grpId="1" animBg="1"/>
      <p:bldP spid="65" grpId="0" animBg="1"/>
      <p:bldP spid="65" grpId="1" animBg="1"/>
      <p:bldP spid="63" grpId="0" animBg="1"/>
      <p:bldP spid="63" grpId="1" animBg="1"/>
      <p:bldP spid="58" grpId="0" animBg="1"/>
      <p:bldP spid="58" grpId="1" animBg="1"/>
      <p:bldP spid="56" grpId="0" animBg="1"/>
      <p:bldP spid="56" grpId="1" animBg="1"/>
      <p:bldP spid="110" grpId="0" animBg="1"/>
      <p:bldP spid="110" grpId="1" animBg="1"/>
      <p:bldP spid="110" grpId="2" animBg="1"/>
      <p:bldP spid="110" grpId="3" animBg="1"/>
      <p:bldP spid="110" grpId="4" animBg="1"/>
      <p:bldP spid="109" grpId="0" animBg="1"/>
      <p:bldP spid="109" grpId="1" animBg="1"/>
      <p:bldP spid="109" grpId="2" animBg="1"/>
      <p:bldP spid="109" grpId="3" animBg="1"/>
      <p:bldP spid="109" grpId="4" animBg="1"/>
      <p:bldP spid="108" grpId="0" animBg="1"/>
      <p:bldP spid="108" grpId="1" animBg="1"/>
      <p:bldP spid="14" grpId="0" animBg="1"/>
      <p:bldP spid="14" grpId="1" animBg="1"/>
      <p:bldP spid="8" grpId="0" animBg="1"/>
      <p:bldP spid="5" grpId="0"/>
      <p:bldP spid="6" grpId="0" build="p"/>
      <p:bldP spid="76" grpId="0"/>
      <p:bldP spid="79" grpId="0"/>
      <p:bldP spid="80" grpId="0"/>
      <p:bldP spid="81" grpId="0"/>
      <p:bldP spid="86" grpId="0"/>
      <p:bldP spid="49" grpId="0" animBg="1"/>
      <p:bldP spid="49" grpId="1" animBg="1"/>
      <p:bldP spid="51" grpId="0" animBg="1"/>
      <p:bldP spid="51" grpId="1" animBg="1"/>
      <p:bldP spid="100" grpId="0"/>
      <p:bldP spid="102" grpId="0"/>
      <p:bldP spid="103" grpId="0"/>
      <p:bldP spid="104" grpId="0"/>
      <p:bldP spid="105" grpId="0" animBg="1"/>
      <p:bldP spid="105" grpId="1" animBg="1"/>
      <p:bldP spid="106" grpId="0" animBg="1"/>
      <p:bldP spid="106" grpId="1" animBg="1"/>
      <p:bldP spid="10" grpId="0"/>
      <p:bldP spid="10" grpId="1"/>
      <p:bldP spid="107" grpId="0"/>
      <p:bldP spid="107" grpId="1"/>
      <p:bldP spid="11" grpId="0"/>
      <p:bldP spid="13" grpId="0"/>
      <p:bldP spid="15" grpId="0"/>
      <p:bldP spid="18" grpId="0"/>
      <p:bldP spid="21" grpId="0"/>
      <p:bldP spid="22" grpId="0"/>
      <p:bldP spid="62" grpId="0"/>
      <p:bldP spid="69" grpId="0"/>
      <p:bldP spid="74" grpId="0"/>
      <p:bldP spid="75" grpId="0" animBg="1"/>
      <p:bldP spid="75" grpId="1" animBg="1"/>
      <p:bldP spid="95" grpId="0" animBg="1"/>
      <p:bldP spid="95" grpId="1" animBg="1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 bwMode="auto">
          <a:xfrm>
            <a:off x="1721358" y="4255249"/>
            <a:ext cx="1805389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670062" y="3754162"/>
            <a:ext cx="303714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465700" y="3345202"/>
            <a:ext cx="1746731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199584" y="3738773"/>
            <a:ext cx="303714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134030" y="3316309"/>
            <a:ext cx="1752293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710782" y="3732783"/>
            <a:ext cx="303714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299822" y="3329588"/>
            <a:ext cx="1748178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6901032" y="1134708"/>
            <a:ext cx="1397000" cy="2612271"/>
          </a:xfrm>
          <a:custGeom>
            <a:avLst/>
            <a:gdLst>
              <a:gd name="connsiteX0" fmla="*/ 1498600 w 1498600"/>
              <a:gd name="connsiteY0" fmla="*/ 0 h 2336800"/>
              <a:gd name="connsiteX1" fmla="*/ 1498600 w 1498600"/>
              <a:gd name="connsiteY1" fmla="*/ 2336800 h 2336800"/>
              <a:gd name="connsiteX2" fmla="*/ 330200 w 1498600"/>
              <a:gd name="connsiteY2" fmla="*/ 2336800 h 2336800"/>
              <a:gd name="connsiteX3" fmla="*/ 0 w 1498600"/>
              <a:gd name="connsiteY3" fmla="*/ 1549400 h 2336800"/>
              <a:gd name="connsiteX4" fmla="*/ 1498600 w 1498600"/>
              <a:gd name="connsiteY4" fmla="*/ 0 h 2336800"/>
              <a:gd name="connsiteX0" fmla="*/ 1663446 w 1663446"/>
              <a:gd name="connsiteY0" fmla="*/ 0 h 2336800"/>
              <a:gd name="connsiteX1" fmla="*/ 1663446 w 1663446"/>
              <a:gd name="connsiteY1" fmla="*/ 2336800 h 2336800"/>
              <a:gd name="connsiteX2" fmla="*/ 495046 w 1663446"/>
              <a:gd name="connsiteY2" fmla="*/ 2336800 h 2336800"/>
              <a:gd name="connsiteX3" fmla="*/ 0 w 1663446"/>
              <a:gd name="connsiteY3" fmla="*/ 1469875 h 2336800"/>
              <a:gd name="connsiteX4" fmla="*/ 1663446 w 1663446"/>
              <a:gd name="connsiteY4" fmla="*/ 0 h 2336800"/>
              <a:gd name="connsiteX0" fmla="*/ 1648460 w 1648460"/>
              <a:gd name="connsiteY0" fmla="*/ 0 h 2336800"/>
              <a:gd name="connsiteX1" fmla="*/ 1648460 w 1648460"/>
              <a:gd name="connsiteY1" fmla="*/ 2336800 h 2336800"/>
              <a:gd name="connsiteX2" fmla="*/ 480060 w 1648460"/>
              <a:gd name="connsiteY2" fmla="*/ 2336800 h 2336800"/>
              <a:gd name="connsiteX3" fmla="*/ 0 w 1648460"/>
              <a:gd name="connsiteY3" fmla="*/ 1378989 h 2336800"/>
              <a:gd name="connsiteX4" fmla="*/ 1648460 w 1648460"/>
              <a:gd name="connsiteY4" fmla="*/ 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8460" h="2336800">
                <a:moveTo>
                  <a:pt x="1648460" y="0"/>
                </a:moveTo>
                <a:lnTo>
                  <a:pt x="1648460" y="2336800"/>
                </a:lnTo>
                <a:lnTo>
                  <a:pt x="480060" y="2336800"/>
                </a:lnTo>
                <a:lnTo>
                  <a:pt x="0" y="1378989"/>
                </a:lnTo>
                <a:lnTo>
                  <a:pt x="1648460" y="0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8346152" y="2299665"/>
            <a:ext cx="630495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652950" y="1499878"/>
            <a:ext cx="593953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474294" y="3803842"/>
            <a:ext cx="734986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723645" y="1499878"/>
            <a:ext cx="490870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7321550" y="1156224"/>
            <a:ext cx="984250" cy="2590800"/>
          </a:xfrm>
          <a:custGeom>
            <a:avLst/>
            <a:gdLst>
              <a:gd name="connsiteX0" fmla="*/ 0 w 984250"/>
              <a:gd name="connsiteY0" fmla="*/ 2590800 h 2590800"/>
              <a:gd name="connsiteX1" fmla="*/ 984250 w 984250"/>
              <a:gd name="connsiteY1" fmla="*/ 2590800 h 2590800"/>
              <a:gd name="connsiteX2" fmla="*/ 984250 w 984250"/>
              <a:gd name="connsiteY2" fmla="*/ 0 h 2590800"/>
              <a:gd name="connsiteX3" fmla="*/ 0 w 984250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250" h="2590800">
                <a:moveTo>
                  <a:pt x="0" y="2590800"/>
                </a:moveTo>
                <a:lnTo>
                  <a:pt x="984250" y="2590800"/>
                </a:lnTo>
                <a:lnTo>
                  <a:pt x="984250" y="0"/>
                </a:lnTo>
                <a:lnTo>
                  <a:pt x="0" y="25908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33655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Q. Find the area of a quadrilateral ABCD whose sides are 9 m, </a:t>
            </a:r>
          </a:p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40 m, 28 m and 15 m respectively and the angle between the first two sides is a right angle.</a:t>
            </a:r>
            <a:endParaRPr lang="en-US" sz="1800" b="1" dirty="0">
              <a:solidFill>
                <a:srgbClr val="0707F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168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Sol.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4700" y="3019996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 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ACD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524" y="3282319"/>
            <a:ext cx="245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Let a = AC = 41 m,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57525" y="3280176"/>
            <a:ext cx="19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 = CD = 28 m,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86324" y="3286526"/>
            <a:ext cx="258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and c = DA = 15 m.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4701" y="3690661"/>
            <a:ext cx="64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 =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342075" y="3561417"/>
            <a:ext cx="380362" cy="627819"/>
            <a:chOff x="3020060" y="3948946"/>
            <a:chExt cx="380362" cy="627819"/>
          </a:xfrm>
        </p:grpSpPr>
        <p:sp>
          <p:nvSpPr>
            <p:cNvPr id="41" name="TextBox 40"/>
            <p:cNvSpPr txBox="1"/>
            <p:nvPr/>
          </p:nvSpPr>
          <p:spPr>
            <a:xfrm>
              <a:off x="3020060" y="3948946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>
              <a:off x="3046148" y="4267202"/>
              <a:ext cx="2964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/>
            <p:cNvSpPr txBox="1"/>
            <p:nvPr/>
          </p:nvSpPr>
          <p:spPr>
            <a:xfrm>
              <a:off x="3023232" y="4207433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676399" y="3691693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(a + b + c)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2027" y="4220131"/>
            <a:ext cx="33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353198" y="4092099"/>
            <a:ext cx="380362" cy="627819"/>
            <a:chOff x="3020060" y="3948946"/>
            <a:chExt cx="380362" cy="627819"/>
          </a:xfrm>
        </p:grpSpPr>
        <p:sp>
          <p:nvSpPr>
            <p:cNvPr id="47" name="TextBox 46"/>
            <p:cNvSpPr txBox="1"/>
            <p:nvPr/>
          </p:nvSpPr>
          <p:spPr>
            <a:xfrm>
              <a:off x="3020060" y="3948946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3046148" y="4267202"/>
              <a:ext cx="2964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Box 48"/>
            <p:cNvSpPr txBox="1"/>
            <p:nvPr/>
          </p:nvSpPr>
          <p:spPr>
            <a:xfrm>
              <a:off x="3023232" y="4207433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647834" y="4214970"/>
            <a:ext cx="5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(41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20247" y="4730676"/>
            <a:ext cx="133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 42 m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03614" y="1168970"/>
            <a:ext cx="161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 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ABC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03615" y="1462102"/>
            <a:ext cx="115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AC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=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676400" y="1462102"/>
            <a:ext cx="115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53292" y="1462102"/>
            <a:ext cx="115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605415" y="1462102"/>
            <a:ext cx="115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BC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95350" y="1800796"/>
            <a:ext cx="115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AC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=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668135" y="1800796"/>
            <a:ext cx="115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9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45027" y="1800796"/>
            <a:ext cx="115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597150" y="1800796"/>
            <a:ext cx="115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40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95350" y="2106490"/>
            <a:ext cx="115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AC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=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68135" y="2106490"/>
            <a:ext cx="115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81 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45027" y="2106490"/>
            <a:ext cx="115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97150" y="2106490"/>
            <a:ext cx="115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1600 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95350" y="2431912"/>
            <a:ext cx="115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AC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=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668135" y="2431912"/>
            <a:ext cx="115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1681 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2830" y="2736712"/>
            <a:ext cx="115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AC =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65615" y="2736712"/>
            <a:ext cx="115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41 m 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8789" y="1800796"/>
            <a:ext cx="57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8789" y="2106490"/>
            <a:ext cx="57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88789" y="2431912"/>
            <a:ext cx="57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8789" y="2736712"/>
            <a:ext cx="57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352799" y="1462102"/>
            <a:ext cx="4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[Pythagoras theorem]</a:t>
            </a:r>
            <a:endParaRPr lang="en-US" sz="1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Cloud 55"/>
          <p:cNvSpPr/>
          <p:nvPr/>
        </p:nvSpPr>
        <p:spPr bwMode="auto">
          <a:xfrm>
            <a:off x="3227482" y="1686838"/>
            <a:ext cx="3438955" cy="162100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For finding area of </a:t>
            </a:r>
            <a:r>
              <a:rPr lang="en-US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ADC, we need to have length of all three sides.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Cloud 56"/>
          <p:cNvSpPr/>
          <p:nvPr/>
        </p:nvSpPr>
        <p:spPr bwMode="auto">
          <a:xfrm>
            <a:off x="3482389" y="1943853"/>
            <a:ext cx="2623073" cy="111440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Let us find length AC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Cloud 57"/>
          <p:cNvSpPr/>
          <p:nvPr/>
        </p:nvSpPr>
        <p:spPr bwMode="auto">
          <a:xfrm>
            <a:off x="3227481" y="1886231"/>
            <a:ext cx="3438955" cy="915013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Again consider </a:t>
            </a:r>
            <a:r>
              <a:rPr lang="en-US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ABC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Cloud 76"/>
          <p:cNvSpPr/>
          <p:nvPr/>
        </p:nvSpPr>
        <p:spPr bwMode="auto">
          <a:xfrm>
            <a:off x="3166845" y="1953378"/>
            <a:ext cx="3438955" cy="915013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Now,  Consider </a:t>
            </a:r>
            <a:r>
              <a:rPr lang="en-US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ACD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98918" y="421497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8677" y="4214970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28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4351" y="421497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57525" y="4214970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15)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46674" y="4695271"/>
            <a:ext cx="33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337845" y="4577997"/>
            <a:ext cx="380362" cy="627819"/>
            <a:chOff x="3020060" y="3948946"/>
            <a:chExt cx="380362" cy="627819"/>
          </a:xfrm>
        </p:grpSpPr>
        <p:sp>
          <p:nvSpPr>
            <p:cNvPr id="101" name="TextBox 100"/>
            <p:cNvSpPr txBox="1"/>
            <p:nvPr/>
          </p:nvSpPr>
          <p:spPr>
            <a:xfrm>
              <a:off x="3020060" y="3948946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 bwMode="auto">
            <a:xfrm>
              <a:off x="3046148" y="4267202"/>
              <a:ext cx="2964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0" name="TextBox 109"/>
            <p:cNvSpPr txBox="1"/>
            <p:nvPr/>
          </p:nvSpPr>
          <p:spPr>
            <a:xfrm>
              <a:off x="3023232" y="4207433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1675990" y="472238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949164" y="472238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84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6" name="Straight Connector 115"/>
          <p:cNvCxnSpPr/>
          <p:nvPr/>
        </p:nvCxnSpPr>
        <p:spPr bwMode="auto">
          <a:xfrm flipV="1">
            <a:off x="1393059" y="4943186"/>
            <a:ext cx="266762" cy="12948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/>
          <p:nvPr/>
        </p:nvCxnSpPr>
        <p:spPr bwMode="auto">
          <a:xfrm flipV="1">
            <a:off x="2081134" y="4831510"/>
            <a:ext cx="266762" cy="12948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Rectangle 117"/>
          <p:cNvSpPr/>
          <p:nvPr/>
        </p:nvSpPr>
        <p:spPr>
          <a:xfrm>
            <a:off x="2049135" y="4542219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42</a:t>
            </a:r>
            <a:endParaRPr lang="en-US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93180" y="819150"/>
            <a:ext cx="2674620" cy="3281164"/>
            <a:chOff x="6393180" y="819150"/>
            <a:chExt cx="2674620" cy="3281164"/>
          </a:xfrm>
        </p:grpSpPr>
        <p:grpSp>
          <p:nvGrpSpPr>
            <p:cNvPr id="11" name="Group 10"/>
            <p:cNvGrpSpPr/>
            <p:nvPr/>
          </p:nvGrpSpPr>
          <p:grpSpPr>
            <a:xfrm>
              <a:off x="6393180" y="819150"/>
              <a:ext cx="2674620" cy="3281164"/>
              <a:chOff x="6096000" y="917218"/>
              <a:chExt cx="2674620" cy="3281164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6096000" y="917218"/>
                <a:ext cx="2674620" cy="3281164"/>
                <a:chOff x="6096000" y="917218"/>
                <a:chExt cx="2674620" cy="3281164"/>
              </a:xfrm>
            </p:grpSpPr>
            <p:sp>
              <p:nvSpPr>
                <p:cNvPr id="63" name="Freeform 62"/>
                <p:cNvSpPr/>
                <p:nvPr/>
              </p:nvSpPr>
              <p:spPr bwMode="auto">
                <a:xfrm>
                  <a:off x="6604000" y="1231899"/>
                  <a:ext cx="1397000" cy="2612271"/>
                </a:xfrm>
                <a:custGeom>
                  <a:avLst/>
                  <a:gdLst>
                    <a:gd name="connsiteX0" fmla="*/ 1498600 w 1498600"/>
                    <a:gd name="connsiteY0" fmla="*/ 0 h 2336800"/>
                    <a:gd name="connsiteX1" fmla="*/ 1498600 w 1498600"/>
                    <a:gd name="connsiteY1" fmla="*/ 2336800 h 2336800"/>
                    <a:gd name="connsiteX2" fmla="*/ 330200 w 1498600"/>
                    <a:gd name="connsiteY2" fmla="*/ 2336800 h 2336800"/>
                    <a:gd name="connsiteX3" fmla="*/ 0 w 1498600"/>
                    <a:gd name="connsiteY3" fmla="*/ 1549400 h 2336800"/>
                    <a:gd name="connsiteX4" fmla="*/ 1498600 w 1498600"/>
                    <a:gd name="connsiteY4" fmla="*/ 0 h 2336800"/>
                    <a:gd name="connsiteX0" fmla="*/ 1663446 w 1663446"/>
                    <a:gd name="connsiteY0" fmla="*/ 0 h 2336800"/>
                    <a:gd name="connsiteX1" fmla="*/ 1663446 w 1663446"/>
                    <a:gd name="connsiteY1" fmla="*/ 2336800 h 2336800"/>
                    <a:gd name="connsiteX2" fmla="*/ 495046 w 1663446"/>
                    <a:gd name="connsiteY2" fmla="*/ 2336800 h 2336800"/>
                    <a:gd name="connsiteX3" fmla="*/ 0 w 1663446"/>
                    <a:gd name="connsiteY3" fmla="*/ 1469875 h 2336800"/>
                    <a:gd name="connsiteX4" fmla="*/ 1663446 w 1663446"/>
                    <a:gd name="connsiteY4" fmla="*/ 0 h 2336800"/>
                    <a:gd name="connsiteX0" fmla="*/ 1648460 w 1648460"/>
                    <a:gd name="connsiteY0" fmla="*/ 0 h 2336800"/>
                    <a:gd name="connsiteX1" fmla="*/ 1648460 w 1648460"/>
                    <a:gd name="connsiteY1" fmla="*/ 2336800 h 2336800"/>
                    <a:gd name="connsiteX2" fmla="*/ 480060 w 1648460"/>
                    <a:gd name="connsiteY2" fmla="*/ 2336800 h 2336800"/>
                    <a:gd name="connsiteX3" fmla="*/ 0 w 1648460"/>
                    <a:gd name="connsiteY3" fmla="*/ 1378989 h 2336800"/>
                    <a:gd name="connsiteX4" fmla="*/ 1648460 w 1648460"/>
                    <a:gd name="connsiteY4" fmla="*/ 0 h 233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8460" h="2336800">
                      <a:moveTo>
                        <a:pt x="1648460" y="0"/>
                      </a:moveTo>
                      <a:lnTo>
                        <a:pt x="1648460" y="2336800"/>
                      </a:lnTo>
                      <a:lnTo>
                        <a:pt x="480060" y="2336800"/>
                      </a:lnTo>
                      <a:lnTo>
                        <a:pt x="0" y="1378989"/>
                      </a:lnTo>
                      <a:lnTo>
                        <a:pt x="1648460" y="0"/>
                      </a:lnTo>
                      <a:close/>
                    </a:path>
                  </a:pathLst>
                </a:cu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b="1" smtClean="0">
                    <a:solidFill>
                      <a:srgbClr val="000000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6794500" y="3793847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:r>
                    <a:rPr lang="en-US" sz="1800" b="1" dirty="0" smtClean="0">
                      <a:solidFill>
                        <a:srgbClr val="000000"/>
                      </a:solidFill>
                      <a:latin typeface="Bookman Old Style" panose="02050604050505020204" pitchFamily="18" charset="0"/>
                    </a:rPr>
                    <a:t>A</a:t>
                  </a:r>
                  <a:endParaRPr lang="en-US" sz="1800" b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7912100" y="380365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:r>
                    <a:rPr lang="en-US" sz="1800" b="1" dirty="0" smtClean="0">
                      <a:solidFill>
                        <a:srgbClr val="000000"/>
                      </a:solidFill>
                      <a:latin typeface="Bookman Old Style" panose="02050604050505020204" pitchFamily="18" charset="0"/>
                    </a:rPr>
                    <a:t>B</a:t>
                  </a:r>
                  <a:endParaRPr lang="en-US" sz="1800" b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7912100" y="91721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:r>
                    <a:rPr lang="en-US" sz="1800" b="1" dirty="0" smtClean="0">
                      <a:solidFill>
                        <a:srgbClr val="000000"/>
                      </a:solidFill>
                      <a:latin typeface="Bookman Old Style" panose="02050604050505020204" pitchFamily="18" charset="0"/>
                    </a:rPr>
                    <a:t>C</a:t>
                  </a:r>
                  <a:endParaRPr lang="en-US" sz="1800" b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6273800" y="2599124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:r>
                    <a:rPr lang="en-US" sz="1800" b="1" dirty="0" smtClean="0">
                      <a:solidFill>
                        <a:srgbClr val="000000"/>
                      </a:solidFill>
                      <a:latin typeface="Bookman Old Style" panose="02050604050505020204" pitchFamily="18" charset="0"/>
                    </a:rPr>
                    <a:t>D</a:t>
                  </a:r>
                  <a:endParaRPr lang="en-US" sz="1800" b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6525260" y="1736983"/>
                  <a:ext cx="812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:r>
                    <a:rPr lang="en-US" sz="1800" b="1" dirty="0" smtClean="0">
                      <a:solidFill>
                        <a:srgbClr val="000000"/>
                      </a:solidFill>
                      <a:latin typeface="Bookman Old Style" panose="02050604050505020204" pitchFamily="18" charset="0"/>
                    </a:rPr>
                    <a:t>28 m</a:t>
                  </a:r>
                  <a:endParaRPr lang="en-US" sz="1800" b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7957820" y="2329319"/>
                  <a:ext cx="812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:r>
                    <a:rPr lang="en-US" sz="1800" b="1" dirty="0" smtClean="0">
                      <a:solidFill>
                        <a:srgbClr val="000000"/>
                      </a:solidFill>
                      <a:latin typeface="Bookman Old Style" panose="02050604050505020204" pitchFamily="18" charset="0"/>
                    </a:rPr>
                    <a:t>40 m</a:t>
                  </a:r>
                  <a:endParaRPr lang="en-US" sz="1800" b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6096000" y="3105736"/>
                  <a:ext cx="812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:r>
                    <a:rPr lang="en-US" sz="1800" b="1" dirty="0" smtClean="0">
                      <a:solidFill>
                        <a:srgbClr val="000000"/>
                      </a:solidFill>
                      <a:latin typeface="Bookman Old Style" panose="02050604050505020204" pitchFamily="18" charset="0"/>
                    </a:rPr>
                    <a:t>15 m</a:t>
                  </a:r>
                  <a:endParaRPr lang="en-US" sz="1800" b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</a:endParaRP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 bwMode="auto">
                <a:xfrm rot="21540000" flipH="1">
                  <a:off x="7004050" y="1263649"/>
                  <a:ext cx="1016000" cy="256194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7177114" y="3829050"/>
                  <a:ext cx="6698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:r>
                    <a:rPr lang="en-US" sz="1800" b="1" dirty="0" smtClean="0">
                      <a:solidFill>
                        <a:srgbClr val="000000"/>
                      </a:solidFill>
                      <a:latin typeface="Bookman Old Style" panose="02050604050505020204" pitchFamily="18" charset="0"/>
                    </a:rPr>
                    <a:t>9 m </a:t>
                  </a:r>
                  <a:endParaRPr lang="en-US" sz="1800" b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</a:endParaRPr>
                </a:p>
              </p:txBody>
            </p:sp>
          </p:grpSp>
          <p:sp>
            <p:nvSpPr>
              <p:cNvPr id="53" name="Freeform 52"/>
              <p:cNvSpPr/>
              <p:nvPr/>
            </p:nvSpPr>
            <p:spPr bwMode="auto">
              <a:xfrm>
                <a:off x="7777163" y="3624263"/>
                <a:ext cx="209550" cy="233362"/>
              </a:xfrm>
              <a:custGeom>
                <a:avLst/>
                <a:gdLst>
                  <a:gd name="connsiteX0" fmla="*/ 209550 w 209550"/>
                  <a:gd name="connsiteY0" fmla="*/ 0 h 233362"/>
                  <a:gd name="connsiteX1" fmla="*/ 0 w 209550"/>
                  <a:gd name="connsiteY1" fmla="*/ 0 h 233362"/>
                  <a:gd name="connsiteX2" fmla="*/ 0 w 209550"/>
                  <a:gd name="connsiteY2" fmla="*/ 233362 h 2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550" h="233362">
                    <a:moveTo>
                      <a:pt x="209550" y="0"/>
                    </a:moveTo>
                    <a:lnTo>
                      <a:pt x="0" y="0"/>
                    </a:lnTo>
                    <a:lnTo>
                      <a:pt x="0" y="233362"/>
                    </a:ln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smtClean="0">
                  <a:solidFill>
                    <a:srgbClr val="000000"/>
                  </a:solidFill>
                  <a:latin typeface="Arial Rounded MT Bold" pitchFamily="34" charset="0"/>
                </a:endParaRP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7612064" y="2876550"/>
              <a:ext cx="769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180m</a:t>
              </a:r>
              <a:r>
                <a:rPr lang="en-US" sz="1200" b="1" baseline="300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</a:t>
              </a:r>
              <a:endParaRPr lang="en-US" sz="12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" name="Freeform 4"/>
          <p:cNvSpPr/>
          <p:nvPr/>
        </p:nvSpPr>
        <p:spPr bwMode="auto">
          <a:xfrm>
            <a:off x="6901180" y="1132576"/>
            <a:ext cx="1395412" cy="2605088"/>
          </a:xfrm>
          <a:custGeom>
            <a:avLst/>
            <a:gdLst>
              <a:gd name="connsiteX0" fmla="*/ 409575 w 1395412"/>
              <a:gd name="connsiteY0" fmla="*/ 2605088 h 2605088"/>
              <a:gd name="connsiteX1" fmla="*/ 0 w 1395412"/>
              <a:gd name="connsiteY1" fmla="*/ 1538288 h 2605088"/>
              <a:gd name="connsiteX2" fmla="*/ 1395412 w 1395412"/>
              <a:gd name="connsiteY2" fmla="*/ 0 h 2605088"/>
              <a:gd name="connsiteX3" fmla="*/ 409575 w 1395412"/>
              <a:gd name="connsiteY3" fmla="*/ 2605088 h 260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412" h="2605088">
                <a:moveTo>
                  <a:pt x="409575" y="2605088"/>
                </a:moveTo>
                <a:lnTo>
                  <a:pt x="0" y="1538288"/>
                </a:lnTo>
                <a:lnTo>
                  <a:pt x="1395412" y="0"/>
                </a:lnTo>
                <a:lnTo>
                  <a:pt x="409575" y="260508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9661" y="2338973"/>
            <a:ext cx="45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?</a:t>
            </a:r>
            <a:endParaRPr lang="en-US" sz="28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20" name="TextBox 119"/>
          <p:cNvSpPr txBox="1"/>
          <p:nvPr/>
        </p:nvSpPr>
        <p:spPr>
          <a:xfrm rot="17473772">
            <a:off x="7182586" y="2459747"/>
            <a:ext cx="76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41 m</a:t>
            </a:r>
            <a:endParaRPr lang="en-US" sz="1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Cloud 112"/>
          <p:cNvSpPr/>
          <p:nvPr/>
        </p:nvSpPr>
        <p:spPr bwMode="auto">
          <a:xfrm>
            <a:off x="2857913" y="1607428"/>
            <a:ext cx="3833452" cy="170888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To find length of third side in Right angled triangle, we use  Pythagoras theorem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9" name="Cloud 118"/>
          <p:cNvSpPr/>
          <p:nvPr/>
        </p:nvSpPr>
        <p:spPr bwMode="auto">
          <a:xfrm>
            <a:off x="3004574" y="1807721"/>
            <a:ext cx="3540129" cy="120632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Let us first find Semi-Perimeter (s)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1" animBg="1"/>
      <p:bldP spid="82" grpId="0" animBg="1"/>
      <p:bldP spid="82" grpId="1" animBg="1"/>
      <p:bldP spid="83" grpId="0" animBg="1"/>
      <p:bldP spid="83" grpId="1" animBg="1"/>
      <p:bldP spid="80" grpId="0" animBg="1"/>
      <p:bldP spid="80" grpId="1" animBg="1"/>
      <p:bldP spid="81" grpId="0" animBg="1"/>
      <p:bldP spid="81" grpId="1" animBg="1"/>
      <p:bldP spid="79" grpId="0" animBg="1"/>
      <p:bldP spid="79" grpId="1" animBg="1"/>
      <p:bldP spid="78" grpId="0" animBg="1"/>
      <p:bldP spid="78" grpId="1" animBg="1"/>
      <p:bldP spid="76" grpId="0" animBg="1"/>
      <p:bldP spid="74" grpId="0" animBg="1"/>
      <p:bldP spid="74" grpId="1" animBg="1"/>
      <p:bldP spid="62" grpId="0" animBg="1"/>
      <p:bldP spid="62" grpId="1" animBg="1"/>
      <p:bldP spid="61" grpId="0" animBg="1"/>
      <p:bldP spid="61" grpId="1" animBg="1"/>
      <p:bldP spid="60" grpId="0" animBg="1"/>
      <p:bldP spid="60" grpId="1" animBg="1"/>
      <p:bldP spid="59" grpId="0" animBg="1"/>
      <p:bldP spid="28" grpId="0"/>
      <p:bldP spid="32" grpId="0"/>
      <p:bldP spid="33" grpId="0"/>
      <p:bldP spid="34" grpId="0"/>
      <p:bldP spid="35" grpId="0"/>
      <p:bldP spid="44" grpId="0"/>
      <p:bldP spid="45" grpId="0"/>
      <p:bldP spid="50" grpId="0"/>
      <p:bldP spid="51" grpId="0"/>
      <p:bldP spid="84" grpId="0"/>
      <p:bldP spid="85" grpId="0"/>
      <p:bldP spid="86" grpId="0"/>
      <p:bldP spid="87" grpId="0"/>
      <p:bldP spid="88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77" grpId="0" animBg="1"/>
      <p:bldP spid="77" grpId="1" animBg="1"/>
      <p:bldP spid="8" grpId="0"/>
      <p:bldP spid="9" grpId="0"/>
      <p:bldP spid="10" grpId="0"/>
      <p:bldP spid="12" grpId="0"/>
      <p:bldP spid="89" grpId="0"/>
      <p:bldP spid="114" grpId="0"/>
      <p:bldP spid="115" grpId="0"/>
      <p:bldP spid="118" grpId="0"/>
      <p:bldP spid="5" grpId="0" animBg="1"/>
      <p:bldP spid="5" grpId="1" animBg="1"/>
      <p:bldP spid="6" grpId="0"/>
      <p:bldP spid="6" grpId="1"/>
      <p:bldP spid="6" grpId="2"/>
      <p:bldP spid="120" grpId="0"/>
      <p:bldP spid="113" grpId="0" animBg="1"/>
      <p:bldP spid="113" grpId="1" animBg="1"/>
      <p:bldP spid="119" grpId="0" animBg="1"/>
      <p:bldP spid="11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ounded Rectangle 122"/>
          <p:cNvSpPr/>
          <p:nvPr/>
        </p:nvSpPr>
        <p:spPr bwMode="auto">
          <a:xfrm>
            <a:off x="4870585" y="4515958"/>
            <a:ext cx="3219379" cy="48451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762000" y="3623072"/>
            <a:ext cx="2989678" cy="39064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5" name="Freeform 114"/>
          <p:cNvSpPr/>
          <p:nvPr/>
        </p:nvSpPr>
        <p:spPr bwMode="auto">
          <a:xfrm>
            <a:off x="6612477" y="1232145"/>
            <a:ext cx="1395412" cy="2605088"/>
          </a:xfrm>
          <a:custGeom>
            <a:avLst/>
            <a:gdLst>
              <a:gd name="connsiteX0" fmla="*/ 409575 w 1395412"/>
              <a:gd name="connsiteY0" fmla="*/ 2605088 h 2605088"/>
              <a:gd name="connsiteX1" fmla="*/ 0 w 1395412"/>
              <a:gd name="connsiteY1" fmla="*/ 1538288 h 2605088"/>
              <a:gd name="connsiteX2" fmla="*/ 1395412 w 1395412"/>
              <a:gd name="connsiteY2" fmla="*/ 0 h 2605088"/>
              <a:gd name="connsiteX3" fmla="*/ 409575 w 1395412"/>
              <a:gd name="connsiteY3" fmla="*/ 2605088 h 260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412" h="2605088">
                <a:moveTo>
                  <a:pt x="409575" y="2605088"/>
                </a:moveTo>
                <a:lnTo>
                  <a:pt x="0" y="1538288"/>
                </a:lnTo>
                <a:lnTo>
                  <a:pt x="1395412" y="0"/>
                </a:lnTo>
                <a:lnTo>
                  <a:pt x="409575" y="260508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5005868" y="4046850"/>
            <a:ext cx="1788631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2995231" y="4057608"/>
            <a:ext cx="1693626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9" name="Freeform 118"/>
          <p:cNvSpPr/>
          <p:nvPr/>
        </p:nvSpPr>
        <p:spPr bwMode="auto">
          <a:xfrm>
            <a:off x="7028402" y="1243182"/>
            <a:ext cx="984250" cy="2590800"/>
          </a:xfrm>
          <a:custGeom>
            <a:avLst/>
            <a:gdLst>
              <a:gd name="connsiteX0" fmla="*/ 0 w 984250"/>
              <a:gd name="connsiteY0" fmla="*/ 2590800 h 2590800"/>
              <a:gd name="connsiteX1" fmla="*/ 984250 w 984250"/>
              <a:gd name="connsiteY1" fmla="*/ 2590800 h 2590800"/>
              <a:gd name="connsiteX2" fmla="*/ 984250 w 984250"/>
              <a:gd name="connsiteY2" fmla="*/ 0 h 2590800"/>
              <a:gd name="connsiteX3" fmla="*/ 0 w 984250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250" h="2590800">
                <a:moveTo>
                  <a:pt x="0" y="2590800"/>
                </a:moveTo>
                <a:lnTo>
                  <a:pt x="984250" y="2590800"/>
                </a:lnTo>
                <a:lnTo>
                  <a:pt x="984250" y="0"/>
                </a:lnTo>
                <a:lnTo>
                  <a:pt x="0" y="25908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4620729" y="2408987"/>
            <a:ext cx="303714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3003617" y="2425355"/>
            <a:ext cx="303714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4592787" y="1491695"/>
            <a:ext cx="648429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3917745" y="1489907"/>
            <a:ext cx="648429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3248113" y="1490196"/>
            <a:ext cx="648429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2975034" y="1490092"/>
            <a:ext cx="276104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33655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Q. Find the area of a quadrilateral ABCD whose sides are 9 m, </a:t>
            </a:r>
          </a:p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40 m, 28 m and 15 m respectively and the angle between the first two sides is a right angle.</a:t>
            </a:r>
            <a:endParaRPr lang="en-US" sz="1800" b="1" dirty="0">
              <a:solidFill>
                <a:srgbClr val="0707F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2001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Sol.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1008" y="995918"/>
            <a:ext cx="4127500" cy="408623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 = 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42,  a = 41,  b = 28, c = 15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292" y="1438319"/>
            <a:ext cx="244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triangle 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2835275" y="1494462"/>
            <a:ext cx="2441575" cy="296091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387350">
                <a:moveTo>
                  <a:pt x="0" y="273050"/>
                </a:moveTo>
                <a:lnTo>
                  <a:pt x="44450" y="215900"/>
                </a:lnTo>
                <a:lnTo>
                  <a:pt x="120650" y="387350"/>
                </a:lnTo>
                <a:lnTo>
                  <a:pt x="184150" y="0"/>
                </a:lnTo>
                <a:lnTo>
                  <a:pt x="2441575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1436133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1437164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(s – a)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14329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(s – b)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14287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(s – c) 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" y="190095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190" y="190095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</a:t>
            </a:r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ACD 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2756855" y="1953921"/>
            <a:ext cx="3657600" cy="299266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91504">
                <a:moveTo>
                  <a:pt x="0" y="277204"/>
                </a:moveTo>
                <a:lnTo>
                  <a:pt x="44450" y="220054"/>
                </a:lnTo>
                <a:lnTo>
                  <a:pt x="120650" y="391504"/>
                </a:lnTo>
                <a:lnTo>
                  <a:pt x="184150" y="4154"/>
                </a:lnTo>
                <a:lnTo>
                  <a:pt x="365760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3379" y="1917817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9450" y="1918848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(42 – 41)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55770" y="1915955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(42 – 28)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90" y="1913062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(42 – 15)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06014" y="2350533"/>
            <a:ext cx="30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2756855" y="2406676"/>
            <a:ext cx="2266950" cy="296091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6950" h="387350">
                <a:moveTo>
                  <a:pt x="0" y="273050"/>
                </a:moveTo>
                <a:lnTo>
                  <a:pt x="44450" y="215900"/>
                </a:lnTo>
                <a:lnTo>
                  <a:pt x="120650" y="387350"/>
                </a:lnTo>
                <a:lnTo>
                  <a:pt x="184150" y="0"/>
                </a:lnTo>
                <a:lnTo>
                  <a:pt x="2266950" y="2077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3379" y="2386447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80410" y="2387478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6470" y="2384585"/>
            <a:ext cx="37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99510" y="2381692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06839" y="2386447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14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93870" y="2387478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19930" y="2384585"/>
            <a:ext cx="5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27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03157" y="2796065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2751140" y="2852208"/>
            <a:ext cx="3092450" cy="296091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  <a:gd name="connsiteX0" fmla="*/ 0 w 3092450"/>
              <a:gd name="connsiteY0" fmla="*/ 273050 h 387350"/>
              <a:gd name="connsiteX1" fmla="*/ 44450 w 3092450"/>
              <a:gd name="connsiteY1" fmla="*/ 215900 h 387350"/>
              <a:gd name="connsiteX2" fmla="*/ 120650 w 3092450"/>
              <a:gd name="connsiteY2" fmla="*/ 387350 h 387350"/>
              <a:gd name="connsiteX3" fmla="*/ 184150 w 3092450"/>
              <a:gd name="connsiteY3" fmla="*/ 0 h 387350"/>
              <a:gd name="connsiteX4" fmla="*/ 3092450 w 3092450"/>
              <a:gd name="connsiteY4" fmla="*/ 2077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2450" h="387350">
                <a:moveTo>
                  <a:pt x="0" y="273050"/>
                </a:moveTo>
                <a:lnTo>
                  <a:pt x="44450" y="215900"/>
                </a:lnTo>
                <a:lnTo>
                  <a:pt x="120650" y="387350"/>
                </a:lnTo>
                <a:lnTo>
                  <a:pt x="184150" y="0"/>
                </a:lnTo>
                <a:lnTo>
                  <a:pt x="3092450" y="2077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87664" y="2831979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14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74695" y="2833010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00755" y="2830117"/>
            <a:ext cx="37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93795" y="2827224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01124" y="2831979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14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97365" y="2821633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14215" y="2830117"/>
            <a:ext cx="5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02204" y="3238840"/>
            <a:ext cx="3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59380" y="3238840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14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46411" y="3238840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72471" y="3238840"/>
            <a:ext cx="37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000" y="362307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2950" y="362307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</a:t>
            </a:r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ACD 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51760" y="3623073"/>
            <a:ext cx="108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126 m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1000" y="400407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2949" y="4004073"/>
            <a:ext cx="21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</a:t>
            </a:r>
            <a:r>
              <a:rPr lang="en-US" sz="1800" b="1" dirty="0" err="1" smtClean="0">
                <a:solidFill>
                  <a:srgbClr val="000000"/>
                </a:solidFill>
                <a:latin typeface="Wingdings" panose="05000000000000000000" pitchFamily="2" charset="2"/>
              </a:rPr>
              <a:t>o</a:t>
            </a:r>
            <a:r>
              <a:rPr lang="en-US" sz="18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ABCD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74936" y="4005740"/>
            <a:ext cx="39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5600" y="4007407"/>
            <a:ext cx="199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(Area of </a:t>
            </a:r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ABC)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07255" y="4009074"/>
            <a:ext cx="32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5855" y="4005740"/>
            <a:ext cx="199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(Area of </a:t>
            </a:r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ACD)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67000" y="4387216"/>
            <a:ext cx="39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87664" y="4388883"/>
            <a:ext cx="76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180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49638" y="4386740"/>
            <a:ext cx="93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+ 126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66106" y="4681289"/>
            <a:ext cx="39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86769" y="4682956"/>
            <a:ext cx="121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306 m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664625" y="1005953"/>
            <a:ext cx="1012258" cy="35298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00600" y="2830117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29200" y="2830117"/>
            <a:ext cx="5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76850" y="2830117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10530" y="2830117"/>
            <a:ext cx="5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68859" y="3238840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94919" y="3238840"/>
            <a:ext cx="37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096000" y="917218"/>
            <a:ext cx="2674620" cy="3281164"/>
            <a:chOff x="6096000" y="917218"/>
            <a:chExt cx="2674620" cy="3281164"/>
          </a:xfrm>
        </p:grpSpPr>
        <p:sp>
          <p:nvSpPr>
            <p:cNvPr id="89" name="TextBox 88"/>
            <p:cNvSpPr txBox="1"/>
            <p:nvPr/>
          </p:nvSpPr>
          <p:spPr>
            <a:xfrm>
              <a:off x="7307264" y="3209151"/>
              <a:ext cx="769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2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180m</a:t>
              </a:r>
              <a:r>
                <a:rPr lang="en-US" sz="1200" b="1" baseline="300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</a:t>
              </a:r>
              <a:endParaRPr lang="en-US" sz="12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096000" y="917218"/>
              <a:ext cx="2674620" cy="3281164"/>
              <a:chOff x="6096000" y="917218"/>
              <a:chExt cx="2674620" cy="3281164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6096000" y="917218"/>
                <a:ext cx="2674620" cy="3281164"/>
                <a:chOff x="6096000" y="917218"/>
                <a:chExt cx="2674620" cy="3281164"/>
              </a:xfrm>
            </p:grpSpPr>
            <p:sp>
              <p:nvSpPr>
                <p:cNvPr id="74" name="Freeform 73"/>
                <p:cNvSpPr/>
                <p:nvPr/>
              </p:nvSpPr>
              <p:spPr bwMode="auto">
                <a:xfrm>
                  <a:off x="6604000" y="1231899"/>
                  <a:ext cx="1397000" cy="2612271"/>
                </a:xfrm>
                <a:custGeom>
                  <a:avLst/>
                  <a:gdLst>
                    <a:gd name="connsiteX0" fmla="*/ 1498600 w 1498600"/>
                    <a:gd name="connsiteY0" fmla="*/ 0 h 2336800"/>
                    <a:gd name="connsiteX1" fmla="*/ 1498600 w 1498600"/>
                    <a:gd name="connsiteY1" fmla="*/ 2336800 h 2336800"/>
                    <a:gd name="connsiteX2" fmla="*/ 330200 w 1498600"/>
                    <a:gd name="connsiteY2" fmla="*/ 2336800 h 2336800"/>
                    <a:gd name="connsiteX3" fmla="*/ 0 w 1498600"/>
                    <a:gd name="connsiteY3" fmla="*/ 1549400 h 2336800"/>
                    <a:gd name="connsiteX4" fmla="*/ 1498600 w 1498600"/>
                    <a:gd name="connsiteY4" fmla="*/ 0 h 2336800"/>
                    <a:gd name="connsiteX0" fmla="*/ 1663446 w 1663446"/>
                    <a:gd name="connsiteY0" fmla="*/ 0 h 2336800"/>
                    <a:gd name="connsiteX1" fmla="*/ 1663446 w 1663446"/>
                    <a:gd name="connsiteY1" fmla="*/ 2336800 h 2336800"/>
                    <a:gd name="connsiteX2" fmla="*/ 495046 w 1663446"/>
                    <a:gd name="connsiteY2" fmla="*/ 2336800 h 2336800"/>
                    <a:gd name="connsiteX3" fmla="*/ 0 w 1663446"/>
                    <a:gd name="connsiteY3" fmla="*/ 1469875 h 2336800"/>
                    <a:gd name="connsiteX4" fmla="*/ 1663446 w 1663446"/>
                    <a:gd name="connsiteY4" fmla="*/ 0 h 2336800"/>
                    <a:gd name="connsiteX0" fmla="*/ 1648460 w 1648460"/>
                    <a:gd name="connsiteY0" fmla="*/ 0 h 2336800"/>
                    <a:gd name="connsiteX1" fmla="*/ 1648460 w 1648460"/>
                    <a:gd name="connsiteY1" fmla="*/ 2336800 h 2336800"/>
                    <a:gd name="connsiteX2" fmla="*/ 480060 w 1648460"/>
                    <a:gd name="connsiteY2" fmla="*/ 2336800 h 2336800"/>
                    <a:gd name="connsiteX3" fmla="*/ 0 w 1648460"/>
                    <a:gd name="connsiteY3" fmla="*/ 1378989 h 2336800"/>
                    <a:gd name="connsiteX4" fmla="*/ 1648460 w 1648460"/>
                    <a:gd name="connsiteY4" fmla="*/ 0 h 233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8460" h="2336800">
                      <a:moveTo>
                        <a:pt x="1648460" y="0"/>
                      </a:moveTo>
                      <a:lnTo>
                        <a:pt x="1648460" y="2336800"/>
                      </a:lnTo>
                      <a:lnTo>
                        <a:pt x="480060" y="2336800"/>
                      </a:lnTo>
                      <a:lnTo>
                        <a:pt x="0" y="1378989"/>
                      </a:lnTo>
                      <a:lnTo>
                        <a:pt x="1648460" y="0"/>
                      </a:lnTo>
                      <a:close/>
                    </a:path>
                  </a:pathLst>
                </a:cu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b="1" smtClean="0">
                    <a:solidFill>
                      <a:srgbClr val="000000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794500" y="3793847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:r>
                    <a:rPr lang="en-US" sz="1800" b="1" dirty="0" smtClean="0">
                      <a:solidFill>
                        <a:srgbClr val="000000"/>
                      </a:solidFill>
                      <a:latin typeface="Bookman Old Style" panose="02050604050505020204" pitchFamily="18" charset="0"/>
                    </a:rPr>
                    <a:t>A</a:t>
                  </a:r>
                  <a:endParaRPr lang="en-US" sz="1800" b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7912100" y="380365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:r>
                    <a:rPr lang="en-US" sz="1800" b="1" dirty="0" smtClean="0">
                      <a:solidFill>
                        <a:srgbClr val="000000"/>
                      </a:solidFill>
                      <a:latin typeface="Bookman Old Style" panose="02050604050505020204" pitchFamily="18" charset="0"/>
                    </a:rPr>
                    <a:t>B</a:t>
                  </a:r>
                  <a:endParaRPr lang="en-US" sz="1800" b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7912100" y="91721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:r>
                    <a:rPr lang="en-US" sz="1800" b="1" dirty="0" smtClean="0">
                      <a:solidFill>
                        <a:srgbClr val="000000"/>
                      </a:solidFill>
                      <a:latin typeface="Bookman Old Style" panose="02050604050505020204" pitchFamily="18" charset="0"/>
                    </a:rPr>
                    <a:t>C</a:t>
                  </a:r>
                  <a:endParaRPr lang="en-US" sz="1800" b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6273800" y="2599124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:r>
                    <a:rPr lang="en-US" sz="1800" b="1" dirty="0" smtClean="0">
                      <a:solidFill>
                        <a:srgbClr val="000000"/>
                      </a:solidFill>
                      <a:latin typeface="Bookman Old Style" panose="02050604050505020204" pitchFamily="18" charset="0"/>
                    </a:rPr>
                    <a:t>D</a:t>
                  </a:r>
                  <a:endParaRPr lang="en-US" sz="1800" b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6525260" y="1736983"/>
                  <a:ext cx="812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:r>
                    <a:rPr lang="en-US" sz="1800" b="1" dirty="0" smtClean="0">
                      <a:solidFill>
                        <a:srgbClr val="000000"/>
                      </a:solidFill>
                      <a:latin typeface="Bookman Old Style" panose="02050604050505020204" pitchFamily="18" charset="0"/>
                    </a:rPr>
                    <a:t>28 m</a:t>
                  </a:r>
                  <a:endParaRPr lang="en-US" sz="1800" b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7957820" y="2329319"/>
                  <a:ext cx="812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:r>
                    <a:rPr lang="en-US" sz="1800" b="1" dirty="0" smtClean="0">
                      <a:solidFill>
                        <a:srgbClr val="000000"/>
                      </a:solidFill>
                      <a:latin typeface="Bookman Old Style" panose="02050604050505020204" pitchFamily="18" charset="0"/>
                    </a:rPr>
                    <a:t>40 m</a:t>
                  </a:r>
                  <a:endParaRPr lang="en-US" sz="1800" b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6096000" y="3224074"/>
                  <a:ext cx="812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:r>
                    <a:rPr lang="en-US" sz="1800" b="1" dirty="0" smtClean="0">
                      <a:solidFill>
                        <a:srgbClr val="000000"/>
                      </a:solidFill>
                      <a:latin typeface="Bookman Old Style" panose="02050604050505020204" pitchFamily="18" charset="0"/>
                    </a:rPr>
                    <a:t>15 m</a:t>
                  </a:r>
                  <a:endParaRPr lang="en-US" sz="1800" b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</a:endParaRPr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 bwMode="auto">
                <a:xfrm rot="21540000" flipH="1">
                  <a:off x="7004050" y="1263649"/>
                  <a:ext cx="1016000" cy="256194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83" name="TextBox 82"/>
                <p:cNvSpPr txBox="1"/>
                <p:nvPr/>
              </p:nvSpPr>
              <p:spPr>
                <a:xfrm>
                  <a:off x="7177114" y="3829050"/>
                  <a:ext cx="6698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:r>
                    <a:rPr lang="en-US" sz="1800" b="1" dirty="0" smtClean="0">
                      <a:solidFill>
                        <a:srgbClr val="000000"/>
                      </a:solidFill>
                      <a:latin typeface="Bookman Old Style" panose="02050604050505020204" pitchFamily="18" charset="0"/>
                    </a:rPr>
                    <a:t>9 m </a:t>
                  </a:r>
                  <a:endParaRPr lang="en-US" sz="1800" b="1" baseline="30000" dirty="0">
                    <a:solidFill>
                      <a:srgbClr val="000000"/>
                    </a:solidFill>
                    <a:latin typeface="Bookman Old Style" panose="02050604050505020204" pitchFamily="18" charset="0"/>
                  </a:endParaRPr>
                </a:p>
              </p:txBody>
            </p:sp>
          </p:grpSp>
          <p:sp>
            <p:nvSpPr>
              <p:cNvPr id="69" name="Freeform 68"/>
              <p:cNvSpPr/>
              <p:nvPr/>
            </p:nvSpPr>
            <p:spPr bwMode="auto">
              <a:xfrm>
                <a:off x="7777163" y="3624263"/>
                <a:ext cx="209550" cy="233362"/>
              </a:xfrm>
              <a:custGeom>
                <a:avLst/>
                <a:gdLst>
                  <a:gd name="connsiteX0" fmla="*/ 209550 w 209550"/>
                  <a:gd name="connsiteY0" fmla="*/ 0 h 233362"/>
                  <a:gd name="connsiteX1" fmla="*/ 0 w 209550"/>
                  <a:gd name="connsiteY1" fmla="*/ 0 h 233362"/>
                  <a:gd name="connsiteX2" fmla="*/ 0 w 209550"/>
                  <a:gd name="connsiteY2" fmla="*/ 233362 h 2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550" h="233362">
                    <a:moveTo>
                      <a:pt x="209550" y="0"/>
                    </a:moveTo>
                    <a:lnTo>
                      <a:pt x="0" y="0"/>
                    </a:lnTo>
                    <a:lnTo>
                      <a:pt x="0" y="233362"/>
                    </a:ln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smtClean="0">
                  <a:solidFill>
                    <a:srgbClr val="000000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102" name="Rounded Rectangle 101"/>
          <p:cNvSpPr/>
          <p:nvPr/>
        </p:nvSpPr>
        <p:spPr bwMode="auto">
          <a:xfrm>
            <a:off x="4698419" y="1003824"/>
            <a:ext cx="875572" cy="35298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5674608" y="993066"/>
            <a:ext cx="875572" cy="35298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6589008" y="993066"/>
            <a:ext cx="875572" cy="35298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3012009" y="3153575"/>
            <a:ext cx="28043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>
            <a:off x="4036075" y="3150170"/>
            <a:ext cx="28043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3577553" y="3141205"/>
            <a:ext cx="17412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11" name="Straight Connector 110"/>
          <p:cNvCxnSpPr/>
          <p:nvPr/>
        </p:nvCxnSpPr>
        <p:spPr bwMode="auto">
          <a:xfrm>
            <a:off x="4604065" y="3136725"/>
            <a:ext cx="17412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12" name="Straight Connector 111"/>
          <p:cNvCxnSpPr/>
          <p:nvPr/>
        </p:nvCxnSpPr>
        <p:spPr bwMode="auto">
          <a:xfrm>
            <a:off x="5092882" y="3141210"/>
            <a:ext cx="686283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90" name="Cloud 89"/>
          <p:cNvSpPr/>
          <p:nvPr/>
        </p:nvSpPr>
        <p:spPr bwMode="auto">
          <a:xfrm>
            <a:off x="1069959" y="2468946"/>
            <a:ext cx="3465307" cy="1382194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584407" y="2969499"/>
            <a:ext cx="2574925" cy="377746"/>
            <a:chOff x="3101975" y="1737835"/>
            <a:chExt cx="2574925" cy="377746"/>
          </a:xfrm>
        </p:grpSpPr>
        <p:sp>
          <p:nvSpPr>
            <p:cNvPr id="95" name="Freeform 94"/>
            <p:cNvSpPr/>
            <p:nvPr/>
          </p:nvSpPr>
          <p:spPr bwMode="auto">
            <a:xfrm>
              <a:off x="3101975" y="1803547"/>
              <a:ext cx="2441575" cy="296091"/>
            </a:xfrm>
            <a:custGeom>
              <a:avLst/>
              <a:gdLst>
                <a:gd name="connsiteX0" fmla="*/ 0 w 1384300"/>
                <a:gd name="connsiteY0" fmla="*/ 273050 h 387350"/>
                <a:gd name="connsiteX1" fmla="*/ 44450 w 1384300"/>
                <a:gd name="connsiteY1" fmla="*/ 215900 h 387350"/>
                <a:gd name="connsiteX2" fmla="*/ 120650 w 1384300"/>
                <a:gd name="connsiteY2" fmla="*/ 387350 h 387350"/>
                <a:gd name="connsiteX3" fmla="*/ 184150 w 1384300"/>
                <a:gd name="connsiteY3" fmla="*/ 0 h 387350"/>
                <a:gd name="connsiteX4" fmla="*/ 1384300 w 1384300"/>
                <a:gd name="connsiteY4" fmla="*/ 0 h 387350"/>
                <a:gd name="connsiteX0" fmla="*/ 0 w 2441575"/>
                <a:gd name="connsiteY0" fmla="*/ 273050 h 387350"/>
                <a:gd name="connsiteX1" fmla="*/ 44450 w 2441575"/>
                <a:gd name="connsiteY1" fmla="*/ 215900 h 387350"/>
                <a:gd name="connsiteX2" fmla="*/ 120650 w 2441575"/>
                <a:gd name="connsiteY2" fmla="*/ 387350 h 387350"/>
                <a:gd name="connsiteX3" fmla="*/ 184150 w 2441575"/>
                <a:gd name="connsiteY3" fmla="*/ 0 h 387350"/>
                <a:gd name="connsiteX4" fmla="*/ 2441575 w 2441575"/>
                <a:gd name="connsiteY4" fmla="*/ 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1575" h="387350">
                  <a:moveTo>
                    <a:pt x="0" y="273050"/>
                  </a:moveTo>
                  <a:lnTo>
                    <a:pt x="44450" y="215900"/>
                  </a:lnTo>
                  <a:lnTo>
                    <a:pt x="120650" y="387350"/>
                  </a:lnTo>
                  <a:lnTo>
                    <a:pt x="184150" y="0"/>
                  </a:lnTo>
                  <a:lnTo>
                    <a:pt x="2441575" y="0"/>
                  </a:lnTo>
                </a:path>
              </a:pathLst>
            </a:custGeom>
            <a:noFill/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FFFF00"/>
                </a:solidFill>
                <a:latin typeface="Arial Rounded MT Bold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238500" y="1745218"/>
              <a:ext cx="371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s</a:t>
              </a:r>
              <a:endParaRPr lang="en-US" sz="18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390900" y="1746249"/>
              <a:ext cx="9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(s – a)</a:t>
              </a:r>
              <a:endParaRPr lang="en-US" sz="18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076700" y="174204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(s – b)</a:t>
              </a:r>
              <a:endParaRPr lang="en-US" sz="18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62500" y="173783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(s – c) </a:t>
              </a:r>
              <a:endParaRPr lang="en-US" sz="18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 rot="17473772">
            <a:off x="6910807" y="2523931"/>
            <a:ext cx="76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41 m</a:t>
            </a:r>
            <a:endParaRPr lang="en-US" sz="1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Cloud 113"/>
          <p:cNvSpPr/>
          <p:nvPr/>
        </p:nvSpPr>
        <p:spPr bwMode="auto">
          <a:xfrm>
            <a:off x="902547" y="2468946"/>
            <a:ext cx="3413958" cy="129158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Now, let us find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Area of </a:t>
            </a:r>
            <a:r>
              <a:rPr lang="en-US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ADC using Heron’s formula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7310183" y="3195751"/>
            <a:ext cx="647637" cy="29378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71797" y="4571406"/>
            <a:ext cx="354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</a:t>
            </a:r>
            <a:r>
              <a:rPr lang="en-US" sz="1800" b="1" dirty="0" err="1" smtClean="0">
                <a:solidFill>
                  <a:srgbClr val="000000"/>
                </a:solidFill>
                <a:latin typeface="Wingdings" panose="05000000000000000000" pitchFamily="2" charset="2"/>
              </a:rPr>
              <a:t>o</a:t>
            </a:r>
            <a:r>
              <a:rPr lang="en-US" sz="18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ABCD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is 306 m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549270" y="457140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cxnSp>
        <p:nvCxnSpPr>
          <p:cNvPr id="124" name="Straight Connector 123"/>
          <p:cNvCxnSpPr/>
          <p:nvPr/>
        </p:nvCxnSpPr>
        <p:spPr bwMode="auto">
          <a:xfrm>
            <a:off x="2995867" y="2234137"/>
            <a:ext cx="297999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25" name="Straight Connector 124"/>
          <p:cNvCxnSpPr/>
          <p:nvPr/>
        </p:nvCxnSpPr>
        <p:spPr bwMode="auto">
          <a:xfrm>
            <a:off x="3421447" y="2235200"/>
            <a:ext cx="814093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26" name="Straight Connector 125"/>
          <p:cNvCxnSpPr/>
          <p:nvPr/>
        </p:nvCxnSpPr>
        <p:spPr bwMode="auto">
          <a:xfrm>
            <a:off x="4466567" y="2243883"/>
            <a:ext cx="814093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27" name="Straight Connector 126"/>
          <p:cNvCxnSpPr/>
          <p:nvPr/>
        </p:nvCxnSpPr>
        <p:spPr bwMode="auto">
          <a:xfrm>
            <a:off x="5511687" y="2252566"/>
            <a:ext cx="814093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573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5" presetClass="emph" presetSubtype="0" repeatCount="3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6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35" presetClass="emph" presetSubtype="0" repeatCount="4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0" dur="4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6" dur="4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500"/>
                            </p:stCondLst>
                            <p:childTnLst>
                              <p:par>
                                <p:cTn id="5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2" grpId="0" animBg="1"/>
      <p:bldP spid="122" grpId="1" animBg="1"/>
      <p:bldP spid="115" grpId="0" animBg="1"/>
      <p:bldP spid="115" grpId="1" animBg="1"/>
      <p:bldP spid="121" grpId="0" animBg="1"/>
      <p:bldP spid="121" grpId="1" animBg="1"/>
      <p:bldP spid="120" grpId="0" animBg="1"/>
      <p:bldP spid="120" grpId="1" animBg="1"/>
      <p:bldP spid="119" grpId="0" animBg="1"/>
      <p:bldP spid="119" grpId="1" animBg="1"/>
      <p:bldP spid="108" grpId="0" animBg="1"/>
      <p:bldP spid="108" grpId="1" animBg="1"/>
      <p:bldP spid="107" grpId="0" animBg="1"/>
      <p:bldP spid="107" grpId="1" animBg="1"/>
      <p:bldP spid="105" grpId="0" animBg="1"/>
      <p:bldP spid="105" grpId="1" animBg="1"/>
      <p:bldP spid="103" grpId="0" animBg="1"/>
      <p:bldP spid="103" grpId="1" animBg="1"/>
      <p:bldP spid="101" grpId="0" animBg="1"/>
      <p:bldP spid="101" grpId="1" animBg="1"/>
      <p:bldP spid="100" grpId="0" animBg="1"/>
      <p:bldP spid="100" grpId="1" animBg="1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6" grpId="0"/>
      <p:bldP spid="19" grpId="0"/>
      <p:bldP spid="20" grpId="0"/>
      <p:bldP spid="22" grpId="0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18" grpId="0" animBg="1"/>
      <p:bldP spid="18" grpId="1" animBg="1"/>
      <p:bldP spid="72" grpId="0"/>
      <p:bldP spid="84" grpId="0"/>
      <p:bldP spid="85" grpId="0"/>
      <p:bldP spid="86" grpId="0"/>
      <p:bldP spid="87" grpId="0"/>
      <p:bldP spid="88" grpId="0"/>
      <p:bldP spid="102" grpId="0" animBg="1"/>
      <p:bldP spid="102" grpId="1" animBg="1"/>
      <p:bldP spid="104" grpId="0" animBg="1"/>
      <p:bldP spid="104" grpId="1" animBg="1"/>
      <p:bldP spid="106" grpId="0" animBg="1"/>
      <p:bldP spid="106" grpId="1" animBg="1"/>
      <p:bldP spid="90" grpId="0" animBg="1"/>
      <p:bldP spid="90" grpId="1" animBg="1"/>
      <p:bldP spid="114" grpId="0" animBg="1"/>
      <p:bldP spid="114" grpId="1" animBg="1"/>
      <p:bldP spid="117" grpId="0" animBg="1"/>
      <p:bldP spid="117" grpId="1" animBg="1"/>
      <p:bldP spid="117" grpId="2" animBg="1"/>
      <p:bldP spid="116" grpId="0"/>
      <p:bldP spid="1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72771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26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2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 bwMode="auto">
          <a:xfrm>
            <a:off x="807176" y="2945818"/>
            <a:ext cx="396739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2087630" y="2953408"/>
            <a:ext cx="396739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1456102" y="3262659"/>
            <a:ext cx="396739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00100" y="1340252"/>
            <a:ext cx="1460187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822461" y="3242773"/>
            <a:ext cx="396739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2" name="Freeform 51"/>
          <p:cNvSpPr/>
          <p:nvPr/>
        </p:nvSpPr>
        <p:spPr bwMode="auto">
          <a:xfrm>
            <a:off x="5975350" y="1352550"/>
            <a:ext cx="2692400" cy="1447800"/>
          </a:xfrm>
          <a:custGeom>
            <a:avLst/>
            <a:gdLst>
              <a:gd name="connsiteX0" fmla="*/ 2692400 w 2692400"/>
              <a:gd name="connsiteY0" fmla="*/ 1435100 h 1447800"/>
              <a:gd name="connsiteX1" fmla="*/ 2152650 w 2692400"/>
              <a:gd name="connsiteY1" fmla="*/ 0 h 1447800"/>
              <a:gd name="connsiteX2" fmla="*/ 539750 w 2692400"/>
              <a:gd name="connsiteY2" fmla="*/ 12700 h 1447800"/>
              <a:gd name="connsiteX3" fmla="*/ 0 w 2692400"/>
              <a:gd name="connsiteY3" fmla="*/ 1447800 h 1447800"/>
              <a:gd name="connsiteX4" fmla="*/ 2692400 w 2692400"/>
              <a:gd name="connsiteY4" fmla="*/ 14351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1447800">
                <a:moveTo>
                  <a:pt x="2692400" y="1435100"/>
                </a:moveTo>
                <a:lnTo>
                  <a:pt x="2152650" y="0"/>
                </a:lnTo>
                <a:lnTo>
                  <a:pt x="539750" y="12700"/>
                </a:lnTo>
                <a:lnTo>
                  <a:pt x="0" y="1447800"/>
                </a:lnTo>
                <a:lnTo>
                  <a:pt x="2692400" y="1435100"/>
                </a:lnTo>
                <a:close/>
              </a:path>
            </a:pathLst>
          </a:cu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1841661" y="659715"/>
            <a:ext cx="4097177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508096" y="659715"/>
            <a:ext cx="825861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4822346" y="396035"/>
            <a:ext cx="2905305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2528594" y="400050"/>
            <a:ext cx="1489665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857828" y="2285434"/>
            <a:ext cx="170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and AE 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CD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1636799" y="400330"/>
            <a:ext cx="2377904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flipH="1">
            <a:off x="7543800" y="1352550"/>
            <a:ext cx="570504" cy="145508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Rectangle 68"/>
          <p:cNvSpPr/>
          <p:nvPr/>
        </p:nvSpPr>
        <p:spPr bwMode="auto">
          <a:xfrm>
            <a:off x="8388006" y="1777160"/>
            <a:ext cx="630495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095563" y="1834661"/>
            <a:ext cx="630495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5" name="Flowchart: Data 34"/>
          <p:cNvSpPr/>
          <p:nvPr/>
        </p:nvSpPr>
        <p:spPr bwMode="auto">
          <a:xfrm>
            <a:off x="5963847" y="1354530"/>
            <a:ext cx="2149564" cy="144572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535"/>
              <a:gd name="connsiteY0" fmla="*/ 10159 h 10159"/>
              <a:gd name="connsiteX1" fmla="*/ 2535 w 10535"/>
              <a:gd name="connsiteY1" fmla="*/ 0 h 10159"/>
              <a:gd name="connsiteX2" fmla="*/ 10535 w 10535"/>
              <a:gd name="connsiteY2" fmla="*/ 0 h 10159"/>
              <a:gd name="connsiteX3" fmla="*/ 8535 w 10535"/>
              <a:gd name="connsiteY3" fmla="*/ 10000 h 10159"/>
              <a:gd name="connsiteX4" fmla="*/ 0 w 10535"/>
              <a:gd name="connsiteY4" fmla="*/ 10159 h 10159"/>
              <a:gd name="connsiteX0" fmla="*/ 0 w 10061"/>
              <a:gd name="connsiteY0" fmla="*/ 10159 h 10159"/>
              <a:gd name="connsiteX1" fmla="*/ 2535 w 10061"/>
              <a:gd name="connsiteY1" fmla="*/ 0 h 10159"/>
              <a:gd name="connsiteX2" fmla="*/ 10061 w 10061"/>
              <a:gd name="connsiteY2" fmla="*/ 45 h 10159"/>
              <a:gd name="connsiteX3" fmla="*/ 8535 w 10061"/>
              <a:gd name="connsiteY3" fmla="*/ 10000 h 10159"/>
              <a:gd name="connsiteX4" fmla="*/ 0 w 10061"/>
              <a:gd name="connsiteY4" fmla="*/ 10159 h 10159"/>
              <a:gd name="connsiteX0" fmla="*/ 0 w 10061"/>
              <a:gd name="connsiteY0" fmla="*/ 10159 h 10159"/>
              <a:gd name="connsiteX1" fmla="*/ 2535 w 10061"/>
              <a:gd name="connsiteY1" fmla="*/ 0 h 10159"/>
              <a:gd name="connsiteX2" fmla="*/ 10061 w 10061"/>
              <a:gd name="connsiteY2" fmla="*/ 45 h 10159"/>
              <a:gd name="connsiteX3" fmla="*/ 7358 w 10061"/>
              <a:gd name="connsiteY3" fmla="*/ 10159 h 10159"/>
              <a:gd name="connsiteX4" fmla="*/ 0 w 10061"/>
              <a:gd name="connsiteY4" fmla="*/ 10159 h 1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1" h="10159">
                <a:moveTo>
                  <a:pt x="0" y="10159"/>
                </a:moveTo>
                <a:lnTo>
                  <a:pt x="2535" y="0"/>
                </a:lnTo>
                <a:lnTo>
                  <a:pt x="10061" y="45"/>
                </a:lnTo>
                <a:lnTo>
                  <a:pt x="7358" y="10159"/>
                </a:lnTo>
                <a:lnTo>
                  <a:pt x="0" y="10159"/>
                </a:lnTo>
                <a:close/>
              </a:path>
            </a:pathLst>
          </a:custGeom>
          <a:solidFill>
            <a:srgbClr val="00B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399" y="336550"/>
            <a:ext cx="868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Q. Find the area of a trapezium whose parallel sides are 25 cm, </a:t>
            </a:r>
          </a:p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 13 cm and other sides are 15 cm and 15 cm.</a:t>
            </a:r>
            <a:endParaRPr lang="en-US" sz="1800" b="1" dirty="0">
              <a:solidFill>
                <a:srgbClr val="0707F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969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Sol.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997982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Let ABCD be the given trapezium in which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30247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 = 25 cm,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2126" y="130247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CD = 13 cm,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2252" y="130247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BC = 15 cm,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160551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AD = 15 cm.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9240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Draw CE 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AD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2291318"/>
            <a:ext cx="13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AD 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620" y="291107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291107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AE = DC = 13 cm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34640" y="291107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and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321587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 =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4460" y="3215878"/>
            <a:ext cx="58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AE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3560" y="3215878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1680" y="321183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BE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4380" y="352067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25 =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86840" y="3520678"/>
            <a:ext cx="58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13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5940" y="3520678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4060" y="351663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BE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6760" y="382547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BE =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79220" y="3825478"/>
            <a:ext cx="51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25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4700" y="413635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 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BCE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700" y="4564618"/>
            <a:ext cx="52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 =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7300" y="4412218"/>
            <a:ext cx="52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15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6398" y="4412218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66896" y="4412218"/>
            <a:ext cx="4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15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0287" y="4412218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90785" y="4412218"/>
            <a:ext cx="4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12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1327017" y="4748217"/>
            <a:ext cx="162459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1898066" y="4707493"/>
            <a:ext cx="3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85045" y="4553309"/>
            <a:ext cx="70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 21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52800" y="291107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AD = CE = 15 cm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472111" y="971550"/>
            <a:ext cx="3655171" cy="2476500"/>
            <a:chOff x="5472111" y="971550"/>
            <a:chExt cx="3655171" cy="2476500"/>
          </a:xfrm>
        </p:grpSpPr>
        <p:grpSp>
          <p:nvGrpSpPr>
            <p:cNvPr id="43" name="Group 42"/>
            <p:cNvGrpSpPr/>
            <p:nvPr/>
          </p:nvGrpSpPr>
          <p:grpSpPr>
            <a:xfrm>
              <a:off x="5943854" y="1360170"/>
              <a:ext cx="2742946" cy="1447466"/>
              <a:chOff x="6086766" y="1360170"/>
              <a:chExt cx="2742946" cy="1447466"/>
            </a:xfrm>
          </p:grpSpPr>
          <p:cxnSp>
            <p:nvCxnSpPr>
              <p:cNvPr id="36" name="Straight Connector 35"/>
              <p:cNvCxnSpPr/>
              <p:nvPr/>
            </p:nvCxnSpPr>
            <p:spPr bwMode="auto">
              <a:xfrm rot="21480000" flipH="1">
                <a:off x="6086766" y="1368034"/>
                <a:ext cx="597588" cy="142748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 rot="120000">
                <a:off x="8232124" y="1362543"/>
                <a:ext cx="597588" cy="142748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 flipH="1">
                <a:off x="6103970" y="2807636"/>
                <a:ext cx="2700879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flipH="1">
                <a:off x="6641071" y="1360170"/>
                <a:ext cx="1625976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4" name="TextBox 43"/>
            <p:cNvSpPr txBox="1"/>
            <p:nvPr/>
          </p:nvSpPr>
          <p:spPr>
            <a:xfrm>
              <a:off x="6307659" y="103877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D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20919" y="275298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A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646697" y="267307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B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49244" y="1063661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C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72111" y="1820664"/>
              <a:ext cx="813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15 cm</a:t>
              </a:r>
              <a:endParaRPr lang="en-US" sz="14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13420" y="1788160"/>
              <a:ext cx="813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15 cm</a:t>
              </a:r>
              <a:endParaRPr lang="en-US" sz="14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7596" y="971550"/>
              <a:ext cx="813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13 cm</a:t>
              </a:r>
              <a:endParaRPr lang="en-US" sz="14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890486" y="3140273"/>
              <a:ext cx="2832394" cy="307777"/>
              <a:chOff x="5890486" y="3246334"/>
              <a:chExt cx="2832394" cy="307777"/>
            </a:xfrm>
          </p:grpSpPr>
          <p:cxnSp>
            <p:nvCxnSpPr>
              <p:cNvPr id="58" name="Straight Connector 57"/>
              <p:cNvCxnSpPr/>
              <p:nvPr/>
            </p:nvCxnSpPr>
            <p:spPr bwMode="auto">
              <a:xfrm>
                <a:off x="5890486" y="3400698"/>
                <a:ext cx="2832394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6" name="TextBox 55"/>
              <p:cNvSpPr txBox="1"/>
              <p:nvPr/>
            </p:nvSpPr>
            <p:spPr>
              <a:xfrm>
                <a:off x="6904216" y="3246334"/>
                <a:ext cx="813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400" b="1" dirty="0" smtClean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25 cm</a:t>
                </a:r>
                <a:endParaRPr lang="en-US" sz="1400" b="1" baseline="30000" dirty="0">
                  <a:solidFill>
                    <a:srgbClr val="000000"/>
                  </a:solidFill>
                  <a:latin typeface="Bookman Old Style" panose="02050604050505020204" pitchFamily="18" charset="0"/>
                </a:endParaRPr>
              </a:p>
            </p:txBody>
          </p:sp>
        </p:grpSp>
      </p:grpSp>
      <p:cxnSp>
        <p:nvCxnSpPr>
          <p:cNvPr id="65" name="Straight Connector 64"/>
          <p:cNvCxnSpPr/>
          <p:nvPr/>
        </p:nvCxnSpPr>
        <p:spPr bwMode="auto">
          <a:xfrm rot="21480000" flipH="1">
            <a:off x="5948450" y="1362543"/>
            <a:ext cx="597588" cy="1427480"/>
          </a:xfrm>
          <a:prstGeom prst="line">
            <a:avLst/>
          </a:prstGeom>
          <a:noFill/>
          <a:ln w="28575" cap="flat" cmpd="sng" algn="ctr">
            <a:solidFill>
              <a:srgbClr val="0707F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 flipH="1">
            <a:off x="6496449" y="1358460"/>
            <a:ext cx="162597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 flipH="1">
            <a:off x="5963202" y="2800350"/>
            <a:ext cx="162597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37" name="Isosceles Triangle 36"/>
          <p:cNvSpPr/>
          <p:nvPr/>
        </p:nvSpPr>
        <p:spPr bwMode="auto">
          <a:xfrm>
            <a:off x="7541962" y="1347506"/>
            <a:ext cx="1123558" cy="1468197"/>
          </a:xfrm>
          <a:custGeom>
            <a:avLst/>
            <a:gdLst>
              <a:gd name="connsiteX0" fmla="*/ 0 w 1028379"/>
              <a:gd name="connsiteY0" fmla="*/ 1437604 h 1437604"/>
              <a:gd name="connsiteX1" fmla="*/ 514190 w 1028379"/>
              <a:gd name="connsiteY1" fmla="*/ 0 h 1437604"/>
              <a:gd name="connsiteX2" fmla="*/ 1028379 w 1028379"/>
              <a:gd name="connsiteY2" fmla="*/ 1437604 h 1437604"/>
              <a:gd name="connsiteX3" fmla="*/ 0 w 1028379"/>
              <a:gd name="connsiteY3" fmla="*/ 1437604 h 1437604"/>
              <a:gd name="connsiteX0" fmla="*/ 0 w 1096364"/>
              <a:gd name="connsiteY0" fmla="*/ 1434205 h 1437604"/>
              <a:gd name="connsiteX1" fmla="*/ 582175 w 1096364"/>
              <a:gd name="connsiteY1" fmla="*/ 0 h 1437604"/>
              <a:gd name="connsiteX2" fmla="*/ 1096364 w 1096364"/>
              <a:gd name="connsiteY2" fmla="*/ 1437604 h 1437604"/>
              <a:gd name="connsiteX3" fmla="*/ 0 w 1096364"/>
              <a:gd name="connsiteY3" fmla="*/ 1434205 h 1437604"/>
              <a:gd name="connsiteX0" fmla="*/ 0 w 1096364"/>
              <a:gd name="connsiteY0" fmla="*/ 1458000 h 1461399"/>
              <a:gd name="connsiteX1" fmla="*/ 585575 w 1096364"/>
              <a:gd name="connsiteY1" fmla="*/ 0 h 1461399"/>
              <a:gd name="connsiteX2" fmla="*/ 1096364 w 1096364"/>
              <a:gd name="connsiteY2" fmla="*/ 1461399 h 1461399"/>
              <a:gd name="connsiteX3" fmla="*/ 0 w 1096364"/>
              <a:gd name="connsiteY3" fmla="*/ 1458000 h 1461399"/>
              <a:gd name="connsiteX0" fmla="*/ 0 w 1133756"/>
              <a:gd name="connsiteY0" fmla="*/ 1458000 h 1458000"/>
              <a:gd name="connsiteX1" fmla="*/ 585575 w 1133756"/>
              <a:gd name="connsiteY1" fmla="*/ 0 h 1458000"/>
              <a:gd name="connsiteX2" fmla="*/ 1133756 w 1133756"/>
              <a:gd name="connsiteY2" fmla="*/ 1454600 h 1458000"/>
              <a:gd name="connsiteX3" fmla="*/ 0 w 1133756"/>
              <a:gd name="connsiteY3" fmla="*/ 1458000 h 1458000"/>
              <a:gd name="connsiteX0" fmla="*/ 0 w 1123558"/>
              <a:gd name="connsiteY0" fmla="*/ 1461399 h 1461399"/>
              <a:gd name="connsiteX1" fmla="*/ 575377 w 1123558"/>
              <a:gd name="connsiteY1" fmla="*/ 0 h 1461399"/>
              <a:gd name="connsiteX2" fmla="*/ 1123558 w 1123558"/>
              <a:gd name="connsiteY2" fmla="*/ 1454600 h 1461399"/>
              <a:gd name="connsiteX3" fmla="*/ 0 w 1123558"/>
              <a:gd name="connsiteY3" fmla="*/ 1461399 h 1461399"/>
              <a:gd name="connsiteX0" fmla="*/ 0 w 1123558"/>
              <a:gd name="connsiteY0" fmla="*/ 1461399 h 1468197"/>
              <a:gd name="connsiteX1" fmla="*/ 575377 w 1123558"/>
              <a:gd name="connsiteY1" fmla="*/ 0 h 1468197"/>
              <a:gd name="connsiteX2" fmla="*/ 1123558 w 1123558"/>
              <a:gd name="connsiteY2" fmla="*/ 1468197 h 1468197"/>
              <a:gd name="connsiteX3" fmla="*/ 0 w 1123558"/>
              <a:gd name="connsiteY3" fmla="*/ 1461399 h 146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558" h="1468197">
                <a:moveTo>
                  <a:pt x="0" y="1461399"/>
                </a:moveTo>
                <a:lnTo>
                  <a:pt x="575377" y="0"/>
                </a:lnTo>
                <a:lnTo>
                  <a:pt x="1123558" y="1468197"/>
                </a:lnTo>
                <a:lnTo>
                  <a:pt x="0" y="1461399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7753" y="2607695"/>
            <a:ext cx="3289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 err="1" smtClean="0">
                <a:solidFill>
                  <a:srgbClr val="000000"/>
                </a:solidFill>
                <a:latin typeface="Wingdings" panose="05000000000000000000" pitchFamily="2" charset="2"/>
              </a:rPr>
              <a:t>o</a:t>
            </a:r>
            <a:r>
              <a:rPr lang="en-US" sz="18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ADCE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is a parallelogram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8620" y="260769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55001" y="2796456"/>
            <a:ext cx="81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13 cm</a:t>
            </a:r>
            <a:endParaRPr lang="en-US" sz="14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43463" y="1820664"/>
            <a:ext cx="81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15 cm</a:t>
            </a:r>
            <a:endParaRPr lang="en-US" sz="14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 flipH="1">
            <a:off x="7541795" y="1354231"/>
            <a:ext cx="570504" cy="1455086"/>
          </a:xfrm>
          <a:prstGeom prst="line">
            <a:avLst/>
          </a:prstGeom>
          <a:noFill/>
          <a:ln w="28575" cap="flat" cmpd="sng" algn="ctr">
            <a:solidFill>
              <a:srgbClr val="0707F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76" name="TextBox 75"/>
          <p:cNvSpPr txBox="1"/>
          <p:nvPr/>
        </p:nvSpPr>
        <p:spPr>
          <a:xfrm>
            <a:off x="7349601" y="276567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E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Cloud 76"/>
          <p:cNvSpPr/>
          <p:nvPr/>
        </p:nvSpPr>
        <p:spPr bwMode="auto">
          <a:xfrm>
            <a:off x="1219200" y="2419350"/>
            <a:ext cx="4140747" cy="1530454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4343400" y="3033370"/>
            <a:ext cx="858313" cy="28514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371600" y="2995196"/>
            <a:ext cx="38850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½ </a:t>
            </a:r>
            <a:r>
              <a:rPr lang="en-US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</a:t>
            </a:r>
            <a:r>
              <a:rPr lang="en-US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(sum of parallel sides) </a:t>
            </a:r>
            <a:r>
              <a:rPr lang="en-US" b="1" dirty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</a:t>
            </a:r>
            <a:r>
              <a:rPr lang="en-US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height</a:t>
            </a:r>
            <a:endParaRPr lang="en-US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501475" y="2402060"/>
            <a:ext cx="396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3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?</a:t>
            </a:r>
            <a:endParaRPr lang="en-US" sz="3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Cloud 81"/>
          <p:cNvSpPr/>
          <p:nvPr/>
        </p:nvSpPr>
        <p:spPr bwMode="auto">
          <a:xfrm>
            <a:off x="2603393" y="3681552"/>
            <a:ext cx="2363303" cy="98344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Let us draw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CF </a:t>
            </a:r>
            <a:r>
              <a:rPr lang="en-US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^</a:t>
            </a: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side AB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 bwMode="auto">
          <a:xfrm>
            <a:off x="8120044" y="1346003"/>
            <a:ext cx="0" cy="147115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7947032" y="274546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827047" y="2999964"/>
            <a:ext cx="630495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35364" y="2980890"/>
            <a:ext cx="81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12 cm</a:t>
            </a:r>
            <a:endParaRPr lang="en-US" sz="14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Cloud 89"/>
          <p:cNvSpPr/>
          <p:nvPr/>
        </p:nvSpPr>
        <p:spPr bwMode="auto">
          <a:xfrm>
            <a:off x="2216942" y="2663295"/>
            <a:ext cx="3028508" cy="70116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Consider </a:t>
            </a:r>
            <a:r>
              <a:rPr lang="en-US" b="1" kern="0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seg</a:t>
            </a: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AB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67153" y="3821668"/>
            <a:ext cx="72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– 13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00569" y="3817858"/>
            <a:ext cx="125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 12 cm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9100" y="35041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7830" y="3810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96" name="Cloud 95"/>
          <p:cNvSpPr/>
          <p:nvPr/>
        </p:nvSpPr>
        <p:spPr bwMode="auto">
          <a:xfrm>
            <a:off x="1489570" y="1943291"/>
            <a:ext cx="3534960" cy="175519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957480" y="2311154"/>
            <a:ext cx="2692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800" b="1" dirty="0" smtClean="0">
                <a:solidFill>
                  <a:srgbClr val="FFFFFF"/>
                </a:solidFill>
                <a:latin typeface="Bookman Old Style" panose="02050604050505020204" pitchFamily="18" charset="0"/>
              </a:rPr>
              <a:t>Let us find area of </a:t>
            </a:r>
            <a:r>
              <a:rPr lang="en-US" sz="1800" b="1" dirty="0" smtClean="0">
                <a:solidFill>
                  <a:srgbClr val="FFFFFF"/>
                </a:solidFill>
                <a:latin typeface="Symbol" panose="05050102010706020507" pitchFamily="18" charset="2"/>
              </a:rPr>
              <a:t>D</a:t>
            </a:r>
            <a:r>
              <a:rPr lang="en-US" sz="1800" b="1" dirty="0" smtClean="0">
                <a:solidFill>
                  <a:srgbClr val="FFFFFF"/>
                </a:solidFill>
                <a:latin typeface="Bookman Old Style" panose="02050604050505020204" pitchFamily="18" charset="0"/>
              </a:rPr>
              <a:t>BCE using heron’s formula</a:t>
            </a:r>
            <a:endParaRPr lang="en-US" sz="1800" b="1" dirty="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972097" y="2588153"/>
            <a:ext cx="2574925" cy="377746"/>
            <a:chOff x="3101975" y="1737835"/>
            <a:chExt cx="2574925" cy="377746"/>
          </a:xfrm>
        </p:grpSpPr>
        <p:sp>
          <p:nvSpPr>
            <p:cNvPr id="99" name="Freeform 98"/>
            <p:cNvSpPr/>
            <p:nvPr/>
          </p:nvSpPr>
          <p:spPr bwMode="auto">
            <a:xfrm>
              <a:off x="3101975" y="1803547"/>
              <a:ext cx="2441575" cy="296091"/>
            </a:xfrm>
            <a:custGeom>
              <a:avLst/>
              <a:gdLst>
                <a:gd name="connsiteX0" fmla="*/ 0 w 1384300"/>
                <a:gd name="connsiteY0" fmla="*/ 273050 h 387350"/>
                <a:gd name="connsiteX1" fmla="*/ 44450 w 1384300"/>
                <a:gd name="connsiteY1" fmla="*/ 215900 h 387350"/>
                <a:gd name="connsiteX2" fmla="*/ 120650 w 1384300"/>
                <a:gd name="connsiteY2" fmla="*/ 387350 h 387350"/>
                <a:gd name="connsiteX3" fmla="*/ 184150 w 1384300"/>
                <a:gd name="connsiteY3" fmla="*/ 0 h 387350"/>
                <a:gd name="connsiteX4" fmla="*/ 1384300 w 1384300"/>
                <a:gd name="connsiteY4" fmla="*/ 0 h 387350"/>
                <a:gd name="connsiteX0" fmla="*/ 0 w 2441575"/>
                <a:gd name="connsiteY0" fmla="*/ 273050 h 387350"/>
                <a:gd name="connsiteX1" fmla="*/ 44450 w 2441575"/>
                <a:gd name="connsiteY1" fmla="*/ 215900 h 387350"/>
                <a:gd name="connsiteX2" fmla="*/ 120650 w 2441575"/>
                <a:gd name="connsiteY2" fmla="*/ 387350 h 387350"/>
                <a:gd name="connsiteX3" fmla="*/ 184150 w 2441575"/>
                <a:gd name="connsiteY3" fmla="*/ 0 h 387350"/>
                <a:gd name="connsiteX4" fmla="*/ 2441575 w 2441575"/>
                <a:gd name="connsiteY4" fmla="*/ 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1575" h="387350">
                  <a:moveTo>
                    <a:pt x="0" y="273050"/>
                  </a:moveTo>
                  <a:lnTo>
                    <a:pt x="44450" y="215900"/>
                  </a:lnTo>
                  <a:lnTo>
                    <a:pt x="120650" y="387350"/>
                  </a:lnTo>
                  <a:lnTo>
                    <a:pt x="184150" y="0"/>
                  </a:lnTo>
                  <a:lnTo>
                    <a:pt x="2441575" y="0"/>
                  </a:lnTo>
                </a:path>
              </a:pathLst>
            </a:custGeom>
            <a:noFill/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FFFF00"/>
                </a:solidFill>
                <a:latin typeface="Arial Rounded MT Bold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38500" y="1745218"/>
              <a:ext cx="371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s</a:t>
              </a:r>
              <a:endParaRPr lang="en-US" sz="18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390900" y="1746249"/>
              <a:ext cx="9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(s – a)</a:t>
              </a:r>
              <a:endParaRPr lang="en-US" sz="18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076700" y="174204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(s – b)</a:t>
              </a:r>
              <a:endParaRPr lang="en-US" sz="18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762500" y="173783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(s – c) </a:t>
              </a:r>
              <a:endParaRPr lang="en-US" sz="18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53451" y="4407455"/>
            <a:ext cx="4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42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 bwMode="auto">
          <a:xfrm>
            <a:off x="3257050" y="4743454"/>
            <a:ext cx="5071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TextBox 114"/>
          <p:cNvSpPr txBox="1"/>
          <p:nvPr/>
        </p:nvSpPr>
        <p:spPr>
          <a:xfrm>
            <a:off x="3319040" y="4702730"/>
            <a:ext cx="3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943225" y="4552950"/>
            <a:ext cx="3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Cloud 88"/>
          <p:cNvSpPr/>
          <p:nvPr/>
        </p:nvSpPr>
        <p:spPr bwMode="auto">
          <a:xfrm>
            <a:off x="1391195" y="2930130"/>
            <a:ext cx="3997332" cy="135217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We know that, in a parallelogram opposite sides are equal.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952296" y="3142994"/>
            <a:ext cx="2312567" cy="926450"/>
            <a:chOff x="-1257578" y="6615422"/>
            <a:chExt cx="2312567" cy="926450"/>
          </a:xfrm>
        </p:grpSpPr>
        <p:sp>
          <p:nvSpPr>
            <p:cNvPr id="104" name="Cloud 103"/>
            <p:cNvSpPr/>
            <p:nvPr/>
          </p:nvSpPr>
          <p:spPr bwMode="auto">
            <a:xfrm>
              <a:off x="-1257578" y="6615422"/>
              <a:ext cx="2312567" cy="926450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-1054100" y="6729577"/>
              <a:ext cx="1666556" cy="664607"/>
              <a:chOff x="7311704" y="-965716"/>
              <a:chExt cx="1666556" cy="664607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7311704" y="-813316"/>
                <a:ext cx="520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800" b="1" dirty="0" smtClean="0">
                    <a:solidFill>
                      <a:srgbClr val="FFFFFF"/>
                    </a:solidFill>
                    <a:latin typeface="Bookman Old Style" panose="02050604050505020204" pitchFamily="18" charset="0"/>
                  </a:rPr>
                  <a:t>s =</a:t>
                </a:r>
                <a:endParaRPr lang="en-US" sz="1800" b="1" dirty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7815263" y="-965716"/>
                <a:ext cx="321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800" b="1" dirty="0" smtClean="0">
                    <a:solidFill>
                      <a:srgbClr val="FFFFFF"/>
                    </a:solidFill>
                    <a:latin typeface="Bookman Old Style" panose="02050604050505020204" pitchFamily="18" charset="0"/>
                  </a:rPr>
                  <a:t>a</a:t>
                </a:r>
                <a:endParaRPr lang="en-US" sz="1800" b="1" dirty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041961" y="-965716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800" b="1" dirty="0" smtClean="0">
                    <a:solidFill>
                      <a:srgbClr val="FFFFFF"/>
                    </a:solidFill>
                    <a:latin typeface="Bookman Old Style" panose="02050604050505020204" pitchFamily="18" charset="0"/>
                  </a:rPr>
                  <a:t>+</a:t>
                </a:r>
                <a:endParaRPr lang="en-US" sz="1800" b="1" dirty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8272459" y="-965716"/>
                <a:ext cx="495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800" b="1" dirty="0" smtClean="0">
                    <a:solidFill>
                      <a:srgbClr val="FFFFFF"/>
                    </a:solidFill>
                    <a:latin typeface="Bookman Old Style" panose="02050604050505020204" pitchFamily="18" charset="0"/>
                  </a:rPr>
                  <a:t>b</a:t>
                </a:r>
                <a:endParaRPr lang="en-US" sz="1800" b="1" dirty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8489629" y="-965716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800" b="1" dirty="0" smtClean="0">
                    <a:solidFill>
                      <a:srgbClr val="FFFFFF"/>
                    </a:solidFill>
                    <a:latin typeface="Bookman Old Style" panose="02050604050505020204" pitchFamily="18" charset="0"/>
                  </a:rPr>
                  <a:t>+</a:t>
                </a:r>
                <a:endParaRPr lang="en-US" sz="1800" b="1" dirty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8670604" y="-965716"/>
                <a:ext cx="307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800" b="1" dirty="0" smtClean="0">
                    <a:solidFill>
                      <a:srgbClr val="FFFFFF"/>
                    </a:solidFill>
                    <a:latin typeface="Bookman Old Style" panose="02050604050505020204" pitchFamily="18" charset="0"/>
                  </a:rPr>
                  <a:t>c</a:t>
                </a:r>
                <a:endParaRPr lang="en-US" sz="1800" b="1" dirty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111" name="Straight Connector 110"/>
              <p:cNvCxnSpPr/>
              <p:nvPr/>
            </p:nvCxnSpPr>
            <p:spPr bwMode="auto">
              <a:xfrm>
                <a:off x="7848103" y="-629717"/>
                <a:ext cx="106966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2" name="TextBox 111"/>
              <p:cNvSpPr txBox="1"/>
              <p:nvPr/>
            </p:nvSpPr>
            <p:spPr>
              <a:xfrm>
                <a:off x="8137204" y="-670441"/>
                <a:ext cx="364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800" b="1" dirty="0" smtClean="0">
                    <a:solidFill>
                      <a:srgbClr val="FFFFFF"/>
                    </a:solidFill>
                    <a:latin typeface="Bookman Old Style" panose="02050604050505020204" pitchFamily="18" charset="0"/>
                  </a:rPr>
                  <a:t>2</a:t>
                </a:r>
                <a:endParaRPr lang="en-US" sz="1800" b="1" dirty="0">
                  <a:solidFill>
                    <a:srgbClr val="FFFFFF"/>
                  </a:solidFill>
                  <a:latin typeface="Bookman Old Style" panose="02050604050505020204" pitchFamily="18" charset="0"/>
                </a:endParaRPr>
              </a:p>
            </p:txBody>
          </p:sp>
        </p:grpSp>
      </p:grpSp>
      <p:sp>
        <p:nvSpPr>
          <p:cNvPr id="86" name="Cloud 85"/>
          <p:cNvSpPr/>
          <p:nvPr/>
        </p:nvSpPr>
        <p:spPr bwMode="auto">
          <a:xfrm>
            <a:off x="3033939" y="3114496"/>
            <a:ext cx="2363303" cy="98344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Draw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CE </a:t>
            </a:r>
            <a:r>
              <a:rPr lang="en-US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||</a:t>
            </a: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AD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Cloud 84"/>
          <p:cNvSpPr/>
          <p:nvPr/>
        </p:nvSpPr>
        <p:spPr bwMode="auto">
          <a:xfrm>
            <a:off x="2080129" y="2904575"/>
            <a:ext cx="3294301" cy="122410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For finding length of CF we need one more construction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Cloud 94"/>
          <p:cNvSpPr/>
          <p:nvPr/>
        </p:nvSpPr>
        <p:spPr bwMode="auto">
          <a:xfrm>
            <a:off x="2294359" y="2961840"/>
            <a:ext cx="2687649" cy="60047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Consider </a:t>
            </a: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BCE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7" name="Straight Connector 116"/>
          <p:cNvCxnSpPr/>
          <p:nvPr/>
        </p:nvCxnSpPr>
        <p:spPr bwMode="auto">
          <a:xfrm flipH="1">
            <a:off x="5965224" y="2800016"/>
            <a:ext cx="2689149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118" name="Cloud 117"/>
          <p:cNvSpPr/>
          <p:nvPr/>
        </p:nvSpPr>
        <p:spPr bwMode="auto">
          <a:xfrm>
            <a:off x="1663523" y="2382090"/>
            <a:ext cx="3361008" cy="124439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What is the formula for Area of trapezium ?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8000999" y="2653865"/>
            <a:ext cx="111919" cy="144104"/>
          </a:xfrm>
          <a:custGeom>
            <a:avLst/>
            <a:gdLst>
              <a:gd name="connsiteX0" fmla="*/ 202406 w 202406"/>
              <a:gd name="connsiteY0" fmla="*/ 0 h 188119"/>
              <a:gd name="connsiteX1" fmla="*/ 0 w 202406"/>
              <a:gd name="connsiteY1" fmla="*/ 0 h 188119"/>
              <a:gd name="connsiteX2" fmla="*/ 0 w 202406"/>
              <a:gd name="connsiteY2" fmla="*/ 188119 h 18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6" h="188119">
                <a:moveTo>
                  <a:pt x="202406" y="0"/>
                </a:moveTo>
                <a:lnTo>
                  <a:pt x="0" y="0"/>
                </a:lnTo>
                <a:lnTo>
                  <a:pt x="0" y="188119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9" name="Cloud 118"/>
          <p:cNvSpPr/>
          <p:nvPr/>
        </p:nvSpPr>
        <p:spPr bwMode="auto">
          <a:xfrm>
            <a:off x="1076873" y="1821224"/>
            <a:ext cx="3534960" cy="136864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AB is made up of two segments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AE and EB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Freeform 47"/>
          <p:cNvSpPr/>
          <p:nvPr/>
        </p:nvSpPr>
        <p:spPr bwMode="auto">
          <a:xfrm>
            <a:off x="7773190" y="1966914"/>
            <a:ext cx="180975" cy="152400"/>
          </a:xfrm>
          <a:custGeom>
            <a:avLst/>
            <a:gdLst>
              <a:gd name="connsiteX0" fmla="*/ 0 w 180975"/>
              <a:gd name="connsiteY0" fmla="*/ 0 h 152400"/>
              <a:gd name="connsiteX1" fmla="*/ 38100 w 180975"/>
              <a:gd name="connsiteY1" fmla="*/ 152400 h 152400"/>
              <a:gd name="connsiteX2" fmla="*/ 180975 w 180975"/>
              <a:gd name="connsiteY2" fmla="*/ 5715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" h="152400">
                <a:moveTo>
                  <a:pt x="0" y="0"/>
                </a:moveTo>
                <a:lnTo>
                  <a:pt x="38100" y="152400"/>
                </a:lnTo>
                <a:lnTo>
                  <a:pt x="180975" y="5715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20" name="Freeform 119"/>
          <p:cNvSpPr/>
          <p:nvPr/>
        </p:nvSpPr>
        <p:spPr bwMode="auto">
          <a:xfrm>
            <a:off x="6189135" y="1938027"/>
            <a:ext cx="180975" cy="152400"/>
          </a:xfrm>
          <a:custGeom>
            <a:avLst/>
            <a:gdLst>
              <a:gd name="connsiteX0" fmla="*/ 0 w 180975"/>
              <a:gd name="connsiteY0" fmla="*/ 0 h 152400"/>
              <a:gd name="connsiteX1" fmla="*/ 38100 w 180975"/>
              <a:gd name="connsiteY1" fmla="*/ 152400 h 152400"/>
              <a:gd name="connsiteX2" fmla="*/ 180975 w 180975"/>
              <a:gd name="connsiteY2" fmla="*/ 5715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" h="152400">
                <a:moveTo>
                  <a:pt x="0" y="0"/>
                </a:moveTo>
                <a:lnTo>
                  <a:pt x="38100" y="152400"/>
                </a:lnTo>
                <a:lnTo>
                  <a:pt x="180975" y="5715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 rot="15228607">
            <a:off x="7145609" y="1230522"/>
            <a:ext cx="243218" cy="211683"/>
            <a:chOff x="6732060" y="2309933"/>
            <a:chExt cx="278340" cy="242251"/>
          </a:xfrm>
        </p:grpSpPr>
        <p:sp>
          <p:nvSpPr>
            <p:cNvPr id="121" name="Freeform 120"/>
            <p:cNvSpPr/>
            <p:nvPr/>
          </p:nvSpPr>
          <p:spPr bwMode="auto">
            <a:xfrm>
              <a:off x="6732060" y="2317792"/>
              <a:ext cx="278340" cy="234392"/>
            </a:xfrm>
            <a:custGeom>
              <a:avLst/>
              <a:gdLst>
                <a:gd name="connsiteX0" fmla="*/ 0 w 180975"/>
                <a:gd name="connsiteY0" fmla="*/ 0 h 152400"/>
                <a:gd name="connsiteX1" fmla="*/ 38100 w 180975"/>
                <a:gd name="connsiteY1" fmla="*/ 152400 h 152400"/>
                <a:gd name="connsiteX2" fmla="*/ 180975 w 180975"/>
                <a:gd name="connsiteY2" fmla="*/ 5715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152400">
                  <a:moveTo>
                    <a:pt x="0" y="0"/>
                  </a:moveTo>
                  <a:lnTo>
                    <a:pt x="38100" y="152400"/>
                  </a:lnTo>
                  <a:lnTo>
                    <a:pt x="180975" y="57150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122" name="Freeform 121"/>
            <p:cNvSpPr/>
            <p:nvPr/>
          </p:nvSpPr>
          <p:spPr bwMode="auto">
            <a:xfrm>
              <a:off x="6776952" y="2309933"/>
              <a:ext cx="205845" cy="176727"/>
            </a:xfrm>
            <a:custGeom>
              <a:avLst/>
              <a:gdLst>
                <a:gd name="connsiteX0" fmla="*/ 0 w 180975"/>
                <a:gd name="connsiteY0" fmla="*/ 0 h 152400"/>
                <a:gd name="connsiteX1" fmla="*/ 38100 w 180975"/>
                <a:gd name="connsiteY1" fmla="*/ 152400 h 152400"/>
                <a:gd name="connsiteX2" fmla="*/ 180975 w 180975"/>
                <a:gd name="connsiteY2" fmla="*/ 57150 h 152400"/>
                <a:gd name="connsiteX0" fmla="*/ 0 w 196457"/>
                <a:gd name="connsiteY0" fmla="*/ 0 h 229813"/>
                <a:gd name="connsiteX1" fmla="*/ 53582 w 196457"/>
                <a:gd name="connsiteY1" fmla="*/ 229813 h 229813"/>
                <a:gd name="connsiteX2" fmla="*/ 196457 w 196457"/>
                <a:gd name="connsiteY2" fmla="*/ 134563 h 229813"/>
                <a:gd name="connsiteX0" fmla="*/ 0 w 267678"/>
                <a:gd name="connsiteY0" fmla="*/ 0 h 229813"/>
                <a:gd name="connsiteX1" fmla="*/ 53582 w 267678"/>
                <a:gd name="connsiteY1" fmla="*/ 229813 h 229813"/>
                <a:gd name="connsiteX2" fmla="*/ 267678 w 267678"/>
                <a:gd name="connsiteY2" fmla="*/ 88114 h 22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678" h="229813">
                  <a:moveTo>
                    <a:pt x="0" y="0"/>
                  </a:moveTo>
                  <a:lnTo>
                    <a:pt x="53582" y="229813"/>
                  </a:lnTo>
                  <a:lnTo>
                    <a:pt x="267678" y="88114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 rot="15228607">
            <a:off x="7029482" y="2670609"/>
            <a:ext cx="243218" cy="211683"/>
            <a:chOff x="6732060" y="2309933"/>
            <a:chExt cx="278340" cy="242251"/>
          </a:xfrm>
        </p:grpSpPr>
        <p:sp>
          <p:nvSpPr>
            <p:cNvPr id="124" name="Freeform 123"/>
            <p:cNvSpPr/>
            <p:nvPr/>
          </p:nvSpPr>
          <p:spPr bwMode="auto">
            <a:xfrm>
              <a:off x="6732060" y="2317792"/>
              <a:ext cx="278340" cy="234392"/>
            </a:xfrm>
            <a:custGeom>
              <a:avLst/>
              <a:gdLst>
                <a:gd name="connsiteX0" fmla="*/ 0 w 180975"/>
                <a:gd name="connsiteY0" fmla="*/ 0 h 152400"/>
                <a:gd name="connsiteX1" fmla="*/ 38100 w 180975"/>
                <a:gd name="connsiteY1" fmla="*/ 152400 h 152400"/>
                <a:gd name="connsiteX2" fmla="*/ 180975 w 180975"/>
                <a:gd name="connsiteY2" fmla="*/ 5715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152400">
                  <a:moveTo>
                    <a:pt x="0" y="0"/>
                  </a:moveTo>
                  <a:lnTo>
                    <a:pt x="38100" y="152400"/>
                  </a:lnTo>
                  <a:lnTo>
                    <a:pt x="180975" y="57150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125" name="Freeform 124"/>
            <p:cNvSpPr/>
            <p:nvPr/>
          </p:nvSpPr>
          <p:spPr bwMode="auto">
            <a:xfrm>
              <a:off x="6776952" y="2309933"/>
              <a:ext cx="205845" cy="176727"/>
            </a:xfrm>
            <a:custGeom>
              <a:avLst/>
              <a:gdLst>
                <a:gd name="connsiteX0" fmla="*/ 0 w 180975"/>
                <a:gd name="connsiteY0" fmla="*/ 0 h 152400"/>
                <a:gd name="connsiteX1" fmla="*/ 38100 w 180975"/>
                <a:gd name="connsiteY1" fmla="*/ 152400 h 152400"/>
                <a:gd name="connsiteX2" fmla="*/ 180975 w 180975"/>
                <a:gd name="connsiteY2" fmla="*/ 57150 h 152400"/>
                <a:gd name="connsiteX0" fmla="*/ 0 w 196457"/>
                <a:gd name="connsiteY0" fmla="*/ 0 h 229813"/>
                <a:gd name="connsiteX1" fmla="*/ 53582 w 196457"/>
                <a:gd name="connsiteY1" fmla="*/ 229813 h 229813"/>
                <a:gd name="connsiteX2" fmla="*/ 196457 w 196457"/>
                <a:gd name="connsiteY2" fmla="*/ 134563 h 229813"/>
                <a:gd name="connsiteX0" fmla="*/ 0 w 267678"/>
                <a:gd name="connsiteY0" fmla="*/ 0 h 229813"/>
                <a:gd name="connsiteX1" fmla="*/ 53582 w 267678"/>
                <a:gd name="connsiteY1" fmla="*/ 229813 h 229813"/>
                <a:gd name="connsiteX2" fmla="*/ 267678 w 267678"/>
                <a:gd name="connsiteY2" fmla="*/ 88114 h 22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678" h="229813">
                  <a:moveTo>
                    <a:pt x="0" y="0"/>
                  </a:moveTo>
                  <a:lnTo>
                    <a:pt x="53582" y="229813"/>
                  </a:lnTo>
                  <a:lnTo>
                    <a:pt x="267678" y="88114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</p:grpSp>
      <p:cxnSp>
        <p:nvCxnSpPr>
          <p:cNvPr id="127" name="Straight Connector 126"/>
          <p:cNvCxnSpPr/>
          <p:nvPr/>
        </p:nvCxnSpPr>
        <p:spPr bwMode="auto">
          <a:xfrm flipH="1">
            <a:off x="5948363" y="2800350"/>
            <a:ext cx="162597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32" name="Straight Connector 131"/>
          <p:cNvCxnSpPr/>
          <p:nvPr/>
        </p:nvCxnSpPr>
        <p:spPr bwMode="auto">
          <a:xfrm rot="120000">
            <a:off x="8106246" y="1373282"/>
            <a:ext cx="597588" cy="1427480"/>
          </a:xfrm>
          <a:prstGeom prst="line">
            <a:avLst/>
          </a:prstGeom>
          <a:noFill/>
          <a:ln w="28575" cap="flat" cmpd="sng" algn="ctr">
            <a:solidFill>
              <a:srgbClr val="0707F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57" name="Curved Down Arrow 56"/>
          <p:cNvSpPr/>
          <p:nvPr/>
        </p:nvSpPr>
        <p:spPr bwMode="auto">
          <a:xfrm flipH="1">
            <a:off x="974553" y="3114933"/>
            <a:ext cx="743712" cy="447346"/>
          </a:xfrm>
          <a:prstGeom prst="curvedDown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58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2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6" dur="4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1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3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500"/>
                            </p:stCondLst>
                            <p:childTnLst>
                              <p:par>
                                <p:cTn id="5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37" grpId="0" animBg="1"/>
      <p:bldP spid="137" grpId="1" animBg="1"/>
      <p:bldP spid="135" grpId="0" animBg="1"/>
      <p:bldP spid="135" grpId="1" animBg="1"/>
      <p:bldP spid="134" grpId="0" animBg="1"/>
      <p:bldP spid="134" grpId="1" animBg="1"/>
      <p:bldP spid="133" grpId="0" animBg="1"/>
      <p:bldP spid="133" grpId="1" animBg="1"/>
      <p:bldP spid="52" grpId="0" animBg="1"/>
      <p:bldP spid="52" grpId="1" animBg="1"/>
      <p:bldP spid="131" grpId="0" animBg="1"/>
      <p:bldP spid="131" grpId="1" animBg="1"/>
      <p:bldP spid="130" grpId="0" animBg="1"/>
      <p:bldP spid="130" grpId="1" animBg="1"/>
      <p:bldP spid="129" grpId="0" animBg="1"/>
      <p:bldP spid="129" grpId="1" animBg="1"/>
      <p:bldP spid="128" grpId="0" animBg="1"/>
      <p:bldP spid="128" grpId="1" animBg="1"/>
      <p:bldP spid="126" grpId="0" build="p"/>
      <p:bldP spid="78" grpId="0" animBg="1"/>
      <p:bldP spid="78" grpId="1" animBg="1"/>
      <p:bldP spid="69" grpId="0" animBg="1"/>
      <p:bldP spid="69" grpId="1" animBg="1"/>
      <p:bldP spid="68" grpId="0" animBg="1"/>
      <p:bldP spid="68" grpId="1" animBg="1"/>
      <p:bldP spid="35" grpId="0" animBg="1"/>
      <p:bldP spid="35" grpId="1" animBg="1"/>
      <p:bldP spid="2" grpId="0" build="p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 build="p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3" grpId="0"/>
      <p:bldP spid="34" grpId="0"/>
      <p:bldP spid="61" grpId="0"/>
      <p:bldP spid="37" grpId="0" animBg="1"/>
      <p:bldP spid="38" grpId="0"/>
      <p:bldP spid="72" grpId="0"/>
      <p:bldP spid="73" grpId="0"/>
      <p:bldP spid="75" grpId="0"/>
      <p:bldP spid="76" grpId="0"/>
      <p:bldP spid="77" grpId="0" animBg="1"/>
      <p:bldP spid="77" grpId="1" animBg="1"/>
      <p:bldP spid="80" grpId="0" animBg="1"/>
      <p:bldP spid="80" grpId="1" animBg="1"/>
      <p:bldP spid="79" grpId="0"/>
      <p:bldP spid="79" grpId="1"/>
      <p:bldP spid="81" grpId="0"/>
      <p:bldP spid="81" grpId="1"/>
      <p:bldP spid="82" grpId="0" animBg="1"/>
      <p:bldP spid="82" grpId="1" animBg="1"/>
      <p:bldP spid="84" grpId="0"/>
      <p:bldP spid="70" grpId="0" animBg="1"/>
      <p:bldP spid="70" grpId="1" animBg="1"/>
      <p:bldP spid="74" grpId="0"/>
      <p:bldP spid="90" grpId="0" animBg="1"/>
      <p:bldP spid="90" grpId="1" animBg="1"/>
      <p:bldP spid="91" grpId="0"/>
      <p:bldP spid="92" grpId="0"/>
      <p:bldP spid="93" grpId="0"/>
      <p:bldP spid="94" grpId="0"/>
      <p:bldP spid="96" grpId="0" animBg="1"/>
      <p:bldP spid="96" grpId="1" animBg="1"/>
      <p:bldP spid="97" grpId="0"/>
      <p:bldP spid="97" grpId="1"/>
      <p:bldP spid="113" grpId="0"/>
      <p:bldP spid="115" grpId="0"/>
      <p:bldP spid="116" grpId="0"/>
      <p:bldP spid="89" grpId="0" animBg="1"/>
      <p:bldP spid="89" grpId="1" animBg="1"/>
      <p:bldP spid="86" grpId="0" animBg="1"/>
      <p:bldP spid="86" grpId="1" animBg="1"/>
      <p:bldP spid="85" grpId="0" animBg="1"/>
      <p:bldP spid="85" grpId="1" animBg="1"/>
      <p:bldP spid="95" grpId="0" animBg="1"/>
      <p:bldP spid="95" grpId="1" animBg="1"/>
      <p:bldP spid="118" grpId="0" animBg="1"/>
      <p:bldP spid="118" grpId="1" animBg="1"/>
      <p:bldP spid="41" grpId="0" animBg="1"/>
      <p:bldP spid="119" grpId="0" animBg="1"/>
      <p:bldP spid="119" grpId="1" animBg="1"/>
      <p:bldP spid="48" grpId="0" animBg="1"/>
      <p:bldP spid="120" grpId="0" animBg="1"/>
      <p:bldP spid="57" grpId="0" animBg="1"/>
      <p:bldP spid="5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Straight Connector 164"/>
          <p:cNvCxnSpPr/>
          <p:nvPr/>
        </p:nvCxnSpPr>
        <p:spPr bwMode="auto">
          <a:xfrm>
            <a:off x="2724255" y="2239679"/>
            <a:ext cx="29689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66" name="Straight Connector 165"/>
          <p:cNvCxnSpPr/>
          <p:nvPr/>
        </p:nvCxnSpPr>
        <p:spPr bwMode="auto">
          <a:xfrm>
            <a:off x="3137424" y="2233332"/>
            <a:ext cx="76122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67" name="Straight Connector 166"/>
          <p:cNvCxnSpPr/>
          <p:nvPr/>
        </p:nvCxnSpPr>
        <p:spPr bwMode="auto">
          <a:xfrm>
            <a:off x="4112211" y="2234605"/>
            <a:ext cx="80805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68" name="Straight Connector 167"/>
          <p:cNvCxnSpPr/>
          <p:nvPr/>
        </p:nvCxnSpPr>
        <p:spPr bwMode="auto">
          <a:xfrm>
            <a:off x="5155578" y="2235878"/>
            <a:ext cx="80805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3562621" y="3095694"/>
            <a:ext cx="52349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48" name="Straight Connector 147"/>
          <p:cNvCxnSpPr/>
          <p:nvPr/>
        </p:nvCxnSpPr>
        <p:spPr bwMode="auto">
          <a:xfrm>
            <a:off x="4420397" y="3115899"/>
            <a:ext cx="52349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146" name="Rectangle 145"/>
          <p:cNvSpPr/>
          <p:nvPr/>
        </p:nvSpPr>
        <p:spPr bwMode="auto">
          <a:xfrm>
            <a:off x="2718340" y="2417596"/>
            <a:ext cx="422852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4321562" y="2406855"/>
            <a:ext cx="364224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458203" y="3771902"/>
            <a:ext cx="1659589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526644" y="3220483"/>
            <a:ext cx="4294004" cy="31812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41" name="Isosceles Triangle 36"/>
          <p:cNvSpPr/>
          <p:nvPr/>
        </p:nvSpPr>
        <p:spPr bwMode="auto">
          <a:xfrm>
            <a:off x="7581677" y="1111091"/>
            <a:ext cx="1123558" cy="1468197"/>
          </a:xfrm>
          <a:custGeom>
            <a:avLst/>
            <a:gdLst>
              <a:gd name="connsiteX0" fmla="*/ 0 w 1028379"/>
              <a:gd name="connsiteY0" fmla="*/ 1437604 h 1437604"/>
              <a:gd name="connsiteX1" fmla="*/ 514190 w 1028379"/>
              <a:gd name="connsiteY1" fmla="*/ 0 h 1437604"/>
              <a:gd name="connsiteX2" fmla="*/ 1028379 w 1028379"/>
              <a:gd name="connsiteY2" fmla="*/ 1437604 h 1437604"/>
              <a:gd name="connsiteX3" fmla="*/ 0 w 1028379"/>
              <a:gd name="connsiteY3" fmla="*/ 1437604 h 1437604"/>
              <a:gd name="connsiteX0" fmla="*/ 0 w 1096364"/>
              <a:gd name="connsiteY0" fmla="*/ 1434205 h 1437604"/>
              <a:gd name="connsiteX1" fmla="*/ 582175 w 1096364"/>
              <a:gd name="connsiteY1" fmla="*/ 0 h 1437604"/>
              <a:gd name="connsiteX2" fmla="*/ 1096364 w 1096364"/>
              <a:gd name="connsiteY2" fmla="*/ 1437604 h 1437604"/>
              <a:gd name="connsiteX3" fmla="*/ 0 w 1096364"/>
              <a:gd name="connsiteY3" fmla="*/ 1434205 h 1437604"/>
              <a:gd name="connsiteX0" fmla="*/ 0 w 1096364"/>
              <a:gd name="connsiteY0" fmla="*/ 1458000 h 1461399"/>
              <a:gd name="connsiteX1" fmla="*/ 585575 w 1096364"/>
              <a:gd name="connsiteY1" fmla="*/ 0 h 1461399"/>
              <a:gd name="connsiteX2" fmla="*/ 1096364 w 1096364"/>
              <a:gd name="connsiteY2" fmla="*/ 1461399 h 1461399"/>
              <a:gd name="connsiteX3" fmla="*/ 0 w 1096364"/>
              <a:gd name="connsiteY3" fmla="*/ 1458000 h 1461399"/>
              <a:gd name="connsiteX0" fmla="*/ 0 w 1133756"/>
              <a:gd name="connsiteY0" fmla="*/ 1458000 h 1458000"/>
              <a:gd name="connsiteX1" fmla="*/ 585575 w 1133756"/>
              <a:gd name="connsiteY1" fmla="*/ 0 h 1458000"/>
              <a:gd name="connsiteX2" fmla="*/ 1133756 w 1133756"/>
              <a:gd name="connsiteY2" fmla="*/ 1454600 h 1458000"/>
              <a:gd name="connsiteX3" fmla="*/ 0 w 1133756"/>
              <a:gd name="connsiteY3" fmla="*/ 1458000 h 1458000"/>
              <a:gd name="connsiteX0" fmla="*/ 0 w 1123558"/>
              <a:gd name="connsiteY0" fmla="*/ 1461399 h 1461399"/>
              <a:gd name="connsiteX1" fmla="*/ 575377 w 1123558"/>
              <a:gd name="connsiteY1" fmla="*/ 0 h 1461399"/>
              <a:gd name="connsiteX2" fmla="*/ 1123558 w 1123558"/>
              <a:gd name="connsiteY2" fmla="*/ 1454600 h 1461399"/>
              <a:gd name="connsiteX3" fmla="*/ 0 w 1123558"/>
              <a:gd name="connsiteY3" fmla="*/ 1461399 h 1461399"/>
              <a:gd name="connsiteX0" fmla="*/ 0 w 1123558"/>
              <a:gd name="connsiteY0" fmla="*/ 1461399 h 1468197"/>
              <a:gd name="connsiteX1" fmla="*/ 575377 w 1123558"/>
              <a:gd name="connsiteY1" fmla="*/ 0 h 1468197"/>
              <a:gd name="connsiteX2" fmla="*/ 1123558 w 1123558"/>
              <a:gd name="connsiteY2" fmla="*/ 1468197 h 1468197"/>
              <a:gd name="connsiteX3" fmla="*/ 0 w 1123558"/>
              <a:gd name="connsiteY3" fmla="*/ 1461399 h 146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558" h="1468197">
                <a:moveTo>
                  <a:pt x="0" y="1461399"/>
                </a:moveTo>
                <a:lnTo>
                  <a:pt x="575377" y="0"/>
                </a:lnTo>
                <a:lnTo>
                  <a:pt x="1123558" y="1468197"/>
                </a:lnTo>
                <a:lnTo>
                  <a:pt x="0" y="1461399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36" name="Rectangle 235"/>
          <p:cNvSpPr/>
          <p:nvPr/>
        </p:nvSpPr>
        <p:spPr bwMode="auto">
          <a:xfrm>
            <a:off x="3759491" y="3767729"/>
            <a:ext cx="876644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2892015" y="3760491"/>
            <a:ext cx="630495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48" y="105711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Sol.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340693" y="1586610"/>
            <a:ext cx="648429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65651" y="1584822"/>
            <a:ext cx="648429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996019" y="1585111"/>
            <a:ext cx="648429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22940" y="1585007"/>
            <a:ext cx="276104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0348" y="1088990"/>
            <a:ext cx="4127500" cy="408623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s 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= 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21,   a = 15,   b = 15, c = 12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0198" y="1533234"/>
            <a:ext cx="244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triangle 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2583181" y="1589377"/>
            <a:ext cx="2441575" cy="296091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387350">
                <a:moveTo>
                  <a:pt x="0" y="273050"/>
                </a:moveTo>
                <a:lnTo>
                  <a:pt x="44450" y="215900"/>
                </a:lnTo>
                <a:lnTo>
                  <a:pt x="120650" y="387350"/>
                </a:lnTo>
                <a:lnTo>
                  <a:pt x="184150" y="0"/>
                </a:lnTo>
                <a:lnTo>
                  <a:pt x="2441575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9706" y="1531048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2106" y="1532079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(s – a)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7906" y="15278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(s – b)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3706" y="15236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(s – c) 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8906" y="19025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0856" y="190256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</a:t>
            </a:r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BCE 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2489521" y="1955534"/>
            <a:ext cx="3657600" cy="299266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91504">
                <a:moveTo>
                  <a:pt x="0" y="277204"/>
                </a:moveTo>
                <a:lnTo>
                  <a:pt x="44450" y="220054"/>
                </a:lnTo>
                <a:lnTo>
                  <a:pt x="120650" y="391504"/>
                </a:lnTo>
                <a:lnTo>
                  <a:pt x="184150" y="4154"/>
                </a:lnTo>
                <a:lnTo>
                  <a:pt x="365760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26045" y="1919430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21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52116" y="1920461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(21– 15)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6723" y="1917568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(21 – 15)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33043" y="1914675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(21 – 12)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2472103" y="2385123"/>
            <a:ext cx="2266950" cy="296091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6950" h="387350">
                <a:moveTo>
                  <a:pt x="0" y="273050"/>
                </a:moveTo>
                <a:lnTo>
                  <a:pt x="44450" y="215900"/>
                </a:lnTo>
                <a:lnTo>
                  <a:pt x="120650" y="387350"/>
                </a:lnTo>
                <a:lnTo>
                  <a:pt x="184150" y="0"/>
                </a:lnTo>
                <a:lnTo>
                  <a:pt x="2266950" y="2077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96097" y="2364894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21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61356" y="2365925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87416" y="2363032"/>
            <a:ext cx="55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45768" y="2360139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53097" y="2364894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26374" y="2365925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11378" y="2363032"/>
            <a:ext cx="5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9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1273965" y="1099025"/>
            <a:ext cx="1012258" cy="35298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2307759" y="1096896"/>
            <a:ext cx="875572" cy="35298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3283948" y="1086138"/>
            <a:ext cx="875572" cy="35298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4198348" y="1086138"/>
            <a:ext cx="875572" cy="35298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5530564" y="787266"/>
            <a:ext cx="3633484" cy="2454244"/>
            <a:chOff x="5493798" y="1038777"/>
            <a:chExt cx="3633484" cy="2454244"/>
          </a:xfrm>
        </p:grpSpPr>
        <p:grpSp>
          <p:nvGrpSpPr>
            <p:cNvPr id="106" name="Group 105"/>
            <p:cNvGrpSpPr/>
            <p:nvPr/>
          </p:nvGrpSpPr>
          <p:grpSpPr>
            <a:xfrm>
              <a:off x="5943854" y="1360170"/>
              <a:ext cx="2742946" cy="1447466"/>
              <a:chOff x="6086766" y="1360170"/>
              <a:chExt cx="2742946" cy="1447466"/>
            </a:xfrm>
          </p:grpSpPr>
          <p:cxnSp>
            <p:nvCxnSpPr>
              <p:cNvPr id="135" name="Straight Connector 134"/>
              <p:cNvCxnSpPr/>
              <p:nvPr/>
            </p:nvCxnSpPr>
            <p:spPr bwMode="auto">
              <a:xfrm rot="21480000" flipH="1">
                <a:off x="6086766" y="1368034"/>
                <a:ext cx="597588" cy="142748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 rot="120000">
                <a:off x="8232124" y="1362543"/>
                <a:ext cx="597588" cy="142748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Straight Connector 138"/>
              <p:cNvCxnSpPr/>
              <p:nvPr/>
            </p:nvCxnSpPr>
            <p:spPr bwMode="auto">
              <a:xfrm flipH="1">
                <a:off x="6103970" y="2807636"/>
                <a:ext cx="2700879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Straight Connector 139"/>
              <p:cNvCxnSpPr/>
              <p:nvPr/>
            </p:nvCxnSpPr>
            <p:spPr bwMode="auto">
              <a:xfrm flipH="1">
                <a:off x="6641071" y="1360170"/>
                <a:ext cx="1625976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7" name="TextBox 106"/>
            <p:cNvSpPr txBox="1"/>
            <p:nvPr/>
          </p:nvSpPr>
          <p:spPr>
            <a:xfrm>
              <a:off x="6307659" y="103877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D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20919" y="275298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A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646697" y="267307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B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49244" y="1063661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C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 bwMode="auto">
            <a:xfrm flipH="1">
              <a:off x="7543800" y="1352550"/>
              <a:ext cx="570504" cy="145508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" name="TextBox 112"/>
            <p:cNvSpPr txBox="1"/>
            <p:nvPr/>
          </p:nvSpPr>
          <p:spPr>
            <a:xfrm>
              <a:off x="7349601" y="2765679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E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93798" y="1820664"/>
              <a:ext cx="813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15 cm</a:t>
              </a:r>
              <a:endParaRPr lang="en-US" sz="14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313420" y="1788160"/>
              <a:ext cx="813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15 cm</a:t>
              </a:r>
              <a:endParaRPr lang="en-US" sz="14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937596" y="1079198"/>
              <a:ext cx="813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13 cm</a:t>
              </a:r>
              <a:endParaRPr lang="en-US" sz="14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890486" y="3185244"/>
              <a:ext cx="2832394" cy="307777"/>
              <a:chOff x="5890486" y="3135011"/>
              <a:chExt cx="2832394" cy="307777"/>
            </a:xfrm>
          </p:grpSpPr>
          <p:cxnSp>
            <p:nvCxnSpPr>
              <p:cNvPr id="130" name="Straight Connector 129"/>
              <p:cNvCxnSpPr/>
              <p:nvPr/>
            </p:nvCxnSpPr>
            <p:spPr bwMode="auto">
              <a:xfrm>
                <a:off x="5890486" y="3289375"/>
                <a:ext cx="2832394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4" name="TextBox 133"/>
              <p:cNvSpPr txBox="1"/>
              <p:nvPr/>
            </p:nvSpPr>
            <p:spPr>
              <a:xfrm>
                <a:off x="6904216" y="3135011"/>
                <a:ext cx="813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400" b="1" dirty="0" smtClean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25 cm</a:t>
                </a:r>
                <a:endParaRPr lang="en-US" sz="1400" b="1" baseline="30000" dirty="0">
                  <a:solidFill>
                    <a:srgbClr val="000000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6255001" y="2952750"/>
              <a:ext cx="813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13 cm</a:t>
              </a:r>
              <a:endParaRPr lang="en-US" sz="1400" b="1" baseline="30000" dirty="0">
                <a:solidFill>
                  <a:srgbClr val="FF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796738" y="2971074"/>
              <a:ext cx="813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12 cm</a:t>
              </a:r>
              <a:endParaRPr lang="en-US" sz="1400" b="1" baseline="30000" dirty="0">
                <a:solidFill>
                  <a:srgbClr val="FF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068863" y="1820664"/>
              <a:ext cx="813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15 cm</a:t>
              </a:r>
              <a:endParaRPr lang="en-US" sz="1400" b="1" baseline="30000" dirty="0">
                <a:solidFill>
                  <a:srgbClr val="FF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996238" y="277007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F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96248" y="31843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58198" y="318436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</a:t>
            </a:r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BCE 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6" name="Freeform 195"/>
          <p:cNvSpPr/>
          <p:nvPr/>
        </p:nvSpPr>
        <p:spPr bwMode="auto">
          <a:xfrm>
            <a:off x="2767378" y="3238916"/>
            <a:ext cx="615950" cy="297678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  <a:gd name="connsiteX0" fmla="*/ 0 w 625475"/>
              <a:gd name="connsiteY0" fmla="*/ 275126 h 389426"/>
              <a:gd name="connsiteX1" fmla="*/ 44450 w 625475"/>
              <a:gd name="connsiteY1" fmla="*/ 217976 h 389426"/>
              <a:gd name="connsiteX2" fmla="*/ 120650 w 625475"/>
              <a:gd name="connsiteY2" fmla="*/ 389426 h 389426"/>
              <a:gd name="connsiteX3" fmla="*/ 184150 w 625475"/>
              <a:gd name="connsiteY3" fmla="*/ 2076 h 389426"/>
              <a:gd name="connsiteX4" fmla="*/ 625475 w 625475"/>
              <a:gd name="connsiteY4" fmla="*/ 0 h 389426"/>
              <a:gd name="connsiteX0" fmla="*/ 0 w 628650"/>
              <a:gd name="connsiteY0" fmla="*/ 273050 h 387350"/>
              <a:gd name="connsiteX1" fmla="*/ 44450 w 628650"/>
              <a:gd name="connsiteY1" fmla="*/ 215900 h 387350"/>
              <a:gd name="connsiteX2" fmla="*/ 120650 w 628650"/>
              <a:gd name="connsiteY2" fmla="*/ 387350 h 387350"/>
              <a:gd name="connsiteX3" fmla="*/ 184150 w 628650"/>
              <a:gd name="connsiteY3" fmla="*/ 0 h 387350"/>
              <a:gd name="connsiteX4" fmla="*/ 628650 w 628650"/>
              <a:gd name="connsiteY4" fmla="*/ 6231 h 387350"/>
              <a:gd name="connsiteX0" fmla="*/ 0 w 622300"/>
              <a:gd name="connsiteY0" fmla="*/ 275126 h 389426"/>
              <a:gd name="connsiteX1" fmla="*/ 44450 w 622300"/>
              <a:gd name="connsiteY1" fmla="*/ 217976 h 389426"/>
              <a:gd name="connsiteX2" fmla="*/ 120650 w 622300"/>
              <a:gd name="connsiteY2" fmla="*/ 389426 h 389426"/>
              <a:gd name="connsiteX3" fmla="*/ 184150 w 622300"/>
              <a:gd name="connsiteY3" fmla="*/ 2076 h 389426"/>
              <a:gd name="connsiteX4" fmla="*/ 622300 w 622300"/>
              <a:gd name="connsiteY4" fmla="*/ 0 h 389426"/>
              <a:gd name="connsiteX0" fmla="*/ 0 w 631825"/>
              <a:gd name="connsiteY0" fmla="*/ 273050 h 387350"/>
              <a:gd name="connsiteX1" fmla="*/ 44450 w 631825"/>
              <a:gd name="connsiteY1" fmla="*/ 215900 h 387350"/>
              <a:gd name="connsiteX2" fmla="*/ 120650 w 631825"/>
              <a:gd name="connsiteY2" fmla="*/ 387350 h 387350"/>
              <a:gd name="connsiteX3" fmla="*/ 184150 w 631825"/>
              <a:gd name="connsiteY3" fmla="*/ 0 h 387350"/>
              <a:gd name="connsiteX4" fmla="*/ 631825 w 631825"/>
              <a:gd name="connsiteY4" fmla="*/ 10385 h 387350"/>
              <a:gd name="connsiteX0" fmla="*/ 0 w 615950"/>
              <a:gd name="connsiteY0" fmla="*/ 275126 h 389426"/>
              <a:gd name="connsiteX1" fmla="*/ 44450 w 615950"/>
              <a:gd name="connsiteY1" fmla="*/ 217976 h 389426"/>
              <a:gd name="connsiteX2" fmla="*/ 120650 w 615950"/>
              <a:gd name="connsiteY2" fmla="*/ 389426 h 389426"/>
              <a:gd name="connsiteX3" fmla="*/ 184150 w 615950"/>
              <a:gd name="connsiteY3" fmla="*/ 2076 h 389426"/>
              <a:gd name="connsiteX4" fmla="*/ 615950 w 615950"/>
              <a:gd name="connsiteY4" fmla="*/ 0 h 38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950" h="389426">
                <a:moveTo>
                  <a:pt x="0" y="275126"/>
                </a:moveTo>
                <a:lnTo>
                  <a:pt x="44450" y="217976"/>
                </a:lnTo>
                <a:lnTo>
                  <a:pt x="120650" y="389426"/>
                </a:lnTo>
                <a:lnTo>
                  <a:pt x="184150" y="2076"/>
                </a:lnTo>
                <a:lnTo>
                  <a:pt x="61595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349863" y="3220274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18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906123" y="322130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21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300778" y="3218412"/>
            <a:ext cx="74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cm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24691" y="372495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</a:t>
            </a:r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BCE 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2382714" y="3593472"/>
            <a:ext cx="380362" cy="627819"/>
            <a:chOff x="3020060" y="3948946"/>
            <a:chExt cx="380362" cy="627819"/>
          </a:xfrm>
        </p:grpSpPr>
        <p:sp>
          <p:nvSpPr>
            <p:cNvPr id="202" name="TextBox 201"/>
            <p:cNvSpPr txBox="1"/>
            <p:nvPr/>
          </p:nvSpPr>
          <p:spPr>
            <a:xfrm>
              <a:off x="3020060" y="3948946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03" name="Straight Connector 202"/>
            <p:cNvCxnSpPr/>
            <p:nvPr/>
          </p:nvCxnSpPr>
          <p:spPr bwMode="auto">
            <a:xfrm>
              <a:off x="3046148" y="4267202"/>
              <a:ext cx="2964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" name="TextBox 203"/>
            <p:cNvSpPr txBox="1"/>
            <p:nvPr/>
          </p:nvSpPr>
          <p:spPr>
            <a:xfrm>
              <a:off x="3023232" y="4207433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2856908" y="3722715"/>
            <a:ext cx="21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Base × Height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169459" y="3238916"/>
            <a:ext cx="73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…(</a:t>
            </a:r>
            <a:r>
              <a:rPr lang="en-US" sz="18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09" name="Straight Connector 208"/>
          <p:cNvCxnSpPr/>
          <p:nvPr/>
        </p:nvCxnSpPr>
        <p:spPr bwMode="auto">
          <a:xfrm>
            <a:off x="8151070" y="1115803"/>
            <a:ext cx="0" cy="144746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Freeform 209"/>
          <p:cNvSpPr/>
          <p:nvPr/>
        </p:nvSpPr>
        <p:spPr bwMode="auto">
          <a:xfrm>
            <a:off x="8033004" y="2422208"/>
            <a:ext cx="114300" cy="131817"/>
          </a:xfrm>
          <a:custGeom>
            <a:avLst/>
            <a:gdLst>
              <a:gd name="connsiteX0" fmla="*/ 185737 w 185737"/>
              <a:gd name="connsiteY0" fmla="*/ 0 h 150019"/>
              <a:gd name="connsiteX1" fmla="*/ 185737 w 185737"/>
              <a:gd name="connsiteY1" fmla="*/ 0 h 150019"/>
              <a:gd name="connsiteX2" fmla="*/ 0 w 185737"/>
              <a:gd name="connsiteY2" fmla="*/ 0 h 150019"/>
              <a:gd name="connsiteX3" fmla="*/ 0 w 185737"/>
              <a:gd name="connsiteY3" fmla="*/ 150019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737" h="150019">
                <a:moveTo>
                  <a:pt x="185737" y="0"/>
                </a:moveTo>
                <a:lnTo>
                  <a:pt x="185737" y="0"/>
                </a:lnTo>
                <a:lnTo>
                  <a:pt x="0" y="0"/>
                </a:lnTo>
                <a:lnTo>
                  <a:pt x="0" y="150019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2409145" y="4290091"/>
            <a:ext cx="380362" cy="627819"/>
            <a:chOff x="3020060" y="3948946"/>
            <a:chExt cx="380362" cy="627819"/>
          </a:xfrm>
        </p:grpSpPr>
        <p:sp>
          <p:nvSpPr>
            <p:cNvPr id="212" name="TextBox 211"/>
            <p:cNvSpPr txBox="1"/>
            <p:nvPr/>
          </p:nvSpPr>
          <p:spPr>
            <a:xfrm>
              <a:off x="3020060" y="3948946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13" name="Straight Connector 212"/>
            <p:cNvCxnSpPr/>
            <p:nvPr/>
          </p:nvCxnSpPr>
          <p:spPr bwMode="auto">
            <a:xfrm>
              <a:off x="3046148" y="4267202"/>
              <a:ext cx="2964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4" name="TextBox 213"/>
            <p:cNvSpPr txBox="1"/>
            <p:nvPr/>
          </p:nvSpPr>
          <p:spPr>
            <a:xfrm>
              <a:off x="3023232" y="4207433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2870485" y="4414571"/>
            <a:ext cx="53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6" name="Freeform 215"/>
          <p:cNvSpPr/>
          <p:nvPr/>
        </p:nvSpPr>
        <p:spPr bwMode="auto">
          <a:xfrm>
            <a:off x="1445378" y="4453685"/>
            <a:ext cx="615950" cy="297678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  <a:gd name="connsiteX0" fmla="*/ 0 w 625475"/>
              <a:gd name="connsiteY0" fmla="*/ 275126 h 389426"/>
              <a:gd name="connsiteX1" fmla="*/ 44450 w 625475"/>
              <a:gd name="connsiteY1" fmla="*/ 217976 h 389426"/>
              <a:gd name="connsiteX2" fmla="*/ 120650 w 625475"/>
              <a:gd name="connsiteY2" fmla="*/ 389426 h 389426"/>
              <a:gd name="connsiteX3" fmla="*/ 184150 w 625475"/>
              <a:gd name="connsiteY3" fmla="*/ 2076 h 389426"/>
              <a:gd name="connsiteX4" fmla="*/ 625475 w 625475"/>
              <a:gd name="connsiteY4" fmla="*/ 0 h 389426"/>
              <a:gd name="connsiteX0" fmla="*/ 0 w 628650"/>
              <a:gd name="connsiteY0" fmla="*/ 273050 h 387350"/>
              <a:gd name="connsiteX1" fmla="*/ 44450 w 628650"/>
              <a:gd name="connsiteY1" fmla="*/ 215900 h 387350"/>
              <a:gd name="connsiteX2" fmla="*/ 120650 w 628650"/>
              <a:gd name="connsiteY2" fmla="*/ 387350 h 387350"/>
              <a:gd name="connsiteX3" fmla="*/ 184150 w 628650"/>
              <a:gd name="connsiteY3" fmla="*/ 0 h 387350"/>
              <a:gd name="connsiteX4" fmla="*/ 628650 w 628650"/>
              <a:gd name="connsiteY4" fmla="*/ 6231 h 387350"/>
              <a:gd name="connsiteX0" fmla="*/ 0 w 622300"/>
              <a:gd name="connsiteY0" fmla="*/ 275126 h 389426"/>
              <a:gd name="connsiteX1" fmla="*/ 44450 w 622300"/>
              <a:gd name="connsiteY1" fmla="*/ 217976 h 389426"/>
              <a:gd name="connsiteX2" fmla="*/ 120650 w 622300"/>
              <a:gd name="connsiteY2" fmla="*/ 389426 h 389426"/>
              <a:gd name="connsiteX3" fmla="*/ 184150 w 622300"/>
              <a:gd name="connsiteY3" fmla="*/ 2076 h 389426"/>
              <a:gd name="connsiteX4" fmla="*/ 622300 w 622300"/>
              <a:gd name="connsiteY4" fmla="*/ 0 h 389426"/>
              <a:gd name="connsiteX0" fmla="*/ 0 w 631825"/>
              <a:gd name="connsiteY0" fmla="*/ 273050 h 387350"/>
              <a:gd name="connsiteX1" fmla="*/ 44450 w 631825"/>
              <a:gd name="connsiteY1" fmla="*/ 215900 h 387350"/>
              <a:gd name="connsiteX2" fmla="*/ 120650 w 631825"/>
              <a:gd name="connsiteY2" fmla="*/ 387350 h 387350"/>
              <a:gd name="connsiteX3" fmla="*/ 184150 w 631825"/>
              <a:gd name="connsiteY3" fmla="*/ 0 h 387350"/>
              <a:gd name="connsiteX4" fmla="*/ 631825 w 631825"/>
              <a:gd name="connsiteY4" fmla="*/ 10385 h 387350"/>
              <a:gd name="connsiteX0" fmla="*/ 0 w 615950"/>
              <a:gd name="connsiteY0" fmla="*/ 275126 h 389426"/>
              <a:gd name="connsiteX1" fmla="*/ 44450 w 615950"/>
              <a:gd name="connsiteY1" fmla="*/ 217976 h 389426"/>
              <a:gd name="connsiteX2" fmla="*/ 120650 w 615950"/>
              <a:gd name="connsiteY2" fmla="*/ 389426 h 389426"/>
              <a:gd name="connsiteX3" fmla="*/ 184150 w 615950"/>
              <a:gd name="connsiteY3" fmla="*/ 2076 h 389426"/>
              <a:gd name="connsiteX4" fmla="*/ 615950 w 615950"/>
              <a:gd name="connsiteY4" fmla="*/ 0 h 38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950" h="389426">
                <a:moveTo>
                  <a:pt x="0" y="275126"/>
                </a:moveTo>
                <a:lnTo>
                  <a:pt x="44450" y="217976"/>
                </a:lnTo>
                <a:lnTo>
                  <a:pt x="120650" y="389426"/>
                </a:lnTo>
                <a:lnTo>
                  <a:pt x="184150" y="2076"/>
                </a:lnTo>
                <a:lnTo>
                  <a:pt x="61595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027863" y="4435043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18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584123" y="4436074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21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973048" y="461465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5282044" y="4614657"/>
            <a:ext cx="59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CF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791123" y="4614657"/>
            <a:ext cx="38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2" name="Freeform 221"/>
          <p:cNvSpPr/>
          <p:nvPr/>
        </p:nvSpPr>
        <p:spPr bwMode="auto">
          <a:xfrm>
            <a:off x="6340523" y="4631752"/>
            <a:ext cx="615950" cy="297678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  <a:gd name="connsiteX0" fmla="*/ 0 w 625475"/>
              <a:gd name="connsiteY0" fmla="*/ 275126 h 389426"/>
              <a:gd name="connsiteX1" fmla="*/ 44450 w 625475"/>
              <a:gd name="connsiteY1" fmla="*/ 217976 h 389426"/>
              <a:gd name="connsiteX2" fmla="*/ 120650 w 625475"/>
              <a:gd name="connsiteY2" fmla="*/ 389426 h 389426"/>
              <a:gd name="connsiteX3" fmla="*/ 184150 w 625475"/>
              <a:gd name="connsiteY3" fmla="*/ 2076 h 389426"/>
              <a:gd name="connsiteX4" fmla="*/ 625475 w 625475"/>
              <a:gd name="connsiteY4" fmla="*/ 0 h 389426"/>
              <a:gd name="connsiteX0" fmla="*/ 0 w 628650"/>
              <a:gd name="connsiteY0" fmla="*/ 273050 h 387350"/>
              <a:gd name="connsiteX1" fmla="*/ 44450 w 628650"/>
              <a:gd name="connsiteY1" fmla="*/ 215900 h 387350"/>
              <a:gd name="connsiteX2" fmla="*/ 120650 w 628650"/>
              <a:gd name="connsiteY2" fmla="*/ 387350 h 387350"/>
              <a:gd name="connsiteX3" fmla="*/ 184150 w 628650"/>
              <a:gd name="connsiteY3" fmla="*/ 0 h 387350"/>
              <a:gd name="connsiteX4" fmla="*/ 628650 w 628650"/>
              <a:gd name="connsiteY4" fmla="*/ 6231 h 387350"/>
              <a:gd name="connsiteX0" fmla="*/ 0 w 622300"/>
              <a:gd name="connsiteY0" fmla="*/ 275126 h 389426"/>
              <a:gd name="connsiteX1" fmla="*/ 44450 w 622300"/>
              <a:gd name="connsiteY1" fmla="*/ 217976 h 389426"/>
              <a:gd name="connsiteX2" fmla="*/ 120650 w 622300"/>
              <a:gd name="connsiteY2" fmla="*/ 389426 h 389426"/>
              <a:gd name="connsiteX3" fmla="*/ 184150 w 622300"/>
              <a:gd name="connsiteY3" fmla="*/ 2076 h 389426"/>
              <a:gd name="connsiteX4" fmla="*/ 622300 w 622300"/>
              <a:gd name="connsiteY4" fmla="*/ 0 h 389426"/>
              <a:gd name="connsiteX0" fmla="*/ 0 w 631825"/>
              <a:gd name="connsiteY0" fmla="*/ 273050 h 387350"/>
              <a:gd name="connsiteX1" fmla="*/ 44450 w 631825"/>
              <a:gd name="connsiteY1" fmla="*/ 215900 h 387350"/>
              <a:gd name="connsiteX2" fmla="*/ 120650 w 631825"/>
              <a:gd name="connsiteY2" fmla="*/ 387350 h 387350"/>
              <a:gd name="connsiteX3" fmla="*/ 184150 w 631825"/>
              <a:gd name="connsiteY3" fmla="*/ 0 h 387350"/>
              <a:gd name="connsiteX4" fmla="*/ 631825 w 631825"/>
              <a:gd name="connsiteY4" fmla="*/ 10385 h 387350"/>
              <a:gd name="connsiteX0" fmla="*/ 0 w 615950"/>
              <a:gd name="connsiteY0" fmla="*/ 275126 h 389426"/>
              <a:gd name="connsiteX1" fmla="*/ 44450 w 615950"/>
              <a:gd name="connsiteY1" fmla="*/ 217976 h 389426"/>
              <a:gd name="connsiteX2" fmla="*/ 120650 w 615950"/>
              <a:gd name="connsiteY2" fmla="*/ 389426 h 389426"/>
              <a:gd name="connsiteX3" fmla="*/ 184150 w 615950"/>
              <a:gd name="connsiteY3" fmla="*/ 2076 h 389426"/>
              <a:gd name="connsiteX4" fmla="*/ 615950 w 615950"/>
              <a:gd name="connsiteY4" fmla="*/ 0 h 38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950" h="389426">
                <a:moveTo>
                  <a:pt x="0" y="275126"/>
                </a:moveTo>
                <a:lnTo>
                  <a:pt x="44450" y="217976"/>
                </a:lnTo>
                <a:lnTo>
                  <a:pt x="120650" y="389426"/>
                </a:lnTo>
                <a:lnTo>
                  <a:pt x="184150" y="2076"/>
                </a:lnTo>
                <a:lnTo>
                  <a:pt x="61595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050008" y="4613110"/>
            <a:ext cx="33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479268" y="4614141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21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915886" y="4615689"/>
            <a:ext cx="63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cm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101802" y="441319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27" name="Straight Connector 226"/>
          <p:cNvCxnSpPr/>
          <p:nvPr/>
        </p:nvCxnSpPr>
        <p:spPr bwMode="auto">
          <a:xfrm flipV="1">
            <a:off x="2469466" y="4659423"/>
            <a:ext cx="266762" cy="12948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" name="Straight Connector 227"/>
          <p:cNvCxnSpPr/>
          <p:nvPr/>
        </p:nvCxnSpPr>
        <p:spPr bwMode="auto">
          <a:xfrm flipV="1">
            <a:off x="2989479" y="4518691"/>
            <a:ext cx="266762" cy="12948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9" name="Rectangle 228"/>
          <p:cNvSpPr/>
          <p:nvPr/>
        </p:nvSpPr>
        <p:spPr>
          <a:xfrm>
            <a:off x="2972766" y="422908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6</a:t>
            </a:r>
            <a:endParaRPr lang="en-US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0" name="Freeform 229"/>
          <p:cNvSpPr/>
          <p:nvPr/>
        </p:nvSpPr>
        <p:spPr bwMode="auto">
          <a:xfrm>
            <a:off x="5619163" y="3318080"/>
            <a:ext cx="615950" cy="297678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  <a:gd name="connsiteX0" fmla="*/ 0 w 625475"/>
              <a:gd name="connsiteY0" fmla="*/ 275126 h 389426"/>
              <a:gd name="connsiteX1" fmla="*/ 44450 w 625475"/>
              <a:gd name="connsiteY1" fmla="*/ 217976 h 389426"/>
              <a:gd name="connsiteX2" fmla="*/ 120650 w 625475"/>
              <a:gd name="connsiteY2" fmla="*/ 389426 h 389426"/>
              <a:gd name="connsiteX3" fmla="*/ 184150 w 625475"/>
              <a:gd name="connsiteY3" fmla="*/ 2076 h 389426"/>
              <a:gd name="connsiteX4" fmla="*/ 625475 w 625475"/>
              <a:gd name="connsiteY4" fmla="*/ 0 h 389426"/>
              <a:gd name="connsiteX0" fmla="*/ 0 w 628650"/>
              <a:gd name="connsiteY0" fmla="*/ 273050 h 387350"/>
              <a:gd name="connsiteX1" fmla="*/ 44450 w 628650"/>
              <a:gd name="connsiteY1" fmla="*/ 215900 h 387350"/>
              <a:gd name="connsiteX2" fmla="*/ 120650 w 628650"/>
              <a:gd name="connsiteY2" fmla="*/ 387350 h 387350"/>
              <a:gd name="connsiteX3" fmla="*/ 184150 w 628650"/>
              <a:gd name="connsiteY3" fmla="*/ 0 h 387350"/>
              <a:gd name="connsiteX4" fmla="*/ 628650 w 628650"/>
              <a:gd name="connsiteY4" fmla="*/ 6231 h 387350"/>
              <a:gd name="connsiteX0" fmla="*/ 0 w 622300"/>
              <a:gd name="connsiteY0" fmla="*/ 275126 h 389426"/>
              <a:gd name="connsiteX1" fmla="*/ 44450 w 622300"/>
              <a:gd name="connsiteY1" fmla="*/ 217976 h 389426"/>
              <a:gd name="connsiteX2" fmla="*/ 120650 w 622300"/>
              <a:gd name="connsiteY2" fmla="*/ 389426 h 389426"/>
              <a:gd name="connsiteX3" fmla="*/ 184150 w 622300"/>
              <a:gd name="connsiteY3" fmla="*/ 2076 h 389426"/>
              <a:gd name="connsiteX4" fmla="*/ 622300 w 622300"/>
              <a:gd name="connsiteY4" fmla="*/ 0 h 389426"/>
              <a:gd name="connsiteX0" fmla="*/ 0 w 631825"/>
              <a:gd name="connsiteY0" fmla="*/ 273050 h 387350"/>
              <a:gd name="connsiteX1" fmla="*/ 44450 w 631825"/>
              <a:gd name="connsiteY1" fmla="*/ 215900 h 387350"/>
              <a:gd name="connsiteX2" fmla="*/ 120650 w 631825"/>
              <a:gd name="connsiteY2" fmla="*/ 387350 h 387350"/>
              <a:gd name="connsiteX3" fmla="*/ 184150 w 631825"/>
              <a:gd name="connsiteY3" fmla="*/ 0 h 387350"/>
              <a:gd name="connsiteX4" fmla="*/ 631825 w 631825"/>
              <a:gd name="connsiteY4" fmla="*/ 10385 h 387350"/>
              <a:gd name="connsiteX0" fmla="*/ 0 w 615950"/>
              <a:gd name="connsiteY0" fmla="*/ 275126 h 389426"/>
              <a:gd name="connsiteX1" fmla="*/ 44450 w 615950"/>
              <a:gd name="connsiteY1" fmla="*/ 217976 h 389426"/>
              <a:gd name="connsiteX2" fmla="*/ 120650 w 615950"/>
              <a:gd name="connsiteY2" fmla="*/ 389426 h 389426"/>
              <a:gd name="connsiteX3" fmla="*/ 184150 w 615950"/>
              <a:gd name="connsiteY3" fmla="*/ 2076 h 389426"/>
              <a:gd name="connsiteX4" fmla="*/ 615950 w 615950"/>
              <a:gd name="connsiteY4" fmla="*/ 0 h 38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950" h="389426">
                <a:moveTo>
                  <a:pt x="0" y="275126"/>
                </a:moveTo>
                <a:lnTo>
                  <a:pt x="44450" y="217976"/>
                </a:lnTo>
                <a:lnTo>
                  <a:pt x="120650" y="389426"/>
                </a:lnTo>
                <a:lnTo>
                  <a:pt x="184150" y="2076"/>
                </a:lnTo>
                <a:lnTo>
                  <a:pt x="61595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201648" y="3299438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18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5757908" y="3300469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21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6275002" y="327759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6479248" y="3262267"/>
            <a:ext cx="185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 × CF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93199" y="4419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5101" y="4419334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CF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599457" y="2555710"/>
            <a:ext cx="1112900" cy="0"/>
          </a:xfrm>
          <a:prstGeom prst="line">
            <a:avLst/>
          </a:prstGeom>
          <a:noFill/>
          <a:ln w="28575" cap="flat" cmpd="sng" algn="ctr">
            <a:solidFill>
              <a:srgbClr val="0707F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125" name="Freeform 124"/>
          <p:cNvSpPr/>
          <p:nvPr/>
        </p:nvSpPr>
        <p:spPr bwMode="auto">
          <a:xfrm>
            <a:off x="2472103" y="2815176"/>
            <a:ext cx="2518410" cy="296091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  <a:gd name="connsiteX0" fmla="*/ 0 w 2518410"/>
              <a:gd name="connsiteY0" fmla="*/ 273050 h 387350"/>
              <a:gd name="connsiteX1" fmla="*/ 44450 w 2518410"/>
              <a:gd name="connsiteY1" fmla="*/ 215900 h 387350"/>
              <a:gd name="connsiteX2" fmla="*/ 120650 w 2518410"/>
              <a:gd name="connsiteY2" fmla="*/ 387350 h 387350"/>
              <a:gd name="connsiteX3" fmla="*/ 184150 w 2518410"/>
              <a:gd name="connsiteY3" fmla="*/ 0 h 387350"/>
              <a:gd name="connsiteX4" fmla="*/ 2518410 w 2518410"/>
              <a:gd name="connsiteY4" fmla="*/ 2077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410" h="387350">
                <a:moveTo>
                  <a:pt x="0" y="273050"/>
                </a:moveTo>
                <a:lnTo>
                  <a:pt x="44450" y="215900"/>
                </a:lnTo>
                <a:lnTo>
                  <a:pt x="120650" y="387350"/>
                </a:lnTo>
                <a:lnTo>
                  <a:pt x="184150" y="0"/>
                </a:lnTo>
                <a:lnTo>
                  <a:pt x="2518410" y="2077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618468" y="2794947"/>
            <a:ext cx="36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7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838018" y="2795978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53256" y="2793085"/>
            <a:ext cx="31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73788" y="2790192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456669" y="2794947"/>
            <a:ext cx="35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670028" y="2795978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891008" y="2793085"/>
            <a:ext cx="3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086119" y="2802443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307099" y="2799550"/>
            <a:ext cx="3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502210" y="2808908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23190" y="2806015"/>
            <a:ext cx="3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 bwMode="auto">
          <a:xfrm>
            <a:off x="4973048" y="3221305"/>
            <a:ext cx="1" cy="177280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7" name="Cloud 236"/>
          <p:cNvSpPr/>
          <p:nvPr/>
        </p:nvSpPr>
        <p:spPr bwMode="auto">
          <a:xfrm>
            <a:off x="2155594" y="1539914"/>
            <a:ext cx="3014688" cy="127526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Now, for </a:t>
            </a:r>
            <a:r>
              <a:rPr lang="en-US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BCE, we have  Area and Base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1162" y="234354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IN" sz="1800" dirty="0">
              <a:solidFill>
                <a:srgbClr val="00000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132211" y="278431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IN" sz="1800" dirty="0">
              <a:solidFill>
                <a:srgbClr val="000000"/>
              </a:solidFill>
            </a:endParaRPr>
          </a:p>
        </p:txBody>
      </p:sp>
      <p:sp>
        <p:nvSpPr>
          <p:cNvPr id="150" name="Cloud 149"/>
          <p:cNvSpPr/>
          <p:nvPr/>
        </p:nvSpPr>
        <p:spPr bwMode="auto">
          <a:xfrm>
            <a:off x="2398054" y="1484100"/>
            <a:ext cx="2622666" cy="135509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Can we find Height ?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7533" y="2209956"/>
            <a:ext cx="107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8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YES</a:t>
            </a:r>
            <a:endParaRPr lang="en-IN" sz="18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Cloud 150"/>
          <p:cNvSpPr/>
          <p:nvPr/>
        </p:nvSpPr>
        <p:spPr bwMode="auto">
          <a:xfrm>
            <a:off x="2287668" y="1514302"/>
            <a:ext cx="2372960" cy="135509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Which formula is to be used ?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2" name="Cloud 151"/>
          <p:cNvSpPr/>
          <p:nvPr/>
        </p:nvSpPr>
        <p:spPr bwMode="auto">
          <a:xfrm>
            <a:off x="2038712" y="1742183"/>
            <a:ext cx="3385191" cy="668643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½  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 Base </a:t>
            </a:r>
            <a:r>
              <a:rPr lang="en-US" b="1" kern="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 Height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53" name="Straight Connector 152"/>
          <p:cNvCxnSpPr/>
          <p:nvPr/>
        </p:nvCxnSpPr>
        <p:spPr bwMode="auto">
          <a:xfrm rot="16200000">
            <a:off x="7422633" y="1826302"/>
            <a:ext cx="1441491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154" name="TextBox 153"/>
          <p:cNvSpPr txBox="1"/>
          <p:nvPr/>
        </p:nvSpPr>
        <p:spPr>
          <a:xfrm>
            <a:off x="4973048" y="39273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282044" y="3927310"/>
            <a:ext cx="59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CF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791123" y="3927310"/>
            <a:ext cx="38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41834" y="3744841"/>
            <a:ext cx="1042035" cy="370363"/>
            <a:chOff x="6274186" y="3532281"/>
            <a:chExt cx="1042035" cy="370363"/>
          </a:xfrm>
        </p:grpSpPr>
        <p:sp>
          <p:nvSpPr>
            <p:cNvPr id="157" name="Freeform 156"/>
            <p:cNvSpPr/>
            <p:nvPr/>
          </p:nvSpPr>
          <p:spPr bwMode="auto">
            <a:xfrm>
              <a:off x="6691701" y="3550923"/>
              <a:ext cx="615950" cy="297678"/>
            </a:xfrm>
            <a:custGeom>
              <a:avLst/>
              <a:gdLst>
                <a:gd name="connsiteX0" fmla="*/ 0 w 1384300"/>
                <a:gd name="connsiteY0" fmla="*/ 273050 h 387350"/>
                <a:gd name="connsiteX1" fmla="*/ 44450 w 1384300"/>
                <a:gd name="connsiteY1" fmla="*/ 215900 h 387350"/>
                <a:gd name="connsiteX2" fmla="*/ 120650 w 1384300"/>
                <a:gd name="connsiteY2" fmla="*/ 387350 h 387350"/>
                <a:gd name="connsiteX3" fmla="*/ 184150 w 1384300"/>
                <a:gd name="connsiteY3" fmla="*/ 0 h 387350"/>
                <a:gd name="connsiteX4" fmla="*/ 1384300 w 1384300"/>
                <a:gd name="connsiteY4" fmla="*/ 0 h 387350"/>
                <a:gd name="connsiteX0" fmla="*/ 0 w 2441575"/>
                <a:gd name="connsiteY0" fmla="*/ 273050 h 387350"/>
                <a:gd name="connsiteX1" fmla="*/ 44450 w 2441575"/>
                <a:gd name="connsiteY1" fmla="*/ 215900 h 387350"/>
                <a:gd name="connsiteX2" fmla="*/ 120650 w 2441575"/>
                <a:gd name="connsiteY2" fmla="*/ 387350 h 387350"/>
                <a:gd name="connsiteX3" fmla="*/ 184150 w 2441575"/>
                <a:gd name="connsiteY3" fmla="*/ 0 h 387350"/>
                <a:gd name="connsiteX4" fmla="*/ 2441575 w 2441575"/>
                <a:gd name="connsiteY4" fmla="*/ 0 h 387350"/>
                <a:gd name="connsiteX0" fmla="*/ 0 w 3657600"/>
                <a:gd name="connsiteY0" fmla="*/ 277204 h 391504"/>
                <a:gd name="connsiteX1" fmla="*/ 44450 w 3657600"/>
                <a:gd name="connsiteY1" fmla="*/ 220054 h 391504"/>
                <a:gd name="connsiteX2" fmla="*/ 120650 w 3657600"/>
                <a:gd name="connsiteY2" fmla="*/ 391504 h 391504"/>
                <a:gd name="connsiteX3" fmla="*/ 184150 w 3657600"/>
                <a:gd name="connsiteY3" fmla="*/ 4154 h 391504"/>
                <a:gd name="connsiteX4" fmla="*/ 3657600 w 3657600"/>
                <a:gd name="connsiteY4" fmla="*/ 0 h 391504"/>
                <a:gd name="connsiteX0" fmla="*/ 0 w 2247900"/>
                <a:gd name="connsiteY0" fmla="*/ 273050 h 387350"/>
                <a:gd name="connsiteX1" fmla="*/ 44450 w 2247900"/>
                <a:gd name="connsiteY1" fmla="*/ 215900 h 387350"/>
                <a:gd name="connsiteX2" fmla="*/ 120650 w 2247900"/>
                <a:gd name="connsiteY2" fmla="*/ 387350 h 387350"/>
                <a:gd name="connsiteX3" fmla="*/ 184150 w 2247900"/>
                <a:gd name="connsiteY3" fmla="*/ 0 h 387350"/>
                <a:gd name="connsiteX4" fmla="*/ 2247900 w 2247900"/>
                <a:gd name="connsiteY4" fmla="*/ 2077 h 387350"/>
                <a:gd name="connsiteX0" fmla="*/ 0 w 2266950"/>
                <a:gd name="connsiteY0" fmla="*/ 273050 h 387350"/>
                <a:gd name="connsiteX1" fmla="*/ 44450 w 2266950"/>
                <a:gd name="connsiteY1" fmla="*/ 215900 h 387350"/>
                <a:gd name="connsiteX2" fmla="*/ 120650 w 2266950"/>
                <a:gd name="connsiteY2" fmla="*/ 387350 h 387350"/>
                <a:gd name="connsiteX3" fmla="*/ 184150 w 2266950"/>
                <a:gd name="connsiteY3" fmla="*/ 0 h 387350"/>
                <a:gd name="connsiteX4" fmla="*/ 2266950 w 2266950"/>
                <a:gd name="connsiteY4" fmla="*/ 2077 h 387350"/>
                <a:gd name="connsiteX0" fmla="*/ 0 w 625475"/>
                <a:gd name="connsiteY0" fmla="*/ 275126 h 389426"/>
                <a:gd name="connsiteX1" fmla="*/ 44450 w 625475"/>
                <a:gd name="connsiteY1" fmla="*/ 217976 h 389426"/>
                <a:gd name="connsiteX2" fmla="*/ 120650 w 625475"/>
                <a:gd name="connsiteY2" fmla="*/ 389426 h 389426"/>
                <a:gd name="connsiteX3" fmla="*/ 184150 w 625475"/>
                <a:gd name="connsiteY3" fmla="*/ 2076 h 389426"/>
                <a:gd name="connsiteX4" fmla="*/ 625475 w 625475"/>
                <a:gd name="connsiteY4" fmla="*/ 0 h 389426"/>
                <a:gd name="connsiteX0" fmla="*/ 0 w 628650"/>
                <a:gd name="connsiteY0" fmla="*/ 273050 h 387350"/>
                <a:gd name="connsiteX1" fmla="*/ 44450 w 628650"/>
                <a:gd name="connsiteY1" fmla="*/ 215900 h 387350"/>
                <a:gd name="connsiteX2" fmla="*/ 120650 w 628650"/>
                <a:gd name="connsiteY2" fmla="*/ 387350 h 387350"/>
                <a:gd name="connsiteX3" fmla="*/ 184150 w 628650"/>
                <a:gd name="connsiteY3" fmla="*/ 0 h 387350"/>
                <a:gd name="connsiteX4" fmla="*/ 628650 w 628650"/>
                <a:gd name="connsiteY4" fmla="*/ 6231 h 387350"/>
                <a:gd name="connsiteX0" fmla="*/ 0 w 622300"/>
                <a:gd name="connsiteY0" fmla="*/ 275126 h 389426"/>
                <a:gd name="connsiteX1" fmla="*/ 44450 w 622300"/>
                <a:gd name="connsiteY1" fmla="*/ 217976 h 389426"/>
                <a:gd name="connsiteX2" fmla="*/ 120650 w 622300"/>
                <a:gd name="connsiteY2" fmla="*/ 389426 h 389426"/>
                <a:gd name="connsiteX3" fmla="*/ 184150 w 622300"/>
                <a:gd name="connsiteY3" fmla="*/ 2076 h 389426"/>
                <a:gd name="connsiteX4" fmla="*/ 622300 w 622300"/>
                <a:gd name="connsiteY4" fmla="*/ 0 h 389426"/>
                <a:gd name="connsiteX0" fmla="*/ 0 w 631825"/>
                <a:gd name="connsiteY0" fmla="*/ 273050 h 387350"/>
                <a:gd name="connsiteX1" fmla="*/ 44450 w 631825"/>
                <a:gd name="connsiteY1" fmla="*/ 215900 h 387350"/>
                <a:gd name="connsiteX2" fmla="*/ 120650 w 631825"/>
                <a:gd name="connsiteY2" fmla="*/ 387350 h 387350"/>
                <a:gd name="connsiteX3" fmla="*/ 184150 w 631825"/>
                <a:gd name="connsiteY3" fmla="*/ 0 h 387350"/>
                <a:gd name="connsiteX4" fmla="*/ 631825 w 631825"/>
                <a:gd name="connsiteY4" fmla="*/ 10385 h 387350"/>
                <a:gd name="connsiteX0" fmla="*/ 0 w 615950"/>
                <a:gd name="connsiteY0" fmla="*/ 275126 h 389426"/>
                <a:gd name="connsiteX1" fmla="*/ 44450 w 615950"/>
                <a:gd name="connsiteY1" fmla="*/ 217976 h 389426"/>
                <a:gd name="connsiteX2" fmla="*/ 120650 w 615950"/>
                <a:gd name="connsiteY2" fmla="*/ 389426 h 389426"/>
                <a:gd name="connsiteX3" fmla="*/ 184150 w 615950"/>
                <a:gd name="connsiteY3" fmla="*/ 2076 h 389426"/>
                <a:gd name="connsiteX4" fmla="*/ 615950 w 615950"/>
                <a:gd name="connsiteY4" fmla="*/ 0 h 38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950" h="389426">
                  <a:moveTo>
                    <a:pt x="0" y="275126"/>
                  </a:moveTo>
                  <a:lnTo>
                    <a:pt x="44450" y="217976"/>
                  </a:lnTo>
                  <a:lnTo>
                    <a:pt x="120650" y="389426"/>
                  </a:lnTo>
                  <a:lnTo>
                    <a:pt x="184150" y="2076"/>
                  </a:lnTo>
                  <a:lnTo>
                    <a:pt x="61595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274186" y="3532281"/>
              <a:ext cx="535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18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30446" y="3533312"/>
              <a:ext cx="485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21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14" name="Straight Connector 13"/>
          <p:cNvCxnSpPr/>
          <p:nvPr/>
        </p:nvCxnSpPr>
        <p:spPr bwMode="auto">
          <a:xfrm flipH="1">
            <a:off x="6197365" y="4115642"/>
            <a:ext cx="98548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" name="TextBox 159"/>
          <p:cNvSpPr txBox="1"/>
          <p:nvPr/>
        </p:nvSpPr>
        <p:spPr>
          <a:xfrm>
            <a:off x="6450127" y="4091378"/>
            <a:ext cx="42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43" name="Straight Connector 242"/>
          <p:cNvCxnSpPr/>
          <p:nvPr/>
        </p:nvCxnSpPr>
        <p:spPr bwMode="auto">
          <a:xfrm flipH="1">
            <a:off x="6517894" y="4160231"/>
            <a:ext cx="292385" cy="231626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61" name="Straight Connector 160"/>
          <p:cNvCxnSpPr/>
          <p:nvPr/>
        </p:nvCxnSpPr>
        <p:spPr bwMode="auto">
          <a:xfrm flipH="1">
            <a:off x="6198234" y="3851110"/>
            <a:ext cx="399292" cy="195241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246" name="TextBox 245"/>
          <p:cNvSpPr txBox="1"/>
          <p:nvPr/>
        </p:nvSpPr>
        <p:spPr>
          <a:xfrm>
            <a:off x="6241647" y="3619533"/>
            <a:ext cx="25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3</a:t>
            </a:r>
            <a:endParaRPr lang="en-IN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0047" y="396710"/>
            <a:ext cx="868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Q. Find the area of a trapezium whose parallel sides are 25 cm, </a:t>
            </a:r>
          </a:p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 13 cm and other sides are 15 cm and 15 cm.</a:t>
            </a:r>
            <a:endParaRPr lang="en-US" sz="1800" b="1" dirty="0">
              <a:solidFill>
                <a:srgbClr val="0707F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643699" y="3731571"/>
            <a:ext cx="31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685690" y="4417858"/>
            <a:ext cx="31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49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500"/>
                            </p:stCondLst>
                            <p:childTnLst>
                              <p:par>
                                <p:cTn id="4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500"/>
                            </p:stCondLst>
                            <p:childTnLst>
                              <p:par>
                                <p:cTn id="5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500"/>
                            </p:stCondLst>
                            <p:childTnLst>
                              <p:par>
                                <p:cTn id="5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6" grpId="1" animBg="1"/>
      <p:bldP spid="147" grpId="0" animBg="1"/>
      <p:bldP spid="147" grpId="1" animBg="1"/>
      <p:bldP spid="145" grpId="0" animBg="1"/>
      <p:bldP spid="145" grpId="1" animBg="1"/>
      <p:bldP spid="242" grpId="0" animBg="1"/>
      <p:bldP spid="242" grpId="1" animBg="1"/>
      <p:bldP spid="236" grpId="0" animBg="1"/>
      <p:bldP spid="236" grpId="1" animBg="1"/>
      <p:bldP spid="235" grpId="0" animBg="1"/>
      <p:bldP spid="23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2" grpId="0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4" grpId="0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63" grpId="0" animBg="1"/>
      <p:bldP spid="63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194" grpId="0"/>
      <p:bldP spid="195" grpId="0"/>
      <p:bldP spid="196" grpId="0" animBg="1"/>
      <p:bldP spid="197" grpId="0"/>
      <p:bldP spid="198" grpId="0"/>
      <p:bldP spid="199" grpId="0"/>
      <p:bldP spid="200" grpId="0"/>
      <p:bldP spid="205" grpId="0"/>
      <p:bldP spid="206" grpId="0"/>
      <p:bldP spid="215" grpId="0"/>
      <p:bldP spid="216" grpId="0" animBg="1"/>
      <p:bldP spid="217" grpId="0"/>
      <p:bldP spid="218" grpId="0"/>
      <p:bldP spid="219" grpId="0"/>
      <p:bldP spid="220" grpId="0"/>
      <p:bldP spid="221" grpId="0"/>
      <p:bldP spid="222" grpId="0" animBg="1"/>
      <p:bldP spid="223" grpId="0"/>
      <p:bldP spid="224" grpId="0"/>
      <p:bldP spid="225" grpId="0"/>
      <p:bldP spid="226" grpId="0"/>
      <p:bldP spid="229" grpId="0"/>
      <p:bldP spid="230" grpId="0" animBg="1"/>
      <p:bldP spid="231" grpId="0"/>
      <p:bldP spid="232" grpId="0"/>
      <p:bldP spid="233" grpId="0"/>
      <p:bldP spid="234" grpId="0"/>
      <p:bldP spid="4" grpId="0"/>
      <p:bldP spid="5" grpId="0"/>
      <p:bldP spid="125" grpId="0" animBg="1"/>
      <p:bldP spid="126" grpId="0"/>
      <p:bldP spid="127" grpId="0"/>
      <p:bldP spid="128" grpId="0"/>
      <p:bldP spid="131" grpId="0"/>
      <p:bldP spid="132" grpId="0"/>
      <p:bldP spid="133" grpId="0"/>
      <p:bldP spid="136" grpId="0"/>
      <p:bldP spid="137" grpId="0"/>
      <p:bldP spid="141" grpId="0"/>
      <p:bldP spid="142" grpId="0"/>
      <p:bldP spid="143" grpId="0"/>
      <p:bldP spid="237" grpId="0" animBg="1"/>
      <p:bldP spid="237" grpId="1" animBg="1"/>
      <p:bldP spid="9" grpId="0"/>
      <p:bldP spid="149" grpId="0"/>
      <p:bldP spid="150" grpId="0" animBg="1"/>
      <p:bldP spid="150" grpId="1" animBg="1"/>
      <p:bldP spid="10" grpId="0"/>
      <p:bldP spid="10" grpId="1"/>
      <p:bldP spid="151" grpId="0" animBg="1"/>
      <p:bldP spid="151" grpId="1" animBg="1"/>
      <p:bldP spid="152" grpId="0" animBg="1"/>
      <p:bldP spid="152" grpId="1" animBg="1"/>
      <p:bldP spid="154" grpId="0"/>
      <p:bldP spid="155" grpId="0"/>
      <p:bldP spid="156" grpId="0"/>
      <p:bldP spid="160" grpId="0"/>
      <p:bldP spid="246" grpId="0"/>
      <p:bldP spid="163" grpId="0"/>
      <p:bldP spid="1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488529" y="4544686"/>
            <a:ext cx="4441027" cy="49919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04672" y="870417"/>
            <a:ext cx="2158996" cy="41617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3341196" y="899933"/>
            <a:ext cx="2071273" cy="34884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4982746" y="2260812"/>
            <a:ext cx="454969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7019785" y="631660"/>
            <a:ext cx="739991" cy="24279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4308344" y="2270181"/>
            <a:ext cx="454969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3622788" y="2298005"/>
            <a:ext cx="454969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272" y="265702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Q. Find the area of a trapezium whose parallel sides 25 cm, </a:t>
            </a:r>
          </a:p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13 cm and other sides are 15 cm and 15 cm.</a:t>
            </a:r>
            <a:endParaRPr lang="en-US" sz="1800" b="1" dirty="0">
              <a:solidFill>
                <a:srgbClr val="0707F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272" y="9261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Sol.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8158" y="1434102"/>
            <a:ext cx="433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Height of trapezium ABCD is same as that of </a:t>
            </a:r>
            <a:r>
              <a:rPr lang="en-US" sz="1800" b="1" dirty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BCE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6672" y="227974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2432" y="2253252"/>
            <a:ext cx="267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trapezium 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17154" y="2099451"/>
            <a:ext cx="380362" cy="627819"/>
            <a:chOff x="3020060" y="3948946"/>
            <a:chExt cx="380362" cy="627819"/>
          </a:xfrm>
        </p:grpSpPr>
        <p:sp>
          <p:nvSpPr>
            <p:cNvPr id="45" name="TextBox 44"/>
            <p:cNvSpPr txBox="1"/>
            <p:nvPr/>
          </p:nvSpPr>
          <p:spPr>
            <a:xfrm>
              <a:off x="3020060" y="3948946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>
              <a:off x="3046148" y="4267202"/>
              <a:ext cx="2964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TextBox 46"/>
            <p:cNvSpPr txBox="1"/>
            <p:nvPr/>
          </p:nvSpPr>
          <p:spPr>
            <a:xfrm>
              <a:off x="3023232" y="4207433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545129" y="2228694"/>
            <a:ext cx="1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(AB + CD)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1588" y="2222598"/>
            <a:ext cx="137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 CF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672" y="283302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2432" y="2831223"/>
            <a:ext cx="267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trapezium 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217154" y="2690832"/>
            <a:ext cx="380362" cy="627819"/>
            <a:chOff x="3020060" y="3948946"/>
            <a:chExt cx="380362" cy="627819"/>
          </a:xfrm>
        </p:grpSpPr>
        <p:sp>
          <p:nvSpPr>
            <p:cNvPr id="53" name="TextBox 52"/>
            <p:cNvSpPr txBox="1"/>
            <p:nvPr/>
          </p:nvSpPr>
          <p:spPr>
            <a:xfrm>
              <a:off x="3020060" y="3948946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>
              <a:off x="3046148" y="4267202"/>
              <a:ext cx="2964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3023232" y="4207433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545129" y="2822847"/>
            <a:ext cx="62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(25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41588" y="2822847"/>
            <a:ext cx="32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i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961386" y="2822847"/>
            <a:ext cx="915035" cy="370363"/>
            <a:chOff x="3303469" y="2711431"/>
            <a:chExt cx="915035" cy="370363"/>
          </a:xfrm>
        </p:grpSpPr>
        <p:sp>
          <p:nvSpPr>
            <p:cNvPr id="58" name="Freeform 57"/>
            <p:cNvSpPr/>
            <p:nvPr/>
          </p:nvSpPr>
          <p:spPr bwMode="auto">
            <a:xfrm>
              <a:off x="3593984" y="2730073"/>
              <a:ext cx="615950" cy="297678"/>
            </a:xfrm>
            <a:custGeom>
              <a:avLst/>
              <a:gdLst>
                <a:gd name="connsiteX0" fmla="*/ 0 w 1384300"/>
                <a:gd name="connsiteY0" fmla="*/ 273050 h 387350"/>
                <a:gd name="connsiteX1" fmla="*/ 44450 w 1384300"/>
                <a:gd name="connsiteY1" fmla="*/ 215900 h 387350"/>
                <a:gd name="connsiteX2" fmla="*/ 120650 w 1384300"/>
                <a:gd name="connsiteY2" fmla="*/ 387350 h 387350"/>
                <a:gd name="connsiteX3" fmla="*/ 184150 w 1384300"/>
                <a:gd name="connsiteY3" fmla="*/ 0 h 387350"/>
                <a:gd name="connsiteX4" fmla="*/ 1384300 w 1384300"/>
                <a:gd name="connsiteY4" fmla="*/ 0 h 387350"/>
                <a:gd name="connsiteX0" fmla="*/ 0 w 2441575"/>
                <a:gd name="connsiteY0" fmla="*/ 273050 h 387350"/>
                <a:gd name="connsiteX1" fmla="*/ 44450 w 2441575"/>
                <a:gd name="connsiteY1" fmla="*/ 215900 h 387350"/>
                <a:gd name="connsiteX2" fmla="*/ 120650 w 2441575"/>
                <a:gd name="connsiteY2" fmla="*/ 387350 h 387350"/>
                <a:gd name="connsiteX3" fmla="*/ 184150 w 2441575"/>
                <a:gd name="connsiteY3" fmla="*/ 0 h 387350"/>
                <a:gd name="connsiteX4" fmla="*/ 2441575 w 2441575"/>
                <a:gd name="connsiteY4" fmla="*/ 0 h 387350"/>
                <a:gd name="connsiteX0" fmla="*/ 0 w 3657600"/>
                <a:gd name="connsiteY0" fmla="*/ 277204 h 391504"/>
                <a:gd name="connsiteX1" fmla="*/ 44450 w 3657600"/>
                <a:gd name="connsiteY1" fmla="*/ 220054 h 391504"/>
                <a:gd name="connsiteX2" fmla="*/ 120650 w 3657600"/>
                <a:gd name="connsiteY2" fmla="*/ 391504 h 391504"/>
                <a:gd name="connsiteX3" fmla="*/ 184150 w 3657600"/>
                <a:gd name="connsiteY3" fmla="*/ 4154 h 391504"/>
                <a:gd name="connsiteX4" fmla="*/ 3657600 w 3657600"/>
                <a:gd name="connsiteY4" fmla="*/ 0 h 391504"/>
                <a:gd name="connsiteX0" fmla="*/ 0 w 2247900"/>
                <a:gd name="connsiteY0" fmla="*/ 273050 h 387350"/>
                <a:gd name="connsiteX1" fmla="*/ 44450 w 2247900"/>
                <a:gd name="connsiteY1" fmla="*/ 215900 h 387350"/>
                <a:gd name="connsiteX2" fmla="*/ 120650 w 2247900"/>
                <a:gd name="connsiteY2" fmla="*/ 387350 h 387350"/>
                <a:gd name="connsiteX3" fmla="*/ 184150 w 2247900"/>
                <a:gd name="connsiteY3" fmla="*/ 0 h 387350"/>
                <a:gd name="connsiteX4" fmla="*/ 2247900 w 2247900"/>
                <a:gd name="connsiteY4" fmla="*/ 2077 h 387350"/>
                <a:gd name="connsiteX0" fmla="*/ 0 w 2266950"/>
                <a:gd name="connsiteY0" fmla="*/ 273050 h 387350"/>
                <a:gd name="connsiteX1" fmla="*/ 44450 w 2266950"/>
                <a:gd name="connsiteY1" fmla="*/ 215900 h 387350"/>
                <a:gd name="connsiteX2" fmla="*/ 120650 w 2266950"/>
                <a:gd name="connsiteY2" fmla="*/ 387350 h 387350"/>
                <a:gd name="connsiteX3" fmla="*/ 184150 w 2266950"/>
                <a:gd name="connsiteY3" fmla="*/ 0 h 387350"/>
                <a:gd name="connsiteX4" fmla="*/ 2266950 w 2266950"/>
                <a:gd name="connsiteY4" fmla="*/ 2077 h 387350"/>
                <a:gd name="connsiteX0" fmla="*/ 0 w 625475"/>
                <a:gd name="connsiteY0" fmla="*/ 275126 h 389426"/>
                <a:gd name="connsiteX1" fmla="*/ 44450 w 625475"/>
                <a:gd name="connsiteY1" fmla="*/ 217976 h 389426"/>
                <a:gd name="connsiteX2" fmla="*/ 120650 w 625475"/>
                <a:gd name="connsiteY2" fmla="*/ 389426 h 389426"/>
                <a:gd name="connsiteX3" fmla="*/ 184150 w 625475"/>
                <a:gd name="connsiteY3" fmla="*/ 2076 h 389426"/>
                <a:gd name="connsiteX4" fmla="*/ 625475 w 625475"/>
                <a:gd name="connsiteY4" fmla="*/ 0 h 389426"/>
                <a:gd name="connsiteX0" fmla="*/ 0 w 628650"/>
                <a:gd name="connsiteY0" fmla="*/ 273050 h 387350"/>
                <a:gd name="connsiteX1" fmla="*/ 44450 w 628650"/>
                <a:gd name="connsiteY1" fmla="*/ 215900 h 387350"/>
                <a:gd name="connsiteX2" fmla="*/ 120650 w 628650"/>
                <a:gd name="connsiteY2" fmla="*/ 387350 h 387350"/>
                <a:gd name="connsiteX3" fmla="*/ 184150 w 628650"/>
                <a:gd name="connsiteY3" fmla="*/ 0 h 387350"/>
                <a:gd name="connsiteX4" fmla="*/ 628650 w 628650"/>
                <a:gd name="connsiteY4" fmla="*/ 6231 h 387350"/>
                <a:gd name="connsiteX0" fmla="*/ 0 w 622300"/>
                <a:gd name="connsiteY0" fmla="*/ 275126 h 389426"/>
                <a:gd name="connsiteX1" fmla="*/ 44450 w 622300"/>
                <a:gd name="connsiteY1" fmla="*/ 217976 h 389426"/>
                <a:gd name="connsiteX2" fmla="*/ 120650 w 622300"/>
                <a:gd name="connsiteY2" fmla="*/ 389426 h 389426"/>
                <a:gd name="connsiteX3" fmla="*/ 184150 w 622300"/>
                <a:gd name="connsiteY3" fmla="*/ 2076 h 389426"/>
                <a:gd name="connsiteX4" fmla="*/ 622300 w 622300"/>
                <a:gd name="connsiteY4" fmla="*/ 0 h 389426"/>
                <a:gd name="connsiteX0" fmla="*/ 0 w 631825"/>
                <a:gd name="connsiteY0" fmla="*/ 273050 h 387350"/>
                <a:gd name="connsiteX1" fmla="*/ 44450 w 631825"/>
                <a:gd name="connsiteY1" fmla="*/ 215900 h 387350"/>
                <a:gd name="connsiteX2" fmla="*/ 120650 w 631825"/>
                <a:gd name="connsiteY2" fmla="*/ 387350 h 387350"/>
                <a:gd name="connsiteX3" fmla="*/ 184150 w 631825"/>
                <a:gd name="connsiteY3" fmla="*/ 0 h 387350"/>
                <a:gd name="connsiteX4" fmla="*/ 631825 w 631825"/>
                <a:gd name="connsiteY4" fmla="*/ 10385 h 387350"/>
                <a:gd name="connsiteX0" fmla="*/ 0 w 615950"/>
                <a:gd name="connsiteY0" fmla="*/ 275126 h 389426"/>
                <a:gd name="connsiteX1" fmla="*/ 44450 w 615950"/>
                <a:gd name="connsiteY1" fmla="*/ 217976 h 389426"/>
                <a:gd name="connsiteX2" fmla="*/ 120650 w 615950"/>
                <a:gd name="connsiteY2" fmla="*/ 389426 h 389426"/>
                <a:gd name="connsiteX3" fmla="*/ 184150 w 615950"/>
                <a:gd name="connsiteY3" fmla="*/ 2076 h 389426"/>
                <a:gd name="connsiteX4" fmla="*/ 615950 w 615950"/>
                <a:gd name="connsiteY4" fmla="*/ 0 h 38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950" h="389426">
                  <a:moveTo>
                    <a:pt x="0" y="275126"/>
                  </a:moveTo>
                  <a:lnTo>
                    <a:pt x="44450" y="217976"/>
                  </a:lnTo>
                  <a:lnTo>
                    <a:pt x="120650" y="389426"/>
                  </a:lnTo>
                  <a:lnTo>
                    <a:pt x="184150" y="2076"/>
                  </a:lnTo>
                  <a:lnTo>
                    <a:pt x="61595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03469" y="2711431"/>
              <a:ext cx="33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3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32729" y="2712462"/>
              <a:ext cx="485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21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858356" y="4076483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148870" y="4096689"/>
            <a:ext cx="1085531" cy="370363"/>
            <a:chOff x="3132973" y="2711431"/>
            <a:chExt cx="1085531" cy="370363"/>
          </a:xfrm>
        </p:grpSpPr>
        <p:sp>
          <p:nvSpPr>
            <p:cNvPr id="64" name="Freeform 63"/>
            <p:cNvSpPr/>
            <p:nvPr/>
          </p:nvSpPr>
          <p:spPr bwMode="auto">
            <a:xfrm>
              <a:off x="3593984" y="2730073"/>
              <a:ext cx="615950" cy="297678"/>
            </a:xfrm>
            <a:custGeom>
              <a:avLst/>
              <a:gdLst>
                <a:gd name="connsiteX0" fmla="*/ 0 w 1384300"/>
                <a:gd name="connsiteY0" fmla="*/ 273050 h 387350"/>
                <a:gd name="connsiteX1" fmla="*/ 44450 w 1384300"/>
                <a:gd name="connsiteY1" fmla="*/ 215900 h 387350"/>
                <a:gd name="connsiteX2" fmla="*/ 120650 w 1384300"/>
                <a:gd name="connsiteY2" fmla="*/ 387350 h 387350"/>
                <a:gd name="connsiteX3" fmla="*/ 184150 w 1384300"/>
                <a:gd name="connsiteY3" fmla="*/ 0 h 387350"/>
                <a:gd name="connsiteX4" fmla="*/ 1384300 w 1384300"/>
                <a:gd name="connsiteY4" fmla="*/ 0 h 387350"/>
                <a:gd name="connsiteX0" fmla="*/ 0 w 2441575"/>
                <a:gd name="connsiteY0" fmla="*/ 273050 h 387350"/>
                <a:gd name="connsiteX1" fmla="*/ 44450 w 2441575"/>
                <a:gd name="connsiteY1" fmla="*/ 215900 h 387350"/>
                <a:gd name="connsiteX2" fmla="*/ 120650 w 2441575"/>
                <a:gd name="connsiteY2" fmla="*/ 387350 h 387350"/>
                <a:gd name="connsiteX3" fmla="*/ 184150 w 2441575"/>
                <a:gd name="connsiteY3" fmla="*/ 0 h 387350"/>
                <a:gd name="connsiteX4" fmla="*/ 2441575 w 2441575"/>
                <a:gd name="connsiteY4" fmla="*/ 0 h 387350"/>
                <a:gd name="connsiteX0" fmla="*/ 0 w 3657600"/>
                <a:gd name="connsiteY0" fmla="*/ 277204 h 391504"/>
                <a:gd name="connsiteX1" fmla="*/ 44450 w 3657600"/>
                <a:gd name="connsiteY1" fmla="*/ 220054 h 391504"/>
                <a:gd name="connsiteX2" fmla="*/ 120650 w 3657600"/>
                <a:gd name="connsiteY2" fmla="*/ 391504 h 391504"/>
                <a:gd name="connsiteX3" fmla="*/ 184150 w 3657600"/>
                <a:gd name="connsiteY3" fmla="*/ 4154 h 391504"/>
                <a:gd name="connsiteX4" fmla="*/ 3657600 w 3657600"/>
                <a:gd name="connsiteY4" fmla="*/ 0 h 391504"/>
                <a:gd name="connsiteX0" fmla="*/ 0 w 2247900"/>
                <a:gd name="connsiteY0" fmla="*/ 273050 h 387350"/>
                <a:gd name="connsiteX1" fmla="*/ 44450 w 2247900"/>
                <a:gd name="connsiteY1" fmla="*/ 215900 h 387350"/>
                <a:gd name="connsiteX2" fmla="*/ 120650 w 2247900"/>
                <a:gd name="connsiteY2" fmla="*/ 387350 h 387350"/>
                <a:gd name="connsiteX3" fmla="*/ 184150 w 2247900"/>
                <a:gd name="connsiteY3" fmla="*/ 0 h 387350"/>
                <a:gd name="connsiteX4" fmla="*/ 2247900 w 2247900"/>
                <a:gd name="connsiteY4" fmla="*/ 2077 h 387350"/>
                <a:gd name="connsiteX0" fmla="*/ 0 w 2266950"/>
                <a:gd name="connsiteY0" fmla="*/ 273050 h 387350"/>
                <a:gd name="connsiteX1" fmla="*/ 44450 w 2266950"/>
                <a:gd name="connsiteY1" fmla="*/ 215900 h 387350"/>
                <a:gd name="connsiteX2" fmla="*/ 120650 w 2266950"/>
                <a:gd name="connsiteY2" fmla="*/ 387350 h 387350"/>
                <a:gd name="connsiteX3" fmla="*/ 184150 w 2266950"/>
                <a:gd name="connsiteY3" fmla="*/ 0 h 387350"/>
                <a:gd name="connsiteX4" fmla="*/ 2266950 w 2266950"/>
                <a:gd name="connsiteY4" fmla="*/ 2077 h 387350"/>
                <a:gd name="connsiteX0" fmla="*/ 0 w 625475"/>
                <a:gd name="connsiteY0" fmla="*/ 275126 h 389426"/>
                <a:gd name="connsiteX1" fmla="*/ 44450 w 625475"/>
                <a:gd name="connsiteY1" fmla="*/ 217976 h 389426"/>
                <a:gd name="connsiteX2" fmla="*/ 120650 w 625475"/>
                <a:gd name="connsiteY2" fmla="*/ 389426 h 389426"/>
                <a:gd name="connsiteX3" fmla="*/ 184150 w 625475"/>
                <a:gd name="connsiteY3" fmla="*/ 2076 h 389426"/>
                <a:gd name="connsiteX4" fmla="*/ 625475 w 625475"/>
                <a:gd name="connsiteY4" fmla="*/ 0 h 389426"/>
                <a:gd name="connsiteX0" fmla="*/ 0 w 628650"/>
                <a:gd name="connsiteY0" fmla="*/ 273050 h 387350"/>
                <a:gd name="connsiteX1" fmla="*/ 44450 w 628650"/>
                <a:gd name="connsiteY1" fmla="*/ 215900 h 387350"/>
                <a:gd name="connsiteX2" fmla="*/ 120650 w 628650"/>
                <a:gd name="connsiteY2" fmla="*/ 387350 h 387350"/>
                <a:gd name="connsiteX3" fmla="*/ 184150 w 628650"/>
                <a:gd name="connsiteY3" fmla="*/ 0 h 387350"/>
                <a:gd name="connsiteX4" fmla="*/ 628650 w 628650"/>
                <a:gd name="connsiteY4" fmla="*/ 6231 h 387350"/>
                <a:gd name="connsiteX0" fmla="*/ 0 w 622300"/>
                <a:gd name="connsiteY0" fmla="*/ 275126 h 389426"/>
                <a:gd name="connsiteX1" fmla="*/ 44450 w 622300"/>
                <a:gd name="connsiteY1" fmla="*/ 217976 h 389426"/>
                <a:gd name="connsiteX2" fmla="*/ 120650 w 622300"/>
                <a:gd name="connsiteY2" fmla="*/ 389426 h 389426"/>
                <a:gd name="connsiteX3" fmla="*/ 184150 w 622300"/>
                <a:gd name="connsiteY3" fmla="*/ 2076 h 389426"/>
                <a:gd name="connsiteX4" fmla="*/ 622300 w 622300"/>
                <a:gd name="connsiteY4" fmla="*/ 0 h 389426"/>
                <a:gd name="connsiteX0" fmla="*/ 0 w 631825"/>
                <a:gd name="connsiteY0" fmla="*/ 273050 h 387350"/>
                <a:gd name="connsiteX1" fmla="*/ 44450 w 631825"/>
                <a:gd name="connsiteY1" fmla="*/ 215900 h 387350"/>
                <a:gd name="connsiteX2" fmla="*/ 120650 w 631825"/>
                <a:gd name="connsiteY2" fmla="*/ 387350 h 387350"/>
                <a:gd name="connsiteX3" fmla="*/ 184150 w 631825"/>
                <a:gd name="connsiteY3" fmla="*/ 0 h 387350"/>
                <a:gd name="connsiteX4" fmla="*/ 631825 w 631825"/>
                <a:gd name="connsiteY4" fmla="*/ 10385 h 387350"/>
                <a:gd name="connsiteX0" fmla="*/ 0 w 615950"/>
                <a:gd name="connsiteY0" fmla="*/ 275126 h 389426"/>
                <a:gd name="connsiteX1" fmla="*/ 44450 w 615950"/>
                <a:gd name="connsiteY1" fmla="*/ 217976 h 389426"/>
                <a:gd name="connsiteX2" fmla="*/ 120650 w 615950"/>
                <a:gd name="connsiteY2" fmla="*/ 389426 h 389426"/>
                <a:gd name="connsiteX3" fmla="*/ 184150 w 615950"/>
                <a:gd name="connsiteY3" fmla="*/ 2076 h 389426"/>
                <a:gd name="connsiteX4" fmla="*/ 615950 w 615950"/>
                <a:gd name="connsiteY4" fmla="*/ 0 h 38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950" h="389426">
                  <a:moveTo>
                    <a:pt x="0" y="275126"/>
                  </a:moveTo>
                  <a:lnTo>
                    <a:pt x="44450" y="217976"/>
                  </a:lnTo>
                  <a:lnTo>
                    <a:pt x="120650" y="389426"/>
                  </a:lnTo>
                  <a:lnTo>
                    <a:pt x="184150" y="2076"/>
                  </a:lnTo>
                  <a:lnTo>
                    <a:pt x="61595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32973" y="2711431"/>
              <a:ext cx="507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57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2729" y="2712462"/>
              <a:ext cx="485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21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174553" y="4076483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cm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i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38588" y="562912"/>
            <a:ext cx="3633484" cy="2297950"/>
            <a:chOff x="5586716" y="514350"/>
            <a:chExt cx="3633484" cy="2297950"/>
          </a:xfrm>
        </p:grpSpPr>
        <p:grpSp>
          <p:nvGrpSpPr>
            <p:cNvPr id="68" name="Group 67"/>
            <p:cNvGrpSpPr/>
            <p:nvPr/>
          </p:nvGrpSpPr>
          <p:grpSpPr>
            <a:xfrm>
              <a:off x="6036772" y="835743"/>
              <a:ext cx="2742946" cy="1447466"/>
              <a:chOff x="6086766" y="1360170"/>
              <a:chExt cx="2742946" cy="1447466"/>
            </a:xfrm>
          </p:grpSpPr>
          <p:cxnSp>
            <p:nvCxnSpPr>
              <p:cNvPr id="69" name="Straight Connector 68"/>
              <p:cNvCxnSpPr/>
              <p:nvPr/>
            </p:nvCxnSpPr>
            <p:spPr bwMode="auto">
              <a:xfrm rot="21480000" flipH="1">
                <a:off x="6086766" y="1368034"/>
                <a:ext cx="597588" cy="142748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 rot="120000">
                <a:off x="8232124" y="1362543"/>
                <a:ext cx="597588" cy="142748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 flipH="1">
                <a:off x="6103970" y="2807636"/>
                <a:ext cx="2700879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 flipH="1">
                <a:off x="6641071" y="1360170"/>
                <a:ext cx="1625976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3" name="TextBox 72"/>
            <p:cNvSpPr txBox="1"/>
            <p:nvPr/>
          </p:nvSpPr>
          <p:spPr>
            <a:xfrm>
              <a:off x="6400577" y="51435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D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813837" y="222855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A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739615" y="2148645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B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42162" y="53923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C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>
              <a:off x="8207222" y="842887"/>
              <a:ext cx="0" cy="144746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>
              <a:off x="7636718" y="828123"/>
              <a:ext cx="570504" cy="145508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TextBox 78"/>
            <p:cNvSpPr txBox="1"/>
            <p:nvPr/>
          </p:nvSpPr>
          <p:spPr>
            <a:xfrm>
              <a:off x="7442519" y="224125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E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86716" y="1296237"/>
              <a:ext cx="813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15 cm</a:t>
              </a:r>
              <a:endParaRPr lang="en-US" sz="14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406338" y="1263733"/>
              <a:ext cx="813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15 cm</a:t>
              </a:r>
              <a:endParaRPr lang="en-US" sz="14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30514" y="554771"/>
              <a:ext cx="813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13 cm</a:t>
              </a:r>
              <a:endParaRPr lang="en-US" sz="14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5983404" y="2504523"/>
              <a:ext cx="2832394" cy="307777"/>
              <a:chOff x="5890486" y="3135011"/>
              <a:chExt cx="2832394" cy="307777"/>
            </a:xfrm>
          </p:grpSpPr>
          <p:cxnSp>
            <p:nvCxnSpPr>
              <p:cNvPr id="84" name="Straight Connector 83"/>
              <p:cNvCxnSpPr/>
              <p:nvPr/>
            </p:nvCxnSpPr>
            <p:spPr bwMode="auto">
              <a:xfrm>
                <a:off x="5890486" y="3289375"/>
                <a:ext cx="2832394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5" name="TextBox 84"/>
              <p:cNvSpPr txBox="1"/>
              <p:nvPr/>
            </p:nvSpPr>
            <p:spPr>
              <a:xfrm>
                <a:off x="6904216" y="3135011"/>
                <a:ext cx="813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400" b="1" dirty="0" smtClean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25 cm</a:t>
                </a:r>
                <a:endParaRPr lang="en-US" sz="1400" b="1" baseline="30000" dirty="0">
                  <a:solidFill>
                    <a:srgbClr val="000000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86" name="Freeform 85"/>
            <p:cNvSpPr/>
            <p:nvPr/>
          </p:nvSpPr>
          <p:spPr bwMode="auto">
            <a:xfrm>
              <a:off x="8089156" y="2149292"/>
              <a:ext cx="114300" cy="131817"/>
            </a:xfrm>
            <a:custGeom>
              <a:avLst/>
              <a:gdLst>
                <a:gd name="connsiteX0" fmla="*/ 185737 w 185737"/>
                <a:gd name="connsiteY0" fmla="*/ 0 h 150019"/>
                <a:gd name="connsiteX1" fmla="*/ 185737 w 185737"/>
                <a:gd name="connsiteY1" fmla="*/ 0 h 150019"/>
                <a:gd name="connsiteX2" fmla="*/ 0 w 185737"/>
                <a:gd name="connsiteY2" fmla="*/ 0 h 150019"/>
                <a:gd name="connsiteX3" fmla="*/ 0 w 185737"/>
                <a:gd name="connsiteY3" fmla="*/ 150019 h 15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" h="150019">
                  <a:moveTo>
                    <a:pt x="185737" y="0"/>
                  </a:moveTo>
                  <a:lnTo>
                    <a:pt x="185737" y="0"/>
                  </a:lnTo>
                  <a:lnTo>
                    <a:pt x="0" y="0"/>
                  </a:lnTo>
                  <a:lnTo>
                    <a:pt x="0" y="150019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347919" y="2272029"/>
              <a:ext cx="813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13 cm</a:t>
              </a:r>
              <a:endParaRPr lang="en-US" sz="1400" b="1" baseline="30000" dirty="0">
                <a:solidFill>
                  <a:srgbClr val="FF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823519" y="2410647"/>
              <a:ext cx="813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12 cm</a:t>
              </a:r>
              <a:endParaRPr lang="en-US" sz="1400" b="1" baseline="30000" dirty="0">
                <a:solidFill>
                  <a:srgbClr val="FF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161781" y="1296237"/>
              <a:ext cx="813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15 cm</a:t>
              </a:r>
              <a:endParaRPr lang="en-US" sz="1400" b="1" baseline="30000" dirty="0">
                <a:solidFill>
                  <a:srgbClr val="FF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77200" y="223429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F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00" name="Cloud 99"/>
          <p:cNvSpPr/>
          <p:nvPr/>
        </p:nvSpPr>
        <p:spPr bwMode="auto">
          <a:xfrm>
            <a:off x="857306" y="2646709"/>
            <a:ext cx="3534960" cy="175519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314374" y="3066893"/>
            <a:ext cx="2692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800" b="1" dirty="0">
                <a:solidFill>
                  <a:srgbClr val="FFFFFF"/>
                </a:solidFill>
                <a:latin typeface="Bookman Old Style" panose="02050604050505020204" pitchFamily="18" charset="0"/>
              </a:rPr>
              <a:t>What is the formula to find Area of </a:t>
            </a:r>
            <a:r>
              <a:rPr lang="en-US" sz="1800" b="1" dirty="0" smtClean="0">
                <a:solidFill>
                  <a:srgbClr val="FFFFFF"/>
                </a:solidFill>
                <a:latin typeface="Bookman Old Style" panose="02050604050505020204" pitchFamily="18" charset="0"/>
              </a:rPr>
              <a:t>trapezium?</a:t>
            </a:r>
            <a:endParaRPr lang="en-US" sz="1800" b="1" dirty="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314374" y="3297725"/>
            <a:ext cx="3031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½  </a:t>
            </a:r>
            <a:r>
              <a:rPr lang="en-US" sz="18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</a:t>
            </a:r>
            <a:r>
              <a:rPr lang="en-US" sz="18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 (AB + CD) × CF</a:t>
            </a:r>
            <a:endParaRPr lang="en-US" sz="18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7046680" y="2581221"/>
            <a:ext cx="666120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972809" y="2574125"/>
            <a:ext cx="81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25 cm</a:t>
            </a:r>
            <a:endParaRPr lang="en-US" sz="14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35059" y="28228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95272" y="2822847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13)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311392" y="901457"/>
            <a:ext cx="2266564" cy="371911"/>
            <a:chOff x="4356472" y="-630197"/>
            <a:chExt cx="2266564" cy="371911"/>
          </a:xfrm>
        </p:grpSpPr>
        <p:sp>
          <p:nvSpPr>
            <p:cNvPr id="90" name="TextBox 89"/>
            <p:cNvSpPr txBox="1"/>
            <p:nvPr/>
          </p:nvSpPr>
          <p:spPr>
            <a:xfrm>
              <a:off x="4356472" y="-628650"/>
              <a:ext cx="59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CF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65551" y="-628650"/>
              <a:ext cx="381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=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5414951" y="-611555"/>
              <a:ext cx="615950" cy="297678"/>
            </a:xfrm>
            <a:custGeom>
              <a:avLst/>
              <a:gdLst>
                <a:gd name="connsiteX0" fmla="*/ 0 w 1384300"/>
                <a:gd name="connsiteY0" fmla="*/ 273050 h 387350"/>
                <a:gd name="connsiteX1" fmla="*/ 44450 w 1384300"/>
                <a:gd name="connsiteY1" fmla="*/ 215900 h 387350"/>
                <a:gd name="connsiteX2" fmla="*/ 120650 w 1384300"/>
                <a:gd name="connsiteY2" fmla="*/ 387350 h 387350"/>
                <a:gd name="connsiteX3" fmla="*/ 184150 w 1384300"/>
                <a:gd name="connsiteY3" fmla="*/ 0 h 387350"/>
                <a:gd name="connsiteX4" fmla="*/ 1384300 w 1384300"/>
                <a:gd name="connsiteY4" fmla="*/ 0 h 387350"/>
                <a:gd name="connsiteX0" fmla="*/ 0 w 2441575"/>
                <a:gd name="connsiteY0" fmla="*/ 273050 h 387350"/>
                <a:gd name="connsiteX1" fmla="*/ 44450 w 2441575"/>
                <a:gd name="connsiteY1" fmla="*/ 215900 h 387350"/>
                <a:gd name="connsiteX2" fmla="*/ 120650 w 2441575"/>
                <a:gd name="connsiteY2" fmla="*/ 387350 h 387350"/>
                <a:gd name="connsiteX3" fmla="*/ 184150 w 2441575"/>
                <a:gd name="connsiteY3" fmla="*/ 0 h 387350"/>
                <a:gd name="connsiteX4" fmla="*/ 2441575 w 2441575"/>
                <a:gd name="connsiteY4" fmla="*/ 0 h 387350"/>
                <a:gd name="connsiteX0" fmla="*/ 0 w 3657600"/>
                <a:gd name="connsiteY0" fmla="*/ 277204 h 391504"/>
                <a:gd name="connsiteX1" fmla="*/ 44450 w 3657600"/>
                <a:gd name="connsiteY1" fmla="*/ 220054 h 391504"/>
                <a:gd name="connsiteX2" fmla="*/ 120650 w 3657600"/>
                <a:gd name="connsiteY2" fmla="*/ 391504 h 391504"/>
                <a:gd name="connsiteX3" fmla="*/ 184150 w 3657600"/>
                <a:gd name="connsiteY3" fmla="*/ 4154 h 391504"/>
                <a:gd name="connsiteX4" fmla="*/ 3657600 w 3657600"/>
                <a:gd name="connsiteY4" fmla="*/ 0 h 391504"/>
                <a:gd name="connsiteX0" fmla="*/ 0 w 2247900"/>
                <a:gd name="connsiteY0" fmla="*/ 273050 h 387350"/>
                <a:gd name="connsiteX1" fmla="*/ 44450 w 2247900"/>
                <a:gd name="connsiteY1" fmla="*/ 215900 h 387350"/>
                <a:gd name="connsiteX2" fmla="*/ 120650 w 2247900"/>
                <a:gd name="connsiteY2" fmla="*/ 387350 h 387350"/>
                <a:gd name="connsiteX3" fmla="*/ 184150 w 2247900"/>
                <a:gd name="connsiteY3" fmla="*/ 0 h 387350"/>
                <a:gd name="connsiteX4" fmla="*/ 2247900 w 2247900"/>
                <a:gd name="connsiteY4" fmla="*/ 2077 h 387350"/>
                <a:gd name="connsiteX0" fmla="*/ 0 w 2266950"/>
                <a:gd name="connsiteY0" fmla="*/ 273050 h 387350"/>
                <a:gd name="connsiteX1" fmla="*/ 44450 w 2266950"/>
                <a:gd name="connsiteY1" fmla="*/ 215900 h 387350"/>
                <a:gd name="connsiteX2" fmla="*/ 120650 w 2266950"/>
                <a:gd name="connsiteY2" fmla="*/ 387350 h 387350"/>
                <a:gd name="connsiteX3" fmla="*/ 184150 w 2266950"/>
                <a:gd name="connsiteY3" fmla="*/ 0 h 387350"/>
                <a:gd name="connsiteX4" fmla="*/ 2266950 w 2266950"/>
                <a:gd name="connsiteY4" fmla="*/ 2077 h 387350"/>
                <a:gd name="connsiteX0" fmla="*/ 0 w 625475"/>
                <a:gd name="connsiteY0" fmla="*/ 275126 h 389426"/>
                <a:gd name="connsiteX1" fmla="*/ 44450 w 625475"/>
                <a:gd name="connsiteY1" fmla="*/ 217976 h 389426"/>
                <a:gd name="connsiteX2" fmla="*/ 120650 w 625475"/>
                <a:gd name="connsiteY2" fmla="*/ 389426 h 389426"/>
                <a:gd name="connsiteX3" fmla="*/ 184150 w 625475"/>
                <a:gd name="connsiteY3" fmla="*/ 2076 h 389426"/>
                <a:gd name="connsiteX4" fmla="*/ 625475 w 625475"/>
                <a:gd name="connsiteY4" fmla="*/ 0 h 389426"/>
                <a:gd name="connsiteX0" fmla="*/ 0 w 628650"/>
                <a:gd name="connsiteY0" fmla="*/ 273050 h 387350"/>
                <a:gd name="connsiteX1" fmla="*/ 44450 w 628650"/>
                <a:gd name="connsiteY1" fmla="*/ 215900 h 387350"/>
                <a:gd name="connsiteX2" fmla="*/ 120650 w 628650"/>
                <a:gd name="connsiteY2" fmla="*/ 387350 h 387350"/>
                <a:gd name="connsiteX3" fmla="*/ 184150 w 628650"/>
                <a:gd name="connsiteY3" fmla="*/ 0 h 387350"/>
                <a:gd name="connsiteX4" fmla="*/ 628650 w 628650"/>
                <a:gd name="connsiteY4" fmla="*/ 6231 h 387350"/>
                <a:gd name="connsiteX0" fmla="*/ 0 w 622300"/>
                <a:gd name="connsiteY0" fmla="*/ 275126 h 389426"/>
                <a:gd name="connsiteX1" fmla="*/ 44450 w 622300"/>
                <a:gd name="connsiteY1" fmla="*/ 217976 h 389426"/>
                <a:gd name="connsiteX2" fmla="*/ 120650 w 622300"/>
                <a:gd name="connsiteY2" fmla="*/ 389426 h 389426"/>
                <a:gd name="connsiteX3" fmla="*/ 184150 w 622300"/>
                <a:gd name="connsiteY3" fmla="*/ 2076 h 389426"/>
                <a:gd name="connsiteX4" fmla="*/ 622300 w 622300"/>
                <a:gd name="connsiteY4" fmla="*/ 0 h 389426"/>
                <a:gd name="connsiteX0" fmla="*/ 0 w 631825"/>
                <a:gd name="connsiteY0" fmla="*/ 273050 h 387350"/>
                <a:gd name="connsiteX1" fmla="*/ 44450 w 631825"/>
                <a:gd name="connsiteY1" fmla="*/ 215900 h 387350"/>
                <a:gd name="connsiteX2" fmla="*/ 120650 w 631825"/>
                <a:gd name="connsiteY2" fmla="*/ 387350 h 387350"/>
                <a:gd name="connsiteX3" fmla="*/ 184150 w 631825"/>
                <a:gd name="connsiteY3" fmla="*/ 0 h 387350"/>
                <a:gd name="connsiteX4" fmla="*/ 631825 w 631825"/>
                <a:gd name="connsiteY4" fmla="*/ 10385 h 387350"/>
                <a:gd name="connsiteX0" fmla="*/ 0 w 615950"/>
                <a:gd name="connsiteY0" fmla="*/ 275126 h 389426"/>
                <a:gd name="connsiteX1" fmla="*/ 44450 w 615950"/>
                <a:gd name="connsiteY1" fmla="*/ 217976 h 389426"/>
                <a:gd name="connsiteX2" fmla="*/ 120650 w 615950"/>
                <a:gd name="connsiteY2" fmla="*/ 389426 h 389426"/>
                <a:gd name="connsiteX3" fmla="*/ 184150 w 615950"/>
                <a:gd name="connsiteY3" fmla="*/ 2076 h 389426"/>
                <a:gd name="connsiteX4" fmla="*/ 615950 w 615950"/>
                <a:gd name="connsiteY4" fmla="*/ 0 h 38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950" h="389426">
                  <a:moveTo>
                    <a:pt x="0" y="275126"/>
                  </a:moveTo>
                  <a:lnTo>
                    <a:pt x="44450" y="217976"/>
                  </a:lnTo>
                  <a:lnTo>
                    <a:pt x="120650" y="389426"/>
                  </a:lnTo>
                  <a:lnTo>
                    <a:pt x="184150" y="2076"/>
                  </a:lnTo>
                  <a:lnTo>
                    <a:pt x="61595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124436" y="-630197"/>
              <a:ext cx="33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3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53696" y="-629166"/>
              <a:ext cx="485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21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990314" y="-627618"/>
              <a:ext cx="632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cm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15772" y="3397083"/>
            <a:ext cx="380362" cy="627819"/>
            <a:chOff x="3020060" y="3948946"/>
            <a:chExt cx="380362" cy="627819"/>
          </a:xfrm>
        </p:grpSpPr>
        <p:sp>
          <p:nvSpPr>
            <p:cNvPr id="98" name="TextBox 97"/>
            <p:cNvSpPr txBox="1"/>
            <p:nvPr/>
          </p:nvSpPr>
          <p:spPr>
            <a:xfrm>
              <a:off x="3020060" y="3948946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 bwMode="auto">
            <a:xfrm>
              <a:off x="3046148" y="4267202"/>
              <a:ext cx="2964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TextBox 101"/>
            <p:cNvSpPr txBox="1"/>
            <p:nvPr/>
          </p:nvSpPr>
          <p:spPr>
            <a:xfrm>
              <a:off x="3023232" y="4207433"/>
              <a:ext cx="37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818249" y="3529098"/>
            <a:ext cx="62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38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303439" y="3529098"/>
            <a:ext cx="32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i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4523237" y="3529098"/>
            <a:ext cx="915035" cy="370363"/>
            <a:chOff x="3303469" y="2711431"/>
            <a:chExt cx="915035" cy="370363"/>
          </a:xfrm>
        </p:grpSpPr>
        <p:sp>
          <p:nvSpPr>
            <p:cNvPr id="114" name="Freeform 113"/>
            <p:cNvSpPr/>
            <p:nvPr/>
          </p:nvSpPr>
          <p:spPr bwMode="auto">
            <a:xfrm>
              <a:off x="3593984" y="2730073"/>
              <a:ext cx="615950" cy="297678"/>
            </a:xfrm>
            <a:custGeom>
              <a:avLst/>
              <a:gdLst>
                <a:gd name="connsiteX0" fmla="*/ 0 w 1384300"/>
                <a:gd name="connsiteY0" fmla="*/ 273050 h 387350"/>
                <a:gd name="connsiteX1" fmla="*/ 44450 w 1384300"/>
                <a:gd name="connsiteY1" fmla="*/ 215900 h 387350"/>
                <a:gd name="connsiteX2" fmla="*/ 120650 w 1384300"/>
                <a:gd name="connsiteY2" fmla="*/ 387350 h 387350"/>
                <a:gd name="connsiteX3" fmla="*/ 184150 w 1384300"/>
                <a:gd name="connsiteY3" fmla="*/ 0 h 387350"/>
                <a:gd name="connsiteX4" fmla="*/ 1384300 w 1384300"/>
                <a:gd name="connsiteY4" fmla="*/ 0 h 387350"/>
                <a:gd name="connsiteX0" fmla="*/ 0 w 2441575"/>
                <a:gd name="connsiteY0" fmla="*/ 273050 h 387350"/>
                <a:gd name="connsiteX1" fmla="*/ 44450 w 2441575"/>
                <a:gd name="connsiteY1" fmla="*/ 215900 h 387350"/>
                <a:gd name="connsiteX2" fmla="*/ 120650 w 2441575"/>
                <a:gd name="connsiteY2" fmla="*/ 387350 h 387350"/>
                <a:gd name="connsiteX3" fmla="*/ 184150 w 2441575"/>
                <a:gd name="connsiteY3" fmla="*/ 0 h 387350"/>
                <a:gd name="connsiteX4" fmla="*/ 2441575 w 2441575"/>
                <a:gd name="connsiteY4" fmla="*/ 0 h 387350"/>
                <a:gd name="connsiteX0" fmla="*/ 0 w 3657600"/>
                <a:gd name="connsiteY0" fmla="*/ 277204 h 391504"/>
                <a:gd name="connsiteX1" fmla="*/ 44450 w 3657600"/>
                <a:gd name="connsiteY1" fmla="*/ 220054 h 391504"/>
                <a:gd name="connsiteX2" fmla="*/ 120650 w 3657600"/>
                <a:gd name="connsiteY2" fmla="*/ 391504 h 391504"/>
                <a:gd name="connsiteX3" fmla="*/ 184150 w 3657600"/>
                <a:gd name="connsiteY3" fmla="*/ 4154 h 391504"/>
                <a:gd name="connsiteX4" fmla="*/ 3657600 w 3657600"/>
                <a:gd name="connsiteY4" fmla="*/ 0 h 391504"/>
                <a:gd name="connsiteX0" fmla="*/ 0 w 2247900"/>
                <a:gd name="connsiteY0" fmla="*/ 273050 h 387350"/>
                <a:gd name="connsiteX1" fmla="*/ 44450 w 2247900"/>
                <a:gd name="connsiteY1" fmla="*/ 215900 h 387350"/>
                <a:gd name="connsiteX2" fmla="*/ 120650 w 2247900"/>
                <a:gd name="connsiteY2" fmla="*/ 387350 h 387350"/>
                <a:gd name="connsiteX3" fmla="*/ 184150 w 2247900"/>
                <a:gd name="connsiteY3" fmla="*/ 0 h 387350"/>
                <a:gd name="connsiteX4" fmla="*/ 2247900 w 2247900"/>
                <a:gd name="connsiteY4" fmla="*/ 2077 h 387350"/>
                <a:gd name="connsiteX0" fmla="*/ 0 w 2266950"/>
                <a:gd name="connsiteY0" fmla="*/ 273050 h 387350"/>
                <a:gd name="connsiteX1" fmla="*/ 44450 w 2266950"/>
                <a:gd name="connsiteY1" fmla="*/ 215900 h 387350"/>
                <a:gd name="connsiteX2" fmla="*/ 120650 w 2266950"/>
                <a:gd name="connsiteY2" fmla="*/ 387350 h 387350"/>
                <a:gd name="connsiteX3" fmla="*/ 184150 w 2266950"/>
                <a:gd name="connsiteY3" fmla="*/ 0 h 387350"/>
                <a:gd name="connsiteX4" fmla="*/ 2266950 w 2266950"/>
                <a:gd name="connsiteY4" fmla="*/ 2077 h 387350"/>
                <a:gd name="connsiteX0" fmla="*/ 0 w 625475"/>
                <a:gd name="connsiteY0" fmla="*/ 275126 h 389426"/>
                <a:gd name="connsiteX1" fmla="*/ 44450 w 625475"/>
                <a:gd name="connsiteY1" fmla="*/ 217976 h 389426"/>
                <a:gd name="connsiteX2" fmla="*/ 120650 w 625475"/>
                <a:gd name="connsiteY2" fmla="*/ 389426 h 389426"/>
                <a:gd name="connsiteX3" fmla="*/ 184150 w 625475"/>
                <a:gd name="connsiteY3" fmla="*/ 2076 h 389426"/>
                <a:gd name="connsiteX4" fmla="*/ 625475 w 625475"/>
                <a:gd name="connsiteY4" fmla="*/ 0 h 389426"/>
                <a:gd name="connsiteX0" fmla="*/ 0 w 628650"/>
                <a:gd name="connsiteY0" fmla="*/ 273050 h 387350"/>
                <a:gd name="connsiteX1" fmla="*/ 44450 w 628650"/>
                <a:gd name="connsiteY1" fmla="*/ 215900 h 387350"/>
                <a:gd name="connsiteX2" fmla="*/ 120650 w 628650"/>
                <a:gd name="connsiteY2" fmla="*/ 387350 h 387350"/>
                <a:gd name="connsiteX3" fmla="*/ 184150 w 628650"/>
                <a:gd name="connsiteY3" fmla="*/ 0 h 387350"/>
                <a:gd name="connsiteX4" fmla="*/ 628650 w 628650"/>
                <a:gd name="connsiteY4" fmla="*/ 6231 h 387350"/>
                <a:gd name="connsiteX0" fmla="*/ 0 w 622300"/>
                <a:gd name="connsiteY0" fmla="*/ 275126 h 389426"/>
                <a:gd name="connsiteX1" fmla="*/ 44450 w 622300"/>
                <a:gd name="connsiteY1" fmla="*/ 217976 h 389426"/>
                <a:gd name="connsiteX2" fmla="*/ 120650 w 622300"/>
                <a:gd name="connsiteY2" fmla="*/ 389426 h 389426"/>
                <a:gd name="connsiteX3" fmla="*/ 184150 w 622300"/>
                <a:gd name="connsiteY3" fmla="*/ 2076 h 389426"/>
                <a:gd name="connsiteX4" fmla="*/ 622300 w 622300"/>
                <a:gd name="connsiteY4" fmla="*/ 0 h 389426"/>
                <a:gd name="connsiteX0" fmla="*/ 0 w 631825"/>
                <a:gd name="connsiteY0" fmla="*/ 273050 h 387350"/>
                <a:gd name="connsiteX1" fmla="*/ 44450 w 631825"/>
                <a:gd name="connsiteY1" fmla="*/ 215900 h 387350"/>
                <a:gd name="connsiteX2" fmla="*/ 120650 w 631825"/>
                <a:gd name="connsiteY2" fmla="*/ 387350 h 387350"/>
                <a:gd name="connsiteX3" fmla="*/ 184150 w 631825"/>
                <a:gd name="connsiteY3" fmla="*/ 0 h 387350"/>
                <a:gd name="connsiteX4" fmla="*/ 631825 w 631825"/>
                <a:gd name="connsiteY4" fmla="*/ 10385 h 387350"/>
                <a:gd name="connsiteX0" fmla="*/ 0 w 615950"/>
                <a:gd name="connsiteY0" fmla="*/ 275126 h 389426"/>
                <a:gd name="connsiteX1" fmla="*/ 44450 w 615950"/>
                <a:gd name="connsiteY1" fmla="*/ 217976 h 389426"/>
                <a:gd name="connsiteX2" fmla="*/ 120650 w 615950"/>
                <a:gd name="connsiteY2" fmla="*/ 389426 h 389426"/>
                <a:gd name="connsiteX3" fmla="*/ 184150 w 615950"/>
                <a:gd name="connsiteY3" fmla="*/ 2076 h 389426"/>
                <a:gd name="connsiteX4" fmla="*/ 615950 w 615950"/>
                <a:gd name="connsiteY4" fmla="*/ 0 h 38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950" h="389426">
                  <a:moveTo>
                    <a:pt x="0" y="275126"/>
                  </a:moveTo>
                  <a:lnTo>
                    <a:pt x="44450" y="217976"/>
                  </a:lnTo>
                  <a:lnTo>
                    <a:pt x="120650" y="389426"/>
                  </a:lnTo>
                  <a:lnTo>
                    <a:pt x="184150" y="2076"/>
                  </a:lnTo>
                  <a:lnTo>
                    <a:pt x="61595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303469" y="2711431"/>
              <a:ext cx="33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3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732729" y="2712462"/>
              <a:ext cx="485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21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2858356" y="3531029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23475" y="3529218"/>
            <a:ext cx="32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i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rot="21000000" flipV="1">
            <a:off x="3233526" y="3749084"/>
            <a:ext cx="310075" cy="16289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/>
          <p:nvPr/>
        </p:nvCxnSpPr>
        <p:spPr bwMode="auto">
          <a:xfrm rot="21540000" flipV="1">
            <a:off x="3916259" y="3611671"/>
            <a:ext cx="310075" cy="16289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TextBox 121"/>
          <p:cNvSpPr txBox="1"/>
          <p:nvPr/>
        </p:nvSpPr>
        <p:spPr>
          <a:xfrm>
            <a:off x="3837982" y="3336125"/>
            <a:ext cx="76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19</a:t>
            </a:r>
            <a:endParaRPr lang="en-US" sz="14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2432" y="4609102"/>
            <a:ext cx="4263390" cy="370363"/>
            <a:chOff x="670560" y="4476750"/>
            <a:chExt cx="4263390" cy="370363"/>
          </a:xfrm>
        </p:grpSpPr>
        <p:sp>
          <p:nvSpPr>
            <p:cNvPr id="123" name="TextBox 122"/>
            <p:cNvSpPr txBox="1"/>
            <p:nvPr/>
          </p:nvSpPr>
          <p:spPr>
            <a:xfrm>
              <a:off x="670560" y="4476750"/>
              <a:ext cx="2671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Area of trapezium is 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3181669" y="4476750"/>
              <a:ext cx="1085531" cy="370363"/>
              <a:chOff x="3132973" y="2711431"/>
              <a:chExt cx="1085531" cy="370363"/>
            </a:xfrm>
          </p:grpSpPr>
          <p:sp>
            <p:nvSpPr>
              <p:cNvPr id="125" name="Freeform 124"/>
              <p:cNvSpPr/>
              <p:nvPr/>
            </p:nvSpPr>
            <p:spPr bwMode="auto">
              <a:xfrm>
                <a:off x="3593984" y="2730073"/>
                <a:ext cx="615950" cy="297678"/>
              </a:xfrm>
              <a:custGeom>
                <a:avLst/>
                <a:gdLst>
                  <a:gd name="connsiteX0" fmla="*/ 0 w 1384300"/>
                  <a:gd name="connsiteY0" fmla="*/ 273050 h 387350"/>
                  <a:gd name="connsiteX1" fmla="*/ 44450 w 1384300"/>
                  <a:gd name="connsiteY1" fmla="*/ 215900 h 387350"/>
                  <a:gd name="connsiteX2" fmla="*/ 120650 w 1384300"/>
                  <a:gd name="connsiteY2" fmla="*/ 387350 h 387350"/>
                  <a:gd name="connsiteX3" fmla="*/ 184150 w 1384300"/>
                  <a:gd name="connsiteY3" fmla="*/ 0 h 387350"/>
                  <a:gd name="connsiteX4" fmla="*/ 1384300 w 1384300"/>
                  <a:gd name="connsiteY4" fmla="*/ 0 h 387350"/>
                  <a:gd name="connsiteX0" fmla="*/ 0 w 2441575"/>
                  <a:gd name="connsiteY0" fmla="*/ 273050 h 387350"/>
                  <a:gd name="connsiteX1" fmla="*/ 44450 w 2441575"/>
                  <a:gd name="connsiteY1" fmla="*/ 215900 h 387350"/>
                  <a:gd name="connsiteX2" fmla="*/ 120650 w 2441575"/>
                  <a:gd name="connsiteY2" fmla="*/ 387350 h 387350"/>
                  <a:gd name="connsiteX3" fmla="*/ 184150 w 2441575"/>
                  <a:gd name="connsiteY3" fmla="*/ 0 h 387350"/>
                  <a:gd name="connsiteX4" fmla="*/ 2441575 w 2441575"/>
                  <a:gd name="connsiteY4" fmla="*/ 0 h 387350"/>
                  <a:gd name="connsiteX0" fmla="*/ 0 w 3657600"/>
                  <a:gd name="connsiteY0" fmla="*/ 277204 h 391504"/>
                  <a:gd name="connsiteX1" fmla="*/ 44450 w 3657600"/>
                  <a:gd name="connsiteY1" fmla="*/ 220054 h 391504"/>
                  <a:gd name="connsiteX2" fmla="*/ 120650 w 3657600"/>
                  <a:gd name="connsiteY2" fmla="*/ 391504 h 391504"/>
                  <a:gd name="connsiteX3" fmla="*/ 184150 w 3657600"/>
                  <a:gd name="connsiteY3" fmla="*/ 4154 h 391504"/>
                  <a:gd name="connsiteX4" fmla="*/ 3657600 w 3657600"/>
                  <a:gd name="connsiteY4" fmla="*/ 0 h 391504"/>
                  <a:gd name="connsiteX0" fmla="*/ 0 w 2247900"/>
                  <a:gd name="connsiteY0" fmla="*/ 273050 h 387350"/>
                  <a:gd name="connsiteX1" fmla="*/ 44450 w 2247900"/>
                  <a:gd name="connsiteY1" fmla="*/ 215900 h 387350"/>
                  <a:gd name="connsiteX2" fmla="*/ 120650 w 2247900"/>
                  <a:gd name="connsiteY2" fmla="*/ 387350 h 387350"/>
                  <a:gd name="connsiteX3" fmla="*/ 184150 w 2247900"/>
                  <a:gd name="connsiteY3" fmla="*/ 0 h 387350"/>
                  <a:gd name="connsiteX4" fmla="*/ 2247900 w 2247900"/>
                  <a:gd name="connsiteY4" fmla="*/ 2077 h 387350"/>
                  <a:gd name="connsiteX0" fmla="*/ 0 w 2266950"/>
                  <a:gd name="connsiteY0" fmla="*/ 273050 h 387350"/>
                  <a:gd name="connsiteX1" fmla="*/ 44450 w 2266950"/>
                  <a:gd name="connsiteY1" fmla="*/ 215900 h 387350"/>
                  <a:gd name="connsiteX2" fmla="*/ 120650 w 2266950"/>
                  <a:gd name="connsiteY2" fmla="*/ 387350 h 387350"/>
                  <a:gd name="connsiteX3" fmla="*/ 184150 w 2266950"/>
                  <a:gd name="connsiteY3" fmla="*/ 0 h 387350"/>
                  <a:gd name="connsiteX4" fmla="*/ 2266950 w 2266950"/>
                  <a:gd name="connsiteY4" fmla="*/ 2077 h 387350"/>
                  <a:gd name="connsiteX0" fmla="*/ 0 w 625475"/>
                  <a:gd name="connsiteY0" fmla="*/ 275126 h 389426"/>
                  <a:gd name="connsiteX1" fmla="*/ 44450 w 625475"/>
                  <a:gd name="connsiteY1" fmla="*/ 217976 h 389426"/>
                  <a:gd name="connsiteX2" fmla="*/ 120650 w 625475"/>
                  <a:gd name="connsiteY2" fmla="*/ 389426 h 389426"/>
                  <a:gd name="connsiteX3" fmla="*/ 184150 w 625475"/>
                  <a:gd name="connsiteY3" fmla="*/ 2076 h 389426"/>
                  <a:gd name="connsiteX4" fmla="*/ 625475 w 625475"/>
                  <a:gd name="connsiteY4" fmla="*/ 0 h 389426"/>
                  <a:gd name="connsiteX0" fmla="*/ 0 w 628650"/>
                  <a:gd name="connsiteY0" fmla="*/ 273050 h 387350"/>
                  <a:gd name="connsiteX1" fmla="*/ 44450 w 628650"/>
                  <a:gd name="connsiteY1" fmla="*/ 215900 h 387350"/>
                  <a:gd name="connsiteX2" fmla="*/ 120650 w 628650"/>
                  <a:gd name="connsiteY2" fmla="*/ 387350 h 387350"/>
                  <a:gd name="connsiteX3" fmla="*/ 184150 w 628650"/>
                  <a:gd name="connsiteY3" fmla="*/ 0 h 387350"/>
                  <a:gd name="connsiteX4" fmla="*/ 628650 w 628650"/>
                  <a:gd name="connsiteY4" fmla="*/ 6231 h 387350"/>
                  <a:gd name="connsiteX0" fmla="*/ 0 w 622300"/>
                  <a:gd name="connsiteY0" fmla="*/ 275126 h 389426"/>
                  <a:gd name="connsiteX1" fmla="*/ 44450 w 622300"/>
                  <a:gd name="connsiteY1" fmla="*/ 217976 h 389426"/>
                  <a:gd name="connsiteX2" fmla="*/ 120650 w 622300"/>
                  <a:gd name="connsiteY2" fmla="*/ 389426 h 389426"/>
                  <a:gd name="connsiteX3" fmla="*/ 184150 w 622300"/>
                  <a:gd name="connsiteY3" fmla="*/ 2076 h 389426"/>
                  <a:gd name="connsiteX4" fmla="*/ 622300 w 622300"/>
                  <a:gd name="connsiteY4" fmla="*/ 0 h 389426"/>
                  <a:gd name="connsiteX0" fmla="*/ 0 w 631825"/>
                  <a:gd name="connsiteY0" fmla="*/ 273050 h 387350"/>
                  <a:gd name="connsiteX1" fmla="*/ 44450 w 631825"/>
                  <a:gd name="connsiteY1" fmla="*/ 215900 h 387350"/>
                  <a:gd name="connsiteX2" fmla="*/ 120650 w 631825"/>
                  <a:gd name="connsiteY2" fmla="*/ 387350 h 387350"/>
                  <a:gd name="connsiteX3" fmla="*/ 184150 w 631825"/>
                  <a:gd name="connsiteY3" fmla="*/ 0 h 387350"/>
                  <a:gd name="connsiteX4" fmla="*/ 631825 w 631825"/>
                  <a:gd name="connsiteY4" fmla="*/ 10385 h 387350"/>
                  <a:gd name="connsiteX0" fmla="*/ 0 w 615950"/>
                  <a:gd name="connsiteY0" fmla="*/ 275126 h 389426"/>
                  <a:gd name="connsiteX1" fmla="*/ 44450 w 615950"/>
                  <a:gd name="connsiteY1" fmla="*/ 217976 h 389426"/>
                  <a:gd name="connsiteX2" fmla="*/ 120650 w 615950"/>
                  <a:gd name="connsiteY2" fmla="*/ 389426 h 389426"/>
                  <a:gd name="connsiteX3" fmla="*/ 184150 w 615950"/>
                  <a:gd name="connsiteY3" fmla="*/ 2076 h 389426"/>
                  <a:gd name="connsiteX4" fmla="*/ 615950 w 615950"/>
                  <a:gd name="connsiteY4" fmla="*/ 0 h 389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5950" h="389426">
                    <a:moveTo>
                      <a:pt x="0" y="275126"/>
                    </a:moveTo>
                    <a:lnTo>
                      <a:pt x="44450" y="217976"/>
                    </a:lnTo>
                    <a:lnTo>
                      <a:pt x="120650" y="389426"/>
                    </a:lnTo>
                    <a:lnTo>
                      <a:pt x="184150" y="2076"/>
                    </a:lnTo>
                    <a:lnTo>
                      <a:pt x="615950" y="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smtClean="0">
                  <a:solidFill>
                    <a:srgbClr val="000000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132973" y="2711431"/>
                <a:ext cx="507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800" b="1" dirty="0" smtClean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57</a:t>
                </a:r>
                <a:endParaRPr lang="en-US" sz="1800" b="1" baseline="30000" dirty="0">
                  <a:solidFill>
                    <a:srgbClr val="0000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732729" y="2712462"/>
                <a:ext cx="485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800" b="1" dirty="0" smtClean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21</a:t>
                </a:r>
                <a:endParaRPr lang="en-US" sz="1800" b="1" baseline="30000" dirty="0">
                  <a:solidFill>
                    <a:srgbClr val="000000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4267200" y="4476750"/>
              <a:ext cx="66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cm</a:t>
              </a:r>
              <a:r>
                <a:rPr lang="en-US" sz="1800" b="1" baseline="300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</a:t>
              </a:r>
              <a:endParaRPr lang="en-US" sz="1800" b="1" i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1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3" grpId="0" animBg="1"/>
      <p:bldP spid="113" grpId="1" animBg="1"/>
      <p:bldP spid="112" grpId="0" animBg="1"/>
      <p:bldP spid="112" grpId="1" animBg="1"/>
      <p:bldP spid="111" grpId="0" animBg="1"/>
      <p:bldP spid="111" grpId="1" animBg="1"/>
      <p:bldP spid="110" grpId="0" animBg="1"/>
      <p:bldP spid="110" grpId="1" animBg="1"/>
      <p:bldP spid="107" grpId="0" animBg="1"/>
      <p:bldP spid="107" grpId="1" animBg="1"/>
      <p:bldP spid="41" grpId="0"/>
      <p:bldP spid="42" grpId="0"/>
      <p:bldP spid="43" grpId="0"/>
      <p:bldP spid="48" grpId="0"/>
      <p:bldP spid="49" grpId="0"/>
      <p:bldP spid="50" grpId="0"/>
      <p:bldP spid="51" grpId="0"/>
      <p:bldP spid="56" grpId="0"/>
      <p:bldP spid="57" grpId="0"/>
      <p:bldP spid="62" grpId="0"/>
      <p:bldP spid="67" grpId="0"/>
      <p:bldP spid="100" grpId="0" animBg="1"/>
      <p:bldP spid="100" grpId="1" animBg="1"/>
      <p:bldP spid="101" grpId="0"/>
      <p:bldP spid="101" grpId="1"/>
      <p:bldP spid="106" grpId="0"/>
      <p:bldP spid="106" grpId="1"/>
      <p:bldP spid="108" grpId="0" animBg="1"/>
      <p:bldP spid="108" grpId="1" animBg="1"/>
      <p:bldP spid="109" grpId="0"/>
      <p:bldP spid="109" grpId="1"/>
      <p:bldP spid="18" grpId="0"/>
      <p:bldP spid="29" grpId="0"/>
      <p:bldP spid="103" grpId="0"/>
      <p:bldP spid="104" grpId="0"/>
      <p:bldP spid="119" grpId="0"/>
      <p:bldP spid="120" grpId="0"/>
      <p:bldP spid="1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72771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27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 bwMode="auto">
          <a:xfrm>
            <a:off x="3534489" y="1058192"/>
            <a:ext cx="4401154" cy="27130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45983" y="1305250"/>
            <a:ext cx="3619271" cy="28514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50543" y="1056835"/>
            <a:ext cx="3047216" cy="27401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971925" y="754059"/>
            <a:ext cx="4181475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40492" y="782855"/>
            <a:ext cx="3494353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44496" y="486585"/>
            <a:ext cx="7890148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40" y="438150"/>
            <a:ext cx="95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Q. A hand-fan is made by stitching 10 equal size triangular strips of</a:t>
            </a:r>
          </a:p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two different types of paper. The dimensions of equal strips are </a:t>
            </a:r>
          </a:p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 25 cm, 25 cm and 14 cm. Find the area of each type of paper </a:t>
            </a:r>
          </a:p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 needed to make the hand-fan. </a:t>
            </a:r>
            <a:endParaRPr lang="en-US" sz="1800" b="1" dirty="0">
              <a:solidFill>
                <a:srgbClr val="0707F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240" y="157961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Sol.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40640" y="1696138"/>
            <a:ext cx="2469622" cy="1282012"/>
            <a:chOff x="5562600" y="1312565"/>
            <a:chExt cx="2988242" cy="1551234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057231" y="1345348"/>
              <a:ext cx="0" cy="14859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Freeform 12"/>
            <p:cNvSpPr/>
            <p:nvPr/>
          </p:nvSpPr>
          <p:spPr bwMode="auto">
            <a:xfrm>
              <a:off x="5562600" y="2396996"/>
              <a:ext cx="1495425" cy="452816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mGri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 rot="4322877">
              <a:off x="6299993" y="1824677"/>
              <a:ext cx="1495425" cy="471201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mGri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 rot="3242877">
              <a:off x="6058165" y="1869378"/>
              <a:ext cx="1495425" cy="471201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olidDmn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 rot="2162877">
              <a:off x="5839091" y="1988437"/>
              <a:ext cx="1495425" cy="471201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mGri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 rot="1082877">
              <a:off x="5668940" y="2174555"/>
              <a:ext cx="1473676" cy="457344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  <a:gd name="connsiteX0" fmla="*/ 0 w 1484258"/>
                <a:gd name="connsiteY0" fmla="*/ 536852 h 536852"/>
                <a:gd name="connsiteX1" fmla="*/ 1484258 w 1484258"/>
                <a:gd name="connsiteY1" fmla="*/ 514665 h 536852"/>
                <a:gd name="connsiteX2" fmla="*/ 71437 w 1484258"/>
                <a:gd name="connsiteY2" fmla="*/ 0 h 536852"/>
                <a:gd name="connsiteX3" fmla="*/ 0 w 1484258"/>
                <a:gd name="connsiteY3" fmla="*/ 536852 h 536852"/>
                <a:gd name="connsiteX0" fmla="*/ 0 w 1473676"/>
                <a:gd name="connsiteY0" fmla="*/ 536852 h 536852"/>
                <a:gd name="connsiteX1" fmla="*/ 1473676 w 1473676"/>
                <a:gd name="connsiteY1" fmla="*/ 521652 h 536852"/>
                <a:gd name="connsiteX2" fmla="*/ 71437 w 1473676"/>
                <a:gd name="connsiteY2" fmla="*/ 0 h 536852"/>
                <a:gd name="connsiteX3" fmla="*/ 0 w 1473676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676" h="536852">
                  <a:moveTo>
                    <a:pt x="0" y="536852"/>
                  </a:moveTo>
                  <a:lnTo>
                    <a:pt x="1473676" y="5216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olidDmn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 rot="17337123" flipH="1">
              <a:off x="6319610" y="1824857"/>
              <a:ext cx="1495425" cy="471201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olidDmn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 rot="18417123" flipH="1">
              <a:off x="6564578" y="1880486"/>
              <a:ext cx="1495425" cy="471201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mGri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 rot="19497123" flipH="1">
              <a:off x="6785532" y="2001137"/>
              <a:ext cx="1495425" cy="471201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olidDmn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 flipH="1">
              <a:off x="7055417" y="2410361"/>
              <a:ext cx="1495425" cy="439499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olidDmn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 rot="20577123" flipH="1">
              <a:off x="6975142" y="2188594"/>
              <a:ext cx="1473676" cy="457344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  <a:gd name="connsiteX0" fmla="*/ 0 w 1484258"/>
                <a:gd name="connsiteY0" fmla="*/ 536852 h 536852"/>
                <a:gd name="connsiteX1" fmla="*/ 1484258 w 1484258"/>
                <a:gd name="connsiteY1" fmla="*/ 514665 h 536852"/>
                <a:gd name="connsiteX2" fmla="*/ 71437 w 1484258"/>
                <a:gd name="connsiteY2" fmla="*/ 0 h 536852"/>
                <a:gd name="connsiteX3" fmla="*/ 0 w 1484258"/>
                <a:gd name="connsiteY3" fmla="*/ 536852 h 536852"/>
                <a:gd name="connsiteX0" fmla="*/ 0 w 1473676"/>
                <a:gd name="connsiteY0" fmla="*/ 536852 h 536852"/>
                <a:gd name="connsiteX1" fmla="*/ 1473676 w 1473676"/>
                <a:gd name="connsiteY1" fmla="*/ 521652 h 536852"/>
                <a:gd name="connsiteX2" fmla="*/ 71437 w 1473676"/>
                <a:gd name="connsiteY2" fmla="*/ 0 h 536852"/>
                <a:gd name="connsiteX3" fmla="*/ 0 w 1473676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676" h="536852">
                  <a:moveTo>
                    <a:pt x="0" y="536852"/>
                  </a:moveTo>
                  <a:lnTo>
                    <a:pt x="1473676" y="5216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mGri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12940" y="1581150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For triangular paper strip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2940" y="1884918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Let a = 25 cm,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41740" y="1885950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 = 25 cm,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62540" y="1885950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 = 14 cm,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940" y="2354818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Semiperimeter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(s) =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52940" y="2216150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 + b + c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3194759" y="2537544"/>
            <a:ext cx="109728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3584740" y="2503805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03690" y="295124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59290" y="2812574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25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3201109" y="3133968"/>
            <a:ext cx="155448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3826040" y="3100229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40290" y="2811542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+ 25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24490" y="2810510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+ 14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40570" y="3359150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64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3282389" y="3680544"/>
            <a:ext cx="40308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3291370" y="3646805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03690" y="349781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8581" y="3965178"/>
            <a:ext cx="9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32 cm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02420" y="396517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3240" y="4399518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the triangle=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Freeform 49"/>
          <p:cNvSpPr/>
          <p:nvPr/>
        </p:nvSpPr>
        <p:spPr bwMode="auto">
          <a:xfrm>
            <a:off x="3184690" y="4437766"/>
            <a:ext cx="2441575" cy="296091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387350">
                <a:moveTo>
                  <a:pt x="0" y="273050"/>
                </a:moveTo>
                <a:lnTo>
                  <a:pt x="44450" y="215900"/>
                </a:lnTo>
                <a:lnTo>
                  <a:pt x="120650" y="387350"/>
                </a:lnTo>
                <a:lnTo>
                  <a:pt x="184150" y="0"/>
                </a:lnTo>
                <a:lnTo>
                  <a:pt x="2441575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21215" y="4379437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73615" y="4380468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(s – a)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415" y="43762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(s – b)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5215" y="43720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(s – c) 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92840" y="1799278"/>
            <a:ext cx="1592587" cy="1407472"/>
            <a:chOff x="7596438" y="1519620"/>
            <a:chExt cx="1592587" cy="1407472"/>
          </a:xfrm>
        </p:grpSpPr>
        <p:sp>
          <p:nvSpPr>
            <p:cNvPr id="5" name="Isosceles Triangle 4"/>
            <p:cNvSpPr/>
            <p:nvPr/>
          </p:nvSpPr>
          <p:spPr bwMode="auto">
            <a:xfrm>
              <a:off x="8187416" y="1519620"/>
              <a:ext cx="390024" cy="1117192"/>
            </a:xfrm>
            <a:prstGeom prst="triangle">
              <a:avLst/>
            </a:prstGeom>
            <a:pattFill prst="solidDmnd">
              <a:fgClr>
                <a:schemeClr val="tx1"/>
              </a:fgClr>
              <a:bgClr>
                <a:schemeClr val="bg1"/>
              </a:bgClr>
            </a:patt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05825" y="1928918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25 cm</a:t>
              </a:r>
              <a:endParaRPr lang="en-US" sz="12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96438" y="1932801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25 cm</a:t>
              </a:r>
              <a:endParaRPr lang="en-US" sz="12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40828" y="2650093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14 cm</a:t>
              </a:r>
              <a:endParaRPr lang="en-US" sz="12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1" name="Cloud 60"/>
          <p:cNvSpPr/>
          <p:nvPr/>
        </p:nvSpPr>
        <p:spPr bwMode="auto">
          <a:xfrm>
            <a:off x="962034" y="3465942"/>
            <a:ext cx="3200152" cy="115565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331205" y="3819497"/>
            <a:ext cx="2574925" cy="377746"/>
            <a:chOff x="3101975" y="1737835"/>
            <a:chExt cx="2574925" cy="377746"/>
          </a:xfrm>
        </p:grpSpPr>
        <p:sp>
          <p:nvSpPr>
            <p:cNvPr id="64" name="Freeform 63"/>
            <p:cNvSpPr/>
            <p:nvPr/>
          </p:nvSpPr>
          <p:spPr bwMode="auto">
            <a:xfrm>
              <a:off x="3101975" y="1803547"/>
              <a:ext cx="2441575" cy="296091"/>
            </a:xfrm>
            <a:custGeom>
              <a:avLst/>
              <a:gdLst>
                <a:gd name="connsiteX0" fmla="*/ 0 w 1384300"/>
                <a:gd name="connsiteY0" fmla="*/ 273050 h 387350"/>
                <a:gd name="connsiteX1" fmla="*/ 44450 w 1384300"/>
                <a:gd name="connsiteY1" fmla="*/ 215900 h 387350"/>
                <a:gd name="connsiteX2" fmla="*/ 120650 w 1384300"/>
                <a:gd name="connsiteY2" fmla="*/ 387350 h 387350"/>
                <a:gd name="connsiteX3" fmla="*/ 184150 w 1384300"/>
                <a:gd name="connsiteY3" fmla="*/ 0 h 387350"/>
                <a:gd name="connsiteX4" fmla="*/ 1384300 w 1384300"/>
                <a:gd name="connsiteY4" fmla="*/ 0 h 387350"/>
                <a:gd name="connsiteX0" fmla="*/ 0 w 2441575"/>
                <a:gd name="connsiteY0" fmla="*/ 273050 h 387350"/>
                <a:gd name="connsiteX1" fmla="*/ 44450 w 2441575"/>
                <a:gd name="connsiteY1" fmla="*/ 215900 h 387350"/>
                <a:gd name="connsiteX2" fmla="*/ 120650 w 2441575"/>
                <a:gd name="connsiteY2" fmla="*/ 387350 h 387350"/>
                <a:gd name="connsiteX3" fmla="*/ 184150 w 2441575"/>
                <a:gd name="connsiteY3" fmla="*/ 0 h 387350"/>
                <a:gd name="connsiteX4" fmla="*/ 2441575 w 2441575"/>
                <a:gd name="connsiteY4" fmla="*/ 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1575" h="387350">
                  <a:moveTo>
                    <a:pt x="0" y="273050"/>
                  </a:moveTo>
                  <a:lnTo>
                    <a:pt x="44450" y="215900"/>
                  </a:lnTo>
                  <a:lnTo>
                    <a:pt x="120650" y="387350"/>
                  </a:lnTo>
                  <a:lnTo>
                    <a:pt x="184150" y="0"/>
                  </a:lnTo>
                  <a:lnTo>
                    <a:pt x="2441575" y="0"/>
                  </a:lnTo>
                </a:path>
              </a:pathLst>
            </a:custGeom>
            <a:noFill/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FFFF00"/>
                </a:solidFill>
                <a:latin typeface="Arial Rounded MT Bold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38500" y="1745218"/>
              <a:ext cx="371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s</a:t>
              </a:r>
              <a:endParaRPr lang="en-US" sz="18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90900" y="1746249"/>
              <a:ext cx="9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(s – a)</a:t>
              </a:r>
              <a:endParaRPr lang="en-US" sz="18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76700" y="174204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(s – b)</a:t>
              </a:r>
              <a:endParaRPr lang="en-US" sz="18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62500" y="173783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(s – c) </a:t>
              </a:r>
              <a:endParaRPr lang="en-US" sz="18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1" name="Cloud 70"/>
          <p:cNvSpPr/>
          <p:nvPr/>
        </p:nvSpPr>
        <p:spPr bwMode="auto">
          <a:xfrm>
            <a:off x="401395" y="2934630"/>
            <a:ext cx="4418458" cy="152400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For finding Area of each type of paper, first we will find Area of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Hand-Fan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Cloud 71"/>
          <p:cNvSpPr/>
          <p:nvPr/>
        </p:nvSpPr>
        <p:spPr bwMode="auto">
          <a:xfrm>
            <a:off x="137405" y="2456714"/>
            <a:ext cx="4418885" cy="2587693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To find Area of each type of paper, We will divide Area of Hand-Fan  by  ‘5’ (</a:t>
            </a:r>
            <a:r>
              <a:rPr lang="en-US" b="1" kern="0" dirty="0" err="1" smtClean="0">
                <a:solidFill>
                  <a:prstClr val="white"/>
                </a:solidFill>
                <a:latin typeface="Bookman Old Style" pitchFamily="18" charset="0"/>
              </a:rPr>
              <a:t>i.e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 10 ÷ 2)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srgbClr val="FFFF00"/>
                </a:solidFill>
                <a:latin typeface="Bookman Old Style" pitchFamily="18" charset="0"/>
              </a:rPr>
              <a:t>[Since </a:t>
            </a:r>
            <a:r>
              <a:rPr lang="en-US" b="1" kern="0" dirty="0">
                <a:solidFill>
                  <a:srgbClr val="FFFF00"/>
                </a:solidFill>
                <a:latin typeface="Bookman Old Style" pitchFamily="18" charset="0"/>
              </a:rPr>
              <a:t>we have TWO types of </a:t>
            </a:r>
            <a:r>
              <a:rPr lang="en-US" b="1" kern="0" dirty="0" smtClean="0">
                <a:solidFill>
                  <a:srgbClr val="FFFF00"/>
                </a:solidFill>
                <a:latin typeface="Bookman Old Style" pitchFamily="18" charset="0"/>
              </a:rPr>
              <a:t>paper]</a:t>
            </a:r>
            <a:endParaRPr lang="en-US" b="1" kern="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73" name="Cloud 72"/>
          <p:cNvSpPr/>
          <p:nvPr/>
        </p:nvSpPr>
        <p:spPr bwMode="auto">
          <a:xfrm>
            <a:off x="493075" y="3284895"/>
            <a:ext cx="3940713" cy="1720023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Now, Let us start finding Area of a Triangle using  Heron’s formula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Cloud 73"/>
          <p:cNvSpPr/>
          <p:nvPr/>
        </p:nvSpPr>
        <p:spPr bwMode="auto">
          <a:xfrm>
            <a:off x="781930" y="3379226"/>
            <a:ext cx="3377485" cy="148223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Hand-Fan is made up of  10 triangles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Cloud 74"/>
          <p:cNvSpPr/>
          <p:nvPr/>
        </p:nvSpPr>
        <p:spPr bwMode="auto">
          <a:xfrm>
            <a:off x="308890" y="2974184"/>
            <a:ext cx="4443500" cy="137159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Area of Hand-Fan 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= Area of a triangle 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 10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02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70" grpId="0" animBg="1"/>
      <p:bldP spid="70" grpId="1" animBg="1"/>
      <p:bldP spid="60" grpId="0" animBg="1"/>
      <p:bldP spid="60" grpId="1" animBg="1"/>
      <p:bldP spid="59" grpId="0" animBg="1"/>
      <p:bldP spid="59" grpId="1" animBg="1"/>
      <p:bldP spid="58" grpId="0" animBg="1"/>
      <p:bldP spid="58" grpId="1" animBg="1"/>
      <p:bldP spid="57" grpId="0" animBg="1"/>
      <p:bldP spid="57" grpId="1" animBg="1"/>
      <p:bldP spid="2" grpId="0" build="p"/>
      <p:bldP spid="3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 animBg="1"/>
      <p:bldP spid="51" grpId="0"/>
      <p:bldP spid="52" grpId="0"/>
      <p:bldP spid="53" grpId="0"/>
      <p:bldP spid="54" grpId="0"/>
      <p:bldP spid="61" grpId="0" animBg="1"/>
      <p:bldP spid="61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895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Sol.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85811" y="2919914"/>
            <a:ext cx="347650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59839" y="2936282"/>
            <a:ext cx="303714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754587" y="2119090"/>
            <a:ext cx="648429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079545" y="2117302"/>
            <a:ext cx="648429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409913" y="2117591"/>
            <a:ext cx="648429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136834" y="2117487"/>
            <a:ext cx="276104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2700" y="1621470"/>
            <a:ext cx="4127500" cy="408623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s 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= 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32,   a = 25,   b = 25, c = 14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549" y="2065714"/>
            <a:ext cx="268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A(triangle) 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23" name="Freeform 22"/>
          <p:cNvSpPr/>
          <p:nvPr/>
        </p:nvSpPr>
        <p:spPr bwMode="auto">
          <a:xfrm>
            <a:off x="1997075" y="2121857"/>
            <a:ext cx="2441575" cy="296091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387350">
                <a:moveTo>
                  <a:pt x="0" y="273050"/>
                </a:moveTo>
                <a:lnTo>
                  <a:pt x="44450" y="215900"/>
                </a:lnTo>
                <a:lnTo>
                  <a:pt x="120650" y="387350"/>
                </a:lnTo>
                <a:lnTo>
                  <a:pt x="184150" y="0"/>
                </a:lnTo>
                <a:lnTo>
                  <a:pt x="2441575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33600" y="2063528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0" y="2064559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(s – a)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71800" y="20603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(s – b)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57600" y="20561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(s – c) 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09058" y="2435046"/>
            <a:ext cx="39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2050373" y="2488014"/>
            <a:ext cx="3657600" cy="299266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91504">
                <a:moveTo>
                  <a:pt x="0" y="277204"/>
                </a:moveTo>
                <a:lnTo>
                  <a:pt x="44450" y="220054"/>
                </a:lnTo>
                <a:lnTo>
                  <a:pt x="120650" y="391504"/>
                </a:lnTo>
                <a:lnTo>
                  <a:pt x="184150" y="4154"/>
                </a:lnTo>
                <a:lnTo>
                  <a:pt x="365760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86897" y="2451910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2968" y="2452941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(32 – 25)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49288" y="2450048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(32 – 25)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85608" y="2447155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(32 – 14)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1640" y="2861460"/>
            <a:ext cx="39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2032955" y="2917603"/>
            <a:ext cx="2266950" cy="296091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6950" h="387350">
                <a:moveTo>
                  <a:pt x="0" y="273050"/>
                </a:moveTo>
                <a:lnTo>
                  <a:pt x="44450" y="215900"/>
                </a:lnTo>
                <a:lnTo>
                  <a:pt x="120650" y="387350"/>
                </a:lnTo>
                <a:lnTo>
                  <a:pt x="184150" y="0"/>
                </a:lnTo>
                <a:lnTo>
                  <a:pt x="2266950" y="2077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68651" y="2897374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36632" y="2898405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62692" y="2895512"/>
            <a:ext cx="55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7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9143" y="2892619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05522" y="2897374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7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71295" y="2898405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0099" y="2895512"/>
            <a:ext cx="5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18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85925" y="3306992"/>
            <a:ext cx="39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2027240" y="3354391"/>
            <a:ext cx="3743379" cy="304835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  <a:gd name="connsiteX0" fmla="*/ 0 w 3092450"/>
              <a:gd name="connsiteY0" fmla="*/ 273050 h 387350"/>
              <a:gd name="connsiteX1" fmla="*/ 44450 w 3092450"/>
              <a:gd name="connsiteY1" fmla="*/ 215900 h 387350"/>
              <a:gd name="connsiteX2" fmla="*/ 120650 w 3092450"/>
              <a:gd name="connsiteY2" fmla="*/ 387350 h 387350"/>
              <a:gd name="connsiteX3" fmla="*/ 184150 w 3092450"/>
              <a:gd name="connsiteY3" fmla="*/ 0 h 387350"/>
              <a:gd name="connsiteX4" fmla="*/ 3092450 w 3092450"/>
              <a:gd name="connsiteY4" fmla="*/ 2077 h 387350"/>
              <a:gd name="connsiteX0" fmla="*/ 0 w 3743379"/>
              <a:gd name="connsiteY0" fmla="*/ 284489 h 398789"/>
              <a:gd name="connsiteX1" fmla="*/ 44450 w 3743379"/>
              <a:gd name="connsiteY1" fmla="*/ 227339 h 398789"/>
              <a:gd name="connsiteX2" fmla="*/ 120650 w 3743379"/>
              <a:gd name="connsiteY2" fmla="*/ 398789 h 398789"/>
              <a:gd name="connsiteX3" fmla="*/ 184150 w 3743379"/>
              <a:gd name="connsiteY3" fmla="*/ 11439 h 398789"/>
              <a:gd name="connsiteX4" fmla="*/ 3743379 w 3743379"/>
              <a:gd name="connsiteY4" fmla="*/ 0 h 39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3379" h="398789">
                <a:moveTo>
                  <a:pt x="0" y="284489"/>
                </a:moveTo>
                <a:lnTo>
                  <a:pt x="44450" y="227339"/>
                </a:lnTo>
                <a:lnTo>
                  <a:pt x="120650" y="398789"/>
                </a:lnTo>
                <a:lnTo>
                  <a:pt x="184150" y="11439"/>
                </a:lnTo>
                <a:lnTo>
                  <a:pt x="3743379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63764" y="3342906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42309" y="3343937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68369" y="3341044"/>
            <a:ext cx="37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37609" y="3338151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79782" y="3342906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7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57205" y="3332560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4055" y="3341044"/>
            <a:ext cx="5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7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84020" y="3749767"/>
            <a:ext cx="39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35480" y="3749767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71700" y="3749767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97760" y="3749767"/>
            <a:ext cx="37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76400" y="4101342"/>
            <a:ext cx="39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27860" y="4101342"/>
            <a:ext cx="197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168 cm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1406317" y="1631505"/>
            <a:ext cx="913020" cy="35298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60440" y="3341044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89040" y="3341044"/>
            <a:ext cx="5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36690" y="3341044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70370" y="3322035"/>
            <a:ext cx="5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94148" y="3749767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20208" y="3749767"/>
            <a:ext cx="37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7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2440111" y="1629376"/>
            <a:ext cx="875572" cy="35298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3416300" y="1618618"/>
            <a:ext cx="875572" cy="35298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4330700" y="1618618"/>
            <a:ext cx="875572" cy="35298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92996" y="3322035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500846" y="3322035"/>
            <a:ext cx="5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161374" y="3353962"/>
            <a:ext cx="37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54414" y="3351069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>
            <a:off x="2236837" y="3652784"/>
            <a:ext cx="662683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33" name="Straight Connector 132"/>
          <p:cNvCxnSpPr/>
          <p:nvPr/>
        </p:nvCxnSpPr>
        <p:spPr bwMode="auto">
          <a:xfrm>
            <a:off x="5202249" y="3658808"/>
            <a:ext cx="567176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136" name="TextBox 135"/>
          <p:cNvSpPr txBox="1"/>
          <p:nvPr/>
        </p:nvSpPr>
        <p:spPr>
          <a:xfrm>
            <a:off x="3166110" y="3749767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392170" y="3749767"/>
            <a:ext cx="37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 bwMode="auto">
          <a:xfrm>
            <a:off x="3237046" y="3676020"/>
            <a:ext cx="16567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15" name="Straight Connector 114"/>
          <p:cNvCxnSpPr/>
          <p:nvPr/>
        </p:nvCxnSpPr>
        <p:spPr bwMode="auto">
          <a:xfrm>
            <a:off x="4664528" y="3654248"/>
            <a:ext cx="17412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44" name="Straight Connector 143"/>
          <p:cNvCxnSpPr/>
          <p:nvPr/>
        </p:nvCxnSpPr>
        <p:spPr bwMode="auto">
          <a:xfrm>
            <a:off x="3728308" y="3665136"/>
            <a:ext cx="557464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170" name="TextBox 169"/>
          <p:cNvSpPr txBox="1"/>
          <p:nvPr/>
        </p:nvSpPr>
        <p:spPr>
          <a:xfrm>
            <a:off x="685800" y="447503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 hand fan is made by stitching 10 equal triangular </a:t>
            </a:r>
          </a:p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strips of two different types of paper.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96000" y="1581150"/>
            <a:ext cx="2469622" cy="1282012"/>
            <a:chOff x="5562600" y="1312565"/>
            <a:chExt cx="2988242" cy="1551234"/>
          </a:xfrm>
        </p:grpSpPr>
        <p:cxnSp>
          <p:nvCxnSpPr>
            <p:cNvPr id="74" name="Straight Connector 73"/>
            <p:cNvCxnSpPr/>
            <p:nvPr/>
          </p:nvCxnSpPr>
          <p:spPr bwMode="auto">
            <a:xfrm>
              <a:off x="7057231" y="1345348"/>
              <a:ext cx="0" cy="14859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Freeform 74"/>
            <p:cNvSpPr/>
            <p:nvPr/>
          </p:nvSpPr>
          <p:spPr bwMode="auto">
            <a:xfrm>
              <a:off x="5562600" y="2396996"/>
              <a:ext cx="1495425" cy="452816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mGri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 rot="4322877">
              <a:off x="6299993" y="1824677"/>
              <a:ext cx="1495425" cy="471201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mGri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 rot="3242877">
              <a:off x="6058165" y="1869378"/>
              <a:ext cx="1495425" cy="471201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olidDmn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 rot="2162877">
              <a:off x="5839091" y="1988437"/>
              <a:ext cx="1495425" cy="471201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mGri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79" name="Freeform 78"/>
            <p:cNvSpPr/>
            <p:nvPr/>
          </p:nvSpPr>
          <p:spPr bwMode="auto">
            <a:xfrm rot="1082877">
              <a:off x="5668940" y="2174555"/>
              <a:ext cx="1473676" cy="457344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  <a:gd name="connsiteX0" fmla="*/ 0 w 1484258"/>
                <a:gd name="connsiteY0" fmla="*/ 536852 h 536852"/>
                <a:gd name="connsiteX1" fmla="*/ 1484258 w 1484258"/>
                <a:gd name="connsiteY1" fmla="*/ 514665 h 536852"/>
                <a:gd name="connsiteX2" fmla="*/ 71437 w 1484258"/>
                <a:gd name="connsiteY2" fmla="*/ 0 h 536852"/>
                <a:gd name="connsiteX3" fmla="*/ 0 w 1484258"/>
                <a:gd name="connsiteY3" fmla="*/ 536852 h 536852"/>
                <a:gd name="connsiteX0" fmla="*/ 0 w 1473676"/>
                <a:gd name="connsiteY0" fmla="*/ 536852 h 536852"/>
                <a:gd name="connsiteX1" fmla="*/ 1473676 w 1473676"/>
                <a:gd name="connsiteY1" fmla="*/ 521652 h 536852"/>
                <a:gd name="connsiteX2" fmla="*/ 71437 w 1473676"/>
                <a:gd name="connsiteY2" fmla="*/ 0 h 536852"/>
                <a:gd name="connsiteX3" fmla="*/ 0 w 1473676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676" h="536852">
                  <a:moveTo>
                    <a:pt x="0" y="536852"/>
                  </a:moveTo>
                  <a:lnTo>
                    <a:pt x="1473676" y="5216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olidDmn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80" name="Freeform 79"/>
            <p:cNvSpPr/>
            <p:nvPr/>
          </p:nvSpPr>
          <p:spPr bwMode="auto">
            <a:xfrm rot="17337123" flipH="1">
              <a:off x="6319610" y="1824857"/>
              <a:ext cx="1495425" cy="471201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olidDmn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81" name="Freeform 80"/>
            <p:cNvSpPr/>
            <p:nvPr/>
          </p:nvSpPr>
          <p:spPr bwMode="auto">
            <a:xfrm rot="18417123" flipH="1">
              <a:off x="6564578" y="1880486"/>
              <a:ext cx="1495425" cy="471201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mGri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 rot="19497123" flipH="1">
              <a:off x="6785532" y="2001137"/>
              <a:ext cx="1495425" cy="471201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olidDmn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 flipH="1">
              <a:off x="7055417" y="2410361"/>
              <a:ext cx="1495425" cy="439499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olidDmn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 rot="20577123" flipH="1">
              <a:off x="6975142" y="2188594"/>
              <a:ext cx="1473676" cy="457344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  <a:gd name="connsiteX0" fmla="*/ 0 w 1484258"/>
                <a:gd name="connsiteY0" fmla="*/ 536852 h 536852"/>
                <a:gd name="connsiteX1" fmla="*/ 1484258 w 1484258"/>
                <a:gd name="connsiteY1" fmla="*/ 514665 h 536852"/>
                <a:gd name="connsiteX2" fmla="*/ 71437 w 1484258"/>
                <a:gd name="connsiteY2" fmla="*/ 0 h 536852"/>
                <a:gd name="connsiteX3" fmla="*/ 0 w 1484258"/>
                <a:gd name="connsiteY3" fmla="*/ 536852 h 536852"/>
                <a:gd name="connsiteX0" fmla="*/ 0 w 1473676"/>
                <a:gd name="connsiteY0" fmla="*/ 536852 h 536852"/>
                <a:gd name="connsiteX1" fmla="*/ 1473676 w 1473676"/>
                <a:gd name="connsiteY1" fmla="*/ 521652 h 536852"/>
                <a:gd name="connsiteX2" fmla="*/ 71437 w 1473676"/>
                <a:gd name="connsiteY2" fmla="*/ 0 h 536852"/>
                <a:gd name="connsiteX3" fmla="*/ 0 w 1473676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676" h="536852">
                  <a:moveTo>
                    <a:pt x="0" y="536852"/>
                  </a:moveTo>
                  <a:lnTo>
                    <a:pt x="1473676" y="5216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mGri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634092" y="3046031"/>
            <a:ext cx="1592587" cy="1407472"/>
            <a:chOff x="7596438" y="1519620"/>
            <a:chExt cx="1592587" cy="1407472"/>
          </a:xfrm>
        </p:grpSpPr>
        <p:sp>
          <p:nvSpPr>
            <p:cNvPr id="86" name="Isosceles Triangle 85"/>
            <p:cNvSpPr/>
            <p:nvPr/>
          </p:nvSpPr>
          <p:spPr bwMode="auto">
            <a:xfrm>
              <a:off x="8187416" y="1519620"/>
              <a:ext cx="390024" cy="1117192"/>
            </a:xfrm>
            <a:prstGeom prst="triangle">
              <a:avLst/>
            </a:prstGeom>
            <a:pattFill prst="solidDmnd">
              <a:fgClr>
                <a:schemeClr val="tx1"/>
              </a:fgClr>
              <a:bgClr>
                <a:schemeClr val="bg1"/>
              </a:bgClr>
            </a:patt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505825" y="1928918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25 cm</a:t>
              </a:r>
              <a:endParaRPr lang="en-US" sz="12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96438" y="1932801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25 cm</a:t>
              </a:r>
              <a:endParaRPr lang="en-US" sz="12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040828" y="2650093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14 cm</a:t>
              </a:r>
              <a:endParaRPr lang="en-US" sz="12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33348" y="4101342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 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A(triangle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) 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 bwMode="auto">
          <a:xfrm>
            <a:off x="2289501" y="2771405"/>
            <a:ext cx="291196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91" name="Straight Connector 90"/>
          <p:cNvCxnSpPr/>
          <p:nvPr/>
        </p:nvCxnSpPr>
        <p:spPr bwMode="auto">
          <a:xfrm>
            <a:off x="2717800" y="2771405"/>
            <a:ext cx="82296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92" name="Straight Connector 91"/>
          <p:cNvCxnSpPr/>
          <p:nvPr/>
        </p:nvCxnSpPr>
        <p:spPr bwMode="auto">
          <a:xfrm>
            <a:off x="3749040" y="2774262"/>
            <a:ext cx="82296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>
            <a:off x="4780280" y="2777119"/>
            <a:ext cx="82296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94" name="TextBox 93"/>
          <p:cNvSpPr txBox="1"/>
          <p:nvPr/>
        </p:nvSpPr>
        <p:spPr>
          <a:xfrm>
            <a:off x="92240" y="438150"/>
            <a:ext cx="95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Q. A hand-fan is made by stitching 10 equal size triangular strips of </a:t>
            </a:r>
          </a:p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two different types of paper. The dimensions of equal strips are </a:t>
            </a:r>
          </a:p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 25 cm, 25 cm and 14 cm. Find the area of each type of paper </a:t>
            </a:r>
          </a:p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 needed to make the hand-fan. </a:t>
            </a:r>
            <a:endParaRPr lang="en-US" sz="1800" b="1" dirty="0">
              <a:solidFill>
                <a:srgbClr val="0707F9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2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9" grpId="0"/>
      <p:bldP spid="30" grpId="0" animBg="1"/>
      <p:bldP spid="31" grpId="0"/>
      <p:bldP spid="32" grpId="0"/>
      <p:bldP spid="33" grpId="0"/>
      <p:bldP spid="34" grpId="0"/>
      <p:bldP spid="36" grpId="0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  <p:bldP spid="61" grpId="0"/>
      <p:bldP spid="62" grpId="0"/>
      <p:bldP spid="63" grpId="0" animBg="1"/>
      <p:bldP spid="63" grpId="1" animBg="1"/>
      <p:bldP spid="64" grpId="0"/>
      <p:bldP spid="65" grpId="0"/>
      <p:bldP spid="66" grpId="0"/>
      <p:bldP spid="67" grpId="0"/>
      <p:bldP spid="68" grpId="0"/>
      <p:bldP spid="69" grpId="0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124" grpId="0"/>
      <p:bldP spid="125" grpId="0"/>
      <p:bldP spid="127" grpId="0"/>
      <p:bldP spid="128" grpId="0"/>
      <p:bldP spid="136" grpId="0"/>
      <p:bldP spid="137" grpId="0"/>
      <p:bldP spid="170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/>
          <p:cNvSpPr/>
          <p:nvPr/>
        </p:nvSpPr>
        <p:spPr>
          <a:xfrm>
            <a:off x="2891729" y="2569616"/>
            <a:ext cx="1581293" cy="249382"/>
          </a:xfrm>
          <a:prstGeom prst="roundRect">
            <a:avLst/>
          </a:prstGeom>
          <a:solidFill>
            <a:srgbClr val="65D7FF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3392095" y="1678076"/>
            <a:ext cx="1092294" cy="249382"/>
          </a:xfrm>
          <a:prstGeom prst="roundRect">
            <a:avLst/>
          </a:prstGeom>
          <a:solidFill>
            <a:srgbClr val="65D7FF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652619" y="1991480"/>
            <a:ext cx="285975" cy="249382"/>
          </a:xfrm>
          <a:prstGeom prst="roundRect">
            <a:avLst/>
          </a:prstGeom>
          <a:solidFill>
            <a:srgbClr val="65D7FF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3255634" y="1982876"/>
            <a:ext cx="285975" cy="249382"/>
          </a:xfrm>
          <a:prstGeom prst="roundRect">
            <a:avLst/>
          </a:prstGeom>
          <a:solidFill>
            <a:srgbClr val="65D7FF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2184468" y="1685278"/>
            <a:ext cx="1106246" cy="249382"/>
          </a:xfrm>
          <a:prstGeom prst="roundRect">
            <a:avLst/>
          </a:prstGeom>
          <a:solidFill>
            <a:srgbClr val="65D7FF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941345" y="1703340"/>
            <a:ext cx="1123953" cy="249382"/>
          </a:xfrm>
          <a:prstGeom prst="roundRect">
            <a:avLst/>
          </a:prstGeom>
          <a:solidFill>
            <a:srgbClr val="65D7FF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846201" y="2000617"/>
            <a:ext cx="322245" cy="249382"/>
          </a:xfrm>
          <a:prstGeom prst="roundRect">
            <a:avLst/>
          </a:prstGeom>
          <a:solidFill>
            <a:srgbClr val="65D7FF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838825" y="1209675"/>
            <a:ext cx="2705100" cy="1371600"/>
          </a:xfrm>
          <a:custGeom>
            <a:avLst/>
            <a:gdLst>
              <a:gd name="connsiteX0" fmla="*/ 928688 w 2705100"/>
              <a:gd name="connsiteY0" fmla="*/ 0 h 1371600"/>
              <a:gd name="connsiteX1" fmla="*/ 2705100 w 2705100"/>
              <a:gd name="connsiteY1" fmla="*/ 9525 h 1371600"/>
              <a:gd name="connsiteX2" fmla="*/ 1838325 w 2705100"/>
              <a:gd name="connsiteY2" fmla="*/ 1371600 h 1371600"/>
              <a:gd name="connsiteX3" fmla="*/ 0 w 2705100"/>
              <a:gd name="connsiteY3" fmla="*/ 1366838 h 1371600"/>
              <a:gd name="connsiteX4" fmla="*/ 928688 w 27051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1371600">
                <a:moveTo>
                  <a:pt x="928688" y="0"/>
                </a:moveTo>
                <a:lnTo>
                  <a:pt x="2705100" y="9525"/>
                </a:lnTo>
                <a:lnTo>
                  <a:pt x="1838325" y="1371600"/>
                </a:lnTo>
                <a:lnTo>
                  <a:pt x="0" y="1366838"/>
                </a:lnTo>
                <a:lnTo>
                  <a:pt x="928688" y="0"/>
                </a:lnTo>
                <a:close/>
              </a:path>
            </a:pathLst>
          </a:cu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5849935" y="1229130"/>
            <a:ext cx="1836318" cy="135849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707605" y="1065021"/>
            <a:ext cx="3843849" cy="249382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582677" y="806793"/>
            <a:ext cx="4270516" cy="249382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879206" y="571073"/>
            <a:ext cx="5822671" cy="249382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12532" y="596607"/>
            <a:ext cx="1135684" cy="226711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25723" y="334199"/>
            <a:ext cx="6227933" cy="249382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7183" y="269489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Q. A 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triangle and a parallelogram have the same base and the </a:t>
            </a:r>
            <a:endParaRPr lang="en-US" b="1" dirty="0" smtClean="0">
              <a:solidFill>
                <a:srgbClr val="3333FF"/>
              </a:solidFill>
              <a:latin typeface="Bookman Old Style" pitchFamily="18" charset="0"/>
            </a:endParaRPr>
          </a:p>
          <a:p>
            <a:pPr defTabSz="914400"/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   same area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. If the sides of the triangle are 26cm, 28cm and 30cm,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  </a:t>
            </a:r>
          </a:p>
          <a:p>
            <a:pPr defTabSz="914400"/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   and the 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parallelogram stands on the base 28cm, </a:t>
            </a:r>
            <a:endParaRPr lang="en-US" b="1" dirty="0" smtClean="0">
              <a:solidFill>
                <a:srgbClr val="3333FF"/>
              </a:solidFill>
              <a:latin typeface="Bookman Old Style" pitchFamily="18" charset="0"/>
            </a:endParaRPr>
          </a:p>
          <a:p>
            <a:pPr defTabSz="914400"/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   find 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the height of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the parallelogram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.</a:t>
            </a:r>
            <a:endParaRPr lang="en-US" dirty="0">
              <a:solidFill>
                <a:srgbClr val="3333FF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44588" y="1213546"/>
            <a:ext cx="2699863" cy="1372085"/>
            <a:chOff x="5844588" y="1213546"/>
            <a:chExt cx="2699863" cy="1372085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5844588" y="2578837"/>
              <a:ext cx="18408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7680905" y="1213546"/>
              <a:ext cx="859047" cy="13720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844588" y="1220338"/>
              <a:ext cx="920408" cy="13584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764996" y="1220338"/>
              <a:ext cx="177945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 flipV="1">
              <a:off x="5844588" y="1220338"/>
              <a:ext cx="1840816" cy="13585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5849086" y="1220338"/>
              <a:ext cx="0" cy="13584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/>
          <p:cNvCxnSpPr/>
          <p:nvPr/>
        </p:nvCxnSpPr>
        <p:spPr>
          <a:xfrm>
            <a:off x="6769492" y="1220338"/>
            <a:ext cx="0" cy="135849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914580" y="2589330"/>
            <a:ext cx="1764794" cy="335169"/>
            <a:chOff x="5914580" y="2589330"/>
            <a:chExt cx="1764794" cy="335169"/>
          </a:xfrm>
        </p:grpSpPr>
        <p:cxnSp>
          <p:nvCxnSpPr>
            <p:cNvPr id="107" name="Straight Arrow Connector 106"/>
            <p:cNvCxnSpPr/>
            <p:nvPr/>
          </p:nvCxnSpPr>
          <p:spPr>
            <a:xfrm flipH="1">
              <a:off x="5914580" y="2769241"/>
              <a:ext cx="61252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158066" y="2782067"/>
              <a:ext cx="52130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6543699" y="2589330"/>
              <a:ext cx="573001" cy="3351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28cm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6770860" y="2448744"/>
            <a:ext cx="128028" cy="1290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 rot="16200000">
            <a:off x="5392125" y="1791488"/>
            <a:ext cx="573000" cy="3351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26cm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 rot="2214551">
            <a:off x="6748825" y="1795822"/>
            <a:ext cx="573001" cy="3351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30cm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510341" y="1885950"/>
            <a:ext cx="292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h</a:t>
            </a:r>
            <a:endParaRPr lang="en-US" sz="1200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861061" y="2582953"/>
            <a:ext cx="1840816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>
            <a:off x="5154828" y="1904420"/>
            <a:ext cx="1371600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857103" y="1235676"/>
            <a:ext cx="1844774" cy="1343161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4400" y="1353074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For triangle,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14400" y="164515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 = 26 cm,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10944" y="1633490"/>
            <a:ext cx="1397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 = 28 cm, 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28086" y="1621822"/>
            <a:ext cx="1307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 = 30 cm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9600" y="2076958"/>
            <a:ext cx="2341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Semiperimeter</a:t>
            </a:r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(s) =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62044" y="1938290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 + b + c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 bwMode="auto">
          <a:xfrm>
            <a:off x="2929026" y="2259684"/>
            <a:ext cx="997527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Box 79"/>
          <p:cNvSpPr txBox="1"/>
          <p:nvPr/>
        </p:nvSpPr>
        <p:spPr>
          <a:xfrm>
            <a:off x="3269130" y="2225945"/>
            <a:ext cx="323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16139" y="2673382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68394" y="2534714"/>
            <a:ext cx="51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26</a:t>
            </a:r>
          </a:p>
        </p:txBody>
      </p:sp>
      <p:cxnSp>
        <p:nvCxnSpPr>
          <p:cNvPr id="83" name="Straight Connector 82"/>
          <p:cNvCxnSpPr/>
          <p:nvPr/>
        </p:nvCxnSpPr>
        <p:spPr bwMode="auto">
          <a:xfrm>
            <a:off x="2910213" y="2856108"/>
            <a:ext cx="155448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3535144" y="2822369"/>
            <a:ext cx="323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49394" y="2533682"/>
            <a:ext cx="80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+ 28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33594" y="2532650"/>
            <a:ext cx="80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+ 30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949674" y="3081290"/>
            <a:ext cx="502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84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 bwMode="auto">
          <a:xfrm>
            <a:off x="2991493" y="3402684"/>
            <a:ext cx="40308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/>
          <p:cNvSpPr txBox="1"/>
          <p:nvPr/>
        </p:nvSpPr>
        <p:spPr>
          <a:xfrm>
            <a:off x="3000474" y="3368945"/>
            <a:ext cx="323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516139" y="3219958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827210" y="3657395"/>
            <a:ext cx="94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42 cm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24394" y="365739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9560" y="136343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63245" y="3657395"/>
            <a:ext cx="2341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Semiperimeter</a:t>
            </a:r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(s) 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6130" y="365739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b="1" baseline="30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21" name="Cloud 120"/>
          <p:cNvSpPr/>
          <p:nvPr/>
        </p:nvSpPr>
        <p:spPr bwMode="auto">
          <a:xfrm>
            <a:off x="367183" y="2415512"/>
            <a:ext cx="4142131" cy="165472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440" y="276129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Since, </a:t>
            </a:r>
            <a:r>
              <a:rPr lang="en-US" b="1" kern="0" dirty="0">
                <a:solidFill>
                  <a:prstClr val="white"/>
                </a:solidFill>
                <a:latin typeface="Bookman Old Style" pitchFamily="18" charset="0"/>
              </a:rPr>
              <a:t>we have lengths of 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all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kern="0" dirty="0">
                <a:solidFill>
                  <a:prstClr val="white"/>
                </a:solidFill>
                <a:latin typeface="Bookman Old Style" pitchFamily="18" charset="0"/>
              </a:rPr>
              <a:t>3 sides of a triangle, Let us first </a:t>
            </a:r>
            <a:endParaRPr lang="en-US" b="1" kern="0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find </a:t>
            </a:r>
            <a:r>
              <a:rPr lang="en-US" b="1" kern="0" dirty="0">
                <a:solidFill>
                  <a:prstClr val="white"/>
                </a:solidFill>
                <a:latin typeface="Bookman Old Style" pitchFamily="18" charset="0"/>
              </a:rPr>
              <a:t>its Area using Heron’s formula</a:t>
            </a:r>
          </a:p>
        </p:txBody>
      </p:sp>
    </p:spTree>
    <p:extLst>
      <p:ext uri="{BB962C8B-B14F-4D97-AF65-F5344CB8AC3E}">
        <p14:creationId xmlns:p14="http://schemas.microsoft.com/office/powerpoint/2010/main" val="38455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5" grpId="1" animBg="1"/>
      <p:bldP spid="124" grpId="0" animBg="1"/>
      <p:bldP spid="124" grpId="1" animBg="1"/>
      <p:bldP spid="123" grpId="0" animBg="1"/>
      <p:bldP spid="123" grpId="1" animBg="1"/>
      <p:bldP spid="99" grpId="0" animBg="1"/>
      <p:bldP spid="99" grpId="1" animBg="1"/>
      <p:bldP spid="122" grpId="0" animBg="1"/>
      <p:bldP spid="122" grpId="1" animBg="1"/>
      <p:bldP spid="66" grpId="0" animBg="1"/>
      <p:bldP spid="66" grpId="1" animBg="1"/>
      <p:bldP spid="65" grpId="0" animBg="1"/>
      <p:bldP spid="65" grpId="1" animBg="1"/>
      <p:bldP spid="6" grpId="0" animBg="1"/>
      <p:bldP spid="6" grpId="1" animBg="1"/>
      <p:bldP spid="5" grpId="0" animBg="1"/>
      <p:bldP spid="71" grpId="0" animBg="1"/>
      <p:bldP spid="70" grpId="0" animBg="1"/>
      <p:bldP spid="70" grpId="1" animBg="1"/>
      <p:bldP spid="67" grpId="0" animBg="1"/>
      <p:bldP spid="67" grpId="1" animBg="1"/>
      <p:bldP spid="62" grpId="0" animBg="1"/>
      <p:bldP spid="62" grpId="1" animBg="1"/>
      <p:bldP spid="60" grpId="0" animBg="1"/>
      <p:bldP spid="60" grpId="1" animBg="1"/>
      <p:bldP spid="110" grpId="0" animBg="1"/>
      <p:bldP spid="111" grpId="0"/>
      <p:bldP spid="112" grpId="0"/>
      <p:bldP spid="113" grpId="0"/>
      <p:bldP spid="73" grpId="0"/>
      <p:bldP spid="74" grpId="0"/>
      <p:bldP spid="75" grpId="0"/>
      <p:bldP spid="76" grpId="0"/>
      <p:bldP spid="77" grpId="0"/>
      <p:bldP spid="78" grpId="0"/>
      <p:bldP spid="80" grpId="0"/>
      <p:bldP spid="81" grpId="0"/>
      <p:bldP spid="82" grpId="0"/>
      <p:bldP spid="84" grpId="0"/>
      <p:bldP spid="85" grpId="0"/>
      <p:bldP spid="86" grpId="0"/>
      <p:bldP spid="87" grpId="0"/>
      <p:bldP spid="89" grpId="0"/>
      <p:bldP spid="90" grpId="0"/>
      <p:bldP spid="91" grpId="0"/>
      <p:bldP spid="92" grpId="0"/>
      <p:bldP spid="126" grpId="0"/>
      <p:bldP spid="127" grpId="0"/>
      <p:bldP spid="128" grpId="0"/>
      <p:bldP spid="121" grpId="0" animBg="1"/>
      <p:bldP spid="121" grpId="1" animBg="1"/>
      <p:bldP spid="7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5415214" y="3183296"/>
            <a:ext cx="2761934" cy="3693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00157" y="3516927"/>
            <a:ext cx="4340143" cy="65165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51410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Sol.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769646"/>
            <a:ext cx="3719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each type of paper needed to make the hand fan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245544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245544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5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245544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24554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168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292431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800" y="29243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840 cm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3522246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each type of paper needed </a:t>
            </a:r>
          </a:p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to make the hand fan is 840 cm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400800" y="1478234"/>
            <a:ext cx="2469622" cy="1282012"/>
            <a:chOff x="5562600" y="1312565"/>
            <a:chExt cx="2988242" cy="1551234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7057231" y="1345348"/>
              <a:ext cx="0" cy="14859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Freeform 14"/>
            <p:cNvSpPr/>
            <p:nvPr/>
          </p:nvSpPr>
          <p:spPr bwMode="auto">
            <a:xfrm>
              <a:off x="5562600" y="2396996"/>
              <a:ext cx="1495425" cy="452816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mGri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 rot="4322877">
              <a:off x="6299993" y="1824677"/>
              <a:ext cx="1495425" cy="471201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mGri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 rot="3242877">
              <a:off x="6058165" y="1869378"/>
              <a:ext cx="1495425" cy="471201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olidDmn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 rot="2162877">
              <a:off x="5839091" y="1988437"/>
              <a:ext cx="1495425" cy="471201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mGri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 rot="1082877">
              <a:off x="5668940" y="2174555"/>
              <a:ext cx="1473676" cy="457344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  <a:gd name="connsiteX0" fmla="*/ 0 w 1484258"/>
                <a:gd name="connsiteY0" fmla="*/ 536852 h 536852"/>
                <a:gd name="connsiteX1" fmla="*/ 1484258 w 1484258"/>
                <a:gd name="connsiteY1" fmla="*/ 514665 h 536852"/>
                <a:gd name="connsiteX2" fmla="*/ 71437 w 1484258"/>
                <a:gd name="connsiteY2" fmla="*/ 0 h 536852"/>
                <a:gd name="connsiteX3" fmla="*/ 0 w 1484258"/>
                <a:gd name="connsiteY3" fmla="*/ 536852 h 536852"/>
                <a:gd name="connsiteX0" fmla="*/ 0 w 1473676"/>
                <a:gd name="connsiteY0" fmla="*/ 536852 h 536852"/>
                <a:gd name="connsiteX1" fmla="*/ 1473676 w 1473676"/>
                <a:gd name="connsiteY1" fmla="*/ 521652 h 536852"/>
                <a:gd name="connsiteX2" fmla="*/ 71437 w 1473676"/>
                <a:gd name="connsiteY2" fmla="*/ 0 h 536852"/>
                <a:gd name="connsiteX3" fmla="*/ 0 w 1473676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676" h="536852">
                  <a:moveTo>
                    <a:pt x="0" y="536852"/>
                  </a:moveTo>
                  <a:lnTo>
                    <a:pt x="1473676" y="5216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olidDmn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 rot="17337123" flipH="1">
              <a:off x="6319610" y="1824857"/>
              <a:ext cx="1495425" cy="471201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olidDmn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 rot="18417123" flipH="1">
              <a:off x="6564578" y="1880486"/>
              <a:ext cx="1495425" cy="471201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mGri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 rot="19497123" flipH="1">
              <a:off x="6785532" y="2001137"/>
              <a:ext cx="1495425" cy="471201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olidDmn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 flipH="1">
              <a:off x="7055417" y="2410361"/>
              <a:ext cx="1495425" cy="439499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536852">
                  <a:moveTo>
                    <a:pt x="0" y="536852"/>
                  </a:moveTo>
                  <a:lnTo>
                    <a:pt x="1495425" y="5368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olidDmn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 rot="20577123" flipH="1">
              <a:off x="6975142" y="2188594"/>
              <a:ext cx="1473676" cy="457344"/>
            </a:xfrm>
            <a:custGeom>
              <a:avLst/>
              <a:gdLst>
                <a:gd name="connsiteX0" fmla="*/ 0 w 1495425"/>
                <a:gd name="connsiteY0" fmla="*/ 557213 h 557213"/>
                <a:gd name="connsiteX1" fmla="*/ 1495425 w 1495425"/>
                <a:gd name="connsiteY1" fmla="*/ 557213 h 557213"/>
                <a:gd name="connsiteX2" fmla="*/ 114300 w 1495425"/>
                <a:gd name="connsiteY2" fmla="*/ 0 h 557213"/>
                <a:gd name="connsiteX3" fmla="*/ 0 w 1495425"/>
                <a:gd name="connsiteY3" fmla="*/ 557213 h 557213"/>
                <a:gd name="connsiteX0" fmla="*/ 0 w 1495425"/>
                <a:gd name="connsiteY0" fmla="*/ 536852 h 536852"/>
                <a:gd name="connsiteX1" fmla="*/ 1495425 w 1495425"/>
                <a:gd name="connsiteY1" fmla="*/ 536852 h 536852"/>
                <a:gd name="connsiteX2" fmla="*/ 71437 w 1495425"/>
                <a:gd name="connsiteY2" fmla="*/ 0 h 536852"/>
                <a:gd name="connsiteX3" fmla="*/ 0 w 1495425"/>
                <a:gd name="connsiteY3" fmla="*/ 536852 h 536852"/>
                <a:gd name="connsiteX0" fmla="*/ 0 w 1484258"/>
                <a:gd name="connsiteY0" fmla="*/ 536852 h 536852"/>
                <a:gd name="connsiteX1" fmla="*/ 1484258 w 1484258"/>
                <a:gd name="connsiteY1" fmla="*/ 514665 h 536852"/>
                <a:gd name="connsiteX2" fmla="*/ 71437 w 1484258"/>
                <a:gd name="connsiteY2" fmla="*/ 0 h 536852"/>
                <a:gd name="connsiteX3" fmla="*/ 0 w 1484258"/>
                <a:gd name="connsiteY3" fmla="*/ 536852 h 536852"/>
                <a:gd name="connsiteX0" fmla="*/ 0 w 1473676"/>
                <a:gd name="connsiteY0" fmla="*/ 536852 h 536852"/>
                <a:gd name="connsiteX1" fmla="*/ 1473676 w 1473676"/>
                <a:gd name="connsiteY1" fmla="*/ 521652 h 536852"/>
                <a:gd name="connsiteX2" fmla="*/ 71437 w 1473676"/>
                <a:gd name="connsiteY2" fmla="*/ 0 h 536852"/>
                <a:gd name="connsiteX3" fmla="*/ 0 w 1473676"/>
                <a:gd name="connsiteY3" fmla="*/ 536852 h 53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676" h="536852">
                  <a:moveTo>
                    <a:pt x="0" y="536852"/>
                  </a:moveTo>
                  <a:lnTo>
                    <a:pt x="1473676" y="521652"/>
                  </a:lnTo>
                  <a:lnTo>
                    <a:pt x="71437" y="0"/>
                  </a:lnTo>
                  <a:lnTo>
                    <a:pt x="0" y="536852"/>
                  </a:lnTo>
                  <a:close/>
                </a:path>
              </a:pathLst>
            </a:custGeom>
            <a:pattFill prst="smGrid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32013" y="1657574"/>
            <a:ext cx="1592587" cy="1407472"/>
            <a:chOff x="7596438" y="1519620"/>
            <a:chExt cx="1592587" cy="1407472"/>
          </a:xfrm>
        </p:grpSpPr>
        <p:sp>
          <p:nvSpPr>
            <p:cNvPr id="26" name="Isosceles Triangle 25"/>
            <p:cNvSpPr/>
            <p:nvPr/>
          </p:nvSpPr>
          <p:spPr bwMode="auto">
            <a:xfrm>
              <a:off x="8187416" y="1519620"/>
              <a:ext cx="390024" cy="1117192"/>
            </a:xfrm>
            <a:prstGeom prst="triangle">
              <a:avLst/>
            </a:prstGeom>
            <a:pattFill prst="solidDmnd">
              <a:fgClr>
                <a:schemeClr val="tx1"/>
              </a:fgClr>
              <a:bgClr>
                <a:schemeClr val="bg1"/>
              </a:bgClr>
            </a:patt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05825" y="1928918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25 cm</a:t>
              </a:r>
              <a:endParaRPr lang="en-US" sz="12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96438" y="1932801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25 cm</a:t>
              </a:r>
              <a:endParaRPr lang="en-US" sz="12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40828" y="2650093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2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14 cm</a:t>
              </a:r>
              <a:endParaRPr lang="en-US" sz="12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97948" y="3178533"/>
            <a:ext cx="3441251" cy="369332"/>
            <a:chOff x="5965773" y="4331662"/>
            <a:chExt cx="2513952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6973599" y="4331662"/>
              <a:ext cx="392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=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35362" y="4331662"/>
              <a:ext cx="1344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168 cm</a:t>
              </a:r>
              <a:r>
                <a:rPr lang="en-US" sz="1800" b="1" baseline="300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65773" y="4331662"/>
              <a:ext cx="1511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A(triangle</a:t>
              </a:r>
              <a:r>
                <a:rPr lang="en-US" sz="1800" b="1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)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2240" y="438150"/>
            <a:ext cx="95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Q. A hand-fan is made by stitching 10 equal size triangular strips of </a:t>
            </a:r>
          </a:p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two different types of paper. The dimensions of equal strips are </a:t>
            </a:r>
          </a:p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 25 cm, 25 cm and 14 cm. Find the area of each type of paper </a:t>
            </a:r>
          </a:p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 needed to make the hand-fan. </a:t>
            </a:r>
            <a:endParaRPr lang="en-US" sz="1800" b="1" dirty="0">
              <a:solidFill>
                <a:srgbClr val="0707F9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6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2" grpId="0" animBg="1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72771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28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 bwMode="auto">
          <a:xfrm>
            <a:off x="5863944" y="1005642"/>
            <a:ext cx="2689150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86158" y="1002848"/>
            <a:ext cx="5350779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10271" y="1300917"/>
            <a:ext cx="1816235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43317" y="453388"/>
            <a:ext cx="7991084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28067" y="724854"/>
            <a:ext cx="6489139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408742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Q. A triangle and a parallelogram have the same base and same area. </a:t>
            </a:r>
          </a:p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If the sides of the triangle are 13 cm, 14 cm and 15 cm and </a:t>
            </a:r>
          </a:p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the parallelogram stands on the base 14 cm, find the height of the </a:t>
            </a:r>
          </a:p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parallelogram.</a:t>
            </a:r>
            <a:endParaRPr lang="en-US" sz="1800" b="1" dirty="0">
              <a:solidFill>
                <a:srgbClr val="0707F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6010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Sol.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0152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For triangle,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89361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 = 13 cm,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18819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 = 14 cm,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0984" y="187027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 = 15 cm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100" y="2325410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Semiperimeter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(s) =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3100" y="2186742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 + b + c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254919" y="2508136"/>
            <a:ext cx="109728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644900" y="2474397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3850" y="29218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9450" y="2783166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13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3261269" y="3104560"/>
            <a:ext cx="155448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886200" y="3070821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0450" y="2782134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+ 14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84650" y="2781102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+ 15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0730" y="3329742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342549" y="3651136"/>
            <a:ext cx="40308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351530" y="3617397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63850" y="34684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68741" y="3935770"/>
            <a:ext cx="9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21 cm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62580" y="39357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9800" y="4370110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triangle =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3244850" y="4408358"/>
            <a:ext cx="2441575" cy="296091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387350">
                <a:moveTo>
                  <a:pt x="0" y="273050"/>
                </a:moveTo>
                <a:lnTo>
                  <a:pt x="44450" y="215900"/>
                </a:lnTo>
                <a:lnTo>
                  <a:pt x="120650" y="387350"/>
                </a:lnTo>
                <a:lnTo>
                  <a:pt x="184150" y="0"/>
                </a:lnTo>
                <a:lnTo>
                  <a:pt x="2441575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81375" y="4350029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33775" y="4351060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(s – a)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19575" y="43468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(s – b)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05375" y="43426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(s – c) 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Cloud 30"/>
          <p:cNvSpPr/>
          <p:nvPr/>
        </p:nvSpPr>
        <p:spPr bwMode="auto">
          <a:xfrm>
            <a:off x="797034" y="2891221"/>
            <a:ext cx="3397027" cy="120258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77342" y="3242838"/>
            <a:ext cx="2574925" cy="377746"/>
            <a:chOff x="3101975" y="1737835"/>
            <a:chExt cx="2574925" cy="377746"/>
          </a:xfrm>
        </p:grpSpPr>
        <p:sp>
          <p:nvSpPr>
            <p:cNvPr id="34" name="Freeform 33"/>
            <p:cNvSpPr/>
            <p:nvPr/>
          </p:nvSpPr>
          <p:spPr bwMode="auto">
            <a:xfrm>
              <a:off x="3101975" y="1803547"/>
              <a:ext cx="2441575" cy="296091"/>
            </a:xfrm>
            <a:custGeom>
              <a:avLst/>
              <a:gdLst>
                <a:gd name="connsiteX0" fmla="*/ 0 w 1384300"/>
                <a:gd name="connsiteY0" fmla="*/ 273050 h 387350"/>
                <a:gd name="connsiteX1" fmla="*/ 44450 w 1384300"/>
                <a:gd name="connsiteY1" fmla="*/ 215900 h 387350"/>
                <a:gd name="connsiteX2" fmla="*/ 120650 w 1384300"/>
                <a:gd name="connsiteY2" fmla="*/ 387350 h 387350"/>
                <a:gd name="connsiteX3" fmla="*/ 184150 w 1384300"/>
                <a:gd name="connsiteY3" fmla="*/ 0 h 387350"/>
                <a:gd name="connsiteX4" fmla="*/ 1384300 w 1384300"/>
                <a:gd name="connsiteY4" fmla="*/ 0 h 387350"/>
                <a:gd name="connsiteX0" fmla="*/ 0 w 2441575"/>
                <a:gd name="connsiteY0" fmla="*/ 273050 h 387350"/>
                <a:gd name="connsiteX1" fmla="*/ 44450 w 2441575"/>
                <a:gd name="connsiteY1" fmla="*/ 215900 h 387350"/>
                <a:gd name="connsiteX2" fmla="*/ 120650 w 2441575"/>
                <a:gd name="connsiteY2" fmla="*/ 387350 h 387350"/>
                <a:gd name="connsiteX3" fmla="*/ 184150 w 2441575"/>
                <a:gd name="connsiteY3" fmla="*/ 0 h 387350"/>
                <a:gd name="connsiteX4" fmla="*/ 2441575 w 2441575"/>
                <a:gd name="connsiteY4" fmla="*/ 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1575" h="387350">
                  <a:moveTo>
                    <a:pt x="0" y="273050"/>
                  </a:moveTo>
                  <a:lnTo>
                    <a:pt x="44450" y="215900"/>
                  </a:lnTo>
                  <a:lnTo>
                    <a:pt x="120650" y="387350"/>
                  </a:lnTo>
                  <a:lnTo>
                    <a:pt x="184150" y="0"/>
                  </a:lnTo>
                  <a:lnTo>
                    <a:pt x="2441575" y="0"/>
                  </a:lnTo>
                </a:path>
              </a:pathLst>
            </a:custGeom>
            <a:noFill/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FFFF00"/>
                </a:solidFill>
                <a:latin typeface="Arial Rounded MT Bold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8500" y="1745218"/>
              <a:ext cx="371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s</a:t>
              </a:r>
              <a:endParaRPr lang="en-US" sz="18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90900" y="1746249"/>
              <a:ext cx="9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(s – a)</a:t>
              </a:r>
              <a:endParaRPr lang="en-US" sz="18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76700" y="174204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(s – b)</a:t>
              </a:r>
              <a:endParaRPr lang="en-US" sz="18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62500" y="173783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(s – c) </a:t>
              </a:r>
              <a:endParaRPr lang="en-US" sz="18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9" name="Parallelogram 38"/>
          <p:cNvSpPr/>
          <p:nvPr/>
        </p:nvSpPr>
        <p:spPr bwMode="auto">
          <a:xfrm>
            <a:off x="7015162" y="2353403"/>
            <a:ext cx="1666875" cy="625078"/>
          </a:xfrm>
          <a:prstGeom prst="parallelogram">
            <a:avLst>
              <a:gd name="adj" fmla="val 49822"/>
            </a:avLst>
          </a:prstGeom>
          <a:solidFill>
            <a:srgbClr val="FF3300"/>
          </a:solidFill>
          <a:ln w="28575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 bwMode="auto">
          <a:xfrm>
            <a:off x="5334000" y="1513920"/>
            <a:ext cx="1356451" cy="1461373"/>
          </a:xfrm>
          <a:prstGeom prst="triangle">
            <a:avLst>
              <a:gd name="adj" fmla="val 42978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7325586" y="2351384"/>
            <a:ext cx="0" cy="627097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Freeform 51"/>
          <p:cNvSpPr/>
          <p:nvPr/>
        </p:nvSpPr>
        <p:spPr bwMode="auto">
          <a:xfrm>
            <a:off x="7328323" y="2870248"/>
            <a:ext cx="107582" cy="104554"/>
          </a:xfrm>
          <a:custGeom>
            <a:avLst/>
            <a:gdLst>
              <a:gd name="connsiteX0" fmla="*/ 0 w 152400"/>
              <a:gd name="connsiteY0" fmla="*/ 0 h 123825"/>
              <a:gd name="connsiteX1" fmla="*/ 152400 w 152400"/>
              <a:gd name="connsiteY1" fmla="*/ 0 h 123825"/>
              <a:gd name="connsiteX2" fmla="*/ 152400 w 152400"/>
              <a:gd name="connsiteY2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23825">
                <a:moveTo>
                  <a:pt x="0" y="0"/>
                </a:moveTo>
                <a:lnTo>
                  <a:pt x="152400" y="0"/>
                </a:lnTo>
                <a:lnTo>
                  <a:pt x="152400" y="123825"/>
                </a:lnTo>
              </a:path>
            </a:pathLst>
          </a:cu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84481" y="246597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FFFF00"/>
                </a:solidFill>
                <a:latin typeface="Symbol" panose="05050102010706020507" pitchFamily="18" charset="2"/>
              </a:rPr>
              <a:t>?</a:t>
            </a:r>
            <a:endParaRPr lang="en-IN" sz="1800" b="1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916346" y="2107565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13 cm</a:t>
            </a:r>
            <a:endParaRPr lang="en-IN" sz="14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28946" y="2985853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14 </a:t>
            </a:r>
            <a:r>
              <a:rPr lang="en-US" sz="1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cm</a:t>
            </a:r>
            <a:endParaRPr lang="en-IN" sz="14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43843" y="2109053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15 </a:t>
            </a:r>
            <a:r>
              <a:rPr lang="en-US" sz="1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cm</a:t>
            </a:r>
            <a:endParaRPr lang="en-IN" sz="1400" dirty="0">
              <a:solidFill>
                <a:srgbClr val="00000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010400" y="2983389"/>
            <a:ext cx="1340881" cy="307777"/>
            <a:chOff x="7010400" y="2911197"/>
            <a:chExt cx="1340881" cy="307777"/>
          </a:xfrm>
        </p:grpSpPr>
        <p:sp>
          <p:nvSpPr>
            <p:cNvPr id="57" name="Rectangle 56"/>
            <p:cNvSpPr/>
            <p:nvPr/>
          </p:nvSpPr>
          <p:spPr>
            <a:xfrm>
              <a:off x="7265431" y="2911197"/>
              <a:ext cx="7665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14 </a:t>
              </a:r>
              <a:r>
                <a:rPr lang="en-US" sz="1400" b="1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cm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>
              <a:off x="7010400" y="3065085"/>
              <a:ext cx="3048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8001000" y="3065085"/>
              <a:ext cx="35028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Cloud 67"/>
          <p:cNvSpPr/>
          <p:nvPr/>
        </p:nvSpPr>
        <p:spPr bwMode="auto">
          <a:xfrm>
            <a:off x="672111" y="2371408"/>
            <a:ext cx="3837377" cy="212207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Since we have lengths of all 3 sides of a triangle, Let us first find its Area using Herons formula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5" grpId="0" animBg="1"/>
      <p:bldP spid="65" grpId="1" animBg="1"/>
      <p:bldP spid="67" grpId="0" animBg="1"/>
      <p:bldP spid="67" grpId="1" animBg="1"/>
      <p:bldP spid="64" grpId="0" animBg="1"/>
      <p:bldP spid="64" grpId="1" animBg="1"/>
      <p:bldP spid="30" grpId="0" animBg="1"/>
      <p:bldP spid="30" grpId="1" animBg="1"/>
      <p:bldP spid="2" grpId="0" build="p"/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 animBg="1"/>
      <p:bldP spid="26" grpId="0"/>
      <p:bldP spid="27" grpId="0"/>
      <p:bldP spid="28" grpId="0"/>
      <p:bldP spid="29" grpId="0"/>
      <p:bldP spid="31" grpId="0" animBg="1"/>
      <p:bldP spid="31" grpId="1" animBg="1"/>
      <p:bldP spid="39" grpId="0" animBg="1"/>
      <p:bldP spid="40" grpId="0" animBg="1"/>
      <p:bldP spid="52" grpId="0" animBg="1"/>
      <p:bldP spid="53" grpId="0"/>
      <p:bldP spid="54" grpId="0"/>
      <p:bldP spid="55" grpId="0"/>
      <p:bldP spid="56" grpId="0"/>
      <p:bldP spid="68" grpId="0" animBg="1"/>
      <p:bldP spid="6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 bwMode="auto">
          <a:xfrm>
            <a:off x="2746053" y="2947492"/>
            <a:ext cx="347650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60193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Sol.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40091" y="2932254"/>
            <a:ext cx="347650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14119" y="2948622"/>
            <a:ext cx="303714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708867" y="2131430"/>
            <a:ext cx="648429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033825" y="2129642"/>
            <a:ext cx="648429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364193" y="2129931"/>
            <a:ext cx="648429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091114" y="2129827"/>
            <a:ext cx="276104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2700" y="1633810"/>
            <a:ext cx="41275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s 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= 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21,   a = 13,   b = 14, c = 15 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549" y="2078054"/>
            <a:ext cx="268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A(triangle) 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23" name="Freeform 22"/>
          <p:cNvSpPr/>
          <p:nvPr/>
        </p:nvSpPr>
        <p:spPr bwMode="auto">
          <a:xfrm>
            <a:off x="1951355" y="2134197"/>
            <a:ext cx="2441575" cy="296091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387350">
                <a:moveTo>
                  <a:pt x="0" y="273050"/>
                </a:moveTo>
                <a:lnTo>
                  <a:pt x="44450" y="215900"/>
                </a:lnTo>
                <a:lnTo>
                  <a:pt x="120650" y="387350"/>
                </a:lnTo>
                <a:lnTo>
                  <a:pt x="184150" y="0"/>
                </a:lnTo>
                <a:lnTo>
                  <a:pt x="2441575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87880" y="2075868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0280" y="2076899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(s – a)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26080" y="20726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(s – b)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11880" y="20684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(s – c) 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5088" y="2447386"/>
            <a:ext cx="39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2004653" y="2500354"/>
            <a:ext cx="3657600" cy="299266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91504">
                <a:moveTo>
                  <a:pt x="0" y="277204"/>
                </a:moveTo>
                <a:lnTo>
                  <a:pt x="44450" y="220054"/>
                </a:lnTo>
                <a:lnTo>
                  <a:pt x="120650" y="391504"/>
                </a:lnTo>
                <a:lnTo>
                  <a:pt x="184150" y="4154"/>
                </a:lnTo>
                <a:lnTo>
                  <a:pt x="365760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41177" y="2464250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21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67248" y="2465281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(21 – 13)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03568" y="2462388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(21 – 14)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39888" y="2459495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(21 – 15)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77670" y="2873800"/>
            <a:ext cx="39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1987235" y="2929943"/>
            <a:ext cx="2266950" cy="296091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6950" h="387350">
                <a:moveTo>
                  <a:pt x="0" y="273050"/>
                </a:moveTo>
                <a:lnTo>
                  <a:pt x="44450" y="215900"/>
                </a:lnTo>
                <a:lnTo>
                  <a:pt x="120650" y="387350"/>
                </a:lnTo>
                <a:lnTo>
                  <a:pt x="184150" y="0"/>
                </a:lnTo>
                <a:lnTo>
                  <a:pt x="2266950" y="2077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22931" y="2909714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21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90912" y="2910745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6972" y="2907852"/>
            <a:ext cx="55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8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33423" y="2904959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59802" y="2909714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7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25575" y="2910745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12203" y="2907852"/>
            <a:ext cx="5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71955" y="3319332"/>
            <a:ext cx="39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1981520" y="3366731"/>
            <a:ext cx="3743379" cy="304835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  <a:gd name="connsiteX0" fmla="*/ 0 w 3092450"/>
              <a:gd name="connsiteY0" fmla="*/ 273050 h 387350"/>
              <a:gd name="connsiteX1" fmla="*/ 44450 w 3092450"/>
              <a:gd name="connsiteY1" fmla="*/ 215900 h 387350"/>
              <a:gd name="connsiteX2" fmla="*/ 120650 w 3092450"/>
              <a:gd name="connsiteY2" fmla="*/ 387350 h 387350"/>
              <a:gd name="connsiteX3" fmla="*/ 184150 w 3092450"/>
              <a:gd name="connsiteY3" fmla="*/ 0 h 387350"/>
              <a:gd name="connsiteX4" fmla="*/ 3092450 w 3092450"/>
              <a:gd name="connsiteY4" fmla="*/ 2077 h 387350"/>
              <a:gd name="connsiteX0" fmla="*/ 0 w 3743379"/>
              <a:gd name="connsiteY0" fmla="*/ 284489 h 398789"/>
              <a:gd name="connsiteX1" fmla="*/ 44450 w 3743379"/>
              <a:gd name="connsiteY1" fmla="*/ 227339 h 398789"/>
              <a:gd name="connsiteX2" fmla="*/ 120650 w 3743379"/>
              <a:gd name="connsiteY2" fmla="*/ 398789 h 398789"/>
              <a:gd name="connsiteX3" fmla="*/ 184150 w 3743379"/>
              <a:gd name="connsiteY3" fmla="*/ 11439 h 398789"/>
              <a:gd name="connsiteX4" fmla="*/ 3743379 w 3743379"/>
              <a:gd name="connsiteY4" fmla="*/ 0 h 39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3379" h="398789">
                <a:moveTo>
                  <a:pt x="0" y="284489"/>
                </a:moveTo>
                <a:lnTo>
                  <a:pt x="44450" y="227339"/>
                </a:lnTo>
                <a:lnTo>
                  <a:pt x="120650" y="398789"/>
                </a:lnTo>
                <a:lnTo>
                  <a:pt x="184150" y="11439"/>
                </a:lnTo>
                <a:lnTo>
                  <a:pt x="3743379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18044" y="3355246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7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96589" y="3356277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22649" y="3353384"/>
            <a:ext cx="37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91889" y="3350491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34062" y="3355246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11485" y="3344900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28335" y="3353384"/>
            <a:ext cx="5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70050" y="3762107"/>
            <a:ext cx="39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89760" y="3762107"/>
            <a:ext cx="53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7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25980" y="3762107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52040" y="3762107"/>
            <a:ext cx="37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0740" y="411368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5137" y="4113682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triangle  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66060" y="4113682"/>
            <a:ext cx="108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84 cm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1406317" y="1643845"/>
            <a:ext cx="1012258" cy="35298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14720" y="3353384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43320" y="3353384"/>
            <a:ext cx="5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7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90970" y="3353384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24650" y="3334375"/>
            <a:ext cx="5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48428" y="3762107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74488" y="3762107"/>
            <a:ext cx="37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2440111" y="1641716"/>
            <a:ext cx="875572" cy="35298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3416300" y="1630958"/>
            <a:ext cx="875572" cy="35298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4330700" y="1630958"/>
            <a:ext cx="875572" cy="35298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47276" y="3334375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455126" y="3334375"/>
            <a:ext cx="5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115654" y="3366302"/>
            <a:ext cx="37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08694" y="3363409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>
            <a:off x="2189846" y="3665124"/>
            <a:ext cx="16567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32" name="Straight Connector 131"/>
          <p:cNvCxnSpPr/>
          <p:nvPr/>
        </p:nvCxnSpPr>
        <p:spPr bwMode="auto">
          <a:xfrm>
            <a:off x="4623830" y="3652690"/>
            <a:ext cx="17412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136" name="TextBox 135"/>
          <p:cNvSpPr txBox="1"/>
          <p:nvPr/>
        </p:nvSpPr>
        <p:spPr>
          <a:xfrm>
            <a:off x="3120390" y="3762107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346450" y="3762107"/>
            <a:ext cx="37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 bwMode="auto">
          <a:xfrm>
            <a:off x="2708814" y="3652690"/>
            <a:ext cx="16567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15" name="Straight Connector 114"/>
          <p:cNvCxnSpPr/>
          <p:nvPr/>
        </p:nvCxnSpPr>
        <p:spPr bwMode="auto">
          <a:xfrm>
            <a:off x="5536081" y="3637502"/>
            <a:ext cx="17412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44" name="Straight Connector 143"/>
          <p:cNvCxnSpPr/>
          <p:nvPr/>
        </p:nvCxnSpPr>
        <p:spPr bwMode="auto">
          <a:xfrm>
            <a:off x="3186134" y="3665124"/>
            <a:ext cx="557464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>
            <a:off x="4102438" y="3648828"/>
            <a:ext cx="17412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5105160" y="3634103"/>
            <a:ext cx="17412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111" name="TextBox 110"/>
          <p:cNvSpPr txBox="1"/>
          <p:nvPr/>
        </p:nvSpPr>
        <p:spPr>
          <a:xfrm>
            <a:off x="481584" y="4563570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a triangle 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959608" y="4564094"/>
            <a:ext cx="29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a parallelogram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818632" y="4564618"/>
            <a:ext cx="111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[Given]</a:t>
            </a:r>
            <a:endParaRPr lang="en-US" sz="18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440346" y="1503902"/>
            <a:ext cx="2094054" cy="2819400"/>
            <a:chOff x="4916346" y="1441728"/>
            <a:chExt cx="2094054" cy="2819400"/>
          </a:xfrm>
        </p:grpSpPr>
        <p:sp>
          <p:nvSpPr>
            <p:cNvPr id="75" name="Parallelogram 74"/>
            <p:cNvSpPr/>
            <p:nvPr/>
          </p:nvSpPr>
          <p:spPr bwMode="auto">
            <a:xfrm>
              <a:off x="5030641" y="3323365"/>
              <a:ext cx="1666875" cy="625078"/>
            </a:xfrm>
            <a:prstGeom prst="parallelogram">
              <a:avLst>
                <a:gd name="adj" fmla="val 49822"/>
              </a:avLst>
            </a:prstGeom>
            <a:solidFill>
              <a:srgbClr val="FF3300"/>
            </a:solidFill>
            <a:ln w="28575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76" name="Isosceles Triangle 75"/>
            <p:cNvSpPr/>
            <p:nvPr/>
          </p:nvSpPr>
          <p:spPr bwMode="auto">
            <a:xfrm>
              <a:off x="5334000" y="1441728"/>
              <a:ext cx="1356451" cy="1461373"/>
            </a:xfrm>
            <a:prstGeom prst="triangle">
              <a:avLst>
                <a:gd name="adj" fmla="val 42978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>
              <a:off x="5341065" y="3321346"/>
              <a:ext cx="0" cy="627097"/>
            </a:xfrm>
            <a:prstGeom prst="lin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Freeform 77"/>
            <p:cNvSpPr/>
            <p:nvPr/>
          </p:nvSpPr>
          <p:spPr bwMode="auto">
            <a:xfrm>
              <a:off x="5343802" y="3840210"/>
              <a:ext cx="107582" cy="104554"/>
            </a:xfrm>
            <a:custGeom>
              <a:avLst/>
              <a:gdLst>
                <a:gd name="connsiteX0" fmla="*/ 0 w 152400"/>
                <a:gd name="connsiteY0" fmla="*/ 0 h 123825"/>
                <a:gd name="connsiteX1" fmla="*/ 152400 w 152400"/>
                <a:gd name="connsiteY1" fmla="*/ 0 h 123825"/>
                <a:gd name="connsiteX2" fmla="*/ 152400 w 152400"/>
                <a:gd name="connsiteY2" fmla="*/ 12382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23825">
                  <a:moveTo>
                    <a:pt x="0" y="0"/>
                  </a:moveTo>
                  <a:lnTo>
                    <a:pt x="152400" y="0"/>
                  </a:lnTo>
                  <a:lnTo>
                    <a:pt x="152400" y="123825"/>
                  </a:lnTo>
                </a:path>
              </a:pathLst>
            </a:cu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99960" y="343594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Symbol" panose="05050102010706020507" pitchFamily="18" charset="2"/>
                </a:rPr>
                <a:t>?</a:t>
              </a:r>
              <a:endParaRPr lang="en-IN" sz="1800" b="1" dirty="0">
                <a:solidFill>
                  <a:srgbClr val="FFFF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916346" y="2035373"/>
              <a:ext cx="7665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13 cm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628946" y="2913661"/>
              <a:ext cx="7665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14 </a:t>
              </a:r>
              <a:r>
                <a:rPr lang="en-US" sz="1400" b="1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cm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243843" y="2036861"/>
              <a:ext cx="7665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15 </a:t>
              </a:r>
              <a:r>
                <a:rPr lang="en-US" sz="1400" b="1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cm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5025879" y="3953351"/>
              <a:ext cx="1340881" cy="307777"/>
              <a:chOff x="5025879" y="3953351"/>
              <a:chExt cx="1340881" cy="307777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5280910" y="3953351"/>
                <a:ext cx="7665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sz="1400" b="1" dirty="0" smtClean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14 </a:t>
                </a:r>
                <a:r>
                  <a:rPr lang="en-US" sz="1400" b="1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cm</a:t>
                </a:r>
                <a:endParaRPr lang="en-IN" sz="14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 bwMode="auto">
              <a:xfrm>
                <a:off x="5025879" y="4107239"/>
                <a:ext cx="30480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6016479" y="4107239"/>
                <a:ext cx="35028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88" name="Straight Connector 87"/>
          <p:cNvCxnSpPr/>
          <p:nvPr/>
        </p:nvCxnSpPr>
        <p:spPr bwMode="auto">
          <a:xfrm>
            <a:off x="2224750" y="2780568"/>
            <a:ext cx="303989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89" name="Straight Connector 88"/>
          <p:cNvCxnSpPr/>
          <p:nvPr/>
        </p:nvCxnSpPr>
        <p:spPr bwMode="auto">
          <a:xfrm>
            <a:off x="2653189" y="2780252"/>
            <a:ext cx="83950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90" name="Straight Connector 89"/>
          <p:cNvCxnSpPr/>
          <p:nvPr/>
        </p:nvCxnSpPr>
        <p:spPr bwMode="auto">
          <a:xfrm>
            <a:off x="3694398" y="2779936"/>
            <a:ext cx="83950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91" name="Straight Connector 90"/>
          <p:cNvCxnSpPr/>
          <p:nvPr/>
        </p:nvCxnSpPr>
        <p:spPr bwMode="auto">
          <a:xfrm>
            <a:off x="4735607" y="2779620"/>
            <a:ext cx="83950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92" name="TextBox 91"/>
          <p:cNvSpPr txBox="1"/>
          <p:nvPr/>
        </p:nvSpPr>
        <p:spPr>
          <a:xfrm>
            <a:off x="152400" y="33655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Q. A triangle and a parallelogram have the same base and the same </a:t>
            </a:r>
          </a:p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area. If the sides of the triangle are 13 cm, 14 cm and 15 cm and </a:t>
            </a:r>
          </a:p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the parallelogram stands on the base 14 cm, find the height of the </a:t>
            </a:r>
          </a:p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parallelogram.</a:t>
            </a:r>
            <a:endParaRPr lang="en-US" sz="1800" b="1" dirty="0">
              <a:solidFill>
                <a:srgbClr val="0707F9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40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9" grpId="0"/>
      <p:bldP spid="30" grpId="0" animBg="1"/>
      <p:bldP spid="31" grpId="0"/>
      <p:bldP spid="32" grpId="0"/>
      <p:bldP spid="33" grpId="0"/>
      <p:bldP spid="34" grpId="0"/>
      <p:bldP spid="36" grpId="0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 animBg="1"/>
      <p:bldP spid="63" grpId="1" animBg="1"/>
      <p:bldP spid="64" grpId="0"/>
      <p:bldP spid="65" grpId="0"/>
      <p:bldP spid="66" grpId="0"/>
      <p:bldP spid="67" grpId="0"/>
      <p:bldP spid="68" grpId="0"/>
      <p:bldP spid="69" grpId="0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124" grpId="0"/>
      <p:bldP spid="125" grpId="0"/>
      <p:bldP spid="127" grpId="0"/>
      <p:bldP spid="128" grpId="0"/>
      <p:bldP spid="136" grpId="0"/>
      <p:bldP spid="137" grpId="0"/>
      <p:bldP spid="111" grpId="0"/>
      <p:bldP spid="112" grpId="0"/>
      <p:bldP spid="1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 bwMode="auto">
          <a:xfrm>
            <a:off x="679532" y="4465991"/>
            <a:ext cx="4441027" cy="42998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440346" y="1428750"/>
            <a:ext cx="2094054" cy="2819400"/>
            <a:chOff x="4916346" y="1441728"/>
            <a:chExt cx="2094054" cy="2819400"/>
          </a:xfrm>
        </p:grpSpPr>
        <p:sp>
          <p:nvSpPr>
            <p:cNvPr id="46" name="Parallelogram 45"/>
            <p:cNvSpPr/>
            <p:nvPr/>
          </p:nvSpPr>
          <p:spPr bwMode="auto">
            <a:xfrm>
              <a:off x="5030641" y="3323365"/>
              <a:ext cx="1666875" cy="625078"/>
            </a:xfrm>
            <a:prstGeom prst="parallelogram">
              <a:avLst>
                <a:gd name="adj" fmla="val 49822"/>
              </a:avLst>
            </a:prstGeom>
            <a:solidFill>
              <a:srgbClr val="FF3300"/>
            </a:solidFill>
            <a:ln w="28575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 bwMode="auto">
            <a:xfrm>
              <a:off x="5334000" y="1441728"/>
              <a:ext cx="1356451" cy="1461373"/>
            </a:xfrm>
            <a:prstGeom prst="triangle">
              <a:avLst>
                <a:gd name="adj" fmla="val 42978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5341065" y="3321346"/>
              <a:ext cx="0" cy="627097"/>
            </a:xfrm>
            <a:prstGeom prst="lin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Freeform 48"/>
            <p:cNvSpPr/>
            <p:nvPr/>
          </p:nvSpPr>
          <p:spPr bwMode="auto">
            <a:xfrm>
              <a:off x="5343802" y="3840210"/>
              <a:ext cx="107582" cy="104554"/>
            </a:xfrm>
            <a:custGeom>
              <a:avLst/>
              <a:gdLst>
                <a:gd name="connsiteX0" fmla="*/ 0 w 152400"/>
                <a:gd name="connsiteY0" fmla="*/ 0 h 123825"/>
                <a:gd name="connsiteX1" fmla="*/ 152400 w 152400"/>
                <a:gd name="connsiteY1" fmla="*/ 0 h 123825"/>
                <a:gd name="connsiteX2" fmla="*/ 152400 w 152400"/>
                <a:gd name="connsiteY2" fmla="*/ 12382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23825">
                  <a:moveTo>
                    <a:pt x="0" y="0"/>
                  </a:moveTo>
                  <a:lnTo>
                    <a:pt x="152400" y="0"/>
                  </a:lnTo>
                  <a:lnTo>
                    <a:pt x="152400" y="123825"/>
                  </a:lnTo>
                </a:path>
              </a:pathLst>
            </a:cu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99960" y="343594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Symbol" panose="05050102010706020507" pitchFamily="18" charset="2"/>
                </a:rPr>
                <a:t>?</a:t>
              </a:r>
              <a:endParaRPr lang="en-IN" sz="1800" b="1" dirty="0">
                <a:solidFill>
                  <a:srgbClr val="FFFF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16346" y="2035373"/>
              <a:ext cx="7665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13 cm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28946" y="2913661"/>
              <a:ext cx="7665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14 </a:t>
              </a:r>
              <a:r>
                <a:rPr lang="en-US" sz="1400" b="1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cm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43843" y="2036861"/>
              <a:ext cx="7665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15 </a:t>
              </a:r>
              <a:r>
                <a:rPr lang="en-US" sz="1400" b="1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cm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025879" y="3953351"/>
              <a:ext cx="1340881" cy="307777"/>
              <a:chOff x="5025879" y="3953351"/>
              <a:chExt cx="1340881" cy="307777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280910" y="3953351"/>
                <a:ext cx="7665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sz="1400" b="1" dirty="0" smtClean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14 </a:t>
                </a:r>
                <a:r>
                  <a:rPr lang="en-US" sz="1400" b="1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cm</a:t>
                </a:r>
                <a:endParaRPr lang="en-IN" sz="14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 bwMode="auto">
              <a:xfrm>
                <a:off x="5025879" y="4107239"/>
                <a:ext cx="30480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6016479" y="4107239"/>
                <a:ext cx="35028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7" name="Rectangle 36"/>
          <p:cNvSpPr/>
          <p:nvPr/>
        </p:nvSpPr>
        <p:spPr bwMode="auto">
          <a:xfrm>
            <a:off x="4578755" y="2692406"/>
            <a:ext cx="863734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55423" y="1243099"/>
            <a:ext cx="1872093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914606" y="941334"/>
            <a:ext cx="2657082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29231" y="2698010"/>
            <a:ext cx="593494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89838" y="2679690"/>
            <a:ext cx="2564226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42950" y="2317770"/>
            <a:ext cx="1688376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42950" y="2015548"/>
            <a:ext cx="3829050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43506" y="955985"/>
            <a:ext cx="5314165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33655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Q. A triangle and a parallelogram have the same base and the same </a:t>
            </a:r>
          </a:p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area. If the sides of the triangle are 13 cm, 14 cm and 15 cm and </a:t>
            </a:r>
          </a:p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the parallelogram stands on the base 14 cm, find the height of the </a:t>
            </a:r>
          </a:p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parallelogram.</a:t>
            </a:r>
            <a:endParaRPr lang="en-US" sz="1800" b="1" dirty="0">
              <a:solidFill>
                <a:srgbClr val="0707F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52881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Sol.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184" y="1529334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a triangle 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8208" y="1529858"/>
            <a:ext cx="29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a parallelogram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7232" y="1530382"/>
            <a:ext cx="111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[Given]</a:t>
            </a:r>
            <a:endParaRPr lang="en-US" sz="18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117" y="195176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877" y="1949958"/>
            <a:ext cx="386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parallelogram = 84 cm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233" y="2278618"/>
            <a:ext cx="192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Base = 14 cm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185" y="2632186"/>
            <a:ext cx="302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parallelogram 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264490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Base × Height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3220" y="3034784"/>
            <a:ext cx="5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84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37560" y="303478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30289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14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0040" y="3023116"/>
            <a:ext cx="120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 Height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40" y="35740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7516" y="3574018"/>
            <a:ext cx="102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Height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37560" y="35740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3446383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84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775619" y="3767777"/>
            <a:ext cx="40308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3724274" y="3734038"/>
            <a:ext cx="55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14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950" y="4069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31326" y="4069000"/>
            <a:ext cx="102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Height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41370" y="4069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6010" y="4069000"/>
            <a:ext cx="8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 cm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274" y="4488418"/>
            <a:ext cx="473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Height of the parallelogram is 6 cm.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Cloud 26"/>
          <p:cNvSpPr/>
          <p:nvPr/>
        </p:nvSpPr>
        <p:spPr bwMode="auto">
          <a:xfrm>
            <a:off x="4104207" y="3181350"/>
            <a:ext cx="3363393" cy="151183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65763" y="3491966"/>
            <a:ext cx="2665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800" b="1" dirty="0">
                <a:solidFill>
                  <a:srgbClr val="FFFFFF"/>
                </a:solidFill>
                <a:latin typeface="Bookman Old Style" panose="02050604050505020204" pitchFamily="18" charset="0"/>
              </a:rPr>
              <a:t>What is the formula to find Area of </a:t>
            </a:r>
            <a:r>
              <a:rPr lang="en-US" sz="1800" b="1" dirty="0" smtClean="0">
                <a:solidFill>
                  <a:srgbClr val="FFFFFF"/>
                </a:solidFill>
                <a:latin typeface="Bookman Old Style" panose="02050604050505020204" pitchFamily="18" charset="0"/>
              </a:rPr>
              <a:t>a parallelogram ?</a:t>
            </a:r>
            <a:endParaRPr lang="en-US" sz="1800" b="1" dirty="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32691" y="3680065"/>
            <a:ext cx="2447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base </a:t>
            </a:r>
            <a:r>
              <a:rPr lang="en-US" sz="1800" b="1" dirty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</a:t>
            </a:r>
            <a:r>
              <a:rPr lang="en-US" sz="18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height</a:t>
            </a:r>
            <a:endParaRPr lang="en-US" sz="18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V="1">
            <a:off x="3843780" y="3869088"/>
            <a:ext cx="266762" cy="12948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3805493" y="3566306"/>
            <a:ext cx="266762" cy="12948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39"/>
          <p:cNvSpPr/>
          <p:nvPr/>
        </p:nvSpPr>
        <p:spPr>
          <a:xfrm>
            <a:off x="4036679" y="333980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6</a:t>
            </a:r>
            <a:endParaRPr lang="en-US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7" grpId="0" animBg="1"/>
      <p:bldP spid="37" grpId="1" animBg="1"/>
      <p:bldP spid="36" grpId="0" animBg="1"/>
      <p:bldP spid="36" grpId="1" animBg="1"/>
      <p:bldP spid="35" grpId="0" animBg="1"/>
      <p:bldP spid="35" grpId="1" animBg="1"/>
      <p:bldP spid="34" grpId="0" animBg="1"/>
      <p:bldP spid="34" grpId="1" animBg="1"/>
      <p:bldP spid="33" grpId="0" animBg="1"/>
      <p:bldP spid="33" grpId="1" animBg="1"/>
      <p:bldP spid="32" grpId="0" animBg="1"/>
      <p:bldP spid="32" grpId="1" animBg="1"/>
      <p:bldP spid="31" grpId="0" animBg="1"/>
      <p:bldP spid="31" grpId="1" animBg="1"/>
      <p:bldP spid="30" grpId="0" animBg="1"/>
      <p:bldP spid="30" grpId="1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7" grpId="1" animBg="1"/>
      <p:bldP spid="28" grpId="0"/>
      <p:bldP spid="28" grpId="1"/>
      <p:bldP spid="29" grpId="0"/>
      <p:bldP spid="29" grpId="1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72771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29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 bwMode="auto">
          <a:xfrm>
            <a:off x="2860014" y="3604440"/>
            <a:ext cx="761370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1850390" y="3592430"/>
            <a:ext cx="761370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850273" y="3620244"/>
            <a:ext cx="761370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21065" y="636599"/>
            <a:ext cx="1571357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727268" y="364824"/>
            <a:ext cx="1296161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0" name="Flowchart: Data 69"/>
          <p:cNvSpPr/>
          <p:nvPr/>
        </p:nvSpPr>
        <p:spPr bwMode="auto">
          <a:xfrm>
            <a:off x="6250913" y="1107812"/>
            <a:ext cx="2015197" cy="1564003"/>
          </a:xfrm>
          <a:prstGeom prst="flowChartInputOutpu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6247554" y="1095015"/>
            <a:ext cx="1612472" cy="1578376"/>
          </a:xfrm>
          <a:custGeom>
            <a:avLst/>
            <a:gdLst>
              <a:gd name="connsiteX0" fmla="*/ 0 w 1203910"/>
              <a:gd name="connsiteY0" fmla="*/ 1597831 h 1597831"/>
              <a:gd name="connsiteX1" fmla="*/ 601955 w 1203910"/>
              <a:gd name="connsiteY1" fmla="*/ 0 h 1597831"/>
              <a:gd name="connsiteX2" fmla="*/ 1203910 w 1203910"/>
              <a:gd name="connsiteY2" fmla="*/ 1597831 h 1597831"/>
              <a:gd name="connsiteX3" fmla="*/ 0 w 1203910"/>
              <a:gd name="connsiteY3" fmla="*/ 1597831 h 1597831"/>
              <a:gd name="connsiteX0" fmla="*/ 0 w 1802161"/>
              <a:gd name="connsiteY0" fmla="*/ 1597831 h 1597831"/>
              <a:gd name="connsiteX1" fmla="*/ 601955 w 1802161"/>
              <a:gd name="connsiteY1" fmla="*/ 0 h 1597831"/>
              <a:gd name="connsiteX2" fmla="*/ 1802161 w 1802161"/>
              <a:gd name="connsiteY2" fmla="*/ 1578376 h 1597831"/>
              <a:gd name="connsiteX3" fmla="*/ 0 w 1802161"/>
              <a:gd name="connsiteY3" fmla="*/ 1597831 h 1597831"/>
              <a:gd name="connsiteX0" fmla="*/ 0 w 1612472"/>
              <a:gd name="connsiteY0" fmla="*/ 1573511 h 1578376"/>
              <a:gd name="connsiteX1" fmla="*/ 412266 w 1612472"/>
              <a:gd name="connsiteY1" fmla="*/ 0 h 1578376"/>
              <a:gd name="connsiteX2" fmla="*/ 1612472 w 1612472"/>
              <a:gd name="connsiteY2" fmla="*/ 1578376 h 1578376"/>
              <a:gd name="connsiteX3" fmla="*/ 0 w 1612472"/>
              <a:gd name="connsiteY3" fmla="*/ 1573511 h 157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472" h="1578376">
                <a:moveTo>
                  <a:pt x="0" y="1573511"/>
                </a:moveTo>
                <a:lnTo>
                  <a:pt x="412266" y="0"/>
                </a:lnTo>
                <a:lnTo>
                  <a:pt x="1612472" y="1578376"/>
                </a:lnTo>
                <a:lnTo>
                  <a:pt x="0" y="1573511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55423" y="375460"/>
            <a:ext cx="5685965" cy="2937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957885" y="905071"/>
            <a:ext cx="2570165" cy="1971479"/>
            <a:chOff x="5964235" y="865999"/>
            <a:chExt cx="2570165" cy="1971479"/>
          </a:xfrm>
        </p:grpSpPr>
        <p:sp>
          <p:nvSpPr>
            <p:cNvPr id="3" name="Flowchart: Data 2"/>
            <p:cNvSpPr/>
            <p:nvPr/>
          </p:nvSpPr>
          <p:spPr bwMode="auto">
            <a:xfrm>
              <a:off x="6247738" y="1068740"/>
              <a:ext cx="2015197" cy="1564003"/>
            </a:xfrm>
            <a:prstGeom prst="flowChartInputOutpu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6" name="Arc 5"/>
            <p:cNvSpPr/>
            <p:nvPr/>
          </p:nvSpPr>
          <p:spPr bwMode="auto">
            <a:xfrm>
              <a:off x="6129335" y="2478104"/>
              <a:ext cx="304800" cy="304800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0635" y="897749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P</a:t>
              </a:r>
              <a:endParaRPr lang="en-US" sz="14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53400" y="865999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Q</a:t>
              </a:r>
              <a:endParaRPr lang="en-US" sz="14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67635" y="2523351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R</a:t>
              </a:r>
              <a:endParaRPr lang="en-US" sz="14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64235" y="2529701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</a:t>
              </a:r>
              <a:endParaRPr lang="en-US" sz="14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348535" y="994974"/>
              <a:ext cx="42534" cy="147253"/>
              <a:chOff x="5715000" y="1357697"/>
              <a:chExt cx="42534" cy="147253"/>
            </a:xfrm>
          </p:grpSpPr>
          <p:cxnSp>
            <p:nvCxnSpPr>
              <p:cNvPr id="13" name="Straight Connector 12"/>
              <p:cNvCxnSpPr/>
              <p:nvPr/>
            </p:nvCxnSpPr>
            <p:spPr bwMode="auto">
              <a:xfrm>
                <a:off x="5715000" y="1357697"/>
                <a:ext cx="0" cy="1472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5757534" y="1357697"/>
                <a:ext cx="0" cy="1472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6" name="Group 15"/>
            <p:cNvGrpSpPr/>
            <p:nvPr/>
          </p:nvGrpSpPr>
          <p:grpSpPr>
            <a:xfrm>
              <a:off x="7043735" y="2557078"/>
              <a:ext cx="42534" cy="147253"/>
              <a:chOff x="5715000" y="1357697"/>
              <a:chExt cx="42534" cy="147253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>
                <a:off x="5715000" y="1357697"/>
                <a:ext cx="0" cy="1472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5757534" y="1357697"/>
                <a:ext cx="0" cy="1472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" name="Group 18"/>
            <p:cNvGrpSpPr/>
            <p:nvPr/>
          </p:nvGrpSpPr>
          <p:grpSpPr>
            <a:xfrm rot="16200000">
              <a:off x="6457228" y="1742657"/>
              <a:ext cx="42534" cy="147253"/>
              <a:chOff x="5715000" y="1382817"/>
              <a:chExt cx="42534" cy="147253"/>
            </a:xfrm>
          </p:grpSpPr>
          <p:cxnSp>
            <p:nvCxnSpPr>
              <p:cNvPr id="20" name="Straight Connector 19"/>
              <p:cNvCxnSpPr/>
              <p:nvPr/>
            </p:nvCxnSpPr>
            <p:spPr bwMode="auto">
              <a:xfrm>
                <a:off x="5715000" y="1382817"/>
                <a:ext cx="0" cy="1472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5757534" y="1382817"/>
                <a:ext cx="0" cy="1472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" name="Group 21"/>
            <p:cNvGrpSpPr/>
            <p:nvPr/>
          </p:nvGrpSpPr>
          <p:grpSpPr>
            <a:xfrm rot="16200000">
              <a:off x="8058114" y="1742657"/>
              <a:ext cx="42534" cy="147253"/>
              <a:chOff x="5715000" y="1357697"/>
              <a:chExt cx="42534" cy="147253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5715000" y="1357697"/>
                <a:ext cx="0" cy="1472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5757534" y="1357697"/>
                <a:ext cx="0" cy="1472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6" name="TextBox 25"/>
          <p:cNvSpPr txBox="1"/>
          <p:nvPr/>
        </p:nvSpPr>
        <p:spPr>
          <a:xfrm>
            <a:off x="152400" y="33655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Q. Find area of rhombus whose perimeter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is  </a:t>
            </a:r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80m and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one </a:t>
            </a:r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of the </a:t>
            </a:r>
            <a:endParaRPr lang="en-US" sz="1800" b="1" dirty="0" smtClean="0">
              <a:solidFill>
                <a:srgbClr val="0707F9"/>
              </a:solidFill>
              <a:latin typeface="Bookman Old Style" panose="02050604050505020204" pitchFamily="18" charset="0"/>
            </a:endParaRPr>
          </a:p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angle </a:t>
            </a:r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is 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60º</a:t>
            </a:r>
            <a:endParaRPr lang="en-US" sz="1800" b="1" dirty="0">
              <a:solidFill>
                <a:srgbClr val="0707F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" y="129116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Sol.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7915" y="129116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P(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Wingdings"/>
              </a:rPr>
              <a:t>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PQRS)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70455" y="129370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7480" y="1296245"/>
            <a:ext cx="135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80m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01775" y="1585805"/>
            <a:ext cx="9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 × PS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2835" y="158834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9860" y="1590885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80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32305" y="1990300"/>
            <a:ext cx="50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PS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55215" y="19928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82240" y="1851235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80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724059" y="2172629"/>
            <a:ext cx="40308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2733040" y="2138890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32940" y="2384635"/>
            <a:ext cx="50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PS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55850" y="2384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82874" y="2384635"/>
            <a:ext cx="181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20m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7200" y="95514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Construction : Draw PR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4700" y="264870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 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PSR,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29765" y="26487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PS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40" y="2943066"/>
            <a:ext cx="8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SPR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50670" y="2939018"/>
            <a:ext cx="35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98320" y="2939018"/>
            <a:ext cx="8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SRP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83856" y="2939018"/>
            <a:ext cx="544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[Angle opposite to equal sides are equal]</a:t>
            </a:r>
            <a:endParaRPr lang="en-US" sz="1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39" y="3236198"/>
            <a:ext cx="32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Let 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SPR = 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SRP = </a:t>
            </a:r>
            <a:r>
              <a:rPr lang="en-US" sz="1800" b="1" i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x</a:t>
            </a:r>
            <a:endParaRPr lang="en-US" sz="1800" b="1" i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1525" y="3568430"/>
            <a:ext cx="8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SPR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44955" y="3564382"/>
            <a:ext cx="35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2605" y="3564382"/>
            <a:ext cx="8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SRP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41270" y="3566287"/>
            <a:ext cx="35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88920" y="3566287"/>
            <a:ext cx="8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PSR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08070" y="3566287"/>
            <a:ext cx="8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= 180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8805" y="3861681"/>
            <a:ext cx="3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i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800" b="1" i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67890" y="3861681"/>
            <a:ext cx="35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78405" y="3861681"/>
            <a:ext cx="42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i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800" b="1" i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30830" y="3861681"/>
            <a:ext cx="35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01340" y="386168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60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08070" y="3861681"/>
            <a:ext cx="8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= 180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01340" y="4166798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800" b="1" i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800" b="1" i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08070" y="4166798"/>
            <a:ext cx="8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= 180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73880" y="4166798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– 60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01340" y="4471797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800" b="1" i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800" b="1" i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08070" y="4471797"/>
            <a:ext cx="8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= 120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38500" y="4729718"/>
            <a:ext cx="40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i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800" b="1" i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08070" y="4729718"/>
            <a:ext cx="8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= 60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662939" y="1108046"/>
            <a:ext cx="1198301" cy="156581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Rectangle 84"/>
          <p:cNvSpPr/>
          <p:nvPr/>
        </p:nvSpPr>
        <p:spPr>
          <a:xfrm>
            <a:off x="2322128" y="2648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578480" y="264870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RS</a:t>
            </a:r>
          </a:p>
        </p:txBody>
      </p:sp>
      <p:sp>
        <p:nvSpPr>
          <p:cNvPr id="87" name="Arc 86"/>
          <p:cNvSpPr/>
          <p:nvPr/>
        </p:nvSpPr>
        <p:spPr bwMode="auto">
          <a:xfrm rot="4668123">
            <a:off x="6387480" y="822658"/>
            <a:ext cx="540312" cy="540312"/>
          </a:xfrm>
          <a:prstGeom prst="arc">
            <a:avLst>
              <a:gd name="adj1" fmla="val 20248731"/>
              <a:gd name="adj2" fmla="val 1541127"/>
            </a:avLst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91" name="Arc 90"/>
          <p:cNvSpPr/>
          <p:nvPr/>
        </p:nvSpPr>
        <p:spPr bwMode="auto">
          <a:xfrm rot="12741587">
            <a:off x="7652861" y="2493582"/>
            <a:ext cx="368808" cy="335280"/>
          </a:xfrm>
          <a:prstGeom prst="arc">
            <a:avLst>
              <a:gd name="adj1" fmla="val 19605874"/>
              <a:gd name="adj2" fmla="val 1288282"/>
            </a:avLst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94" name="Arc 93"/>
          <p:cNvSpPr/>
          <p:nvPr/>
        </p:nvSpPr>
        <p:spPr bwMode="auto">
          <a:xfrm rot="664522">
            <a:off x="6081889" y="2507997"/>
            <a:ext cx="348893" cy="320347"/>
          </a:xfrm>
          <a:prstGeom prst="arc">
            <a:avLst>
              <a:gd name="adj1" fmla="val 16529120"/>
              <a:gd name="adj2" fmla="val 20851461"/>
            </a:avLst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 bwMode="auto">
          <a:xfrm flipH="1">
            <a:off x="6239659" y="1105319"/>
            <a:ext cx="417374" cy="1567257"/>
          </a:xfrm>
          <a:prstGeom prst="line">
            <a:avLst/>
          </a:prstGeom>
          <a:noFill/>
          <a:ln w="28575" cap="flat" cmpd="sng" algn="ctr">
            <a:solidFill>
              <a:srgbClr val="0707F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6230985" y="2674382"/>
            <a:ext cx="1651108" cy="0"/>
          </a:xfrm>
          <a:prstGeom prst="line">
            <a:avLst/>
          </a:prstGeom>
          <a:noFill/>
          <a:ln w="28575" cap="flat" cmpd="sng" algn="ctr">
            <a:solidFill>
              <a:srgbClr val="0707F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99" name="Rectangle 98"/>
          <p:cNvSpPr/>
          <p:nvPr/>
        </p:nvSpPr>
        <p:spPr bwMode="auto">
          <a:xfrm>
            <a:off x="6624416" y="1391173"/>
            <a:ext cx="261195" cy="24279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05667" y="1346750"/>
            <a:ext cx="52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i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x</a:t>
            </a:r>
            <a:endParaRPr lang="en-US" sz="1400" b="1" i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379112" y="2410250"/>
            <a:ext cx="261195" cy="24279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273054" y="2374266"/>
            <a:ext cx="52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i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x</a:t>
            </a:r>
            <a:endParaRPr lang="en-US" sz="1400" b="1" i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461234" y="2326095"/>
            <a:ext cx="328879" cy="26707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63512" y="2318778"/>
            <a:ext cx="52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60</a:t>
            </a:r>
            <a:r>
              <a:rPr lang="en-US" sz="14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o</a:t>
            </a:r>
            <a:endParaRPr lang="en-US" sz="14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Curved Up Arrow 104"/>
          <p:cNvSpPr/>
          <p:nvPr/>
        </p:nvSpPr>
        <p:spPr bwMode="auto">
          <a:xfrm>
            <a:off x="3402771" y="4093531"/>
            <a:ext cx="1005085" cy="378266"/>
          </a:xfrm>
          <a:prstGeom prst="curved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791200" y="1737065"/>
            <a:ext cx="771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20m</a:t>
            </a:r>
            <a:endParaRPr lang="en-US" sz="14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96431" y="1336809"/>
            <a:ext cx="52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60</a:t>
            </a:r>
            <a:r>
              <a:rPr lang="en-US" sz="14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o</a:t>
            </a:r>
            <a:endParaRPr lang="en-US" sz="14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56052" y="2381047"/>
            <a:ext cx="52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60</a:t>
            </a:r>
            <a:r>
              <a:rPr lang="en-US" sz="14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o</a:t>
            </a:r>
            <a:endParaRPr lang="en-US" sz="14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Cloud 89"/>
          <p:cNvSpPr/>
          <p:nvPr/>
        </p:nvSpPr>
        <p:spPr bwMode="auto">
          <a:xfrm>
            <a:off x="1981200" y="1581150"/>
            <a:ext cx="3678494" cy="177274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Let us divide Rhombus into two triangles by drawing diagonal PR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Cloud 94"/>
          <p:cNvSpPr/>
          <p:nvPr/>
        </p:nvSpPr>
        <p:spPr bwMode="auto">
          <a:xfrm>
            <a:off x="1878724" y="1725762"/>
            <a:ext cx="4080612" cy="145558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We know that,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700" b="1" kern="0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A(</a:t>
            </a:r>
            <a:r>
              <a:rPr lang="en-US" b="1" kern="0" dirty="0" err="1" smtClean="0">
                <a:solidFill>
                  <a:prstClr val="white"/>
                </a:solidFill>
                <a:latin typeface="Wingdings" panose="05000000000000000000" pitchFamily="2" charset="2"/>
              </a:rPr>
              <a:t>o</a:t>
            </a:r>
            <a:r>
              <a:rPr lang="en-US" b="1" kern="0" dirty="0" err="1" smtClean="0">
                <a:solidFill>
                  <a:prstClr val="white"/>
                </a:solidFill>
                <a:latin typeface="Bookman Old Style" pitchFamily="18" charset="0"/>
              </a:rPr>
              <a:t>PQRS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)  =  2 A(</a:t>
            </a:r>
            <a:r>
              <a:rPr lang="en-US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PSR)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Cloud 106"/>
          <p:cNvSpPr/>
          <p:nvPr/>
        </p:nvSpPr>
        <p:spPr bwMode="auto">
          <a:xfrm>
            <a:off x="2828366" y="1828377"/>
            <a:ext cx="2456604" cy="1048173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Let us find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A(</a:t>
            </a:r>
            <a:r>
              <a:rPr lang="en-US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PSR)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Cloud 107"/>
          <p:cNvSpPr/>
          <p:nvPr/>
        </p:nvSpPr>
        <p:spPr bwMode="auto">
          <a:xfrm>
            <a:off x="2377506" y="1778009"/>
            <a:ext cx="3192078" cy="117750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PSR is an isosceles triangle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40055" y="3861681"/>
            <a:ext cx="3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8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40055" y="4166798"/>
            <a:ext cx="3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8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0055" y="4471797"/>
            <a:ext cx="3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8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40055" y="4729718"/>
            <a:ext cx="3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8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2432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3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3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5" presetClass="emph" presetSubtype="0" repeatCount="3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2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5" presetClass="emph" presetSubtype="0" repeatCount="3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9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0" grpId="0" animBg="1"/>
      <p:bldP spid="100" grpId="1" animBg="1"/>
      <p:bldP spid="98" grpId="0" animBg="1"/>
      <p:bldP spid="98" grpId="1" animBg="1"/>
      <p:bldP spid="93" grpId="0" animBg="1"/>
      <p:bldP spid="93" grpId="1" animBg="1"/>
      <p:bldP spid="92" grpId="0" animBg="1"/>
      <p:bldP spid="92" grpId="1" animBg="1"/>
      <p:bldP spid="70" grpId="0" animBg="1"/>
      <p:bldP spid="70" grpId="1" animBg="1"/>
      <p:bldP spid="72" grpId="0" animBg="1"/>
      <p:bldP spid="72" grpId="1" animBg="1"/>
      <p:bldP spid="71" grpId="0" animBg="1"/>
      <p:bldP spid="71" grpId="1" animBg="1"/>
      <p:bldP spid="26" grpId="0" build="p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85" grpId="0"/>
      <p:bldP spid="86" grpId="0"/>
      <p:bldP spid="87" grpId="0" animBg="1"/>
      <p:bldP spid="87" grpId="1" animBg="1"/>
      <p:bldP spid="87" grpId="2" animBg="1"/>
      <p:bldP spid="91" grpId="0" animBg="1"/>
      <p:bldP spid="91" grpId="1" animBg="1"/>
      <p:bldP spid="91" grpId="2" animBg="1"/>
      <p:bldP spid="94" grpId="0" animBg="1"/>
      <p:bldP spid="94" grpId="1" animBg="1"/>
      <p:bldP spid="99" grpId="0" animBg="1"/>
      <p:bldP spid="99" grpId="1" animBg="1"/>
      <p:bldP spid="96" grpId="0"/>
      <p:bldP spid="96" grpId="1"/>
      <p:bldP spid="101" grpId="0" animBg="1"/>
      <p:bldP spid="101" grpId="1" animBg="1"/>
      <p:bldP spid="97" grpId="0"/>
      <p:bldP spid="97" grpId="1"/>
      <p:bldP spid="103" grpId="0" animBg="1"/>
      <p:bldP spid="103" grpId="1" animBg="1"/>
      <p:bldP spid="104" grpId="0"/>
      <p:bldP spid="105" grpId="0" animBg="1"/>
      <p:bldP spid="105" grpId="1" animBg="1"/>
      <p:bldP spid="106" grpId="0"/>
      <p:bldP spid="88" grpId="0"/>
      <p:bldP spid="89" grpId="0"/>
      <p:bldP spid="90" grpId="0" animBg="1"/>
      <p:bldP spid="90" grpId="1" animBg="1"/>
      <p:bldP spid="95" grpId="0" animBg="1"/>
      <p:bldP spid="95" grpId="1" animBg="1"/>
      <p:bldP spid="107" grpId="0" animBg="1"/>
      <p:bldP spid="107" grpId="1" animBg="1"/>
      <p:bldP spid="108" grpId="0" animBg="1"/>
      <p:bldP spid="108" grpId="1" animBg="1"/>
      <p:bldP spid="109" grpId="0"/>
      <p:bldP spid="110" grpId="0"/>
      <p:bldP spid="111" grpId="0"/>
      <p:bldP spid="1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 bwMode="auto">
          <a:xfrm>
            <a:off x="5014944" y="2668928"/>
            <a:ext cx="761370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89" name="Flowchart: Data 88"/>
          <p:cNvSpPr/>
          <p:nvPr/>
        </p:nvSpPr>
        <p:spPr bwMode="auto">
          <a:xfrm>
            <a:off x="6250913" y="1143908"/>
            <a:ext cx="2015197" cy="1564003"/>
          </a:xfrm>
          <a:prstGeom prst="flowChartInputOutpu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90" name="Isosceles Triangle 71"/>
          <p:cNvSpPr/>
          <p:nvPr/>
        </p:nvSpPr>
        <p:spPr bwMode="auto">
          <a:xfrm>
            <a:off x="6247554" y="1131111"/>
            <a:ext cx="1612472" cy="1578376"/>
          </a:xfrm>
          <a:custGeom>
            <a:avLst/>
            <a:gdLst>
              <a:gd name="connsiteX0" fmla="*/ 0 w 1203910"/>
              <a:gd name="connsiteY0" fmla="*/ 1597831 h 1597831"/>
              <a:gd name="connsiteX1" fmla="*/ 601955 w 1203910"/>
              <a:gd name="connsiteY1" fmla="*/ 0 h 1597831"/>
              <a:gd name="connsiteX2" fmla="*/ 1203910 w 1203910"/>
              <a:gd name="connsiteY2" fmla="*/ 1597831 h 1597831"/>
              <a:gd name="connsiteX3" fmla="*/ 0 w 1203910"/>
              <a:gd name="connsiteY3" fmla="*/ 1597831 h 1597831"/>
              <a:gd name="connsiteX0" fmla="*/ 0 w 1802161"/>
              <a:gd name="connsiteY0" fmla="*/ 1597831 h 1597831"/>
              <a:gd name="connsiteX1" fmla="*/ 601955 w 1802161"/>
              <a:gd name="connsiteY1" fmla="*/ 0 h 1597831"/>
              <a:gd name="connsiteX2" fmla="*/ 1802161 w 1802161"/>
              <a:gd name="connsiteY2" fmla="*/ 1578376 h 1597831"/>
              <a:gd name="connsiteX3" fmla="*/ 0 w 1802161"/>
              <a:gd name="connsiteY3" fmla="*/ 1597831 h 1597831"/>
              <a:gd name="connsiteX0" fmla="*/ 0 w 1612472"/>
              <a:gd name="connsiteY0" fmla="*/ 1573511 h 1578376"/>
              <a:gd name="connsiteX1" fmla="*/ 412266 w 1612472"/>
              <a:gd name="connsiteY1" fmla="*/ 0 h 1578376"/>
              <a:gd name="connsiteX2" fmla="*/ 1612472 w 1612472"/>
              <a:gd name="connsiteY2" fmla="*/ 1578376 h 1578376"/>
              <a:gd name="connsiteX3" fmla="*/ 0 w 1612472"/>
              <a:gd name="connsiteY3" fmla="*/ 1573511 h 157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472" h="1578376">
                <a:moveTo>
                  <a:pt x="0" y="1573511"/>
                </a:moveTo>
                <a:lnTo>
                  <a:pt x="412266" y="0"/>
                </a:lnTo>
                <a:lnTo>
                  <a:pt x="1612472" y="1578376"/>
                </a:lnTo>
                <a:lnTo>
                  <a:pt x="0" y="1573511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37264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Q. Find area of rhombus whose perimeter of  80m and one of the </a:t>
            </a:r>
            <a:endParaRPr lang="en-US" sz="1800" b="1" dirty="0" smtClean="0">
              <a:solidFill>
                <a:srgbClr val="0707F9"/>
              </a:solidFill>
              <a:latin typeface="Bookman Old Style" panose="02050604050505020204" pitchFamily="18" charset="0"/>
            </a:endParaRPr>
          </a:p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angle </a:t>
            </a:r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is 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60º</a:t>
            </a:r>
            <a:endParaRPr lang="en-US" sz="1800" b="1" dirty="0">
              <a:solidFill>
                <a:srgbClr val="0707F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3144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Sol.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1523" y="950496"/>
            <a:ext cx="428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SPR = 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SRP 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= 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PSR 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= 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60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885" y="134198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b="1" baseline="30000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7645" y="1340183"/>
            <a:ext cx="419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PSR is an equilateral triangle.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76162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PR = PS = RS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620" y="2130768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PR = 20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1896" y="2626562"/>
            <a:ext cx="3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4194004" y="2474162"/>
            <a:ext cx="482600" cy="297678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  <a:gd name="connsiteX0" fmla="*/ 0 w 625475"/>
              <a:gd name="connsiteY0" fmla="*/ 275126 h 389426"/>
              <a:gd name="connsiteX1" fmla="*/ 44450 w 625475"/>
              <a:gd name="connsiteY1" fmla="*/ 217976 h 389426"/>
              <a:gd name="connsiteX2" fmla="*/ 120650 w 625475"/>
              <a:gd name="connsiteY2" fmla="*/ 389426 h 389426"/>
              <a:gd name="connsiteX3" fmla="*/ 184150 w 625475"/>
              <a:gd name="connsiteY3" fmla="*/ 2076 h 389426"/>
              <a:gd name="connsiteX4" fmla="*/ 625475 w 625475"/>
              <a:gd name="connsiteY4" fmla="*/ 0 h 389426"/>
              <a:gd name="connsiteX0" fmla="*/ 0 w 628650"/>
              <a:gd name="connsiteY0" fmla="*/ 273050 h 387350"/>
              <a:gd name="connsiteX1" fmla="*/ 44450 w 628650"/>
              <a:gd name="connsiteY1" fmla="*/ 215900 h 387350"/>
              <a:gd name="connsiteX2" fmla="*/ 120650 w 628650"/>
              <a:gd name="connsiteY2" fmla="*/ 387350 h 387350"/>
              <a:gd name="connsiteX3" fmla="*/ 184150 w 628650"/>
              <a:gd name="connsiteY3" fmla="*/ 0 h 387350"/>
              <a:gd name="connsiteX4" fmla="*/ 628650 w 628650"/>
              <a:gd name="connsiteY4" fmla="*/ 6231 h 387350"/>
              <a:gd name="connsiteX0" fmla="*/ 0 w 622300"/>
              <a:gd name="connsiteY0" fmla="*/ 275126 h 389426"/>
              <a:gd name="connsiteX1" fmla="*/ 44450 w 622300"/>
              <a:gd name="connsiteY1" fmla="*/ 217976 h 389426"/>
              <a:gd name="connsiteX2" fmla="*/ 120650 w 622300"/>
              <a:gd name="connsiteY2" fmla="*/ 389426 h 389426"/>
              <a:gd name="connsiteX3" fmla="*/ 184150 w 622300"/>
              <a:gd name="connsiteY3" fmla="*/ 2076 h 389426"/>
              <a:gd name="connsiteX4" fmla="*/ 622300 w 622300"/>
              <a:gd name="connsiteY4" fmla="*/ 0 h 389426"/>
              <a:gd name="connsiteX0" fmla="*/ 0 w 631825"/>
              <a:gd name="connsiteY0" fmla="*/ 273050 h 387350"/>
              <a:gd name="connsiteX1" fmla="*/ 44450 w 631825"/>
              <a:gd name="connsiteY1" fmla="*/ 215900 h 387350"/>
              <a:gd name="connsiteX2" fmla="*/ 120650 w 631825"/>
              <a:gd name="connsiteY2" fmla="*/ 387350 h 387350"/>
              <a:gd name="connsiteX3" fmla="*/ 184150 w 631825"/>
              <a:gd name="connsiteY3" fmla="*/ 0 h 387350"/>
              <a:gd name="connsiteX4" fmla="*/ 631825 w 631825"/>
              <a:gd name="connsiteY4" fmla="*/ 10385 h 387350"/>
              <a:gd name="connsiteX0" fmla="*/ 0 w 615950"/>
              <a:gd name="connsiteY0" fmla="*/ 275126 h 389426"/>
              <a:gd name="connsiteX1" fmla="*/ 44450 w 615950"/>
              <a:gd name="connsiteY1" fmla="*/ 217976 h 389426"/>
              <a:gd name="connsiteX2" fmla="*/ 120650 w 615950"/>
              <a:gd name="connsiteY2" fmla="*/ 389426 h 389426"/>
              <a:gd name="connsiteX3" fmla="*/ 184150 w 615950"/>
              <a:gd name="connsiteY3" fmla="*/ 2076 h 389426"/>
              <a:gd name="connsiteX4" fmla="*/ 615950 w 615950"/>
              <a:gd name="connsiteY4" fmla="*/ 0 h 389426"/>
              <a:gd name="connsiteX0" fmla="*/ 0 w 482600"/>
              <a:gd name="connsiteY0" fmla="*/ 275126 h 389426"/>
              <a:gd name="connsiteX1" fmla="*/ 44450 w 482600"/>
              <a:gd name="connsiteY1" fmla="*/ 217976 h 389426"/>
              <a:gd name="connsiteX2" fmla="*/ 120650 w 482600"/>
              <a:gd name="connsiteY2" fmla="*/ 389426 h 389426"/>
              <a:gd name="connsiteX3" fmla="*/ 184150 w 482600"/>
              <a:gd name="connsiteY3" fmla="*/ 2076 h 389426"/>
              <a:gd name="connsiteX4" fmla="*/ 482600 w 482600"/>
              <a:gd name="connsiteY4" fmla="*/ 0 h 38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600" h="389426">
                <a:moveTo>
                  <a:pt x="0" y="275126"/>
                </a:moveTo>
                <a:lnTo>
                  <a:pt x="44450" y="217976"/>
                </a:lnTo>
                <a:lnTo>
                  <a:pt x="120650" y="389426"/>
                </a:lnTo>
                <a:lnTo>
                  <a:pt x="184150" y="2076"/>
                </a:lnTo>
                <a:lnTo>
                  <a:pt x="48260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32750" y="2456551"/>
            <a:ext cx="35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180010" y="2815818"/>
            <a:ext cx="582486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312026" y="2782079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4400" y="262656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 (side)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1896" y="3286736"/>
            <a:ext cx="3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4194004" y="3134336"/>
            <a:ext cx="482600" cy="297678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  <a:gd name="connsiteX0" fmla="*/ 0 w 625475"/>
              <a:gd name="connsiteY0" fmla="*/ 275126 h 389426"/>
              <a:gd name="connsiteX1" fmla="*/ 44450 w 625475"/>
              <a:gd name="connsiteY1" fmla="*/ 217976 h 389426"/>
              <a:gd name="connsiteX2" fmla="*/ 120650 w 625475"/>
              <a:gd name="connsiteY2" fmla="*/ 389426 h 389426"/>
              <a:gd name="connsiteX3" fmla="*/ 184150 w 625475"/>
              <a:gd name="connsiteY3" fmla="*/ 2076 h 389426"/>
              <a:gd name="connsiteX4" fmla="*/ 625475 w 625475"/>
              <a:gd name="connsiteY4" fmla="*/ 0 h 389426"/>
              <a:gd name="connsiteX0" fmla="*/ 0 w 628650"/>
              <a:gd name="connsiteY0" fmla="*/ 273050 h 387350"/>
              <a:gd name="connsiteX1" fmla="*/ 44450 w 628650"/>
              <a:gd name="connsiteY1" fmla="*/ 215900 h 387350"/>
              <a:gd name="connsiteX2" fmla="*/ 120650 w 628650"/>
              <a:gd name="connsiteY2" fmla="*/ 387350 h 387350"/>
              <a:gd name="connsiteX3" fmla="*/ 184150 w 628650"/>
              <a:gd name="connsiteY3" fmla="*/ 0 h 387350"/>
              <a:gd name="connsiteX4" fmla="*/ 628650 w 628650"/>
              <a:gd name="connsiteY4" fmla="*/ 6231 h 387350"/>
              <a:gd name="connsiteX0" fmla="*/ 0 w 622300"/>
              <a:gd name="connsiteY0" fmla="*/ 275126 h 389426"/>
              <a:gd name="connsiteX1" fmla="*/ 44450 w 622300"/>
              <a:gd name="connsiteY1" fmla="*/ 217976 h 389426"/>
              <a:gd name="connsiteX2" fmla="*/ 120650 w 622300"/>
              <a:gd name="connsiteY2" fmla="*/ 389426 h 389426"/>
              <a:gd name="connsiteX3" fmla="*/ 184150 w 622300"/>
              <a:gd name="connsiteY3" fmla="*/ 2076 h 389426"/>
              <a:gd name="connsiteX4" fmla="*/ 622300 w 622300"/>
              <a:gd name="connsiteY4" fmla="*/ 0 h 389426"/>
              <a:gd name="connsiteX0" fmla="*/ 0 w 631825"/>
              <a:gd name="connsiteY0" fmla="*/ 273050 h 387350"/>
              <a:gd name="connsiteX1" fmla="*/ 44450 w 631825"/>
              <a:gd name="connsiteY1" fmla="*/ 215900 h 387350"/>
              <a:gd name="connsiteX2" fmla="*/ 120650 w 631825"/>
              <a:gd name="connsiteY2" fmla="*/ 387350 h 387350"/>
              <a:gd name="connsiteX3" fmla="*/ 184150 w 631825"/>
              <a:gd name="connsiteY3" fmla="*/ 0 h 387350"/>
              <a:gd name="connsiteX4" fmla="*/ 631825 w 631825"/>
              <a:gd name="connsiteY4" fmla="*/ 10385 h 387350"/>
              <a:gd name="connsiteX0" fmla="*/ 0 w 615950"/>
              <a:gd name="connsiteY0" fmla="*/ 275126 h 389426"/>
              <a:gd name="connsiteX1" fmla="*/ 44450 w 615950"/>
              <a:gd name="connsiteY1" fmla="*/ 217976 h 389426"/>
              <a:gd name="connsiteX2" fmla="*/ 120650 w 615950"/>
              <a:gd name="connsiteY2" fmla="*/ 389426 h 389426"/>
              <a:gd name="connsiteX3" fmla="*/ 184150 w 615950"/>
              <a:gd name="connsiteY3" fmla="*/ 2076 h 389426"/>
              <a:gd name="connsiteX4" fmla="*/ 615950 w 615950"/>
              <a:gd name="connsiteY4" fmla="*/ 0 h 389426"/>
              <a:gd name="connsiteX0" fmla="*/ 0 w 482600"/>
              <a:gd name="connsiteY0" fmla="*/ 275126 h 389426"/>
              <a:gd name="connsiteX1" fmla="*/ 44450 w 482600"/>
              <a:gd name="connsiteY1" fmla="*/ 217976 h 389426"/>
              <a:gd name="connsiteX2" fmla="*/ 120650 w 482600"/>
              <a:gd name="connsiteY2" fmla="*/ 389426 h 389426"/>
              <a:gd name="connsiteX3" fmla="*/ 184150 w 482600"/>
              <a:gd name="connsiteY3" fmla="*/ 2076 h 389426"/>
              <a:gd name="connsiteX4" fmla="*/ 482600 w 482600"/>
              <a:gd name="connsiteY4" fmla="*/ 0 h 38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600" h="389426">
                <a:moveTo>
                  <a:pt x="0" y="275126"/>
                </a:moveTo>
                <a:lnTo>
                  <a:pt x="44450" y="217976"/>
                </a:lnTo>
                <a:lnTo>
                  <a:pt x="120650" y="389426"/>
                </a:lnTo>
                <a:lnTo>
                  <a:pt x="184150" y="2076"/>
                </a:lnTo>
                <a:lnTo>
                  <a:pt x="48260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32750" y="3116725"/>
            <a:ext cx="35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4180010" y="3475992"/>
            <a:ext cx="582486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312026" y="3442253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24400" y="3286736"/>
            <a:ext cx="10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 (20)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957885" y="941167"/>
            <a:ext cx="2570165" cy="1971479"/>
            <a:chOff x="5957885" y="905071"/>
            <a:chExt cx="2570165" cy="1971479"/>
          </a:xfrm>
        </p:grpSpPr>
        <p:grpSp>
          <p:nvGrpSpPr>
            <p:cNvPr id="63" name="Group 62"/>
            <p:cNvGrpSpPr/>
            <p:nvPr/>
          </p:nvGrpSpPr>
          <p:grpSpPr>
            <a:xfrm>
              <a:off x="5957885" y="905071"/>
              <a:ext cx="2570165" cy="1971479"/>
              <a:chOff x="5964235" y="865999"/>
              <a:chExt cx="2570165" cy="1971479"/>
            </a:xfrm>
          </p:grpSpPr>
          <p:sp>
            <p:nvSpPr>
              <p:cNvPr id="71" name="Flowchart: Data 70"/>
              <p:cNvSpPr/>
              <p:nvPr/>
            </p:nvSpPr>
            <p:spPr bwMode="auto">
              <a:xfrm>
                <a:off x="6247738" y="1068740"/>
                <a:ext cx="2015197" cy="1564003"/>
              </a:xfrm>
              <a:prstGeom prst="flowChartInputOutpu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smtClean="0">
                  <a:solidFill>
                    <a:srgbClr val="000000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72" name="Arc 71"/>
              <p:cNvSpPr/>
              <p:nvPr/>
            </p:nvSpPr>
            <p:spPr bwMode="auto">
              <a:xfrm>
                <a:off x="6129335" y="2478104"/>
                <a:ext cx="304800" cy="304800"/>
              </a:xfrm>
              <a:prstGeom prst="arc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smtClean="0">
                  <a:solidFill>
                    <a:srgbClr val="000000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370635" y="897749"/>
                <a:ext cx="381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1400" b="1" dirty="0" smtClean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P</a:t>
                </a:r>
                <a:endParaRPr lang="en-US" sz="1400" b="1" baseline="30000" dirty="0">
                  <a:solidFill>
                    <a:srgbClr val="0000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153400" y="865999"/>
                <a:ext cx="381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1400" b="1" dirty="0" smtClean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Q</a:t>
                </a:r>
                <a:endParaRPr lang="en-US" sz="1400" b="1" baseline="30000" dirty="0">
                  <a:solidFill>
                    <a:srgbClr val="0000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767635" y="2523351"/>
                <a:ext cx="381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1400" b="1" dirty="0" smtClean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R</a:t>
                </a:r>
                <a:endParaRPr lang="en-US" sz="1400" b="1" baseline="30000" dirty="0">
                  <a:solidFill>
                    <a:srgbClr val="0000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964235" y="2529701"/>
                <a:ext cx="381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1400" b="1" dirty="0" smtClean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S</a:t>
                </a:r>
                <a:endParaRPr lang="en-US" sz="1400" b="1" baseline="30000" dirty="0">
                  <a:solidFill>
                    <a:srgbClr val="000000"/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7348535" y="994974"/>
                <a:ext cx="42534" cy="147253"/>
                <a:chOff x="5715000" y="1357697"/>
                <a:chExt cx="42534" cy="147253"/>
              </a:xfrm>
            </p:grpSpPr>
            <p:cxnSp>
              <p:nvCxnSpPr>
                <p:cNvPr id="87" name="Straight Connector 86"/>
                <p:cNvCxnSpPr/>
                <p:nvPr/>
              </p:nvCxnSpPr>
              <p:spPr bwMode="auto">
                <a:xfrm>
                  <a:off x="5715000" y="1357697"/>
                  <a:ext cx="0" cy="14725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8" name="Straight Connector 87"/>
                <p:cNvCxnSpPr/>
                <p:nvPr/>
              </p:nvCxnSpPr>
              <p:spPr bwMode="auto">
                <a:xfrm>
                  <a:off x="5757534" y="1357697"/>
                  <a:ext cx="0" cy="14725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7043735" y="2557078"/>
                <a:ext cx="42534" cy="147253"/>
                <a:chOff x="5715000" y="1357697"/>
                <a:chExt cx="42534" cy="147253"/>
              </a:xfrm>
            </p:grpSpPr>
            <p:cxnSp>
              <p:nvCxnSpPr>
                <p:cNvPr id="85" name="Straight Connector 84"/>
                <p:cNvCxnSpPr/>
                <p:nvPr/>
              </p:nvCxnSpPr>
              <p:spPr bwMode="auto">
                <a:xfrm>
                  <a:off x="5715000" y="1357697"/>
                  <a:ext cx="0" cy="14725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5757534" y="1357697"/>
                  <a:ext cx="0" cy="14725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9" name="Group 78"/>
              <p:cNvGrpSpPr/>
              <p:nvPr/>
            </p:nvGrpSpPr>
            <p:grpSpPr>
              <a:xfrm rot="16200000">
                <a:off x="6457228" y="1742657"/>
                <a:ext cx="42534" cy="147253"/>
                <a:chOff x="5715000" y="1382817"/>
                <a:chExt cx="42534" cy="147253"/>
              </a:xfrm>
            </p:grpSpPr>
            <p:cxnSp>
              <p:nvCxnSpPr>
                <p:cNvPr id="83" name="Straight Connector 82"/>
                <p:cNvCxnSpPr/>
                <p:nvPr/>
              </p:nvCxnSpPr>
              <p:spPr bwMode="auto">
                <a:xfrm>
                  <a:off x="5715000" y="1382817"/>
                  <a:ext cx="0" cy="14725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5757534" y="1382817"/>
                  <a:ext cx="0" cy="14725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0" name="Group 79"/>
              <p:cNvGrpSpPr/>
              <p:nvPr/>
            </p:nvGrpSpPr>
            <p:grpSpPr>
              <a:xfrm rot="16200000">
                <a:off x="8058114" y="1742657"/>
                <a:ext cx="42534" cy="147253"/>
                <a:chOff x="5715000" y="1357697"/>
                <a:chExt cx="42534" cy="147253"/>
              </a:xfrm>
            </p:grpSpPr>
            <p:cxnSp>
              <p:nvCxnSpPr>
                <p:cNvPr id="81" name="Straight Connector 80"/>
                <p:cNvCxnSpPr/>
                <p:nvPr/>
              </p:nvCxnSpPr>
              <p:spPr bwMode="auto">
                <a:xfrm>
                  <a:off x="5715000" y="1357697"/>
                  <a:ext cx="0" cy="14725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5757534" y="1357697"/>
                  <a:ext cx="0" cy="14725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64" name="Straight Connector 63"/>
            <p:cNvCxnSpPr/>
            <p:nvPr/>
          </p:nvCxnSpPr>
          <p:spPr bwMode="auto">
            <a:xfrm>
              <a:off x="6662939" y="1108046"/>
              <a:ext cx="1198301" cy="156581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Arc 64"/>
            <p:cNvSpPr/>
            <p:nvPr/>
          </p:nvSpPr>
          <p:spPr bwMode="auto">
            <a:xfrm rot="4668123">
              <a:off x="6465357" y="932250"/>
              <a:ext cx="368808" cy="368808"/>
            </a:xfrm>
            <a:prstGeom prst="arc">
              <a:avLst>
                <a:gd name="adj1" fmla="val 19887813"/>
                <a:gd name="adj2" fmla="val 1541127"/>
              </a:avLst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66" name="Arc 65"/>
            <p:cNvSpPr/>
            <p:nvPr/>
          </p:nvSpPr>
          <p:spPr bwMode="auto">
            <a:xfrm rot="12741587">
              <a:off x="7652861" y="2493582"/>
              <a:ext cx="368808" cy="335280"/>
            </a:xfrm>
            <a:prstGeom prst="arc">
              <a:avLst>
                <a:gd name="adj1" fmla="val 19605874"/>
                <a:gd name="adj2" fmla="val 1288282"/>
              </a:avLst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67" name="Arc 66"/>
            <p:cNvSpPr/>
            <p:nvPr/>
          </p:nvSpPr>
          <p:spPr bwMode="auto">
            <a:xfrm rot="664522">
              <a:off x="6081889" y="2507997"/>
              <a:ext cx="348893" cy="320347"/>
            </a:xfrm>
            <a:prstGeom prst="arc">
              <a:avLst>
                <a:gd name="adj1" fmla="val 16529120"/>
                <a:gd name="adj2" fmla="val 20851461"/>
              </a:avLst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363512" y="2318778"/>
              <a:ext cx="521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60</a:t>
              </a:r>
              <a:r>
                <a:rPr lang="en-US" sz="1400" b="1" baseline="300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o</a:t>
              </a:r>
              <a:endParaRPr lang="en-US" sz="14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91" name="Straight Connector 90"/>
          <p:cNvCxnSpPr/>
          <p:nvPr/>
        </p:nvCxnSpPr>
        <p:spPr bwMode="auto">
          <a:xfrm>
            <a:off x="6662939" y="1144142"/>
            <a:ext cx="1198301" cy="156581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92" name="Straight Connector 91"/>
          <p:cNvCxnSpPr/>
          <p:nvPr/>
        </p:nvCxnSpPr>
        <p:spPr bwMode="auto">
          <a:xfrm flipH="1">
            <a:off x="6239659" y="1141415"/>
            <a:ext cx="417374" cy="1567257"/>
          </a:xfrm>
          <a:prstGeom prst="line">
            <a:avLst/>
          </a:prstGeom>
          <a:noFill/>
          <a:ln w="28575" cap="flat" cmpd="sng" algn="ctr">
            <a:solidFill>
              <a:srgbClr val="0707F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>
            <a:off x="6230985" y="2710478"/>
            <a:ext cx="1651108" cy="0"/>
          </a:xfrm>
          <a:prstGeom prst="line">
            <a:avLst/>
          </a:prstGeom>
          <a:noFill/>
          <a:ln w="28575" cap="flat" cmpd="sng" algn="ctr">
            <a:solidFill>
              <a:srgbClr val="0707F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95" name="Cloud 94" hidden="1"/>
          <p:cNvSpPr/>
          <p:nvPr/>
        </p:nvSpPr>
        <p:spPr bwMode="auto">
          <a:xfrm>
            <a:off x="1419234" y="871358"/>
            <a:ext cx="3534960" cy="175519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Rectangle 95" hidden="1"/>
          <p:cNvSpPr/>
          <p:nvPr/>
        </p:nvSpPr>
        <p:spPr>
          <a:xfrm>
            <a:off x="1961597" y="1165848"/>
            <a:ext cx="2692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800" b="1" dirty="0">
                <a:solidFill>
                  <a:srgbClr val="FFFFFF"/>
                </a:solidFill>
                <a:latin typeface="Bookman Old Style" panose="02050604050505020204" pitchFamily="18" charset="0"/>
              </a:rPr>
              <a:t>What is the formula to find Area of </a:t>
            </a:r>
            <a:r>
              <a:rPr lang="en-US" sz="1800" b="1" dirty="0" smtClean="0">
                <a:solidFill>
                  <a:srgbClr val="FFFFFF"/>
                </a:solidFill>
                <a:latin typeface="Bookman Old Style" panose="02050604050505020204" pitchFamily="18" charset="0"/>
              </a:rPr>
              <a:t>equilateral triangle ?</a:t>
            </a:r>
            <a:endParaRPr lang="en-US" sz="1800" b="1" dirty="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3" name="Group 102" hidden="1"/>
          <p:cNvGrpSpPr/>
          <p:nvPr/>
        </p:nvGrpSpPr>
        <p:grpSpPr>
          <a:xfrm>
            <a:off x="2380185" y="1363909"/>
            <a:ext cx="1839790" cy="694860"/>
            <a:chOff x="2617914" y="3087539"/>
            <a:chExt cx="1839790" cy="694860"/>
          </a:xfrm>
        </p:grpSpPr>
        <p:sp>
          <p:nvSpPr>
            <p:cNvPr id="98" name="Freeform 97"/>
            <p:cNvSpPr/>
            <p:nvPr/>
          </p:nvSpPr>
          <p:spPr bwMode="auto">
            <a:xfrm>
              <a:off x="2631908" y="3105150"/>
              <a:ext cx="482600" cy="297678"/>
            </a:xfrm>
            <a:custGeom>
              <a:avLst/>
              <a:gdLst>
                <a:gd name="connsiteX0" fmla="*/ 0 w 1384300"/>
                <a:gd name="connsiteY0" fmla="*/ 273050 h 387350"/>
                <a:gd name="connsiteX1" fmla="*/ 44450 w 1384300"/>
                <a:gd name="connsiteY1" fmla="*/ 215900 h 387350"/>
                <a:gd name="connsiteX2" fmla="*/ 120650 w 1384300"/>
                <a:gd name="connsiteY2" fmla="*/ 387350 h 387350"/>
                <a:gd name="connsiteX3" fmla="*/ 184150 w 1384300"/>
                <a:gd name="connsiteY3" fmla="*/ 0 h 387350"/>
                <a:gd name="connsiteX4" fmla="*/ 1384300 w 1384300"/>
                <a:gd name="connsiteY4" fmla="*/ 0 h 387350"/>
                <a:gd name="connsiteX0" fmla="*/ 0 w 2441575"/>
                <a:gd name="connsiteY0" fmla="*/ 273050 h 387350"/>
                <a:gd name="connsiteX1" fmla="*/ 44450 w 2441575"/>
                <a:gd name="connsiteY1" fmla="*/ 215900 h 387350"/>
                <a:gd name="connsiteX2" fmla="*/ 120650 w 2441575"/>
                <a:gd name="connsiteY2" fmla="*/ 387350 h 387350"/>
                <a:gd name="connsiteX3" fmla="*/ 184150 w 2441575"/>
                <a:gd name="connsiteY3" fmla="*/ 0 h 387350"/>
                <a:gd name="connsiteX4" fmla="*/ 2441575 w 2441575"/>
                <a:gd name="connsiteY4" fmla="*/ 0 h 387350"/>
                <a:gd name="connsiteX0" fmla="*/ 0 w 3657600"/>
                <a:gd name="connsiteY0" fmla="*/ 277204 h 391504"/>
                <a:gd name="connsiteX1" fmla="*/ 44450 w 3657600"/>
                <a:gd name="connsiteY1" fmla="*/ 220054 h 391504"/>
                <a:gd name="connsiteX2" fmla="*/ 120650 w 3657600"/>
                <a:gd name="connsiteY2" fmla="*/ 391504 h 391504"/>
                <a:gd name="connsiteX3" fmla="*/ 184150 w 3657600"/>
                <a:gd name="connsiteY3" fmla="*/ 4154 h 391504"/>
                <a:gd name="connsiteX4" fmla="*/ 3657600 w 3657600"/>
                <a:gd name="connsiteY4" fmla="*/ 0 h 391504"/>
                <a:gd name="connsiteX0" fmla="*/ 0 w 2247900"/>
                <a:gd name="connsiteY0" fmla="*/ 273050 h 387350"/>
                <a:gd name="connsiteX1" fmla="*/ 44450 w 2247900"/>
                <a:gd name="connsiteY1" fmla="*/ 215900 h 387350"/>
                <a:gd name="connsiteX2" fmla="*/ 120650 w 2247900"/>
                <a:gd name="connsiteY2" fmla="*/ 387350 h 387350"/>
                <a:gd name="connsiteX3" fmla="*/ 184150 w 2247900"/>
                <a:gd name="connsiteY3" fmla="*/ 0 h 387350"/>
                <a:gd name="connsiteX4" fmla="*/ 2247900 w 2247900"/>
                <a:gd name="connsiteY4" fmla="*/ 2077 h 387350"/>
                <a:gd name="connsiteX0" fmla="*/ 0 w 2266950"/>
                <a:gd name="connsiteY0" fmla="*/ 273050 h 387350"/>
                <a:gd name="connsiteX1" fmla="*/ 44450 w 2266950"/>
                <a:gd name="connsiteY1" fmla="*/ 215900 h 387350"/>
                <a:gd name="connsiteX2" fmla="*/ 120650 w 2266950"/>
                <a:gd name="connsiteY2" fmla="*/ 387350 h 387350"/>
                <a:gd name="connsiteX3" fmla="*/ 184150 w 2266950"/>
                <a:gd name="connsiteY3" fmla="*/ 0 h 387350"/>
                <a:gd name="connsiteX4" fmla="*/ 2266950 w 2266950"/>
                <a:gd name="connsiteY4" fmla="*/ 2077 h 387350"/>
                <a:gd name="connsiteX0" fmla="*/ 0 w 625475"/>
                <a:gd name="connsiteY0" fmla="*/ 275126 h 389426"/>
                <a:gd name="connsiteX1" fmla="*/ 44450 w 625475"/>
                <a:gd name="connsiteY1" fmla="*/ 217976 h 389426"/>
                <a:gd name="connsiteX2" fmla="*/ 120650 w 625475"/>
                <a:gd name="connsiteY2" fmla="*/ 389426 h 389426"/>
                <a:gd name="connsiteX3" fmla="*/ 184150 w 625475"/>
                <a:gd name="connsiteY3" fmla="*/ 2076 h 389426"/>
                <a:gd name="connsiteX4" fmla="*/ 625475 w 625475"/>
                <a:gd name="connsiteY4" fmla="*/ 0 h 389426"/>
                <a:gd name="connsiteX0" fmla="*/ 0 w 628650"/>
                <a:gd name="connsiteY0" fmla="*/ 273050 h 387350"/>
                <a:gd name="connsiteX1" fmla="*/ 44450 w 628650"/>
                <a:gd name="connsiteY1" fmla="*/ 215900 h 387350"/>
                <a:gd name="connsiteX2" fmla="*/ 120650 w 628650"/>
                <a:gd name="connsiteY2" fmla="*/ 387350 h 387350"/>
                <a:gd name="connsiteX3" fmla="*/ 184150 w 628650"/>
                <a:gd name="connsiteY3" fmla="*/ 0 h 387350"/>
                <a:gd name="connsiteX4" fmla="*/ 628650 w 628650"/>
                <a:gd name="connsiteY4" fmla="*/ 6231 h 387350"/>
                <a:gd name="connsiteX0" fmla="*/ 0 w 622300"/>
                <a:gd name="connsiteY0" fmla="*/ 275126 h 389426"/>
                <a:gd name="connsiteX1" fmla="*/ 44450 w 622300"/>
                <a:gd name="connsiteY1" fmla="*/ 217976 h 389426"/>
                <a:gd name="connsiteX2" fmla="*/ 120650 w 622300"/>
                <a:gd name="connsiteY2" fmla="*/ 389426 h 389426"/>
                <a:gd name="connsiteX3" fmla="*/ 184150 w 622300"/>
                <a:gd name="connsiteY3" fmla="*/ 2076 h 389426"/>
                <a:gd name="connsiteX4" fmla="*/ 622300 w 622300"/>
                <a:gd name="connsiteY4" fmla="*/ 0 h 389426"/>
                <a:gd name="connsiteX0" fmla="*/ 0 w 631825"/>
                <a:gd name="connsiteY0" fmla="*/ 273050 h 387350"/>
                <a:gd name="connsiteX1" fmla="*/ 44450 w 631825"/>
                <a:gd name="connsiteY1" fmla="*/ 215900 h 387350"/>
                <a:gd name="connsiteX2" fmla="*/ 120650 w 631825"/>
                <a:gd name="connsiteY2" fmla="*/ 387350 h 387350"/>
                <a:gd name="connsiteX3" fmla="*/ 184150 w 631825"/>
                <a:gd name="connsiteY3" fmla="*/ 0 h 387350"/>
                <a:gd name="connsiteX4" fmla="*/ 631825 w 631825"/>
                <a:gd name="connsiteY4" fmla="*/ 10385 h 387350"/>
                <a:gd name="connsiteX0" fmla="*/ 0 w 615950"/>
                <a:gd name="connsiteY0" fmla="*/ 275126 h 389426"/>
                <a:gd name="connsiteX1" fmla="*/ 44450 w 615950"/>
                <a:gd name="connsiteY1" fmla="*/ 217976 h 389426"/>
                <a:gd name="connsiteX2" fmla="*/ 120650 w 615950"/>
                <a:gd name="connsiteY2" fmla="*/ 389426 h 389426"/>
                <a:gd name="connsiteX3" fmla="*/ 184150 w 615950"/>
                <a:gd name="connsiteY3" fmla="*/ 2076 h 389426"/>
                <a:gd name="connsiteX4" fmla="*/ 615950 w 615950"/>
                <a:gd name="connsiteY4" fmla="*/ 0 h 389426"/>
                <a:gd name="connsiteX0" fmla="*/ 0 w 482600"/>
                <a:gd name="connsiteY0" fmla="*/ 275126 h 389426"/>
                <a:gd name="connsiteX1" fmla="*/ 44450 w 482600"/>
                <a:gd name="connsiteY1" fmla="*/ 217976 h 389426"/>
                <a:gd name="connsiteX2" fmla="*/ 120650 w 482600"/>
                <a:gd name="connsiteY2" fmla="*/ 389426 h 389426"/>
                <a:gd name="connsiteX3" fmla="*/ 184150 w 482600"/>
                <a:gd name="connsiteY3" fmla="*/ 2076 h 389426"/>
                <a:gd name="connsiteX4" fmla="*/ 482600 w 482600"/>
                <a:gd name="connsiteY4" fmla="*/ 0 h 38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600" h="389426">
                  <a:moveTo>
                    <a:pt x="0" y="275126"/>
                  </a:moveTo>
                  <a:lnTo>
                    <a:pt x="44450" y="217976"/>
                  </a:lnTo>
                  <a:lnTo>
                    <a:pt x="120650" y="389426"/>
                  </a:lnTo>
                  <a:lnTo>
                    <a:pt x="184150" y="2076"/>
                  </a:lnTo>
                  <a:lnTo>
                    <a:pt x="482600" y="0"/>
                  </a:lnTo>
                </a:path>
              </a:pathLst>
            </a:custGeom>
            <a:noFill/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FFFF00"/>
                </a:solidFill>
                <a:latin typeface="Arial Rounded MT Bold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70654" y="3087539"/>
              <a:ext cx="353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3</a:t>
              </a:r>
              <a:endParaRPr lang="en-US" sz="18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2617914" y="3446806"/>
              <a:ext cx="582486" cy="0"/>
            </a:xfrm>
            <a:prstGeom prst="lin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1" name="TextBox 100"/>
            <p:cNvSpPr txBox="1"/>
            <p:nvPr/>
          </p:nvSpPr>
          <p:spPr>
            <a:xfrm>
              <a:off x="2749930" y="3413067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4</a:t>
              </a:r>
              <a:endParaRPr lang="en-US" sz="18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2" name="TextBox 101" hidden="1"/>
            <p:cNvSpPr txBox="1"/>
            <p:nvPr/>
          </p:nvSpPr>
          <p:spPr>
            <a:xfrm>
              <a:off x="3162304" y="325755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× (side)</a:t>
              </a:r>
              <a:r>
                <a:rPr lang="en-US" sz="1800" b="1" baseline="30000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2</a:t>
              </a:r>
              <a:endParaRPr lang="en-US" sz="1800" b="1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495300" y="2587174"/>
            <a:ext cx="354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Area of equilateral triangle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771896" y="3980013"/>
            <a:ext cx="3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Freeform 105"/>
          <p:cNvSpPr/>
          <p:nvPr/>
        </p:nvSpPr>
        <p:spPr bwMode="auto">
          <a:xfrm>
            <a:off x="4194004" y="3827613"/>
            <a:ext cx="482600" cy="297678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  <a:gd name="connsiteX0" fmla="*/ 0 w 625475"/>
              <a:gd name="connsiteY0" fmla="*/ 275126 h 389426"/>
              <a:gd name="connsiteX1" fmla="*/ 44450 w 625475"/>
              <a:gd name="connsiteY1" fmla="*/ 217976 h 389426"/>
              <a:gd name="connsiteX2" fmla="*/ 120650 w 625475"/>
              <a:gd name="connsiteY2" fmla="*/ 389426 h 389426"/>
              <a:gd name="connsiteX3" fmla="*/ 184150 w 625475"/>
              <a:gd name="connsiteY3" fmla="*/ 2076 h 389426"/>
              <a:gd name="connsiteX4" fmla="*/ 625475 w 625475"/>
              <a:gd name="connsiteY4" fmla="*/ 0 h 389426"/>
              <a:gd name="connsiteX0" fmla="*/ 0 w 628650"/>
              <a:gd name="connsiteY0" fmla="*/ 273050 h 387350"/>
              <a:gd name="connsiteX1" fmla="*/ 44450 w 628650"/>
              <a:gd name="connsiteY1" fmla="*/ 215900 h 387350"/>
              <a:gd name="connsiteX2" fmla="*/ 120650 w 628650"/>
              <a:gd name="connsiteY2" fmla="*/ 387350 h 387350"/>
              <a:gd name="connsiteX3" fmla="*/ 184150 w 628650"/>
              <a:gd name="connsiteY3" fmla="*/ 0 h 387350"/>
              <a:gd name="connsiteX4" fmla="*/ 628650 w 628650"/>
              <a:gd name="connsiteY4" fmla="*/ 6231 h 387350"/>
              <a:gd name="connsiteX0" fmla="*/ 0 w 622300"/>
              <a:gd name="connsiteY0" fmla="*/ 275126 h 389426"/>
              <a:gd name="connsiteX1" fmla="*/ 44450 w 622300"/>
              <a:gd name="connsiteY1" fmla="*/ 217976 h 389426"/>
              <a:gd name="connsiteX2" fmla="*/ 120650 w 622300"/>
              <a:gd name="connsiteY2" fmla="*/ 389426 h 389426"/>
              <a:gd name="connsiteX3" fmla="*/ 184150 w 622300"/>
              <a:gd name="connsiteY3" fmla="*/ 2076 h 389426"/>
              <a:gd name="connsiteX4" fmla="*/ 622300 w 622300"/>
              <a:gd name="connsiteY4" fmla="*/ 0 h 389426"/>
              <a:gd name="connsiteX0" fmla="*/ 0 w 631825"/>
              <a:gd name="connsiteY0" fmla="*/ 273050 h 387350"/>
              <a:gd name="connsiteX1" fmla="*/ 44450 w 631825"/>
              <a:gd name="connsiteY1" fmla="*/ 215900 h 387350"/>
              <a:gd name="connsiteX2" fmla="*/ 120650 w 631825"/>
              <a:gd name="connsiteY2" fmla="*/ 387350 h 387350"/>
              <a:gd name="connsiteX3" fmla="*/ 184150 w 631825"/>
              <a:gd name="connsiteY3" fmla="*/ 0 h 387350"/>
              <a:gd name="connsiteX4" fmla="*/ 631825 w 631825"/>
              <a:gd name="connsiteY4" fmla="*/ 10385 h 387350"/>
              <a:gd name="connsiteX0" fmla="*/ 0 w 615950"/>
              <a:gd name="connsiteY0" fmla="*/ 275126 h 389426"/>
              <a:gd name="connsiteX1" fmla="*/ 44450 w 615950"/>
              <a:gd name="connsiteY1" fmla="*/ 217976 h 389426"/>
              <a:gd name="connsiteX2" fmla="*/ 120650 w 615950"/>
              <a:gd name="connsiteY2" fmla="*/ 389426 h 389426"/>
              <a:gd name="connsiteX3" fmla="*/ 184150 w 615950"/>
              <a:gd name="connsiteY3" fmla="*/ 2076 h 389426"/>
              <a:gd name="connsiteX4" fmla="*/ 615950 w 615950"/>
              <a:gd name="connsiteY4" fmla="*/ 0 h 389426"/>
              <a:gd name="connsiteX0" fmla="*/ 0 w 482600"/>
              <a:gd name="connsiteY0" fmla="*/ 275126 h 389426"/>
              <a:gd name="connsiteX1" fmla="*/ 44450 w 482600"/>
              <a:gd name="connsiteY1" fmla="*/ 217976 h 389426"/>
              <a:gd name="connsiteX2" fmla="*/ 120650 w 482600"/>
              <a:gd name="connsiteY2" fmla="*/ 389426 h 389426"/>
              <a:gd name="connsiteX3" fmla="*/ 184150 w 482600"/>
              <a:gd name="connsiteY3" fmla="*/ 2076 h 389426"/>
              <a:gd name="connsiteX4" fmla="*/ 482600 w 482600"/>
              <a:gd name="connsiteY4" fmla="*/ 0 h 38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600" h="389426">
                <a:moveTo>
                  <a:pt x="0" y="275126"/>
                </a:moveTo>
                <a:lnTo>
                  <a:pt x="44450" y="217976"/>
                </a:lnTo>
                <a:lnTo>
                  <a:pt x="120650" y="389426"/>
                </a:lnTo>
                <a:lnTo>
                  <a:pt x="184150" y="2076"/>
                </a:lnTo>
                <a:lnTo>
                  <a:pt x="48260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32750" y="3810002"/>
            <a:ext cx="35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4180010" y="4169269"/>
            <a:ext cx="582486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TextBox 108"/>
          <p:cNvSpPr txBox="1"/>
          <p:nvPr/>
        </p:nvSpPr>
        <p:spPr>
          <a:xfrm>
            <a:off x="4312026" y="4126324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4400" y="3980013"/>
            <a:ext cx="87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 400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71896" y="4448314"/>
            <a:ext cx="3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069080" y="4448314"/>
            <a:ext cx="72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100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Freeform 112"/>
          <p:cNvSpPr/>
          <p:nvPr/>
        </p:nvSpPr>
        <p:spPr bwMode="auto">
          <a:xfrm>
            <a:off x="4679630" y="4453156"/>
            <a:ext cx="482600" cy="297678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  <a:gd name="connsiteX0" fmla="*/ 0 w 625475"/>
              <a:gd name="connsiteY0" fmla="*/ 275126 h 389426"/>
              <a:gd name="connsiteX1" fmla="*/ 44450 w 625475"/>
              <a:gd name="connsiteY1" fmla="*/ 217976 h 389426"/>
              <a:gd name="connsiteX2" fmla="*/ 120650 w 625475"/>
              <a:gd name="connsiteY2" fmla="*/ 389426 h 389426"/>
              <a:gd name="connsiteX3" fmla="*/ 184150 w 625475"/>
              <a:gd name="connsiteY3" fmla="*/ 2076 h 389426"/>
              <a:gd name="connsiteX4" fmla="*/ 625475 w 625475"/>
              <a:gd name="connsiteY4" fmla="*/ 0 h 389426"/>
              <a:gd name="connsiteX0" fmla="*/ 0 w 628650"/>
              <a:gd name="connsiteY0" fmla="*/ 273050 h 387350"/>
              <a:gd name="connsiteX1" fmla="*/ 44450 w 628650"/>
              <a:gd name="connsiteY1" fmla="*/ 215900 h 387350"/>
              <a:gd name="connsiteX2" fmla="*/ 120650 w 628650"/>
              <a:gd name="connsiteY2" fmla="*/ 387350 h 387350"/>
              <a:gd name="connsiteX3" fmla="*/ 184150 w 628650"/>
              <a:gd name="connsiteY3" fmla="*/ 0 h 387350"/>
              <a:gd name="connsiteX4" fmla="*/ 628650 w 628650"/>
              <a:gd name="connsiteY4" fmla="*/ 6231 h 387350"/>
              <a:gd name="connsiteX0" fmla="*/ 0 w 622300"/>
              <a:gd name="connsiteY0" fmla="*/ 275126 h 389426"/>
              <a:gd name="connsiteX1" fmla="*/ 44450 w 622300"/>
              <a:gd name="connsiteY1" fmla="*/ 217976 h 389426"/>
              <a:gd name="connsiteX2" fmla="*/ 120650 w 622300"/>
              <a:gd name="connsiteY2" fmla="*/ 389426 h 389426"/>
              <a:gd name="connsiteX3" fmla="*/ 184150 w 622300"/>
              <a:gd name="connsiteY3" fmla="*/ 2076 h 389426"/>
              <a:gd name="connsiteX4" fmla="*/ 622300 w 622300"/>
              <a:gd name="connsiteY4" fmla="*/ 0 h 389426"/>
              <a:gd name="connsiteX0" fmla="*/ 0 w 631825"/>
              <a:gd name="connsiteY0" fmla="*/ 273050 h 387350"/>
              <a:gd name="connsiteX1" fmla="*/ 44450 w 631825"/>
              <a:gd name="connsiteY1" fmla="*/ 215900 h 387350"/>
              <a:gd name="connsiteX2" fmla="*/ 120650 w 631825"/>
              <a:gd name="connsiteY2" fmla="*/ 387350 h 387350"/>
              <a:gd name="connsiteX3" fmla="*/ 184150 w 631825"/>
              <a:gd name="connsiteY3" fmla="*/ 0 h 387350"/>
              <a:gd name="connsiteX4" fmla="*/ 631825 w 631825"/>
              <a:gd name="connsiteY4" fmla="*/ 10385 h 387350"/>
              <a:gd name="connsiteX0" fmla="*/ 0 w 615950"/>
              <a:gd name="connsiteY0" fmla="*/ 275126 h 389426"/>
              <a:gd name="connsiteX1" fmla="*/ 44450 w 615950"/>
              <a:gd name="connsiteY1" fmla="*/ 217976 h 389426"/>
              <a:gd name="connsiteX2" fmla="*/ 120650 w 615950"/>
              <a:gd name="connsiteY2" fmla="*/ 389426 h 389426"/>
              <a:gd name="connsiteX3" fmla="*/ 184150 w 615950"/>
              <a:gd name="connsiteY3" fmla="*/ 2076 h 389426"/>
              <a:gd name="connsiteX4" fmla="*/ 615950 w 615950"/>
              <a:gd name="connsiteY4" fmla="*/ 0 h 389426"/>
              <a:gd name="connsiteX0" fmla="*/ 0 w 482600"/>
              <a:gd name="connsiteY0" fmla="*/ 275126 h 389426"/>
              <a:gd name="connsiteX1" fmla="*/ 44450 w 482600"/>
              <a:gd name="connsiteY1" fmla="*/ 217976 h 389426"/>
              <a:gd name="connsiteX2" fmla="*/ 120650 w 482600"/>
              <a:gd name="connsiteY2" fmla="*/ 389426 h 389426"/>
              <a:gd name="connsiteX3" fmla="*/ 184150 w 482600"/>
              <a:gd name="connsiteY3" fmla="*/ 2076 h 389426"/>
              <a:gd name="connsiteX4" fmla="*/ 482600 w 482600"/>
              <a:gd name="connsiteY4" fmla="*/ 0 h 38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600" h="389426">
                <a:moveTo>
                  <a:pt x="0" y="275126"/>
                </a:moveTo>
                <a:lnTo>
                  <a:pt x="44450" y="217976"/>
                </a:lnTo>
                <a:lnTo>
                  <a:pt x="120650" y="389426"/>
                </a:lnTo>
                <a:lnTo>
                  <a:pt x="184150" y="2076"/>
                </a:lnTo>
                <a:lnTo>
                  <a:pt x="48260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846512" y="4435545"/>
            <a:ext cx="109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  m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0" name="Straight Connector 119"/>
          <p:cNvCxnSpPr/>
          <p:nvPr/>
        </p:nvCxnSpPr>
        <p:spPr bwMode="auto">
          <a:xfrm flipV="1">
            <a:off x="4373926" y="4251069"/>
            <a:ext cx="214316" cy="12948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/>
          <p:nvPr/>
        </p:nvCxnSpPr>
        <p:spPr bwMode="auto">
          <a:xfrm rot="21360000" flipV="1">
            <a:off x="5033059" y="4124677"/>
            <a:ext cx="474237" cy="9136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Rectangle 121"/>
          <p:cNvSpPr/>
          <p:nvPr/>
        </p:nvSpPr>
        <p:spPr>
          <a:xfrm>
            <a:off x="4944676" y="3758421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100</a:t>
            </a:r>
            <a:endParaRPr lang="en-US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024794" y="1810131"/>
            <a:ext cx="322895" cy="2937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961144" y="1795065"/>
            <a:ext cx="515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20</a:t>
            </a:r>
            <a:endParaRPr lang="en-US" sz="14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674620" y="3286264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A(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 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Wingdings"/>
              </a:rPr>
              <a:t>PSR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) 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686050" y="4435614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A(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 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Wingdings"/>
              </a:rPr>
              <a:t>PSR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) 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496431" y="1372905"/>
            <a:ext cx="52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60</a:t>
            </a:r>
            <a:r>
              <a:rPr lang="en-US" sz="14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o</a:t>
            </a:r>
            <a:endParaRPr lang="en-US" sz="14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256052" y="2417143"/>
            <a:ext cx="52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60</a:t>
            </a:r>
            <a:r>
              <a:rPr lang="en-US" sz="14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o</a:t>
            </a:r>
            <a:endParaRPr lang="en-US" sz="14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53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3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3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4" grpId="1" animBg="1"/>
      <p:bldP spid="89" grpId="0" animBg="1"/>
      <p:bldP spid="89" grpId="1" animBg="1"/>
      <p:bldP spid="90" grpId="0" animBg="1"/>
      <p:bldP spid="90" grpId="1" animBg="1"/>
      <p:bldP spid="4" grpId="0"/>
      <p:bldP spid="7" grpId="0"/>
      <p:bldP spid="8" grpId="0"/>
      <p:bldP spid="10" grpId="0"/>
      <p:bldP spid="11" grpId="0"/>
      <p:bldP spid="16" grpId="0"/>
      <p:bldP spid="17" grpId="0" animBg="1"/>
      <p:bldP spid="18" grpId="0"/>
      <p:bldP spid="20" grpId="0"/>
      <p:bldP spid="21" grpId="0"/>
      <p:bldP spid="28" grpId="0"/>
      <p:bldP spid="29" grpId="0" animBg="1"/>
      <p:bldP spid="30" grpId="0"/>
      <p:bldP spid="32" grpId="0"/>
      <p:bldP spid="33" grpId="0"/>
      <p:bldP spid="95" grpId="0" animBg="1"/>
      <p:bldP spid="95" grpId="1" animBg="1"/>
      <p:bldP spid="96" grpId="0"/>
      <p:bldP spid="96" grpId="1"/>
      <p:bldP spid="104" grpId="0"/>
      <p:bldP spid="105" grpId="0"/>
      <p:bldP spid="106" grpId="0" animBg="1"/>
      <p:bldP spid="107" grpId="0"/>
      <p:bldP spid="109" grpId="0"/>
      <p:bldP spid="110" grpId="0"/>
      <p:bldP spid="111" grpId="0"/>
      <p:bldP spid="112" grpId="0"/>
      <p:bldP spid="113" grpId="0" animBg="1"/>
      <p:bldP spid="114" grpId="0"/>
      <p:bldP spid="122" grpId="0"/>
      <p:bldP spid="125" grpId="0" animBg="1"/>
      <p:bldP spid="125" grpId="1" animBg="1"/>
      <p:bldP spid="94" grpId="0"/>
      <p:bldP spid="126" grpId="0"/>
      <p:bldP spid="9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5475101" y="2841584"/>
            <a:ext cx="2978454" cy="4455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323993" y="1373279"/>
            <a:ext cx="1097719" cy="33104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468902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Q. Find area of rhombus whose perimeter of  80m and one of the </a:t>
            </a:r>
            <a:endParaRPr lang="en-US" sz="1800" b="1" dirty="0" smtClean="0">
              <a:solidFill>
                <a:srgbClr val="0707F9"/>
              </a:solidFill>
              <a:latin typeface="Bookman Old Style" panose="02050604050505020204" pitchFamily="18" charset="0"/>
            </a:endParaRPr>
          </a:p>
          <a:p>
            <a:pPr defTabSz="914400"/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   angle </a:t>
            </a:r>
            <a:r>
              <a:rPr lang="en-US" sz="1800" b="1" dirty="0">
                <a:solidFill>
                  <a:srgbClr val="0707F9"/>
                </a:solidFill>
                <a:latin typeface="Bookman Old Style" panose="02050604050505020204" pitchFamily="18" charset="0"/>
              </a:rPr>
              <a:t>is  </a:t>
            </a:r>
            <a:r>
              <a:rPr lang="en-US" sz="1800" b="1" dirty="0" smtClean="0">
                <a:solidFill>
                  <a:srgbClr val="0707F9"/>
                </a:solidFill>
                <a:latin typeface="Bookman Old Style" panose="02050604050505020204" pitchFamily="18" charset="0"/>
              </a:rPr>
              <a:t>60º</a:t>
            </a:r>
            <a:endParaRPr lang="en-US" sz="1800" b="1" dirty="0">
              <a:solidFill>
                <a:srgbClr val="0707F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258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Sol.</a:t>
            </a:r>
            <a:endParaRPr lang="en-US" sz="18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32588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Area of rhombus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1330978"/>
            <a:ext cx="3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57885" y="799102"/>
            <a:ext cx="2570165" cy="1971479"/>
            <a:chOff x="5964235" y="865999"/>
            <a:chExt cx="2570165" cy="1971479"/>
          </a:xfrm>
        </p:grpSpPr>
        <p:sp>
          <p:nvSpPr>
            <p:cNvPr id="48" name="Flowchart: Data 47"/>
            <p:cNvSpPr/>
            <p:nvPr/>
          </p:nvSpPr>
          <p:spPr bwMode="auto">
            <a:xfrm>
              <a:off x="6247738" y="1068740"/>
              <a:ext cx="2015197" cy="1564003"/>
            </a:xfrm>
            <a:prstGeom prst="flowChartInputOutpu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49" name="Arc 48"/>
            <p:cNvSpPr/>
            <p:nvPr/>
          </p:nvSpPr>
          <p:spPr bwMode="auto">
            <a:xfrm>
              <a:off x="6129335" y="2478104"/>
              <a:ext cx="304800" cy="304800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42662" y="2339604"/>
              <a:ext cx="521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60</a:t>
              </a:r>
              <a:r>
                <a:rPr lang="en-US" sz="1400" b="1" baseline="300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o</a:t>
              </a:r>
              <a:endParaRPr lang="en-US" sz="14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70635" y="897749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P</a:t>
              </a:r>
              <a:endParaRPr lang="en-US" sz="14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153400" y="865999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Q</a:t>
              </a:r>
              <a:endParaRPr lang="en-US" sz="14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67635" y="2523351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R</a:t>
              </a:r>
              <a:endParaRPr lang="en-US" sz="14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64235" y="2529701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</a:t>
              </a:r>
              <a:endParaRPr lang="en-US" sz="14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7348535" y="994974"/>
              <a:ext cx="42534" cy="147253"/>
              <a:chOff x="5715000" y="1357697"/>
              <a:chExt cx="42534" cy="147253"/>
            </a:xfrm>
          </p:grpSpPr>
          <p:cxnSp>
            <p:nvCxnSpPr>
              <p:cNvPr id="65" name="Straight Connector 64"/>
              <p:cNvCxnSpPr/>
              <p:nvPr/>
            </p:nvCxnSpPr>
            <p:spPr bwMode="auto">
              <a:xfrm>
                <a:off x="5715000" y="1357697"/>
                <a:ext cx="0" cy="1472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>
                <a:off x="5757534" y="1357697"/>
                <a:ext cx="0" cy="1472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6" name="Group 55"/>
            <p:cNvGrpSpPr/>
            <p:nvPr/>
          </p:nvGrpSpPr>
          <p:grpSpPr>
            <a:xfrm>
              <a:off x="7043735" y="2557078"/>
              <a:ext cx="42534" cy="147253"/>
              <a:chOff x="5715000" y="1357697"/>
              <a:chExt cx="42534" cy="147253"/>
            </a:xfrm>
          </p:grpSpPr>
          <p:cxnSp>
            <p:nvCxnSpPr>
              <p:cNvPr id="63" name="Straight Connector 62"/>
              <p:cNvCxnSpPr/>
              <p:nvPr/>
            </p:nvCxnSpPr>
            <p:spPr bwMode="auto">
              <a:xfrm>
                <a:off x="5715000" y="1357697"/>
                <a:ext cx="0" cy="1472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>
                <a:off x="5757534" y="1357697"/>
                <a:ext cx="0" cy="1472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7" name="Group 56"/>
            <p:cNvGrpSpPr/>
            <p:nvPr/>
          </p:nvGrpSpPr>
          <p:grpSpPr>
            <a:xfrm rot="16200000">
              <a:off x="6432108" y="1742657"/>
              <a:ext cx="42534" cy="147253"/>
              <a:chOff x="5715000" y="1357697"/>
              <a:chExt cx="42534" cy="147253"/>
            </a:xfrm>
          </p:grpSpPr>
          <p:cxnSp>
            <p:nvCxnSpPr>
              <p:cNvPr id="61" name="Straight Connector 60"/>
              <p:cNvCxnSpPr/>
              <p:nvPr/>
            </p:nvCxnSpPr>
            <p:spPr bwMode="auto">
              <a:xfrm>
                <a:off x="5715000" y="1357697"/>
                <a:ext cx="0" cy="1472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Straight Connector 61"/>
              <p:cNvCxnSpPr/>
              <p:nvPr/>
            </p:nvCxnSpPr>
            <p:spPr bwMode="auto">
              <a:xfrm>
                <a:off x="5757534" y="1357697"/>
                <a:ext cx="0" cy="1472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8" name="Group 57"/>
            <p:cNvGrpSpPr/>
            <p:nvPr/>
          </p:nvGrpSpPr>
          <p:grpSpPr>
            <a:xfrm rot="16200000">
              <a:off x="8058114" y="1742657"/>
              <a:ext cx="42534" cy="147253"/>
              <a:chOff x="5715000" y="1357697"/>
              <a:chExt cx="42534" cy="147253"/>
            </a:xfrm>
          </p:grpSpPr>
          <p:cxnSp>
            <p:nvCxnSpPr>
              <p:cNvPr id="59" name="Straight Connector 58"/>
              <p:cNvCxnSpPr/>
              <p:nvPr/>
            </p:nvCxnSpPr>
            <p:spPr bwMode="auto">
              <a:xfrm>
                <a:off x="5715000" y="1357697"/>
                <a:ext cx="0" cy="1472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>
                <a:off x="5757534" y="1357697"/>
                <a:ext cx="0" cy="1472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67" name="TextBox 66"/>
          <p:cNvSpPr txBox="1"/>
          <p:nvPr/>
        </p:nvSpPr>
        <p:spPr>
          <a:xfrm>
            <a:off x="3048000" y="1332502"/>
            <a:ext cx="177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2 A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( 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  <a:sym typeface="Wingdings"/>
              </a:rPr>
              <a:t>PSR</a:t>
            </a:r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) 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19400" y="1877570"/>
            <a:ext cx="3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48000" y="18775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60420" y="1877570"/>
            <a:ext cx="3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×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57604" y="1877570"/>
            <a:ext cx="72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100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Freeform 71"/>
          <p:cNvSpPr/>
          <p:nvPr/>
        </p:nvSpPr>
        <p:spPr bwMode="auto">
          <a:xfrm>
            <a:off x="4268154" y="1877570"/>
            <a:ext cx="482600" cy="297678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  <a:gd name="connsiteX0" fmla="*/ 0 w 625475"/>
              <a:gd name="connsiteY0" fmla="*/ 275126 h 389426"/>
              <a:gd name="connsiteX1" fmla="*/ 44450 w 625475"/>
              <a:gd name="connsiteY1" fmla="*/ 217976 h 389426"/>
              <a:gd name="connsiteX2" fmla="*/ 120650 w 625475"/>
              <a:gd name="connsiteY2" fmla="*/ 389426 h 389426"/>
              <a:gd name="connsiteX3" fmla="*/ 184150 w 625475"/>
              <a:gd name="connsiteY3" fmla="*/ 2076 h 389426"/>
              <a:gd name="connsiteX4" fmla="*/ 625475 w 625475"/>
              <a:gd name="connsiteY4" fmla="*/ 0 h 389426"/>
              <a:gd name="connsiteX0" fmla="*/ 0 w 628650"/>
              <a:gd name="connsiteY0" fmla="*/ 273050 h 387350"/>
              <a:gd name="connsiteX1" fmla="*/ 44450 w 628650"/>
              <a:gd name="connsiteY1" fmla="*/ 215900 h 387350"/>
              <a:gd name="connsiteX2" fmla="*/ 120650 w 628650"/>
              <a:gd name="connsiteY2" fmla="*/ 387350 h 387350"/>
              <a:gd name="connsiteX3" fmla="*/ 184150 w 628650"/>
              <a:gd name="connsiteY3" fmla="*/ 0 h 387350"/>
              <a:gd name="connsiteX4" fmla="*/ 628650 w 628650"/>
              <a:gd name="connsiteY4" fmla="*/ 6231 h 387350"/>
              <a:gd name="connsiteX0" fmla="*/ 0 w 622300"/>
              <a:gd name="connsiteY0" fmla="*/ 275126 h 389426"/>
              <a:gd name="connsiteX1" fmla="*/ 44450 w 622300"/>
              <a:gd name="connsiteY1" fmla="*/ 217976 h 389426"/>
              <a:gd name="connsiteX2" fmla="*/ 120650 w 622300"/>
              <a:gd name="connsiteY2" fmla="*/ 389426 h 389426"/>
              <a:gd name="connsiteX3" fmla="*/ 184150 w 622300"/>
              <a:gd name="connsiteY3" fmla="*/ 2076 h 389426"/>
              <a:gd name="connsiteX4" fmla="*/ 622300 w 622300"/>
              <a:gd name="connsiteY4" fmla="*/ 0 h 389426"/>
              <a:gd name="connsiteX0" fmla="*/ 0 w 631825"/>
              <a:gd name="connsiteY0" fmla="*/ 273050 h 387350"/>
              <a:gd name="connsiteX1" fmla="*/ 44450 w 631825"/>
              <a:gd name="connsiteY1" fmla="*/ 215900 h 387350"/>
              <a:gd name="connsiteX2" fmla="*/ 120650 w 631825"/>
              <a:gd name="connsiteY2" fmla="*/ 387350 h 387350"/>
              <a:gd name="connsiteX3" fmla="*/ 184150 w 631825"/>
              <a:gd name="connsiteY3" fmla="*/ 0 h 387350"/>
              <a:gd name="connsiteX4" fmla="*/ 631825 w 631825"/>
              <a:gd name="connsiteY4" fmla="*/ 10385 h 387350"/>
              <a:gd name="connsiteX0" fmla="*/ 0 w 615950"/>
              <a:gd name="connsiteY0" fmla="*/ 275126 h 389426"/>
              <a:gd name="connsiteX1" fmla="*/ 44450 w 615950"/>
              <a:gd name="connsiteY1" fmla="*/ 217976 h 389426"/>
              <a:gd name="connsiteX2" fmla="*/ 120650 w 615950"/>
              <a:gd name="connsiteY2" fmla="*/ 389426 h 389426"/>
              <a:gd name="connsiteX3" fmla="*/ 184150 w 615950"/>
              <a:gd name="connsiteY3" fmla="*/ 2076 h 389426"/>
              <a:gd name="connsiteX4" fmla="*/ 615950 w 615950"/>
              <a:gd name="connsiteY4" fmla="*/ 0 h 389426"/>
              <a:gd name="connsiteX0" fmla="*/ 0 w 482600"/>
              <a:gd name="connsiteY0" fmla="*/ 275126 h 389426"/>
              <a:gd name="connsiteX1" fmla="*/ 44450 w 482600"/>
              <a:gd name="connsiteY1" fmla="*/ 217976 h 389426"/>
              <a:gd name="connsiteX2" fmla="*/ 120650 w 482600"/>
              <a:gd name="connsiteY2" fmla="*/ 389426 h 389426"/>
              <a:gd name="connsiteX3" fmla="*/ 184150 w 482600"/>
              <a:gd name="connsiteY3" fmla="*/ 2076 h 389426"/>
              <a:gd name="connsiteX4" fmla="*/ 482600 w 482600"/>
              <a:gd name="connsiteY4" fmla="*/ 0 h 38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600" h="389426">
                <a:moveTo>
                  <a:pt x="0" y="275126"/>
                </a:moveTo>
                <a:lnTo>
                  <a:pt x="44450" y="217976"/>
                </a:lnTo>
                <a:lnTo>
                  <a:pt x="120650" y="389426"/>
                </a:lnTo>
                <a:lnTo>
                  <a:pt x="184150" y="2076"/>
                </a:lnTo>
                <a:lnTo>
                  <a:pt x="48260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06900" y="1877570"/>
            <a:ext cx="35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26027" y="2410970"/>
            <a:ext cx="3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3211" y="2410970"/>
            <a:ext cx="72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200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Freeform 77"/>
          <p:cNvSpPr/>
          <p:nvPr/>
        </p:nvSpPr>
        <p:spPr bwMode="auto">
          <a:xfrm>
            <a:off x="3733761" y="2410970"/>
            <a:ext cx="482600" cy="297678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  <a:gd name="connsiteX0" fmla="*/ 0 w 625475"/>
              <a:gd name="connsiteY0" fmla="*/ 275126 h 389426"/>
              <a:gd name="connsiteX1" fmla="*/ 44450 w 625475"/>
              <a:gd name="connsiteY1" fmla="*/ 217976 h 389426"/>
              <a:gd name="connsiteX2" fmla="*/ 120650 w 625475"/>
              <a:gd name="connsiteY2" fmla="*/ 389426 h 389426"/>
              <a:gd name="connsiteX3" fmla="*/ 184150 w 625475"/>
              <a:gd name="connsiteY3" fmla="*/ 2076 h 389426"/>
              <a:gd name="connsiteX4" fmla="*/ 625475 w 625475"/>
              <a:gd name="connsiteY4" fmla="*/ 0 h 389426"/>
              <a:gd name="connsiteX0" fmla="*/ 0 w 628650"/>
              <a:gd name="connsiteY0" fmla="*/ 273050 h 387350"/>
              <a:gd name="connsiteX1" fmla="*/ 44450 w 628650"/>
              <a:gd name="connsiteY1" fmla="*/ 215900 h 387350"/>
              <a:gd name="connsiteX2" fmla="*/ 120650 w 628650"/>
              <a:gd name="connsiteY2" fmla="*/ 387350 h 387350"/>
              <a:gd name="connsiteX3" fmla="*/ 184150 w 628650"/>
              <a:gd name="connsiteY3" fmla="*/ 0 h 387350"/>
              <a:gd name="connsiteX4" fmla="*/ 628650 w 628650"/>
              <a:gd name="connsiteY4" fmla="*/ 6231 h 387350"/>
              <a:gd name="connsiteX0" fmla="*/ 0 w 622300"/>
              <a:gd name="connsiteY0" fmla="*/ 275126 h 389426"/>
              <a:gd name="connsiteX1" fmla="*/ 44450 w 622300"/>
              <a:gd name="connsiteY1" fmla="*/ 217976 h 389426"/>
              <a:gd name="connsiteX2" fmla="*/ 120650 w 622300"/>
              <a:gd name="connsiteY2" fmla="*/ 389426 h 389426"/>
              <a:gd name="connsiteX3" fmla="*/ 184150 w 622300"/>
              <a:gd name="connsiteY3" fmla="*/ 2076 h 389426"/>
              <a:gd name="connsiteX4" fmla="*/ 622300 w 622300"/>
              <a:gd name="connsiteY4" fmla="*/ 0 h 389426"/>
              <a:gd name="connsiteX0" fmla="*/ 0 w 631825"/>
              <a:gd name="connsiteY0" fmla="*/ 273050 h 387350"/>
              <a:gd name="connsiteX1" fmla="*/ 44450 w 631825"/>
              <a:gd name="connsiteY1" fmla="*/ 215900 h 387350"/>
              <a:gd name="connsiteX2" fmla="*/ 120650 w 631825"/>
              <a:gd name="connsiteY2" fmla="*/ 387350 h 387350"/>
              <a:gd name="connsiteX3" fmla="*/ 184150 w 631825"/>
              <a:gd name="connsiteY3" fmla="*/ 0 h 387350"/>
              <a:gd name="connsiteX4" fmla="*/ 631825 w 631825"/>
              <a:gd name="connsiteY4" fmla="*/ 10385 h 387350"/>
              <a:gd name="connsiteX0" fmla="*/ 0 w 615950"/>
              <a:gd name="connsiteY0" fmla="*/ 275126 h 389426"/>
              <a:gd name="connsiteX1" fmla="*/ 44450 w 615950"/>
              <a:gd name="connsiteY1" fmla="*/ 217976 h 389426"/>
              <a:gd name="connsiteX2" fmla="*/ 120650 w 615950"/>
              <a:gd name="connsiteY2" fmla="*/ 389426 h 389426"/>
              <a:gd name="connsiteX3" fmla="*/ 184150 w 615950"/>
              <a:gd name="connsiteY3" fmla="*/ 2076 h 389426"/>
              <a:gd name="connsiteX4" fmla="*/ 615950 w 615950"/>
              <a:gd name="connsiteY4" fmla="*/ 0 h 389426"/>
              <a:gd name="connsiteX0" fmla="*/ 0 w 482600"/>
              <a:gd name="connsiteY0" fmla="*/ 275126 h 389426"/>
              <a:gd name="connsiteX1" fmla="*/ 44450 w 482600"/>
              <a:gd name="connsiteY1" fmla="*/ 217976 h 389426"/>
              <a:gd name="connsiteX2" fmla="*/ 120650 w 482600"/>
              <a:gd name="connsiteY2" fmla="*/ 389426 h 389426"/>
              <a:gd name="connsiteX3" fmla="*/ 184150 w 482600"/>
              <a:gd name="connsiteY3" fmla="*/ 2076 h 389426"/>
              <a:gd name="connsiteX4" fmla="*/ 482600 w 482600"/>
              <a:gd name="connsiteY4" fmla="*/ 0 h 38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600" h="389426">
                <a:moveTo>
                  <a:pt x="0" y="275126"/>
                </a:moveTo>
                <a:lnTo>
                  <a:pt x="44450" y="217976"/>
                </a:lnTo>
                <a:lnTo>
                  <a:pt x="120650" y="389426"/>
                </a:lnTo>
                <a:lnTo>
                  <a:pt x="184150" y="2076"/>
                </a:lnTo>
                <a:lnTo>
                  <a:pt x="48260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72507" y="2410970"/>
            <a:ext cx="95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  m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718956" y="3008902"/>
            <a:ext cx="3929244" cy="48451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0168" y="3064350"/>
            <a:ext cx="354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Area of rhombus is</a:t>
            </a:r>
            <a:endParaRPr lang="en-US" sz="1800" b="1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43761" y="3073434"/>
            <a:ext cx="1699955" cy="369332"/>
            <a:chOff x="3275611" y="2431018"/>
            <a:chExt cx="1699955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3275611" y="2431018"/>
              <a:ext cx="72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200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3886161" y="2431018"/>
              <a:ext cx="482600" cy="297678"/>
            </a:xfrm>
            <a:custGeom>
              <a:avLst/>
              <a:gdLst>
                <a:gd name="connsiteX0" fmla="*/ 0 w 1384300"/>
                <a:gd name="connsiteY0" fmla="*/ 273050 h 387350"/>
                <a:gd name="connsiteX1" fmla="*/ 44450 w 1384300"/>
                <a:gd name="connsiteY1" fmla="*/ 215900 h 387350"/>
                <a:gd name="connsiteX2" fmla="*/ 120650 w 1384300"/>
                <a:gd name="connsiteY2" fmla="*/ 387350 h 387350"/>
                <a:gd name="connsiteX3" fmla="*/ 184150 w 1384300"/>
                <a:gd name="connsiteY3" fmla="*/ 0 h 387350"/>
                <a:gd name="connsiteX4" fmla="*/ 1384300 w 1384300"/>
                <a:gd name="connsiteY4" fmla="*/ 0 h 387350"/>
                <a:gd name="connsiteX0" fmla="*/ 0 w 2441575"/>
                <a:gd name="connsiteY0" fmla="*/ 273050 h 387350"/>
                <a:gd name="connsiteX1" fmla="*/ 44450 w 2441575"/>
                <a:gd name="connsiteY1" fmla="*/ 215900 h 387350"/>
                <a:gd name="connsiteX2" fmla="*/ 120650 w 2441575"/>
                <a:gd name="connsiteY2" fmla="*/ 387350 h 387350"/>
                <a:gd name="connsiteX3" fmla="*/ 184150 w 2441575"/>
                <a:gd name="connsiteY3" fmla="*/ 0 h 387350"/>
                <a:gd name="connsiteX4" fmla="*/ 2441575 w 2441575"/>
                <a:gd name="connsiteY4" fmla="*/ 0 h 387350"/>
                <a:gd name="connsiteX0" fmla="*/ 0 w 3657600"/>
                <a:gd name="connsiteY0" fmla="*/ 277204 h 391504"/>
                <a:gd name="connsiteX1" fmla="*/ 44450 w 3657600"/>
                <a:gd name="connsiteY1" fmla="*/ 220054 h 391504"/>
                <a:gd name="connsiteX2" fmla="*/ 120650 w 3657600"/>
                <a:gd name="connsiteY2" fmla="*/ 391504 h 391504"/>
                <a:gd name="connsiteX3" fmla="*/ 184150 w 3657600"/>
                <a:gd name="connsiteY3" fmla="*/ 4154 h 391504"/>
                <a:gd name="connsiteX4" fmla="*/ 3657600 w 3657600"/>
                <a:gd name="connsiteY4" fmla="*/ 0 h 391504"/>
                <a:gd name="connsiteX0" fmla="*/ 0 w 2247900"/>
                <a:gd name="connsiteY0" fmla="*/ 273050 h 387350"/>
                <a:gd name="connsiteX1" fmla="*/ 44450 w 2247900"/>
                <a:gd name="connsiteY1" fmla="*/ 215900 h 387350"/>
                <a:gd name="connsiteX2" fmla="*/ 120650 w 2247900"/>
                <a:gd name="connsiteY2" fmla="*/ 387350 h 387350"/>
                <a:gd name="connsiteX3" fmla="*/ 184150 w 2247900"/>
                <a:gd name="connsiteY3" fmla="*/ 0 h 387350"/>
                <a:gd name="connsiteX4" fmla="*/ 2247900 w 2247900"/>
                <a:gd name="connsiteY4" fmla="*/ 2077 h 387350"/>
                <a:gd name="connsiteX0" fmla="*/ 0 w 2266950"/>
                <a:gd name="connsiteY0" fmla="*/ 273050 h 387350"/>
                <a:gd name="connsiteX1" fmla="*/ 44450 w 2266950"/>
                <a:gd name="connsiteY1" fmla="*/ 215900 h 387350"/>
                <a:gd name="connsiteX2" fmla="*/ 120650 w 2266950"/>
                <a:gd name="connsiteY2" fmla="*/ 387350 h 387350"/>
                <a:gd name="connsiteX3" fmla="*/ 184150 w 2266950"/>
                <a:gd name="connsiteY3" fmla="*/ 0 h 387350"/>
                <a:gd name="connsiteX4" fmla="*/ 2266950 w 2266950"/>
                <a:gd name="connsiteY4" fmla="*/ 2077 h 387350"/>
                <a:gd name="connsiteX0" fmla="*/ 0 w 625475"/>
                <a:gd name="connsiteY0" fmla="*/ 275126 h 389426"/>
                <a:gd name="connsiteX1" fmla="*/ 44450 w 625475"/>
                <a:gd name="connsiteY1" fmla="*/ 217976 h 389426"/>
                <a:gd name="connsiteX2" fmla="*/ 120650 w 625475"/>
                <a:gd name="connsiteY2" fmla="*/ 389426 h 389426"/>
                <a:gd name="connsiteX3" fmla="*/ 184150 w 625475"/>
                <a:gd name="connsiteY3" fmla="*/ 2076 h 389426"/>
                <a:gd name="connsiteX4" fmla="*/ 625475 w 625475"/>
                <a:gd name="connsiteY4" fmla="*/ 0 h 389426"/>
                <a:gd name="connsiteX0" fmla="*/ 0 w 628650"/>
                <a:gd name="connsiteY0" fmla="*/ 273050 h 387350"/>
                <a:gd name="connsiteX1" fmla="*/ 44450 w 628650"/>
                <a:gd name="connsiteY1" fmla="*/ 215900 h 387350"/>
                <a:gd name="connsiteX2" fmla="*/ 120650 w 628650"/>
                <a:gd name="connsiteY2" fmla="*/ 387350 h 387350"/>
                <a:gd name="connsiteX3" fmla="*/ 184150 w 628650"/>
                <a:gd name="connsiteY3" fmla="*/ 0 h 387350"/>
                <a:gd name="connsiteX4" fmla="*/ 628650 w 628650"/>
                <a:gd name="connsiteY4" fmla="*/ 6231 h 387350"/>
                <a:gd name="connsiteX0" fmla="*/ 0 w 622300"/>
                <a:gd name="connsiteY0" fmla="*/ 275126 h 389426"/>
                <a:gd name="connsiteX1" fmla="*/ 44450 w 622300"/>
                <a:gd name="connsiteY1" fmla="*/ 217976 h 389426"/>
                <a:gd name="connsiteX2" fmla="*/ 120650 w 622300"/>
                <a:gd name="connsiteY2" fmla="*/ 389426 h 389426"/>
                <a:gd name="connsiteX3" fmla="*/ 184150 w 622300"/>
                <a:gd name="connsiteY3" fmla="*/ 2076 h 389426"/>
                <a:gd name="connsiteX4" fmla="*/ 622300 w 622300"/>
                <a:gd name="connsiteY4" fmla="*/ 0 h 389426"/>
                <a:gd name="connsiteX0" fmla="*/ 0 w 631825"/>
                <a:gd name="connsiteY0" fmla="*/ 273050 h 387350"/>
                <a:gd name="connsiteX1" fmla="*/ 44450 w 631825"/>
                <a:gd name="connsiteY1" fmla="*/ 215900 h 387350"/>
                <a:gd name="connsiteX2" fmla="*/ 120650 w 631825"/>
                <a:gd name="connsiteY2" fmla="*/ 387350 h 387350"/>
                <a:gd name="connsiteX3" fmla="*/ 184150 w 631825"/>
                <a:gd name="connsiteY3" fmla="*/ 0 h 387350"/>
                <a:gd name="connsiteX4" fmla="*/ 631825 w 631825"/>
                <a:gd name="connsiteY4" fmla="*/ 10385 h 387350"/>
                <a:gd name="connsiteX0" fmla="*/ 0 w 615950"/>
                <a:gd name="connsiteY0" fmla="*/ 275126 h 389426"/>
                <a:gd name="connsiteX1" fmla="*/ 44450 w 615950"/>
                <a:gd name="connsiteY1" fmla="*/ 217976 h 389426"/>
                <a:gd name="connsiteX2" fmla="*/ 120650 w 615950"/>
                <a:gd name="connsiteY2" fmla="*/ 389426 h 389426"/>
                <a:gd name="connsiteX3" fmla="*/ 184150 w 615950"/>
                <a:gd name="connsiteY3" fmla="*/ 2076 h 389426"/>
                <a:gd name="connsiteX4" fmla="*/ 615950 w 615950"/>
                <a:gd name="connsiteY4" fmla="*/ 0 h 389426"/>
                <a:gd name="connsiteX0" fmla="*/ 0 w 482600"/>
                <a:gd name="connsiteY0" fmla="*/ 275126 h 389426"/>
                <a:gd name="connsiteX1" fmla="*/ 44450 w 482600"/>
                <a:gd name="connsiteY1" fmla="*/ 217976 h 389426"/>
                <a:gd name="connsiteX2" fmla="*/ 120650 w 482600"/>
                <a:gd name="connsiteY2" fmla="*/ 389426 h 389426"/>
                <a:gd name="connsiteX3" fmla="*/ 184150 w 482600"/>
                <a:gd name="connsiteY3" fmla="*/ 2076 h 389426"/>
                <a:gd name="connsiteX4" fmla="*/ 482600 w 482600"/>
                <a:gd name="connsiteY4" fmla="*/ 0 h 38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600" h="389426">
                  <a:moveTo>
                    <a:pt x="0" y="275126"/>
                  </a:moveTo>
                  <a:lnTo>
                    <a:pt x="44450" y="217976"/>
                  </a:lnTo>
                  <a:lnTo>
                    <a:pt x="120650" y="389426"/>
                  </a:lnTo>
                  <a:lnTo>
                    <a:pt x="184150" y="2076"/>
                  </a:lnTo>
                  <a:lnTo>
                    <a:pt x="48260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24907" y="2431018"/>
              <a:ext cx="950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3  m</a:t>
              </a:r>
              <a:r>
                <a:rPr lang="en-US" sz="1800" b="1" baseline="300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81" name="Rectangle 80"/>
          <p:cNvSpPr/>
          <p:nvPr/>
        </p:nvSpPr>
        <p:spPr bwMode="auto">
          <a:xfrm>
            <a:off x="5518250" y="2875136"/>
            <a:ext cx="2810013" cy="36567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81176" y="2879684"/>
            <a:ext cx="3061438" cy="382101"/>
            <a:chOff x="2686050" y="4780449"/>
            <a:chExt cx="3061438" cy="382101"/>
          </a:xfrm>
        </p:grpSpPr>
        <p:sp>
          <p:nvSpPr>
            <p:cNvPr id="44" name="TextBox 43"/>
            <p:cNvSpPr txBox="1"/>
            <p:nvPr/>
          </p:nvSpPr>
          <p:spPr>
            <a:xfrm>
              <a:off x="3800471" y="4793218"/>
              <a:ext cx="377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  <a:sym typeface="Symbol"/>
                </a:rPr>
                <a:t>=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69080" y="4793218"/>
              <a:ext cx="72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100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4679630" y="4798060"/>
              <a:ext cx="482600" cy="297678"/>
            </a:xfrm>
            <a:custGeom>
              <a:avLst/>
              <a:gdLst>
                <a:gd name="connsiteX0" fmla="*/ 0 w 1384300"/>
                <a:gd name="connsiteY0" fmla="*/ 273050 h 387350"/>
                <a:gd name="connsiteX1" fmla="*/ 44450 w 1384300"/>
                <a:gd name="connsiteY1" fmla="*/ 215900 h 387350"/>
                <a:gd name="connsiteX2" fmla="*/ 120650 w 1384300"/>
                <a:gd name="connsiteY2" fmla="*/ 387350 h 387350"/>
                <a:gd name="connsiteX3" fmla="*/ 184150 w 1384300"/>
                <a:gd name="connsiteY3" fmla="*/ 0 h 387350"/>
                <a:gd name="connsiteX4" fmla="*/ 1384300 w 1384300"/>
                <a:gd name="connsiteY4" fmla="*/ 0 h 387350"/>
                <a:gd name="connsiteX0" fmla="*/ 0 w 2441575"/>
                <a:gd name="connsiteY0" fmla="*/ 273050 h 387350"/>
                <a:gd name="connsiteX1" fmla="*/ 44450 w 2441575"/>
                <a:gd name="connsiteY1" fmla="*/ 215900 h 387350"/>
                <a:gd name="connsiteX2" fmla="*/ 120650 w 2441575"/>
                <a:gd name="connsiteY2" fmla="*/ 387350 h 387350"/>
                <a:gd name="connsiteX3" fmla="*/ 184150 w 2441575"/>
                <a:gd name="connsiteY3" fmla="*/ 0 h 387350"/>
                <a:gd name="connsiteX4" fmla="*/ 2441575 w 2441575"/>
                <a:gd name="connsiteY4" fmla="*/ 0 h 387350"/>
                <a:gd name="connsiteX0" fmla="*/ 0 w 3657600"/>
                <a:gd name="connsiteY0" fmla="*/ 277204 h 391504"/>
                <a:gd name="connsiteX1" fmla="*/ 44450 w 3657600"/>
                <a:gd name="connsiteY1" fmla="*/ 220054 h 391504"/>
                <a:gd name="connsiteX2" fmla="*/ 120650 w 3657600"/>
                <a:gd name="connsiteY2" fmla="*/ 391504 h 391504"/>
                <a:gd name="connsiteX3" fmla="*/ 184150 w 3657600"/>
                <a:gd name="connsiteY3" fmla="*/ 4154 h 391504"/>
                <a:gd name="connsiteX4" fmla="*/ 3657600 w 3657600"/>
                <a:gd name="connsiteY4" fmla="*/ 0 h 391504"/>
                <a:gd name="connsiteX0" fmla="*/ 0 w 2247900"/>
                <a:gd name="connsiteY0" fmla="*/ 273050 h 387350"/>
                <a:gd name="connsiteX1" fmla="*/ 44450 w 2247900"/>
                <a:gd name="connsiteY1" fmla="*/ 215900 h 387350"/>
                <a:gd name="connsiteX2" fmla="*/ 120650 w 2247900"/>
                <a:gd name="connsiteY2" fmla="*/ 387350 h 387350"/>
                <a:gd name="connsiteX3" fmla="*/ 184150 w 2247900"/>
                <a:gd name="connsiteY3" fmla="*/ 0 h 387350"/>
                <a:gd name="connsiteX4" fmla="*/ 2247900 w 2247900"/>
                <a:gd name="connsiteY4" fmla="*/ 2077 h 387350"/>
                <a:gd name="connsiteX0" fmla="*/ 0 w 2266950"/>
                <a:gd name="connsiteY0" fmla="*/ 273050 h 387350"/>
                <a:gd name="connsiteX1" fmla="*/ 44450 w 2266950"/>
                <a:gd name="connsiteY1" fmla="*/ 215900 h 387350"/>
                <a:gd name="connsiteX2" fmla="*/ 120650 w 2266950"/>
                <a:gd name="connsiteY2" fmla="*/ 387350 h 387350"/>
                <a:gd name="connsiteX3" fmla="*/ 184150 w 2266950"/>
                <a:gd name="connsiteY3" fmla="*/ 0 h 387350"/>
                <a:gd name="connsiteX4" fmla="*/ 2266950 w 2266950"/>
                <a:gd name="connsiteY4" fmla="*/ 2077 h 387350"/>
                <a:gd name="connsiteX0" fmla="*/ 0 w 625475"/>
                <a:gd name="connsiteY0" fmla="*/ 275126 h 389426"/>
                <a:gd name="connsiteX1" fmla="*/ 44450 w 625475"/>
                <a:gd name="connsiteY1" fmla="*/ 217976 h 389426"/>
                <a:gd name="connsiteX2" fmla="*/ 120650 w 625475"/>
                <a:gd name="connsiteY2" fmla="*/ 389426 h 389426"/>
                <a:gd name="connsiteX3" fmla="*/ 184150 w 625475"/>
                <a:gd name="connsiteY3" fmla="*/ 2076 h 389426"/>
                <a:gd name="connsiteX4" fmla="*/ 625475 w 625475"/>
                <a:gd name="connsiteY4" fmla="*/ 0 h 389426"/>
                <a:gd name="connsiteX0" fmla="*/ 0 w 628650"/>
                <a:gd name="connsiteY0" fmla="*/ 273050 h 387350"/>
                <a:gd name="connsiteX1" fmla="*/ 44450 w 628650"/>
                <a:gd name="connsiteY1" fmla="*/ 215900 h 387350"/>
                <a:gd name="connsiteX2" fmla="*/ 120650 w 628650"/>
                <a:gd name="connsiteY2" fmla="*/ 387350 h 387350"/>
                <a:gd name="connsiteX3" fmla="*/ 184150 w 628650"/>
                <a:gd name="connsiteY3" fmla="*/ 0 h 387350"/>
                <a:gd name="connsiteX4" fmla="*/ 628650 w 628650"/>
                <a:gd name="connsiteY4" fmla="*/ 6231 h 387350"/>
                <a:gd name="connsiteX0" fmla="*/ 0 w 622300"/>
                <a:gd name="connsiteY0" fmla="*/ 275126 h 389426"/>
                <a:gd name="connsiteX1" fmla="*/ 44450 w 622300"/>
                <a:gd name="connsiteY1" fmla="*/ 217976 h 389426"/>
                <a:gd name="connsiteX2" fmla="*/ 120650 w 622300"/>
                <a:gd name="connsiteY2" fmla="*/ 389426 h 389426"/>
                <a:gd name="connsiteX3" fmla="*/ 184150 w 622300"/>
                <a:gd name="connsiteY3" fmla="*/ 2076 h 389426"/>
                <a:gd name="connsiteX4" fmla="*/ 622300 w 622300"/>
                <a:gd name="connsiteY4" fmla="*/ 0 h 389426"/>
                <a:gd name="connsiteX0" fmla="*/ 0 w 631825"/>
                <a:gd name="connsiteY0" fmla="*/ 273050 h 387350"/>
                <a:gd name="connsiteX1" fmla="*/ 44450 w 631825"/>
                <a:gd name="connsiteY1" fmla="*/ 215900 h 387350"/>
                <a:gd name="connsiteX2" fmla="*/ 120650 w 631825"/>
                <a:gd name="connsiteY2" fmla="*/ 387350 h 387350"/>
                <a:gd name="connsiteX3" fmla="*/ 184150 w 631825"/>
                <a:gd name="connsiteY3" fmla="*/ 0 h 387350"/>
                <a:gd name="connsiteX4" fmla="*/ 631825 w 631825"/>
                <a:gd name="connsiteY4" fmla="*/ 10385 h 387350"/>
                <a:gd name="connsiteX0" fmla="*/ 0 w 615950"/>
                <a:gd name="connsiteY0" fmla="*/ 275126 h 389426"/>
                <a:gd name="connsiteX1" fmla="*/ 44450 w 615950"/>
                <a:gd name="connsiteY1" fmla="*/ 217976 h 389426"/>
                <a:gd name="connsiteX2" fmla="*/ 120650 w 615950"/>
                <a:gd name="connsiteY2" fmla="*/ 389426 h 389426"/>
                <a:gd name="connsiteX3" fmla="*/ 184150 w 615950"/>
                <a:gd name="connsiteY3" fmla="*/ 2076 h 389426"/>
                <a:gd name="connsiteX4" fmla="*/ 615950 w 615950"/>
                <a:gd name="connsiteY4" fmla="*/ 0 h 389426"/>
                <a:gd name="connsiteX0" fmla="*/ 0 w 482600"/>
                <a:gd name="connsiteY0" fmla="*/ 275126 h 389426"/>
                <a:gd name="connsiteX1" fmla="*/ 44450 w 482600"/>
                <a:gd name="connsiteY1" fmla="*/ 217976 h 389426"/>
                <a:gd name="connsiteX2" fmla="*/ 120650 w 482600"/>
                <a:gd name="connsiteY2" fmla="*/ 389426 h 389426"/>
                <a:gd name="connsiteX3" fmla="*/ 184150 w 482600"/>
                <a:gd name="connsiteY3" fmla="*/ 2076 h 389426"/>
                <a:gd name="connsiteX4" fmla="*/ 482600 w 482600"/>
                <a:gd name="connsiteY4" fmla="*/ 0 h 38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600" h="389426">
                  <a:moveTo>
                    <a:pt x="0" y="275126"/>
                  </a:moveTo>
                  <a:lnTo>
                    <a:pt x="44450" y="217976"/>
                  </a:lnTo>
                  <a:lnTo>
                    <a:pt x="120650" y="389426"/>
                  </a:lnTo>
                  <a:lnTo>
                    <a:pt x="184150" y="2076"/>
                  </a:lnTo>
                  <a:lnTo>
                    <a:pt x="48260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smtClean="0">
                <a:solidFill>
                  <a:srgbClr val="000000"/>
                </a:solidFill>
                <a:latin typeface="Arial Rounded MT Bold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846512" y="4780449"/>
              <a:ext cx="900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3 m</a:t>
              </a:r>
              <a:r>
                <a:rPr lang="en-US" sz="1800" b="1" baseline="300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86050" y="4780518"/>
              <a:ext cx="1211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  <a:sym typeface="Symbol"/>
                </a:rPr>
                <a:t>A(</a:t>
              </a:r>
              <a:r>
                <a:rPr lang="en-US" sz="1800" b="1" dirty="0">
                  <a:solidFill>
                    <a:srgbClr val="000000"/>
                  </a:solidFill>
                  <a:latin typeface="Bookman Old Style" panose="02050604050505020204" pitchFamily="18" charset="0"/>
                  <a:sym typeface="Symbol"/>
                </a:rPr>
                <a:t> </a:t>
              </a:r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  <a:sym typeface="Wingdings"/>
                </a:rPr>
                <a:t>PSR</a:t>
              </a:r>
              <a:r>
                <a:rPr lang="en-US" sz="1800" b="1" dirty="0" smtClean="0">
                  <a:solidFill>
                    <a:srgbClr val="000000"/>
                  </a:solidFill>
                  <a:latin typeface="Bookman Old Style" panose="02050604050505020204" pitchFamily="18" charset="0"/>
                  <a:sym typeface="Symbol"/>
                </a:rPr>
                <a:t>) </a:t>
              </a:r>
              <a:endParaRPr lang="en-US" sz="1800" b="1" baseline="30000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82" name="Straight Connector 81"/>
          <p:cNvCxnSpPr/>
          <p:nvPr/>
        </p:nvCxnSpPr>
        <p:spPr bwMode="auto">
          <a:xfrm>
            <a:off x="6651481" y="1001968"/>
            <a:ext cx="1198301" cy="156581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8103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68" grpId="0"/>
      <p:bldP spid="69" grpId="0"/>
      <p:bldP spid="70" grpId="0"/>
      <p:bldP spid="71" grpId="0"/>
      <p:bldP spid="72" grpId="0" animBg="1"/>
      <p:bldP spid="73" grpId="0"/>
      <p:bldP spid="76" grpId="0"/>
      <p:bldP spid="77" grpId="0"/>
      <p:bldP spid="78" grpId="0" animBg="1"/>
      <p:bldP spid="79" grpId="0"/>
      <p:bldP spid="37" grpId="0" animBg="1"/>
      <p:bldP spid="38" grpId="0"/>
      <p:bldP spid="81" grpId="0" animBg="1"/>
      <p:bldP spid="8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9884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sosceles Triangle 136"/>
          <p:cNvSpPr/>
          <p:nvPr/>
        </p:nvSpPr>
        <p:spPr>
          <a:xfrm>
            <a:off x="5849935" y="1229130"/>
            <a:ext cx="1836318" cy="135849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 bwMode="auto">
          <a:xfrm>
            <a:off x="3108931" y="3112927"/>
            <a:ext cx="347650" cy="2937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11040" y="1213546"/>
            <a:ext cx="3033411" cy="1710953"/>
            <a:chOff x="5511040" y="1213546"/>
            <a:chExt cx="3033411" cy="1710953"/>
          </a:xfrm>
        </p:grpSpPr>
        <p:grpSp>
          <p:nvGrpSpPr>
            <p:cNvPr id="3" name="Group 2"/>
            <p:cNvGrpSpPr/>
            <p:nvPr/>
          </p:nvGrpSpPr>
          <p:grpSpPr>
            <a:xfrm>
              <a:off x="5844588" y="1213546"/>
              <a:ext cx="2699863" cy="1372085"/>
              <a:chOff x="5844588" y="1213546"/>
              <a:chExt cx="2699863" cy="1372085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5844588" y="2578837"/>
                <a:ext cx="18408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7680905" y="1213546"/>
                <a:ext cx="859047" cy="137208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5844588" y="1220338"/>
                <a:ext cx="920408" cy="135849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764996" y="1220338"/>
                <a:ext cx="177945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5844588" y="1220338"/>
                <a:ext cx="1840816" cy="13585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5849086" y="1220338"/>
                <a:ext cx="0" cy="135849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Connector 105"/>
            <p:cNvCxnSpPr/>
            <p:nvPr/>
          </p:nvCxnSpPr>
          <p:spPr>
            <a:xfrm>
              <a:off x="6769492" y="1220338"/>
              <a:ext cx="0" cy="135849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5914580" y="2589330"/>
              <a:ext cx="1764794" cy="335169"/>
              <a:chOff x="5914580" y="2589330"/>
              <a:chExt cx="1764794" cy="335169"/>
            </a:xfrm>
          </p:grpSpPr>
          <p:cxnSp>
            <p:nvCxnSpPr>
              <p:cNvPr id="107" name="Straight Arrow Connector 106"/>
              <p:cNvCxnSpPr/>
              <p:nvPr/>
            </p:nvCxnSpPr>
            <p:spPr>
              <a:xfrm flipH="1">
                <a:off x="5914580" y="2769241"/>
                <a:ext cx="612528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7158066" y="2782067"/>
                <a:ext cx="521308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Rectangle 108"/>
              <p:cNvSpPr/>
              <p:nvPr/>
            </p:nvSpPr>
            <p:spPr>
              <a:xfrm>
                <a:off x="6543699" y="2589330"/>
                <a:ext cx="573001" cy="335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28cm</a:t>
                </a:r>
                <a:endParaRPr lang="en-US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 rot="16200000">
              <a:off x="5392125" y="1791488"/>
              <a:ext cx="573000" cy="3351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26cm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93" name="Rounded Rectangle 192"/>
          <p:cNvSpPr/>
          <p:nvPr/>
        </p:nvSpPr>
        <p:spPr bwMode="auto">
          <a:xfrm>
            <a:off x="2564884" y="3111797"/>
            <a:ext cx="317870" cy="2937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94" name="Rounded Rectangle 193"/>
          <p:cNvSpPr/>
          <p:nvPr/>
        </p:nvSpPr>
        <p:spPr bwMode="auto">
          <a:xfrm>
            <a:off x="3642942" y="3096559"/>
            <a:ext cx="347650" cy="2937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95" name="Rounded Rectangle 194"/>
          <p:cNvSpPr/>
          <p:nvPr/>
        </p:nvSpPr>
        <p:spPr bwMode="auto">
          <a:xfrm>
            <a:off x="1991869" y="3112927"/>
            <a:ext cx="303714" cy="2937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96" name="Rounded Rectangle 195"/>
          <p:cNvSpPr/>
          <p:nvPr/>
        </p:nvSpPr>
        <p:spPr bwMode="auto">
          <a:xfrm>
            <a:off x="3515345" y="2274173"/>
            <a:ext cx="642009" cy="24806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97" name="Rounded Rectangle 196"/>
          <p:cNvSpPr/>
          <p:nvPr/>
        </p:nvSpPr>
        <p:spPr bwMode="auto">
          <a:xfrm>
            <a:off x="2847615" y="2270821"/>
            <a:ext cx="598813" cy="260715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98" name="Rounded Rectangle 197"/>
          <p:cNvSpPr/>
          <p:nvPr/>
        </p:nvSpPr>
        <p:spPr bwMode="auto">
          <a:xfrm>
            <a:off x="2162453" y="2252196"/>
            <a:ext cx="587014" cy="2937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99" name="Rounded Rectangle 198"/>
          <p:cNvSpPr/>
          <p:nvPr/>
        </p:nvSpPr>
        <p:spPr bwMode="auto">
          <a:xfrm>
            <a:off x="1965480" y="2256854"/>
            <a:ext cx="219625" cy="2937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99633" y="1361956"/>
            <a:ext cx="3724197" cy="33855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s </a:t>
            </a:r>
            <a:r>
              <a:rPr lang="en-US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42,   a = 26,   b = 28,  c = 30 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34471" y="2200319"/>
            <a:ext cx="1694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(triangle) </a:t>
            </a:r>
            <a:r>
              <a:rPr lang="en-US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202" name="Freeform 201"/>
          <p:cNvSpPr/>
          <p:nvPr/>
        </p:nvSpPr>
        <p:spPr bwMode="auto">
          <a:xfrm>
            <a:off x="1783195" y="2256462"/>
            <a:ext cx="2441575" cy="296091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387350">
                <a:moveTo>
                  <a:pt x="0" y="273050"/>
                </a:moveTo>
                <a:lnTo>
                  <a:pt x="44450" y="215900"/>
                </a:lnTo>
                <a:lnTo>
                  <a:pt x="120650" y="387350"/>
                </a:lnTo>
                <a:lnTo>
                  <a:pt x="184150" y="0"/>
                </a:lnTo>
                <a:lnTo>
                  <a:pt x="2441575" y="0"/>
                </a:ln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919720" y="2198133"/>
            <a:ext cx="371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072120" y="2199164"/>
            <a:ext cx="92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(s – a)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757920" y="219495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(s – b)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3443720" y="219075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(s – c) 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72838" y="2611691"/>
            <a:ext cx="39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8" name="Freeform 207"/>
          <p:cNvSpPr/>
          <p:nvPr/>
        </p:nvSpPr>
        <p:spPr bwMode="auto">
          <a:xfrm>
            <a:off x="1782403" y="2664659"/>
            <a:ext cx="3657600" cy="299266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91504">
                <a:moveTo>
                  <a:pt x="0" y="277204"/>
                </a:moveTo>
                <a:lnTo>
                  <a:pt x="44450" y="220054"/>
                </a:lnTo>
                <a:lnTo>
                  <a:pt x="120650" y="391504"/>
                </a:lnTo>
                <a:lnTo>
                  <a:pt x="184150" y="4154"/>
                </a:lnTo>
                <a:lnTo>
                  <a:pt x="3657600" y="0"/>
                </a:ln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918927" y="2628555"/>
            <a:ext cx="535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42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244998" y="2629586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(42 – 26)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3281318" y="2626693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(42 – 28)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317638" y="2623800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(42 – 30)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455420" y="3038105"/>
            <a:ext cx="39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4" name="Freeform 213"/>
          <p:cNvSpPr/>
          <p:nvPr/>
        </p:nvSpPr>
        <p:spPr bwMode="auto">
          <a:xfrm>
            <a:off x="1764985" y="3094248"/>
            <a:ext cx="2266950" cy="296091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6950" h="387350">
                <a:moveTo>
                  <a:pt x="0" y="273050"/>
                </a:moveTo>
                <a:lnTo>
                  <a:pt x="44450" y="215900"/>
                </a:lnTo>
                <a:lnTo>
                  <a:pt x="120650" y="387350"/>
                </a:lnTo>
                <a:lnTo>
                  <a:pt x="184150" y="0"/>
                </a:lnTo>
                <a:lnTo>
                  <a:pt x="2266950" y="2077"/>
                </a:ln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900681" y="3074019"/>
            <a:ext cx="535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42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268662" y="3075050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494722" y="3072157"/>
            <a:ext cx="55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811173" y="3069264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037552" y="3074019"/>
            <a:ext cx="535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403325" y="3075050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3615054" y="3072157"/>
            <a:ext cx="509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449705" y="3483637"/>
            <a:ext cx="39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3" name="Freeform 222"/>
          <p:cNvSpPr/>
          <p:nvPr/>
        </p:nvSpPr>
        <p:spPr bwMode="auto">
          <a:xfrm>
            <a:off x="1759270" y="3531036"/>
            <a:ext cx="4337481" cy="304835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  <a:gd name="connsiteX0" fmla="*/ 0 w 3092450"/>
              <a:gd name="connsiteY0" fmla="*/ 273050 h 387350"/>
              <a:gd name="connsiteX1" fmla="*/ 44450 w 3092450"/>
              <a:gd name="connsiteY1" fmla="*/ 215900 h 387350"/>
              <a:gd name="connsiteX2" fmla="*/ 120650 w 3092450"/>
              <a:gd name="connsiteY2" fmla="*/ 387350 h 387350"/>
              <a:gd name="connsiteX3" fmla="*/ 184150 w 3092450"/>
              <a:gd name="connsiteY3" fmla="*/ 0 h 387350"/>
              <a:gd name="connsiteX4" fmla="*/ 3092450 w 3092450"/>
              <a:gd name="connsiteY4" fmla="*/ 2077 h 387350"/>
              <a:gd name="connsiteX0" fmla="*/ 0 w 3743379"/>
              <a:gd name="connsiteY0" fmla="*/ 284489 h 398789"/>
              <a:gd name="connsiteX1" fmla="*/ 44450 w 3743379"/>
              <a:gd name="connsiteY1" fmla="*/ 227339 h 398789"/>
              <a:gd name="connsiteX2" fmla="*/ 120650 w 3743379"/>
              <a:gd name="connsiteY2" fmla="*/ 398789 h 398789"/>
              <a:gd name="connsiteX3" fmla="*/ 184150 w 3743379"/>
              <a:gd name="connsiteY3" fmla="*/ 11439 h 398789"/>
              <a:gd name="connsiteX4" fmla="*/ 3743379 w 3743379"/>
              <a:gd name="connsiteY4" fmla="*/ 0 h 398789"/>
              <a:gd name="connsiteX0" fmla="*/ 0 w 4259989"/>
              <a:gd name="connsiteY0" fmla="*/ 284489 h 398789"/>
              <a:gd name="connsiteX1" fmla="*/ 44450 w 4259989"/>
              <a:gd name="connsiteY1" fmla="*/ 227339 h 398789"/>
              <a:gd name="connsiteX2" fmla="*/ 120650 w 4259989"/>
              <a:gd name="connsiteY2" fmla="*/ 398789 h 398789"/>
              <a:gd name="connsiteX3" fmla="*/ 184150 w 4259989"/>
              <a:gd name="connsiteY3" fmla="*/ 11439 h 398789"/>
              <a:gd name="connsiteX4" fmla="*/ 4259989 w 4259989"/>
              <a:gd name="connsiteY4" fmla="*/ 0 h 398789"/>
              <a:gd name="connsiteX0" fmla="*/ 0 w 4337481"/>
              <a:gd name="connsiteY0" fmla="*/ 284489 h 398789"/>
              <a:gd name="connsiteX1" fmla="*/ 44450 w 4337481"/>
              <a:gd name="connsiteY1" fmla="*/ 227339 h 398789"/>
              <a:gd name="connsiteX2" fmla="*/ 120650 w 4337481"/>
              <a:gd name="connsiteY2" fmla="*/ 398789 h 398789"/>
              <a:gd name="connsiteX3" fmla="*/ 184150 w 4337481"/>
              <a:gd name="connsiteY3" fmla="*/ 11439 h 398789"/>
              <a:gd name="connsiteX4" fmla="*/ 4337481 w 4337481"/>
              <a:gd name="connsiteY4" fmla="*/ 0 h 39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81" h="398789">
                <a:moveTo>
                  <a:pt x="0" y="284489"/>
                </a:moveTo>
                <a:lnTo>
                  <a:pt x="44450" y="227339"/>
                </a:lnTo>
                <a:lnTo>
                  <a:pt x="120650" y="398789"/>
                </a:lnTo>
                <a:lnTo>
                  <a:pt x="184150" y="11439"/>
                </a:lnTo>
                <a:lnTo>
                  <a:pt x="4337481" y="0"/>
                </a:ln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895794" y="3502060"/>
            <a:ext cx="535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132299" y="3502060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326829" y="3502060"/>
            <a:ext cx="379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564539" y="3502060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143652" y="3502060"/>
            <a:ext cx="535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379035" y="3502060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3553845" y="3502060"/>
            <a:ext cx="509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447800" y="3926412"/>
            <a:ext cx="39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667511" y="3926412"/>
            <a:ext cx="33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903730" y="3926412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129790" y="3926412"/>
            <a:ext cx="379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300740" y="427798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b="1" baseline="30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575137" y="4277987"/>
            <a:ext cx="2333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triangle  =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587390" y="4277987"/>
            <a:ext cx="108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336 cm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8" name="Rounded Rectangle 237"/>
          <p:cNvSpPr/>
          <p:nvPr/>
        </p:nvSpPr>
        <p:spPr bwMode="auto">
          <a:xfrm>
            <a:off x="940677" y="1377525"/>
            <a:ext cx="851082" cy="320892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798190" y="3502060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4005770" y="3502060"/>
            <a:ext cx="509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232400" y="3502060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4424040" y="3502060"/>
            <a:ext cx="509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2348984" y="3926412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575044" y="3926412"/>
            <a:ext cx="379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" name="Rounded Rectangle 244"/>
          <p:cNvSpPr/>
          <p:nvPr/>
        </p:nvSpPr>
        <p:spPr bwMode="auto">
          <a:xfrm>
            <a:off x="1862960" y="1385906"/>
            <a:ext cx="875572" cy="320892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46" name="Rounded Rectangle 245"/>
          <p:cNvSpPr/>
          <p:nvPr/>
        </p:nvSpPr>
        <p:spPr bwMode="auto">
          <a:xfrm>
            <a:off x="2798380" y="1364638"/>
            <a:ext cx="875572" cy="320892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47" name="Rounded Rectangle 246"/>
          <p:cNvSpPr/>
          <p:nvPr/>
        </p:nvSpPr>
        <p:spPr bwMode="auto">
          <a:xfrm>
            <a:off x="3686460" y="1375148"/>
            <a:ext cx="775812" cy="320892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667686" y="3502060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854516" y="3502060"/>
            <a:ext cx="509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746264" y="3502060"/>
            <a:ext cx="379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2939304" y="3502060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52" name="Straight Connector 251"/>
          <p:cNvCxnSpPr/>
          <p:nvPr/>
        </p:nvCxnSpPr>
        <p:spPr bwMode="auto">
          <a:xfrm>
            <a:off x="2403900" y="3815625"/>
            <a:ext cx="16567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253" name="Straight Connector 252"/>
          <p:cNvCxnSpPr/>
          <p:nvPr/>
        </p:nvCxnSpPr>
        <p:spPr bwMode="auto">
          <a:xfrm>
            <a:off x="5855524" y="3803749"/>
            <a:ext cx="17412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254" name="TextBox 253"/>
          <p:cNvSpPr txBox="1"/>
          <p:nvPr/>
        </p:nvSpPr>
        <p:spPr>
          <a:xfrm>
            <a:off x="2820946" y="3926412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3047006" y="3926412"/>
            <a:ext cx="379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56" name="Straight Connector 255"/>
          <p:cNvCxnSpPr/>
          <p:nvPr/>
        </p:nvCxnSpPr>
        <p:spPr bwMode="auto">
          <a:xfrm>
            <a:off x="1975655" y="3803749"/>
            <a:ext cx="16567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257" name="Straight Connector 256"/>
          <p:cNvCxnSpPr/>
          <p:nvPr/>
        </p:nvCxnSpPr>
        <p:spPr bwMode="auto">
          <a:xfrm>
            <a:off x="4077367" y="3803481"/>
            <a:ext cx="17412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258" name="Straight Connector 257"/>
          <p:cNvCxnSpPr/>
          <p:nvPr/>
        </p:nvCxnSpPr>
        <p:spPr bwMode="auto">
          <a:xfrm>
            <a:off x="3239855" y="3792659"/>
            <a:ext cx="557464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259" name="Straight Connector 258"/>
          <p:cNvCxnSpPr/>
          <p:nvPr/>
        </p:nvCxnSpPr>
        <p:spPr bwMode="auto">
          <a:xfrm>
            <a:off x="2803913" y="3785667"/>
            <a:ext cx="17412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260" name="Straight Connector 259"/>
          <p:cNvCxnSpPr/>
          <p:nvPr/>
        </p:nvCxnSpPr>
        <p:spPr bwMode="auto">
          <a:xfrm>
            <a:off x="4503164" y="3776082"/>
            <a:ext cx="17412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264" name="Straight Connector 263"/>
          <p:cNvCxnSpPr/>
          <p:nvPr/>
        </p:nvCxnSpPr>
        <p:spPr bwMode="auto">
          <a:xfrm>
            <a:off x="2002500" y="2944873"/>
            <a:ext cx="303989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265" name="Straight Connector 264"/>
          <p:cNvCxnSpPr/>
          <p:nvPr/>
        </p:nvCxnSpPr>
        <p:spPr bwMode="auto">
          <a:xfrm>
            <a:off x="2430939" y="2944557"/>
            <a:ext cx="83950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266" name="Straight Connector 265"/>
          <p:cNvCxnSpPr/>
          <p:nvPr/>
        </p:nvCxnSpPr>
        <p:spPr bwMode="auto">
          <a:xfrm>
            <a:off x="3472148" y="2944241"/>
            <a:ext cx="83950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267" name="Straight Connector 266"/>
          <p:cNvCxnSpPr/>
          <p:nvPr/>
        </p:nvCxnSpPr>
        <p:spPr bwMode="auto">
          <a:xfrm>
            <a:off x="4513357" y="2943925"/>
            <a:ext cx="83950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5138580" y="3502060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330220" y="3502060"/>
            <a:ext cx="509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73866" y="3502060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760696" y="3502060"/>
            <a:ext cx="509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>
            <a:off x="4955813" y="3813398"/>
            <a:ext cx="557464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132" name="TextBox 131"/>
          <p:cNvSpPr txBox="1"/>
          <p:nvPr/>
        </p:nvSpPr>
        <p:spPr>
          <a:xfrm>
            <a:off x="3275606" y="3926412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501666" y="3926412"/>
            <a:ext cx="379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58110" y="1831597"/>
            <a:ext cx="2548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By Heron’s formula,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 rot="2214551">
            <a:off x="6748825" y="1795822"/>
            <a:ext cx="573001" cy="3351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30cm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510341" y="1885950"/>
            <a:ext cx="292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h</a:t>
            </a:r>
            <a:endParaRPr lang="en-US" sz="1200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07605" y="1065021"/>
            <a:ext cx="3843849" cy="249382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7183" y="269489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Q. A 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triangle and a parallelogram have the same base and the </a:t>
            </a:r>
            <a:endParaRPr lang="en-US" b="1" dirty="0" smtClean="0">
              <a:solidFill>
                <a:srgbClr val="3333FF"/>
              </a:solidFill>
              <a:latin typeface="Bookman Old Style" pitchFamily="18" charset="0"/>
            </a:endParaRPr>
          </a:p>
          <a:p>
            <a:pPr defTabSz="914400"/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   same area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. If the sides of the triangle are 26cm, 28cm and 30cm,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  </a:t>
            </a:r>
          </a:p>
          <a:p>
            <a:pPr defTabSz="914400"/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   and the 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parallelogram stands on the base 28cm, </a:t>
            </a:r>
            <a:endParaRPr lang="en-US" b="1" dirty="0" smtClean="0">
              <a:solidFill>
                <a:srgbClr val="3333FF"/>
              </a:solidFill>
              <a:latin typeface="Bookman Old Style" pitchFamily="18" charset="0"/>
            </a:endParaRPr>
          </a:p>
          <a:p>
            <a:pPr defTabSz="914400"/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   find 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the height of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the parallelogram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.</a:t>
            </a:r>
            <a:endParaRPr lang="en-US" dirty="0">
              <a:solidFill>
                <a:srgbClr val="3333FF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89560" y="136343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770860" y="2448744"/>
            <a:ext cx="128028" cy="1290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14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4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1" grpId="0"/>
      <p:bldP spid="202" grpId="0" animBg="1"/>
      <p:bldP spid="203" grpId="0"/>
      <p:bldP spid="204" grpId="0"/>
      <p:bldP spid="205" grpId="0"/>
      <p:bldP spid="206" grpId="0"/>
      <p:bldP spid="207" grpId="0"/>
      <p:bldP spid="208" grpId="0" animBg="1"/>
      <p:bldP spid="209" grpId="0"/>
      <p:bldP spid="210" grpId="0"/>
      <p:bldP spid="211" grpId="0"/>
      <p:bldP spid="212" grpId="0"/>
      <p:bldP spid="213" grpId="0"/>
      <p:bldP spid="214" grpId="0" animBg="1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 animBg="1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 animBg="1"/>
      <p:bldP spid="238" grpId="1" animBg="1"/>
      <p:bldP spid="239" grpId="0"/>
      <p:bldP spid="240" grpId="0"/>
      <p:bldP spid="241" grpId="0"/>
      <p:bldP spid="242" grpId="0"/>
      <p:bldP spid="243" grpId="0"/>
      <p:bldP spid="244" grpId="0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/>
      <p:bldP spid="249" grpId="0"/>
      <p:bldP spid="250" grpId="0"/>
      <p:bldP spid="251" grpId="0"/>
      <p:bldP spid="254" grpId="0"/>
      <p:bldP spid="255" grpId="0"/>
      <p:bldP spid="124" grpId="0"/>
      <p:bldP spid="125" grpId="0"/>
      <p:bldP spid="126" grpId="0"/>
      <p:bldP spid="127" grpId="0"/>
      <p:bldP spid="132" grpId="0"/>
      <p:bldP spid="133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 bwMode="auto">
          <a:xfrm>
            <a:off x="881514" y="1759951"/>
            <a:ext cx="4635051" cy="26707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865793" y="1416475"/>
            <a:ext cx="3011342" cy="26707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6" name="Isosceles Triangle 65"/>
          <p:cNvSpPr/>
          <p:nvPr/>
        </p:nvSpPr>
        <p:spPr>
          <a:xfrm>
            <a:off x="5849935" y="1229130"/>
            <a:ext cx="1836318" cy="135849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611021" y="4475155"/>
            <a:ext cx="4113379" cy="353287"/>
          </a:xfrm>
          <a:prstGeom prst="round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/>
          <a:p>
            <a:pPr algn="ctr" defTabSz="805898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 bwMode="auto">
          <a:xfrm>
            <a:off x="6572232" y="2630919"/>
            <a:ext cx="537969" cy="200656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Flowchart: Data 8"/>
          <p:cNvSpPr/>
          <p:nvPr/>
        </p:nvSpPr>
        <p:spPr>
          <a:xfrm>
            <a:off x="5847256" y="1212259"/>
            <a:ext cx="2696263" cy="137494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7266"/>
              <a:gd name="connsiteY0" fmla="*/ 10062 h 10062"/>
              <a:gd name="connsiteX1" fmla="*/ 2000 w 17266"/>
              <a:gd name="connsiteY1" fmla="*/ 62 h 10062"/>
              <a:gd name="connsiteX2" fmla="*/ 17266 w 17266"/>
              <a:gd name="connsiteY2" fmla="*/ 0 h 10062"/>
              <a:gd name="connsiteX3" fmla="*/ 8000 w 17266"/>
              <a:gd name="connsiteY3" fmla="*/ 10062 h 10062"/>
              <a:gd name="connsiteX4" fmla="*/ 0 w 17266"/>
              <a:gd name="connsiteY4" fmla="*/ 10062 h 10062"/>
              <a:gd name="connsiteX0" fmla="*/ 0 w 17266"/>
              <a:gd name="connsiteY0" fmla="*/ 10125 h 10125"/>
              <a:gd name="connsiteX1" fmla="*/ 531 w 17266"/>
              <a:gd name="connsiteY1" fmla="*/ 0 h 10125"/>
              <a:gd name="connsiteX2" fmla="*/ 17266 w 17266"/>
              <a:gd name="connsiteY2" fmla="*/ 63 h 10125"/>
              <a:gd name="connsiteX3" fmla="*/ 8000 w 17266"/>
              <a:gd name="connsiteY3" fmla="*/ 10125 h 10125"/>
              <a:gd name="connsiteX4" fmla="*/ 0 w 17266"/>
              <a:gd name="connsiteY4" fmla="*/ 10125 h 10125"/>
              <a:gd name="connsiteX0" fmla="*/ 0 w 25406"/>
              <a:gd name="connsiteY0" fmla="*/ 10125 h 10125"/>
              <a:gd name="connsiteX1" fmla="*/ 8671 w 25406"/>
              <a:gd name="connsiteY1" fmla="*/ 0 h 10125"/>
              <a:gd name="connsiteX2" fmla="*/ 25406 w 25406"/>
              <a:gd name="connsiteY2" fmla="*/ 63 h 10125"/>
              <a:gd name="connsiteX3" fmla="*/ 16140 w 25406"/>
              <a:gd name="connsiteY3" fmla="*/ 10125 h 10125"/>
              <a:gd name="connsiteX4" fmla="*/ 0 w 25406"/>
              <a:gd name="connsiteY4" fmla="*/ 10125 h 10125"/>
              <a:gd name="connsiteX0" fmla="*/ 0 w 25406"/>
              <a:gd name="connsiteY0" fmla="*/ 10125 h 10187"/>
              <a:gd name="connsiteX1" fmla="*/ 8671 w 25406"/>
              <a:gd name="connsiteY1" fmla="*/ 0 h 10187"/>
              <a:gd name="connsiteX2" fmla="*/ 25406 w 25406"/>
              <a:gd name="connsiteY2" fmla="*/ 63 h 10187"/>
              <a:gd name="connsiteX3" fmla="*/ 17371 w 25406"/>
              <a:gd name="connsiteY3" fmla="*/ 10187 h 10187"/>
              <a:gd name="connsiteX4" fmla="*/ 0 w 25406"/>
              <a:gd name="connsiteY4" fmla="*/ 10125 h 1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6" h="10187">
                <a:moveTo>
                  <a:pt x="0" y="10125"/>
                </a:moveTo>
                <a:lnTo>
                  <a:pt x="8671" y="0"/>
                </a:lnTo>
                <a:lnTo>
                  <a:pt x="25406" y="63"/>
                </a:lnTo>
                <a:lnTo>
                  <a:pt x="17371" y="10187"/>
                </a:lnTo>
                <a:lnTo>
                  <a:pt x="0" y="10125"/>
                </a:lnTo>
                <a:close/>
              </a:path>
            </a:pathLst>
          </a:cu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11040" y="1213546"/>
            <a:ext cx="3033411" cy="1710953"/>
            <a:chOff x="5511040" y="1213546"/>
            <a:chExt cx="3033411" cy="1710953"/>
          </a:xfrm>
        </p:grpSpPr>
        <p:grpSp>
          <p:nvGrpSpPr>
            <p:cNvPr id="3" name="Group 2"/>
            <p:cNvGrpSpPr/>
            <p:nvPr/>
          </p:nvGrpSpPr>
          <p:grpSpPr>
            <a:xfrm>
              <a:off x="5844588" y="1213546"/>
              <a:ext cx="2699863" cy="1372085"/>
              <a:chOff x="5844588" y="1213546"/>
              <a:chExt cx="2699863" cy="1372085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5844588" y="2578837"/>
                <a:ext cx="18408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7680905" y="1213546"/>
                <a:ext cx="859047" cy="137208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5844588" y="1220338"/>
                <a:ext cx="920408" cy="135849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764996" y="1220338"/>
                <a:ext cx="177945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5844588" y="1220338"/>
                <a:ext cx="1840816" cy="13585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5849086" y="1220338"/>
                <a:ext cx="0" cy="135849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Connector 105"/>
            <p:cNvCxnSpPr/>
            <p:nvPr/>
          </p:nvCxnSpPr>
          <p:spPr>
            <a:xfrm>
              <a:off x="6769492" y="1220338"/>
              <a:ext cx="0" cy="135849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5914580" y="2589330"/>
              <a:ext cx="1764794" cy="335169"/>
              <a:chOff x="5914580" y="2589330"/>
              <a:chExt cx="1764794" cy="335169"/>
            </a:xfrm>
          </p:grpSpPr>
          <p:cxnSp>
            <p:nvCxnSpPr>
              <p:cNvPr id="107" name="Straight Arrow Connector 106"/>
              <p:cNvCxnSpPr/>
              <p:nvPr/>
            </p:nvCxnSpPr>
            <p:spPr>
              <a:xfrm flipH="1">
                <a:off x="5914580" y="2769241"/>
                <a:ext cx="612528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7158066" y="2782067"/>
                <a:ext cx="521308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Rectangle 108"/>
              <p:cNvSpPr/>
              <p:nvPr/>
            </p:nvSpPr>
            <p:spPr>
              <a:xfrm>
                <a:off x="6543699" y="2589330"/>
                <a:ext cx="573001" cy="335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28cm</a:t>
                </a:r>
                <a:endParaRPr lang="en-US" sz="12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 rot="16200000">
              <a:off x="5392125" y="1791488"/>
              <a:ext cx="573000" cy="3351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26cm</a:t>
              </a:r>
              <a:endParaRPr lang="en-US" sz="12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89560" y="136343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813078" y="1690308"/>
            <a:ext cx="260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a triangle =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967444" y="1690308"/>
            <a:ext cx="297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a parallelogram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>
            <a:off x="4037589" y="2447510"/>
            <a:ext cx="809006" cy="26707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 bwMode="auto">
          <a:xfrm>
            <a:off x="3301433" y="2465253"/>
            <a:ext cx="576040" cy="24279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>
            <a:off x="749543" y="2434794"/>
            <a:ext cx="2331115" cy="26707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 bwMode="auto">
          <a:xfrm>
            <a:off x="770696" y="2062884"/>
            <a:ext cx="3477039" cy="26707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43117" y="2028258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b="1" baseline="30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08878" y="2026452"/>
            <a:ext cx="393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parallelogram = 336 cm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88413" y="2384822"/>
            <a:ext cx="3023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parallelogram =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43932" y="2397538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Base × Height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455875" y="2787420"/>
            <a:ext cx="66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336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032760" y="278742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429000" y="278158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825240" y="2775752"/>
            <a:ext cx="120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Height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36368" y="3350498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b="1" baseline="30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122716" y="3350498"/>
            <a:ext cx="1024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Height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032760" y="3350498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49199" y="3222863"/>
            <a:ext cx="623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336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3404109" y="3544257"/>
            <a:ext cx="53650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" name="TextBox 142"/>
          <p:cNvSpPr txBox="1"/>
          <p:nvPr/>
        </p:nvSpPr>
        <p:spPr>
          <a:xfrm>
            <a:off x="3419474" y="3510518"/>
            <a:ext cx="558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40178" y="3889974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b="1" baseline="30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126526" y="3889974"/>
            <a:ext cx="1024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Height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036570" y="3889974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331210" y="3889974"/>
            <a:ext cx="87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 cm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54503" y="4472969"/>
            <a:ext cx="422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Height of the parallelogram is 12 cm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53" name="Straight Connector 152"/>
          <p:cNvCxnSpPr/>
          <p:nvPr/>
        </p:nvCxnSpPr>
        <p:spPr bwMode="auto">
          <a:xfrm flipV="1">
            <a:off x="3786371" y="3719586"/>
            <a:ext cx="182203" cy="12948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" name="Rectangle 153"/>
          <p:cNvSpPr/>
          <p:nvPr/>
        </p:nvSpPr>
        <p:spPr>
          <a:xfrm>
            <a:off x="3739843" y="3615052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</a:t>
            </a:r>
            <a:endParaRPr lang="en-US" sz="12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 flipV="1">
            <a:off x="3476709" y="3327397"/>
            <a:ext cx="322782" cy="12948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Rectangle 155"/>
          <p:cNvSpPr/>
          <p:nvPr/>
        </p:nvSpPr>
        <p:spPr>
          <a:xfrm>
            <a:off x="3447527" y="3081038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48</a:t>
            </a:r>
            <a:endParaRPr lang="en-US" sz="12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57" name="Straight Connector 156"/>
          <p:cNvCxnSpPr/>
          <p:nvPr/>
        </p:nvCxnSpPr>
        <p:spPr bwMode="auto">
          <a:xfrm flipV="1">
            <a:off x="3572149" y="3624309"/>
            <a:ext cx="200423" cy="12948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Straight Connector 157"/>
          <p:cNvCxnSpPr/>
          <p:nvPr/>
        </p:nvCxnSpPr>
        <p:spPr bwMode="auto">
          <a:xfrm flipV="1">
            <a:off x="3529090" y="3170183"/>
            <a:ext cx="270401" cy="12948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" name="Rectangle 158"/>
          <p:cNvSpPr/>
          <p:nvPr/>
        </p:nvSpPr>
        <p:spPr>
          <a:xfrm>
            <a:off x="3248022" y="3018639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12</a:t>
            </a:r>
            <a:endParaRPr lang="en-US" sz="12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5454" y="1363436"/>
            <a:ext cx="3095882" cy="338554"/>
            <a:chOff x="575137" y="4277987"/>
            <a:chExt cx="3095882" cy="338554"/>
          </a:xfrm>
        </p:grpSpPr>
        <p:sp>
          <p:nvSpPr>
            <p:cNvPr id="60" name="TextBox 59"/>
            <p:cNvSpPr txBox="1"/>
            <p:nvPr/>
          </p:nvSpPr>
          <p:spPr>
            <a:xfrm>
              <a:off x="575137" y="4277987"/>
              <a:ext cx="2333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Area of triangle  =</a:t>
              </a:r>
              <a:endParaRPr lang="en-US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87390" y="4277987"/>
              <a:ext cx="10836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336 cm</a:t>
              </a:r>
              <a:r>
                <a:rPr lang="en-US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707605" y="1065021"/>
            <a:ext cx="3843849" cy="249382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24271" y="338504"/>
            <a:ext cx="3805791" cy="249382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98318" y="590343"/>
            <a:ext cx="1216782" cy="244468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7183" y="269489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Q. A 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triangle and a parallelogram have the same base and the </a:t>
            </a:r>
            <a:endParaRPr lang="en-US" b="1" dirty="0" smtClean="0">
              <a:solidFill>
                <a:srgbClr val="3333FF"/>
              </a:solidFill>
              <a:latin typeface="Bookman Old Style" pitchFamily="18" charset="0"/>
            </a:endParaRPr>
          </a:p>
          <a:p>
            <a:pPr defTabSz="914400"/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   same area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. If the sides of the triangle are 26cm, 28cm and 30cm,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  </a:t>
            </a:r>
          </a:p>
          <a:p>
            <a:pPr defTabSz="914400"/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   and the 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parallelogram stands on the base 28cm, </a:t>
            </a:r>
            <a:endParaRPr lang="en-US" b="1" dirty="0" smtClean="0">
              <a:solidFill>
                <a:srgbClr val="3333FF"/>
              </a:solidFill>
              <a:latin typeface="Bookman Old Style" pitchFamily="18" charset="0"/>
            </a:endParaRPr>
          </a:p>
          <a:p>
            <a:pPr defTabSz="914400"/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   find 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the height of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the parallelogram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.</a:t>
            </a:r>
            <a:endParaRPr lang="en-US" dirty="0">
              <a:solidFill>
                <a:srgbClr val="3333FF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 rot="2214551">
            <a:off x="6748825" y="1795822"/>
            <a:ext cx="573001" cy="3351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30cm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10341" y="1885950"/>
            <a:ext cx="292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h</a:t>
            </a:r>
            <a:endParaRPr lang="en-US" sz="1200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73241" y="2448744"/>
            <a:ext cx="128028" cy="1290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9" name="Cloud 148"/>
          <p:cNvSpPr/>
          <p:nvPr/>
        </p:nvSpPr>
        <p:spPr bwMode="auto">
          <a:xfrm>
            <a:off x="403028" y="2821816"/>
            <a:ext cx="3057630" cy="137439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36087" y="3075904"/>
            <a:ext cx="2665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8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What is the formula to find Area of </a:t>
            </a:r>
            <a:r>
              <a:rPr lang="en-US" sz="18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 parallelogram ?</a:t>
            </a:r>
            <a:endParaRPr lang="en-US" sz="18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103015" y="3264003"/>
            <a:ext cx="2447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8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base </a:t>
            </a:r>
            <a:r>
              <a:rPr lang="en-US" sz="1800" b="1" dirty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</a:t>
            </a:r>
            <a:r>
              <a:rPr lang="en-US" sz="18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height</a:t>
            </a:r>
            <a:endParaRPr lang="en-US" sz="18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7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7" grpId="0" animBg="1"/>
      <p:bldP spid="67" grpId="1" animBg="1"/>
      <p:bldP spid="66" grpId="0" animBg="1"/>
      <p:bldP spid="66" grpId="1" animBg="1"/>
      <p:bldP spid="160" grpId="0" animBg="1"/>
      <p:bldP spid="118" grpId="0" animBg="1"/>
      <p:bldP spid="118" grpId="1" animBg="1"/>
      <p:bldP spid="9" grpId="0" animBg="1"/>
      <p:bldP spid="9" grpId="1" animBg="1"/>
      <p:bldP spid="261" grpId="0"/>
      <p:bldP spid="262" grpId="0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9" grpId="0" animBg="1"/>
      <p:bldP spid="119" grpId="1" animBg="1"/>
      <p:bldP spid="120" grpId="0"/>
      <p:bldP spid="121" grpId="0"/>
      <p:bldP spid="123" grpId="0"/>
      <p:bldP spid="128" grpId="0"/>
      <p:bldP spid="129" grpId="0"/>
      <p:bldP spid="130" grpId="0"/>
      <p:bldP spid="135" grpId="0"/>
      <p:bldP spid="136" grpId="0"/>
      <p:bldP spid="138" grpId="0"/>
      <p:bldP spid="139" grpId="0"/>
      <p:bldP spid="140" grpId="0"/>
      <p:bldP spid="141" grpId="0"/>
      <p:bldP spid="143" grpId="0"/>
      <p:bldP spid="144" grpId="0"/>
      <p:bldP spid="145" grpId="0"/>
      <p:bldP spid="146" grpId="0"/>
      <p:bldP spid="147" grpId="0"/>
      <p:bldP spid="148" grpId="0"/>
      <p:bldP spid="154" grpId="0"/>
      <p:bldP spid="156" grpId="0"/>
      <p:bldP spid="159" grpId="0"/>
      <p:bldP spid="63" grpId="0" animBg="1"/>
      <p:bldP spid="64" grpId="0" animBg="1"/>
      <p:bldP spid="64" grpId="1" animBg="1"/>
      <p:bldP spid="65" grpId="0" animBg="1"/>
      <p:bldP spid="65" grpId="1" animBg="1"/>
      <p:bldP spid="149" grpId="0" animBg="1"/>
      <p:bldP spid="149" grpId="1" animBg="1"/>
      <p:bldP spid="150" grpId="0"/>
      <p:bldP spid="150" grpId="1"/>
      <p:bldP spid="151" grpId="0"/>
      <p:bldP spid="1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24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64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83" name="Picture 43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t="2760" r="2720" b="2056"/>
          <a:stretch/>
        </p:blipFill>
        <p:spPr bwMode="auto">
          <a:xfrm rot="5400000">
            <a:off x="6298992" y="1166185"/>
            <a:ext cx="2063564" cy="2078182"/>
          </a:xfrm>
          <a:prstGeom prst="diamond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Decision 2"/>
          <p:cNvSpPr/>
          <p:nvPr/>
        </p:nvSpPr>
        <p:spPr>
          <a:xfrm>
            <a:off x="6299752" y="1149236"/>
            <a:ext cx="2066544" cy="2096445"/>
          </a:xfrm>
          <a:prstGeom prst="flowChartDecision">
            <a:avLst/>
          </a:prstGeom>
          <a:solidFill>
            <a:schemeClr val="bg1">
              <a:alpha val="6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6310313" y="1138238"/>
            <a:ext cx="2066925" cy="1057275"/>
          </a:xfrm>
          <a:custGeom>
            <a:avLst/>
            <a:gdLst>
              <a:gd name="connsiteX0" fmla="*/ 1023937 w 2066925"/>
              <a:gd name="connsiteY0" fmla="*/ 0 h 1057275"/>
              <a:gd name="connsiteX1" fmla="*/ 0 w 2066925"/>
              <a:gd name="connsiteY1" fmla="*/ 1047750 h 1057275"/>
              <a:gd name="connsiteX2" fmla="*/ 2066925 w 2066925"/>
              <a:gd name="connsiteY2" fmla="*/ 1057275 h 1057275"/>
              <a:gd name="connsiteX3" fmla="*/ 1023937 w 2066925"/>
              <a:gd name="connsiteY3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925" h="1057275">
                <a:moveTo>
                  <a:pt x="1023937" y="0"/>
                </a:moveTo>
                <a:lnTo>
                  <a:pt x="0" y="1047750"/>
                </a:lnTo>
                <a:lnTo>
                  <a:pt x="2066925" y="1057275"/>
                </a:lnTo>
                <a:lnTo>
                  <a:pt x="1023937" y="0"/>
                </a:lnTo>
                <a:close/>
              </a:path>
            </a:pathLst>
          </a:custGeom>
          <a:solidFill>
            <a:srgbClr val="DCC4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0093" y="4229678"/>
            <a:ext cx="4368959" cy="603247"/>
          </a:xfrm>
          <a:prstGeom prst="roundRect">
            <a:avLst/>
          </a:prstGeom>
          <a:gradFill flip="none" rotWithShape="1">
            <a:gsLst>
              <a:gs pos="0">
                <a:srgbClr val="65D7FF">
                  <a:tint val="66000"/>
                  <a:satMod val="160000"/>
                </a:srgbClr>
              </a:gs>
              <a:gs pos="50000">
                <a:srgbClr val="65D7FF">
                  <a:tint val="44500"/>
                  <a:satMod val="160000"/>
                </a:srgbClr>
              </a:gs>
              <a:gs pos="100000">
                <a:srgbClr val="65D7F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03017" y="853707"/>
            <a:ext cx="5991924" cy="231268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950229" y="624893"/>
            <a:ext cx="2808130" cy="226711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14376" y="622626"/>
            <a:ext cx="3774997" cy="226711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69277" y="355715"/>
            <a:ext cx="5925664" cy="249382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132" y="305703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3333FF"/>
                </a:solidFill>
                <a:latin typeface="Bookman Old Style" pitchFamily="18" charset="0"/>
              </a:rPr>
              <a:t>Q. A </a:t>
            </a:r>
            <a:r>
              <a:rPr lang="en-US" sz="1600" b="1" dirty="0">
                <a:solidFill>
                  <a:srgbClr val="3333FF"/>
                </a:solidFill>
                <a:latin typeface="Bookman Old Style" pitchFamily="18" charset="0"/>
              </a:rPr>
              <a:t>rhombus shaped field has green for 18 cows to graze</a:t>
            </a:r>
            <a:r>
              <a:rPr lang="en-US" sz="1600" b="1" dirty="0" smtClean="0">
                <a:solidFill>
                  <a:srgbClr val="3333FF"/>
                </a:solidFill>
                <a:latin typeface="Bookman Old Style" pitchFamily="18" charset="0"/>
              </a:rPr>
              <a:t>.</a:t>
            </a:r>
          </a:p>
          <a:p>
            <a:r>
              <a:rPr lang="en-US" sz="1600" b="1" dirty="0">
                <a:solidFill>
                  <a:srgbClr val="3333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3333FF"/>
                </a:solidFill>
                <a:latin typeface="Bookman Old Style" pitchFamily="18" charset="0"/>
              </a:rPr>
              <a:t>   </a:t>
            </a:r>
            <a:r>
              <a:rPr lang="en-US" sz="1600" b="1" dirty="0">
                <a:solidFill>
                  <a:srgbClr val="3333FF"/>
                </a:solidFill>
                <a:latin typeface="Bookman Old Style" pitchFamily="18" charset="0"/>
              </a:rPr>
              <a:t>If each side of the rhombus is 30m and its longer diagonal is 48m, </a:t>
            </a:r>
            <a:endParaRPr lang="en-US" sz="1600" b="1" dirty="0" smtClean="0">
              <a:solidFill>
                <a:srgbClr val="3333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3333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3333FF"/>
                </a:solidFill>
                <a:latin typeface="Bookman Old Style" pitchFamily="18" charset="0"/>
              </a:rPr>
              <a:t>   how </a:t>
            </a:r>
            <a:r>
              <a:rPr lang="en-US" sz="1600" b="1" dirty="0">
                <a:solidFill>
                  <a:srgbClr val="3333FF"/>
                </a:solidFill>
                <a:latin typeface="Bookman Old Style" pitchFamily="18" charset="0"/>
              </a:rPr>
              <a:t>much area of grass field will each cow be getting ? </a:t>
            </a:r>
            <a:endParaRPr lang="en-US" sz="1600" dirty="0">
              <a:solidFill>
                <a:srgbClr val="3333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476" y="107317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286921" y="1149236"/>
            <a:ext cx="1041341" cy="105604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975988" y="202988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92601" y="324023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66296" y="2034244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96947" y="804959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 rot="18954018">
            <a:off x="6398224" y="1452277"/>
            <a:ext cx="593434" cy="27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30 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6289742" y="2181018"/>
            <a:ext cx="1041341" cy="105604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13554018">
            <a:off x="6386218" y="2698790"/>
            <a:ext cx="593434" cy="27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30 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7328524" y="2207069"/>
            <a:ext cx="1041341" cy="105604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 rot="8084310">
            <a:off x="7657626" y="2724452"/>
            <a:ext cx="593434" cy="27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30 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7341841" y="1149236"/>
            <a:ext cx="1041341" cy="105604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rot="2657566">
            <a:off x="7673389" y="1435927"/>
            <a:ext cx="593434" cy="27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30 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6317631" y="2194518"/>
            <a:ext cx="20317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025288" y="2188667"/>
            <a:ext cx="593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48 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6313995" y="2194978"/>
            <a:ext cx="2031797" cy="0"/>
          </a:xfrm>
          <a:prstGeom prst="line">
            <a:avLst/>
          </a:prstGeom>
          <a:ln w="19050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85807" y="2554699"/>
            <a:ext cx="2088403" cy="809439"/>
            <a:chOff x="5896023" y="5049344"/>
            <a:chExt cx="2088403" cy="809439"/>
          </a:xfrm>
        </p:grpSpPr>
        <p:sp>
          <p:nvSpPr>
            <p:cNvPr id="105" name="Cloud 104"/>
            <p:cNvSpPr/>
            <p:nvPr/>
          </p:nvSpPr>
          <p:spPr bwMode="auto">
            <a:xfrm>
              <a:off x="5896023" y="5049344"/>
              <a:ext cx="2088403" cy="809439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6101503" y="5143500"/>
              <a:ext cx="1753235" cy="571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925" tIns="38963" rIns="77925" bIns="38963">
              <a:spAutoFit/>
            </a:bodyPr>
            <a:lstStyle/>
            <a:p>
              <a:pPr marL="169863" indent="-169863">
                <a:tabLst>
                  <a:tab pos="388938" algn="l"/>
                  <a:tab pos="1216025" algn="r"/>
                  <a:tab pos="1363663" algn="l"/>
                  <a:tab pos="1752600" algn="l"/>
                </a:tabLst>
              </a:pP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So, let us find area of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ADC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83658" y="1614654"/>
            <a:ext cx="87325" cy="88979"/>
            <a:chOff x="6003913" y="1491377"/>
            <a:chExt cx="87325" cy="8897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13" y="1507331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022963" y="1491377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 rot="16200000">
            <a:off x="6774400" y="2670748"/>
            <a:ext cx="87325" cy="88982"/>
            <a:chOff x="6003913" y="1491377"/>
            <a:chExt cx="87325" cy="88982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6003913" y="1507334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022963" y="1491377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 rot="5570670">
            <a:off x="7802388" y="1624410"/>
            <a:ext cx="87083" cy="91591"/>
            <a:chOff x="6008675" y="1486384"/>
            <a:chExt cx="87083" cy="91591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6008675" y="1504950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027483" y="1486384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7799581" y="2683483"/>
            <a:ext cx="84944" cy="91360"/>
            <a:chOff x="6006294" y="1491377"/>
            <a:chExt cx="84944" cy="91360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6006294" y="1509712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022963" y="1491377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ounded Rectangle 142"/>
          <p:cNvSpPr/>
          <p:nvPr/>
        </p:nvSpPr>
        <p:spPr>
          <a:xfrm>
            <a:off x="2897300" y="2329608"/>
            <a:ext cx="1474901" cy="249382"/>
          </a:xfrm>
          <a:prstGeom prst="roundRect">
            <a:avLst/>
          </a:prstGeom>
          <a:solidFill>
            <a:srgbClr val="65D7FF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3140075" y="1447593"/>
            <a:ext cx="1060169" cy="249382"/>
          </a:xfrm>
          <a:prstGeom prst="roundRect">
            <a:avLst/>
          </a:prstGeom>
          <a:solidFill>
            <a:srgbClr val="65D7FF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3639150" y="1751472"/>
            <a:ext cx="274817" cy="249382"/>
          </a:xfrm>
          <a:prstGeom prst="roundRect">
            <a:avLst/>
          </a:prstGeom>
          <a:solidFill>
            <a:srgbClr val="65D7FF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3246110" y="1742868"/>
            <a:ext cx="285975" cy="249382"/>
          </a:xfrm>
          <a:prstGeom prst="roundRect">
            <a:avLst/>
          </a:prstGeom>
          <a:solidFill>
            <a:srgbClr val="65D7FF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2040963" y="1454795"/>
            <a:ext cx="1073712" cy="249382"/>
          </a:xfrm>
          <a:prstGeom prst="roundRect">
            <a:avLst/>
          </a:prstGeom>
          <a:solidFill>
            <a:srgbClr val="65D7FF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41345" y="1463332"/>
            <a:ext cx="1123953" cy="249382"/>
          </a:xfrm>
          <a:prstGeom prst="roundRect">
            <a:avLst/>
          </a:prstGeom>
          <a:solidFill>
            <a:srgbClr val="65D7FF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2862906" y="1751085"/>
            <a:ext cx="288835" cy="249382"/>
          </a:xfrm>
          <a:prstGeom prst="roundRect">
            <a:avLst/>
          </a:prstGeom>
          <a:solidFill>
            <a:srgbClr val="65D7FF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14400" y="111306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For 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ADC,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914400" y="14051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 = 30 m,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997075" y="1399832"/>
            <a:ext cx="1397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 = 48 m,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128492" y="1410389"/>
            <a:ext cx="1307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 = 30 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9600" y="1836950"/>
            <a:ext cx="2341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Semiperimeter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(s) 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862044" y="1698282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 + b + c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58" name="Straight Connector 157"/>
          <p:cNvCxnSpPr/>
          <p:nvPr/>
        </p:nvCxnSpPr>
        <p:spPr bwMode="auto">
          <a:xfrm>
            <a:off x="2929026" y="2019676"/>
            <a:ext cx="997527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" name="TextBox 158"/>
          <p:cNvSpPr txBox="1"/>
          <p:nvPr/>
        </p:nvSpPr>
        <p:spPr>
          <a:xfrm>
            <a:off x="3269130" y="1985937"/>
            <a:ext cx="323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516139" y="2433374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868394" y="2294706"/>
            <a:ext cx="51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</a:t>
            </a:r>
          </a:p>
        </p:txBody>
      </p:sp>
      <p:cxnSp>
        <p:nvCxnSpPr>
          <p:cNvPr id="162" name="Straight Connector 161"/>
          <p:cNvCxnSpPr/>
          <p:nvPr/>
        </p:nvCxnSpPr>
        <p:spPr bwMode="auto">
          <a:xfrm>
            <a:off x="2914883" y="2616100"/>
            <a:ext cx="1449891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TextBox 162"/>
          <p:cNvSpPr txBox="1"/>
          <p:nvPr/>
        </p:nvSpPr>
        <p:spPr>
          <a:xfrm>
            <a:off x="3535144" y="2582361"/>
            <a:ext cx="323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201769" y="2293674"/>
            <a:ext cx="80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+ 48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747869" y="2292642"/>
            <a:ext cx="80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+ 30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894258" y="2841282"/>
            <a:ext cx="64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108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7" name="Straight Connector 166"/>
          <p:cNvCxnSpPr/>
          <p:nvPr/>
        </p:nvCxnSpPr>
        <p:spPr bwMode="auto">
          <a:xfrm>
            <a:off x="2991493" y="3162676"/>
            <a:ext cx="40308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TextBox 167"/>
          <p:cNvSpPr txBox="1"/>
          <p:nvPr/>
        </p:nvSpPr>
        <p:spPr>
          <a:xfrm>
            <a:off x="3000474" y="3128937"/>
            <a:ext cx="323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516139" y="297995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827210" y="3417387"/>
            <a:ext cx="94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54 m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524394" y="3417387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63245" y="3417387"/>
            <a:ext cx="2341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Semiperimeter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(s)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36130" y="341738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20093" y="4248150"/>
            <a:ext cx="221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grass field each cow will get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411206" y="438049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610787" y="4266622"/>
            <a:ext cx="2277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area of field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77" name="Straight Connector 176"/>
          <p:cNvCxnSpPr/>
          <p:nvPr/>
        </p:nvCxnSpPr>
        <p:spPr bwMode="auto">
          <a:xfrm>
            <a:off x="2732155" y="4586542"/>
            <a:ext cx="192024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TextBox 177"/>
          <p:cNvSpPr txBox="1"/>
          <p:nvPr/>
        </p:nvSpPr>
        <p:spPr>
          <a:xfrm>
            <a:off x="3481601" y="4551355"/>
            <a:ext cx="661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9" name="Flowchart: Decision 178"/>
          <p:cNvSpPr/>
          <p:nvPr/>
        </p:nvSpPr>
        <p:spPr>
          <a:xfrm>
            <a:off x="6306669" y="1151845"/>
            <a:ext cx="2066544" cy="2096445"/>
          </a:xfrm>
          <a:prstGeom prst="flowChartDecision">
            <a:avLst/>
          </a:prstGeom>
          <a:solidFill>
            <a:srgbClr val="FFC000">
              <a:alpha val="67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89644" y="4307502"/>
            <a:ext cx="1978490" cy="24509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45433" y="2294706"/>
            <a:ext cx="4263945" cy="1129346"/>
            <a:chOff x="5176060" y="4795744"/>
            <a:chExt cx="4263945" cy="1129346"/>
          </a:xfrm>
        </p:grpSpPr>
        <p:sp>
          <p:nvSpPr>
            <p:cNvPr id="99" name="Cloud 98"/>
            <p:cNvSpPr/>
            <p:nvPr/>
          </p:nvSpPr>
          <p:spPr bwMode="auto">
            <a:xfrm>
              <a:off x="5176060" y="4795744"/>
              <a:ext cx="4263945" cy="1129346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5498909" y="4997975"/>
              <a:ext cx="3807941" cy="817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925" tIns="38963" rIns="77925" bIns="38963">
              <a:spAutoFit/>
            </a:bodyPr>
            <a:lstStyle/>
            <a:p>
              <a:pPr marL="169863" indent="-169863">
                <a:tabLst>
                  <a:tab pos="388938" algn="l"/>
                  <a:tab pos="1216025" algn="r"/>
                  <a:tab pos="1363663" algn="l"/>
                  <a:tab pos="1752600" algn="l"/>
                </a:tabLst>
              </a:pP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We know, Diagonal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of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 rhombus  </a:t>
              </a:r>
            </a:p>
            <a:p>
              <a:pPr marL="169863" indent="-169863" algn="ctr">
                <a:tabLst>
                  <a:tab pos="388938" algn="l"/>
                  <a:tab pos="1216025" algn="r"/>
                  <a:tab pos="1363663" algn="l"/>
                  <a:tab pos="1752600" algn="l"/>
                </a:tabLst>
              </a:pP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divides it in two triangles of equal areas</a:t>
              </a:r>
              <a:endParaRPr lang="en-US" sz="1600" b="1" dirty="0">
                <a:solidFill>
                  <a:prstClr val="white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31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4" grpId="0" animBg="1"/>
      <p:bldP spid="93" grpId="0" animBg="1"/>
      <p:bldP spid="87" grpId="0" animBg="1"/>
      <p:bldP spid="87" grpId="1" animBg="1"/>
      <p:bldP spid="79" grpId="0" animBg="1"/>
      <p:bldP spid="79" grpId="1" animBg="1"/>
      <p:bldP spid="65" grpId="0" animBg="1"/>
      <p:bldP spid="65" grpId="1" animBg="1"/>
      <p:bldP spid="4" grpId="0"/>
      <p:bldP spid="70" grpId="0"/>
      <p:bldP spid="76" grpId="0"/>
      <p:bldP spid="77" grpId="0"/>
      <p:bldP spid="78" grpId="0"/>
      <p:bldP spid="80" grpId="0"/>
      <p:bldP spid="82" grpId="0"/>
      <p:bldP spid="84" grpId="0"/>
      <p:bldP spid="86" grpId="0"/>
      <p:bldP spid="89" grpId="0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/>
      <p:bldP spid="151" grpId="0"/>
      <p:bldP spid="152" grpId="0"/>
      <p:bldP spid="153" grpId="0"/>
      <p:bldP spid="156" grpId="0"/>
      <p:bldP spid="157" grpId="0"/>
      <p:bldP spid="159" grpId="0"/>
      <p:bldP spid="160" grpId="0"/>
      <p:bldP spid="161" grpId="0"/>
      <p:bldP spid="163" grpId="0"/>
      <p:bldP spid="164" grpId="0"/>
      <p:bldP spid="165" grpId="0"/>
      <p:bldP spid="166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8" grpId="0"/>
      <p:bldP spid="179" grpId="0" animBg="1"/>
      <p:bldP spid="179" grpId="1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83" name="Picture 43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t="2760" r="2720" b="2056"/>
          <a:stretch/>
        </p:blipFill>
        <p:spPr bwMode="auto">
          <a:xfrm rot="5400000">
            <a:off x="6298992" y="1166185"/>
            <a:ext cx="2063564" cy="2078182"/>
          </a:xfrm>
          <a:prstGeom prst="diamond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Decision 2"/>
          <p:cNvSpPr/>
          <p:nvPr/>
        </p:nvSpPr>
        <p:spPr>
          <a:xfrm>
            <a:off x="6299752" y="1149236"/>
            <a:ext cx="2066544" cy="2096445"/>
          </a:xfrm>
          <a:prstGeom prst="flowChartDecision">
            <a:avLst/>
          </a:prstGeom>
          <a:solidFill>
            <a:schemeClr val="bg1">
              <a:alpha val="6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6310313" y="1138238"/>
            <a:ext cx="2066925" cy="1057275"/>
          </a:xfrm>
          <a:custGeom>
            <a:avLst/>
            <a:gdLst>
              <a:gd name="connsiteX0" fmla="*/ 1023937 w 2066925"/>
              <a:gd name="connsiteY0" fmla="*/ 0 h 1057275"/>
              <a:gd name="connsiteX1" fmla="*/ 0 w 2066925"/>
              <a:gd name="connsiteY1" fmla="*/ 1047750 h 1057275"/>
              <a:gd name="connsiteX2" fmla="*/ 2066925 w 2066925"/>
              <a:gd name="connsiteY2" fmla="*/ 1057275 h 1057275"/>
              <a:gd name="connsiteX3" fmla="*/ 1023937 w 2066925"/>
              <a:gd name="connsiteY3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925" h="1057275">
                <a:moveTo>
                  <a:pt x="1023937" y="0"/>
                </a:moveTo>
                <a:lnTo>
                  <a:pt x="0" y="1047750"/>
                </a:lnTo>
                <a:lnTo>
                  <a:pt x="2066925" y="1057275"/>
                </a:lnTo>
                <a:lnTo>
                  <a:pt x="1023937" y="0"/>
                </a:lnTo>
                <a:close/>
              </a:path>
            </a:pathLst>
          </a:custGeom>
          <a:solidFill>
            <a:srgbClr val="DCC4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0093" y="4229678"/>
            <a:ext cx="4368959" cy="603247"/>
          </a:xfrm>
          <a:prstGeom prst="roundRect">
            <a:avLst/>
          </a:prstGeom>
          <a:gradFill flip="none" rotWithShape="1">
            <a:gsLst>
              <a:gs pos="0">
                <a:srgbClr val="65D7FF">
                  <a:tint val="66000"/>
                  <a:satMod val="160000"/>
                </a:srgbClr>
              </a:gs>
              <a:gs pos="50000">
                <a:srgbClr val="65D7FF">
                  <a:tint val="44500"/>
                  <a:satMod val="160000"/>
                </a:srgbClr>
              </a:gs>
              <a:gs pos="100000">
                <a:srgbClr val="65D7F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03017" y="853707"/>
            <a:ext cx="5991924" cy="231268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132" y="305703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3333FF"/>
                </a:solidFill>
                <a:latin typeface="Bookman Old Style" pitchFamily="18" charset="0"/>
              </a:rPr>
              <a:t>Q. A </a:t>
            </a:r>
            <a:r>
              <a:rPr lang="en-US" sz="1600" b="1" dirty="0">
                <a:solidFill>
                  <a:srgbClr val="3333FF"/>
                </a:solidFill>
                <a:latin typeface="Bookman Old Style" pitchFamily="18" charset="0"/>
              </a:rPr>
              <a:t>rhombus shaped field has green for 18 cows to graze</a:t>
            </a:r>
            <a:r>
              <a:rPr lang="en-US" sz="1600" b="1" dirty="0" smtClean="0">
                <a:solidFill>
                  <a:srgbClr val="3333FF"/>
                </a:solidFill>
                <a:latin typeface="Bookman Old Style" pitchFamily="18" charset="0"/>
              </a:rPr>
              <a:t>.</a:t>
            </a:r>
          </a:p>
          <a:p>
            <a:r>
              <a:rPr lang="en-US" sz="1600" b="1" dirty="0">
                <a:solidFill>
                  <a:srgbClr val="3333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3333FF"/>
                </a:solidFill>
                <a:latin typeface="Bookman Old Style" pitchFamily="18" charset="0"/>
              </a:rPr>
              <a:t>   </a:t>
            </a:r>
            <a:r>
              <a:rPr lang="en-US" sz="1600" b="1" dirty="0">
                <a:solidFill>
                  <a:srgbClr val="3333FF"/>
                </a:solidFill>
                <a:latin typeface="Bookman Old Style" pitchFamily="18" charset="0"/>
              </a:rPr>
              <a:t>If each side of the rhombus is 30m and its longer diagonal is 48m, </a:t>
            </a:r>
            <a:endParaRPr lang="en-US" sz="1600" b="1" dirty="0" smtClean="0">
              <a:solidFill>
                <a:srgbClr val="3333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3333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3333FF"/>
                </a:solidFill>
                <a:latin typeface="Bookman Old Style" pitchFamily="18" charset="0"/>
              </a:rPr>
              <a:t>   how </a:t>
            </a:r>
            <a:r>
              <a:rPr lang="en-US" sz="1600" b="1" dirty="0">
                <a:solidFill>
                  <a:srgbClr val="3333FF"/>
                </a:solidFill>
                <a:latin typeface="Bookman Old Style" pitchFamily="18" charset="0"/>
              </a:rPr>
              <a:t>much area of grass field will each cow be getting ? </a:t>
            </a:r>
            <a:endParaRPr lang="en-US" sz="1600" dirty="0">
              <a:solidFill>
                <a:srgbClr val="3333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476" y="107317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75988" y="202988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92601" y="324023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66296" y="2034244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96947" y="804959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 rot="18954018">
            <a:off x="6398224" y="1452277"/>
            <a:ext cx="593434" cy="27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30 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 rot="13554018">
            <a:off x="6386218" y="2698790"/>
            <a:ext cx="593434" cy="27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30 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 rot="8084310">
            <a:off x="7657626" y="2724452"/>
            <a:ext cx="593434" cy="27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30 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 rot="2657566">
            <a:off x="7673389" y="1435927"/>
            <a:ext cx="593434" cy="27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30 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6317631" y="2194518"/>
            <a:ext cx="20317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025288" y="2188667"/>
            <a:ext cx="593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48 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83658" y="1614654"/>
            <a:ext cx="87325" cy="88979"/>
            <a:chOff x="6003913" y="1491377"/>
            <a:chExt cx="87325" cy="8897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13" y="1507331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022963" y="1491377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 rot="16200000">
            <a:off x="6774400" y="2670748"/>
            <a:ext cx="87325" cy="88982"/>
            <a:chOff x="6003913" y="1491377"/>
            <a:chExt cx="87325" cy="88982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6003913" y="1507334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022963" y="1491377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 rot="5570670">
            <a:off x="7802388" y="1624410"/>
            <a:ext cx="87083" cy="91591"/>
            <a:chOff x="6008675" y="1486384"/>
            <a:chExt cx="87083" cy="91591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6008675" y="1504950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027483" y="1486384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7799581" y="2683483"/>
            <a:ext cx="84944" cy="91360"/>
            <a:chOff x="6006294" y="1491377"/>
            <a:chExt cx="84944" cy="91360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6006294" y="1509712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022963" y="1491377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/>
          <p:cNvSpPr txBox="1"/>
          <p:nvPr/>
        </p:nvSpPr>
        <p:spPr>
          <a:xfrm>
            <a:off x="420093" y="4248150"/>
            <a:ext cx="221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grass field each cow will get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411206" y="438049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610787" y="4266622"/>
            <a:ext cx="2277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area of field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77" name="Straight Connector 176"/>
          <p:cNvCxnSpPr/>
          <p:nvPr/>
        </p:nvCxnSpPr>
        <p:spPr bwMode="auto">
          <a:xfrm>
            <a:off x="2732155" y="4586542"/>
            <a:ext cx="192024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TextBox 177"/>
          <p:cNvSpPr txBox="1"/>
          <p:nvPr/>
        </p:nvSpPr>
        <p:spPr>
          <a:xfrm>
            <a:off x="3481601" y="4551355"/>
            <a:ext cx="661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89644" y="4307502"/>
            <a:ext cx="1978490" cy="24509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2871099" y="2711445"/>
            <a:ext cx="308522" cy="2937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91" name="Rounded Rectangle 90"/>
          <p:cNvSpPr/>
          <p:nvPr/>
        </p:nvSpPr>
        <p:spPr bwMode="auto">
          <a:xfrm>
            <a:off x="2380513" y="2710315"/>
            <a:ext cx="317870" cy="2937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3355975" y="2704602"/>
            <a:ext cx="347650" cy="2937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1807498" y="2711445"/>
            <a:ext cx="303714" cy="2937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3330974" y="1872691"/>
            <a:ext cx="642009" cy="24806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>
            <a:off x="2663244" y="1869339"/>
            <a:ext cx="598813" cy="260715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98" name="Rounded Rectangle 97"/>
          <p:cNvSpPr/>
          <p:nvPr/>
        </p:nvSpPr>
        <p:spPr bwMode="auto">
          <a:xfrm>
            <a:off x="1978082" y="1850714"/>
            <a:ext cx="587014" cy="2937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 bwMode="auto">
          <a:xfrm>
            <a:off x="1781109" y="1855372"/>
            <a:ext cx="219625" cy="2937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2494" y="1154430"/>
            <a:ext cx="322109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54, a = 30, b = 48, c = 30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9246" y="1798837"/>
            <a:ext cx="1694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(ADC)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110" name="Freeform 109"/>
          <p:cNvSpPr/>
          <p:nvPr/>
        </p:nvSpPr>
        <p:spPr bwMode="auto">
          <a:xfrm>
            <a:off x="1598824" y="1854980"/>
            <a:ext cx="2441575" cy="296091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387350">
                <a:moveTo>
                  <a:pt x="0" y="273050"/>
                </a:moveTo>
                <a:lnTo>
                  <a:pt x="44450" y="215900"/>
                </a:lnTo>
                <a:lnTo>
                  <a:pt x="120650" y="387350"/>
                </a:lnTo>
                <a:lnTo>
                  <a:pt x="184150" y="0"/>
                </a:lnTo>
                <a:lnTo>
                  <a:pt x="2441575" y="0"/>
                </a:ln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735349" y="1796651"/>
            <a:ext cx="371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887749" y="1797682"/>
            <a:ext cx="92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(s – a)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573549" y="179347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(s – b)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59349" y="178926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(s – c) 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88467" y="2210209"/>
            <a:ext cx="39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Freeform 116"/>
          <p:cNvSpPr/>
          <p:nvPr/>
        </p:nvSpPr>
        <p:spPr bwMode="auto">
          <a:xfrm>
            <a:off x="1598032" y="2263177"/>
            <a:ext cx="3657600" cy="299266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91504">
                <a:moveTo>
                  <a:pt x="0" y="277204"/>
                </a:moveTo>
                <a:lnTo>
                  <a:pt x="44450" y="220054"/>
                </a:lnTo>
                <a:lnTo>
                  <a:pt x="120650" y="391504"/>
                </a:lnTo>
                <a:lnTo>
                  <a:pt x="184150" y="4154"/>
                </a:lnTo>
                <a:lnTo>
                  <a:pt x="3657600" y="0"/>
                </a:ln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734556" y="2227073"/>
            <a:ext cx="535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54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060627" y="2228104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(54 – 30)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027097" y="2225211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(54 – 48)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271049" y="2636623"/>
            <a:ext cx="39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Freeform 121"/>
          <p:cNvSpPr/>
          <p:nvPr/>
        </p:nvSpPr>
        <p:spPr bwMode="auto">
          <a:xfrm>
            <a:off x="1580614" y="2692766"/>
            <a:ext cx="2266950" cy="296091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6950" h="387350">
                <a:moveTo>
                  <a:pt x="0" y="273050"/>
                </a:moveTo>
                <a:lnTo>
                  <a:pt x="44450" y="215900"/>
                </a:lnTo>
                <a:lnTo>
                  <a:pt x="120650" y="387350"/>
                </a:lnTo>
                <a:lnTo>
                  <a:pt x="184150" y="0"/>
                </a:lnTo>
                <a:lnTo>
                  <a:pt x="2266950" y="2077"/>
                </a:ln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716310" y="2678471"/>
            <a:ext cx="535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54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084291" y="2678471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310351" y="2678471"/>
            <a:ext cx="55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24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626802" y="2667782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850294" y="2678471"/>
            <a:ext cx="535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126879" y="2678471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319558" y="2678471"/>
            <a:ext cx="509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24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265334" y="3082155"/>
            <a:ext cx="39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591355" y="3109814"/>
            <a:ext cx="535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827860" y="3109814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022390" y="3109814"/>
            <a:ext cx="379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60100" y="3109814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839213" y="3109814"/>
            <a:ext cx="535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074596" y="3109814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249406" y="3109814"/>
            <a:ext cx="509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24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281901" y="3524930"/>
            <a:ext cx="39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501612" y="3524930"/>
            <a:ext cx="33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737831" y="3524930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963891" y="3524930"/>
            <a:ext cx="379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75260" y="383032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94241" y="3839561"/>
            <a:ext cx="141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(ADC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=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522702" y="3830325"/>
            <a:ext cx="108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432 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8" name="Rounded Rectangle 187"/>
          <p:cNvSpPr/>
          <p:nvPr/>
        </p:nvSpPr>
        <p:spPr bwMode="auto">
          <a:xfrm>
            <a:off x="936324" y="1175358"/>
            <a:ext cx="740408" cy="284775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595347" y="3109814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793691" y="3109814"/>
            <a:ext cx="509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24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183085" y="3524930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409144" y="3524930"/>
            <a:ext cx="57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24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5" name="Rounded Rectangle 194"/>
          <p:cNvSpPr/>
          <p:nvPr/>
        </p:nvSpPr>
        <p:spPr bwMode="auto">
          <a:xfrm>
            <a:off x="1716690" y="1173074"/>
            <a:ext cx="769333" cy="293404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96" name="Rounded Rectangle 195"/>
          <p:cNvSpPr/>
          <p:nvPr/>
        </p:nvSpPr>
        <p:spPr bwMode="auto">
          <a:xfrm>
            <a:off x="2536317" y="1177206"/>
            <a:ext cx="731994" cy="293404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97" name="Rounded Rectangle 196"/>
          <p:cNvSpPr/>
          <p:nvPr/>
        </p:nvSpPr>
        <p:spPr bwMode="auto">
          <a:xfrm>
            <a:off x="3354274" y="1183779"/>
            <a:ext cx="760526" cy="287623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441825" y="3109814"/>
            <a:ext cx="379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634865" y="3109814"/>
            <a:ext cx="36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08" name="Straight Connector 207"/>
          <p:cNvCxnSpPr/>
          <p:nvPr/>
        </p:nvCxnSpPr>
        <p:spPr bwMode="auto">
          <a:xfrm>
            <a:off x="1648116" y="3439156"/>
            <a:ext cx="64008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211" name="Straight Connector 210"/>
          <p:cNvCxnSpPr/>
          <p:nvPr/>
        </p:nvCxnSpPr>
        <p:spPr bwMode="auto">
          <a:xfrm>
            <a:off x="1818129" y="2543391"/>
            <a:ext cx="303989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212" name="Straight Connector 211"/>
          <p:cNvCxnSpPr/>
          <p:nvPr/>
        </p:nvCxnSpPr>
        <p:spPr bwMode="auto">
          <a:xfrm>
            <a:off x="2159000" y="2543075"/>
            <a:ext cx="83950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213" name="Straight Connector 212"/>
          <p:cNvCxnSpPr/>
          <p:nvPr/>
        </p:nvCxnSpPr>
        <p:spPr bwMode="auto">
          <a:xfrm>
            <a:off x="3160777" y="2552284"/>
            <a:ext cx="83950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214" name="Straight Connector 213"/>
          <p:cNvCxnSpPr/>
          <p:nvPr/>
        </p:nvCxnSpPr>
        <p:spPr bwMode="auto">
          <a:xfrm>
            <a:off x="4150039" y="2542443"/>
            <a:ext cx="83950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219" name="Straight Connector 218"/>
          <p:cNvCxnSpPr/>
          <p:nvPr/>
        </p:nvCxnSpPr>
        <p:spPr bwMode="auto">
          <a:xfrm>
            <a:off x="2517132" y="3439156"/>
            <a:ext cx="557464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222" name="Rectangle 221"/>
          <p:cNvSpPr/>
          <p:nvPr/>
        </p:nvSpPr>
        <p:spPr>
          <a:xfrm>
            <a:off x="373739" y="1485531"/>
            <a:ext cx="2548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Bookman Old Style"/>
              </a:rPr>
              <a:t>By Heron’s formula,</a:t>
            </a:r>
            <a:endParaRPr lang="en-US" sz="16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4000500" y="2216294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(54 – 30)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2" name="Freeform 231"/>
          <p:cNvSpPr/>
          <p:nvPr/>
        </p:nvSpPr>
        <p:spPr bwMode="auto">
          <a:xfrm>
            <a:off x="1505986" y="3118619"/>
            <a:ext cx="2704616" cy="304835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247900"/>
              <a:gd name="connsiteY0" fmla="*/ 273050 h 387350"/>
              <a:gd name="connsiteX1" fmla="*/ 44450 w 2247900"/>
              <a:gd name="connsiteY1" fmla="*/ 215900 h 387350"/>
              <a:gd name="connsiteX2" fmla="*/ 120650 w 2247900"/>
              <a:gd name="connsiteY2" fmla="*/ 387350 h 387350"/>
              <a:gd name="connsiteX3" fmla="*/ 184150 w 2247900"/>
              <a:gd name="connsiteY3" fmla="*/ 0 h 387350"/>
              <a:gd name="connsiteX4" fmla="*/ 2247900 w 2247900"/>
              <a:gd name="connsiteY4" fmla="*/ 2077 h 387350"/>
              <a:gd name="connsiteX0" fmla="*/ 0 w 2266950"/>
              <a:gd name="connsiteY0" fmla="*/ 273050 h 387350"/>
              <a:gd name="connsiteX1" fmla="*/ 44450 w 2266950"/>
              <a:gd name="connsiteY1" fmla="*/ 215900 h 387350"/>
              <a:gd name="connsiteX2" fmla="*/ 120650 w 2266950"/>
              <a:gd name="connsiteY2" fmla="*/ 387350 h 387350"/>
              <a:gd name="connsiteX3" fmla="*/ 184150 w 2266950"/>
              <a:gd name="connsiteY3" fmla="*/ 0 h 387350"/>
              <a:gd name="connsiteX4" fmla="*/ 2266950 w 2266950"/>
              <a:gd name="connsiteY4" fmla="*/ 2077 h 387350"/>
              <a:gd name="connsiteX0" fmla="*/ 0 w 3092450"/>
              <a:gd name="connsiteY0" fmla="*/ 273050 h 387350"/>
              <a:gd name="connsiteX1" fmla="*/ 44450 w 3092450"/>
              <a:gd name="connsiteY1" fmla="*/ 215900 h 387350"/>
              <a:gd name="connsiteX2" fmla="*/ 120650 w 3092450"/>
              <a:gd name="connsiteY2" fmla="*/ 387350 h 387350"/>
              <a:gd name="connsiteX3" fmla="*/ 184150 w 3092450"/>
              <a:gd name="connsiteY3" fmla="*/ 0 h 387350"/>
              <a:gd name="connsiteX4" fmla="*/ 3092450 w 3092450"/>
              <a:gd name="connsiteY4" fmla="*/ 2077 h 387350"/>
              <a:gd name="connsiteX0" fmla="*/ 0 w 3743379"/>
              <a:gd name="connsiteY0" fmla="*/ 284489 h 398789"/>
              <a:gd name="connsiteX1" fmla="*/ 44450 w 3743379"/>
              <a:gd name="connsiteY1" fmla="*/ 227339 h 398789"/>
              <a:gd name="connsiteX2" fmla="*/ 120650 w 3743379"/>
              <a:gd name="connsiteY2" fmla="*/ 398789 h 398789"/>
              <a:gd name="connsiteX3" fmla="*/ 184150 w 3743379"/>
              <a:gd name="connsiteY3" fmla="*/ 11439 h 398789"/>
              <a:gd name="connsiteX4" fmla="*/ 3743379 w 3743379"/>
              <a:gd name="connsiteY4" fmla="*/ 0 h 398789"/>
              <a:gd name="connsiteX0" fmla="*/ 0 w 4259989"/>
              <a:gd name="connsiteY0" fmla="*/ 284489 h 398789"/>
              <a:gd name="connsiteX1" fmla="*/ 44450 w 4259989"/>
              <a:gd name="connsiteY1" fmla="*/ 227339 h 398789"/>
              <a:gd name="connsiteX2" fmla="*/ 120650 w 4259989"/>
              <a:gd name="connsiteY2" fmla="*/ 398789 h 398789"/>
              <a:gd name="connsiteX3" fmla="*/ 184150 w 4259989"/>
              <a:gd name="connsiteY3" fmla="*/ 11439 h 398789"/>
              <a:gd name="connsiteX4" fmla="*/ 4259989 w 4259989"/>
              <a:gd name="connsiteY4" fmla="*/ 0 h 398789"/>
              <a:gd name="connsiteX0" fmla="*/ 0 w 4337481"/>
              <a:gd name="connsiteY0" fmla="*/ 284489 h 398789"/>
              <a:gd name="connsiteX1" fmla="*/ 44450 w 4337481"/>
              <a:gd name="connsiteY1" fmla="*/ 227339 h 398789"/>
              <a:gd name="connsiteX2" fmla="*/ 120650 w 4337481"/>
              <a:gd name="connsiteY2" fmla="*/ 398789 h 398789"/>
              <a:gd name="connsiteX3" fmla="*/ 184150 w 4337481"/>
              <a:gd name="connsiteY3" fmla="*/ 11439 h 398789"/>
              <a:gd name="connsiteX4" fmla="*/ 4337481 w 4337481"/>
              <a:gd name="connsiteY4" fmla="*/ 0 h 39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81" h="398789">
                <a:moveTo>
                  <a:pt x="0" y="284489"/>
                </a:moveTo>
                <a:lnTo>
                  <a:pt x="44450" y="227339"/>
                </a:lnTo>
                <a:lnTo>
                  <a:pt x="120650" y="398789"/>
                </a:lnTo>
                <a:lnTo>
                  <a:pt x="184150" y="11439"/>
                </a:lnTo>
                <a:lnTo>
                  <a:pt x="4337481" y="0"/>
                </a:ln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cxnSp>
        <p:nvCxnSpPr>
          <p:cNvPr id="233" name="Straight Connector 232"/>
          <p:cNvCxnSpPr/>
          <p:nvPr/>
        </p:nvCxnSpPr>
        <p:spPr bwMode="auto">
          <a:xfrm>
            <a:off x="3336302" y="3439156"/>
            <a:ext cx="82296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405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8" grpId="0" animBg="1"/>
      <p:bldP spid="98" grpId="1" animBg="1"/>
      <p:bldP spid="100" grpId="0" animBg="1"/>
      <p:bldP spid="100" grpId="1" animBg="1"/>
      <p:bldP spid="109" grpId="0"/>
      <p:bldP spid="110" grpId="0" animBg="1"/>
      <p:bldP spid="111" grpId="0"/>
      <p:bldP spid="112" grpId="0"/>
      <p:bldP spid="113" grpId="0"/>
      <p:bldP spid="115" grpId="0"/>
      <p:bldP spid="116" grpId="0"/>
      <p:bldP spid="117" grpId="0" animBg="1"/>
      <p:bldP spid="118" grpId="0"/>
      <p:bldP spid="119" grpId="0"/>
      <p:bldP spid="120" grpId="0"/>
      <p:bldP spid="121" grpId="0"/>
      <p:bldP spid="122" grpId="0" animBg="1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54" grpId="0"/>
      <p:bldP spid="155" grpId="0"/>
      <p:bldP spid="182" grpId="0"/>
      <p:bldP spid="183" grpId="0"/>
      <p:bldP spid="184" grpId="0"/>
      <p:bldP spid="185" grpId="0"/>
      <p:bldP spid="186" grpId="0"/>
      <p:bldP spid="187" grpId="0"/>
      <p:bldP spid="188" grpId="0" animBg="1"/>
      <p:bldP spid="188" grpId="1" animBg="1"/>
      <p:bldP spid="189" grpId="0"/>
      <p:bldP spid="190" grpId="0"/>
      <p:bldP spid="193" grpId="0"/>
      <p:bldP spid="194" grpId="0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200" grpId="0"/>
      <p:bldP spid="201" grpId="0"/>
      <p:bldP spid="222" grpId="0"/>
      <p:bldP spid="223" grpId="0"/>
      <p:bldP spid="2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ounded Rectangle 166"/>
          <p:cNvSpPr/>
          <p:nvPr/>
        </p:nvSpPr>
        <p:spPr bwMode="auto">
          <a:xfrm>
            <a:off x="420093" y="2300659"/>
            <a:ext cx="3563900" cy="24806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66" name="Rounded Rectangle 165"/>
          <p:cNvSpPr/>
          <p:nvPr/>
        </p:nvSpPr>
        <p:spPr bwMode="auto">
          <a:xfrm>
            <a:off x="3066949" y="2688927"/>
            <a:ext cx="1949543" cy="24806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65" name="Rounded Rectangle 164"/>
          <p:cNvSpPr>
            <a:spLocks noChangeArrowheads="1"/>
          </p:cNvSpPr>
          <p:nvPr/>
        </p:nvSpPr>
        <p:spPr bwMode="auto">
          <a:xfrm>
            <a:off x="518418" y="4269187"/>
            <a:ext cx="4920208" cy="342897"/>
          </a:xfrm>
          <a:prstGeom prst="round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/>
          <a:p>
            <a:pPr algn="ctr" defTabSz="805898"/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 bwMode="auto">
          <a:xfrm>
            <a:off x="3490003" y="1628941"/>
            <a:ext cx="937180" cy="24806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44" name="Rounded Rectangle 143"/>
          <p:cNvSpPr/>
          <p:nvPr/>
        </p:nvSpPr>
        <p:spPr bwMode="auto">
          <a:xfrm>
            <a:off x="936126" y="1148096"/>
            <a:ext cx="2052801" cy="24806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pic>
        <p:nvPicPr>
          <p:cNvPr id="53683" name="Picture 43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t="2760" r="2720" b="2056"/>
          <a:stretch/>
        </p:blipFill>
        <p:spPr bwMode="auto">
          <a:xfrm rot="5400000">
            <a:off x="6298992" y="1166185"/>
            <a:ext cx="2063564" cy="2078182"/>
          </a:xfrm>
          <a:prstGeom prst="diamond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Decision 2"/>
          <p:cNvSpPr/>
          <p:nvPr/>
        </p:nvSpPr>
        <p:spPr>
          <a:xfrm>
            <a:off x="6299752" y="1149236"/>
            <a:ext cx="2066544" cy="2096445"/>
          </a:xfrm>
          <a:prstGeom prst="flowChartDecision">
            <a:avLst/>
          </a:prstGeom>
          <a:solidFill>
            <a:schemeClr val="bg1">
              <a:alpha val="6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0093" y="4229678"/>
            <a:ext cx="4368959" cy="603247"/>
          </a:xfrm>
          <a:prstGeom prst="roundRect">
            <a:avLst/>
          </a:prstGeom>
          <a:gradFill flip="none" rotWithShape="1">
            <a:gsLst>
              <a:gs pos="0">
                <a:srgbClr val="65D7FF">
                  <a:tint val="66000"/>
                  <a:satMod val="160000"/>
                </a:srgbClr>
              </a:gs>
              <a:gs pos="50000">
                <a:srgbClr val="65D7FF">
                  <a:tint val="44500"/>
                  <a:satMod val="160000"/>
                </a:srgbClr>
              </a:gs>
              <a:gs pos="100000">
                <a:srgbClr val="65D7F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03017" y="853707"/>
            <a:ext cx="5991924" cy="231268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132" y="305703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3333FF"/>
                </a:solidFill>
                <a:latin typeface="Bookman Old Style" pitchFamily="18" charset="0"/>
              </a:rPr>
              <a:t>Q. A </a:t>
            </a:r>
            <a:r>
              <a:rPr lang="en-US" sz="1600" b="1" dirty="0">
                <a:solidFill>
                  <a:srgbClr val="3333FF"/>
                </a:solidFill>
                <a:latin typeface="Bookman Old Style" pitchFamily="18" charset="0"/>
              </a:rPr>
              <a:t>rhombus shaped field has green for 18 cows to graze</a:t>
            </a:r>
            <a:r>
              <a:rPr lang="en-US" sz="1600" b="1" dirty="0" smtClean="0">
                <a:solidFill>
                  <a:srgbClr val="3333FF"/>
                </a:solidFill>
                <a:latin typeface="Bookman Old Style" pitchFamily="18" charset="0"/>
              </a:rPr>
              <a:t>.</a:t>
            </a:r>
          </a:p>
          <a:p>
            <a:r>
              <a:rPr lang="en-US" sz="1600" b="1" dirty="0">
                <a:solidFill>
                  <a:srgbClr val="3333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3333FF"/>
                </a:solidFill>
                <a:latin typeface="Bookman Old Style" pitchFamily="18" charset="0"/>
              </a:rPr>
              <a:t>   </a:t>
            </a:r>
            <a:r>
              <a:rPr lang="en-US" sz="1600" b="1" dirty="0">
                <a:solidFill>
                  <a:srgbClr val="3333FF"/>
                </a:solidFill>
                <a:latin typeface="Bookman Old Style" pitchFamily="18" charset="0"/>
              </a:rPr>
              <a:t>If each side of the rhombus is 30m and its longer diagonal is 48m, </a:t>
            </a:r>
            <a:endParaRPr lang="en-US" sz="1600" b="1" dirty="0" smtClean="0">
              <a:solidFill>
                <a:srgbClr val="3333FF"/>
              </a:solidFill>
              <a:latin typeface="Bookman Old Style" pitchFamily="18" charset="0"/>
            </a:endParaRPr>
          </a:p>
          <a:p>
            <a:r>
              <a:rPr lang="en-US" sz="1600" b="1" dirty="0">
                <a:solidFill>
                  <a:srgbClr val="3333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3333FF"/>
                </a:solidFill>
                <a:latin typeface="Bookman Old Style" pitchFamily="18" charset="0"/>
              </a:rPr>
              <a:t>   how </a:t>
            </a:r>
            <a:r>
              <a:rPr lang="en-US" sz="1600" b="1" dirty="0">
                <a:solidFill>
                  <a:srgbClr val="3333FF"/>
                </a:solidFill>
                <a:latin typeface="Bookman Old Style" pitchFamily="18" charset="0"/>
              </a:rPr>
              <a:t>much area of grass field will each cow be getting ? </a:t>
            </a:r>
            <a:endParaRPr lang="en-US" sz="1600" dirty="0">
              <a:solidFill>
                <a:srgbClr val="3333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476" y="107317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75988" y="202988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92601" y="324023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66296" y="2034244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96947" y="804959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 rot="18954018">
            <a:off x="6398224" y="1452277"/>
            <a:ext cx="593434" cy="27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30 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 rot="13554018">
            <a:off x="6386218" y="2698790"/>
            <a:ext cx="593434" cy="27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30 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 rot="8084310">
            <a:off x="7657626" y="2724452"/>
            <a:ext cx="593434" cy="27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30 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 rot="2657566">
            <a:off x="7673389" y="1435927"/>
            <a:ext cx="593434" cy="27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30 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6317631" y="2194518"/>
            <a:ext cx="20317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025288" y="2188667"/>
            <a:ext cx="593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48 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83658" y="1614654"/>
            <a:ext cx="87325" cy="88979"/>
            <a:chOff x="6003913" y="1491377"/>
            <a:chExt cx="87325" cy="8897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13" y="1507331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022963" y="1491377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 rot="16200000">
            <a:off x="6774400" y="2670748"/>
            <a:ext cx="87325" cy="88982"/>
            <a:chOff x="6003913" y="1491377"/>
            <a:chExt cx="87325" cy="88982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6003913" y="1507334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022963" y="1491377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 rot="5570670">
            <a:off x="7802388" y="1624410"/>
            <a:ext cx="87083" cy="91591"/>
            <a:chOff x="6008675" y="1486384"/>
            <a:chExt cx="87083" cy="91591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6008675" y="1504950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027483" y="1486384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7799581" y="2683483"/>
            <a:ext cx="84944" cy="91360"/>
            <a:chOff x="6006294" y="1491377"/>
            <a:chExt cx="84944" cy="91360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6006294" y="1509712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022963" y="1491377"/>
              <a:ext cx="68275" cy="7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/>
          <p:cNvSpPr txBox="1"/>
          <p:nvPr/>
        </p:nvSpPr>
        <p:spPr>
          <a:xfrm>
            <a:off x="420093" y="4248150"/>
            <a:ext cx="221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grass field each cow will get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411206" y="438049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610787" y="4266622"/>
            <a:ext cx="2277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area of field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77" name="Straight Connector 176"/>
          <p:cNvCxnSpPr/>
          <p:nvPr/>
        </p:nvCxnSpPr>
        <p:spPr bwMode="auto">
          <a:xfrm>
            <a:off x="2732155" y="4586542"/>
            <a:ext cx="192024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TextBox 177"/>
          <p:cNvSpPr txBox="1"/>
          <p:nvPr/>
        </p:nvSpPr>
        <p:spPr>
          <a:xfrm>
            <a:off x="3481601" y="4551355"/>
            <a:ext cx="661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89644" y="4307502"/>
            <a:ext cx="1978490" cy="24509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05899" y="1115550"/>
            <a:ext cx="2196522" cy="338554"/>
            <a:chOff x="1336413" y="1148131"/>
            <a:chExt cx="2196522" cy="338554"/>
          </a:xfrm>
        </p:grpSpPr>
        <p:sp>
          <p:nvSpPr>
            <p:cNvPr id="186" name="TextBox 185"/>
            <p:cNvSpPr txBox="1"/>
            <p:nvPr/>
          </p:nvSpPr>
          <p:spPr>
            <a:xfrm>
              <a:off x="1336413" y="1148131"/>
              <a:ext cx="1410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(ADC</a:t>
              </a:r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) =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449306" y="1148131"/>
              <a:ext cx="10836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432 m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50225" y="1568651"/>
            <a:ext cx="262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area of the field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75404" y="1568651"/>
            <a:ext cx="39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054768" y="1568651"/>
            <a:ext cx="1669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×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(ADC)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71775" y="1937921"/>
            <a:ext cx="39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051139" y="1938228"/>
            <a:ext cx="62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×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1601" y="1938228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432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773442" y="2261150"/>
            <a:ext cx="39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052805" y="2261150"/>
            <a:ext cx="130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864 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59750" y="2261150"/>
            <a:ext cx="262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area of the field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17251" y="22421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baseline="30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03241" y="2625552"/>
            <a:ext cx="4468279" cy="641759"/>
            <a:chOff x="572493" y="4400550"/>
            <a:chExt cx="4468279" cy="641759"/>
          </a:xfrm>
        </p:grpSpPr>
        <p:sp>
          <p:nvSpPr>
            <p:cNvPr id="151" name="TextBox 150"/>
            <p:cNvSpPr txBox="1"/>
            <p:nvPr/>
          </p:nvSpPr>
          <p:spPr>
            <a:xfrm>
              <a:off x="572493" y="4400550"/>
              <a:ext cx="22133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Area of grass field each cow will get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563606" y="4532896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187" y="4419022"/>
              <a:ext cx="2277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Total area of field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56" name="Straight Connector 155"/>
            <p:cNvCxnSpPr/>
            <p:nvPr/>
          </p:nvCxnSpPr>
          <p:spPr bwMode="auto">
            <a:xfrm>
              <a:off x="2884555" y="4738942"/>
              <a:ext cx="192024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" name="TextBox 156"/>
            <p:cNvSpPr txBox="1"/>
            <p:nvPr/>
          </p:nvSpPr>
          <p:spPr>
            <a:xfrm>
              <a:off x="3634001" y="4703755"/>
              <a:ext cx="661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18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2781200" y="334284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107317" y="3233955"/>
            <a:ext cx="72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864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0" name="Straight Connector 159"/>
          <p:cNvCxnSpPr/>
          <p:nvPr/>
        </p:nvCxnSpPr>
        <p:spPr bwMode="auto">
          <a:xfrm>
            <a:off x="3172453" y="3555128"/>
            <a:ext cx="4572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TextBox 160"/>
          <p:cNvSpPr txBox="1"/>
          <p:nvPr/>
        </p:nvSpPr>
        <p:spPr>
          <a:xfrm>
            <a:off x="3147986" y="3553024"/>
            <a:ext cx="661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790725" y="3810199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100361" y="3810199"/>
            <a:ext cx="104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48 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10981" y="4253871"/>
            <a:ext cx="5067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grass field each cow will get is 48 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2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repeatCount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7" grpId="1" animBg="1"/>
      <p:bldP spid="166" grpId="0" animBg="1"/>
      <p:bldP spid="166" grpId="1" animBg="1"/>
      <p:bldP spid="165" grpId="0" animBg="1"/>
      <p:bldP spid="145" grpId="0" animBg="1"/>
      <p:bldP spid="145" grpId="1" animBg="1"/>
      <p:bldP spid="144" grpId="0" animBg="1"/>
      <p:bldP spid="144" grpId="1" animBg="1"/>
      <p:bldP spid="14" grpId="0" animBg="1"/>
      <p:bldP spid="14" grpId="1" animBg="1"/>
      <p:bldP spid="93" grpId="0" animBg="1"/>
      <p:bldP spid="174" grpId="0"/>
      <p:bldP spid="175" grpId="0"/>
      <p:bldP spid="176" grpId="0"/>
      <p:bldP spid="178" grpId="0"/>
      <p:bldP spid="16" grpId="0" animBg="1"/>
      <p:bldP spid="16" grpId="1" animBg="1"/>
      <p:bldP spid="103" grpId="0"/>
      <p:bldP spid="104" grpId="0"/>
      <p:bldP spid="105" grpId="0"/>
      <p:bldP spid="106" grpId="0"/>
      <p:bldP spid="143" grpId="0"/>
      <p:bldP spid="8" grpId="0"/>
      <p:bldP spid="146" grpId="0"/>
      <p:bldP spid="147" grpId="0"/>
      <p:bldP spid="149" grpId="0"/>
      <p:bldP spid="150" grpId="0"/>
      <p:bldP spid="158" grpId="0"/>
      <p:bldP spid="159" grpId="0"/>
      <p:bldP spid="161" grpId="0"/>
      <p:bldP spid="162" grpId="0"/>
      <p:bldP spid="163" grpId="0"/>
      <p:bldP spid="1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9700" y="546100"/>
            <a:ext cx="72771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25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10015</TotalTime>
  <Words>3270</Words>
  <Application>Microsoft Office PowerPoint</Application>
  <PresentationFormat>On-screen Show (16:9)</PresentationFormat>
  <Paragraphs>1071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Rounded MT Bold</vt:lpstr>
      <vt:lpstr>Bookman Old Style</vt:lpstr>
      <vt:lpstr>Calibri</vt:lpstr>
      <vt:lpstr>Symbol</vt:lpstr>
      <vt:lpstr>Wingdings</vt:lpstr>
      <vt:lpstr>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T.S BORA</cp:lastModifiedBy>
  <cp:revision>1617</cp:revision>
  <dcterms:created xsi:type="dcterms:W3CDTF">2014-02-18T05:52:14Z</dcterms:created>
  <dcterms:modified xsi:type="dcterms:W3CDTF">2022-04-23T04:11:59Z</dcterms:modified>
</cp:coreProperties>
</file>