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2"/>
  </p:notesMasterIdLst>
  <p:handoutMasterIdLst>
    <p:handoutMasterId r:id="rId23"/>
  </p:handoutMasterIdLst>
  <p:sldIdLst>
    <p:sldId id="357" r:id="rId3"/>
    <p:sldId id="279" r:id="rId4"/>
    <p:sldId id="280" r:id="rId5"/>
    <p:sldId id="336" r:id="rId6"/>
    <p:sldId id="358" r:id="rId7"/>
    <p:sldId id="291" r:id="rId8"/>
    <p:sldId id="324" r:id="rId9"/>
    <p:sldId id="360" r:id="rId10"/>
    <p:sldId id="342" r:id="rId11"/>
    <p:sldId id="343" r:id="rId12"/>
    <p:sldId id="344" r:id="rId13"/>
    <p:sldId id="428" r:id="rId14"/>
    <p:sldId id="406" r:id="rId15"/>
    <p:sldId id="407" r:id="rId16"/>
    <p:sldId id="408" r:id="rId17"/>
    <p:sldId id="409" r:id="rId18"/>
    <p:sldId id="361" r:id="rId19"/>
    <p:sldId id="319" r:id="rId20"/>
    <p:sldId id="429" r:id="rId2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8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4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19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02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05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5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8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4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18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4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2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0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5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87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6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4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77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7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0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6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2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88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/>
          <p:cNvSpPr/>
          <p:nvPr/>
        </p:nvSpPr>
        <p:spPr>
          <a:xfrm>
            <a:off x="6343739" y="1478527"/>
            <a:ext cx="403225" cy="1913344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225" h="1915116">
                <a:moveTo>
                  <a:pt x="403225" y="0"/>
                </a:moveTo>
                <a:cubicBezTo>
                  <a:pt x="400314" y="508264"/>
                  <a:pt x="397404" y="1016529"/>
                  <a:pt x="394493" y="1524793"/>
                </a:cubicBezTo>
                <a:lnTo>
                  <a:pt x="0" y="1915116"/>
                </a:lnTo>
                <a:cubicBezTo>
                  <a:pt x="265" y="1411614"/>
                  <a:pt x="529" y="908112"/>
                  <a:pt x="794" y="404610"/>
                </a:cubicBezTo>
                <a:lnTo>
                  <a:pt x="403225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17"/>
          <p:cNvSpPr/>
          <p:nvPr/>
        </p:nvSpPr>
        <p:spPr>
          <a:xfrm>
            <a:off x="6749347" y="1462121"/>
            <a:ext cx="1336675" cy="1563235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  <a:gd name="connsiteX0" fmla="*/ 913606 w 913606"/>
              <a:gd name="connsiteY0" fmla="*/ 185940 h 2101056"/>
              <a:gd name="connsiteX1" fmla="*/ 904874 w 913606"/>
              <a:gd name="connsiteY1" fmla="*/ 1710733 h 2101056"/>
              <a:gd name="connsiteX2" fmla="*/ 510381 w 913606"/>
              <a:gd name="connsiteY2" fmla="*/ 2101056 h 2101056"/>
              <a:gd name="connsiteX3" fmla="*/ 0 w 913606"/>
              <a:gd name="connsiteY3" fmla="*/ 0 h 2101056"/>
              <a:gd name="connsiteX4" fmla="*/ 913606 w 913606"/>
              <a:gd name="connsiteY4" fmla="*/ 185940 h 2101056"/>
              <a:gd name="connsiteX0" fmla="*/ 1332706 w 1332706"/>
              <a:gd name="connsiteY0" fmla="*/ 1790 h 2101056"/>
              <a:gd name="connsiteX1" fmla="*/ 904874 w 1332706"/>
              <a:gd name="connsiteY1" fmla="*/ 171073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2706 w 1332706"/>
              <a:gd name="connsiteY0" fmla="*/ 1790 h 2101056"/>
              <a:gd name="connsiteX1" fmla="*/ 1330324 w 1332706"/>
              <a:gd name="connsiteY1" fmla="*/ 156468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6675 w 1336675"/>
              <a:gd name="connsiteY0" fmla="*/ 1790 h 1564683"/>
              <a:gd name="connsiteX1" fmla="*/ 1334293 w 1336675"/>
              <a:gd name="connsiteY1" fmla="*/ 1564683 h 1564683"/>
              <a:gd name="connsiteX2" fmla="*/ 0 w 1336675"/>
              <a:gd name="connsiteY2" fmla="*/ 1548606 h 1564683"/>
              <a:gd name="connsiteX3" fmla="*/ 3969 w 1336675"/>
              <a:gd name="connsiteY3" fmla="*/ 0 h 1564683"/>
              <a:gd name="connsiteX4" fmla="*/ 1336675 w 1336675"/>
              <a:gd name="connsiteY4" fmla="*/ 1790 h 156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675" h="1564683">
                <a:moveTo>
                  <a:pt x="1336675" y="1790"/>
                </a:moveTo>
                <a:cubicBezTo>
                  <a:pt x="1333764" y="510054"/>
                  <a:pt x="1337204" y="1056419"/>
                  <a:pt x="1334293" y="1564683"/>
                </a:cubicBezTo>
                <a:lnTo>
                  <a:pt x="0" y="1548606"/>
                </a:lnTo>
                <a:cubicBezTo>
                  <a:pt x="265" y="1045104"/>
                  <a:pt x="3704" y="503502"/>
                  <a:pt x="3969" y="0"/>
                </a:cubicBezTo>
                <a:lnTo>
                  <a:pt x="1336675" y="179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6974" y="2017880"/>
            <a:ext cx="3369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17"/>
          <p:cNvSpPr/>
          <p:nvPr/>
        </p:nvSpPr>
        <p:spPr>
          <a:xfrm>
            <a:off x="6354057" y="3020481"/>
            <a:ext cx="1719262" cy="405029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405404">
                <a:moveTo>
                  <a:pt x="411956" y="5556"/>
                </a:moveTo>
                <a:lnTo>
                  <a:pt x="1719262" y="0"/>
                </a:lnTo>
                <a:lnTo>
                  <a:pt x="1307306" y="404610"/>
                </a:lnTo>
                <a:lnTo>
                  <a:pt x="0" y="405404"/>
                </a:lnTo>
                <a:lnTo>
                  <a:pt x="411956" y="5556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324603" y="1453427"/>
            <a:ext cx="1776413" cy="1991607"/>
            <a:chOff x="3369" y="1015"/>
            <a:chExt cx="1263" cy="1416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372" y="1327"/>
              <a:ext cx="954" cy="1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V="1">
              <a:off x="3369" y="1015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375" y="2122"/>
              <a:ext cx="30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678" y="1015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4323" y="1018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V="1">
              <a:off x="4320" y="2128"/>
              <a:ext cx="303" cy="3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3684" y="1024"/>
              <a:ext cx="9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4629" y="102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666" y="2119"/>
              <a:ext cx="9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Rectangle 17"/>
          <p:cNvSpPr/>
          <p:nvPr/>
        </p:nvSpPr>
        <p:spPr>
          <a:xfrm>
            <a:off x="7684016" y="1486140"/>
            <a:ext cx="411961" cy="1913344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1" h="1915116">
                <a:moveTo>
                  <a:pt x="411961" y="0"/>
                </a:moveTo>
                <a:cubicBezTo>
                  <a:pt x="409050" y="508264"/>
                  <a:pt x="406140" y="1016529"/>
                  <a:pt x="403229" y="1524793"/>
                </a:cubicBezTo>
                <a:lnTo>
                  <a:pt x="8736" y="1915116"/>
                </a:lnTo>
                <a:cubicBezTo>
                  <a:pt x="9001" y="1411614"/>
                  <a:pt x="-260" y="914462"/>
                  <a:pt x="5" y="410960"/>
                </a:cubicBezTo>
                <a:lnTo>
                  <a:pt x="411961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49294" y="1473166"/>
            <a:ext cx="1719262" cy="405029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405404">
                <a:moveTo>
                  <a:pt x="411956" y="5556"/>
                </a:moveTo>
                <a:lnTo>
                  <a:pt x="1719262" y="0"/>
                </a:lnTo>
                <a:lnTo>
                  <a:pt x="1307306" y="404610"/>
                </a:lnTo>
                <a:lnTo>
                  <a:pt x="0" y="405404"/>
                </a:lnTo>
                <a:lnTo>
                  <a:pt x="411956" y="5556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509964" y="328615"/>
            <a:ext cx="1307508" cy="795337"/>
            <a:chOff x="1947" y="90"/>
            <a:chExt cx="1705" cy="640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973" y="161"/>
              <a:ext cx="1679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500" b="1" kern="0" dirty="0" smtClean="0">
                  <a:solidFill>
                    <a:sysClr val="windowText" lastClr="000000"/>
                  </a:solidFill>
                </a:rPr>
                <a:t>CUBE </a:t>
              </a:r>
            </a:p>
          </p:txBody>
        </p:sp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1947" y="90"/>
              <a:ext cx="1683" cy="64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kern="0" smtClean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16" name="Cloud 15"/>
          <p:cNvSpPr/>
          <p:nvPr/>
        </p:nvSpPr>
        <p:spPr>
          <a:xfrm>
            <a:off x="2362200" y="1658195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8780" y="2138506"/>
            <a:ext cx="3103735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a geometrical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figure of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Cloud 19"/>
          <p:cNvSpPr/>
          <p:nvPr/>
        </p:nvSpPr>
        <p:spPr>
          <a:xfrm>
            <a:off x="152400" y="1438410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3816" y="1918720"/>
            <a:ext cx="2214068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How many faces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do we see here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0449" y="1482178"/>
            <a:ext cx="3369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45212" y="3029493"/>
            <a:ext cx="3369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30696" y="2299654"/>
            <a:ext cx="3369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2089" y="2299654"/>
            <a:ext cx="3369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17"/>
          <p:cNvSpPr/>
          <p:nvPr/>
        </p:nvSpPr>
        <p:spPr>
          <a:xfrm>
            <a:off x="6333619" y="1887053"/>
            <a:ext cx="1336675" cy="1563235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  <a:gd name="connsiteX0" fmla="*/ 913606 w 913606"/>
              <a:gd name="connsiteY0" fmla="*/ 185940 h 2101056"/>
              <a:gd name="connsiteX1" fmla="*/ 904874 w 913606"/>
              <a:gd name="connsiteY1" fmla="*/ 1710733 h 2101056"/>
              <a:gd name="connsiteX2" fmla="*/ 510381 w 913606"/>
              <a:gd name="connsiteY2" fmla="*/ 2101056 h 2101056"/>
              <a:gd name="connsiteX3" fmla="*/ 0 w 913606"/>
              <a:gd name="connsiteY3" fmla="*/ 0 h 2101056"/>
              <a:gd name="connsiteX4" fmla="*/ 913606 w 913606"/>
              <a:gd name="connsiteY4" fmla="*/ 185940 h 2101056"/>
              <a:gd name="connsiteX0" fmla="*/ 1332706 w 1332706"/>
              <a:gd name="connsiteY0" fmla="*/ 1790 h 2101056"/>
              <a:gd name="connsiteX1" fmla="*/ 904874 w 1332706"/>
              <a:gd name="connsiteY1" fmla="*/ 171073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2706 w 1332706"/>
              <a:gd name="connsiteY0" fmla="*/ 1790 h 2101056"/>
              <a:gd name="connsiteX1" fmla="*/ 1330324 w 1332706"/>
              <a:gd name="connsiteY1" fmla="*/ 156468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6675 w 1336675"/>
              <a:gd name="connsiteY0" fmla="*/ 1790 h 1564683"/>
              <a:gd name="connsiteX1" fmla="*/ 1334293 w 1336675"/>
              <a:gd name="connsiteY1" fmla="*/ 1564683 h 1564683"/>
              <a:gd name="connsiteX2" fmla="*/ 0 w 1336675"/>
              <a:gd name="connsiteY2" fmla="*/ 1548606 h 1564683"/>
              <a:gd name="connsiteX3" fmla="*/ 3969 w 1336675"/>
              <a:gd name="connsiteY3" fmla="*/ 0 h 1564683"/>
              <a:gd name="connsiteX4" fmla="*/ 1336675 w 1336675"/>
              <a:gd name="connsiteY4" fmla="*/ 1790 h 156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675" h="1564683">
                <a:moveTo>
                  <a:pt x="1336675" y="1790"/>
                </a:moveTo>
                <a:cubicBezTo>
                  <a:pt x="1333764" y="510054"/>
                  <a:pt x="1337204" y="1056419"/>
                  <a:pt x="1334293" y="1564683"/>
                </a:cubicBezTo>
                <a:lnTo>
                  <a:pt x="0" y="1548606"/>
                </a:lnTo>
                <a:cubicBezTo>
                  <a:pt x="265" y="1045104"/>
                  <a:pt x="3704" y="503502"/>
                  <a:pt x="3969" y="0"/>
                </a:cubicBezTo>
                <a:lnTo>
                  <a:pt x="1336675" y="179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1246" y="2442812"/>
            <a:ext cx="336952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68835" y="2017880"/>
            <a:ext cx="125066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Six faces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012" y="1435475"/>
            <a:ext cx="309251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The cube has six faces.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2362200" y="2694692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74886" y="3249452"/>
            <a:ext cx="300595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All sides cube are equal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09352" y="3220220"/>
            <a:ext cx="2937022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‘</a:t>
            </a:r>
            <a:r>
              <a:rPr lang="en-US" b="1" i="1" dirty="0" smtClean="0">
                <a:solidFill>
                  <a:prstClr val="white"/>
                </a:solidFill>
                <a:latin typeface="Book Antiqua" pitchFamily="18" charset="0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’ be the length of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each side</a:t>
            </a:r>
            <a:endParaRPr lang="en-US" b="1" dirty="0" smtClean="0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91326" y="3447235"/>
            <a:ext cx="26161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5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2" grpId="0" animBg="1"/>
      <p:bldP spid="32" grpId="1" animBg="1"/>
      <p:bldP spid="33" grpId="0"/>
      <p:bldP spid="33" grpId="1"/>
      <p:bldP spid="23" grpId="0" animBg="1"/>
      <p:bldP spid="23" grpId="1" animBg="1"/>
      <p:bldP spid="27" grpId="0" animBg="1"/>
      <p:bldP spid="27" grpId="1" animBg="1"/>
      <p:bldP spid="18" grpId="0" animBg="1"/>
      <p:bldP spid="18" grpId="1" animBg="1"/>
      <p:bldP spid="16" grpId="0" animBg="1"/>
      <p:bldP spid="16" grpId="1" animBg="1"/>
      <p:bldP spid="17" grpId="0"/>
      <p:bldP spid="17" grpId="1"/>
      <p:bldP spid="20" grpId="0" animBg="1"/>
      <p:bldP spid="20" grpId="1" animBg="1"/>
      <p:bldP spid="21" grpId="0"/>
      <p:bldP spid="21" grpId="1"/>
      <p:bldP spid="22" grpId="0"/>
      <p:bldP spid="22" grpId="1"/>
      <p:bldP spid="24" grpId="0"/>
      <p:bldP spid="24" grpId="1"/>
      <p:bldP spid="26" grpId="0"/>
      <p:bldP spid="26" grpId="1"/>
      <p:bldP spid="28" grpId="0"/>
      <p:bldP spid="28" grpId="1"/>
      <p:bldP spid="30" grpId="0" animBg="1"/>
      <p:bldP spid="30" grpId="1" animBg="1"/>
      <p:bldP spid="31" grpId="0"/>
      <p:bldP spid="31" grpId="1"/>
      <p:bldP spid="34" grpId="0"/>
      <p:bldP spid="34" grpId="1"/>
      <p:bldP spid="35" grpId="0"/>
      <p:bldP spid="36" grpId="0" animBg="1"/>
      <p:bldP spid="36" grpId="1" animBg="1"/>
      <p:bldP spid="37" grpId="0"/>
      <p:bldP spid="37" grpId="1"/>
      <p:bldP spid="38" grpId="0"/>
      <p:bldP spid="38" grpId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1420" y="1221981"/>
            <a:ext cx="1771883" cy="1992982"/>
            <a:chOff x="6851417" y="1223112"/>
            <a:chExt cx="1771883" cy="1994828"/>
          </a:xfrm>
        </p:grpSpPr>
        <p:sp>
          <p:nvSpPr>
            <p:cNvPr id="3" name="Rectangle 17"/>
            <p:cNvSpPr/>
            <p:nvPr/>
          </p:nvSpPr>
          <p:spPr>
            <a:xfrm>
              <a:off x="6871062" y="1244354"/>
              <a:ext cx="403225" cy="1915116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225" h="1915116">
                  <a:moveTo>
                    <a:pt x="403225" y="0"/>
                  </a:moveTo>
                  <a:cubicBezTo>
                    <a:pt x="400314" y="508264"/>
                    <a:pt x="397404" y="1016529"/>
                    <a:pt x="394493" y="1524793"/>
                  </a:cubicBezTo>
                  <a:lnTo>
                    <a:pt x="0" y="1915116"/>
                  </a:lnTo>
                  <a:cubicBezTo>
                    <a:pt x="265" y="1411614"/>
                    <a:pt x="529" y="908112"/>
                    <a:pt x="794" y="404610"/>
                  </a:cubicBezTo>
                  <a:lnTo>
                    <a:pt x="403225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Rectangle 17"/>
            <p:cNvSpPr/>
            <p:nvPr/>
          </p:nvSpPr>
          <p:spPr>
            <a:xfrm>
              <a:off x="7276670" y="1227931"/>
              <a:ext cx="1336675" cy="1564683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  <a:gd name="connsiteX0" fmla="*/ 411961 w 411961"/>
                <a:gd name="connsiteY0" fmla="*/ 0 h 1915116"/>
                <a:gd name="connsiteX1" fmla="*/ 403229 w 411961"/>
                <a:gd name="connsiteY1" fmla="*/ 1524793 h 1915116"/>
                <a:gd name="connsiteX2" fmla="*/ 8736 w 411961"/>
                <a:gd name="connsiteY2" fmla="*/ 1915116 h 1915116"/>
                <a:gd name="connsiteX3" fmla="*/ 5 w 411961"/>
                <a:gd name="connsiteY3" fmla="*/ 410960 h 1915116"/>
                <a:gd name="connsiteX4" fmla="*/ 411961 w 411961"/>
                <a:gd name="connsiteY4" fmla="*/ 0 h 1915116"/>
                <a:gd name="connsiteX0" fmla="*/ 913606 w 913606"/>
                <a:gd name="connsiteY0" fmla="*/ 185940 h 2101056"/>
                <a:gd name="connsiteX1" fmla="*/ 904874 w 913606"/>
                <a:gd name="connsiteY1" fmla="*/ 1710733 h 2101056"/>
                <a:gd name="connsiteX2" fmla="*/ 510381 w 913606"/>
                <a:gd name="connsiteY2" fmla="*/ 2101056 h 2101056"/>
                <a:gd name="connsiteX3" fmla="*/ 0 w 913606"/>
                <a:gd name="connsiteY3" fmla="*/ 0 h 2101056"/>
                <a:gd name="connsiteX4" fmla="*/ 913606 w 913606"/>
                <a:gd name="connsiteY4" fmla="*/ 185940 h 2101056"/>
                <a:gd name="connsiteX0" fmla="*/ 1332706 w 1332706"/>
                <a:gd name="connsiteY0" fmla="*/ 1790 h 2101056"/>
                <a:gd name="connsiteX1" fmla="*/ 904874 w 1332706"/>
                <a:gd name="connsiteY1" fmla="*/ 171073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2706 w 1332706"/>
                <a:gd name="connsiteY0" fmla="*/ 1790 h 2101056"/>
                <a:gd name="connsiteX1" fmla="*/ 1330324 w 1332706"/>
                <a:gd name="connsiteY1" fmla="*/ 156468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6675 w 1336675"/>
                <a:gd name="connsiteY0" fmla="*/ 1790 h 1564683"/>
                <a:gd name="connsiteX1" fmla="*/ 1334293 w 1336675"/>
                <a:gd name="connsiteY1" fmla="*/ 1564683 h 1564683"/>
                <a:gd name="connsiteX2" fmla="*/ 0 w 1336675"/>
                <a:gd name="connsiteY2" fmla="*/ 1548606 h 1564683"/>
                <a:gd name="connsiteX3" fmla="*/ 3969 w 1336675"/>
                <a:gd name="connsiteY3" fmla="*/ 0 h 1564683"/>
                <a:gd name="connsiteX4" fmla="*/ 1336675 w 1336675"/>
                <a:gd name="connsiteY4" fmla="*/ 1790 h 15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1564683">
                  <a:moveTo>
                    <a:pt x="1336675" y="1790"/>
                  </a:moveTo>
                  <a:cubicBezTo>
                    <a:pt x="1333764" y="510054"/>
                    <a:pt x="1337204" y="1056419"/>
                    <a:pt x="1334293" y="1564683"/>
                  </a:cubicBezTo>
                  <a:lnTo>
                    <a:pt x="0" y="1548606"/>
                  </a:lnTo>
                  <a:cubicBezTo>
                    <a:pt x="265" y="1045104"/>
                    <a:pt x="3704" y="503502"/>
                    <a:pt x="3969" y="0"/>
                  </a:cubicBezTo>
                  <a:lnTo>
                    <a:pt x="1336675" y="179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Rectangle 17"/>
            <p:cNvSpPr/>
            <p:nvPr/>
          </p:nvSpPr>
          <p:spPr>
            <a:xfrm>
              <a:off x="6868683" y="2775035"/>
              <a:ext cx="1719262" cy="405404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9262" h="405404">
                  <a:moveTo>
                    <a:pt x="411956" y="5556"/>
                  </a:moveTo>
                  <a:lnTo>
                    <a:pt x="1719262" y="0"/>
                  </a:lnTo>
                  <a:lnTo>
                    <a:pt x="1307306" y="404610"/>
                  </a:lnTo>
                  <a:lnTo>
                    <a:pt x="0" y="405404"/>
                  </a:lnTo>
                  <a:lnTo>
                    <a:pt x="411956" y="5556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17"/>
            <p:cNvSpPr/>
            <p:nvPr/>
          </p:nvSpPr>
          <p:spPr>
            <a:xfrm>
              <a:off x="8211339" y="1251974"/>
              <a:ext cx="411961" cy="1915116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  <a:gd name="connsiteX0" fmla="*/ 411961 w 411961"/>
                <a:gd name="connsiteY0" fmla="*/ 0 h 1915116"/>
                <a:gd name="connsiteX1" fmla="*/ 403229 w 411961"/>
                <a:gd name="connsiteY1" fmla="*/ 1524793 h 1915116"/>
                <a:gd name="connsiteX2" fmla="*/ 8736 w 411961"/>
                <a:gd name="connsiteY2" fmla="*/ 1915116 h 1915116"/>
                <a:gd name="connsiteX3" fmla="*/ 5 w 411961"/>
                <a:gd name="connsiteY3" fmla="*/ 410960 h 1915116"/>
                <a:gd name="connsiteX4" fmla="*/ 411961 w 411961"/>
                <a:gd name="connsiteY4" fmla="*/ 0 h 191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61" h="1915116">
                  <a:moveTo>
                    <a:pt x="411961" y="0"/>
                  </a:moveTo>
                  <a:cubicBezTo>
                    <a:pt x="409050" y="508264"/>
                    <a:pt x="406140" y="1016529"/>
                    <a:pt x="403229" y="1524793"/>
                  </a:cubicBezTo>
                  <a:lnTo>
                    <a:pt x="8736" y="1915116"/>
                  </a:lnTo>
                  <a:cubicBezTo>
                    <a:pt x="9001" y="1411614"/>
                    <a:pt x="-260" y="914462"/>
                    <a:pt x="5" y="410960"/>
                  </a:cubicBezTo>
                  <a:lnTo>
                    <a:pt x="411961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7"/>
            <p:cNvSpPr/>
            <p:nvPr/>
          </p:nvSpPr>
          <p:spPr>
            <a:xfrm>
              <a:off x="6857570" y="1223112"/>
              <a:ext cx="1719262" cy="405404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9262" h="405404">
                  <a:moveTo>
                    <a:pt x="411956" y="5556"/>
                  </a:moveTo>
                  <a:lnTo>
                    <a:pt x="1719262" y="0"/>
                  </a:lnTo>
                  <a:lnTo>
                    <a:pt x="1307306" y="404610"/>
                  </a:lnTo>
                  <a:lnTo>
                    <a:pt x="0" y="405404"/>
                  </a:lnTo>
                  <a:lnTo>
                    <a:pt x="411956" y="5556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17"/>
            <p:cNvSpPr/>
            <p:nvPr/>
          </p:nvSpPr>
          <p:spPr>
            <a:xfrm>
              <a:off x="6851417" y="1653257"/>
              <a:ext cx="1336675" cy="1564683"/>
            </a:xfrm>
            <a:custGeom>
              <a:avLst/>
              <a:gdLst>
                <a:gd name="connsiteX0" fmla="*/ 0 w 2057400"/>
                <a:gd name="connsiteY0" fmla="*/ 0 h 1119779"/>
                <a:gd name="connsiteX1" fmla="*/ 2057400 w 2057400"/>
                <a:gd name="connsiteY1" fmla="*/ 0 h 1119779"/>
                <a:gd name="connsiteX2" fmla="*/ 2057400 w 2057400"/>
                <a:gd name="connsiteY2" fmla="*/ 1119779 h 1119779"/>
                <a:gd name="connsiteX3" fmla="*/ 0 w 2057400"/>
                <a:gd name="connsiteY3" fmla="*/ 1119779 h 1119779"/>
                <a:gd name="connsiteX4" fmla="*/ 0 w 2057400"/>
                <a:gd name="connsiteY4" fmla="*/ 0 h 1119779"/>
                <a:gd name="connsiteX0" fmla="*/ 361950 w 2057400"/>
                <a:gd name="connsiteY0" fmla="*/ 0 h 1799229"/>
                <a:gd name="connsiteX1" fmla="*/ 2057400 w 2057400"/>
                <a:gd name="connsiteY1" fmla="*/ 679450 h 1799229"/>
                <a:gd name="connsiteX2" fmla="*/ 2057400 w 2057400"/>
                <a:gd name="connsiteY2" fmla="*/ 1799229 h 1799229"/>
                <a:gd name="connsiteX3" fmla="*/ 0 w 2057400"/>
                <a:gd name="connsiteY3" fmla="*/ 1799229 h 1799229"/>
                <a:gd name="connsiteX4" fmla="*/ 361950 w 2057400"/>
                <a:gd name="connsiteY4" fmla="*/ 0 h 1799229"/>
                <a:gd name="connsiteX0" fmla="*/ 387350 w 2082800"/>
                <a:gd name="connsiteY0" fmla="*/ 0 h 1799229"/>
                <a:gd name="connsiteX1" fmla="*/ 2082800 w 2082800"/>
                <a:gd name="connsiteY1" fmla="*/ 67945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387350 w 2082800"/>
                <a:gd name="connsiteY0" fmla="*/ 0 h 1799229"/>
                <a:gd name="connsiteX1" fmla="*/ 1682750 w 2082800"/>
                <a:gd name="connsiteY1" fmla="*/ 25400 h 1799229"/>
                <a:gd name="connsiteX2" fmla="*/ 2082800 w 2082800"/>
                <a:gd name="connsiteY2" fmla="*/ 1799229 h 1799229"/>
                <a:gd name="connsiteX3" fmla="*/ 0 w 2082800"/>
                <a:gd name="connsiteY3" fmla="*/ 414929 h 1799229"/>
                <a:gd name="connsiteX4" fmla="*/ 387350 w 2082800"/>
                <a:gd name="connsiteY4" fmla="*/ 0 h 1799229"/>
                <a:gd name="connsiteX0" fmla="*/ 469900 w 2082800"/>
                <a:gd name="connsiteY0" fmla="*/ 133350 h 1773829"/>
                <a:gd name="connsiteX1" fmla="*/ 1682750 w 2082800"/>
                <a:gd name="connsiteY1" fmla="*/ 0 h 1773829"/>
                <a:gd name="connsiteX2" fmla="*/ 2082800 w 2082800"/>
                <a:gd name="connsiteY2" fmla="*/ 1773829 h 1773829"/>
                <a:gd name="connsiteX3" fmla="*/ 0 w 2082800"/>
                <a:gd name="connsiteY3" fmla="*/ 389529 h 1773829"/>
                <a:gd name="connsiteX4" fmla="*/ 469900 w 2082800"/>
                <a:gd name="connsiteY4" fmla="*/ 133350 h 1773829"/>
                <a:gd name="connsiteX0" fmla="*/ 387350 w 2082800"/>
                <a:gd name="connsiteY0" fmla="*/ 0 h 1780179"/>
                <a:gd name="connsiteX1" fmla="*/ 1682750 w 2082800"/>
                <a:gd name="connsiteY1" fmla="*/ 6350 h 1780179"/>
                <a:gd name="connsiteX2" fmla="*/ 2082800 w 2082800"/>
                <a:gd name="connsiteY2" fmla="*/ 1780179 h 1780179"/>
                <a:gd name="connsiteX3" fmla="*/ 0 w 2082800"/>
                <a:gd name="connsiteY3" fmla="*/ 395879 h 1780179"/>
                <a:gd name="connsiteX4" fmla="*/ 387350 w 2082800"/>
                <a:gd name="connsiteY4" fmla="*/ 0 h 1780179"/>
                <a:gd name="connsiteX0" fmla="*/ 390525 w 2085975"/>
                <a:gd name="connsiteY0" fmla="*/ 0 h 1780179"/>
                <a:gd name="connsiteX1" fmla="*/ 1685925 w 2085975"/>
                <a:gd name="connsiteY1" fmla="*/ 6350 h 1780179"/>
                <a:gd name="connsiteX2" fmla="*/ 2085975 w 2085975"/>
                <a:gd name="connsiteY2" fmla="*/ 1780179 h 1780179"/>
                <a:gd name="connsiteX3" fmla="*/ 0 w 2085975"/>
                <a:gd name="connsiteY3" fmla="*/ 392704 h 1780179"/>
                <a:gd name="connsiteX4" fmla="*/ 390525 w 2085975"/>
                <a:gd name="connsiteY4" fmla="*/ 0 h 1780179"/>
                <a:gd name="connsiteX0" fmla="*/ 390525 w 1685925"/>
                <a:gd name="connsiteY0" fmla="*/ 0 h 672104"/>
                <a:gd name="connsiteX1" fmla="*/ 1685925 w 1685925"/>
                <a:gd name="connsiteY1" fmla="*/ 6350 h 672104"/>
                <a:gd name="connsiteX2" fmla="*/ 1263650 w 1685925"/>
                <a:gd name="connsiteY2" fmla="*/ 672104 h 672104"/>
                <a:gd name="connsiteX3" fmla="*/ 0 w 1685925"/>
                <a:gd name="connsiteY3" fmla="*/ 392704 h 672104"/>
                <a:gd name="connsiteX4" fmla="*/ 390525 w 1685925"/>
                <a:gd name="connsiteY4" fmla="*/ 0 h 672104"/>
                <a:gd name="connsiteX0" fmla="*/ 390525 w 1685925"/>
                <a:gd name="connsiteY0" fmla="*/ 0 h 392704"/>
                <a:gd name="connsiteX1" fmla="*/ 1685925 w 1685925"/>
                <a:gd name="connsiteY1" fmla="*/ 6350 h 392704"/>
                <a:gd name="connsiteX2" fmla="*/ 1152525 w 1685925"/>
                <a:gd name="connsiteY2" fmla="*/ 246654 h 392704"/>
                <a:gd name="connsiteX3" fmla="*/ 0 w 1685925"/>
                <a:gd name="connsiteY3" fmla="*/ 392704 h 392704"/>
                <a:gd name="connsiteX4" fmla="*/ 390525 w 1685925"/>
                <a:gd name="connsiteY4" fmla="*/ 0 h 392704"/>
                <a:gd name="connsiteX0" fmla="*/ 390525 w 1685925"/>
                <a:gd name="connsiteY0" fmla="*/ 0 h 399054"/>
                <a:gd name="connsiteX1" fmla="*/ 1685925 w 1685925"/>
                <a:gd name="connsiteY1" fmla="*/ 6350 h 399054"/>
                <a:gd name="connsiteX2" fmla="*/ 1285875 w 1685925"/>
                <a:gd name="connsiteY2" fmla="*/ 399054 h 399054"/>
                <a:gd name="connsiteX3" fmla="*/ 0 w 1685925"/>
                <a:gd name="connsiteY3" fmla="*/ 392704 h 399054"/>
                <a:gd name="connsiteX4" fmla="*/ 390525 w 1685925"/>
                <a:gd name="connsiteY4" fmla="*/ 0 h 399054"/>
                <a:gd name="connsiteX0" fmla="*/ 411956 w 1707356"/>
                <a:gd name="connsiteY0" fmla="*/ 0 h 399848"/>
                <a:gd name="connsiteX1" fmla="*/ 1707356 w 1707356"/>
                <a:gd name="connsiteY1" fmla="*/ 6350 h 399848"/>
                <a:gd name="connsiteX2" fmla="*/ 1307306 w 1707356"/>
                <a:gd name="connsiteY2" fmla="*/ 399054 h 399848"/>
                <a:gd name="connsiteX3" fmla="*/ 0 w 1707356"/>
                <a:gd name="connsiteY3" fmla="*/ 399848 h 399848"/>
                <a:gd name="connsiteX4" fmla="*/ 411956 w 1707356"/>
                <a:gd name="connsiteY4" fmla="*/ 0 h 399848"/>
                <a:gd name="connsiteX0" fmla="*/ 411956 w 1719262"/>
                <a:gd name="connsiteY0" fmla="*/ 5556 h 405404"/>
                <a:gd name="connsiteX1" fmla="*/ 1719262 w 1719262"/>
                <a:gd name="connsiteY1" fmla="*/ 0 h 405404"/>
                <a:gd name="connsiteX2" fmla="*/ 1307306 w 1719262"/>
                <a:gd name="connsiteY2" fmla="*/ 404610 h 405404"/>
                <a:gd name="connsiteX3" fmla="*/ 0 w 1719262"/>
                <a:gd name="connsiteY3" fmla="*/ 405404 h 405404"/>
                <a:gd name="connsiteX4" fmla="*/ 411956 w 1719262"/>
                <a:gd name="connsiteY4" fmla="*/ 5556 h 405404"/>
                <a:gd name="connsiteX0" fmla="*/ 412750 w 1720056"/>
                <a:gd name="connsiteY0" fmla="*/ 5556 h 1915910"/>
                <a:gd name="connsiteX1" fmla="*/ 1720056 w 1720056"/>
                <a:gd name="connsiteY1" fmla="*/ 0 h 1915910"/>
                <a:gd name="connsiteX2" fmla="*/ 0 w 1720056"/>
                <a:gd name="connsiteY2" fmla="*/ 1915910 h 1915910"/>
                <a:gd name="connsiteX3" fmla="*/ 794 w 1720056"/>
                <a:gd name="connsiteY3" fmla="*/ 405404 h 1915910"/>
                <a:gd name="connsiteX4" fmla="*/ 412750 w 1720056"/>
                <a:gd name="connsiteY4" fmla="*/ 5556 h 1915910"/>
                <a:gd name="connsiteX0" fmla="*/ 412750 w 418306"/>
                <a:gd name="connsiteY0" fmla="*/ 0 h 1910354"/>
                <a:gd name="connsiteX1" fmla="*/ 418306 w 418306"/>
                <a:gd name="connsiteY1" fmla="*/ 1505744 h 1910354"/>
                <a:gd name="connsiteX2" fmla="*/ 0 w 418306"/>
                <a:gd name="connsiteY2" fmla="*/ 1910354 h 1910354"/>
                <a:gd name="connsiteX3" fmla="*/ 794 w 418306"/>
                <a:gd name="connsiteY3" fmla="*/ 399848 h 1910354"/>
                <a:gd name="connsiteX4" fmla="*/ 412750 w 418306"/>
                <a:gd name="connsiteY4" fmla="*/ 0 h 1910354"/>
                <a:gd name="connsiteX0" fmla="*/ 403225 w 418306"/>
                <a:gd name="connsiteY0" fmla="*/ 0 h 1915116"/>
                <a:gd name="connsiteX1" fmla="*/ 418306 w 418306"/>
                <a:gd name="connsiteY1" fmla="*/ 1510506 h 1915116"/>
                <a:gd name="connsiteX2" fmla="*/ 0 w 418306"/>
                <a:gd name="connsiteY2" fmla="*/ 1915116 h 1915116"/>
                <a:gd name="connsiteX3" fmla="*/ 794 w 418306"/>
                <a:gd name="connsiteY3" fmla="*/ 404610 h 1915116"/>
                <a:gd name="connsiteX4" fmla="*/ 403225 w 418306"/>
                <a:gd name="connsiteY4" fmla="*/ 0 h 1915116"/>
                <a:gd name="connsiteX0" fmla="*/ 403225 w 403225"/>
                <a:gd name="connsiteY0" fmla="*/ 0 h 1915116"/>
                <a:gd name="connsiteX1" fmla="*/ 394493 w 403225"/>
                <a:gd name="connsiteY1" fmla="*/ 1524793 h 1915116"/>
                <a:gd name="connsiteX2" fmla="*/ 0 w 403225"/>
                <a:gd name="connsiteY2" fmla="*/ 1915116 h 1915116"/>
                <a:gd name="connsiteX3" fmla="*/ 794 w 403225"/>
                <a:gd name="connsiteY3" fmla="*/ 404610 h 1915116"/>
                <a:gd name="connsiteX4" fmla="*/ 403225 w 403225"/>
                <a:gd name="connsiteY4" fmla="*/ 0 h 1915116"/>
                <a:gd name="connsiteX0" fmla="*/ 411961 w 411961"/>
                <a:gd name="connsiteY0" fmla="*/ 0 h 1915116"/>
                <a:gd name="connsiteX1" fmla="*/ 403229 w 411961"/>
                <a:gd name="connsiteY1" fmla="*/ 1524793 h 1915116"/>
                <a:gd name="connsiteX2" fmla="*/ 8736 w 411961"/>
                <a:gd name="connsiteY2" fmla="*/ 1915116 h 1915116"/>
                <a:gd name="connsiteX3" fmla="*/ 5 w 411961"/>
                <a:gd name="connsiteY3" fmla="*/ 410960 h 1915116"/>
                <a:gd name="connsiteX4" fmla="*/ 411961 w 411961"/>
                <a:gd name="connsiteY4" fmla="*/ 0 h 1915116"/>
                <a:gd name="connsiteX0" fmla="*/ 913606 w 913606"/>
                <a:gd name="connsiteY0" fmla="*/ 185940 h 2101056"/>
                <a:gd name="connsiteX1" fmla="*/ 904874 w 913606"/>
                <a:gd name="connsiteY1" fmla="*/ 1710733 h 2101056"/>
                <a:gd name="connsiteX2" fmla="*/ 510381 w 913606"/>
                <a:gd name="connsiteY2" fmla="*/ 2101056 h 2101056"/>
                <a:gd name="connsiteX3" fmla="*/ 0 w 913606"/>
                <a:gd name="connsiteY3" fmla="*/ 0 h 2101056"/>
                <a:gd name="connsiteX4" fmla="*/ 913606 w 913606"/>
                <a:gd name="connsiteY4" fmla="*/ 185940 h 2101056"/>
                <a:gd name="connsiteX0" fmla="*/ 1332706 w 1332706"/>
                <a:gd name="connsiteY0" fmla="*/ 1790 h 2101056"/>
                <a:gd name="connsiteX1" fmla="*/ 904874 w 1332706"/>
                <a:gd name="connsiteY1" fmla="*/ 171073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2706 w 1332706"/>
                <a:gd name="connsiteY0" fmla="*/ 1790 h 2101056"/>
                <a:gd name="connsiteX1" fmla="*/ 1330324 w 1332706"/>
                <a:gd name="connsiteY1" fmla="*/ 1564683 h 2101056"/>
                <a:gd name="connsiteX2" fmla="*/ 510381 w 1332706"/>
                <a:gd name="connsiteY2" fmla="*/ 2101056 h 2101056"/>
                <a:gd name="connsiteX3" fmla="*/ 0 w 1332706"/>
                <a:gd name="connsiteY3" fmla="*/ 0 h 2101056"/>
                <a:gd name="connsiteX4" fmla="*/ 1332706 w 1332706"/>
                <a:gd name="connsiteY4" fmla="*/ 1790 h 2101056"/>
                <a:gd name="connsiteX0" fmla="*/ 1336675 w 1336675"/>
                <a:gd name="connsiteY0" fmla="*/ 1790 h 1564683"/>
                <a:gd name="connsiteX1" fmla="*/ 1334293 w 1336675"/>
                <a:gd name="connsiteY1" fmla="*/ 1564683 h 1564683"/>
                <a:gd name="connsiteX2" fmla="*/ 0 w 1336675"/>
                <a:gd name="connsiteY2" fmla="*/ 1548606 h 1564683"/>
                <a:gd name="connsiteX3" fmla="*/ 3969 w 1336675"/>
                <a:gd name="connsiteY3" fmla="*/ 0 h 1564683"/>
                <a:gd name="connsiteX4" fmla="*/ 1336675 w 1336675"/>
                <a:gd name="connsiteY4" fmla="*/ 1790 h 15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675" h="1564683">
                  <a:moveTo>
                    <a:pt x="1336675" y="1790"/>
                  </a:moveTo>
                  <a:cubicBezTo>
                    <a:pt x="1333764" y="510054"/>
                    <a:pt x="1337204" y="1056419"/>
                    <a:pt x="1334293" y="1564683"/>
                  </a:cubicBezTo>
                  <a:lnTo>
                    <a:pt x="0" y="1548606"/>
                  </a:lnTo>
                  <a:cubicBezTo>
                    <a:pt x="265" y="1045104"/>
                    <a:pt x="3704" y="503502"/>
                    <a:pt x="3969" y="0"/>
                  </a:cubicBezTo>
                  <a:lnTo>
                    <a:pt x="1336675" y="179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491561" y="328615"/>
            <a:ext cx="2544465" cy="795337"/>
            <a:chOff x="1923" y="90"/>
            <a:chExt cx="3318" cy="640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923" y="161"/>
              <a:ext cx="3318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500" b="1" kern="0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Formulae 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47" y="90"/>
              <a:ext cx="3113" cy="64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kern="0" smtClean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59228" y="1881484"/>
            <a:ext cx="3810000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tabLst>
                <a:tab pos="685800" algn="l"/>
              </a:tabLst>
            </a:pPr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Bookman Old Style" pitchFamily="18" charset="0"/>
              </a:rPr>
              <a:t>.	Total surface </a:t>
            </a:r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area =</a:t>
            </a:r>
            <a:endParaRPr lang="en-US" sz="2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59228" y="1424285"/>
            <a:ext cx="434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Bookman Old Style" pitchFamily="18" charset="0"/>
              </a:rPr>
              <a:t>.	Vertical surface area </a:t>
            </a:r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  <a:endParaRPr lang="en-US" sz="2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31"/>
          <p:cNvSpPr>
            <a:spLocks noChangeArrowheads="1"/>
          </p:cNvSpPr>
          <p:nvPr/>
        </p:nvSpPr>
        <p:spPr bwMode="auto">
          <a:xfrm>
            <a:off x="359228" y="2338687"/>
            <a:ext cx="3429792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968375" algn="l"/>
                <a:tab pos="3025775" algn="l"/>
              </a:tabLst>
            </a:pPr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Bookman Old Style" pitchFamily="18" charset="0"/>
              </a:rPr>
              <a:t>.  </a:t>
            </a:r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Volume </a:t>
            </a:r>
            <a:r>
              <a:rPr lang="en-US" sz="2400" dirty="0">
                <a:solidFill>
                  <a:prstClr val="black"/>
                </a:solidFill>
                <a:latin typeface="Bookman Old Style" pitchFamily="18" charset="0"/>
              </a:rPr>
              <a:t>of cube </a:t>
            </a:r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4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2362200" y="1658195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247" y="2138506"/>
            <a:ext cx="3244798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some formulae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related to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Cloud 18"/>
          <p:cNvSpPr/>
          <p:nvPr/>
        </p:nvSpPr>
        <p:spPr>
          <a:xfrm>
            <a:off x="953954" y="2981529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8441" y="3461839"/>
            <a:ext cx="3207930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How many vertical faces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 cube have ?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5123" y="3590779"/>
            <a:ext cx="67678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Four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326472" y="1909169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6224" y="2389479"/>
            <a:ext cx="2717411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shape of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each face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5439" y="2518419"/>
            <a:ext cx="95410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Square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634331" y="3752047"/>
            <a:ext cx="6284457" cy="12352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61612" y="3953738"/>
            <a:ext cx="382989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Vertical surface area of cube 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57603" y="4421913"/>
            <a:ext cx="53732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17"/>
          <p:cNvSpPr/>
          <p:nvPr/>
        </p:nvSpPr>
        <p:spPr>
          <a:xfrm>
            <a:off x="6834190" y="1632173"/>
            <a:ext cx="1336675" cy="1563235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  <a:gd name="connsiteX0" fmla="*/ 412750 w 1720056"/>
              <a:gd name="connsiteY0" fmla="*/ 5556 h 1915910"/>
              <a:gd name="connsiteX1" fmla="*/ 1720056 w 1720056"/>
              <a:gd name="connsiteY1" fmla="*/ 0 h 1915910"/>
              <a:gd name="connsiteX2" fmla="*/ 0 w 1720056"/>
              <a:gd name="connsiteY2" fmla="*/ 1915910 h 1915910"/>
              <a:gd name="connsiteX3" fmla="*/ 794 w 1720056"/>
              <a:gd name="connsiteY3" fmla="*/ 405404 h 1915910"/>
              <a:gd name="connsiteX4" fmla="*/ 412750 w 1720056"/>
              <a:gd name="connsiteY4" fmla="*/ 5556 h 1915910"/>
              <a:gd name="connsiteX0" fmla="*/ 412750 w 418306"/>
              <a:gd name="connsiteY0" fmla="*/ 0 h 1910354"/>
              <a:gd name="connsiteX1" fmla="*/ 418306 w 418306"/>
              <a:gd name="connsiteY1" fmla="*/ 1505744 h 1910354"/>
              <a:gd name="connsiteX2" fmla="*/ 0 w 418306"/>
              <a:gd name="connsiteY2" fmla="*/ 1910354 h 1910354"/>
              <a:gd name="connsiteX3" fmla="*/ 794 w 418306"/>
              <a:gd name="connsiteY3" fmla="*/ 399848 h 1910354"/>
              <a:gd name="connsiteX4" fmla="*/ 412750 w 418306"/>
              <a:gd name="connsiteY4" fmla="*/ 0 h 1910354"/>
              <a:gd name="connsiteX0" fmla="*/ 403225 w 418306"/>
              <a:gd name="connsiteY0" fmla="*/ 0 h 1915116"/>
              <a:gd name="connsiteX1" fmla="*/ 418306 w 418306"/>
              <a:gd name="connsiteY1" fmla="*/ 1510506 h 1915116"/>
              <a:gd name="connsiteX2" fmla="*/ 0 w 418306"/>
              <a:gd name="connsiteY2" fmla="*/ 1915116 h 1915116"/>
              <a:gd name="connsiteX3" fmla="*/ 794 w 418306"/>
              <a:gd name="connsiteY3" fmla="*/ 404610 h 1915116"/>
              <a:gd name="connsiteX4" fmla="*/ 403225 w 418306"/>
              <a:gd name="connsiteY4" fmla="*/ 0 h 1915116"/>
              <a:gd name="connsiteX0" fmla="*/ 403225 w 403225"/>
              <a:gd name="connsiteY0" fmla="*/ 0 h 1915116"/>
              <a:gd name="connsiteX1" fmla="*/ 394493 w 403225"/>
              <a:gd name="connsiteY1" fmla="*/ 1524793 h 1915116"/>
              <a:gd name="connsiteX2" fmla="*/ 0 w 403225"/>
              <a:gd name="connsiteY2" fmla="*/ 1915116 h 1915116"/>
              <a:gd name="connsiteX3" fmla="*/ 794 w 403225"/>
              <a:gd name="connsiteY3" fmla="*/ 404610 h 1915116"/>
              <a:gd name="connsiteX4" fmla="*/ 403225 w 403225"/>
              <a:gd name="connsiteY4" fmla="*/ 0 h 1915116"/>
              <a:gd name="connsiteX0" fmla="*/ 411961 w 411961"/>
              <a:gd name="connsiteY0" fmla="*/ 0 h 1915116"/>
              <a:gd name="connsiteX1" fmla="*/ 403229 w 411961"/>
              <a:gd name="connsiteY1" fmla="*/ 1524793 h 1915116"/>
              <a:gd name="connsiteX2" fmla="*/ 8736 w 411961"/>
              <a:gd name="connsiteY2" fmla="*/ 1915116 h 1915116"/>
              <a:gd name="connsiteX3" fmla="*/ 5 w 411961"/>
              <a:gd name="connsiteY3" fmla="*/ 410960 h 1915116"/>
              <a:gd name="connsiteX4" fmla="*/ 411961 w 411961"/>
              <a:gd name="connsiteY4" fmla="*/ 0 h 1915116"/>
              <a:gd name="connsiteX0" fmla="*/ 913606 w 913606"/>
              <a:gd name="connsiteY0" fmla="*/ 185940 h 2101056"/>
              <a:gd name="connsiteX1" fmla="*/ 904874 w 913606"/>
              <a:gd name="connsiteY1" fmla="*/ 1710733 h 2101056"/>
              <a:gd name="connsiteX2" fmla="*/ 510381 w 913606"/>
              <a:gd name="connsiteY2" fmla="*/ 2101056 h 2101056"/>
              <a:gd name="connsiteX3" fmla="*/ 0 w 913606"/>
              <a:gd name="connsiteY3" fmla="*/ 0 h 2101056"/>
              <a:gd name="connsiteX4" fmla="*/ 913606 w 913606"/>
              <a:gd name="connsiteY4" fmla="*/ 185940 h 2101056"/>
              <a:gd name="connsiteX0" fmla="*/ 1332706 w 1332706"/>
              <a:gd name="connsiteY0" fmla="*/ 1790 h 2101056"/>
              <a:gd name="connsiteX1" fmla="*/ 904874 w 1332706"/>
              <a:gd name="connsiteY1" fmla="*/ 171073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2706 w 1332706"/>
              <a:gd name="connsiteY0" fmla="*/ 1790 h 2101056"/>
              <a:gd name="connsiteX1" fmla="*/ 1330324 w 1332706"/>
              <a:gd name="connsiteY1" fmla="*/ 1564683 h 2101056"/>
              <a:gd name="connsiteX2" fmla="*/ 510381 w 1332706"/>
              <a:gd name="connsiteY2" fmla="*/ 2101056 h 2101056"/>
              <a:gd name="connsiteX3" fmla="*/ 0 w 1332706"/>
              <a:gd name="connsiteY3" fmla="*/ 0 h 2101056"/>
              <a:gd name="connsiteX4" fmla="*/ 1332706 w 1332706"/>
              <a:gd name="connsiteY4" fmla="*/ 1790 h 2101056"/>
              <a:gd name="connsiteX0" fmla="*/ 1336675 w 1336675"/>
              <a:gd name="connsiteY0" fmla="*/ 1790 h 1564683"/>
              <a:gd name="connsiteX1" fmla="*/ 1334293 w 1336675"/>
              <a:gd name="connsiteY1" fmla="*/ 1564683 h 1564683"/>
              <a:gd name="connsiteX2" fmla="*/ 0 w 1336675"/>
              <a:gd name="connsiteY2" fmla="*/ 1548606 h 1564683"/>
              <a:gd name="connsiteX3" fmla="*/ 3969 w 1336675"/>
              <a:gd name="connsiteY3" fmla="*/ 0 h 1564683"/>
              <a:gd name="connsiteX4" fmla="*/ 1336675 w 1336675"/>
              <a:gd name="connsiteY4" fmla="*/ 1790 h 156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675" h="1564683">
                <a:moveTo>
                  <a:pt x="1336675" y="1790"/>
                </a:moveTo>
                <a:cubicBezTo>
                  <a:pt x="1333764" y="510054"/>
                  <a:pt x="1337204" y="1056419"/>
                  <a:pt x="1334293" y="1564683"/>
                </a:cubicBezTo>
                <a:lnTo>
                  <a:pt x="0" y="1548606"/>
                </a:lnTo>
                <a:cubicBezTo>
                  <a:pt x="265" y="1045104"/>
                  <a:pt x="3704" y="503502"/>
                  <a:pt x="3969" y="0"/>
                </a:cubicBezTo>
                <a:lnTo>
                  <a:pt x="1336675" y="179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Cloud Callout 28"/>
          <p:cNvSpPr/>
          <p:nvPr/>
        </p:nvSpPr>
        <p:spPr>
          <a:xfrm>
            <a:off x="2718348" y="2138504"/>
            <a:ext cx="3483528" cy="1511189"/>
          </a:xfrm>
          <a:prstGeom prst="cloudCallout">
            <a:avLst>
              <a:gd name="adj1" fmla="val 81417"/>
              <a:gd name="adj2" fmla="val -2325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7044" y="2618815"/>
            <a:ext cx="2999539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area of this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Square face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7312" y="2747756"/>
            <a:ext cx="63831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l</a:t>
            </a:r>
            <a:r>
              <a:rPr lang="en-US" b="1" i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 </a:t>
            </a:r>
            <a:r>
              <a:rPr lang="en-US" b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</a:t>
            </a:r>
            <a:r>
              <a:rPr lang="en-US" b="1" i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 l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 </a:t>
            </a:r>
            <a:endParaRPr lang="en-US" b="1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3" y="4421871"/>
            <a:ext cx="78579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b="1" i="1" kern="0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 </a:t>
            </a:r>
            <a:r>
              <a:rPr lang="en-US" b="1" kern="0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</a:t>
            </a:r>
            <a:r>
              <a:rPr lang="en-US" b="1" i="1" kern="0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 </a:t>
            </a:r>
            <a:r>
              <a:rPr lang="en-US" b="1" i="1" kern="0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l</a:t>
            </a:r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95825" y="442187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0671" y="4421871"/>
            <a:ext cx="51488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i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6850" y="1424285"/>
            <a:ext cx="587020" cy="461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2400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sz="24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2400" i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36" name="Cloud 35"/>
          <p:cNvSpPr/>
          <p:nvPr/>
        </p:nvSpPr>
        <p:spPr>
          <a:xfrm>
            <a:off x="326472" y="1894795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3959" y="2327525"/>
            <a:ext cx="2688557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So, a cube has four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vertical square faces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4938" y="4421913"/>
            <a:ext cx="4360489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Area of one vertical square surface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17"/>
          <p:cNvSpPr/>
          <p:nvPr/>
        </p:nvSpPr>
        <p:spPr>
          <a:xfrm>
            <a:off x="6854119" y="1225745"/>
            <a:ext cx="1719262" cy="405029"/>
          </a:xfrm>
          <a:custGeom>
            <a:avLst/>
            <a:gdLst>
              <a:gd name="connsiteX0" fmla="*/ 0 w 2057400"/>
              <a:gd name="connsiteY0" fmla="*/ 0 h 1119779"/>
              <a:gd name="connsiteX1" fmla="*/ 2057400 w 2057400"/>
              <a:gd name="connsiteY1" fmla="*/ 0 h 1119779"/>
              <a:gd name="connsiteX2" fmla="*/ 2057400 w 2057400"/>
              <a:gd name="connsiteY2" fmla="*/ 1119779 h 1119779"/>
              <a:gd name="connsiteX3" fmla="*/ 0 w 2057400"/>
              <a:gd name="connsiteY3" fmla="*/ 1119779 h 1119779"/>
              <a:gd name="connsiteX4" fmla="*/ 0 w 2057400"/>
              <a:gd name="connsiteY4" fmla="*/ 0 h 1119779"/>
              <a:gd name="connsiteX0" fmla="*/ 361950 w 2057400"/>
              <a:gd name="connsiteY0" fmla="*/ 0 h 1799229"/>
              <a:gd name="connsiteX1" fmla="*/ 2057400 w 2057400"/>
              <a:gd name="connsiteY1" fmla="*/ 679450 h 1799229"/>
              <a:gd name="connsiteX2" fmla="*/ 2057400 w 2057400"/>
              <a:gd name="connsiteY2" fmla="*/ 1799229 h 1799229"/>
              <a:gd name="connsiteX3" fmla="*/ 0 w 2057400"/>
              <a:gd name="connsiteY3" fmla="*/ 1799229 h 1799229"/>
              <a:gd name="connsiteX4" fmla="*/ 361950 w 2057400"/>
              <a:gd name="connsiteY4" fmla="*/ 0 h 1799229"/>
              <a:gd name="connsiteX0" fmla="*/ 387350 w 2082800"/>
              <a:gd name="connsiteY0" fmla="*/ 0 h 1799229"/>
              <a:gd name="connsiteX1" fmla="*/ 2082800 w 2082800"/>
              <a:gd name="connsiteY1" fmla="*/ 67945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387350 w 2082800"/>
              <a:gd name="connsiteY0" fmla="*/ 0 h 1799229"/>
              <a:gd name="connsiteX1" fmla="*/ 1682750 w 2082800"/>
              <a:gd name="connsiteY1" fmla="*/ 25400 h 1799229"/>
              <a:gd name="connsiteX2" fmla="*/ 2082800 w 2082800"/>
              <a:gd name="connsiteY2" fmla="*/ 1799229 h 1799229"/>
              <a:gd name="connsiteX3" fmla="*/ 0 w 2082800"/>
              <a:gd name="connsiteY3" fmla="*/ 414929 h 1799229"/>
              <a:gd name="connsiteX4" fmla="*/ 387350 w 2082800"/>
              <a:gd name="connsiteY4" fmla="*/ 0 h 1799229"/>
              <a:gd name="connsiteX0" fmla="*/ 469900 w 2082800"/>
              <a:gd name="connsiteY0" fmla="*/ 133350 h 1773829"/>
              <a:gd name="connsiteX1" fmla="*/ 1682750 w 2082800"/>
              <a:gd name="connsiteY1" fmla="*/ 0 h 1773829"/>
              <a:gd name="connsiteX2" fmla="*/ 2082800 w 2082800"/>
              <a:gd name="connsiteY2" fmla="*/ 1773829 h 1773829"/>
              <a:gd name="connsiteX3" fmla="*/ 0 w 2082800"/>
              <a:gd name="connsiteY3" fmla="*/ 389529 h 1773829"/>
              <a:gd name="connsiteX4" fmla="*/ 469900 w 2082800"/>
              <a:gd name="connsiteY4" fmla="*/ 133350 h 1773829"/>
              <a:gd name="connsiteX0" fmla="*/ 387350 w 2082800"/>
              <a:gd name="connsiteY0" fmla="*/ 0 h 1780179"/>
              <a:gd name="connsiteX1" fmla="*/ 1682750 w 2082800"/>
              <a:gd name="connsiteY1" fmla="*/ 6350 h 1780179"/>
              <a:gd name="connsiteX2" fmla="*/ 2082800 w 2082800"/>
              <a:gd name="connsiteY2" fmla="*/ 1780179 h 1780179"/>
              <a:gd name="connsiteX3" fmla="*/ 0 w 2082800"/>
              <a:gd name="connsiteY3" fmla="*/ 395879 h 1780179"/>
              <a:gd name="connsiteX4" fmla="*/ 387350 w 2082800"/>
              <a:gd name="connsiteY4" fmla="*/ 0 h 1780179"/>
              <a:gd name="connsiteX0" fmla="*/ 390525 w 2085975"/>
              <a:gd name="connsiteY0" fmla="*/ 0 h 1780179"/>
              <a:gd name="connsiteX1" fmla="*/ 1685925 w 2085975"/>
              <a:gd name="connsiteY1" fmla="*/ 6350 h 1780179"/>
              <a:gd name="connsiteX2" fmla="*/ 2085975 w 2085975"/>
              <a:gd name="connsiteY2" fmla="*/ 1780179 h 1780179"/>
              <a:gd name="connsiteX3" fmla="*/ 0 w 2085975"/>
              <a:gd name="connsiteY3" fmla="*/ 392704 h 1780179"/>
              <a:gd name="connsiteX4" fmla="*/ 390525 w 2085975"/>
              <a:gd name="connsiteY4" fmla="*/ 0 h 1780179"/>
              <a:gd name="connsiteX0" fmla="*/ 390525 w 1685925"/>
              <a:gd name="connsiteY0" fmla="*/ 0 h 672104"/>
              <a:gd name="connsiteX1" fmla="*/ 1685925 w 1685925"/>
              <a:gd name="connsiteY1" fmla="*/ 6350 h 672104"/>
              <a:gd name="connsiteX2" fmla="*/ 1263650 w 1685925"/>
              <a:gd name="connsiteY2" fmla="*/ 672104 h 672104"/>
              <a:gd name="connsiteX3" fmla="*/ 0 w 1685925"/>
              <a:gd name="connsiteY3" fmla="*/ 392704 h 672104"/>
              <a:gd name="connsiteX4" fmla="*/ 390525 w 1685925"/>
              <a:gd name="connsiteY4" fmla="*/ 0 h 672104"/>
              <a:gd name="connsiteX0" fmla="*/ 390525 w 1685925"/>
              <a:gd name="connsiteY0" fmla="*/ 0 h 392704"/>
              <a:gd name="connsiteX1" fmla="*/ 1685925 w 1685925"/>
              <a:gd name="connsiteY1" fmla="*/ 6350 h 392704"/>
              <a:gd name="connsiteX2" fmla="*/ 1152525 w 1685925"/>
              <a:gd name="connsiteY2" fmla="*/ 246654 h 392704"/>
              <a:gd name="connsiteX3" fmla="*/ 0 w 1685925"/>
              <a:gd name="connsiteY3" fmla="*/ 392704 h 392704"/>
              <a:gd name="connsiteX4" fmla="*/ 390525 w 1685925"/>
              <a:gd name="connsiteY4" fmla="*/ 0 h 392704"/>
              <a:gd name="connsiteX0" fmla="*/ 390525 w 1685925"/>
              <a:gd name="connsiteY0" fmla="*/ 0 h 399054"/>
              <a:gd name="connsiteX1" fmla="*/ 1685925 w 1685925"/>
              <a:gd name="connsiteY1" fmla="*/ 6350 h 399054"/>
              <a:gd name="connsiteX2" fmla="*/ 1285875 w 1685925"/>
              <a:gd name="connsiteY2" fmla="*/ 399054 h 399054"/>
              <a:gd name="connsiteX3" fmla="*/ 0 w 1685925"/>
              <a:gd name="connsiteY3" fmla="*/ 392704 h 399054"/>
              <a:gd name="connsiteX4" fmla="*/ 390525 w 1685925"/>
              <a:gd name="connsiteY4" fmla="*/ 0 h 399054"/>
              <a:gd name="connsiteX0" fmla="*/ 411956 w 1707356"/>
              <a:gd name="connsiteY0" fmla="*/ 0 h 399848"/>
              <a:gd name="connsiteX1" fmla="*/ 1707356 w 1707356"/>
              <a:gd name="connsiteY1" fmla="*/ 6350 h 399848"/>
              <a:gd name="connsiteX2" fmla="*/ 1307306 w 1707356"/>
              <a:gd name="connsiteY2" fmla="*/ 399054 h 399848"/>
              <a:gd name="connsiteX3" fmla="*/ 0 w 1707356"/>
              <a:gd name="connsiteY3" fmla="*/ 399848 h 399848"/>
              <a:gd name="connsiteX4" fmla="*/ 411956 w 1707356"/>
              <a:gd name="connsiteY4" fmla="*/ 0 h 399848"/>
              <a:gd name="connsiteX0" fmla="*/ 411956 w 1719262"/>
              <a:gd name="connsiteY0" fmla="*/ 5556 h 405404"/>
              <a:gd name="connsiteX1" fmla="*/ 1719262 w 1719262"/>
              <a:gd name="connsiteY1" fmla="*/ 0 h 405404"/>
              <a:gd name="connsiteX2" fmla="*/ 1307306 w 1719262"/>
              <a:gd name="connsiteY2" fmla="*/ 404610 h 405404"/>
              <a:gd name="connsiteX3" fmla="*/ 0 w 1719262"/>
              <a:gd name="connsiteY3" fmla="*/ 405404 h 405404"/>
              <a:gd name="connsiteX4" fmla="*/ 411956 w 1719262"/>
              <a:gd name="connsiteY4" fmla="*/ 5556 h 4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405404">
                <a:moveTo>
                  <a:pt x="411956" y="5556"/>
                </a:moveTo>
                <a:lnTo>
                  <a:pt x="1719262" y="0"/>
                </a:lnTo>
                <a:lnTo>
                  <a:pt x="1307306" y="404610"/>
                </a:lnTo>
                <a:lnTo>
                  <a:pt x="0" y="405404"/>
                </a:lnTo>
                <a:lnTo>
                  <a:pt x="411956" y="5556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Cloud Callout 48"/>
          <p:cNvSpPr/>
          <p:nvPr/>
        </p:nvSpPr>
        <p:spPr>
          <a:xfrm>
            <a:off x="2718348" y="1901696"/>
            <a:ext cx="3483528" cy="1511189"/>
          </a:xfrm>
          <a:prstGeom prst="cloudCallout">
            <a:avLst>
              <a:gd name="adj1" fmla="val 48436"/>
              <a:gd name="adj2" fmla="val 7546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99545" y="2382006"/>
            <a:ext cx="2454518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What is the area of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this square face ?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39712" y="2495620"/>
            <a:ext cx="63831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l</a:t>
            </a:r>
            <a:r>
              <a:rPr lang="en-US" b="1" i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 </a:t>
            </a:r>
            <a:r>
              <a:rPr lang="en-US" b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</a:t>
            </a:r>
            <a:r>
              <a:rPr lang="en-US" b="1" i="1" kern="0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 l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</a:rPr>
              <a:t> </a:t>
            </a:r>
            <a:endParaRPr lang="en-US" b="1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89023" y="1881484"/>
            <a:ext cx="731673" cy="46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sz="2400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sz="2400" kern="0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2400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endParaRPr lang="en-US" sz="2400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61" name="Cloud 60"/>
          <p:cNvSpPr/>
          <p:nvPr/>
        </p:nvSpPr>
        <p:spPr>
          <a:xfrm>
            <a:off x="1509222" y="1319580"/>
            <a:ext cx="3900978" cy="1686317"/>
          </a:xfrm>
          <a:prstGeom prst="cloud">
            <a:avLst/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15861" y="1839872"/>
            <a:ext cx="3087705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Volume of a cube is the </a:t>
            </a:r>
          </a:p>
          <a:p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capacity of the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834190" y="1201419"/>
            <a:ext cx="1776413" cy="2482476"/>
            <a:chOff x="3369" y="1015"/>
            <a:chExt cx="1263" cy="1765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3794" y="2408"/>
              <a:ext cx="301" cy="37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b="1" i="1" dirty="0">
                  <a:solidFill>
                    <a:prstClr val="black"/>
                  </a:solidFill>
                  <a:latin typeface="Book Antiqua" pitchFamily="18" charset="0"/>
                </a:rPr>
                <a:t>l</a:t>
              </a:r>
            </a:p>
          </p:txBody>
        </p:sp>
        <p:sp>
          <p:nvSpPr>
            <p:cNvPr id="65" name="Rectangle 16"/>
            <p:cNvSpPr>
              <a:spLocks noChangeArrowheads="1"/>
            </p:cNvSpPr>
            <p:nvPr/>
          </p:nvSpPr>
          <p:spPr bwMode="auto">
            <a:xfrm>
              <a:off x="3372" y="1327"/>
              <a:ext cx="954" cy="1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flipV="1">
              <a:off x="3369" y="1015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 flipV="1">
              <a:off x="3375" y="2122"/>
              <a:ext cx="30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3678" y="1015"/>
              <a:ext cx="0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 flipV="1">
              <a:off x="4323" y="1018"/>
              <a:ext cx="309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V="1">
              <a:off x="4320" y="2128"/>
              <a:ext cx="303" cy="3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684" y="1024"/>
              <a:ext cx="9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4629" y="1021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3666" y="2119"/>
              <a:ext cx="9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3523600" y="2338687"/>
            <a:ext cx="423514" cy="461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sz="2400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2400" baseline="30000" dirty="0">
              <a:solidFill>
                <a:prstClr val="black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650816" y="3770152"/>
            <a:ext cx="6284457" cy="12352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38398" y="3971843"/>
            <a:ext cx="35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of cube =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74088" y="4440018"/>
            <a:ext cx="537327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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55088" y="4439976"/>
            <a:ext cx="78579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b="1" i="1" kern="0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 </a:t>
            </a:r>
            <a:r>
              <a:rPr lang="en-US" b="1" kern="0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</a:t>
            </a:r>
            <a:r>
              <a:rPr lang="en-US" b="1" i="1" kern="0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 </a:t>
            </a:r>
            <a:r>
              <a:rPr lang="en-US" b="1" i="1" kern="0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l</a:t>
            </a:r>
            <a:r>
              <a:rPr lang="en-US" b="1" kern="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 </a:t>
            </a:r>
            <a:endParaRPr lang="en-US" b="1" i="1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12310" y="443997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99083" y="4458378"/>
            <a:ext cx="514885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b="1" i="1" dirty="0" smtClean="0">
                <a:solidFill>
                  <a:prstClr val="black"/>
                </a:solidFill>
                <a:latin typeface="Book Antiqua" pitchFamily="18" charset="0"/>
              </a:rPr>
              <a:t>l</a:t>
            </a:r>
            <a:r>
              <a:rPr lang="en-US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i="1" baseline="30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67200" y="4440018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Area </a:t>
            </a:r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of </a:t>
            </a:r>
            <a:r>
              <a:rPr lang="en-US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one square </a:t>
            </a:r>
            <a:r>
              <a:rPr lang="en-US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surface</a:t>
            </a:r>
            <a:endParaRPr lang="en-US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Cloud 107"/>
          <p:cNvSpPr/>
          <p:nvPr/>
        </p:nvSpPr>
        <p:spPr>
          <a:xfrm>
            <a:off x="905669" y="3011017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84082" y="3491327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How many total faces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 cube have ? 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76838" y="362026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Six 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634330" y="3791003"/>
            <a:ext cx="6284457" cy="12352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2908521" y="3750563"/>
            <a:ext cx="434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Volume of a cube =</a:t>
            </a:r>
            <a:endParaRPr 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5459127" y="3773984"/>
            <a:ext cx="1375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l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b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h</a:t>
            </a:r>
            <a:endParaRPr lang="en-US" sz="2000" b="1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75" name="Cloud Callout 74"/>
          <p:cNvSpPr/>
          <p:nvPr/>
        </p:nvSpPr>
        <p:spPr>
          <a:xfrm>
            <a:off x="2757241" y="2033348"/>
            <a:ext cx="3483528" cy="1511189"/>
          </a:xfrm>
          <a:prstGeom prst="cloudCallout">
            <a:avLst>
              <a:gd name="adj1" fmla="val 87810"/>
              <a:gd name="adj2" fmla="val -7855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12314" y="2513658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For cube,</a:t>
            </a:r>
          </a:p>
          <a:p>
            <a:pPr algn="ctr"/>
            <a:r>
              <a:rPr lang="en-US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l</a:t>
            </a:r>
            <a:r>
              <a:rPr lang="en-US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=</a:t>
            </a:r>
            <a:r>
              <a:rPr lang="en-US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 </a:t>
            </a:r>
            <a:r>
              <a:rPr lang="en-US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b</a:t>
            </a:r>
            <a:r>
              <a:rPr lang="en-US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=</a:t>
            </a:r>
            <a:r>
              <a:rPr lang="en-US" b="1" dirty="0" smtClean="0">
                <a:solidFill>
                  <a:prstClr val="white"/>
                </a:solidFill>
                <a:latin typeface="Comic Sans MS" panose="030F0702030302020204" pitchFamily="66" charset="0"/>
              </a:rPr>
              <a:t> </a:t>
            </a:r>
            <a:r>
              <a:rPr lang="en-US" b="1" i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h</a:t>
            </a:r>
            <a:endParaRPr lang="en-US" b="1" i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5115071" y="4155275"/>
            <a:ext cx="15887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=   l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l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  <a:sym typeface="Symbol" panose="05050102010706020507" pitchFamily="18" charset="2"/>
              </a:rPr>
              <a:t></a:t>
            </a:r>
            <a:r>
              <a:rPr 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l</a:t>
            </a:r>
            <a:endParaRPr lang="en-US" sz="2000" b="1" i="1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  <p:sp>
        <p:nvSpPr>
          <p:cNvPr id="78" name="Rectangle 10"/>
          <p:cNvSpPr>
            <a:spLocks noChangeArrowheads="1"/>
          </p:cNvSpPr>
          <p:nvPr/>
        </p:nvSpPr>
        <p:spPr bwMode="auto">
          <a:xfrm>
            <a:off x="5115791" y="4533840"/>
            <a:ext cx="15887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defTabSz="685800"/>
            <a:r>
              <a:rPr lang="en-US" sz="2000" b="1" i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=   l</a:t>
            </a:r>
            <a:r>
              <a:rPr lang="en-US" sz="2000" b="1" i="1" baseline="50000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3</a:t>
            </a:r>
            <a:endParaRPr lang="en-US" sz="2000" b="1" i="1" baseline="50000" dirty="0">
              <a:solidFill>
                <a:prstClr val="black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7" grpId="1"/>
      <p:bldP spid="28" grpId="0" animBg="1"/>
      <p:bldP spid="28" grpId="1" animBg="1"/>
      <p:bldP spid="29" grpId="0" animBg="1"/>
      <p:bldP spid="29" grpId="1" animBg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 animBg="1"/>
      <p:bldP spid="36" grpId="1" animBg="1"/>
      <p:bldP spid="37" grpId="0"/>
      <p:bldP spid="37" grpId="1"/>
      <p:bldP spid="38" grpId="0"/>
      <p:bldP spid="38" grpId="1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1" grpId="0"/>
      <p:bldP spid="51" grpId="1"/>
      <p:bldP spid="59" grpId="0"/>
      <p:bldP spid="61" grpId="0" animBg="1"/>
      <p:bldP spid="61" grpId="1" animBg="1"/>
      <p:bldP spid="62" grpId="0"/>
      <p:bldP spid="62" grpId="1"/>
      <p:bldP spid="97" grpId="0"/>
      <p:bldP spid="101" grpId="0" animBg="1"/>
      <p:bldP spid="101" grpId="1" animBg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 animBg="1"/>
      <p:bldP spid="108" grpId="1" animBg="1"/>
      <p:bldP spid="109" grpId="0"/>
      <p:bldP spid="109" grpId="1"/>
      <p:bldP spid="110" grpId="0"/>
      <p:bldP spid="110" grpId="1"/>
      <p:bldP spid="80" grpId="0" animBg="1"/>
      <p:bldP spid="80" grpId="1" animBg="1"/>
      <p:bldP spid="111" grpId="0"/>
      <p:bldP spid="111" grpId="1"/>
      <p:bldP spid="74" grpId="0"/>
      <p:bldP spid="74" grpId="1"/>
      <p:bldP spid="75" grpId="0" animBg="1"/>
      <p:bldP spid="75" grpId="1" animBg="1"/>
      <p:bldP spid="76" grpId="0"/>
      <p:bldP spid="76" grpId="1"/>
      <p:bldP spid="77" grpId="0"/>
      <p:bldP spid="77" grpId="1"/>
      <p:bldP spid="78" grpId="0"/>
      <p:bldP spid="7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9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 bwMode="auto">
          <a:xfrm>
            <a:off x="6640362" y="675785"/>
            <a:ext cx="1886937" cy="251423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7613774" y="675785"/>
            <a:ext cx="616861" cy="25142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808079" y="927208"/>
            <a:ext cx="6778722" cy="251423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1264856" y="919588"/>
            <a:ext cx="2203324" cy="25142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4503245" y="922693"/>
            <a:ext cx="568770" cy="25142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735064" y="927208"/>
            <a:ext cx="808247" cy="25142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67313" y="2265603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16675" y="3019916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9" name="Rounded Rectangle 238"/>
          <p:cNvSpPr/>
          <p:nvPr/>
        </p:nvSpPr>
        <p:spPr bwMode="auto">
          <a:xfrm>
            <a:off x="827017" y="671956"/>
            <a:ext cx="5805329" cy="248934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04221" y="627796"/>
            <a:ext cx="817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 defTabSz="91357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solid cube is cut into two cuboids exactly at middle. Find the ratio of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287338" indent="-287338" defTabSz="913577" eaLnBrk="0" fontAlgn="base" hangingPunct="0"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total surface area of the given cube and that of the cuboid.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1028" name="Picture 4" descr="http://www.teachthechildrenwell.com/sa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60000">
            <a:off x="2473006" y="400737"/>
            <a:ext cx="2471176" cy="222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be 2"/>
          <p:cNvSpPr/>
          <p:nvPr/>
        </p:nvSpPr>
        <p:spPr>
          <a:xfrm>
            <a:off x="3728961" y="1427306"/>
            <a:ext cx="2105891" cy="1914446"/>
          </a:xfrm>
          <a:prstGeom prst="cube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6200000" flipV="1">
            <a:off x="4782627" y="841320"/>
            <a:ext cx="0" cy="1634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0800000" flipV="1">
            <a:off x="5606476" y="1656295"/>
            <a:ext cx="0" cy="1442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be 25"/>
          <p:cNvSpPr/>
          <p:nvPr/>
        </p:nvSpPr>
        <p:spPr>
          <a:xfrm>
            <a:off x="3958057" y="1427306"/>
            <a:ext cx="1876795" cy="1685457"/>
          </a:xfrm>
          <a:prstGeom prst="cube">
            <a:avLst>
              <a:gd name="adj" fmla="val 14074"/>
            </a:avLst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9717" y="121633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6425859" y="1427306"/>
            <a:ext cx="2105891" cy="1914446"/>
          </a:xfrm>
          <a:prstGeom prst="cube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4849" y="3301838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38313" y="3058305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62355" y="2273750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06908" y="1656294"/>
            <a:ext cx="2358790" cy="2121722"/>
            <a:chOff x="3406908" y="1656294"/>
            <a:chExt cx="2358790" cy="2121722"/>
          </a:xfrm>
        </p:grpSpPr>
        <p:sp>
          <p:nvSpPr>
            <p:cNvPr id="22" name="Cube 21"/>
            <p:cNvSpPr/>
            <p:nvPr/>
          </p:nvSpPr>
          <p:spPr>
            <a:xfrm>
              <a:off x="3729681" y="1656294"/>
              <a:ext cx="1876795" cy="1685457"/>
            </a:xfrm>
            <a:prstGeom prst="cube">
              <a:avLst>
                <a:gd name="adj" fmla="val 14827"/>
              </a:avLst>
            </a:prstGeom>
            <a:blipFill>
              <a:blip r:embed="rId3"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94683" y="3316351"/>
              <a:ext cx="301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endParaRPr lang="en-US" sz="24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06908" y="2265965"/>
              <a:ext cx="3016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endParaRPr lang="en-US" sz="24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444777" y="3104508"/>
              <a:ext cx="320921" cy="579854"/>
              <a:chOff x="5432077" y="3148958"/>
              <a:chExt cx="320921" cy="579854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438706" y="3148958"/>
                <a:ext cx="263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l</a:t>
                </a:r>
                <a:endParaRPr lang="en-US" sz="1600" b="1" i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5492795" y="3442408"/>
                <a:ext cx="2215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32077" y="3390258"/>
                <a:ext cx="320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5736877" y="2774308"/>
            <a:ext cx="320921" cy="579854"/>
            <a:chOff x="5432077" y="3148958"/>
            <a:chExt cx="320921" cy="579854"/>
          </a:xfrm>
        </p:grpSpPr>
        <p:sp>
          <p:nvSpPr>
            <p:cNvPr id="33" name="TextBox 32"/>
            <p:cNvSpPr txBox="1"/>
            <p:nvPr/>
          </p:nvSpPr>
          <p:spPr>
            <a:xfrm>
              <a:off x="5438706" y="3148958"/>
              <a:ext cx="263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5492795" y="3442408"/>
              <a:ext cx="221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32077" y="3390258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V="1">
            <a:off x="6091415" y="1258338"/>
            <a:ext cx="0" cy="3677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10217" y="370098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Cube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58247" y="3544427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Cube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0098" y="354391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Cuboid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76268" y="354413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Cuboid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8769" y="4004475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Side of a cube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4865" y="400447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20653" y="401216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289" y="431384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44781" y="4313845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Total surface of a cube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67509" y="43138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38110" y="4313845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94683" y="3316124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06364" y="2265503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54250" y="2982267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Cloud 103"/>
          <p:cNvSpPr/>
          <p:nvPr/>
        </p:nvSpPr>
        <p:spPr bwMode="auto">
          <a:xfrm rot="10800000" flipH="1" flipV="1">
            <a:off x="961124" y="1907807"/>
            <a:ext cx="3236316" cy="95344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3728" y="2092141"/>
            <a:ext cx="314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total surface area of cube?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8556" y="2215252"/>
            <a:ext cx="752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884935" y="544096"/>
            <a:ext cx="2594506" cy="65605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10335" y="696496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prstClr val="black"/>
                </a:solidFill>
                <a:latin typeface="Bookman Old Style" pitchFamily="18" charset="0"/>
              </a:rPr>
              <a:t>To Find: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21001" y="861596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(Cuboid)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952222" y="872123"/>
            <a:ext cx="1475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50908" y="589974"/>
            <a:ext cx="1256155" cy="25142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08388" y="544096"/>
            <a:ext cx="134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3.58025E-6 L -0.23177 -0.04383 " pathEditMode="relative" rAng="0" ptsTypes="AA">
                                      <p:cBhvr>
                                        <p:cTn id="1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-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1" grpId="0" animBg="1"/>
      <p:bldP spid="65" grpId="0" animBg="1"/>
      <p:bldP spid="49" grpId="0" animBg="1"/>
      <p:bldP spid="50" grpId="0" animBg="1"/>
      <p:bldP spid="51" grpId="0" animBg="1"/>
      <p:bldP spid="41" grpId="0"/>
      <p:bldP spid="42" grpId="0"/>
      <p:bldP spid="189" grpId="0" build="p"/>
      <p:bldP spid="3" grpId="0" animBg="1"/>
      <p:bldP spid="3" grpId="1" animBg="1"/>
      <p:bldP spid="26" grpId="0" animBg="1"/>
      <p:bldP spid="190" grpId="0"/>
      <p:bldP spid="23" grpId="0" animBg="1"/>
      <p:bldP spid="24" grpId="0"/>
      <p:bldP spid="25" grpId="0"/>
      <p:bldP spid="27" grpId="0"/>
      <p:bldP spid="45" grpId="0"/>
      <p:bldP spid="46" grpId="0"/>
      <p:bldP spid="46" grpId="1"/>
      <p:bldP spid="47" grpId="0"/>
      <p:bldP spid="48" grpId="0"/>
      <p:bldP spid="60" grpId="0"/>
      <p:bldP spid="60" grpId="1"/>
      <p:bldP spid="62" grpId="0"/>
      <p:bldP spid="62" grpId="1"/>
      <p:bldP spid="70" grpId="0"/>
      <p:bldP spid="70" grpId="1"/>
      <p:bldP spid="61" grpId="0" animBg="1"/>
      <p:bldP spid="61" grpId="1" animBg="1"/>
      <p:bldP spid="63" grpId="0"/>
      <p:bldP spid="63" grpId="1"/>
      <p:bldP spid="69" grpId="0"/>
      <p:bldP spid="69" grpId="1"/>
      <p:bldP spid="2" grpId="0" animBg="1"/>
      <p:bldP spid="66" grpId="0"/>
      <p:bldP spid="68" grpId="0"/>
      <p:bldP spid="59" grpId="0" animBg="1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5474389" y="2973996"/>
            <a:ext cx="193972" cy="23443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063428" y="2623071"/>
            <a:ext cx="2008048" cy="283667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921118" y="2969234"/>
            <a:ext cx="193972" cy="23443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699661" y="2968280"/>
            <a:ext cx="193972" cy="23443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289689" y="2968280"/>
            <a:ext cx="193972" cy="23443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003298" y="2050456"/>
            <a:ext cx="2230927" cy="552787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108431" y="2349851"/>
            <a:ext cx="267117" cy="312034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252503" y="2864336"/>
            <a:ext cx="293829" cy="456849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118122" y="3163638"/>
            <a:ext cx="293829" cy="26990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04221" y="627796"/>
            <a:ext cx="817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 defTabSz="91357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solid cube is cut into two cuboids exactly at middle. Find the ratio of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  <a:p>
            <a:pPr marL="287338" indent="-287338" defTabSz="913577" eaLnBrk="0" fontAlgn="base" hangingPunct="0"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the total surface area of the given cube and that of the cuboid.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9717" y="121633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441518" y="1421077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Length of cuboid 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583717" y="14210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782998" y="1421077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Side of a cube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388972" y="143870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643401" y="1438702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126218" y="2130114"/>
            <a:ext cx="1430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Its breadth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567509" y="213011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842034" y="1988295"/>
            <a:ext cx="263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3819592" y="228400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208" name="Straight Connector 207"/>
          <p:cNvCxnSpPr/>
          <p:nvPr/>
        </p:nvCxnSpPr>
        <p:spPr>
          <a:xfrm>
            <a:off x="3846358" y="2306966"/>
            <a:ext cx="27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2208643" y="2591465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Its height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591535" y="259146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807052" y="259146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93201" y="2916368"/>
            <a:ext cx="3348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of a cuboid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548453" y="291636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3739000" y="291636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3950996" y="291636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600" b="1" baseline="-25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4400332" y="291636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578786" y="2916368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b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h</a:t>
            </a:r>
            <a:endParaRPr lang="en-US" sz="1600" b="1" baseline="-25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999734" y="2916368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243508" y="2916368"/>
            <a:ext cx="614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 h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542592" y="357160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748379" y="357160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2" name="Left Bracket 221"/>
          <p:cNvSpPr/>
          <p:nvPr/>
        </p:nvSpPr>
        <p:spPr>
          <a:xfrm>
            <a:off x="4074708" y="3443435"/>
            <a:ext cx="73152" cy="62454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050927" y="35716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284731" y="35716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579865" y="3444448"/>
            <a:ext cx="263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557423" y="374015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227" name="Straight Connector 226"/>
          <p:cNvCxnSpPr/>
          <p:nvPr/>
        </p:nvCxnSpPr>
        <p:spPr>
          <a:xfrm>
            <a:off x="4584189" y="3763119"/>
            <a:ext cx="27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4843079" y="35716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115251" y="3429786"/>
            <a:ext cx="263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092809" y="37254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5119575" y="3748457"/>
            <a:ext cx="27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5384748" y="35829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590423" y="35716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782708" y="35716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963536" y="35716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128806" y="35716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334481" y="35716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8" name="Left Bracket 237"/>
          <p:cNvSpPr/>
          <p:nvPr/>
        </p:nvSpPr>
        <p:spPr>
          <a:xfrm flipH="1">
            <a:off x="6527194" y="3454161"/>
            <a:ext cx="73152" cy="62454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025494" y="590550"/>
            <a:ext cx="2594506" cy="65605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50894" y="74295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prstClr val="black"/>
                </a:solidFill>
                <a:latin typeface="Bookman Old Style" pitchFamily="18" charset="0"/>
              </a:rPr>
              <a:t>To Find: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092781" y="918577"/>
            <a:ext cx="1475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 bwMode="auto">
          <a:xfrm>
            <a:off x="6098192" y="960278"/>
            <a:ext cx="1452255" cy="25142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48947" y="590550"/>
            <a:ext cx="134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84849" y="3069368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62355" y="2273750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49917" y="3366918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Cuboid</a:t>
            </a:r>
            <a:endParaRPr lang="en-US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61560" y="908050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(Cuboid)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Cube 58"/>
          <p:cNvSpPr/>
          <p:nvPr/>
        </p:nvSpPr>
        <p:spPr>
          <a:xfrm>
            <a:off x="6437737" y="1427306"/>
            <a:ext cx="1876795" cy="1685457"/>
          </a:xfrm>
          <a:prstGeom prst="cube">
            <a:avLst>
              <a:gd name="adj" fmla="val 14074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226077" y="2806058"/>
            <a:ext cx="320921" cy="579854"/>
            <a:chOff x="5432077" y="3148958"/>
            <a:chExt cx="320921" cy="579854"/>
          </a:xfrm>
        </p:grpSpPr>
        <p:sp>
          <p:nvSpPr>
            <p:cNvPr id="61" name="TextBox 60"/>
            <p:cNvSpPr txBox="1"/>
            <p:nvPr/>
          </p:nvSpPr>
          <p:spPr>
            <a:xfrm>
              <a:off x="5438706" y="3148958"/>
              <a:ext cx="263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H="1">
              <a:off x="5492795" y="3442408"/>
              <a:ext cx="221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432077" y="3390258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5" name="Cloud 103"/>
          <p:cNvSpPr/>
          <p:nvPr/>
        </p:nvSpPr>
        <p:spPr bwMode="auto">
          <a:xfrm rot="10800000" flipH="1" flipV="1">
            <a:off x="620235" y="1971217"/>
            <a:ext cx="3236316" cy="95344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8337" y="2155551"/>
            <a:ext cx="327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for total surface area of cuboid?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318634" y="2278662"/>
            <a:ext cx="188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2(</a:t>
            </a:r>
            <a:r>
              <a:rPr lang="en-US" sz="1600" b="1" i="1" dirty="0" err="1">
                <a:solidFill>
                  <a:srgbClr val="FFFF00"/>
                </a:solidFill>
                <a:latin typeface="Bookman Old Style" pitchFamily="18" charset="0"/>
              </a:rPr>
              <a:t>lb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+ </a:t>
            </a:r>
            <a:r>
              <a:rPr lang="en-US" sz="1600" b="1" i="1" dirty="0" err="1">
                <a:solidFill>
                  <a:srgbClr val="FFFF00"/>
                </a:solidFill>
                <a:latin typeface="Bookman Old Style" pitchFamily="18" charset="0"/>
              </a:rPr>
              <a:t>bh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+ </a:t>
            </a:r>
            <a:r>
              <a:rPr lang="en-US" sz="1600" b="1" i="1" dirty="0">
                <a:solidFill>
                  <a:srgbClr val="FFFF00"/>
                </a:solidFill>
                <a:latin typeface="Bookman Old Style" pitchFamily="18" charset="0"/>
              </a:rPr>
              <a:t>hl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)</a:t>
            </a:r>
            <a:endParaRPr lang="en-US" sz="1600" b="1" baseline="30000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343400" y="1777256"/>
            <a:ext cx="1782710" cy="33332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81" name="Cloud 103"/>
          <p:cNvSpPr/>
          <p:nvPr/>
        </p:nvSpPr>
        <p:spPr bwMode="auto">
          <a:xfrm rot="10800000" flipH="1" flipV="1">
            <a:off x="945984" y="1981276"/>
            <a:ext cx="2254877" cy="67094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8782" y="2007003"/>
            <a:ext cx="223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length of cuboid?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50144" y="2130114"/>
            <a:ext cx="54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428853" y="3112763"/>
            <a:ext cx="1651373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loud 103"/>
          <p:cNvSpPr/>
          <p:nvPr/>
        </p:nvSpPr>
        <p:spPr bwMode="auto">
          <a:xfrm rot="10800000" flipH="1" flipV="1">
            <a:off x="560821" y="3321131"/>
            <a:ext cx="2254877" cy="67094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7066" y="3364217"/>
            <a:ext cx="2196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breadth of cuboid?</a:t>
            </a:r>
          </a:p>
        </p:txBody>
      </p:sp>
      <p:cxnSp>
        <p:nvCxnSpPr>
          <p:cNvPr id="88" name="Straight Connector 87"/>
          <p:cNvCxnSpPr/>
          <p:nvPr/>
        </p:nvCxnSpPr>
        <p:spPr>
          <a:xfrm rot="60000" flipV="1">
            <a:off x="8074094" y="2859420"/>
            <a:ext cx="245744" cy="26358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531360" y="3363525"/>
            <a:ext cx="320921" cy="594143"/>
            <a:chOff x="5436840" y="3148958"/>
            <a:chExt cx="320921" cy="594143"/>
          </a:xfrm>
        </p:grpSpPr>
        <p:sp>
          <p:nvSpPr>
            <p:cNvPr id="90" name="TextBox 89"/>
            <p:cNvSpPr txBox="1"/>
            <p:nvPr/>
          </p:nvSpPr>
          <p:spPr>
            <a:xfrm>
              <a:off x="5438706" y="3148958"/>
              <a:ext cx="263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srgbClr val="FFFF00"/>
                  </a:solidFill>
                  <a:latin typeface="Bookman Old Style" pitchFamily="18" charset="0"/>
                </a:rPr>
                <a:t>l</a:t>
              </a:r>
              <a:endParaRPr lang="en-US" sz="1600" b="1" i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5492795" y="3442408"/>
              <a:ext cx="22158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436840" y="3404547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3" name="Cloud 103"/>
          <p:cNvSpPr/>
          <p:nvPr/>
        </p:nvSpPr>
        <p:spPr bwMode="auto">
          <a:xfrm rot="10800000" flipH="1" flipV="1">
            <a:off x="544241" y="3323832"/>
            <a:ext cx="2254877" cy="67094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0485" y="3366918"/>
            <a:ext cx="217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height of cuboid?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1847" y="3490029"/>
            <a:ext cx="54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l</a:t>
            </a:r>
            <a:endParaRPr lang="en-US" sz="1600" b="1" i="1" baseline="30000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6440914" y="1660970"/>
            <a:ext cx="0" cy="1462055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4381781" y="1810305"/>
            <a:ext cx="1707138" cy="267228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89689" y="1762427"/>
            <a:ext cx="1925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indent="-3175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/>
            </a:pPr>
            <a:r>
              <a:rPr lang="en-IN" b="1" kern="0" dirty="0" smtClean="0">
                <a:solidFill>
                  <a:prstClr val="black"/>
                </a:solidFill>
                <a:latin typeface="Bookman Old Style" pitchFamily="18" charset="0"/>
              </a:rPr>
              <a:t>2(</a:t>
            </a:r>
            <a:r>
              <a:rPr lang="en-IN" b="1" i="1" kern="0" dirty="0" err="1" smtClean="0">
                <a:solidFill>
                  <a:prstClr val="black"/>
                </a:solidFill>
                <a:latin typeface="Bookman Old Style" pitchFamily="18" charset="0"/>
              </a:rPr>
              <a:t>lb</a:t>
            </a:r>
            <a:r>
              <a:rPr lang="en-IN" b="1" kern="0" dirty="0" smtClean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IN" b="1" i="1" kern="0" dirty="0" err="1" smtClean="0">
                <a:solidFill>
                  <a:prstClr val="black"/>
                </a:solidFill>
                <a:latin typeface="Bookman Old Style" pitchFamily="18" charset="0"/>
              </a:rPr>
              <a:t>bh</a:t>
            </a:r>
            <a:r>
              <a:rPr lang="en-IN" b="1" kern="0" dirty="0" smtClean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IN" b="1" i="1" kern="0" dirty="0" smtClean="0">
                <a:solidFill>
                  <a:prstClr val="black"/>
                </a:solidFill>
                <a:latin typeface="Bookman Old Style" pitchFamily="18" charset="0"/>
              </a:rPr>
              <a:t>hl</a:t>
            </a:r>
            <a:r>
              <a:rPr lang="en-IN" b="1" kern="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IN" b="1" kern="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1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500"/>
                            </p:stCondLst>
                            <p:childTnLst>
                              <p:par>
                                <p:cTn id="36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0"/>
                            </p:stCondLst>
                            <p:childTnLst>
                              <p:par>
                                <p:cTn id="3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000"/>
                            </p:stCondLst>
                            <p:childTnLst>
                              <p:par>
                                <p:cTn id="4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8" grpId="0" animBg="1"/>
      <p:bldP spid="108" grpId="1" animBg="1"/>
      <p:bldP spid="108" grpId="2" animBg="1"/>
      <p:bldP spid="108" grpId="3" animBg="1"/>
      <p:bldP spid="107" grpId="0" animBg="1"/>
      <p:bldP spid="107" grpId="1" animBg="1"/>
      <p:bldP spid="105" grpId="0" animBg="1"/>
      <p:bldP spid="105" grpId="1" animBg="1"/>
      <p:bldP spid="103" grpId="0" animBg="1"/>
      <p:bldP spid="103" grpId="1" animBg="1"/>
      <p:bldP spid="102" grpId="0" animBg="1"/>
      <p:bldP spid="102" grpId="1" animBg="1"/>
      <p:bldP spid="102" grpId="2" animBg="1"/>
      <p:bldP spid="102" grpId="3" animBg="1"/>
      <p:bldP spid="101" grpId="0" animBg="1"/>
      <p:bldP spid="101" grpId="1" animBg="1"/>
      <p:bldP spid="100" grpId="0" animBg="1"/>
      <p:bldP spid="100" grpId="1" animBg="1"/>
      <p:bldP spid="99" grpId="0" animBg="1"/>
      <p:bldP spid="99" grpId="1" animBg="1"/>
      <p:bldP spid="206" grpId="0"/>
      <p:bldP spid="207" grpId="0"/>
      <p:bldP spid="214" grpId="0"/>
      <p:bldP spid="215" grpId="0"/>
      <p:bldP spid="216" grpId="0"/>
      <p:bldP spid="217" grpId="0"/>
      <p:bldP spid="218" grpId="0"/>
      <p:bldP spid="219" grpId="0"/>
      <p:bldP spid="221" grpId="0"/>
      <p:bldP spid="222" grpId="0" animBg="1"/>
      <p:bldP spid="224" grpId="0"/>
      <p:bldP spid="225" grpId="0"/>
      <p:bldP spid="226" grpId="0"/>
      <p:bldP spid="228" grpId="0"/>
      <p:bldP spid="229" grpId="0"/>
      <p:bldP spid="230" grpId="0"/>
      <p:bldP spid="232" grpId="0"/>
      <p:bldP spid="234" grpId="0"/>
      <p:bldP spid="236" grpId="0"/>
      <p:bldP spid="238" grpId="0" animBg="1"/>
      <p:bldP spid="66" grpId="0" animBg="1"/>
      <p:bldP spid="75" grpId="0" animBg="1"/>
      <p:bldP spid="75" grpId="1" animBg="1"/>
      <p:bldP spid="76" grpId="0"/>
      <p:bldP spid="76" grpId="1"/>
      <p:bldP spid="77" grpId="0"/>
      <p:bldP spid="77" grpId="1"/>
      <p:bldP spid="79" grpId="0" animBg="1"/>
      <p:bldP spid="79" grpId="1" animBg="1"/>
      <p:bldP spid="81" grpId="0" animBg="1"/>
      <p:bldP spid="81" grpId="1" animBg="1"/>
      <p:bldP spid="82" grpId="0"/>
      <p:bldP spid="82" grpId="1"/>
      <p:bldP spid="83" grpId="0"/>
      <p:bldP spid="83" grpId="1"/>
      <p:bldP spid="85" grpId="0" animBg="1"/>
      <p:bldP spid="85" grpId="1" animBg="1"/>
      <p:bldP spid="86" grpId="0"/>
      <p:bldP spid="86" grpId="1"/>
      <p:bldP spid="93" grpId="0" animBg="1"/>
      <p:bldP spid="93" grpId="1" animBg="1"/>
      <p:bldP spid="94" grpId="0"/>
      <p:bldP spid="94" grpId="1"/>
      <p:bldP spid="95" grpId="0"/>
      <p:bldP spid="95" grpId="1"/>
      <p:bldP spid="97" grpId="0" animBg="1"/>
      <p:bldP spid="97" grpId="1" animBg="1"/>
      <p:bldP spid="80" grpId="0"/>
      <p:bldP spid="8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221" y="627796"/>
            <a:ext cx="817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 defTabSz="91357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solid cube is cut into two cuboids exactly at middle. Find the ratio of the total surface area of the given cube and that of the cuboid.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717" y="121633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545999" y="148810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735355" y="148810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3061684" y="1359935"/>
            <a:ext cx="73152" cy="62454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040308" y="1488105"/>
            <a:ext cx="2584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5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71707" y="14881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566841" y="1360948"/>
            <a:ext cx="263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544399" y="165665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3571165" y="1679619"/>
            <a:ext cx="27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3830055" y="14881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102227" y="1346286"/>
            <a:ext cx="263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b="1" i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079785" y="16419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4106551" y="1664957"/>
            <a:ext cx="27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371724" y="149945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579804" y="1488105"/>
            <a:ext cx="2584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5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769684" y="14881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952917" y="1488105"/>
            <a:ext cx="2584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5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115782" y="14881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323862" y="1488105"/>
            <a:ext cx="2584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500" b="1" i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2" name="Left Bracket 231"/>
          <p:cNvSpPr/>
          <p:nvPr/>
        </p:nvSpPr>
        <p:spPr>
          <a:xfrm flipH="1">
            <a:off x="5514170" y="1370661"/>
            <a:ext cx="73152" cy="624548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5999" y="224364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32107" y="224364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7" name="Left Bracket 56"/>
          <p:cNvSpPr/>
          <p:nvPr/>
        </p:nvSpPr>
        <p:spPr>
          <a:xfrm>
            <a:off x="3058436" y="2143860"/>
            <a:ext cx="73152" cy="567771"/>
          </a:xfrm>
          <a:prstGeom prst="leftBracket">
            <a:avLst>
              <a:gd name="adj" fmla="val 956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59913" y="2116484"/>
            <a:ext cx="356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83957" y="2412191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110723" y="2435155"/>
            <a:ext cx="27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369613" y="224364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95299" y="2101822"/>
            <a:ext cx="356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19343" y="2397529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646109" y="2420493"/>
            <a:ext cx="271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911282" y="22549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76882" y="2243641"/>
            <a:ext cx="3433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3" name="Left Bracket 72"/>
          <p:cNvSpPr/>
          <p:nvPr/>
        </p:nvSpPr>
        <p:spPr>
          <a:xfrm flipH="1">
            <a:off x="4298364" y="2154586"/>
            <a:ext cx="73152" cy="567771"/>
          </a:xfrm>
          <a:prstGeom prst="leftBracket">
            <a:avLst>
              <a:gd name="adj" fmla="val 321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45999" y="304871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763035" y="304871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6" name="Left Bracket 75"/>
          <p:cNvSpPr/>
          <p:nvPr/>
        </p:nvSpPr>
        <p:spPr>
          <a:xfrm>
            <a:off x="3089364" y="2974945"/>
            <a:ext cx="73152" cy="567771"/>
          </a:xfrm>
          <a:prstGeom prst="leftBracket">
            <a:avLst>
              <a:gd name="adj" fmla="val 956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20234" y="3000961"/>
            <a:ext cx="356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80239" y="30009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05925" y="3000961"/>
            <a:ext cx="356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52335" y="300096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21785" y="3000961"/>
            <a:ext cx="474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5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3208857" y="3353943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657511" y="334742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4" name="Left Bracket 83"/>
          <p:cNvSpPr/>
          <p:nvPr/>
        </p:nvSpPr>
        <p:spPr>
          <a:xfrm flipH="1">
            <a:off x="4384907" y="2974945"/>
            <a:ext cx="73152" cy="567771"/>
          </a:xfrm>
          <a:prstGeom prst="leftBracket">
            <a:avLst>
              <a:gd name="adj" fmla="val 321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45999" y="379340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847658" y="3793405"/>
            <a:ext cx="489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85294" y="1465906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TSA (Cuboid)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84849" y="3069368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62355" y="2273750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Cube 91"/>
          <p:cNvSpPr/>
          <p:nvPr/>
        </p:nvSpPr>
        <p:spPr>
          <a:xfrm>
            <a:off x="6437737" y="1427306"/>
            <a:ext cx="1876795" cy="1685457"/>
          </a:xfrm>
          <a:prstGeom prst="cube">
            <a:avLst>
              <a:gd name="adj" fmla="val 14074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226077" y="2806058"/>
            <a:ext cx="320921" cy="579854"/>
            <a:chOff x="5432077" y="3148958"/>
            <a:chExt cx="320921" cy="579854"/>
          </a:xfrm>
        </p:grpSpPr>
        <p:sp>
          <p:nvSpPr>
            <p:cNvPr id="94" name="TextBox 93"/>
            <p:cNvSpPr txBox="1"/>
            <p:nvPr/>
          </p:nvSpPr>
          <p:spPr>
            <a:xfrm>
              <a:off x="5438706" y="3148958"/>
              <a:ext cx="263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5492795" y="3442408"/>
              <a:ext cx="221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432077" y="3390258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5132453" y="544096"/>
            <a:ext cx="2594506" cy="65605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57853" y="696496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prstClr val="black"/>
                </a:solidFill>
                <a:latin typeface="Bookman Old Style" pitchFamily="18" charset="0"/>
              </a:rPr>
              <a:t>To Find: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199740" y="872123"/>
            <a:ext cx="1475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205151" y="913824"/>
            <a:ext cx="1452255" cy="25142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5906" y="544096"/>
            <a:ext cx="134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168519" y="861596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(Cuboid)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85294" y="3793405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TSA (Cuboid)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4941" y="377652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480000" flipH="1">
            <a:off x="3718644" y="3420675"/>
            <a:ext cx="192050" cy="192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480000" flipH="1">
            <a:off x="2823286" y="3129172"/>
            <a:ext cx="192050" cy="192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60" grpId="0"/>
      <p:bldP spid="61" grpId="0"/>
      <p:bldP spid="63" grpId="0"/>
      <p:bldP spid="64" grpId="0"/>
      <p:bldP spid="65" grpId="0"/>
      <p:bldP spid="67" grpId="0"/>
      <p:bldP spid="73" grpId="0" animBg="1"/>
      <p:bldP spid="75" grpId="0"/>
      <p:bldP spid="76" grpId="0" animBg="1"/>
      <p:bldP spid="77" grpId="0"/>
      <p:bldP spid="78" grpId="0"/>
      <p:bldP spid="79" grpId="0"/>
      <p:bldP spid="80" grpId="0"/>
      <p:bldP spid="83" grpId="0"/>
      <p:bldP spid="84" grpId="0" animBg="1"/>
      <p:bldP spid="86" grpId="0"/>
      <p:bldP spid="100" grpId="0" animBg="1"/>
      <p:bldP spid="103" grpId="0"/>
      <p:bldP spid="1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4221" y="627796"/>
            <a:ext cx="817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 defTabSz="913577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A solid cube is cut into two cuboids exactly at middle. Find the ratio of the total surface area of the given cube and that of the cuboid.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132453" y="544096"/>
            <a:ext cx="2594506" cy="6560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4585" y="4302427"/>
            <a:ext cx="5287770" cy="5403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70250" y="1163046"/>
            <a:ext cx="3754527" cy="326068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9717" y="115434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8334" y="1154343"/>
            <a:ext cx="31518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Total surface area of a cuboid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28334" y="1462452"/>
            <a:ext cx="5396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Ratio of the total surface area of a cube and cuboid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0467" y="19054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253723" y="1725983"/>
            <a:ext cx="1786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T.S.A of a cube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177592" y="2078965"/>
            <a:ext cx="19144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130060" y="2072445"/>
            <a:ext cx="1999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T.S.A of a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cuboid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46887" y="1154343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63899" y="1154343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73721" y="264457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179905" y="2452361"/>
            <a:ext cx="489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1204263" y="2818043"/>
            <a:ext cx="4166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162843" y="2836923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00229" y="340407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51425" y="3224562"/>
            <a:ext cx="320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1157659" y="3577544"/>
            <a:ext cx="2845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134362" y="3571024"/>
            <a:ext cx="320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41963" y="394017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58379" y="3940178"/>
            <a:ext cx="668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 : 2</a:t>
            </a:r>
            <a:endParaRPr lang="en-US" sz="1600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0865" y="423889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843698" y="4285058"/>
            <a:ext cx="5146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The ratio of the total surface area of the given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cube and that of the cuboid is 3 : 2.</a:t>
            </a:r>
            <a:endParaRPr lang="en-US" sz="1600" b="1" baseline="30000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32453" y="544096"/>
            <a:ext cx="2594506" cy="65605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57853" y="696496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 Find: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199740" y="872123"/>
            <a:ext cx="1475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55906" y="544096"/>
            <a:ext cx="1345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(Cube)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68519" y="861596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TSA (Cuboid)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4849" y="3069368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62355" y="2273750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2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Cube 40"/>
          <p:cNvSpPr/>
          <p:nvPr/>
        </p:nvSpPr>
        <p:spPr>
          <a:xfrm>
            <a:off x="6437737" y="1427306"/>
            <a:ext cx="1876795" cy="1685457"/>
          </a:xfrm>
          <a:prstGeom prst="cube">
            <a:avLst>
              <a:gd name="adj" fmla="val 14074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226077" y="2806058"/>
            <a:ext cx="320921" cy="579854"/>
            <a:chOff x="5432077" y="3148958"/>
            <a:chExt cx="320921" cy="579854"/>
          </a:xfrm>
        </p:grpSpPr>
        <p:sp>
          <p:nvSpPr>
            <p:cNvPr id="43" name="TextBox 42"/>
            <p:cNvSpPr txBox="1"/>
            <p:nvPr/>
          </p:nvSpPr>
          <p:spPr>
            <a:xfrm>
              <a:off x="5438706" y="3148958"/>
              <a:ext cx="2632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endParaRPr lang="en-US" sz="1600" b="1" i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492795" y="3442408"/>
              <a:ext cx="2215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432077" y="3390258"/>
              <a:ext cx="320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6" name="Rounded Rectangle 45"/>
          <p:cNvSpPr/>
          <p:nvPr/>
        </p:nvSpPr>
        <p:spPr>
          <a:xfrm>
            <a:off x="3360711" y="1785221"/>
            <a:ext cx="2928131" cy="44809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401422" y="1829931"/>
            <a:ext cx="2837119" cy="358675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08325" y="1835130"/>
            <a:ext cx="2969751" cy="338554"/>
            <a:chOff x="1204092" y="4313845"/>
            <a:chExt cx="2969751" cy="338554"/>
          </a:xfrm>
        </p:grpSpPr>
        <p:sp>
          <p:nvSpPr>
            <p:cNvPr id="47" name="TextBox 46"/>
            <p:cNvSpPr txBox="1"/>
            <p:nvPr/>
          </p:nvSpPr>
          <p:spPr>
            <a:xfrm>
              <a:off x="1204092" y="4313845"/>
              <a:ext cx="2496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Total surface of cube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85431" y="431384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84607" y="4313845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6</a:t>
              </a:r>
              <a:r>
                <a:rPr lang="en-US" sz="16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cxnSp>
        <p:nvCxnSpPr>
          <p:cNvPr id="52" name="Straight Connector 51"/>
          <p:cNvCxnSpPr/>
          <p:nvPr/>
        </p:nvCxnSpPr>
        <p:spPr>
          <a:xfrm rot="480000" flipH="1">
            <a:off x="1236016" y="2926346"/>
            <a:ext cx="172139" cy="170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480000" flipH="1">
            <a:off x="1226171" y="2549194"/>
            <a:ext cx="179129" cy="177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82263" y="297469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32108" y="231400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US" sz="1400" b="1" baseline="300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1" grpId="0" animBg="1"/>
      <p:bldP spid="51" grpId="1" animBg="1"/>
      <p:bldP spid="77" grpId="0"/>
      <p:bldP spid="83" grpId="0"/>
      <p:bldP spid="72" grpId="0"/>
      <p:bldP spid="88" grpId="0"/>
      <p:bldP spid="94" grpId="0"/>
      <p:bldP spid="96" grpId="0"/>
      <p:bldP spid="98" grpId="0"/>
      <p:bldP spid="100" grpId="0" build="p"/>
      <p:bldP spid="31" grpId="0" animBg="1"/>
      <p:bldP spid="31" grpId="1" animBg="1"/>
      <p:bldP spid="34" grpId="0"/>
      <p:bldP spid="37" grpId="0"/>
      <p:bldP spid="38" grpId="0"/>
      <p:bldP spid="46" grpId="0" animBg="1"/>
      <p:bldP spid="50" grpId="0" animBg="1"/>
      <p:bldP spid="50" grpId="1" animBg="1"/>
      <p:bldP spid="54" grpId="0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46100"/>
            <a:ext cx="81534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10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8737" y="3989163"/>
            <a:ext cx="836613" cy="3025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3878262" y="4313013"/>
            <a:ext cx="836613" cy="3025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5583237" y="971550"/>
            <a:ext cx="1436875" cy="30252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847725" y="3943350"/>
            <a:ext cx="1550534" cy="2685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244052" y="4291692"/>
            <a:ext cx="8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6 (6)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02899" y="4285160"/>
            <a:ext cx="156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6  (</a:t>
            </a:r>
            <a:r>
              <a:rPr lang="en-US" dirty="0" smtClean="0">
                <a:latin typeface="Bookman Old Style" pitchFamily="18" charset="0"/>
              </a:rPr>
              <a:t>side</a:t>
            </a:r>
            <a:r>
              <a:rPr lang="en-US" baseline="-25000" dirty="0" smtClean="0">
                <a:latin typeface="Bookman Old Style" pitchFamily="18" charset="0"/>
              </a:rPr>
              <a:t>2</a:t>
            </a:r>
            <a:r>
              <a:rPr lang="en-US" dirty="0" smtClean="0">
                <a:latin typeface="Bookman Old Style" pitchFamily="18" charset="0"/>
              </a:rPr>
              <a:t>)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98519" y="3958590"/>
            <a:ext cx="1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  <a:sym typeface="Symbol"/>
              </a:rPr>
              <a:t>6 </a:t>
            </a:r>
            <a:r>
              <a:rPr lang="en-US" dirty="0" smtClean="0">
                <a:latin typeface="Bookman Old Style" pitchFamily="18" charset="0"/>
                <a:sym typeface="Symbol"/>
              </a:rPr>
              <a:t> (</a:t>
            </a:r>
            <a:r>
              <a:rPr lang="en-US" dirty="0" smtClean="0">
                <a:latin typeface="Bookman Old Style" pitchFamily="18" charset="0"/>
              </a:rPr>
              <a:t>side</a:t>
            </a:r>
            <a:r>
              <a:rPr lang="en-US" baseline="-25000" dirty="0" smtClean="0">
                <a:latin typeface="Bookman Old Style" pitchFamily="18" charset="0"/>
              </a:rPr>
              <a:t>1</a:t>
            </a:r>
            <a:r>
              <a:rPr lang="en-US" dirty="0" smtClean="0">
                <a:latin typeface="Bookman Old Style" pitchFamily="18" charset="0"/>
              </a:rPr>
              <a:t>)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684027" y="149219"/>
            <a:ext cx="3853581" cy="304427"/>
          </a:xfrm>
          <a:prstGeom prst="roundRect">
            <a:avLst/>
          </a:prstGeom>
          <a:solidFill>
            <a:srgbClr val="AAE2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18389" y="444398"/>
            <a:ext cx="981074" cy="304427"/>
          </a:xfrm>
          <a:prstGeom prst="roundRect">
            <a:avLst/>
          </a:prstGeom>
          <a:solidFill>
            <a:srgbClr val="AAE2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982018" y="149219"/>
            <a:ext cx="1468921" cy="304427"/>
          </a:xfrm>
          <a:prstGeom prst="roundRect">
            <a:avLst/>
          </a:prstGeom>
          <a:solidFill>
            <a:srgbClr val="AAE2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82231" y="149219"/>
            <a:ext cx="3212718" cy="304427"/>
          </a:xfrm>
          <a:prstGeom prst="roundRect">
            <a:avLst/>
          </a:prstGeom>
          <a:solidFill>
            <a:srgbClr val="AAE28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9007" y="4620080"/>
            <a:ext cx="4181613" cy="362525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6158" y="120650"/>
            <a:ext cx="7509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A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solid cube of side 12 cm is cut into eight cubes of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equal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volume.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What will be the side of the new cube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?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Also,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 find the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ratio between their surface areas.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388" y="127023"/>
            <a:ext cx="7190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A solid cube of side 12 cm is cut into eight cubes of </a:t>
            </a:r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equal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9360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939800"/>
            <a:ext cx="488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Let V</a:t>
            </a:r>
            <a:r>
              <a:rPr lang="en-US" b="1" baseline="-25000" dirty="0" smtClean="0">
                <a:latin typeface="Bookman Old Style" pitchFamily="18" charset="0"/>
              </a:rPr>
              <a:t>1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= Volume </a:t>
            </a:r>
            <a:r>
              <a:rPr lang="en-US" dirty="0">
                <a:latin typeface="Bookman Old Style" pitchFamily="18" charset="0"/>
              </a:rPr>
              <a:t>of the cube of edge </a:t>
            </a:r>
            <a:r>
              <a:rPr lang="en-US" dirty="0" smtClean="0">
                <a:latin typeface="Bookman Old Style" pitchFamily="18" charset="0"/>
              </a:rPr>
              <a:t>12cm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700" y="1286659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and V</a:t>
            </a:r>
            <a:r>
              <a:rPr lang="en-US" b="1" baseline="-25000" dirty="0" smtClean="0">
                <a:latin typeface="Bookman Old Style"/>
              </a:rPr>
              <a:t>2</a:t>
            </a:r>
            <a:r>
              <a:rPr lang="en-US" dirty="0" smtClean="0">
                <a:latin typeface="Bookman Old Style"/>
              </a:rPr>
              <a:t> = Volume </a:t>
            </a:r>
            <a:r>
              <a:rPr lang="en-US" dirty="0">
                <a:latin typeface="Bookman Old Style"/>
              </a:rPr>
              <a:t>of the cube cut out of the first one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8830" y="1691818"/>
            <a:ext cx="95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V</a:t>
            </a:r>
            <a:r>
              <a:rPr lang="en-US" baseline="-25000" dirty="0" smtClean="0">
                <a:latin typeface="Bookman Old Style" pitchFamily="18" charset="0"/>
                <a:sym typeface="Symbol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4680" y="1679118"/>
            <a:ext cx="73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V</a:t>
            </a:r>
            <a:r>
              <a:rPr lang="en-US" baseline="-25000" dirty="0" smtClean="0">
                <a:latin typeface="Bookman Old Style" pitchFamily="18" charset="0"/>
                <a:sym typeface="Symbol"/>
              </a:rPr>
              <a:t>1</a:t>
            </a:r>
            <a:endParaRPr lang="en-US" baseline="-25000" dirty="0">
              <a:latin typeface="Bookman Old Style" pitchFamily="18" charset="0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5334000" y="1511349"/>
            <a:ext cx="3187700" cy="14250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69562" y="1941678"/>
            <a:ext cx="322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volume of the cube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062" y="2072943"/>
            <a:ext cx="99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(Side)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</a:rPr>
              <a:t>3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6060" y="2254353"/>
            <a:ext cx="111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V</a:t>
            </a:r>
            <a:r>
              <a:rPr lang="en-US" baseline="-25000" dirty="0" smtClean="0">
                <a:latin typeface="Bookman Old Style" pitchFamily="18" charset="0"/>
                <a:sym typeface="Symbol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752598" y="2114552"/>
            <a:ext cx="495300" cy="646331"/>
            <a:chOff x="2819400" y="2876550"/>
            <a:chExt cx="495300" cy="646331"/>
          </a:xfrm>
        </p:grpSpPr>
        <p:sp>
          <p:nvSpPr>
            <p:cNvPr id="68" name="TextBox 67"/>
            <p:cNvSpPr txBox="1"/>
            <p:nvPr/>
          </p:nvSpPr>
          <p:spPr>
            <a:xfrm>
              <a:off x="2819400" y="2876550"/>
              <a:ext cx="495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8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936283" y="3186330"/>
              <a:ext cx="2488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2122714" y="222419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(12)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3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4106" y="2757590"/>
            <a:ext cx="111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V</a:t>
            </a:r>
            <a:r>
              <a:rPr lang="en-US" baseline="-25000" dirty="0" smtClean="0">
                <a:latin typeface="Bookman Old Style" pitchFamily="18" charset="0"/>
                <a:sym typeface="Symbol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730828" y="2632989"/>
            <a:ext cx="495300" cy="646331"/>
            <a:chOff x="2819400" y="2876550"/>
            <a:chExt cx="495300" cy="646331"/>
          </a:xfrm>
        </p:grpSpPr>
        <p:sp>
          <p:nvSpPr>
            <p:cNvPr id="73" name="TextBox 72"/>
            <p:cNvSpPr txBox="1"/>
            <p:nvPr/>
          </p:nvSpPr>
          <p:spPr>
            <a:xfrm>
              <a:off x="2819400" y="2876550"/>
              <a:ext cx="495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8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936283" y="3186330"/>
              <a:ext cx="2488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2100944" y="2735818"/>
            <a:ext cx="23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12  12  12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0600" y="3256975"/>
            <a:ext cx="111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V</a:t>
            </a:r>
            <a:r>
              <a:rPr lang="en-US" baseline="-25000" dirty="0" smtClean="0">
                <a:latin typeface="Bookman Old Style" pitchFamily="18" charset="0"/>
                <a:sym typeface="Symbol"/>
              </a:rPr>
              <a:t>2 </a:t>
            </a:r>
            <a:r>
              <a:rPr lang="en-US" dirty="0" smtClean="0">
                <a:latin typeface="Bookman Old Style" pitchFamily="18" charset="0"/>
                <a:sym typeface="Symbol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96144" y="3246087"/>
            <a:ext cx="120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6  6  6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9" name="Cloud 18"/>
          <p:cNvSpPr/>
          <p:nvPr/>
        </p:nvSpPr>
        <p:spPr>
          <a:xfrm>
            <a:off x="4953000" y="2920484"/>
            <a:ext cx="2590800" cy="102286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000" y="310515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But, Volume is (Side)</a:t>
            </a:r>
            <a:r>
              <a:rPr lang="en-US" b="1" baseline="30000" dirty="0" smtClean="0">
                <a:solidFill>
                  <a:schemeClr val="bg1"/>
                </a:solidFill>
                <a:latin typeface="Comic Sans MS" pitchFamily="66" charset="0"/>
              </a:rPr>
              <a:t>3</a:t>
            </a:r>
            <a:endParaRPr lang="en-US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3398" y="3616205"/>
            <a:ext cx="169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(Side)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3 </a:t>
            </a:r>
            <a:r>
              <a:rPr lang="en-US" dirty="0" smtClean="0">
                <a:latin typeface="Bookman Old Style" pitchFamily="18" charset="0"/>
                <a:sym typeface="Symbol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6142" y="3594427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6  6  6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0750" y="3889714"/>
            <a:ext cx="21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 </a:t>
            </a:r>
            <a:r>
              <a:rPr lang="en-US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Side</a:t>
            </a:r>
            <a:r>
              <a:rPr lang="en-US" baseline="-25000" dirty="0" smtClean="0">
                <a:latin typeface="Bookman Old Style" pitchFamily="18" charset="0"/>
                <a:sym typeface="Symbol"/>
              </a:rPr>
              <a:t>2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  </a:t>
            </a:r>
            <a:r>
              <a:rPr lang="en-US" dirty="0" smtClean="0">
                <a:latin typeface="Bookman Old Style" pitchFamily="18" charset="0"/>
                <a:sym typeface="Symbol"/>
              </a:rPr>
              <a:t>= 6 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9712" y="673976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find the ratio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73355" y="675187"/>
            <a:ext cx="349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between their surface areas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4648200" y="2474247"/>
            <a:ext cx="3200400" cy="118246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87690" y="2687419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formula for surface area of a cube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4691" y="2801918"/>
            <a:ext cx="14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6(Side)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4106638"/>
            <a:ext cx="335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Ratio of their surface area = 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6087" y="39651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6 (12)</a:t>
            </a:r>
            <a:r>
              <a:rPr lang="en-US" baseline="30000" dirty="0" smtClean="0">
                <a:latin typeface="Bookman Old Style" pitchFamily="18" charset="0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56969" y="4315797"/>
            <a:ext cx="8938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5169" y="4139292"/>
            <a:ext cx="3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67311" y="39651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12 </a:t>
            </a:r>
            <a:r>
              <a:rPr lang="en-US" dirty="0" smtClean="0">
                <a:latin typeface="Bookman Old Style" pitchFamily="18" charset="0"/>
                <a:sym typeface="Symbol"/>
              </a:rPr>
              <a:t> 12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6332623" y="4283139"/>
            <a:ext cx="8938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408829" y="4226378"/>
            <a:ext cx="85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6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 6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166017" y="4102100"/>
            <a:ext cx="3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65578" y="3989163"/>
            <a:ext cx="3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4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7402591" y="4286767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65578" y="4228068"/>
            <a:ext cx="3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1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256" y="4613273"/>
            <a:ext cx="486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   </a:t>
            </a:r>
            <a:r>
              <a:rPr lang="en-US" b="1" dirty="0" smtClean="0">
                <a:latin typeface="Bookman Old Style" pitchFamily="18" charset="0"/>
              </a:rPr>
              <a:t>Ratio of their surface area is 4 : 1</a:t>
            </a:r>
            <a:endParaRPr lang="en-US" b="1" dirty="0">
              <a:latin typeface="Bookman Old Style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85783" y="4411044"/>
            <a:ext cx="264162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174658" y="4096266"/>
            <a:ext cx="264162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332623" y="4074380"/>
            <a:ext cx="360677" cy="1663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905210" y="4088104"/>
            <a:ext cx="306005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17683" y="3894035"/>
            <a:ext cx="34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3737" y="3894951"/>
            <a:ext cx="34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8178" y="396814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volume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428783" y="4339607"/>
            <a:ext cx="264162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66029" y="4339607"/>
            <a:ext cx="264162" cy="152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Curved Up Arrow 89"/>
          <p:cNvSpPr/>
          <p:nvPr/>
        </p:nvSpPr>
        <p:spPr>
          <a:xfrm rot="9233158" flipV="1">
            <a:off x="2601620" y="1827954"/>
            <a:ext cx="2980472" cy="67531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828800" y="3009270"/>
            <a:ext cx="360677" cy="1663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97985" y="3145651"/>
            <a:ext cx="34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4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2349342" y="2837290"/>
            <a:ext cx="360677" cy="1663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14131" y="2641995"/>
            <a:ext cx="34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6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2029485" y="3164682"/>
            <a:ext cx="202044" cy="932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909343" y="2831998"/>
            <a:ext cx="360677" cy="1663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190069" y="3147240"/>
            <a:ext cx="34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71800" y="2641995"/>
            <a:ext cx="34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6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251040" y="3164682"/>
            <a:ext cx="202044" cy="932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71859" y="2828435"/>
            <a:ext cx="360677" cy="1663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534316" y="2638432"/>
            <a:ext cx="34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6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00600" y="410346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403961" y="4309265"/>
            <a:ext cx="1301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446718" y="939800"/>
            <a:ext cx="1682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,Side</a:t>
            </a:r>
            <a:r>
              <a:rPr lang="en-US" baseline="-25000" dirty="0">
                <a:latin typeface="Bookman Old Style" pitchFamily="18" charset="0"/>
              </a:rPr>
              <a:t>1</a:t>
            </a:r>
            <a:r>
              <a:rPr lang="en-US" dirty="0">
                <a:latin typeface="Bookman Old Style" pitchFamily="18" charset="0"/>
              </a:rPr>
              <a:t>=12cm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899345" y="1593105"/>
            <a:ext cx="2309086" cy="687325"/>
          </a:xfrm>
          <a:prstGeom prst="wedgeRoundRectCallout">
            <a:avLst>
              <a:gd name="adj1" fmla="val -69062"/>
              <a:gd name="adj2" fmla="val -220904"/>
              <a:gd name="adj3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156720" y="1811867"/>
            <a:ext cx="71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itchFamily="66" charset="0"/>
              </a:rPr>
              <a:t>V</a:t>
            </a:r>
            <a:r>
              <a:rPr lang="en-US" b="1" baseline="-25000" dirty="0">
                <a:latin typeface="Comic Sans MS" pitchFamily="66" charset="0"/>
              </a:rPr>
              <a:t>1</a:t>
            </a:r>
            <a:r>
              <a:rPr lang="en-US" b="1" dirty="0">
                <a:latin typeface="Comic Sans MS" pitchFamily="66" charset="0"/>
              </a:rPr>
              <a:t> = </a:t>
            </a:r>
            <a:endParaRPr lang="en-IN" b="1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828122" y="1811867"/>
                <a:ext cx="712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mic Sans MS" pitchFamily="66" charset="0"/>
                  </a:rPr>
                  <a:t>8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endParaRPr lang="en-IN" b="1" dirty="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22" y="1811867"/>
                <a:ext cx="71201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4411174" y="1811867"/>
            <a:ext cx="53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V</a:t>
            </a:r>
            <a:r>
              <a:rPr lang="en-US" b="1" baseline="-25000" dirty="0" smtClean="0">
                <a:latin typeface="Comic Sans MS" pitchFamily="66" charset="0"/>
              </a:rPr>
              <a:t>2</a:t>
            </a:r>
            <a:endParaRPr lang="en-IN" b="1" dirty="0">
              <a:latin typeface="Comic Sans MS" pitchFamily="66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37180" y="1577518"/>
            <a:ext cx="495300" cy="646331"/>
            <a:chOff x="1737180" y="1577518"/>
            <a:chExt cx="495300" cy="646331"/>
          </a:xfrm>
        </p:grpSpPr>
        <p:sp>
          <p:nvSpPr>
            <p:cNvPr id="115" name="TextBox 114"/>
            <p:cNvSpPr txBox="1"/>
            <p:nvPr/>
          </p:nvSpPr>
          <p:spPr>
            <a:xfrm>
              <a:off x="1737180" y="1577518"/>
              <a:ext cx="495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1</a:t>
              </a: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8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1854063" y="1887298"/>
              <a:ext cx="2488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8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000"/>
                            </p:stCondLst>
                            <p:childTnLst>
                              <p:par>
                                <p:cTn id="4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0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00"/>
                            </p:stCondLst>
                            <p:childTnLst>
                              <p:par>
                                <p:cTn id="4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0" grpId="0" animBg="1"/>
      <p:bldP spid="110" grpId="1" animBg="1"/>
      <p:bldP spid="113" grpId="0" animBg="1"/>
      <p:bldP spid="113" grpId="1" animBg="1"/>
      <p:bldP spid="117" grpId="0" animBg="1"/>
      <p:bldP spid="117" grpId="1" animBg="1"/>
      <p:bldP spid="81" grpId="0"/>
      <p:bldP spid="104" grpId="0"/>
      <p:bldP spid="102" grpId="0"/>
      <p:bldP spid="111" grpId="0" animBg="1"/>
      <p:bldP spid="111" grpId="1" animBg="1"/>
      <p:bldP spid="112" grpId="0" animBg="1"/>
      <p:bldP spid="112" grpId="1" animBg="1"/>
      <p:bldP spid="107" grpId="0" animBg="1"/>
      <p:bldP spid="107" grpId="1" animBg="1"/>
      <p:bldP spid="106" grpId="0" animBg="1"/>
      <p:bldP spid="106" grpId="1" animBg="1"/>
      <p:bldP spid="10" grpId="0" animBg="1"/>
      <p:bldP spid="3" grpId="0"/>
      <p:bldP spid="3" grpId="1"/>
      <p:bldP spid="4" grpId="0"/>
      <p:bldP spid="5" grpId="0"/>
      <p:bldP spid="7" grpId="0"/>
      <p:bldP spid="8" grpId="0"/>
      <p:bldP spid="14" grpId="0"/>
      <p:bldP spid="16" grpId="0" animBg="1"/>
      <p:bldP spid="16" grpId="1" animBg="1"/>
      <p:bldP spid="17" grpId="0"/>
      <p:bldP spid="17" grpId="1"/>
      <p:bldP spid="17" grpId="2"/>
      <p:bldP spid="18" grpId="0"/>
      <p:bldP spid="18" grpId="1"/>
      <p:bldP spid="66" grpId="0"/>
      <p:bldP spid="70" grpId="0"/>
      <p:bldP spid="71" grpId="0"/>
      <p:bldP spid="75" grpId="0"/>
      <p:bldP spid="76" grpId="0"/>
      <p:bldP spid="77" grpId="0"/>
      <p:bldP spid="19" grpId="0" animBg="1"/>
      <p:bldP spid="19" grpId="1" animBg="1"/>
      <p:bldP spid="20" grpId="0"/>
      <p:bldP spid="20" grpId="1"/>
      <p:bldP spid="78" grpId="0"/>
      <p:bldP spid="79" grpId="0"/>
      <p:bldP spid="80" grpId="0"/>
      <p:bldP spid="21" grpId="0"/>
      <p:bldP spid="21" grpId="1"/>
      <p:bldP spid="22" grpId="0"/>
      <p:bldP spid="22" grpId="1"/>
      <p:bldP spid="23" grpId="0" animBg="1"/>
      <p:bldP spid="23" grpId="1" animBg="1"/>
      <p:bldP spid="24" grpId="0"/>
      <p:bldP spid="24" grpId="1"/>
      <p:bldP spid="24" grpId="2"/>
      <p:bldP spid="25" grpId="0"/>
      <p:bldP spid="25" grpId="1"/>
      <p:bldP spid="26" grpId="0"/>
      <p:bldP spid="27" grpId="0"/>
      <p:bldP spid="82" grpId="0"/>
      <p:bldP spid="84" grpId="0"/>
      <p:bldP spid="86" grpId="0"/>
      <p:bldP spid="88" grpId="0"/>
      <p:bldP spid="89" grpId="0"/>
      <p:bldP spid="64" grpId="0"/>
      <p:bldP spid="65" grpId="0"/>
      <p:bldP spid="15" grpId="0"/>
      <p:bldP spid="15" grpId="1"/>
      <p:bldP spid="90" grpId="0" animBg="1"/>
      <p:bldP spid="90" grpId="1" animBg="1"/>
      <p:bldP spid="92" grpId="0"/>
      <p:bldP spid="94" grpId="0"/>
      <p:bldP spid="97" grpId="0"/>
      <p:bldP spid="98" grpId="0"/>
      <p:bldP spid="101" grpId="0"/>
      <p:bldP spid="31" grpId="0"/>
      <p:bldP spid="105" grpId="0"/>
      <p:bldP spid="6" grpId="0" animBg="1"/>
      <p:bldP spid="6" grpId="1" animBg="1"/>
      <p:bldP spid="108" grpId="0"/>
      <p:bldP spid="108" grpId="1"/>
      <p:bldP spid="109" grpId="0" animBg="1"/>
      <p:bldP spid="109" grpId="1" animBg="1"/>
      <p:bldP spid="114" grpId="0"/>
      <p:bldP spid="1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522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379420" y="1117600"/>
            <a:ext cx="1397000" cy="2796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729544" y="876300"/>
            <a:ext cx="619555" cy="2796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6925" y="2212868"/>
            <a:ext cx="1026319" cy="3082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245655" y="2218893"/>
            <a:ext cx="1128423" cy="3082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110201" y="2206564"/>
            <a:ext cx="1128423" cy="3082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887895" y="1914106"/>
            <a:ext cx="1000552" cy="3082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247217" y="1909522"/>
            <a:ext cx="1127264" cy="3082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24200" y="1904938"/>
            <a:ext cx="1140505" cy="3082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2775" y="113601"/>
            <a:ext cx="905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Shanti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Sweets Stall was placing an order for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making cardboard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boxes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for packing their sweets. Two sizes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boxes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required.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bigger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dimensions 25 cm × 20 cm × 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smaller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dimensions 15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× 12 cm × 5 cm. For all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overlaps, 5% of the total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surface area is required extra. If the cost of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cardboard is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4 for 1000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cm²,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cardboard required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for supplying 250 boxes of each kind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887" y="602739"/>
            <a:ext cx="1501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The </a:t>
            </a:r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bigger 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3517" y="601946"/>
            <a:ext cx="4147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of dimensions 25 cm × 20 cm × 5 </a:t>
            </a:r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cm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81" y="1585863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none" strike="noStrike" baseline="0" dirty="0" smtClean="0">
                <a:latin typeface="Book Antiqua" pitchFamily="18" charset="0"/>
              </a:rPr>
              <a:t>Soln.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8184" y="1872570"/>
            <a:ext cx="286791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In case of bigger box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: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3059832" y="1872570"/>
            <a:ext cx="13773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man Old Style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= 25 cm, 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4164296" y="1872570"/>
            <a:ext cx="13773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man Old Style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= 20 cm 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5313458" y="1872570"/>
            <a:ext cx="166904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Bookman Old Style"/>
              </a:rPr>
              <a:t>and </a:t>
            </a:r>
            <a:r>
              <a:rPr lang="en-US" sz="1800" i="1" dirty="0">
                <a:solidFill>
                  <a:srgbClr val="000000"/>
                </a:solidFill>
                <a:latin typeface="Bookman Old Style"/>
              </a:rPr>
              <a:t>h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= 5 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71548" y="602227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the smaller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97611" y="845022"/>
            <a:ext cx="27190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15 cm × 12 cm × 5 cm. 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0531" y="2188531"/>
            <a:ext cx="286791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In case of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smaller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box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:</a:t>
            </a: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3046245" y="2196144"/>
            <a:ext cx="13773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man Old Style"/>
              </a:rPr>
              <a:t>l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=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15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cm, 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4150709" y="2196144"/>
            <a:ext cx="13773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0000"/>
                </a:solidFill>
                <a:latin typeface="Bookman Old Style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=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12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cm </a:t>
            </a:r>
            <a:endParaRPr lang="en-US" sz="1800" dirty="0"/>
          </a:p>
        </p:txBody>
      </p:sp>
      <p:sp>
        <p:nvSpPr>
          <p:cNvPr id="24" name="Rectangle 23"/>
          <p:cNvSpPr/>
          <p:nvPr/>
        </p:nvSpPr>
        <p:spPr>
          <a:xfrm>
            <a:off x="5299871" y="2196144"/>
            <a:ext cx="166904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Bookman Old Style"/>
              </a:rPr>
              <a:t>and </a:t>
            </a:r>
            <a:r>
              <a:rPr lang="en-US" sz="1800" i="1" dirty="0">
                <a:solidFill>
                  <a:srgbClr val="000000"/>
                </a:solidFill>
                <a:latin typeface="Bookman Old Style"/>
              </a:rPr>
              <a:t>h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 = 5 cm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7772" y="845308"/>
            <a:ext cx="4004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For </a:t>
            </a:r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all the overlaps, 5% of the total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4962" y="1089555"/>
            <a:ext cx="3400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surface </a:t>
            </a:r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area </a:t>
            </a:r>
            <a:r>
              <a:rPr lang="en-US" sz="1600" b="1" dirty="0" smtClean="0">
                <a:solidFill>
                  <a:srgbClr val="C00000"/>
                </a:solidFill>
                <a:latin typeface="Bookman Old Style"/>
              </a:rPr>
              <a:t>is </a:t>
            </a:r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required extra. 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7" name="Cloud Callout 26"/>
          <p:cNvSpPr/>
          <p:nvPr/>
        </p:nvSpPr>
        <p:spPr bwMode="auto">
          <a:xfrm>
            <a:off x="4897450" y="2539761"/>
            <a:ext cx="4120832" cy="1366886"/>
          </a:xfrm>
          <a:prstGeom prst="cloudCallout">
            <a:avLst>
              <a:gd name="adj1" fmla="val -113674"/>
              <a:gd name="adj2" fmla="val -133866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chemeClr val="bg1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29850" y="2807319"/>
            <a:ext cx="3906646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First, let us find total surface area of individual bigger and smaller box</a:t>
            </a:r>
            <a:endParaRPr lang="en-US" sz="1800" b="1" baseline="30000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9" name="Cloud 28"/>
          <p:cNvSpPr/>
          <p:nvPr/>
        </p:nvSpPr>
        <p:spPr bwMode="auto">
          <a:xfrm>
            <a:off x="5165049" y="3804587"/>
            <a:ext cx="3825824" cy="11843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chemeClr val="bg1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1065" y="4110576"/>
            <a:ext cx="4248472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total surface area of cuboid ?</a:t>
            </a:r>
            <a:endParaRPr lang="en-US" sz="1800" b="1" baseline="30000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0359" y="4258741"/>
            <a:ext cx="232996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2(</a:t>
            </a:r>
            <a:r>
              <a:rPr lang="en-US" sz="1800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lb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+</a:t>
            </a:r>
            <a:r>
              <a:rPr lang="en-US" sz="1800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bh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+ hl) </a:t>
            </a:r>
            <a:endParaRPr lang="en-US" sz="1800" b="1" baseline="30000" dirty="0" smtClean="0">
              <a:solidFill>
                <a:srgbClr val="FFFF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9488" y="2523551"/>
            <a:ext cx="2844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Total surface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area of 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bigger box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2941387" y="2523551"/>
            <a:ext cx="232996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Bookman Old Style" pitchFamily="18" charset="0"/>
                <a:sym typeface="Symbol"/>
              </a:rPr>
              <a:t>2(</a:t>
            </a:r>
            <a:r>
              <a:rPr lang="en-US" sz="1800" i="1" dirty="0" err="1" smtClean="0">
                <a:latin typeface="Bookman Old Style" pitchFamily="18" charset="0"/>
                <a:sym typeface="Symbol"/>
              </a:rPr>
              <a:t>lb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 +</a:t>
            </a:r>
            <a:r>
              <a:rPr lang="en-US" sz="1800" i="1" dirty="0" err="1" smtClean="0">
                <a:latin typeface="Bookman Old Style" pitchFamily="18" charset="0"/>
                <a:sym typeface="Symbol"/>
              </a:rPr>
              <a:t>bh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 + </a:t>
            </a:r>
            <a:r>
              <a:rPr lang="en-US" sz="1800" i="1" dirty="0" smtClean="0">
                <a:latin typeface="Bookman Old Style" pitchFamily="18" charset="0"/>
                <a:sym typeface="Symbol"/>
              </a:rPr>
              <a:t>hl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) </a:t>
            </a:r>
            <a:endParaRPr lang="en-US" sz="1800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41387" y="2802129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=   2</a:t>
            </a:r>
            <a:endParaRPr lang="en-US" sz="1800" dirty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41387" y="3107827"/>
            <a:ext cx="26789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  2(500 </a:t>
            </a:r>
            <a:r>
              <a:rPr lang="en-US" sz="1800" dirty="0">
                <a:solidFill>
                  <a:prstClr val="black"/>
                </a:solidFill>
                <a:latin typeface="Bookman Old Style"/>
              </a:rPr>
              <a:t>+ 100 + 125)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41387" y="3420553"/>
            <a:ext cx="15376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  (</a:t>
            </a:r>
            <a:r>
              <a:rPr lang="en-US" sz="1800" dirty="0">
                <a:solidFill>
                  <a:prstClr val="black"/>
                </a:solidFill>
                <a:latin typeface="Bookman Old Style"/>
              </a:rPr>
              <a:t>2 × 725)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52281" y="3439600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 1450cm²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8850" y="3756012"/>
            <a:ext cx="2675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Total surface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area of   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smaller box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>
          <a:xfrm>
            <a:off x="2941387" y="4042559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>
                <a:solidFill>
                  <a:srgbClr val="000000"/>
                </a:solidFill>
                <a:latin typeface="Bookman Old Style"/>
              </a:rPr>
              <a:t>=  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sz="1800" dirty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1387" y="4340981"/>
            <a:ext cx="246734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 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2(180 + 60 + 75) </a:t>
            </a:r>
            <a:endParaRPr lang="en-US" sz="18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41387" y="4653707"/>
            <a:ext cx="15376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  (</a:t>
            </a:r>
            <a:r>
              <a:rPr lang="en-US" sz="1800" dirty="0">
                <a:solidFill>
                  <a:prstClr val="black"/>
                </a:solidFill>
                <a:latin typeface="Bookman Old Style"/>
              </a:rPr>
              <a:t>2 × 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315</a:t>
            </a:r>
            <a:r>
              <a:rPr lang="en-US" sz="1800" dirty="0">
                <a:solidFill>
                  <a:prstClr val="black"/>
                </a:solidFill>
                <a:latin typeface="Bookman Old Style"/>
              </a:rPr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52281" y="4672754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 630cm²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41387" y="252355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941387" y="375601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06748" y="2802129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25)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25825" y="2802129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(25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826099" y="280212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 20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362697" y="280212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+ 20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919452" y="2802129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 5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313593" y="2802129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+ 5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78295" y="4042559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× </a:t>
            </a:r>
            <a:r>
              <a:rPr lang="en-US" dirty="0">
                <a:solidFill>
                  <a:srgbClr val="000000"/>
                </a:solidFill>
                <a:latin typeface="Bookman Old Style"/>
              </a:rPr>
              <a:t>15)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25825" y="4042559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(15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870549" y="404255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 12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51665" y="4042559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+ 12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994424" y="4042559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× 5 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32532" y="4042559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+ 5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0922" y="847689"/>
            <a:ext cx="16834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/>
              </a:rPr>
              <a:t>of dimensions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6" name="Cloud 75"/>
          <p:cNvSpPr/>
          <p:nvPr/>
        </p:nvSpPr>
        <p:spPr bwMode="auto">
          <a:xfrm>
            <a:off x="5165049" y="3804585"/>
            <a:ext cx="3825824" cy="1184367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2" tIns="45661" rIns="91332" bIns="45661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chemeClr val="bg1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11065" y="4110574"/>
            <a:ext cx="4248472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total surface area of cuboid ?</a:t>
            </a:r>
            <a:endParaRPr lang="en-US" sz="1800" b="1" baseline="30000" dirty="0" smtClean="0">
              <a:solidFill>
                <a:schemeClr val="bg1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80359" y="4258739"/>
            <a:ext cx="232996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2(</a:t>
            </a:r>
            <a:r>
              <a:rPr lang="en-US" sz="1800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lb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+</a:t>
            </a:r>
            <a:r>
              <a:rPr lang="en-US" sz="1800" b="1" dirty="0" err="1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bh</a:t>
            </a:r>
            <a:r>
              <a:rPr lang="en-US" sz="1800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 + hl) </a:t>
            </a:r>
            <a:endParaRPr lang="en-US" sz="1800" b="1" baseline="30000" dirty="0" smtClean="0">
              <a:solidFill>
                <a:srgbClr val="FFFF00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1387" y="3756012"/>
            <a:ext cx="2329967" cy="36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Bookman Old Style" pitchFamily="18" charset="0"/>
                <a:sym typeface="Symbol"/>
              </a:rPr>
              <a:t>2(</a:t>
            </a:r>
            <a:r>
              <a:rPr lang="en-US" sz="1800" i="1" dirty="0" err="1" smtClean="0">
                <a:latin typeface="Bookman Old Style" pitchFamily="18" charset="0"/>
                <a:sym typeface="Symbol"/>
              </a:rPr>
              <a:t>lb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 +</a:t>
            </a:r>
            <a:r>
              <a:rPr lang="en-US" sz="1800" i="1" dirty="0" err="1" smtClean="0">
                <a:latin typeface="Bookman Old Style" pitchFamily="18" charset="0"/>
                <a:sym typeface="Symbol"/>
              </a:rPr>
              <a:t>bh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 + </a:t>
            </a:r>
            <a:r>
              <a:rPr lang="en-US" sz="1800" i="1" dirty="0" smtClean="0">
                <a:latin typeface="Bookman Old Style" pitchFamily="18" charset="0"/>
                <a:sym typeface="Symbol"/>
              </a:rPr>
              <a:t>hl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) </a:t>
            </a:r>
            <a:endParaRPr lang="en-US" sz="1800" baseline="30000" dirty="0" smtClean="0">
              <a:latin typeface="Bookman Old Style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2087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679E-6 L 0.33855 0.33334 " pathEditMode="relative" rAng="0" ptsTypes="AA">
                                      <p:cBhvr>
                                        <p:cTn id="195" dur="2000" spd="-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33594 0.08982 " pathEditMode="relative" rAng="0" ptsTypes="AA">
                                      <p:cBhvr>
                                        <p:cTn id="337" dur="2000" spd="-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000"/>
                            </p:stCondLst>
                            <p:childTnLst>
                              <p:par>
                                <p:cTn id="3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"/>
                            </p:stCondLst>
                            <p:childTnLst>
                              <p:par>
                                <p:cTn id="41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2" grpId="0" animBg="1"/>
      <p:bldP spid="72" grpId="1" animBg="1"/>
      <p:bldP spid="52" grpId="0" animBg="1"/>
      <p:bldP spid="52" grpId="1" animBg="1"/>
      <p:bldP spid="52" grpId="2" animBg="1"/>
      <p:bldP spid="52" grpId="3" animBg="1"/>
      <p:bldP spid="51" grpId="0" animBg="1"/>
      <p:bldP spid="51" grpId="1" animBg="1"/>
      <p:bldP spid="51" grpId="2" animBg="1"/>
      <p:bldP spid="51" grpId="3" animBg="1"/>
      <p:bldP spid="50" grpId="0" animBg="1"/>
      <p:bldP spid="50" grpId="1" animBg="1"/>
      <p:bldP spid="50" grpId="2" animBg="1"/>
      <p:bldP spid="50" grpId="3" animBg="1"/>
      <p:bldP spid="49" grpId="0" animBg="1"/>
      <p:bldP spid="49" grpId="1" animBg="1"/>
      <p:bldP spid="49" grpId="2" animBg="1"/>
      <p:bldP spid="49" grpId="3" animBg="1"/>
      <p:bldP spid="48" grpId="0" animBg="1"/>
      <p:bldP spid="48" grpId="1" animBg="1"/>
      <p:bldP spid="48" grpId="2" animBg="1"/>
      <p:bldP spid="48" grpId="3" animBg="1"/>
      <p:bldP spid="11" grpId="0" animBg="1"/>
      <p:bldP spid="11" grpId="1" animBg="1"/>
      <p:bldP spid="11" grpId="2" animBg="1"/>
      <p:bldP spid="11" grpId="3" animBg="1"/>
      <p:bldP spid="8" grpId="0"/>
      <p:bldP spid="8" grpId="1"/>
      <p:bldP spid="9" grpId="0"/>
      <p:bldP spid="9" grpId="1"/>
      <p:bldP spid="10" grpId="0"/>
      <p:bldP spid="12" grpId="0"/>
      <p:bldP spid="14" grpId="0"/>
      <p:bldP spid="16" grpId="0"/>
      <p:bldP spid="18" grpId="0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7" grpId="0" animBg="1"/>
      <p:bldP spid="27" grpId="1" animBg="1"/>
      <p:bldP spid="28" grpId="0" build="allAtOnce"/>
      <p:bldP spid="29" grpId="0" animBg="1"/>
      <p:bldP spid="29" grpId="1" animBg="1"/>
      <p:bldP spid="30" grpId="0" build="allAtOnce"/>
      <p:bldP spid="31" grpId="0" build="allAtOnce"/>
      <p:bldP spid="34" grpId="0" build="allAtOnce"/>
      <p:bldP spid="34" grpId="1" build="allAtOnce"/>
      <p:bldP spid="36" grpId="0"/>
      <p:bldP spid="37" grpId="0"/>
      <p:bldP spid="38" grpId="0"/>
      <p:bldP spid="39" grpId="0"/>
      <p:bldP spid="43" grpId="0"/>
      <p:bldP spid="44" grpId="0"/>
      <p:bldP spid="45" grpId="0"/>
      <p:bldP spid="46" grpId="0"/>
      <p:bldP spid="13" grpId="0"/>
      <p:bldP spid="47" grpId="0"/>
      <p:bldP spid="17" grpId="0"/>
      <p:bldP spid="35" grpId="0"/>
      <p:bldP spid="53" grpId="0"/>
      <p:bldP spid="55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15" grpId="0"/>
      <p:bldP spid="15" grpId="1"/>
      <p:bldP spid="76" grpId="0" animBg="1"/>
      <p:bldP spid="76" grpId="1" animBg="1"/>
      <p:bldP spid="77" grpId="0" build="allAtOnce"/>
      <p:bldP spid="78" grpId="0" build="allAtOnce"/>
      <p:bldP spid="42" grpId="0" build="allAtOnce"/>
      <p:bldP spid="42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381000" y="1133765"/>
            <a:ext cx="1371600" cy="2796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642040" y="879381"/>
            <a:ext cx="1708210" cy="2796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539218" y="1372705"/>
            <a:ext cx="3606562" cy="2796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62699" y="2371725"/>
            <a:ext cx="2628901" cy="1635125"/>
          </a:xfrm>
          <a:prstGeom prst="roundRect">
            <a:avLst>
              <a:gd name="adj" fmla="val 1306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748" y="1658709"/>
            <a:ext cx="3339376" cy="645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  <a:sym typeface="Symbol"/>
              </a:rPr>
              <a:t>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Total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surface area of 250 </a:t>
            </a:r>
            <a:endParaRPr lang="en-US" sz="1800" dirty="0" smtClean="0">
              <a:solidFill>
                <a:srgbClr val="000000"/>
              </a:solidFill>
              <a:latin typeface="Bookman Old Style"/>
            </a:endParaRPr>
          </a:p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   boxes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of each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type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5625" y="1768707"/>
            <a:ext cx="32252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3151" y="1758556"/>
            <a:ext cx="183896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No. of </a:t>
            </a:r>
            <a:r>
              <a:rPr lang="en-US" sz="1800" dirty="0" smtClean="0">
                <a:solidFill>
                  <a:srgbClr val="000000"/>
                </a:solidFill>
                <a:latin typeface="Bookman Old Style" pitchFamily="18" charset="0"/>
              </a:rPr>
              <a:t>boxes </a:t>
            </a:r>
            <a:r>
              <a:rPr lang="en-US" sz="1800" b="1" dirty="0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r>
              <a:rPr lang="en-US" sz="1800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2739" y="1658709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 surface ar.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of big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+</a:t>
            </a:r>
          </a:p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 surface ar.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of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small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5103236" y="1715121"/>
            <a:ext cx="63157" cy="532907"/>
          </a:xfrm>
          <a:prstGeom prst="leftBracket">
            <a:avLst>
              <a:gd name="adj" fmla="val 1327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7323000" y="1715121"/>
            <a:ext cx="70193" cy="532907"/>
          </a:xfrm>
          <a:prstGeom prst="leftBracket">
            <a:avLst>
              <a:gd name="adj" fmla="val 1161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1769" y="2248543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>
                <a:solidFill>
                  <a:prstClr val="black"/>
                </a:solidFill>
                <a:latin typeface="Bookman Old Style"/>
              </a:rPr>
              <a:t>=	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250(1450 + 630) </a:t>
            </a:r>
            <a:endParaRPr lang="en-US" sz="18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1770" y="2566123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>
                <a:solidFill>
                  <a:prstClr val="black"/>
                </a:solidFill>
                <a:latin typeface="Bookman Old Style"/>
              </a:rPr>
              <a:t>=	(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250 </a:t>
            </a:r>
            <a:r>
              <a:rPr lang="en-US" sz="1800" b="1" dirty="0">
                <a:solidFill>
                  <a:prstClr val="black"/>
                </a:solidFill>
                <a:latin typeface="Bookman Old Style"/>
              </a:rPr>
              <a:t>×</a:t>
            </a:r>
            <a:r>
              <a:rPr lang="en-US" sz="180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2080)</a:t>
            </a:r>
            <a:endParaRPr lang="en-US" sz="18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1770" y="2883703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>
                <a:solidFill>
                  <a:prstClr val="black"/>
                </a:solidFill>
                <a:latin typeface="Bookman Old Style"/>
              </a:rPr>
              <a:t>=	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520000cm²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52" y="3100599"/>
            <a:ext cx="3644468" cy="64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Cardboard required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(including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 extra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for overlaps etc.)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198959" y="3399198"/>
            <a:ext cx="125226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520000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84854" y="3400086"/>
            <a:ext cx="202811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+  5% of 520000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8959" y="3834991"/>
            <a:ext cx="125226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520000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29820" y="382663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4729" y="3700338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latin typeface="Bookman Old Style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53113" y="4012388"/>
            <a:ext cx="54864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4622270" y="3971385"/>
            <a:ext cx="61266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100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95600" y="3826635"/>
            <a:ext cx="1282162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solidFill>
                  <a:prstClr val="black"/>
                </a:solidFill>
                <a:latin typeface="Bookman Old Style"/>
              </a:rPr>
              <a:t>×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 520000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8959" y="4297659"/>
            <a:ext cx="125226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520000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6779" y="4297659"/>
            <a:ext cx="1162236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prstClr val="black"/>
                </a:solidFill>
                <a:latin typeface="Bookman Old Style"/>
              </a:rPr>
              <a:t>+</a:t>
            </a:r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 26000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98960" y="4660623"/>
            <a:ext cx="168507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= 546000cm</a:t>
            </a:r>
            <a:r>
              <a:rPr lang="en-US" sz="1800" baseline="30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775" y="113601"/>
            <a:ext cx="905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Shanti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Sweets Stall was placing an order for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making cardboard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boxes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for packing their sweets. Two sizes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boxes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required.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bigger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dimensions 25 cm × 20 cm × 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smaller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dimensions 15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× 12 cm × 5 cm. For all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overlaps, 5% of the total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surface area is required extra. If the cost of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cardboard is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4 for 1000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cm²,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cardboard required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for supplying 250 boxes of each kind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22302" y="2381250"/>
            <a:ext cx="16058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mic Sans MS" pitchFamily="66" charset="0"/>
              </a:rPr>
              <a:t>Total </a:t>
            </a:r>
            <a:r>
              <a:rPr lang="en-US" sz="1600" b="1" dirty="0" smtClean="0">
                <a:solidFill>
                  <a:srgbClr val="000000"/>
                </a:solidFill>
                <a:latin typeface="Comic Sans MS" pitchFamily="66" charset="0"/>
              </a:rPr>
              <a:t>surface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mic Sans MS" pitchFamily="66" charset="0"/>
              </a:rPr>
              <a:t>area of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mic Sans MS" pitchFamily="66" charset="0"/>
              </a:rPr>
              <a:t>bigger box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10134" y="2627471"/>
            <a:ext cx="1171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600" b="1" dirty="0" smtClean="0">
                <a:solidFill>
                  <a:prstClr val="black"/>
                </a:solidFill>
                <a:latin typeface="Comic Sans MS" pitchFamily="66" charset="0"/>
              </a:rPr>
              <a:t>= 1450cm²</a:t>
            </a:r>
            <a:endParaRPr lang="en-US" sz="1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370798" y="3196650"/>
            <a:ext cx="1566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mic Sans MS" pitchFamily="66" charset="0"/>
              </a:rPr>
              <a:t>Total </a:t>
            </a:r>
            <a:r>
              <a:rPr lang="en-US" sz="1600" b="1" dirty="0" smtClean="0">
                <a:solidFill>
                  <a:srgbClr val="000000"/>
                </a:solidFill>
                <a:latin typeface="Comic Sans MS" pitchFamily="66" charset="0"/>
              </a:rPr>
              <a:t>surface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mic Sans MS" pitchFamily="66" charset="0"/>
              </a:rPr>
              <a:t>area of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mic Sans MS" pitchFamily="66" charset="0"/>
              </a:rPr>
              <a:t>smaller box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790823" y="3442871"/>
            <a:ext cx="1058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600" b="1" dirty="0" smtClean="0">
                <a:solidFill>
                  <a:prstClr val="black"/>
                </a:solidFill>
                <a:latin typeface="Comic Sans MS" pitchFamily="66" charset="0"/>
              </a:rPr>
              <a:t>= 630cm²</a:t>
            </a:r>
            <a:endParaRPr lang="en-US" sz="1600" b="1" dirty="0">
              <a:solidFill>
                <a:prstClr val="blac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3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3" grpId="0" animBg="1"/>
      <p:bldP spid="63" grpId="1" animBg="1"/>
      <p:bldP spid="62" grpId="0" animBg="1"/>
      <p:bldP spid="62" grpId="1" animBg="1"/>
      <p:bldP spid="2" grpId="0"/>
      <p:bldP spid="3" grpId="0"/>
      <p:bldP spid="4" grpId="0"/>
      <p:bldP spid="5" grpId="0"/>
      <p:bldP spid="6" grpId="0" animBg="1"/>
      <p:bldP spid="7" grpId="0" animBg="1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009" y="4138794"/>
            <a:ext cx="4263894" cy="34555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910" y="1658937"/>
            <a:ext cx="519653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Cost of 1000 cm² of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cardboard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= Rs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. 4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7917" y="2032286"/>
            <a:ext cx="4188543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  <a:sym typeface="Symbol"/>
              </a:rPr>
              <a:t>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Cost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of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1 </a:t>
            </a:r>
            <a:r>
              <a:rPr lang="en-US" sz="1800" dirty="0">
                <a:solidFill>
                  <a:srgbClr val="000000"/>
                </a:solidFill>
                <a:latin typeface="Bookman Old Style"/>
              </a:rPr>
              <a:t>cm² of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cardboard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= 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4076391" y="1903872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noProof="0" dirty="0" smtClean="0">
                <a:solidFill>
                  <a:srgbClr val="000000"/>
                </a:solidFill>
                <a:latin typeface="Bookman Old Style"/>
              </a:rPr>
              <a:t>4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64775" y="2215922"/>
            <a:ext cx="54864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3865353" y="2174919"/>
            <a:ext cx="7553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1000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8824" y="2020172"/>
            <a:ext cx="54534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Rs.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56" y="2454738"/>
            <a:ext cx="2781531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Bookman Old Style"/>
              </a:rPr>
              <a:t>Total cost of cardboard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14266" y="285204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892" y="2851870"/>
            <a:ext cx="2967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Total cardboard required 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3774690" y="2852041"/>
            <a:ext cx="3113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b="1" dirty="0">
                <a:solidFill>
                  <a:prstClr val="black"/>
                </a:solidFill>
                <a:latin typeface="Bookman Old Style"/>
                <a:sym typeface="Symbol"/>
              </a:rPr>
              <a:t>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9895" y="2851870"/>
            <a:ext cx="3243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Bookman Old Style"/>
                <a:sym typeface="Symbol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Bookman Old Style"/>
              </a:rPr>
              <a:t>Cost of 1 cm² of cardboard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514266" y="329902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0130" y="3282620"/>
            <a:ext cx="111440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dirty="0" smtClean="0">
                <a:solidFill>
                  <a:prstClr val="black"/>
                </a:solidFill>
                <a:latin typeface="Bookman Old Style"/>
              </a:rPr>
              <a:t> 546000</a:t>
            </a:r>
            <a:endParaRPr lang="en-US" sz="1800" baseline="300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30800" y="3262047"/>
            <a:ext cx="31130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sz="18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</a:t>
            </a:r>
            <a:endParaRPr lang="en-US" sz="1800" b="1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9218" y="315458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rgbClr val="000000"/>
                </a:solidFill>
                <a:latin typeface="Bookman Old Style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17602" y="3466632"/>
            <a:ext cx="54864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2018180" y="3425630"/>
            <a:ext cx="755335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1000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4266" y="3730179"/>
            <a:ext cx="1403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kern="0" dirty="0" smtClean="0">
                <a:solidFill>
                  <a:srgbClr val="000000"/>
                </a:solidFill>
                <a:latin typeface="Bookman Old Style"/>
              </a:rPr>
              <a:t>=  </a:t>
            </a:r>
            <a:r>
              <a:rPr lang="en-US" sz="1800" kern="0" dirty="0" smtClean="0">
                <a:solidFill>
                  <a:srgbClr val="000000"/>
                </a:solidFill>
                <a:latin typeface="Bookman Old Style"/>
              </a:rPr>
              <a:t>Rs.2184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233613" y="3506863"/>
            <a:ext cx="474211" cy="1793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290034" y="3355271"/>
            <a:ext cx="475266" cy="185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8001" y="4131278"/>
            <a:ext cx="4751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Bookman Old Style"/>
                <a:sym typeface="Symbol"/>
              </a:rPr>
              <a:t>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  <a:sym typeface="Symbol"/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Total </a:t>
            </a:r>
            <a:r>
              <a:rPr lang="en-US" sz="1800" b="1" dirty="0">
                <a:solidFill>
                  <a:srgbClr val="000000"/>
                </a:solidFill>
                <a:latin typeface="Bookman Old Style"/>
              </a:rPr>
              <a:t>cost of </a:t>
            </a:r>
            <a:r>
              <a:rPr lang="en-US" sz="1800" b="1" dirty="0" smtClean="0">
                <a:solidFill>
                  <a:srgbClr val="000000"/>
                </a:solidFill>
                <a:latin typeface="Bookman Old Style"/>
              </a:rPr>
              <a:t>cardboard is</a:t>
            </a:r>
            <a:r>
              <a:rPr lang="en-US" b="1" kern="0" dirty="0" smtClean="0">
                <a:solidFill>
                  <a:srgbClr val="000000"/>
                </a:solidFill>
                <a:latin typeface="Bookman Old Style"/>
              </a:rPr>
              <a:t> Rs.2184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775" y="113601"/>
            <a:ext cx="905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Shanti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Sweets Stall was placing an order for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making cardboard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boxes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for packing their sweets. Two sizes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of boxes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were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required.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The bigger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of dimensions 25 cm × 20 cm × 5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 and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smaller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of dimensions 15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cm × 12 cm × 5 cm. For all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the overlaps, 5% of the total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surface area is required extra. If the cost of the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cardboard is 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Rs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. 4 for 1000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cm²,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cost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cardboard required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for supplying 250 boxes of each kind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.</a:t>
            </a:r>
            <a:endParaRPr lang="en-US" sz="16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456288" y="188837"/>
            <a:ext cx="4617362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23202" y="447039"/>
            <a:ext cx="1143000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172200" y="174891"/>
            <a:ext cx="1143000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91113" y="177448"/>
            <a:ext cx="1023937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23202" y="2285726"/>
            <a:ext cx="3163024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79865" y="1404378"/>
            <a:ext cx="3554975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4003" y="3516829"/>
            <a:ext cx="5200391" cy="29426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0999" y="3671208"/>
            <a:ext cx="7941204" cy="716281"/>
          </a:xfrm>
          <a:prstGeom prst="roundRect">
            <a:avLst>
              <a:gd name="adj" fmla="val 4965"/>
            </a:avLst>
          </a:prstGeom>
          <a:solidFill>
            <a:srgbClr val="D99694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49958" y="3770969"/>
            <a:ext cx="1712245" cy="58015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20065" y="3765038"/>
            <a:ext cx="1835759" cy="2852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7673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Q. Find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the cost of digging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 cuboidal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pit 8m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long,6m broad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    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3m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deep at the rate of </a:t>
            </a:r>
            <a:r>
              <a:rPr lang="en-US" b="1" dirty="0" err="1">
                <a:solidFill>
                  <a:srgbClr val="0000FF"/>
                </a:solidFill>
                <a:latin typeface="Bookman Old Style"/>
              </a:rPr>
              <a:t>Rs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. 30 per m³.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5392" y="133350"/>
            <a:ext cx="387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cuboidal pit 8m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long,6m broad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1014" y="398203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3m deep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767834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9325" y="767834"/>
            <a:ext cx="3140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For the given cuboidal pit,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539" y="1083230"/>
            <a:ext cx="114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Bookman Old Style"/>
              </a:rPr>
              <a:t>l</a:t>
            </a:r>
            <a:r>
              <a:rPr lang="en-US" dirty="0">
                <a:latin typeface="Bookman Old Style"/>
              </a:rPr>
              <a:t>  =  8m,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0960" y="1083230"/>
            <a:ext cx="114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Bookman Old Style"/>
              </a:rPr>
              <a:t>b  </a:t>
            </a:r>
            <a:r>
              <a:rPr lang="en-US" dirty="0">
                <a:latin typeface="Bookman Old Style"/>
              </a:rPr>
              <a:t>=</a:t>
            </a:r>
            <a:r>
              <a:rPr lang="en-US" i="1" dirty="0">
                <a:latin typeface="Bookman Old Style"/>
              </a:rPr>
              <a:t> </a:t>
            </a:r>
            <a:r>
              <a:rPr lang="en-US" dirty="0">
                <a:latin typeface="Bookman Old Style"/>
              </a:rPr>
              <a:t>6</a:t>
            </a:r>
            <a:r>
              <a:rPr lang="en-US" i="1" dirty="0">
                <a:latin typeface="Bookman Old Style"/>
              </a:rPr>
              <a:t>m 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55835" y="1083230"/>
            <a:ext cx="1625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and</a:t>
            </a:r>
            <a:r>
              <a:rPr lang="en-US" i="1" dirty="0">
                <a:latin typeface="Bookman Old Style"/>
              </a:rPr>
              <a:t> h </a:t>
            </a:r>
            <a:r>
              <a:rPr lang="en-US" dirty="0">
                <a:latin typeface="Bookman Old Style"/>
              </a:rPr>
              <a:t>= </a:t>
            </a:r>
            <a:r>
              <a:rPr lang="en-US" dirty="0" smtClean="0">
                <a:latin typeface="Bookman Old Style"/>
              </a:rPr>
              <a:t>3</a:t>
            </a:r>
            <a:r>
              <a:rPr lang="en-US" i="1" dirty="0" smtClean="0">
                <a:latin typeface="Bookman Old Style"/>
              </a:rPr>
              <a:t>m</a:t>
            </a:r>
            <a:endParaRPr lang="en-US" i="1" dirty="0">
              <a:latin typeface="Bookman Old Styl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8680" y="3711214"/>
            <a:ext cx="3931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Cost of digging the cuboidal pit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371121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45977" y="3709368"/>
            <a:ext cx="2018703" cy="373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Rate of digging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91734" y="3741694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85608" y="3737884"/>
            <a:ext cx="1922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Volume of the cuboidal pit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1060" y="1353332"/>
            <a:ext cx="385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Rate of digging is </a:t>
            </a:r>
            <a:r>
              <a:rPr lang="en-IN" dirty="0" err="1">
                <a:solidFill>
                  <a:srgbClr val="000000"/>
                </a:solidFill>
                <a:latin typeface="Bookman Old Style" pitchFamily="18" charset="0"/>
                <a:sym typeface="Symbol"/>
              </a:rPr>
              <a:t>Rs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30 per m³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5612034" y="2477287"/>
            <a:ext cx="3455766" cy="1008863"/>
          </a:xfrm>
          <a:prstGeom prst="cloudCallout">
            <a:avLst>
              <a:gd name="adj1" fmla="val 12033"/>
              <a:gd name="adj2" fmla="val 7461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20667" y="2660448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volume of a cuboid?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55180" y="2819638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lbh</a:t>
            </a:r>
            <a:endParaRPr lang="en-US" b="1" i="1" baseline="300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6300" y="1701676"/>
            <a:ext cx="2143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Volume of the pit 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95600" y="1728532"/>
            <a:ext cx="266700" cy="28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73595" y="2815193"/>
            <a:ext cx="500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err="1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lbh</a:t>
            </a:r>
            <a:endParaRPr lang="en-IN" i="1" dirty="0" smtClean="0">
              <a:solidFill>
                <a:srgbClr val="000000"/>
              </a:solidFill>
              <a:latin typeface="Book Antiqua" pitchFamily="18" charset="0"/>
              <a:sym typeface="Symbo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95600" y="1975671"/>
            <a:ext cx="266700" cy="28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86099" y="1962150"/>
            <a:ext cx="40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24225" y="1962150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86149" y="1962150"/>
            <a:ext cx="40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6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67125" y="1962150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38574" y="1962150"/>
            <a:ext cx="406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3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82265" y="2285789"/>
            <a:ext cx="293370" cy="28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0" y="2243693"/>
            <a:ext cx="102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144 m</a:t>
            </a:r>
            <a:r>
              <a:rPr lang="en-US" baseline="30000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3</a:t>
            </a:r>
            <a:endParaRPr lang="en-IN" baseline="30000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95825" y="3134320"/>
            <a:ext cx="266700" cy="28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3000" y="3116036"/>
            <a:ext cx="724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30</a:t>
            </a:r>
            <a:endParaRPr lang="en-IN" baseline="30000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62575" y="3116036"/>
            <a:ext cx="371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×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23817" y="3116036"/>
            <a:ext cx="821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144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0942" y="3470870"/>
            <a:ext cx="5913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  <a:sym typeface="Symbol"/>
              </a:rPr>
              <a:t>   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Cost </a:t>
            </a:r>
            <a:r>
              <a:rPr lang="en-US" b="1" dirty="0">
                <a:solidFill>
                  <a:srgbClr val="000000"/>
                </a:solidFill>
                <a:latin typeface="Bookman Old Style"/>
              </a:rPr>
              <a:t>of digging the cuboidal </a:t>
            </a:r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pit </a:t>
            </a:r>
            <a:r>
              <a:rPr lang="en-IN" b="1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is Rs.4320</a:t>
            </a:r>
            <a:endParaRPr lang="en-IN" b="1" dirty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96000" y="3134320"/>
            <a:ext cx="149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 Rs.4320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6009" y="409919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rate of </a:t>
            </a:r>
            <a:r>
              <a:rPr lang="en-US" b="1" dirty="0" err="1">
                <a:solidFill>
                  <a:srgbClr val="C00000"/>
                </a:solidFill>
                <a:latin typeface="Bookman Old Style"/>
              </a:rPr>
              <a:t>Rs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. 30 per m³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" name="Curved Up Arrow 52"/>
          <p:cNvSpPr/>
          <p:nvPr/>
        </p:nvSpPr>
        <p:spPr>
          <a:xfrm rot="1657445" flipV="1">
            <a:off x="1737930" y="1015977"/>
            <a:ext cx="1971157" cy="67531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55" name="Curved Up Arrow 54"/>
          <p:cNvSpPr/>
          <p:nvPr/>
        </p:nvSpPr>
        <p:spPr>
          <a:xfrm rot="2473154" flipV="1">
            <a:off x="2605447" y="1135279"/>
            <a:ext cx="1514134" cy="67531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56" name="Curved Up Arrow 55"/>
          <p:cNvSpPr/>
          <p:nvPr/>
        </p:nvSpPr>
        <p:spPr>
          <a:xfrm rot="5400000" flipV="1">
            <a:off x="3846409" y="1411395"/>
            <a:ext cx="1123645" cy="57518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5953" y="404628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and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4151" y="2243693"/>
            <a:ext cx="2143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Volume of the pit 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1538" y="3709988"/>
            <a:ext cx="8039100" cy="674847"/>
            <a:chOff x="1021080" y="3861768"/>
            <a:chExt cx="8039100" cy="674847"/>
          </a:xfrm>
        </p:grpSpPr>
        <p:sp>
          <p:nvSpPr>
            <p:cNvPr id="64" name="Rectangle 63"/>
            <p:cNvSpPr/>
            <p:nvPr/>
          </p:nvSpPr>
          <p:spPr>
            <a:xfrm>
              <a:off x="1021080" y="3863614"/>
              <a:ext cx="39319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Cost of digging the cuboidal pit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76800" y="3863614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=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98377" y="3861768"/>
              <a:ext cx="2018703" cy="373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Rate of digging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44134" y="3894094"/>
              <a:ext cx="3710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×</a:t>
              </a:r>
              <a:endPara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38008" y="3890284"/>
              <a:ext cx="1922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Bookman Old Style"/>
                </a:rPr>
                <a:t>Volume of the cuboidal pit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0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9136E-6 L -0.44636 -0.2135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26" y="-1067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60494E-6 L -0.00052 -0.23303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9" grpId="0" animBg="1"/>
      <p:bldP spid="59" grpId="1" animBg="1"/>
      <p:bldP spid="58" grpId="0" animBg="1"/>
      <p:bldP spid="58" grpId="1" animBg="1"/>
      <p:bldP spid="57" grpId="0" animBg="1"/>
      <p:bldP spid="57" grpId="1" animBg="1"/>
      <p:bldP spid="63" grpId="0" animBg="1"/>
      <p:bldP spid="63" grpId="1" animBg="1"/>
      <p:bldP spid="61" grpId="0" animBg="1"/>
      <p:bldP spid="61" grpId="1" animBg="1"/>
      <p:bldP spid="52" grpId="0" animBg="1"/>
      <p:bldP spid="20" grpId="0" animBg="1"/>
      <p:bldP spid="20" grpId="1" animBg="1"/>
      <p:bldP spid="24" grpId="0" animBg="1"/>
      <p:bldP spid="24" grpId="1" animBg="1"/>
      <p:bldP spid="22" grpId="0" animBg="1"/>
      <p:bldP spid="22" grpId="1" animBg="1"/>
      <p:bldP spid="6" grpId="0"/>
      <p:bldP spid="6" grpId="1"/>
      <p:bldP spid="7" grpId="0"/>
      <p:bldP spid="7" grpId="1"/>
      <p:bldP spid="9" grpId="0"/>
      <p:bldP spid="8" grpId="0"/>
      <p:bldP spid="10" grpId="0"/>
      <p:bldP spid="11" grpId="0"/>
      <p:bldP spid="12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3" grpId="0"/>
      <p:bldP spid="25" grpId="0" animBg="1"/>
      <p:bldP spid="26" grpId="0" build="allAtOnce"/>
      <p:bldP spid="27" grpId="0"/>
      <p:bldP spid="27" grpId="1"/>
      <p:bldP spid="28" grpId="0"/>
      <p:bldP spid="29" grpId="0"/>
      <p:bldP spid="31" grpId="0"/>
      <p:bldP spid="31" grpId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5" grpId="0"/>
      <p:bldP spid="47" grpId="0"/>
      <p:bldP spid="48" grpId="0"/>
      <p:bldP spid="49" grpId="0"/>
      <p:bldP spid="50" grpId="0"/>
      <p:bldP spid="51" grpId="0"/>
      <p:bldP spid="4" grpId="0"/>
      <p:bldP spid="4" grpId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4" grpId="0"/>
      <p:bldP spid="54" grpId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1371474" y="171616"/>
            <a:ext cx="1181709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063115" y="146216"/>
            <a:ext cx="1280160" cy="27432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4251" y="3747728"/>
            <a:ext cx="7835900" cy="36298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691" y="79452"/>
            <a:ext cx="7437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Q. A river 3 m deep and 40 m wide is flowing at the rate of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2 km per hour. How much water will fall into the sea in a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minute ?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728" y="79540"/>
            <a:ext cx="1085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 A river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1458951" y="1817259"/>
            <a:ext cx="3581400" cy="1332130"/>
          </a:xfrm>
          <a:prstGeom prst="cloudCallout">
            <a:avLst>
              <a:gd name="adj1" fmla="val 13285"/>
              <a:gd name="adj2" fmla="val -12686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9063" y="203157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That means, the water in the river flows 2km in one hour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9063" y="230856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b="1" i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l</a:t>
            </a:r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= 2km</a:t>
            </a:r>
            <a:endParaRPr lang="en-US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970" y="920724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1657" y="920724"/>
            <a:ext cx="6697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 smtClean="0">
                <a:latin typeface="Bookman Old Style"/>
              </a:rPr>
              <a:t>Since the water flows at the rate of 2 km per hour, the </a:t>
            </a:r>
          </a:p>
          <a:p>
            <a:pPr algn="just"/>
            <a:r>
              <a:rPr lang="en-US" b="0" i="0" u="none" strike="noStrike" baseline="0" dirty="0" smtClean="0">
                <a:latin typeface="Bookman Old Style"/>
              </a:rPr>
              <a:t>water from 2 km of river flows into the sea in one hour.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9323" y="1526453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0" i="0" u="none" strike="noStrike" baseline="0" dirty="0" smtClean="0">
                <a:latin typeface="Bookman Old Style"/>
              </a:rPr>
              <a:t>Let </a:t>
            </a:r>
            <a:r>
              <a:rPr lang="da-DK" b="0" i="1" u="none" strike="noStrike" baseline="0" dirty="0" smtClean="0">
                <a:latin typeface="Bookman Old Style"/>
              </a:rPr>
              <a:t>l </a:t>
            </a:r>
            <a:r>
              <a:rPr lang="da-DK" b="0" i="0" u="none" strike="noStrike" baseline="0" dirty="0" smtClean="0">
                <a:latin typeface="Bookman Old Style"/>
              </a:rPr>
              <a:t> = 2km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16786" y="1526453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0" i="0" u="none" strike="noStrike" baseline="0" dirty="0" smtClean="0">
                <a:latin typeface="Bookman Old Style"/>
              </a:rPr>
              <a:t>= 2000m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936" y="82716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A river 3 m deep and 40 m wide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44281" y="152645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da-DK" b="0" i="1" u="none" strike="noStrike" baseline="0" dirty="0" smtClean="0">
                <a:latin typeface="Bookman Old Style"/>
              </a:rPr>
              <a:t>,b</a:t>
            </a:r>
            <a:r>
              <a:rPr lang="da-DK" b="0" i="0" u="none" strike="noStrike" baseline="0" dirty="0" smtClean="0">
                <a:latin typeface="Bookman Old Style"/>
              </a:rPr>
              <a:t> = 40m,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56407" y="362801"/>
            <a:ext cx="517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How much water will fall into the sea in 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0221" y="1820601"/>
            <a:ext cx="4465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Symbol"/>
              <a:buChar char="\"/>
            </a:pP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   The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volume of water flowing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into</a:t>
            </a:r>
          </a:p>
          <a:p>
            <a:pPr lvl="0" algn="just"/>
            <a:r>
              <a:rPr lang="en-US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      the </a:t>
            </a:r>
            <a:r>
              <a:rPr lang="en-US" dirty="0">
                <a:solidFill>
                  <a:prstClr val="black"/>
                </a:solidFill>
                <a:latin typeface="Bookman Old Style"/>
              </a:rPr>
              <a:t>sea in one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hour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73579" y="1863850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Bookman Old Style"/>
              </a:rPr>
              <a:t>=	Volume of the cuboid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>
            <a:off x="1539193" y="2589233"/>
            <a:ext cx="3637348" cy="1532391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48743" y="2884894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have </a:t>
            </a:r>
            <a:r>
              <a:rPr lang="en-US" b="1" i="1" dirty="0" smtClean="0">
                <a:solidFill>
                  <a:schemeClr val="bg1"/>
                </a:solidFill>
                <a:latin typeface="Book Antiqua" pitchFamily="18" charset="0"/>
              </a:rPr>
              <a:t>l, b, h,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that means  river is assumed to be cuboidal in shape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85" y="3072235"/>
            <a:ext cx="348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the volume of the cuboid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85" y="3195371"/>
            <a:ext cx="34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none" strike="noStrike" baseline="0" dirty="0" smtClean="0">
                <a:solidFill>
                  <a:srgbClr val="FFFF00"/>
                </a:solidFill>
                <a:latin typeface="Bookman Old Style"/>
              </a:rPr>
              <a:t>l × b × h</a:t>
            </a:r>
            <a:endParaRPr lang="en-US" b="1" i="1" dirty="0">
              <a:solidFill>
                <a:srgbClr val="FFFF00"/>
              </a:solidFill>
              <a:latin typeface="Book Antiqua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05399" y="3196834"/>
            <a:ext cx="147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none" strike="noStrike" baseline="0" dirty="0" smtClean="0">
                <a:latin typeface="Bookman Old Style"/>
              </a:rPr>
              <a:t>l × b × h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94928" y="2247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97481" y="2751670"/>
            <a:ext cx="830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 smtClean="0">
                <a:latin typeface="Bookman Old Style"/>
              </a:rPr>
              <a:t>(2000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94928" y="276282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8471" y="3065201"/>
            <a:ext cx="458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Symbol"/>
              <a:buChar char="\"/>
            </a:pPr>
            <a:r>
              <a:rPr lang="en-US" b="0" i="0" u="none" strike="noStrike" baseline="0" dirty="0" smtClean="0">
                <a:latin typeface="Bookman Old Style"/>
              </a:rPr>
              <a:t>   The volume of water flowing into</a:t>
            </a:r>
          </a:p>
          <a:p>
            <a:pPr algn="just"/>
            <a:r>
              <a:rPr lang="en-US" dirty="0" smtClean="0">
                <a:latin typeface="Bookman Old Style"/>
              </a:rPr>
              <a:t>       </a:t>
            </a:r>
            <a:r>
              <a:rPr lang="en-US" b="0" i="0" u="none" strike="noStrike" baseline="0" dirty="0" smtClean="0">
                <a:latin typeface="Bookman Old Style"/>
              </a:rPr>
              <a:t>the sea in one minute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95521" y="312766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57372" y="3362281"/>
            <a:ext cx="1924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35515" y="3026069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2000 × 40 × 3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97221" y="3381669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60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487697" y="31287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10221" y="3103817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u="none" strike="noStrike" baseline="0" dirty="0" smtClean="0">
                <a:latin typeface="Bookman Old Style"/>
              </a:rPr>
              <a:t>4000m³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8470" y="3747728"/>
            <a:ext cx="8710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baseline="0" dirty="0" smtClean="0">
                <a:latin typeface="Bookman Old Style"/>
                <a:sym typeface="Symbol"/>
              </a:rPr>
              <a:t>    </a:t>
            </a:r>
            <a:r>
              <a:rPr lang="en-US" b="1" i="0" u="none" strike="noStrike" baseline="0" dirty="0" smtClean="0">
                <a:latin typeface="Bookman Old Style"/>
              </a:rPr>
              <a:t>The volume of water flowing into the sea in a minute is 4000m³</a:t>
            </a:r>
            <a:endParaRPr lang="en-US" b="0" i="0" u="none" strike="noStrike" baseline="0" dirty="0" smtClean="0">
              <a:latin typeface="Bookman Old Sty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5721" y="2751670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Bookman Old Style"/>
              </a:rPr>
              <a:t>× 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40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5156" y="2747701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/>
              </a:rPr>
              <a:t>× 3</a:t>
            </a:r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US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45704" y="2747701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Bookman Old Style"/>
              </a:rPr>
              <a:t>m³</a:t>
            </a:r>
          </a:p>
        </p:txBody>
      </p:sp>
      <p:sp>
        <p:nvSpPr>
          <p:cNvPr id="47" name="Curved Up Arrow 46"/>
          <p:cNvSpPr/>
          <p:nvPr/>
        </p:nvSpPr>
        <p:spPr>
          <a:xfrm rot="2089106" flipV="1">
            <a:off x="3911958" y="1687182"/>
            <a:ext cx="2200180" cy="57518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8" name="Curved Up Arrow 47"/>
          <p:cNvSpPr/>
          <p:nvPr/>
        </p:nvSpPr>
        <p:spPr>
          <a:xfrm rot="2118384" flipV="1">
            <a:off x="5064934" y="1661042"/>
            <a:ext cx="1998329" cy="57518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9" name="Curved Up Arrow 48"/>
          <p:cNvSpPr/>
          <p:nvPr/>
        </p:nvSpPr>
        <p:spPr>
          <a:xfrm rot="2852216" flipV="1">
            <a:off x="5672052" y="1758424"/>
            <a:ext cx="1766018" cy="575187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4616" y="356451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b="1" dirty="0">
                <a:solidFill>
                  <a:srgbClr val="C00000"/>
                </a:solidFill>
                <a:latin typeface="Bookman Old Style"/>
              </a:rPr>
              <a:t>2 km per hour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4616" y="63027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minute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99268" y="87113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b="1" dirty="0">
                <a:solidFill>
                  <a:srgbClr val="C00000"/>
                </a:solidFill>
                <a:latin typeface="Bookman Old Style"/>
              </a:rPr>
              <a:t>is flowing at the rate of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958477" y="3136641"/>
            <a:ext cx="329457" cy="13130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271790" y="3488725"/>
            <a:ext cx="329457" cy="13130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60143" y="3604951"/>
            <a:ext cx="44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20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515739" y="3611301"/>
            <a:ext cx="278482" cy="1249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49807" y="3142990"/>
            <a:ext cx="329457" cy="13130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64505" y="2994967"/>
            <a:ext cx="44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solidFill>
                  <a:srgbClr val="C00000"/>
                </a:solidFill>
                <a:latin typeface="Bookman Old Style" pitchFamily="18" charset="0"/>
              </a:rPr>
              <a:t>2</a:t>
            </a:r>
            <a:endParaRPr lang="en-US" baseline="300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16049" y="152645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da-DK" b="0" i="1" u="none" strike="noStrike" baseline="0" dirty="0" smtClean="0">
                <a:latin typeface="Bookman Old Style"/>
              </a:rPr>
              <a:t>h</a:t>
            </a:r>
            <a:r>
              <a:rPr lang="da-DK" b="0" i="0" u="none" strike="noStrike" baseline="0" dirty="0" smtClean="0">
                <a:latin typeface="Bookman Old Style"/>
              </a:rPr>
              <a:t> = </a:t>
            </a:r>
            <a:r>
              <a:rPr lang="da-DK" dirty="0" smtClean="0">
                <a:latin typeface="Bookman Old Style"/>
              </a:rPr>
              <a:t>3 </a:t>
            </a:r>
            <a:r>
              <a:rPr lang="da-DK" b="0" i="0" u="none" strike="noStrike" baseline="0" dirty="0" smtClean="0">
                <a:latin typeface="Bookman Old Style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322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0.27414 -0.17778 " pathEditMode="relative" rAng="0" ptsTypes="AA">
                                      <p:cBhvr>
                                        <p:cTn id="184" dur="1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-888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2" grpId="0" animBg="1"/>
      <p:bldP spid="2" grpId="1" animBg="1"/>
      <p:bldP spid="46" grpId="0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/>
      <p:bldP spid="11" grpId="1"/>
      <p:bldP spid="13" grpId="0"/>
      <p:bldP spid="15" grpId="0"/>
      <p:bldP spid="16" grpId="0"/>
      <p:bldP spid="17" grpId="0"/>
      <p:bldP spid="17" grpId="1"/>
      <p:bldP spid="18" grpId="0"/>
      <p:bldP spid="19" grpId="0"/>
      <p:bldP spid="19" grpId="1"/>
      <p:bldP spid="27" grpId="0"/>
      <p:bldP spid="28" grpId="0" animBg="1"/>
      <p:bldP spid="28" grpId="1" animBg="1"/>
      <p:bldP spid="29" grpId="0"/>
      <p:bldP spid="29" grpId="1"/>
      <p:bldP spid="30" grpId="0"/>
      <p:bldP spid="30" grpId="1"/>
      <p:bldP spid="31" grpId="0"/>
      <p:bldP spid="31" grpId="1"/>
      <p:bldP spid="32" grpId="0" build="allAtOnce"/>
      <p:bldP spid="33" grpId="0"/>
      <p:bldP spid="34" grpId="0"/>
      <p:bldP spid="35" grpId="0"/>
      <p:bldP spid="37" grpId="0"/>
      <p:bldP spid="41" grpId="0"/>
      <p:bldP spid="42" grpId="0"/>
      <p:bldP spid="43" grpId="0"/>
      <p:bldP spid="44" grpId="0"/>
      <p:bldP spid="45" grpId="0"/>
      <p:bldP spid="3" grpId="0"/>
      <p:bldP spid="5" grpId="0"/>
      <p:bldP spid="12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38" grpId="0"/>
      <p:bldP spid="38" grpId="1"/>
      <p:bldP spid="50" grpId="0"/>
      <p:bldP spid="50" grpId="1"/>
      <p:bldP spid="52" grpId="0"/>
      <p:bldP spid="52" grpId="1"/>
      <p:bldP spid="57" grpId="0"/>
      <p:bldP spid="61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09964" y="328615"/>
            <a:ext cx="1307508" cy="795337"/>
            <a:chOff x="1947" y="90"/>
            <a:chExt cx="1705" cy="640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73" y="161"/>
              <a:ext cx="1679" cy="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500" b="1" kern="0" dirty="0" smtClean="0">
                  <a:solidFill>
                    <a:sysClr val="windowText" lastClr="000000"/>
                  </a:solidFill>
                </a:rPr>
                <a:t>CUBE </a:t>
              </a: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947" y="90"/>
              <a:ext cx="1683" cy="64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kern="0" smtClean="0">
                <a:solidFill>
                  <a:sysClr val="windowText" lastClr="000000"/>
                </a:solidFill>
                <a:latin typeface="Book Antiqua" pitchFamily="18" charset="0"/>
              </a:endParaRPr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65911" y="1571786"/>
            <a:ext cx="1705916" cy="49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kern="0" dirty="0" smtClean="0">
                <a:solidFill>
                  <a:sysClr val="windowText" lastClr="000000"/>
                </a:solidFill>
              </a:rPr>
              <a:t>Examples : </a:t>
            </a:r>
          </a:p>
        </p:txBody>
      </p:sp>
      <p:pic>
        <p:nvPicPr>
          <p:cNvPr id="16" name="Picture 6" descr="rubix-c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863" y="2137115"/>
            <a:ext cx="2051568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dice3"/>
          <p:cNvPicPr>
            <a:picLocks noChangeAspect="1" noChangeArrowheads="1"/>
          </p:cNvPicPr>
          <p:nvPr/>
        </p:nvPicPr>
        <p:blipFill>
          <a:blip r:embed="rId3"/>
          <a:srcRect l="12500" t="7008" r="12500" b="22910"/>
          <a:stretch>
            <a:fillRect/>
          </a:stretch>
        </p:blipFill>
        <p:spPr bwMode="auto">
          <a:xfrm>
            <a:off x="6553200" y="1903280"/>
            <a:ext cx="1981200" cy="22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38203" y="4242138"/>
            <a:ext cx="1624163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kern="0" dirty="0" err="1" smtClean="0">
                <a:solidFill>
                  <a:sysClr val="windowText" lastClr="000000"/>
                </a:solidFill>
              </a:rPr>
              <a:t>Rubix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cube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086604" y="4189278"/>
            <a:ext cx="865943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</a:rPr>
              <a:t> Dice </a:t>
            </a:r>
          </a:p>
        </p:txBody>
      </p:sp>
      <p:sp>
        <p:nvSpPr>
          <p:cNvPr id="10" name="Cloud 9"/>
          <p:cNvSpPr/>
          <p:nvPr/>
        </p:nvSpPr>
        <p:spPr>
          <a:xfrm>
            <a:off x="3041523" y="2063773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2525" y="2544083"/>
            <a:ext cx="3074881" cy="64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Let us see few examples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cube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3041523" y="2063773"/>
            <a:ext cx="3483528" cy="151118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51833" y="2358128"/>
            <a:ext cx="2662908" cy="922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Cube is special type 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of cuboid in which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all sides are equal</a:t>
            </a:r>
            <a:endParaRPr lang="en-US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42" y="1201419"/>
            <a:ext cx="706635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Cube is special type of cuboid in which all sides are equal.</a:t>
            </a:r>
          </a:p>
        </p:txBody>
      </p:sp>
    </p:spTree>
    <p:extLst>
      <p:ext uri="{BB962C8B-B14F-4D97-AF65-F5344CB8AC3E}">
        <p14:creationId xmlns:p14="http://schemas.microsoft.com/office/powerpoint/2010/main" val="14832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10" grpId="0" animBg="1"/>
      <p:bldP spid="10" grpId="1" animBg="1"/>
      <p:bldP spid="11" grpId="0"/>
      <p:bldP spid="11" grpId="1"/>
      <p:bldP spid="14" grpId="0" animBg="1"/>
      <p:bldP spid="14" grpId="1" animBg="1"/>
      <p:bldP spid="20" grpId="0"/>
      <p:bldP spid="20" grpId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3211104</TotalTime>
  <Words>2004</Words>
  <Application>Microsoft Office PowerPoint</Application>
  <PresentationFormat>On-screen Show (16:9)</PresentationFormat>
  <Paragraphs>510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Rounded MT Bold</vt:lpstr>
      <vt:lpstr>Book Antiqua</vt:lpstr>
      <vt:lpstr>Bookman Old Style</vt:lpstr>
      <vt:lpstr>Calibri</vt:lpstr>
      <vt:lpstr>Cambria Math</vt:lpstr>
      <vt:lpstr>Comic Sans MS</vt:lpstr>
      <vt:lpstr>Symbol</vt:lpstr>
      <vt:lpstr>Wingdings</vt:lpstr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2022-04-23T04:13:01Z</dcterms:modified>
</cp:coreProperties>
</file>