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68" r:id="rId2"/>
    <p:sldId id="310" r:id="rId3"/>
    <p:sldId id="311" r:id="rId4"/>
    <p:sldId id="331" r:id="rId5"/>
    <p:sldId id="369" r:id="rId6"/>
    <p:sldId id="292" r:id="rId7"/>
    <p:sldId id="371" r:id="rId8"/>
    <p:sldId id="298" r:id="rId9"/>
    <p:sldId id="299" r:id="rId10"/>
    <p:sldId id="372" r:id="rId11"/>
    <p:sldId id="294" r:id="rId12"/>
    <p:sldId id="295" r:id="rId13"/>
    <p:sldId id="373" r:id="rId14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80F0"/>
    <a:srgbClr val="660066"/>
    <a:srgbClr val="AAE28E"/>
    <a:srgbClr val="8ED969"/>
    <a:srgbClr val="CBC0F8"/>
    <a:srgbClr val="DAD2FA"/>
    <a:srgbClr val="0000FF"/>
    <a:srgbClr val="ED7FF0"/>
    <a:srgbClr val="376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81" autoAdjust="0"/>
    <p:restoredTop sz="99467" autoAdjust="0"/>
  </p:normalViewPr>
  <p:slideViewPr>
    <p:cSldViewPr>
      <p:cViewPr varScale="1">
        <p:scale>
          <a:sx n="149" d="100"/>
          <a:sy n="149" d="100"/>
        </p:scale>
        <p:origin x="126" y="1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4416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-1908" y="-90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45EA99-18AF-4563-A15A-C92A16F44E2C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79E28-65E5-4792-881D-79FD814436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260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E6F6B-C384-4753-9D3F-702EB7BA835C}" type="datetimeFigureOut">
              <a:rPr lang="en-IN" smtClean="0"/>
              <a:pPr/>
              <a:t>23-04-2022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DEB7C-B9F6-434E-AA4E-71AE7820942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443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DEB7C-B9F6-434E-AA4E-71AE7820942C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192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22105E6-5187-4097-91DC-E2471387825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5BC0E71-A998-4BD8-8771-F3660709A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00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22105E6-5187-4097-91DC-E2471387825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5BC0E71-A998-4BD8-8771-F3660709A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09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22105E6-5187-4097-91DC-E2471387825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5BC0E71-A998-4BD8-8771-F3660709A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25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982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22105E6-5187-4097-91DC-E2471387825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5BC0E71-A998-4BD8-8771-F3660709A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36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22105E6-5187-4097-91DC-E2471387825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5BC0E71-A998-4BD8-8771-F3660709A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80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22105E6-5187-4097-91DC-E2471387825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5BC0E71-A998-4BD8-8771-F3660709A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40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22105E6-5187-4097-91DC-E2471387825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5BC0E71-A998-4BD8-8771-F3660709A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5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22105E6-5187-4097-91DC-E2471387825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5BC0E71-A998-4BD8-8771-F3660709A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0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22105E6-5187-4097-91DC-E2471387825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5BC0E71-A998-4BD8-8771-F3660709A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1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22105E6-5187-4097-91DC-E2471387825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5BC0E71-A998-4BD8-8771-F3660709A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22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22105E6-5187-4097-91DC-E2471387825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5BC0E71-A998-4BD8-8771-F3660709A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1263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1428750"/>
            <a:ext cx="9989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prstClr val="black"/>
                </a:solidFill>
                <a:latin typeface="Bookman Old Style" pitchFamily="18" charset="0"/>
              </a:rPr>
              <a:t>17</a:t>
            </a:r>
            <a:endParaRPr lang="en-US" sz="48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9700" y="546100"/>
            <a:ext cx="75819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Bookman Old Style" pitchFamily="18" charset="0"/>
              </a:rPr>
              <a:t>MODULE  :  </a:t>
            </a:r>
            <a:r>
              <a:rPr lang="en-US" sz="23900" b="1" dirty="0" smtClean="0">
                <a:latin typeface="Bookman Old Style" pitchFamily="18" charset="0"/>
              </a:rPr>
              <a:t>20</a:t>
            </a:r>
            <a:endParaRPr lang="en-US" sz="40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6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1428750"/>
            <a:ext cx="9989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prstClr val="black"/>
                </a:solidFill>
                <a:latin typeface="Bookman Old Style" pitchFamily="18" charset="0"/>
              </a:rPr>
              <a:t>20</a:t>
            </a:r>
            <a:endParaRPr lang="en-US" sz="48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9700" y="546100"/>
            <a:ext cx="79629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Bookman Old Style" pitchFamily="18" charset="0"/>
              </a:rPr>
              <a:t>MODULE  :  </a:t>
            </a:r>
            <a:r>
              <a:rPr lang="en-US" sz="23900" b="1" dirty="0" smtClean="0">
                <a:latin typeface="Bookman Old Style" pitchFamily="18" charset="0"/>
              </a:rPr>
              <a:t>23</a:t>
            </a:r>
            <a:endParaRPr lang="en-US" sz="40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09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ounded Rectangle 95"/>
          <p:cNvSpPr/>
          <p:nvPr/>
        </p:nvSpPr>
        <p:spPr>
          <a:xfrm>
            <a:off x="508286" y="2286129"/>
            <a:ext cx="5851984" cy="26921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Rounded Rectangle 96"/>
          <p:cNvSpPr/>
          <p:nvPr/>
        </p:nvSpPr>
        <p:spPr>
          <a:xfrm>
            <a:off x="3880434" y="2830067"/>
            <a:ext cx="3149016" cy="26921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Rounded Rectangle 94"/>
          <p:cNvSpPr/>
          <p:nvPr/>
        </p:nvSpPr>
        <p:spPr>
          <a:xfrm>
            <a:off x="631858" y="444703"/>
            <a:ext cx="511141" cy="26921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6014619" y="197033"/>
            <a:ext cx="913231" cy="26921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123993" y="139454"/>
            <a:ext cx="448556" cy="369831"/>
          </a:xfrm>
          <a:prstGeom prst="rect">
            <a:avLst/>
          </a:prstGeom>
        </p:spPr>
        <p:txBody>
          <a:bodyPr wrap="none" lIns="91934" tIns="45967" rIns="91934" bIns="45967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Q.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8604" y="139454"/>
            <a:ext cx="6453875" cy="369831"/>
          </a:xfrm>
          <a:prstGeom prst="rect">
            <a:avLst/>
          </a:prstGeom>
        </p:spPr>
        <p:txBody>
          <a:bodyPr wrap="square" lIns="91934" tIns="45967" rIns="91934" bIns="45967">
            <a:spAutoFit/>
          </a:bodyPr>
          <a:lstStyle/>
          <a:p>
            <a:r>
              <a:rPr lang="en-IN" b="1" dirty="0">
                <a:solidFill>
                  <a:srgbClr val="0000FF"/>
                </a:solidFill>
                <a:latin typeface="Bookman Old Style" pitchFamily="18" charset="0"/>
              </a:rPr>
              <a:t>The capacity of a closed cylindrical vessel of </a:t>
            </a:r>
            <a:r>
              <a:rPr lang="en-IN" b="1" dirty="0" smtClean="0">
                <a:solidFill>
                  <a:srgbClr val="0000FF"/>
                </a:solidFill>
                <a:latin typeface="Bookman Old Style" pitchFamily="18" charset="0"/>
              </a:rPr>
              <a:t>height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1680" y="393883"/>
            <a:ext cx="6589215" cy="369831"/>
          </a:xfrm>
          <a:prstGeom prst="rect">
            <a:avLst/>
          </a:prstGeom>
        </p:spPr>
        <p:txBody>
          <a:bodyPr wrap="square" lIns="91934" tIns="45967" rIns="91934" bIns="45967">
            <a:spAutoFit/>
          </a:bodyPr>
          <a:lstStyle/>
          <a:p>
            <a:r>
              <a:rPr lang="en-IN" b="1" dirty="0">
                <a:solidFill>
                  <a:srgbClr val="0000FF"/>
                </a:solidFill>
                <a:latin typeface="Bookman Old Style" pitchFamily="18" charset="0"/>
              </a:rPr>
              <a:t>1 m is </a:t>
            </a:r>
            <a:r>
              <a:rPr lang="en-IN" b="1" dirty="0" smtClean="0">
                <a:solidFill>
                  <a:srgbClr val="0000FF"/>
                </a:solidFill>
                <a:latin typeface="Bookman Old Style" pitchFamily="18" charset="0"/>
              </a:rPr>
              <a:t>15.4</a:t>
            </a:r>
            <a:r>
              <a:rPr lang="en-US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IN" b="1" dirty="0" smtClean="0">
                <a:solidFill>
                  <a:srgbClr val="0000FF"/>
                </a:solidFill>
                <a:latin typeface="Bookman Old Style" pitchFamily="18" charset="0"/>
              </a:rPr>
              <a:t>litres</a:t>
            </a:r>
            <a:r>
              <a:rPr lang="en-IN" b="1" dirty="0">
                <a:solidFill>
                  <a:srgbClr val="0000FF"/>
                </a:solidFill>
                <a:latin typeface="Bookman Old Style" pitchFamily="18" charset="0"/>
              </a:rPr>
              <a:t>. How many square metres of </a:t>
            </a:r>
            <a:r>
              <a:rPr lang="en-IN" b="1" dirty="0" smtClean="0">
                <a:solidFill>
                  <a:srgbClr val="0000FF"/>
                </a:solidFill>
                <a:latin typeface="Bookman Old Style" pitchFamily="18" charset="0"/>
              </a:rPr>
              <a:t>metal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2155" y="651058"/>
            <a:ext cx="4598967" cy="369831"/>
          </a:xfrm>
          <a:prstGeom prst="rect">
            <a:avLst/>
          </a:prstGeom>
        </p:spPr>
        <p:txBody>
          <a:bodyPr wrap="square" lIns="91934" tIns="45967" rIns="91934" bIns="45967">
            <a:spAutoFit/>
          </a:bodyPr>
          <a:lstStyle/>
          <a:p>
            <a:r>
              <a:rPr lang="en-IN" b="1" dirty="0">
                <a:solidFill>
                  <a:srgbClr val="0000FF"/>
                </a:solidFill>
                <a:latin typeface="Bookman Old Style" pitchFamily="18" charset="0"/>
              </a:rPr>
              <a:t>sheet would be needed </a:t>
            </a:r>
            <a:r>
              <a:rPr lang="en-IN" b="1" dirty="0" smtClean="0">
                <a:solidFill>
                  <a:srgbClr val="0000FF"/>
                </a:solidFill>
                <a:latin typeface="Bookman Old Style" pitchFamily="18" charset="0"/>
              </a:rPr>
              <a:t>to make </a:t>
            </a:r>
            <a:r>
              <a:rPr lang="en-IN" b="1" dirty="0">
                <a:solidFill>
                  <a:srgbClr val="0000FF"/>
                </a:solidFill>
                <a:latin typeface="Bookman Old Style" pitchFamily="18" charset="0"/>
              </a:rPr>
              <a:t>it ?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9322" y="139699"/>
            <a:ext cx="6428639" cy="369831"/>
          </a:xfrm>
          <a:prstGeom prst="rect">
            <a:avLst/>
          </a:prstGeom>
        </p:spPr>
        <p:txBody>
          <a:bodyPr wrap="square" lIns="91934" tIns="45967" rIns="91934" bIns="45967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Bookman Old Style" pitchFamily="18" charset="0"/>
              </a:rPr>
              <a:t>The capacity of a closed cylindrical vessel of </a:t>
            </a:r>
            <a:r>
              <a:rPr lang="en-IN" b="1" dirty="0" smtClean="0">
                <a:solidFill>
                  <a:srgbClr val="C00000"/>
                </a:solidFill>
                <a:latin typeface="Bookman Old Style" pitchFamily="18" charset="0"/>
              </a:rPr>
              <a:t>height</a:t>
            </a:r>
            <a:endParaRPr lang="en-US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8515" y="394398"/>
            <a:ext cx="2414512" cy="369831"/>
          </a:xfrm>
          <a:prstGeom prst="rect">
            <a:avLst/>
          </a:prstGeom>
        </p:spPr>
        <p:txBody>
          <a:bodyPr wrap="square" lIns="91934" tIns="45967" rIns="91934" bIns="45967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Bookman Old Style" pitchFamily="18" charset="0"/>
              </a:rPr>
              <a:t>1 m is </a:t>
            </a:r>
            <a:r>
              <a:rPr lang="en-IN" b="1" dirty="0" smtClean="0">
                <a:solidFill>
                  <a:srgbClr val="C00000"/>
                </a:solidFill>
                <a:latin typeface="Bookman Old Style" pitchFamily="18" charset="0"/>
              </a:rPr>
              <a:t>15.4 litres</a:t>
            </a:r>
            <a:r>
              <a:rPr lang="en-IN" b="1" dirty="0">
                <a:solidFill>
                  <a:srgbClr val="C00000"/>
                </a:solidFill>
                <a:latin typeface="Bookman Old Style" pitchFamily="18" charset="0"/>
              </a:rPr>
              <a:t>. </a:t>
            </a:r>
            <a:endParaRPr lang="en-US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170" y="1005796"/>
            <a:ext cx="72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prstClr val="black"/>
                </a:solidFill>
                <a:latin typeface="Book Antiqua" pitchFamily="18" charset="0"/>
              </a:rPr>
              <a:t>Soln.</a:t>
            </a:r>
            <a:endParaRPr lang="en-US" i="1" dirty="0">
              <a:latin typeface="Book Antiqua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8640" y="1009054"/>
            <a:ext cx="5849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Capacity of a closed cylindrical </a:t>
            </a:r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vessel = 15.4 </a:t>
            </a:r>
            <a:r>
              <a:rPr lang="en-IN" dirty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litres </a:t>
            </a:r>
            <a:endParaRPr lang="en-IN" dirty="0" smtClean="0">
              <a:solidFill>
                <a:srgbClr val="000000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17" name="Cloud Callout 16"/>
          <p:cNvSpPr/>
          <p:nvPr/>
        </p:nvSpPr>
        <p:spPr>
          <a:xfrm>
            <a:off x="678180" y="1236980"/>
            <a:ext cx="3455766" cy="1208416"/>
          </a:xfrm>
          <a:prstGeom prst="cloudCallout">
            <a:avLst>
              <a:gd name="adj1" fmla="val 83108"/>
              <a:gd name="adj2" fmla="val -60097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86813" y="1420858"/>
            <a:ext cx="333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But, 1m</a:t>
            </a:r>
            <a:r>
              <a:rPr lang="en-US" b="1" baseline="30000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3 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= 1000 litres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213062" y="1652200"/>
            <a:ext cx="2327149" cy="654361"/>
            <a:chOff x="1862412" y="2657475"/>
            <a:chExt cx="2327149" cy="654361"/>
          </a:xfrm>
        </p:grpSpPr>
        <p:sp>
          <p:nvSpPr>
            <p:cNvPr id="20" name="TextBox 19"/>
            <p:cNvSpPr txBox="1"/>
            <p:nvPr/>
          </p:nvSpPr>
          <p:spPr>
            <a:xfrm>
              <a:off x="1862412" y="2835375"/>
              <a:ext cx="1222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 1 </a:t>
              </a:r>
              <a:r>
                <a:rPr lang="en-US" b="1" i="1" dirty="0">
                  <a:solidFill>
                    <a:schemeClr val="bg1"/>
                  </a:solidFill>
                  <a:latin typeface="Book Antiqua" pitchFamily="18" charset="0"/>
                  <a:sym typeface="Symbol"/>
                </a:rPr>
                <a:t>l</a:t>
              </a:r>
              <a:endParaRPr lang="en-US" b="1" i="1" baseline="30000" dirty="0">
                <a:solidFill>
                  <a:schemeClr val="bg1"/>
                </a:solidFill>
                <a:latin typeface="Book Antiqua" pitchFamily="18" charset="0"/>
                <a:sym typeface="Symbol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790825" y="2813563"/>
              <a:ext cx="3225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</a:rPr>
                <a:t>=</a:t>
              </a:r>
              <a:endParaRPr lang="en-US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229323" y="2657475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Bookman Old Style"/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3162613" y="2982941"/>
              <a:ext cx="526281" cy="1595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3034050" y="2942034"/>
              <a:ext cx="794748" cy="369802"/>
            </a:xfrm>
            <a:prstGeom prst="rect">
              <a:avLst/>
            </a:prstGeom>
          </p:spPr>
          <p:txBody>
            <a:bodyPr wrap="none" lIns="91906" tIns="45953" rIns="91906" bIns="45953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</a:rPr>
                <a:t>1000</a:t>
              </a:r>
              <a:endParaRPr lang="en-US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673073" y="2781300"/>
              <a:ext cx="5164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man Old Style"/>
                </a:rPr>
                <a:t>m</a:t>
              </a:r>
              <a:r>
                <a:rPr lang="en-US" b="1" baseline="30000" dirty="0" smtClean="0">
                  <a:solidFill>
                    <a:schemeClr val="bg1"/>
                  </a:solidFill>
                  <a:latin typeface="Bookman Old Style"/>
                </a:rPr>
                <a:t>3</a:t>
              </a:r>
              <a:endParaRPr lang="en-US" b="1" baseline="3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4820343" y="1455420"/>
            <a:ext cx="2926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=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113019" y="1448781"/>
            <a:ext cx="597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15.4</a:t>
            </a:r>
            <a:endParaRPr lang="en-US" dirty="0"/>
          </a:p>
        </p:txBody>
      </p:sp>
      <p:sp>
        <p:nvSpPr>
          <p:cNvPr id="28" name="Left Bracket 27"/>
          <p:cNvSpPr/>
          <p:nvPr/>
        </p:nvSpPr>
        <p:spPr>
          <a:xfrm>
            <a:off x="5172074" y="1347781"/>
            <a:ext cx="76200" cy="611540"/>
          </a:xfrm>
          <a:prstGeom prst="leftBracket">
            <a:avLst>
              <a:gd name="adj" fmla="val 10208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5659754" y="1439221"/>
            <a:ext cx="3710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/>
              </a:rPr>
              <a:t>×</a:t>
            </a:r>
            <a:endParaRPr lang="en-IN" dirty="0" smtClean="0">
              <a:solidFill>
                <a:srgbClr val="000000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014619" y="1310640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1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5933228" y="1636106"/>
            <a:ext cx="490872" cy="159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783579" y="1602819"/>
            <a:ext cx="677868" cy="369802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 pitchFamily="18" charset="0"/>
              </a:rPr>
              <a:t>1000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3" name="Left Bracket 32"/>
          <p:cNvSpPr/>
          <p:nvPr/>
        </p:nvSpPr>
        <p:spPr>
          <a:xfrm rot="10800000">
            <a:off x="6416040" y="1332541"/>
            <a:ext cx="76200" cy="611540"/>
          </a:xfrm>
          <a:prstGeom prst="leftBracket">
            <a:avLst>
              <a:gd name="adj" fmla="val 10208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/>
          <p:cNvSpPr/>
          <p:nvPr/>
        </p:nvSpPr>
        <p:spPr>
          <a:xfrm>
            <a:off x="6455163" y="1424940"/>
            <a:ext cx="463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m</a:t>
            </a:r>
            <a:r>
              <a:rPr lang="en-US" baseline="30000" dirty="0" smtClean="0">
                <a:solidFill>
                  <a:srgbClr val="000000"/>
                </a:solidFill>
                <a:latin typeface="Bookman Old Style"/>
              </a:rPr>
              <a:t>3</a:t>
            </a:r>
            <a:endParaRPr lang="en-US" baseline="30000" dirty="0"/>
          </a:p>
        </p:txBody>
      </p:sp>
      <p:sp>
        <p:nvSpPr>
          <p:cNvPr id="35" name="Rectangle 34"/>
          <p:cNvSpPr/>
          <p:nvPr/>
        </p:nvSpPr>
        <p:spPr>
          <a:xfrm>
            <a:off x="4823460" y="1925320"/>
            <a:ext cx="2926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=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044440" y="1921748"/>
            <a:ext cx="1358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0.0154 m</a:t>
            </a:r>
            <a:r>
              <a:rPr lang="en-US" baseline="30000" dirty="0" smtClean="0">
                <a:solidFill>
                  <a:srgbClr val="000000"/>
                </a:solidFill>
                <a:latin typeface="Bookman Old Style"/>
              </a:rPr>
              <a:t>3</a:t>
            </a:r>
            <a:endParaRPr lang="en-US" baseline="30000" dirty="0"/>
          </a:p>
        </p:txBody>
      </p:sp>
      <p:sp>
        <p:nvSpPr>
          <p:cNvPr id="37" name="Cloud Callout 36"/>
          <p:cNvSpPr/>
          <p:nvPr/>
        </p:nvSpPr>
        <p:spPr>
          <a:xfrm>
            <a:off x="4559593" y="1061720"/>
            <a:ext cx="3525227" cy="1375290"/>
          </a:xfrm>
          <a:prstGeom prst="cloudCallout">
            <a:avLst>
              <a:gd name="adj1" fmla="val -145975"/>
              <a:gd name="adj2" fmla="val -29347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693431" y="1247120"/>
            <a:ext cx="3333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But, capacity of the vessel means the volume of the vessel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38112" y="2217023"/>
            <a:ext cx="437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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41960" y="2222500"/>
            <a:ext cx="45616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Volume of the closed cylindrical vessel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823460" y="2230120"/>
            <a:ext cx="2926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=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044440" y="2226548"/>
            <a:ext cx="1358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0.0154 m</a:t>
            </a:r>
            <a:r>
              <a:rPr lang="en-US" baseline="30000" dirty="0" smtClean="0">
                <a:solidFill>
                  <a:srgbClr val="000000"/>
                </a:solidFill>
                <a:latin typeface="Bookman Old Style"/>
              </a:rPr>
              <a:t>3</a:t>
            </a:r>
            <a:endParaRPr lang="en-US" baseline="30000" dirty="0"/>
          </a:p>
        </p:txBody>
      </p:sp>
      <p:sp>
        <p:nvSpPr>
          <p:cNvPr id="43" name="Cloud Callout 42"/>
          <p:cNvSpPr/>
          <p:nvPr/>
        </p:nvSpPr>
        <p:spPr>
          <a:xfrm>
            <a:off x="4876800" y="939800"/>
            <a:ext cx="3455766" cy="1161263"/>
          </a:xfrm>
          <a:prstGeom prst="cloudCallout">
            <a:avLst>
              <a:gd name="adj1" fmla="val -158121"/>
              <a:gd name="adj2" fmla="val 90397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85433" y="1122961"/>
            <a:ext cx="3333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What is the formula for volume of a cylinder?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267546" y="1263101"/>
            <a:ext cx="74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r</a:t>
            </a:r>
            <a:r>
              <a:rPr lang="en-US" b="1" baseline="30000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2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h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38149" y="2517775"/>
            <a:ext cx="80817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Let </a:t>
            </a:r>
            <a:r>
              <a:rPr lang="en-IN" i="1" dirty="0" smtClean="0">
                <a:solidFill>
                  <a:srgbClr val="000000"/>
                </a:solidFill>
                <a:latin typeface="Book Antiqua" pitchFamily="18" charset="0"/>
                <a:sym typeface="Symbol"/>
              </a:rPr>
              <a:t>r</a:t>
            </a:r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IN" dirty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be the radius of the base and </a:t>
            </a:r>
            <a:r>
              <a:rPr lang="en-IN" i="1" dirty="0" smtClean="0">
                <a:solidFill>
                  <a:srgbClr val="000000"/>
                </a:solidFill>
                <a:latin typeface="Book Antiqua" pitchFamily="18" charset="0"/>
                <a:sym typeface="Symbol"/>
              </a:rPr>
              <a:t>h</a:t>
            </a:r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IN" dirty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be the height of the vessel. Then,</a:t>
            </a:r>
            <a:endParaRPr lang="en-IN" dirty="0" smtClean="0">
              <a:solidFill>
                <a:srgbClr val="000000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866847" y="2777093"/>
            <a:ext cx="1038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Volume</a:t>
            </a:r>
            <a:endParaRPr lang="en-IN" dirty="0" smtClean="0">
              <a:solidFill>
                <a:srgbClr val="000000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829175" y="2801620"/>
            <a:ext cx="2926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=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284517" y="1273175"/>
            <a:ext cx="74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</a:t>
            </a:r>
            <a:r>
              <a:rPr lang="en-US" i="1" dirty="0" smtClean="0">
                <a:latin typeface="Book Antiqua" pitchFamily="18" charset="0"/>
                <a:sym typeface="Symbol"/>
              </a:rPr>
              <a:t>r</a:t>
            </a:r>
            <a:r>
              <a:rPr lang="en-US" baseline="30000" dirty="0" smtClean="0">
                <a:latin typeface="Bookman Old Style" pitchFamily="18" charset="0"/>
                <a:sym typeface="Symbol"/>
              </a:rPr>
              <a:t>2</a:t>
            </a:r>
            <a:r>
              <a:rPr lang="en-US" i="1" dirty="0" smtClean="0">
                <a:latin typeface="Book Antiqua" pitchFamily="18" charset="0"/>
                <a:sym typeface="Symbol"/>
              </a:rPr>
              <a:t>h</a:t>
            </a:r>
            <a:endParaRPr lang="en-US" i="1" dirty="0">
              <a:latin typeface="Book Antiqua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495716" y="2773997"/>
            <a:ext cx="2926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=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699833" y="2773997"/>
            <a:ext cx="5299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</a:t>
            </a:r>
            <a:r>
              <a:rPr lang="en-IN" i="1" dirty="0">
                <a:solidFill>
                  <a:srgbClr val="000000"/>
                </a:solidFill>
                <a:latin typeface="Book Antiqua" pitchFamily="18" charset="0"/>
                <a:sym typeface="Symbol"/>
              </a:rPr>
              <a:t>r</a:t>
            </a:r>
            <a:r>
              <a:rPr lang="en-IN" baseline="30000" dirty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2</a:t>
            </a:r>
            <a:endParaRPr lang="en-IN" baseline="30000" dirty="0" smtClean="0">
              <a:solidFill>
                <a:srgbClr val="000000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058309" y="2773997"/>
            <a:ext cx="3710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/>
              </a:rPr>
              <a:t>×</a:t>
            </a:r>
            <a:endParaRPr lang="en-IN" dirty="0" smtClean="0">
              <a:solidFill>
                <a:srgbClr val="000000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235391" y="2773997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1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6390675" y="2773997"/>
            <a:ext cx="2926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=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594792" y="2773997"/>
            <a:ext cx="5299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r</a:t>
            </a:r>
            <a:r>
              <a:rPr lang="en-IN" baseline="30000" dirty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2</a:t>
            </a:r>
            <a:endParaRPr lang="en-IN" baseline="30000" dirty="0" smtClean="0">
              <a:solidFill>
                <a:srgbClr val="000000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38112" y="3131423"/>
            <a:ext cx="437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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423092" y="3081893"/>
            <a:ext cx="5299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</a:t>
            </a:r>
            <a:r>
              <a:rPr lang="en-IN" i="1" dirty="0">
                <a:solidFill>
                  <a:srgbClr val="000000"/>
                </a:solidFill>
                <a:latin typeface="Book Antiqua" pitchFamily="18" charset="0"/>
                <a:sym typeface="Symbol"/>
              </a:rPr>
              <a:t>r</a:t>
            </a:r>
            <a:r>
              <a:rPr lang="en-IN" baseline="30000" dirty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2</a:t>
            </a:r>
            <a:endParaRPr lang="en-IN" baseline="30000" dirty="0" smtClean="0">
              <a:solidFill>
                <a:srgbClr val="000000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838700" y="3106420"/>
            <a:ext cx="2926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=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048250" y="3083798"/>
            <a:ext cx="1358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0.0154 m</a:t>
            </a:r>
            <a:r>
              <a:rPr lang="en-US" baseline="30000" dirty="0" smtClean="0">
                <a:solidFill>
                  <a:srgbClr val="000000"/>
                </a:solidFill>
                <a:latin typeface="Bookman Old Style"/>
              </a:rPr>
              <a:t>3</a:t>
            </a:r>
            <a:endParaRPr lang="en-US" baseline="30000" dirty="0"/>
          </a:p>
        </p:txBody>
      </p:sp>
      <p:sp>
        <p:nvSpPr>
          <p:cNvPr id="60" name="Rectangle 59"/>
          <p:cNvSpPr/>
          <p:nvPr/>
        </p:nvSpPr>
        <p:spPr>
          <a:xfrm>
            <a:off x="138112" y="3455273"/>
            <a:ext cx="437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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962400" y="3298825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22</a:t>
            </a:r>
            <a:endParaRPr lang="en-US" dirty="0"/>
          </a:p>
        </p:txBody>
      </p:sp>
      <p:cxnSp>
        <p:nvCxnSpPr>
          <p:cNvPr id="62" name="Straight Connector 61"/>
          <p:cNvCxnSpPr/>
          <p:nvPr/>
        </p:nvCxnSpPr>
        <p:spPr>
          <a:xfrm>
            <a:off x="4015305" y="3624291"/>
            <a:ext cx="364191" cy="159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4033263" y="3583384"/>
            <a:ext cx="328275" cy="369802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 pitchFamily="18" charset="0"/>
              </a:rPr>
              <a:t>7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333875" y="3443843"/>
            <a:ext cx="3710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/>
              </a:rPr>
              <a:t>×</a:t>
            </a:r>
            <a:endParaRPr lang="en-IN" dirty="0" smtClean="0">
              <a:solidFill>
                <a:srgbClr val="000000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514697" y="3413125"/>
            <a:ext cx="460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i="1" dirty="0" smtClean="0">
                <a:solidFill>
                  <a:srgbClr val="000000"/>
                </a:solidFill>
                <a:latin typeface="Book Antiqua" pitchFamily="18" charset="0"/>
                <a:sym typeface="Symbol"/>
              </a:rPr>
              <a:t>r</a:t>
            </a:r>
            <a:r>
              <a:rPr lang="en-IN" baseline="30000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2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838700" y="3430270"/>
            <a:ext cx="2926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=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048250" y="3407648"/>
            <a:ext cx="1358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0.0154 m</a:t>
            </a:r>
            <a:r>
              <a:rPr lang="en-US" baseline="30000" dirty="0" smtClean="0">
                <a:solidFill>
                  <a:srgbClr val="000000"/>
                </a:solidFill>
                <a:latin typeface="Bookman Old Style"/>
              </a:rPr>
              <a:t>3</a:t>
            </a:r>
            <a:endParaRPr lang="en-US" baseline="30000" dirty="0"/>
          </a:p>
        </p:txBody>
      </p:sp>
      <p:sp>
        <p:nvSpPr>
          <p:cNvPr id="70" name="Rectangle 69"/>
          <p:cNvSpPr/>
          <p:nvPr/>
        </p:nvSpPr>
        <p:spPr>
          <a:xfrm>
            <a:off x="138112" y="3883898"/>
            <a:ext cx="437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</a:t>
            </a:r>
          </a:p>
        </p:txBody>
      </p:sp>
      <p:sp>
        <p:nvSpPr>
          <p:cNvPr id="71" name="Rectangle 70"/>
          <p:cNvSpPr/>
          <p:nvPr/>
        </p:nvSpPr>
        <p:spPr>
          <a:xfrm>
            <a:off x="4514697" y="3841750"/>
            <a:ext cx="460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i="1" dirty="0" smtClean="0">
                <a:solidFill>
                  <a:srgbClr val="000000"/>
                </a:solidFill>
                <a:latin typeface="Book Antiqua" pitchFamily="18" charset="0"/>
                <a:sym typeface="Symbol"/>
              </a:rPr>
              <a:t>r</a:t>
            </a:r>
            <a:r>
              <a:rPr lang="en-IN" baseline="30000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2</a:t>
            </a:r>
          </a:p>
        </p:txBody>
      </p:sp>
      <p:sp>
        <p:nvSpPr>
          <p:cNvPr id="72" name="Rectangle 71"/>
          <p:cNvSpPr/>
          <p:nvPr/>
        </p:nvSpPr>
        <p:spPr>
          <a:xfrm>
            <a:off x="4838700" y="3858895"/>
            <a:ext cx="2926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=</a:t>
            </a:r>
          </a:p>
        </p:txBody>
      </p:sp>
      <p:sp>
        <p:nvSpPr>
          <p:cNvPr id="73" name="Rectangle 72"/>
          <p:cNvSpPr/>
          <p:nvPr/>
        </p:nvSpPr>
        <p:spPr>
          <a:xfrm>
            <a:off x="5029200" y="3748083"/>
            <a:ext cx="971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0.0154</a:t>
            </a:r>
            <a:endParaRPr lang="en-US" baseline="30000" dirty="0"/>
          </a:p>
        </p:txBody>
      </p:sp>
      <p:sp>
        <p:nvSpPr>
          <p:cNvPr id="74" name="Rectangle 73"/>
          <p:cNvSpPr/>
          <p:nvPr/>
        </p:nvSpPr>
        <p:spPr>
          <a:xfrm>
            <a:off x="5867809" y="3748083"/>
            <a:ext cx="3710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/>
              </a:rPr>
              <a:t>×</a:t>
            </a:r>
            <a:endParaRPr lang="en-IN" dirty="0" smtClean="0">
              <a:solidFill>
                <a:srgbClr val="000000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044891" y="3748083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7</a:t>
            </a:r>
            <a:endParaRPr lang="en-US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5161122" y="4063632"/>
            <a:ext cx="1109996" cy="159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5572067" y="4041775"/>
            <a:ext cx="470942" cy="369802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 pitchFamily="18" charset="0"/>
              </a:rPr>
              <a:t>22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250998" y="3889375"/>
            <a:ext cx="2926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=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454466" y="3853418"/>
            <a:ext cx="971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0.0049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4527594" y="4358243"/>
            <a:ext cx="2640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i="1" dirty="0" smtClean="0">
                <a:solidFill>
                  <a:srgbClr val="000000"/>
                </a:solidFill>
                <a:latin typeface="Book Antiqua" pitchFamily="18" charset="0"/>
                <a:sym typeface="Symbol"/>
              </a:rPr>
              <a:t>r</a:t>
            </a:r>
            <a:endParaRPr lang="en-IN" baseline="30000" dirty="0" smtClean="0">
              <a:solidFill>
                <a:srgbClr val="000000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838700" y="4382770"/>
            <a:ext cx="2926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=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326189" y="4391183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0.0049</a:t>
            </a:r>
            <a:endParaRPr lang="en-US" dirty="0">
              <a:latin typeface="Bookman Old Style" pitchFamily="18" charset="0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 rot="16200000" flipH="1">
            <a:off x="5193699" y="4576460"/>
            <a:ext cx="128852" cy="948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5400000" flipH="1" flipV="1">
            <a:off x="5207620" y="4486342"/>
            <a:ext cx="304799" cy="1144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5412639" y="4390390"/>
            <a:ext cx="785951" cy="33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138112" y="4379198"/>
            <a:ext cx="437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</a:t>
            </a:r>
          </a:p>
        </p:txBody>
      </p:sp>
      <p:sp>
        <p:nvSpPr>
          <p:cNvPr id="88" name="Rectangle 87"/>
          <p:cNvSpPr/>
          <p:nvPr/>
        </p:nvSpPr>
        <p:spPr>
          <a:xfrm>
            <a:off x="6250998" y="4382770"/>
            <a:ext cx="2926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=</a:t>
            </a:r>
          </a:p>
        </p:txBody>
      </p:sp>
      <p:sp>
        <p:nvSpPr>
          <p:cNvPr id="89" name="Rectangle 88"/>
          <p:cNvSpPr/>
          <p:nvPr/>
        </p:nvSpPr>
        <p:spPr>
          <a:xfrm>
            <a:off x="6467475" y="4382770"/>
            <a:ext cx="693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0.07</a:t>
            </a:r>
          </a:p>
        </p:txBody>
      </p:sp>
      <p:sp>
        <p:nvSpPr>
          <p:cNvPr id="90" name="Rectangle 89"/>
          <p:cNvSpPr/>
          <p:nvPr/>
        </p:nvSpPr>
        <p:spPr>
          <a:xfrm>
            <a:off x="631858" y="4688476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Thus, the </a:t>
            </a:r>
            <a:r>
              <a:rPr lang="en-IN" dirty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radius of the base of </a:t>
            </a:r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vessel = 0.07m</a:t>
            </a:r>
          </a:p>
        </p:txBody>
      </p:sp>
      <p:sp>
        <p:nvSpPr>
          <p:cNvPr id="91" name="Rectangle 90"/>
          <p:cNvSpPr/>
          <p:nvPr/>
        </p:nvSpPr>
        <p:spPr>
          <a:xfrm>
            <a:off x="2767342" y="394398"/>
            <a:ext cx="4317694" cy="369831"/>
          </a:xfrm>
          <a:prstGeom prst="rect">
            <a:avLst/>
          </a:prstGeom>
        </p:spPr>
        <p:txBody>
          <a:bodyPr wrap="square" lIns="91934" tIns="45967" rIns="91934" bIns="45967">
            <a:spAutoFit/>
          </a:bodyPr>
          <a:lstStyle/>
          <a:p>
            <a:r>
              <a:rPr lang="en-IN" b="1" dirty="0" smtClean="0">
                <a:solidFill>
                  <a:srgbClr val="C00000"/>
                </a:solidFill>
                <a:latin typeface="Bookman Old Style" pitchFamily="18" charset="0"/>
              </a:rPr>
              <a:t>How </a:t>
            </a:r>
            <a:r>
              <a:rPr lang="en-IN" b="1" dirty="0">
                <a:solidFill>
                  <a:srgbClr val="C00000"/>
                </a:solidFill>
                <a:latin typeface="Bookman Old Style" pitchFamily="18" charset="0"/>
              </a:rPr>
              <a:t>many square metres of </a:t>
            </a:r>
            <a:r>
              <a:rPr lang="en-IN" b="1" dirty="0" smtClean="0">
                <a:solidFill>
                  <a:srgbClr val="C00000"/>
                </a:solidFill>
                <a:latin typeface="Bookman Old Style" pitchFamily="18" charset="0"/>
              </a:rPr>
              <a:t>metal</a:t>
            </a:r>
            <a:endParaRPr lang="en-US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562008" y="654355"/>
            <a:ext cx="4512523" cy="369831"/>
          </a:xfrm>
          <a:prstGeom prst="rect">
            <a:avLst/>
          </a:prstGeom>
        </p:spPr>
        <p:txBody>
          <a:bodyPr wrap="square" lIns="91934" tIns="45967" rIns="91934" bIns="45967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Bookman Old Style" pitchFamily="18" charset="0"/>
              </a:rPr>
              <a:t>sheet would be needed </a:t>
            </a:r>
            <a:r>
              <a:rPr lang="en-IN" b="1" dirty="0" smtClean="0">
                <a:solidFill>
                  <a:srgbClr val="C00000"/>
                </a:solidFill>
                <a:latin typeface="Bookman Old Style" pitchFamily="18" charset="0"/>
              </a:rPr>
              <a:t>to make </a:t>
            </a:r>
            <a:r>
              <a:rPr lang="en-IN" b="1" dirty="0">
                <a:solidFill>
                  <a:srgbClr val="C00000"/>
                </a:solidFill>
                <a:latin typeface="Bookman Old Style" pitchFamily="18" charset="0"/>
              </a:rPr>
              <a:t>it ?</a:t>
            </a:r>
            <a:endParaRPr lang="en-US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93" name="Cloud Callout 92"/>
          <p:cNvSpPr/>
          <p:nvPr/>
        </p:nvSpPr>
        <p:spPr>
          <a:xfrm>
            <a:off x="4710744" y="2227047"/>
            <a:ext cx="4092678" cy="1596668"/>
          </a:xfrm>
          <a:prstGeom prst="cloudCallout">
            <a:avLst>
              <a:gd name="adj1" fmla="val -83963"/>
              <a:gd name="adj2" fmla="val -159804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4779669" y="2428875"/>
            <a:ext cx="3992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It is a closed cylindrical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vessel. So, metal sheet required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will be equal to total surface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area of the vessel</a:t>
            </a:r>
          </a:p>
        </p:txBody>
      </p:sp>
      <p:sp>
        <p:nvSpPr>
          <p:cNvPr id="11" name="Rounded Rectangular Callout 10"/>
          <p:cNvSpPr/>
          <p:nvPr/>
        </p:nvSpPr>
        <p:spPr>
          <a:xfrm rot="10800000" flipV="1">
            <a:off x="4324348" y="1247121"/>
            <a:ext cx="4580221" cy="829330"/>
          </a:xfrm>
          <a:prstGeom prst="wedgeRoundRectCallout">
            <a:avLst>
              <a:gd name="adj1" fmla="val 38032"/>
              <a:gd name="adj2" fmla="val -114853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 </a:t>
            </a:r>
            <a:endParaRPr lang="en-IN" dirty="0">
              <a:solidFill>
                <a:srgbClr val="000000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324350" y="1298124"/>
            <a:ext cx="4686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0000"/>
                </a:solidFill>
                <a:latin typeface="Comic Sans MS" pitchFamily="66" charset="0"/>
                <a:sym typeface="Symbol"/>
              </a:rPr>
              <a:t>Metal </a:t>
            </a:r>
            <a:r>
              <a:rPr lang="en-IN" b="1" dirty="0" smtClean="0">
                <a:solidFill>
                  <a:srgbClr val="000000"/>
                </a:solidFill>
                <a:latin typeface="Comic Sans MS" pitchFamily="66" charset="0"/>
                <a:sym typeface="Symbol"/>
              </a:rPr>
              <a:t>sheet </a:t>
            </a:r>
            <a:r>
              <a:rPr lang="en-IN" b="1" dirty="0">
                <a:solidFill>
                  <a:srgbClr val="000000"/>
                </a:solidFill>
                <a:latin typeface="Comic Sans MS" pitchFamily="66" charset="0"/>
                <a:sym typeface="Symbol"/>
              </a:rPr>
              <a:t>needed to make the </a:t>
            </a:r>
            <a:r>
              <a:rPr lang="en-IN" b="1" dirty="0" smtClean="0">
                <a:solidFill>
                  <a:srgbClr val="000000"/>
                </a:solidFill>
                <a:latin typeface="Comic Sans MS" pitchFamily="66" charset="0"/>
                <a:sym typeface="Symbol"/>
              </a:rPr>
              <a:t>vessel 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572000" y="1609725"/>
            <a:ext cx="4101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000000"/>
                </a:solidFill>
                <a:latin typeface="Comic Sans MS" pitchFamily="66" charset="0"/>
                <a:sym typeface="Symbol"/>
              </a:rPr>
              <a:t>= Total </a:t>
            </a:r>
            <a:r>
              <a:rPr lang="en-IN" b="1" dirty="0">
                <a:solidFill>
                  <a:srgbClr val="000000"/>
                </a:solidFill>
                <a:latin typeface="Comic Sans MS" pitchFamily="66" charset="0"/>
                <a:sym typeface="Symbol"/>
              </a:rPr>
              <a:t>surface area of the vessel</a:t>
            </a:r>
            <a:endParaRPr lang="en-IN" b="1" dirty="0" smtClean="0">
              <a:solidFill>
                <a:srgbClr val="000000"/>
              </a:solidFill>
              <a:latin typeface="Comic Sans MS" pitchFamily="66" charset="0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40722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5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75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25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75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25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75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33333E-6 L -0.14323 0.29074 " pathEditMode="relative" rAng="0" ptsTypes="AA">
                                      <p:cBhvr>
                                        <p:cTn id="183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70" y="14537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500"/>
                            </p:stCondLst>
                            <p:childTnLst>
                              <p:par>
                                <p:cTn id="2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500"/>
                            </p:stCondLst>
                            <p:childTnLst>
                              <p:par>
                                <p:cTn id="2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500"/>
                            </p:stCondLst>
                            <p:childTnLst>
                              <p:par>
                                <p:cTn id="2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500"/>
                            </p:stCondLst>
                            <p:childTnLst>
                              <p:par>
                                <p:cTn id="2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1000"/>
                            </p:stCondLst>
                            <p:childTnLst>
                              <p:par>
                                <p:cTn id="2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500"/>
                            </p:stCondLst>
                            <p:childTnLst>
                              <p:par>
                                <p:cTn id="26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500"/>
                            </p:stCondLst>
                            <p:childTnLst>
                              <p:par>
                                <p:cTn id="2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1000"/>
                            </p:stCondLst>
                            <p:childTnLst>
                              <p:par>
                                <p:cTn id="2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1500"/>
                            </p:stCondLst>
                            <p:childTnLst>
                              <p:par>
                                <p:cTn id="2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2000"/>
                            </p:stCondLst>
                            <p:childTnLst>
                              <p:par>
                                <p:cTn id="2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500"/>
                            </p:stCondLst>
                            <p:childTnLst>
                              <p:par>
                                <p:cTn id="2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500"/>
                            </p:stCondLst>
                            <p:childTnLst>
                              <p:par>
                                <p:cTn id="3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1000"/>
                            </p:stCondLst>
                            <p:childTnLst>
                              <p:par>
                                <p:cTn id="3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500"/>
                            </p:stCondLst>
                            <p:childTnLst>
                              <p:par>
                                <p:cTn id="3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1500"/>
                            </p:stCondLst>
                            <p:childTnLst>
                              <p:par>
                                <p:cTn id="3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500"/>
                            </p:stCondLst>
                            <p:childTnLst>
                              <p:par>
                                <p:cTn id="3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1000"/>
                            </p:stCondLst>
                            <p:childTnLst>
                              <p:par>
                                <p:cTn id="3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500"/>
                            </p:stCondLst>
                            <p:childTnLst>
                              <p:par>
                                <p:cTn id="3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1000"/>
                            </p:stCondLst>
                            <p:childTnLst>
                              <p:par>
                                <p:cTn id="3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1500"/>
                            </p:stCondLst>
                            <p:childTnLst>
                              <p:par>
                                <p:cTn id="3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3" fill="hold">
                            <p:stCondLst>
                              <p:cond delay="500"/>
                            </p:stCondLst>
                            <p:childTnLst>
                              <p:par>
                                <p:cTn id="3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3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500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9" dur="500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2" dur="500"/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9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2" dur="500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5" dur="500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8" dur="500"/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0" fill="hold">
                            <p:stCondLst>
                              <p:cond delay="500"/>
                            </p:stCondLst>
                            <p:childTnLst>
                              <p:par>
                                <p:cTn id="4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6" grpId="1" animBg="1"/>
      <p:bldP spid="97" grpId="0" animBg="1"/>
      <p:bldP spid="97" grpId="1" animBg="1"/>
      <p:bldP spid="95" grpId="0" animBg="1"/>
      <p:bldP spid="95" grpId="1" animBg="1"/>
      <p:bldP spid="10" grpId="0" animBg="1"/>
      <p:bldP spid="10" grpId="1" animBg="1"/>
      <p:bldP spid="2" grpId="0"/>
      <p:bldP spid="3" grpId="0"/>
      <p:bldP spid="4" grpId="0"/>
      <p:bldP spid="5" grpId="0"/>
      <p:bldP spid="6" grpId="0"/>
      <p:bldP spid="6" grpId="1"/>
      <p:bldP spid="7" grpId="0"/>
      <p:bldP spid="7" grpId="1"/>
      <p:bldP spid="8" grpId="0"/>
      <p:bldP spid="9" grpId="0"/>
      <p:bldP spid="17" grpId="0" animBg="1"/>
      <p:bldP spid="18" grpId="0" build="allAtOnce"/>
      <p:bldP spid="26" grpId="0"/>
      <p:bldP spid="27" grpId="0"/>
      <p:bldP spid="28" grpId="0" animBg="1"/>
      <p:bldP spid="29" grpId="0"/>
      <p:bldP spid="30" grpId="0"/>
      <p:bldP spid="32" grpId="0"/>
      <p:bldP spid="33" grpId="0" animBg="1"/>
      <p:bldP spid="34" grpId="0"/>
      <p:bldP spid="35" grpId="0"/>
      <p:bldP spid="36" grpId="0"/>
      <p:bldP spid="37" grpId="0" animBg="1"/>
      <p:bldP spid="38" grpId="0" build="allAtOnce"/>
      <p:bldP spid="39" grpId="0"/>
      <p:bldP spid="40" grpId="0"/>
      <p:bldP spid="41" grpId="0"/>
      <p:bldP spid="42" grpId="0"/>
      <p:bldP spid="43" grpId="0" animBg="1"/>
      <p:bldP spid="44" grpId="0" build="allAtOnce"/>
      <p:bldP spid="45" grpId="0"/>
      <p:bldP spid="45" grpId="1"/>
      <p:bldP spid="46" grpId="0"/>
      <p:bldP spid="47" grpId="0"/>
      <p:bldP spid="48" grpId="0"/>
      <p:bldP spid="49" grpId="0"/>
      <p:bldP spid="49" grpId="1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3" grpId="0"/>
      <p:bldP spid="64" grpId="0"/>
      <p:bldP spid="65" grpId="0"/>
      <p:bldP spid="66" grpId="0"/>
      <p:bldP spid="67" grpId="0"/>
      <p:bldP spid="70" grpId="0"/>
      <p:bldP spid="71" grpId="0"/>
      <p:bldP spid="72" grpId="0"/>
      <p:bldP spid="73" grpId="0"/>
      <p:bldP spid="74" grpId="0"/>
      <p:bldP spid="75" grpId="0"/>
      <p:bldP spid="77" grpId="0"/>
      <p:bldP spid="78" grpId="0"/>
      <p:bldP spid="79" grpId="0"/>
      <p:bldP spid="80" grpId="0"/>
      <p:bldP spid="81" grpId="0"/>
      <p:bldP spid="83" grpId="0"/>
      <p:bldP spid="87" grpId="0"/>
      <p:bldP spid="88" grpId="0"/>
      <p:bldP spid="89" grpId="0"/>
      <p:bldP spid="90" grpId="0"/>
      <p:bldP spid="91" grpId="0"/>
      <p:bldP spid="92" grpId="0"/>
      <p:bldP spid="93" grpId="0" animBg="1"/>
      <p:bldP spid="93" grpId="1" animBg="1"/>
      <p:bldP spid="94" grpId="0" build="allAtOnce"/>
      <p:bldP spid="11" grpId="0" animBg="1"/>
      <p:bldP spid="98" grpId="0"/>
      <p:bldP spid="9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>
          <a:xfrm>
            <a:off x="5396404" y="4552950"/>
            <a:ext cx="854075" cy="36933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417933" y="4552950"/>
            <a:ext cx="8547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i="1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h</a:t>
            </a:r>
            <a:r>
              <a:rPr lang="en-IN" b="1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 = 1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14325" y="4552950"/>
            <a:ext cx="4886119" cy="36933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41221" y="2736675"/>
            <a:ext cx="6260573" cy="368476"/>
          </a:xfrm>
          <a:prstGeom prst="rect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33375" y="671512"/>
            <a:ext cx="449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Metal sheet needed to make the </a:t>
            </a:r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vessel </a:t>
            </a:r>
          </a:p>
        </p:txBody>
      </p:sp>
      <p:sp>
        <p:nvSpPr>
          <p:cNvPr id="4" name="Rectangle 3"/>
          <p:cNvSpPr/>
          <p:nvPr/>
        </p:nvSpPr>
        <p:spPr>
          <a:xfrm>
            <a:off x="4714875" y="671512"/>
            <a:ext cx="388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= Total </a:t>
            </a:r>
            <a:r>
              <a:rPr lang="en-IN" dirty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surface area of the vessel</a:t>
            </a:r>
            <a:endParaRPr lang="en-IN" dirty="0" smtClean="0">
              <a:solidFill>
                <a:srgbClr val="000000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5" name="Cloud Callout 4"/>
          <p:cNvSpPr/>
          <p:nvPr/>
        </p:nvSpPr>
        <p:spPr>
          <a:xfrm>
            <a:off x="463653" y="1362076"/>
            <a:ext cx="3641622" cy="1288446"/>
          </a:xfrm>
          <a:prstGeom prst="cloudCallout">
            <a:avLst>
              <a:gd name="adj1" fmla="val 86652"/>
              <a:gd name="adj2" fmla="val -77985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5214" y="1551678"/>
            <a:ext cx="3333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What is the formula for total surface area of the cylinder?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71030" y="1780235"/>
            <a:ext cx="126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2r(</a:t>
            </a:r>
            <a:r>
              <a:rPr lang="en-US" b="1" dirty="0" err="1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h+r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)</a:t>
            </a:r>
            <a:endParaRPr lang="en-US" b="1" baseline="300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14875" y="1009650"/>
            <a:ext cx="2926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=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14901" y="100965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2r(</a:t>
            </a:r>
            <a:r>
              <a:rPr lang="en-US" dirty="0" err="1" smtClean="0">
                <a:latin typeface="Bookman Old Style" pitchFamily="18" charset="0"/>
                <a:sym typeface="Symbol"/>
              </a:rPr>
              <a:t>h+r</a:t>
            </a:r>
            <a:r>
              <a:rPr lang="en-US" dirty="0" smtClean="0">
                <a:latin typeface="Bookman Old Style" pitchFamily="18" charset="0"/>
                <a:sym typeface="Symbol"/>
              </a:rPr>
              <a:t>)</a:t>
            </a:r>
            <a:endParaRPr lang="en-US" baseline="30000" dirty="0">
              <a:latin typeface="Bookman Old Style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14875" y="1409700"/>
            <a:ext cx="2926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=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14900" y="1390650"/>
            <a:ext cx="3190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14925" y="1400175"/>
            <a:ext cx="3710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/>
              </a:rPr>
              <a:t>×</a:t>
            </a:r>
            <a:endParaRPr lang="en-IN" dirty="0" smtClean="0">
              <a:solidFill>
                <a:srgbClr val="000000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68825" y="1276350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22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5411735" y="1601816"/>
            <a:ext cx="364191" cy="159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449777" y="1560909"/>
            <a:ext cx="328275" cy="369802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 pitchFamily="18" charset="0"/>
              </a:rPr>
              <a:t>7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24525" y="1419225"/>
            <a:ext cx="3710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/>
              </a:rPr>
              <a:t>×</a:t>
            </a:r>
            <a:endParaRPr lang="en-IN" dirty="0" smtClean="0">
              <a:solidFill>
                <a:srgbClr val="000000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901811" y="1409700"/>
            <a:ext cx="7462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0.07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19850" y="1419225"/>
            <a:ext cx="3710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/>
              </a:rPr>
              <a:t>×</a:t>
            </a:r>
            <a:endParaRPr lang="en-IN" dirty="0" smtClean="0">
              <a:solidFill>
                <a:srgbClr val="000000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572250" y="1401246"/>
            <a:ext cx="45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/>
              </a:rPr>
              <a:t>(1</a:t>
            </a:r>
            <a:endParaRPr lang="en-IN" dirty="0" smtClean="0">
              <a:solidFill>
                <a:srgbClr val="000000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19900" y="1401246"/>
            <a:ext cx="3710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/>
                <a:sym typeface="Symbol"/>
              </a:rPr>
              <a:t>+</a:t>
            </a:r>
            <a:endParaRPr lang="en-IN" dirty="0" smtClean="0">
              <a:solidFill>
                <a:srgbClr val="000000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997298" y="1409700"/>
            <a:ext cx="8703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0.07)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724400" y="1838325"/>
            <a:ext cx="2926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=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914900" y="1819275"/>
            <a:ext cx="5520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44</a:t>
            </a:r>
            <a:endParaRPr lang="en-IN" dirty="0" smtClean="0">
              <a:solidFill>
                <a:srgbClr val="000000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248275" y="1830943"/>
            <a:ext cx="3710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/>
              </a:rPr>
              <a:t>×</a:t>
            </a:r>
            <a:endParaRPr lang="en-IN" dirty="0" smtClean="0">
              <a:solidFill>
                <a:srgbClr val="000000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425561" y="1821418"/>
            <a:ext cx="7462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0.01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943600" y="1828800"/>
            <a:ext cx="3710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/>
              </a:rPr>
              <a:t>×</a:t>
            </a:r>
            <a:endParaRPr lang="en-IN" dirty="0" smtClean="0">
              <a:solidFill>
                <a:srgbClr val="000000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120886" y="1819275"/>
            <a:ext cx="7462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1.07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724400" y="2162175"/>
            <a:ext cx="2926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=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914900" y="2143125"/>
            <a:ext cx="14954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0.4708m²</a:t>
            </a:r>
            <a:endParaRPr lang="en-IN" dirty="0" smtClean="0">
              <a:solidFill>
                <a:srgbClr val="000000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88229" y="455295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The </a:t>
            </a:r>
            <a:r>
              <a:rPr lang="en-IN" b="1" dirty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radius of the base of </a:t>
            </a:r>
            <a:r>
              <a:rPr lang="en-IN" b="1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vessel = 0.07m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65254" y="2736247"/>
            <a:ext cx="68584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N" b="1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    Metal </a:t>
            </a:r>
            <a:r>
              <a:rPr lang="en-IN" b="1" dirty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sheet needed to make the </a:t>
            </a:r>
            <a:r>
              <a:rPr lang="en-IN" b="1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vessel is </a:t>
            </a:r>
            <a:r>
              <a:rPr lang="en-US" b="1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0.4708m²</a:t>
            </a:r>
            <a:endParaRPr lang="en-IN" b="1" dirty="0">
              <a:solidFill>
                <a:srgbClr val="000000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33" name="Curved Up Arrow 32"/>
          <p:cNvSpPr/>
          <p:nvPr/>
        </p:nvSpPr>
        <p:spPr>
          <a:xfrm rot="17772369" flipV="1">
            <a:off x="3140794" y="2700980"/>
            <a:ext cx="3658351" cy="548668"/>
          </a:xfrm>
          <a:prstGeom prst="curvedUpArrow">
            <a:avLst/>
          </a:prstGeom>
          <a:solidFill>
            <a:srgbClr val="FFC0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srgbClr val="0000FF"/>
              </a:solidFill>
            </a:endParaRPr>
          </a:p>
        </p:txBody>
      </p:sp>
      <p:sp>
        <p:nvSpPr>
          <p:cNvPr id="34" name="Curved Up Arrow 33"/>
          <p:cNvSpPr/>
          <p:nvPr/>
        </p:nvSpPr>
        <p:spPr>
          <a:xfrm rot="18602095" flipV="1">
            <a:off x="3416046" y="2653972"/>
            <a:ext cx="4204302" cy="548668"/>
          </a:xfrm>
          <a:prstGeom prst="curvedUpArrow">
            <a:avLst/>
          </a:prstGeom>
          <a:solidFill>
            <a:srgbClr val="FFC0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srgbClr val="0000FF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5494237" y="1605091"/>
            <a:ext cx="304439" cy="19626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5998596" y="1497806"/>
            <a:ext cx="495073" cy="16517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087129" y="1266244"/>
            <a:ext cx="5405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baseline="30000" dirty="0" smtClean="0">
                <a:solidFill>
                  <a:srgbClr val="C00000"/>
                </a:solidFill>
                <a:latin typeface="Bookman Old Style"/>
              </a:rPr>
              <a:t>0.01</a:t>
            </a:r>
            <a:endParaRPr lang="en-US" b="1" baseline="30000" dirty="0">
              <a:solidFill>
                <a:srgbClr val="C00000"/>
              </a:solidFill>
            </a:endParaRPr>
          </a:p>
        </p:txBody>
      </p:sp>
      <p:sp>
        <p:nvSpPr>
          <p:cNvPr id="41" name="Curved Up Arrow 40"/>
          <p:cNvSpPr/>
          <p:nvPr/>
        </p:nvSpPr>
        <p:spPr>
          <a:xfrm rot="6246716" flipH="1">
            <a:off x="4383652" y="2745352"/>
            <a:ext cx="3280444" cy="548668"/>
          </a:xfrm>
          <a:prstGeom prst="curvedUpArrow">
            <a:avLst/>
          </a:prstGeom>
          <a:solidFill>
            <a:srgbClr val="FFC0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02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23457E-6 L -0.33854 0.15 " pathEditMode="relative" rAng="0" ptsTypes="AA">
                                      <p:cBhvr>
                                        <p:cTn id="37" dur="2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27" y="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500"/>
                            </p:stCondLst>
                            <p:childTnLst>
                              <p:par>
                                <p:cTn id="1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2000"/>
                            </p:stCondLst>
                            <p:childTnLst>
                              <p:par>
                                <p:cTn id="1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/>
      <p:bldP spid="2" grpId="0" animBg="1"/>
      <p:bldP spid="30" grpId="0" animBg="1"/>
      <p:bldP spid="5" grpId="0" animBg="1"/>
      <p:bldP spid="5" grpId="1" animBg="1"/>
      <p:bldP spid="6" grpId="0" build="allAtOnce"/>
      <p:bldP spid="7" grpId="0"/>
      <p:bldP spid="7" grpId="1"/>
      <p:bldP spid="8" grpId="0"/>
      <p:bldP spid="9" grpId="0"/>
      <p:bldP spid="9" grpId="1"/>
      <p:bldP spid="10" grpId="0"/>
      <p:bldP spid="11" grpId="0"/>
      <p:bldP spid="12" grpId="0"/>
      <p:bldP spid="13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1" grpId="0"/>
      <p:bldP spid="32" grpId="0"/>
      <p:bldP spid="33" grpId="0" animBg="1"/>
      <p:bldP spid="33" grpId="1" animBg="1"/>
      <p:bldP spid="34" grpId="0" animBg="1"/>
      <p:bldP spid="34" grpId="1" animBg="1"/>
      <p:bldP spid="37" grpId="0"/>
      <p:bldP spid="41" grpId="0" animBg="1"/>
      <p:bldP spid="41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868807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/>
          <p:cNvSpPr/>
          <p:nvPr/>
        </p:nvSpPr>
        <p:spPr>
          <a:xfrm>
            <a:off x="396491" y="696640"/>
            <a:ext cx="619509" cy="30021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5994400" y="3181350"/>
            <a:ext cx="2984500" cy="59651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3018622" y="3184107"/>
            <a:ext cx="2634866" cy="59651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295678" y="411978"/>
            <a:ext cx="723496" cy="30021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618918" y="397531"/>
            <a:ext cx="2139950" cy="30021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" y="97244"/>
            <a:ext cx="93954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Q. Find the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lateral or curved surface area of a cylindrical </a:t>
            </a:r>
            <a:endParaRPr lang="en-US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  petrol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storage tank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that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is 4.2m in diameter and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4.5m</a:t>
            </a:r>
          </a:p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  </a:t>
            </a:r>
            <a:r>
              <a:rPr lang="en-US" b="1" dirty="0" err="1" smtClean="0">
                <a:solidFill>
                  <a:srgbClr val="0000FF"/>
                </a:solidFill>
                <a:latin typeface="Bookman Old Style" pitchFamily="18" charset="0"/>
              </a:rPr>
              <a:t>high.How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much steel was actually used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, if      of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the steel actually used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      </a:t>
            </a:r>
          </a:p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  was wasted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in making the closed tank.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260340" y="544830"/>
            <a:ext cx="810260" cy="646331"/>
            <a:chOff x="4599940" y="1885950"/>
            <a:chExt cx="810260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4599940" y="1885950"/>
              <a:ext cx="8102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00FF"/>
                  </a:solidFill>
                  <a:latin typeface="Bookman Old Style" pitchFamily="18" charset="0"/>
                </a:rPr>
                <a:t>1</a:t>
              </a:r>
            </a:p>
            <a:p>
              <a:pPr algn="ctr"/>
              <a:r>
                <a:rPr lang="en-US" b="1" dirty="0" smtClean="0">
                  <a:solidFill>
                    <a:srgbClr val="0000FF"/>
                  </a:solidFill>
                  <a:latin typeface="Bookman Old Style" pitchFamily="18" charset="0"/>
                </a:rPr>
                <a:t>12</a:t>
              </a:r>
              <a:endParaRPr lang="en-US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863222" y="2204352"/>
              <a:ext cx="312274" cy="0"/>
            </a:xfrm>
            <a:prstGeom prst="line">
              <a:avLst/>
            </a:pr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/>
          <p:cNvSpPr/>
          <p:nvPr/>
        </p:nvSpPr>
        <p:spPr>
          <a:xfrm>
            <a:off x="365468" y="376893"/>
            <a:ext cx="67305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petrol storage tank that is 4.2m in diameter and 4.5m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68315" y="94428"/>
            <a:ext cx="1544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cylindrical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643" y="1217712"/>
            <a:ext cx="91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Book Antiqua" pitchFamily="18" charset="0"/>
              </a:rPr>
              <a:t>Soln.</a:t>
            </a:r>
            <a:endParaRPr lang="en-US" b="1" i="1" dirty="0">
              <a:latin typeface="Book Antiqua" pitchFamily="18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795943" y="1226919"/>
            <a:ext cx="1354167" cy="646331"/>
            <a:chOff x="795943" y="1226919"/>
            <a:chExt cx="1354167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795943" y="1365250"/>
              <a:ext cx="651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latin typeface="Book Antiqua" pitchFamily="18" charset="0"/>
                </a:rPr>
                <a:t>r </a:t>
              </a:r>
              <a:r>
                <a:rPr lang="en-US" b="1" dirty="0" smtClean="0">
                  <a:latin typeface="Bookman Old Style" pitchFamily="18" charset="0"/>
                </a:rPr>
                <a:t>=</a:t>
              </a:r>
              <a:endParaRPr lang="en-US" b="1" dirty="0">
                <a:latin typeface="Bookman Old Style" pitchFamily="18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971550" y="1226919"/>
              <a:ext cx="810260" cy="646331"/>
              <a:chOff x="4599940" y="1885950"/>
              <a:chExt cx="810260" cy="646331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599940" y="1885950"/>
                <a:ext cx="8102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Bookman Old Style" pitchFamily="18" charset="0"/>
                  </a:rPr>
                  <a:t>4.2</a:t>
                </a:r>
              </a:p>
              <a:p>
                <a:pPr algn="ctr"/>
                <a:r>
                  <a:rPr lang="en-US" dirty="0">
                    <a:latin typeface="Bookman Old Style" pitchFamily="18" charset="0"/>
                  </a:rPr>
                  <a:t>2</a:t>
                </a:r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4863222" y="2204352"/>
                <a:ext cx="31227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1498253" y="1330355"/>
              <a:ext cx="651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Bookman Old Style" pitchFamily="18" charset="0"/>
                </a:rPr>
                <a:t>m</a:t>
              </a:r>
              <a:endParaRPr lang="en-US" dirty="0">
                <a:latin typeface="Bookman Old Style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789874" y="1346582"/>
            <a:ext cx="1181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 2.1m,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694940" y="1352034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Book Antiqua" pitchFamily="18" charset="0"/>
              </a:rPr>
              <a:t>h</a:t>
            </a:r>
            <a:r>
              <a:rPr lang="en-US" dirty="0">
                <a:latin typeface="Bookman Old Style" pitchFamily="18" charset="0"/>
              </a:rPr>
              <a:t> = 4.5m.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08698" y="103761"/>
            <a:ext cx="4245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the lateral or curved surface area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0" name="Cloud 29"/>
          <p:cNvSpPr/>
          <p:nvPr/>
        </p:nvSpPr>
        <p:spPr>
          <a:xfrm>
            <a:off x="5067394" y="1029082"/>
            <a:ext cx="3809906" cy="1491218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308600" y="1320344"/>
            <a:ext cx="332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omic Sans MS" pitchFamily="66" charset="0"/>
              </a:rPr>
              <a:t>What is the formula for lateral surface area of a cylinder ?</a:t>
            </a:r>
            <a:endParaRPr lang="en-US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11233" y="1504950"/>
            <a:ext cx="85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</a:rPr>
              <a:t>2</a:t>
            </a:r>
            <a:r>
              <a:rPr lang="en-US" b="1" dirty="0" smtClean="0">
                <a:solidFill>
                  <a:srgbClr val="FFFF00"/>
                </a:solidFill>
                <a:sym typeface="Symbol"/>
              </a:rPr>
              <a:t></a:t>
            </a:r>
            <a:r>
              <a:rPr lang="en-US" b="1" i="1" dirty="0" smtClean="0">
                <a:solidFill>
                  <a:srgbClr val="FFFF00"/>
                </a:solidFill>
                <a:latin typeface="Book Antiqua" pitchFamily="18" charset="0"/>
                <a:sym typeface="Symbol"/>
              </a:rPr>
              <a:t>rh</a:t>
            </a:r>
            <a:endParaRPr lang="en-US" b="1" i="1" dirty="0">
              <a:solidFill>
                <a:srgbClr val="FFFF00"/>
              </a:solidFill>
              <a:latin typeface="Book Antiqua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58239" y="1702791"/>
            <a:ext cx="3092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Lateral surface area	=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763221" y="1678483"/>
            <a:ext cx="716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 pitchFamily="18" charset="0"/>
              </a:rPr>
              <a:t>2</a:t>
            </a:r>
            <a:r>
              <a:rPr lang="en-US" b="0" i="0" u="none" strike="noStrike" baseline="0" dirty="0" smtClean="0">
                <a:latin typeface="Bookman Old Style" pitchFamily="18" charset="0"/>
                <a:sym typeface="Symbol"/>
              </a:rPr>
              <a:t></a:t>
            </a:r>
            <a:r>
              <a:rPr lang="en-US" b="0" i="1" u="none" strike="noStrike" baseline="0" dirty="0" err="1" smtClean="0">
                <a:latin typeface="Book Antiqua" pitchFamily="18" charset="0"/>
              </a:rPr>
              <a:t>rh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479800" y="232603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=</a:t>
            </a:r>
            <a:endParaRPr lang="en-US" b="1" dirty="0"/>
          </a:p>
        </p:txBody>
      </p:sp>
      <p:sp>
        <p:nvSpPr>
          <p:cNvPr id="38" name="Left Bracket 37"/>
          <p:cNvSpPr/>
          <p:nvPr/>
        </p:nvSpPr>
        <p:spPr>
          <a:xfrm>
            <a:off x="3864166" y="2186110"/>
            <a:ext cx="174434" cy="654102"/>
          </a:xfrm>
          <a:prstGeom prst="leftBracket">
            <a:avLst>
              <a:gd name="adj" fmla="val 8930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eft Bracket 39"/>
          <p:cNvSpPr/>
          <p:nvPr/>
        </p:nvSpPr>
        <p:spPr>
          <a:xfrm flipH="1">
            <a:off x="5814153" y="2186110"/>
            <a:ext cx="174434" cy="654102"/>
          </a:xfrm>
          <a:prstGeom prst="leftBracket">
            <a:avLst>
              <a:gd name="adj" fmla="val 8930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861411" y="2318741"/>
            <a:ext cx="77200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2 </a:t>
            </a:r>
            <a:r>
              <a:rPr lang="en-US" dirty="0" smtClean="0">
                <a:latin typeface="Bookman Old Style" pitchFamily="18" charset="0"/>
                <a:sym typeface="Symbol"/>
              </a:rPr>
              <a:t></a:t>
            </a:r>
            <a:endParaRPr lang="en-US" dirty="0">
              <a:latin typeface="Bookman Old Style" pitchFamily="18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4121652" y="2193881"/>
            <a:ext cx="810260" cy="646331"/>
            <a:chOff x="4121652" y="2484990"/>
            <a:chExt cx="810260" cy="646331"/>
          </a:xfrm>
        </p:grpSpPr>
        <p:sp>
          <p:nvSpPr>
            <p:cNvPr id="42" name="TextBox 41"/>
            <p:cNvSpPr txBox="1"/>
            <p:nvPr/>
          </p:nvSpPr>
          <p:spPr>
            <a:xfrm>
              <a:off x="4121652" y="2484990"/>
              <a:ext cx="8102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Bookman Old Style" pitchFamily="18" charset="0"/>
                </a:rPr>
                <a:t>22</a:t>
              </a:r>
            </a:p>
            <a:p>
              <a:pPr algn="ctr"/>
              <a:r>
                <a:rPr lang="en-US" dirty="0">
                  <a:latin typeface="Bookman Old Style" pitchFamily="18" charset="0"/>
                </a:rPr>
                <a:t>7</a:t>
              </a: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4346943" y="2811367"/>
              <a:ext cx="31227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4669944" y="2318741"/>
            <a:ext cx="77200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 2.1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247794" y="2318741"/>
            <a:ext cx="77200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 4.5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492500" y="2839441"/>
            <a:ext cx="1495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    59.4 </a:t>
            </a:r>
            <a:r>
              <a:rPr lang="en-US" dirty="0">
                <a:latin typeface="Bookman Old Style" pitchFamily="18" charset="0"/>
              </a:rPr>
              <a:t>m²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57132" y="646021"/>
            <a:ext cx="87815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      .How much steel was actually used, if      of the steel actually used        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was wasted in making the closed tank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5259251" y="542771"/>
            <a:ext cx="810260" cy="646331"/>
            <a:chOff x="4599940" y="1885950"/>
            <a:chExt cx="810260" cy="646331"/>
          </a:xfrm>
        </p:grpSpPr>
        <p:sp>
          <p:nvSpPr>
            <p:cNvPr id="50" name="TextBox 49"/>
            <p:cNvSpPr txBox="1"/>
            <p:nvPr/>
          </p:nvSpPr>
          <p:spPr>
            <a:xfrm>
              <a:off x="4599940" y="1885950"/>
              <a:ext cx="8102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C00000"/>
                  </a:solidFill>
                  <a:latin typeface="Bookman Old Style" pitchFamily="18" charset="0"/>
                </a:rPr>
                <a:t>1</a:t>
              </a:r>
            </a:p>
            <a:p>
              <a:pPr algn="ctr"/>
              <a:r>
                <a:rPr lang="en-US" b="1" dirty="0" smtClean="0">
                  <a:solidFill>
                    <a:srgbClr val="C00000"/>
                  </a:solidFill>
                  <a:latin typeface="Bookman Old Style" pitchFamily="18" charset="0"/>
                </a:rPr>
                <a:t>12</a:t>
              </a:r>
              <a:endParaRPr lang="en-US" b="1" dirty="0">
                <a:solidFill>
                  <a:srgbClr val="C00000"/>
                </a:solidFill>
                <a:latin typeface="Bookman Old Style" pitchFamily="18" charset="0"/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4863222" y="2204352"/>
              <a:ext cx="31227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Cloud 51"/>
          <p:cNvSpPr/>
          <p:nvPr/>
        </p:nvSpPr>
        <p:spPr>
          <a:xfrm>
            <a:off x="4755776" y="899785"/>
            <a:ext cx="4248705" cy="1492250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5146221" y="1269117"/>
            <a:ext cx="3553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Let us first find the steel used in making the closed tank ideally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30366" y="3140038"/>
            <a:ext cx="25010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Bookman Old Style" pitchFamily="18" charset="0"/>
              </a:rPr>
              <a:t>Steel used in making </a:t>
            </a:r>
          </a:p>
          <a:p>
            <a:r>
              <a:rPr lang="en-US" sz="1600" dirty="0" smtClean="0">
                <a:latin typeface="Bookman Old Style" pitchFamily="18" charset="0"/>
              </a:rPr>
              <a:t>the closed tank ideally 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562978" y="330148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2960881" y="3170333"/>
            <a:ext cx="28616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latin typeface="Bookman Old Style" pitchFamily="18" charset="0"/>
              </a:rPr>
              <a:t>Steel used in making </a:t>
            </a:r>
          </a:p>
          <a:p>
            <a:pPr algn="ctr"/>
            <a:r>
              <a:rPr lang="en-US" sz="1600" dirty="0" smtClean="0">
                <a:latin typeface="Bookman Old Style" pitchFamily="18" charset="0"/>
              </a:rPr>
              <a:t>lateral surface of cylinder 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713162" y="330148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+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5923507" y="3161154"/>
            <a:ext cx="31742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latin typeface="Bookman Old Style" pitchFamily="18" charset="0"/>
              </a:rPr>
              <a:t>Steel used in making </a:t>
            </a:r>
          </a:p>
          <a:p>
            <a:pPr algn="ctr"/>
            <a:r>
              <a:rPr lang="en-US" sz="1600" dirty="0" smtClean="0">
                <a:latin typeface="Bookman Old Style" pitchFamily="18" charset="0"/>
              </a:rPr>
              <a:t>the two bases of the cylinder 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568766" y="3831193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</a:t>
            </a:r>
            <a:endParaRPr lang="en-US" i="1" dirty="0">
              <a:latin typeface="Book Antiqua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116045" y="3818751"/>
            <a:ext cx="686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59.4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5715000" y="381875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+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7084391" y="3818751"/>
            <a:ext cx="688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u="none" strike="noStrike" baseline="0" dirty="0" smtClean="0">
                <a:latin typeface="Bookman Old Style" pitchFamily="18" charset="0"/>
              </a:rPr>
              <a:t>2</a:t>
            </a:r>
            <a:r>
              <a:rPr lang="en-US" i="0" u="none" strike="noStrike" baseline="0" dirty="0" smtClean="0">
                <a:latin typeface="Bookman Old Style" pitchFamily="18" charset="0"/>
                <a:sym typeface="Symbol"/>
              </a:rPr>
              <a:t></a:t>
            </a:r>
            <a:r>
              <a:rPr lang="en-US" i="1" u="none" strike="noStrike" baseline="0" dirty="0" smtClean="0">
                <a:latin typeface="Book Antiqua" pitchFamily="18" charset="0"/>
              </a:rPr>
              <a:t>r</a:t>
            </a:r>
            <a:r>
              <a:rPr lang="en-US" i="1" u="none" strike="noStrike" baseline="30000" dirty="0" smtClean="0">
                <a:latin typeface="Book Antiqua" pitchFamily="18" charset="0"/>
              </a:rPr>
              <a:t>2</a:t>
            </a:r>
            <a:endParaRPr lang="en-US" baseline="30000" dirty="0">
              <a:latin typeface="Book Antiqua" pitchFamily="18" charset="0"/>
            </a:endParaRPr>
          </a:p>
        </p:txBody>
      </p:sp>
      <p:sp>
        <p:nvSpPr>
          <p:cNvPr id="68" name="Cloud 67"/>
          <p:cNvSpPr/>
          <p:nvPr/>
        </p:nvSpPr>
        <p:spPr>
          <a:xfrm>
            <a:off x="5678670" y="1157588"/>
            <a:ext cx="3410015" cy="1349633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5858118" y="1376921"/>
            <a:ext cx="2845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omic Sans MS" pitchFamily="66" charset="0"/>
              </a:rPr>
              <a:t>It will be equal to lateral surface area of the cylinder</a:t>
            </a:r>
            <a:endParaRPr lang="en-US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70" name="Cloud 69"/>
          <p:cNvSpPr/>
          <p:nvPr/>
        </p:nvSpPr>
        <p:spPr>
          <a:xfrm>
            <a:off x="5984302" y="1636374"/>
            <a:ext cx="3027710" cy="1203067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6257136" y="1810741"/>
            <a:ext cx="2568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omic Sans MS" pitchFamily="66" charset="0"/>
              </a:rPr>
              <a:t>It will be equal to the area of the two bases .</a:t>
            </a:r>
            <a:endParaRPr lang="en-US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73" name="Left Bracket 72"/>
          <p:cNvSpPr/>
          <p:nvPr/>
        </p:nvSpPr>
        <p:spPr>
          <a:xfrm>
            <a:off x="2943034" y="4209162"/>
            <a:ext cx="174434" cy="654102"/>
          </a:xfrm>
          <a:prstGeom prst="leftBracket">
            <a:avLst>
              <a:gd name="adj" fmla="val 8930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2971800" y="433628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59.4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82" name="Left Bracket 81"/>
          <p:cNvSpPr/>
          <p:nvPr/>
        </p:nvSpPr>
        <p:spPr>
          <a:xfrm flipH="1">
            <a:off x="5715117" y="4200525"/>
            <a:ext cx="174434" cy="654102"/>
          </a:xfrm>
          <a:prstGeom prst="leftBracket">
            <a:avLst>
              <a:gd name="adj" fmla="val 8930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3762375" y="4333156"/>
            <a:ext cx="77200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2 </a:t>
            </a:r>
            <a:r>
              <a:rPr lang="en-US" dirty="0" smtClean="0">
                <a:latin typeface="Bookman Old Style" pitchFamily="18" charset="0"/>
                <a:sym typeface="Symbol"/>
              </a:rPr>
              <a:t></a:t>
            </a:r>
            <a:endParaRPr lang="en-US" dirty="0">
              <a:latin typeface="Bookman Old Style" pitchFamily="18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4022616" y="4208296"/>
            <a:ext cx="810260" cy="646331"/>
            <a:chOff x="4121652" y="2484990"/>
            <a:chExt cx="810260" cy="646331"/>
          </a:xfrm>
        </p:grpSpPr>
        <p:sp>
          <p:nvSpPr>
            <p:cNvPr id="85" name="TextBox 84"/>
            <p:cNvSpPr txBox="1"/>
            <p:nvPr/>
          </p:nvSpPr>
          <p:spPr>
            <a:xfrm>
              <a:off x="4121652" y="2484990"/>
              <a:ext cx="8102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Bookman Old Style" pitchFamily="18" charset="0"/>
                </a:rPr>
                <a:t>22</a:t>
              </a:r>
            </a:p>
            <a:p>
              <a:pPr algn="ctr"/>
              <a:r>
                <a:rPr lang="en-US" dirty="0">
                  <a:latin typeface="Bookman Old Style" pitchFamily="18" charset="0"/>
                </a:rPr>
                <a:t>7</a:t>
              </a:r>
              <a:r>
                <a:rPr lang="en-US" dirty="0" smtClean="0">
                  <a:latin typeface="Baskerville Old Face"/>
                </a:rPr>
                <a:t> </a:t>
              </a:r>
              <a:endParaRPr lang="en-US" dirty="0">
                <a:latin typeface="Bookman Old Style" pitchFamily="18" charset="0"/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4346943" y="2811367"/>
              <a:ext cx="31227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/>
          <p:cNvSpPr txBox="1"/>
          <p:nvPr/>
        </p:nvSpPr>
        <p:spPr>
          <a:xfrm>
            <a:off x="4570908" y="4333156"/>
            <a:ext cx="77200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 2.1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148758" y="4333156"/>
            <a:ext cx="77200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 2.1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75" name="Curved Up Arrow 74"/>
          <p:cNvSpPr/>
          <p:nvPr/>
        </p:nvSpPr>
        <p:spPr>
          <a:xfrm rot="1298622" flipV="1">
            <a:off x="2529006" y="1390127"/>
            <a:ext cx="2881554" cy="521490"/>
          </a:xfrm>
          <a:prstGeom prst="curvedUpArrow">
            <a:avLst/>
          </a:prstGeom>
          <a:solidFill>
            <a:srgbClr val="FFC0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srgbClr val="0000FF"/>
              </a:solidFill>
            </a:endParaRPr>
          </a:p>
        </p:txBody>
      </p:sp>
      <p:sp>
        <p:nvSpPr>
          <p:cNvPr id="76" name="Curved Up Arrow 75"/>
          <p:cNvSpPr/>
          <p:nvPr/>
        </p:nvSpPr>
        <p:spPr>
          <a:xfrm rot="1298622" flipV="1">
            <a:off x="3496727" y="1378458"/>
            <a:ext cx="2608189" cy="521490"/>
          </a:xfrm>
          <a:prstGeom prst="curvedUpArrow">
            <a:avLst/>
          </a:prstGeom>
          <a:solidFill>
            <a:srgbClr val="FFC0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srgbClr val="0000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32723" y="4343398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+</a:t>
            </a:r>
            <a:endParaRPr lang="en-US" dirty="0"/>
          </a:p>
        </p:txBody>
      </p:sp>
      <p:sp>
        <p:nvSpPr>
          <p:cNvPr id="77" name="Curved Up Arrow 76"/>
          <p:cNvSpPr/>
          <p:nvPr/>
        </p:nvSpPr>
        <p:spPr>
          <a:xfrm rot="5693861" flipV="1">
            <a:off x="4543536" y="3362876"/>
            <a:ext cx="1130687" cy="521490"/>
          </a:xfrm>
          <a:prstGeom prst="curvedUpArrow">
            <a:avLst/>
          </a:prstGeom>
          <a:solidFill>
            <a:srgbClr val="FFC0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srgbClr val="0000FF"/>
              </a:solidFill>
            </a:endParaRPr>
          </a:p>
        </p:txBody>
      </p:sp>
      <p:sp>
        <p:nvSpPr>
          <p:cNvPr id="78" name="Curved Up Arrow 77"/>
          <p:cNvSpPr/>
          <p:nvPr/>
        </p:nvSpPr>
        <p:spPr>
          <a:xfrm rot="2814505" flipV="1">
            <a:off x="2147011" y="2169255"/>
            <a:ext cx="4204259" cy="916259"/>
          </a:xfrm>
          <a:prstGeom prst="curvedUpArrow">
            <a:avLst/>
          </a:prstGeom>
          <a:solidFill>
            <a:srgbClr val="FFC0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srgbClr val="0000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4752" y="380965"/>
            <a:ext cx="2563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petrol storage tank </a:t>
            </a:r>
            <a:endParaRPr lang="en-US" dirty="0"/>
          </a:p>
        </p:txBody>
      </p:sp>
      <p:cxnSp>
        <p:nvCxnSpPr>
          <p:cNvPr id="79" name="Straight Connector 78"/>
          <p:cNvCxnSpPr/>
          <p:nvPr/>
        </p:nvCxnSpPr>
        <p:spPr>
          <a:xfrm flipV="1">
            <a:off x="1258808" y="1609072"/>
            <a:ext cx="207700" cy="13882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1258808" y="1313392"/>
            <a:ext cx="299140" cy="17797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1559174" y="1139190"/>
            <a:ext cx="3978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rgbClr val="C00000"/>
                </a:solidFill>
                <a:latin typeface="Bookman Old Style" pitchFamily="18" charset="0"/>
              </a:rPr>
              <a:t>2.1</a:t>
            </a:r>
            <a:endParaRPr lang="en-US" sz="10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4427013" y="2584678"/>
            <a:ext cx="207700" cy="13882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5007531" y="2418235"/>
            <a:ext cx="299140" cy="17797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5257800" y="2244033"/>
            <a:ext cx="3978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rgbClr val="C00000"/>
                </a:solidFill>
                <a:latin typeface="Bookman Old Style" pitchFamily="18" charset="0"/>
              </a:rPr>
              <a:t>0.3</a:t>
            </a:r>
            <a:endParaRPr lang="en-US" sz="10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64" name="Cloud 63"/>
          <p:cNvSpPr/>
          <p:nvPr/>
        </p:nvSpPr>
        <p:spPr>
          <a:xfrm>
            <a:off x="5889551" y="1418688"/>
            <a:ext cx="3183642" cy="1101612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6253232" y="1621047"/>
            <a:ext cx="2512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omic Sans MS" pitchFamily="66" charset="0"/>
              </a:rPr>
              <a:t>What is the area of the two bases ?</a:t>
            </a:r>
            <a:endParaRPr lang="en-US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121843" y="1765125"/>
            <a:ext cx="688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u="none" strike="noStrike" baseline="0" dirty="0" smtClean="0">
                <a:solidFill>
                  <a:srgbClr val="FFFF00"/>
                </a:solidFill>
                <a:latin typeface="Bookman Old Style" pitchFamily="18" charset="0"/>
              </a:rPr>
              <a:t>2</a:t>
            </a:r>
            <a:r>
              <a:rPr lang="en-US" b="1" i="0" u="none" strike="noStrike" baseline="0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</a:t>
            </a:r>
            <a:r>
              <a:rPr lang="en-US" b="1" i="1" u="none" strike="noStrike" baseline="0" dirty="0" smtClean="0">
                <a:solidFill>
                  <a:srgbClr val="FFFF00"/>
                </a:solidFill>
                <a:latin typeface="Book Antiqua" pitchFamily="18" charset="0"/>
              </a:rPr>
              <a:t>r</a:t>
            </a:r>
            <a:r>
              <a:rPr lang="en-US" b="1" i="1" u="none" strike="noStrike" baseline="30000" dirty="0" smtClean="0">
                <a:solidFill>
                  <a:srgbClr val="FFFF00"/>
                </a:solidFill>
                <a:latin typeface="Book Antiqua" pitchFamily="18" charset="0"/>
              </a:rPr>
              <a:t>2</a:t>
            </a:r>
            <a:endParaRPr lang="en-US" b="1" baseline="30000" dirty="0">
              <a:solidFill>
                <a:srgbClr val="FFFF00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37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6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0.00463 L 0.28959 -0.02562 " pathEditMode="relative" rAng="0" ptsTypes="AA">
                                      <p:cBhvr>
                                        <p:cTn id="128" dur="200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79" y="-15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000"/>
                            </p:stCondLst>
                            <p:childTnLst>
                              <p:par>
                                <p:cTn id="17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000"/>
                            </p:stCondLst>
                            <p:childTnLst>
                              <p:par>
                                <p:cTn id="19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0"/>
                            </p:stCondLst>
                            <p:childTnLst>
                              <p:par>
                                <p:cTn id="2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000"/>
                            </p:stCondLst>
                            <p:childTnLst>
                              <p:par>
                                <p:cTn id="2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500"/>
                            </p:stCondLst>
                            <p:childTnLst>
                              <p:par>
                                <p:cTn id="2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500"/>
                            </p:stCondLst>
                            <p:childTnLst>
                              <p:par>
                                <p:cTn id="2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500"/>
                            </p:stCondLst>
                            <p:childTnLst>
                              <p:par>
                                <p:cTn id="2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500"/>
                            </p:stCondLst>
                            <p:childTnLst>
                              <p:par>
                                <p:cTn id="2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500"/>
                            </p:stCondLst>
                            <p:childTnLst>
                              <p:par>
                                <p:cTn id="2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1500"/>
                            </p:stCondLst>
                            <p:childTnLst>
                              <p:par>
                                <p:cTn id="30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500"/>
                            </p:stCondLst>
                            <p:childTnLst>
                              <p:par>
                                <p:cTn id="33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500"/>
                            </p:stCondLst>
                            <p:childTnLst>
                              <p:par>
                                <p:cTn id="3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93827E-6 L 0.00434 -0.39692 " pathEditMode="relative" rAng="0" ptsTypes="AA">
                                      <p:cBhvr>
                                        <p:cTn id="369" dur="2000" spd="-10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-198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2000"/>
                            </p:stCondLst>
                            <p:childTnLst>
                              <p:par>
                                <p:cTn id="37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1000"/>
                            </p:stCondLst>
                            <p:childTnLst>
                              <p:par>
                                <p:cTn id="3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500"/>
                            </p:stCondLst>
                            <p:childTnLst>
                              <p:par>
                                <p:cTn id="4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1000"/>
                            </p:stCondLst>
                            <p:childTnLst>
                              <p:par>
                                <p:cTn id="4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1500"/>
                            </p:stCondLst>
                            <p:childTnLst>
                              <p:par>
                                <p:cTn id="4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2" grpId="1" animBg="1"/>
      <p:bldP spid="62" grpId="0" animBg="1"/>
      <p:bldP spid="62" grpId="1" animBg="1"/>
      <p:bldP spid="59" grpId="0" animBg="1"/>
      <p:bldP spid="59" grpId="1" animBg="1"/>
      <p:bldP spid="27" grpId="0" animBg="1"/>
      <p:bldP spid="27" grpId="1" animBg="1"/>
      <p:bldP spid="12" grpId="0" animBg="1"/>
      <p:bldP spid="12" grpId="1" animBg="1"/>
      <p:bldP spid="9" grpId="0"/>
      <p:bldP spid="9" grpId="1"/>
      <p:bldP spid="10" grpId="0"/>
      <p:bldP spid="10" grpId="1"/>
      <p:bldP spid="13" grpId="0"/>
      <p:bldP spid="28" grpId="0"/>
      <p:bldP spid="29" grpId="0"/>
      <p:bldP spid="29" grpId="1"/>
      <p:bldP spid="30" grpId="0" animBg="1"/>
      <p:bldP spid="30" grpId="1" animBg="1"/>
      <p:bldP spid="31" grpId="0"/>
      <p:bldP spid="31" grpId="1"/>
      <p:bldP spid="31" grpId="2"/>
      <p:bldP spid="32" grpId="0"/>
      <p:bldP spid="32" grpId="1"/>
      <p:bldP spid="33" grpId="0"/>
      <p:bldP spid="36" grpId="0"/>
      <p:bldP spid="36" grpId="1"/>
      <p:bldP spid="37" grpId="0"/>
      <p:bldP spid="38" grpId="0" animBg="1"/>
      <p:bldP spid="40" grpId="0" animBg="1"/>
      <p:bldP spid="41" grpId="0"/>
      <p:bldP spid="45" grpId="0"/>
      <p:bldP spid="46" grpId="0"/>
      <p:bldP spid="47" grpId="0"/>
      <p:bldP spid="48" grpId="0"/>
      <p:bldP spid="52" grpId="0" animBg="1"/>
      <p:bldP spid="52" grpId="1" animBg="1"/>
      <p:bldP spid="53" grpId="0"/>
      <p:bldP spid="53" grpId="1"/>
      <p:bldP spid="55" grpId="0"/>
      <p:bldP spid="57" grpId="0"/>
      <p:bldP spid="60" grpId="0"/>
      <p:bldP spid="61" grpId="0"/>
      <p:bldP spid="63" grpId="0"/>
      <p:bldP spid="67" grpId="0"/>
      <p:bldP spid="67" grpId="1"/>
      <p:bldP spid="68" grpId="0" animBg="1"/>
      <p:bldP spid="68" grpId="1" animBg="1"/>
      <p:bldP spid="69" grpId="0"/>
      <p:bldP spid="69" grpId="1"/>
      <p:bldP spid="70" grpId="0" animBg="1"/>
      <p:bldP spid="70" grpId="1" animBg="1"/>
      <p:bldP spid="71" grpId="0"/>
      <p:bldP spid="71" grpId="1"/>
      <p:bldP spid="73" grpId="0" animBg="1"/>
      <p:bldP spid="74" grpId="0"/>
      <p:bldP spid="82" grpId="0" animBg="1"/>
      <p:bldP spid="83" grpId="0"/>
      <p:bldP spid="87" grpId="0"/>
      <p:bldP spid="88" grpId="0"/>
      <p:bldP spid="75" grpId="0" animBg="1"/>
      <p:bldP spid="75" grpId="1" animBg="1"/>
      <p:bldP spid="76" grpId="0" animBg="1"/>
      <p:bldP spid="76" grpId="1" animBg="1"/>
      <p:bldP spid="2" grpId="0"/>
      <p:bldP spid="77" grpId="0" animBg="1"/>
      <p:bldP spid="77" grpId="1" animBg="1"/>
      <p:bldP spid="78" grpId="0" animBg="1"/>
      <p:bldP spid="78" grpId="1" animBg="1"/>
      <p:bldP spid="6" grpId="0"/>
      <p:bldP spid="6" grpId="1"/>
      <p:bldP spid="81" grpId="0"/>
      <p:bldP spid="91" grpId="0"/>
      <p:bldP spid="64" grpId="0" animBg="1"/>
      <p:bldP spid="64" grpId="1" animBg="1"/>
      <p:bldP spid="65" grpId="0"/>
      <p:bldP spid="65" grpId="1"/>
      <p:bldP spid="65" grpId="2"/>
      <p:bldP spid="66" grpId="0"/>
      <p:bldP spid="6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/>
          <p:cNvSpPr/>
          <p:nvPr/>
        </p:nvSpPr>
        <p:spPr>
          <a:xfrm>
            <a:off x="152399" y="1117599"/>
            <a:ext cx="3940585" cy="533401"/>
          </a:xfrm>
          <a:prstGeom prst="roundRect">
            <a:avLst/>
          </a:prstGeom>
          <a:solidFill>
            <a:srgbClr val="CBC0F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234881" y="1774686"/>
            <a:ext cx="1547870" cy="30709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37508" y="76627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=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2959636" y="766270"/>
            <a:ext cx="1754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(59.4 + 27.72)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37508" y="1211818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=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2986260" y="1211818"/>
            <a:ext cx="1141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87.12m</a:t>
            </a:r>
            <a:r>
              <a:rPr lang="en-US" b="0" i="0" u="none" strike="noStrike" baseline="30000" dirty="0" smtClean="0">
                <a:latin typeface="Bookman Old Style"/>
              </a:rPr>
              <a:t>2</a:t>
            </a:r>
            <a:endParaRPr lang="en-US" baseline="30000" dirty="0"/>
          </a:p>
        </p:txBody>
      </p:sp>
      <p:sp>
        <p:nvSpPr>
          <p:cNvPr id="15" name="Rectangle 14"/>
          <p:cNvSpPr/>
          <p:nvPr/>
        </p:nvSpPr>
        <p:spPr>
          <a:xfrm>
            <a:off x="457200" y="1728268"/>
            <a:ext cx="2319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Steel actually used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737508" y="171960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048000" y="1605802"/>
            <a:ext cx="28440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</a:rPr>
              <a:t>Steel used in making </a:t>
            </a:r>
          </a:p>
          <a:p>
            <a:pPr algn="ctr"/>
            <a:r>
              <a:rPr lang="en-US" dirty="0" smtClean="0">
                <a:latin typeface="Bookman Old Style" pitchFamily="18" charset="0"/>
              </a:rPr>
              <a:t>the closed tank ideally 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903058" y="171960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+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207850" y="1724448"/>
            <a:ext cx="1667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</a:rPr>
              <a:t>Steel wasted 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79583" y="2382681"/>
            <a:ext cx="1667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</a:rPr>
              <a:t>Steel wasted 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737508" y="239580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2895600" y="2265736"/>
            <a:ext cx="810260" cy="646331"/>
            <a:chOff x="4599940" y="1885950"/>
            <a:chExt cx="810260" cy="646331"/>
          </a:xfrm>
        </p:grpSpPr>
        <p:sp>
          <p:nvSpPr>
            <p:cNvPr id="24" name="TextBox 23"/>
            <p:cNvSpPr txBox="1"/>
            <p:nvPr/>
          </p:nvSpPr>
          <p:spPr>
            <a:xfrm>
              <a:off x="4599940" y="1885950"/>
              <a:ext cx="8102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Bookman Old Style" pitchFamily="18" charset="0"/>
                </a:rPr>
                <a:t>1</a:t>
              </a:r>
            </a:p>
            <a:p>
              <a:pPr algn="ctr"/>
              <a:r>
                <a:rPr lang="en-US" dirty="0" smtClean="0">
                  <a:latin typeface="Bookman Old Style" pitchFamily="18" charset="0"/>
                </a:rPr>
                <a:t>12</a:t>
              </a:r>
              <a:endParaRPr lang="en-US" dirty="0">
                <a:latin typeface="Bookman Old Style" pitchFamily="18" charset="0"/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4863222" y="2204352"/>
              <a:ext cx="31227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>
          <a:xfrm>
            <a:off x="3321907" y="2377939"/>
            <a:ext cx="5734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</a:rPr>
              <a:t> of steel used in making the closed tank ideally 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37508" y="289125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2862229" y="2761188"/>
            <a:ext cx="810260" cy="646331"/>
            <a:chOff x="4599940" y="1885950"/>
            <a:chExt cx="810260" cy="646331"/>
          </a:xfrm>
        </p:grpSpPr>
        <p:sp>
          <p:nvSpPr>
            <p:cNvPr id="29" name="TextBox 28"/>
            <p:cNvSpPr txBox="1"/>
            <p:nvPr/>
          </p:nvSpPr>
          <p:spPr>
            <a:xfrm>
              <a:off x="4599940" y="1885950"/>
              <a:ext cx="8102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Bookman Old Style" pitchFamily="18" charset="0"/>
                </a:rPr>
                <a:t>1</a:t>
              </a:r>
            </a:p>
            <a:p>
              <a:pPr algn="ctr"/>
              <a:r>
                <a:rPr lang="en-US" dirty="0" smtClean="0">
                  <a:latin typeface="Bookman Old Style" pitchFamily="18" charset="0"/>
                </a:rPr>
                <a:t>12</a:t>
              </a:r>
              <a:endParaRPr lang="en-US" dirty="0">
                <a:latin typeface="Bookman Old Style" pitchFamily="18" charset="0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4863222" y="2204352"/>
              <a:ext cx="31227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/>
          <p:cNvSpPr/>
          <p:nvPr/>
        </p:nvSpPr>
        <p:spPr>
          <a:xfrm>
            <a:off x="3505200" y="2873391"/>
            <a:ext cx="5456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</a:rPr>
              <a:t> steel used in making the closed tank ideally  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428846" y="288027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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737508" y="344221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2858326" y="3312146"/>
            <a:ext cx="810260" cy="646331"/>
            <a:chOff x="4599940" y="1885950"/>
            <a:chExt cx="810260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4599940" y="1885950"/>
              <a:ext cx="8102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Bookman Old Style" pitchFamily="18" charset="0"/>
                </a:rPr>
                <a:t>1</a:t>
              </a:r>
            </a:p>
            <a:p>
              <a:pPr algn="ctr"/>
              <a:r>
                <a:rPr lang="en-US" dirty="0" smtClean="0">
                  <a:latin typeface="Bookman Old Style" pitchFamily="18" charset="0"/>
                </a:rPr>
                <a:t>12</a:t>
              </a:r>
              <a:endParaRPr lang="en-US" dirty="0">
                <a:latin typeface="Bookman Old Style" pitchFamily="18" charset="0"/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863222" y="2204352"/>
              <a:ext cx="31227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3409950" y="342722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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706566" y="3446270"/>
            <a:ext cx="829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87.12</a:t>
            </a:r>
            <a:endParaRPr lang="en-US" baseline="30000" dirty="0"/>
          </a:p>
        </p:txBody>
      </p:sp>
      <p:sp>
        <p:nvSpPr>
          <p:cNvPr id="39" name="Rectangle 38"/>
          <p:cNvSpPr/>
          <p:nvPr/>
        </p:nvSpPr>
        <p:spPr>
          <a:xfrm>
            <a:off x="2743200" y="4027295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009900" y="3951095"/>
            <a:ext cx="829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87.12</a:t>
            </a:r>
            <a:endParaRPr lang="en-US" baseline="30000" dirty="0"/>
          </a:p>
        </p:txBody>
      </p:sp>
      <p:sp>
        <p:nvSpPr>
          <p:cNvPr id="41" name="Rectangle 40"/>
          <p:cNvSpPr/>
          <p:nvPr/>
        </p:nvSpPr>
        <p:spPr>
          <a:xfrm>
            <a:off x="3128427" y="4251377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</a:rPr>
              <a:t>12</a:t>
            </a:r>
            <a:endParaRPr lang="en-US" dirty="0">
              <a:latin typeface="Bookman Old Style" pitchFamily="18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3073983" y="4259198"/>
            <a:ext cx="731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819895" y="407998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4092985" y="4079984"/>
            <a:ext cx="998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7.26m</a:t>
            </a:r>
            <a:r>
              <a:rPr lang="en-US" b="0" i="0" u="none" strike="noStrike" baseline="30000" dirty="0" smtClean="0">
                <a:latin typeface="Bookman Old Style"/>
              </a:rPr>
              <a:t>2</a:t>
            </a:r>
            <a:endParaRPr lang="en-US" baseline="30000" dirty="0"/>
          </a:p>
        </p:txBody>
      </p:sp>
      <p:grpSp>
        <p:nvGrpSpPr>
          <p:cNvPr id="2" name="Group 1"/>
          <p:cNvGrpSpPr/>
          <p:nvPr/>
        </p:nvGrpSpPr>
        <p:grpSpPr>
          <a:xfrm>
            <a:off x="3031312" y="124137"/>
            <a:ext cx="2977730" cy="662739"/>
            <a:chOff x="2943034" y="4200525"/>
            <a:chExt cx="2977730" cy="662739"/>
          </a:xfrm>
        </p:grpSpPr>
        <p:sp>
          <p:nvSpPr>
            <p:cNvPr id="47" name="Left Bracket 46"/>
            <p:cNvSpPr/>
            <p:nvPr/>
          </p:nvSpPr>
          <p:spPr>
            <a:xfrm>
              <a:off x="2943034" y="4209162"/>
              <a:ext cx="174434" cy="654102"/>
            </a:xfrm>
            <a:prstGeom prst="leftBracket">
              <a:avLst>
                <a:gd name="adj" fmla="val 8930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971800" y="4336286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Bookman Old Style" pitchFamily="18" charset="0"/>
                </a:rPr>
                <a:t>59.4</a:t>
              </a:r>
              <a:endParaRPr lang="en-US" dirty="0">
                <a:latin typeface="Bookman Old Style" pitchFamily="18" charset="0"/>
              </a:endParaRPr>
            </a:p>
          </p:txBody>
        </p:sp>
        <p:sp>
          <p:nvSpPr>
            <p:cNvPr id="49" name="Left Bracket 48"/>
            <p:cNvSpPr/>
            <p:nvPr/>
          </p:nvSpPr>
          <p:spPr>
            <a:xfrm flipH="1">
              <a:off x="5715117" y="4200525"/>
              <a:ext cx="174434" cy="654102"/>
            </a:xfrm>
            <a:prstGeom prst="leftBracket">
              <a:avLst>
                <a:gd name="adj" fmla="val 8930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762375" y="4333156"/>
              <a:ext cx="772006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Bookman Old Style" pitchFamily="18" charset="0"/>
                </a:rPr>
                <a:t>2 </a:t>
              </a:r>
              <a:r>
                <a:rPr lang="en-US" dirty="0" smtClean="0">
                  <a:latin typeface="Bookman Old Style" pitchFamily="18" charset="0"/>
                  <a:sym typeface="Symbol"/>
                </a:rPr>
                <a:t></a:t>
              </a:r>
              <a:endParaRPr lang="en-US" dirty="0">
                <a:latin typeface="Bookman Old Style" pitchFamily="18" charset="0"/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4022616" y="4208296"/>
              <a:ext cx="810260" cy="646331"/>
              <a:chOff x="4121652" y="2484990"/>
              <a:chExt cx="810260" cy="646331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4121652" y="2484990"/>
                <a:ext cx="8102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Bookman Old Style" pitchFamily="18" charset="0"/>
                  </a:rPr>
                  <a:t>22</a:t>
                </a:r>
              </a:p>
              <a:p>
                <a:pPr algn="ctr"/>
                <a:r>
                  <a:rPr lang="en-US" dirty="0">
                    <a:latin typeface="Bookman Old Style" pitchFamily="18" charset="0"/>
                  </a:rPr>
                  <a:t>7</a:t>
                </a:r>
                <a:r>
                  <a:rPr lang="en-US" dirty="0" smtClean="0">
                    <a:latin typeface="Baskerville Old Face"/>
                  </a:rPr>
                  <a:t> </a:t>
                </a:r>
                <a:endParaRPr lang="en-US" dirty="0">
                  <a:latin typeface="Bookman Old Style" pitchFamily="18" charset="0"/>
                </a:endParaRPr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>
                <a:off x="4346943" y="2811367"/>
                <a:ext cx="31227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/>
            <p:cNvSpPr txBox="1"/>
            <p:nvPr/>
          </p:nvSpPr>
          <p:spPr>
            <a:xfrm>
              <a:off x="4570908" y="4333156"/>
              <a:ext cx="772006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Bookman Old Style" pitchFamily="18" charset="0"/>
                  <a:sym typeface="Symbol"/>
                </a:rPr>
                <a:t> 2.1</a:t>
              </a:r>
              <a:endParaRPr lang="en-US" dirty="0">
                <a:latin typeface="Bookman Old Style" pitchFamily="18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148758" y="4333156"/>
              <a:ext cx="772006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Bookman Old Style" pitchFamily="18" charset="0"/>
                  <a:sym typeface="Symbol"/>
                </a:rPr>
                <a:t> 2.1</a:t>
              </a:r>
              <a:endParaRPr lang="en-US" dirty="0">
                <a:latin typeface="Bookman Old Style" pitchFamily="18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532723" y="4343398"/>
              <a:ext cx="3225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Bookman Old Style" pitchFamily="18" charset="0"/>
                </a:rPr>
                <a:t>+</a:t>
              </a:r>
              <a:endParaRPr lang="en-US" dirty="0"/>
            </a:p>
          </p:txBody>
        </p:sp>
      </p:grpSp>
      <p:cxnSp>
        <p:nvCxnSpPr>
          <p:cNvPr id="57" name="Straight Connector 56"/>
          <p:cNvCxnSpPr/>
          <p:nvPr/>
        </p:nvCxnSpPr>
        <p:spPr>
          <a:xfrm flipV="1">
            <a:off x="4399090" y="490409"/>
            <a:ext cx="207700" cy="13882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4979608" y="323966"/>
            <a:ext cx="299140" cy="17797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5229877" y="149764"/>
            <a:ext cx="3978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rgbClr val="C00000"/>
                </a:solidFill>
                <a:latin typeface="Bookman Old Style" pitchFamily="18" charset="0"/>
              </a:rPr>
              <a:t>0.3</a:t>
            </a:r>
            <a:endParaRPr lang="en-US" sz="10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1040217"/>
            <a:ext cx="3015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Steel used in making </a:t>
            </a:r>
          </a:p>
          <a:p>
            <a:r>
              <a:rPr lang="en-US" dirty="0">
                <a:latin typeface="Bookman Old Style" pitchFamily="18" charset="0"/>
              </a:rPr>
              <a:t>the closed tank ideally </a:t>
            </a:r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3294298" y="4366632"/>
            <a:ext cx="207700" cy="13882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3093720" y="4076700"/>
            <a:ext cx="640080" cy="12192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586808" y="3847902"/>
            <a:ext cx="48282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rgbClr val="C00000"/>
                </a:solidFill>
                <a:latin typeface="Bookman Old Style" pitchFamily="18" charset="0"/>
              </a:rPr>
              <a:t>7.26</a:t>
            </a:r>
            <a:endParaRPr lang="en-US" sz="10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737508" y="28575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=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1045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500"/>
                            </p:stCondLst>
                            <p:childTnLst>
                              <p:par>
                                <p:cTn id="1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00"/>
                            </p:stCondLst>
                            <p:childTnLst>
                              <p:par>
                                <p:cTn id="1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0" grpId="1" animBg="1"/>
      <p:bldP spid="20" grpId="0" animBg="1"/>
      <p:bldP spid="20" grpId="1" animBg="1"/>
      <p:bldP spid="4" grpId="0"/>
      <p:bldP spid="6" grpId="0"/>
      <p:bldP spid="7" grpId="0"/>
      <p:bldP spid="8" grpId="0"/>
      <p:bldP spid="16" grpId="0"/>
      <p:bldP spid="18" grpId="0"/>
      <p:bldP spid="22" grpId="0"/>
      <p:bldP spid="27" grpId="0"/>
      <p:bldP spid="32" grpId="0"/>
      <p:bldP spid="33" grpId="0"/>
      <p:bldP spid="37" grpId="0"/>
      <p:bldP spid="38" grpId="0"/>
      <p:bldP spid="39" grpId="0"/>
      <p:bldP spid="40" grpId="0"/>
      <p:bldP spid="41" grpId="0"/>
      <p:bldP spid="43" grpId="0"/>
      <p:bldP spid="44" grpId="0"/>
      <p:bldP spid="59" grpId="0"/>
      <p:bldP spid="3" grpId="0"/>
      <p:bldP spid="6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2543175" y="807318"/>
            <a:ext cx="2960620" cy="331200"/>
          </a:xfrm>
          <a:prstGeom prst="roundRect">
            <a:avLst/>
          </a:prstGeom>
          <a:solidFill>
            <a:srgbClr val="CBC0F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362085"/>
            <a:ext cx="2319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Steel actually used</a:t>
            </a:r>
          </a:p>
        </p:txBody>
      </p:sp>
      <p:sp>
        <p:nvSpPr>
          <p:cNvPr id="5" name="Rectangle 4"/>
          <p:cNvSpPr/>
          <p:nvPr/>
        </p:nvSpPr>
        <p:spPr>
          <a:xfrm>
            <a:off x="2737508" y="1353418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0" y="1239619"/>
            <a:ext cx="28440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</a:rPr>
              <a:t>Steel used in making </a:t>
            </a:r>
          </a:p>
          <a:p>
            <a:pPr algn="ctr"/>
            <a:r>
              <a:rPr lang="en-US" dirty="0" smtClean="0">
                <a:latin typeface="Bookman Old Style" pitchFamily="18" charset="0"/>
              </a:rPr>
              <a:t>the closed tank ideally 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03058" y="1353418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+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07850" y="1358265"/>
            <a:ext cx="1667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</a:rPr>
              <a:t>Steel wasted 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964168"/>
            <a:ext cx="739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Now,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514599" y="145426"/>
            <a:ext cx="3940585" cy="533401"/>
          </a:xfrm>
          <a:prstGeom prst="roundRect">
            <a:avLst/>
          </a:prstGeom>
          <a:solidFill>
            <a:srgbClr val="CBC0F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99708" y="239645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=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5348460" y="239645"/>
            <a:ext cx="1141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87.12m</a:t>
            </a:r>
            <a:r>
              <a:rPr lang="en-US" b="0" i="0" u="none" strike="noStrike" baseline="30000" dirty="0" smtClean="0">
                <a:latin typeface="Bookman Old Style"/>
              </a:rPr>
              <a:t>2</a:t>
            </a:r>
            <a:endParaRPr lang="en-US" baseline="30000" dirty="0"/>
          </a:p>
        </p:txBody>
      </p:sp>
      <p:sp>
        <p:nvSpPr>
          <p:cNvPr id="13" name="Rectangle 12"/>
          <p:cNvSpPr/>
          <p:nvPr/>
        </p:nvSpPr>
        <p:spPr>
          <a:xfrm>
            <a:off x="2514600" y="68044"/>
            <a:ext cx="3015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Steel used in making </a:t>
            </a:r>
          </a:p>
          <a:p>
            <a:r>
              <a:rPr lang="en-US" dirty="0">
                <a:latin typeface="Bookman Old Style" pitchFamily="18" charset="0"/>
              </a:rPr>
              <a:t>the closed tank ideally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599402" y="788252"/>
            <a:ext cx="1667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</a:rPr>
              <a:t>Steel wasted 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157738" y="788252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430828" y="788252"/>
            <a:ext cx="998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7.26m</a:t>
            </a:r>
            <a:r>
              <a:rPr lang="en-US" b="0" i="0" u="none" strike="noStrike" baseline="30000" dirty="0" smtClean="0">
                <a:latin typeface="Bookman Old Style"/>
              </a:rPr>
              <a:t>2</a:t>
            </a:r>
            <a:endParaRPr lang="en-US" baseline="30000" dirty="0"/>
          </a:p>
        </p:txBody>
      </p:sp>
      <p:sp>
        <p:nvSpPr>
          <p:cNvPr id="18" name="Rectangle 17"/>
          <p:cNvSpPr/>
          <p:nvPr/>
        </p:nvSpPr>
        <p:spPr>
          <a:xfrm>
            <a:off x="2743200" y="2269093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348460" y="239645"/>
            <a:ext cx="829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87.12</a:t>
            </a:r>
            <a:endParaRPr lang="en-US" baseline="30000" dirty="0"/>
          </a:p>
        </p:txBody>
      </p:sp>
      <p:sp>
        <p:nvSpPr>
          <p:cNvPr id="20" name="Rectangle 19"/>
          <p:cNvSpPr/>
          <p:nvPr/>
        </p:nvSpPr>
        <p:spPr>
          <a:xfrm>
            <a:off x="3964096" y="223682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+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428378" y="788252"/>
            <a:ext cx="686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7.26</a:t>
            </a:r>
            <a:endParaRPr lang="en-US" baseline="30000" dirty="0"/>
          </a:p>
        </p:txBody>
      </p:sp>
      <p:sp>
        <p:nvSpPr>
          <p:cNvPr id="22" name="Rectangle 21"/>
          <p:cNvSpPr/>
          <p:nvPr/>
        </p:nvSpPr>
        <p:spPr>
          <a:xfrm>
            <a:off x="2743200" y="2659618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563676" y="2647950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94.38 m</a:t>
            </a:r>
            <a:r>
              <a:rPr lang="en-US" baseline="30000" dirty="0" smtClean="0">
                <a:latin typeface="Bookman Old Style" pitchFamily="18" charset="0"/>
              </a:rPr>
              <a:t>2</a:t>
            </a:r>
            <a:endParaRPr lang="en-US" baseline="30000" dirty="0"/>
          </a:p>
        </p:txBody>
      </p:sp>
      <p:sp>
        <p:nvSpPr>
          <p:cNvPr id="24" name="Rectangle 23"/>
          <p:cNvSpPr/>
          <p:nvPr/>
        </p:nvSpPr>
        <p:spPr>
          <a:xfrm>
            <a:off x="1153494" y="3108649"/>
            <a:ext cx="6397513" cy="377501"/>
          </a:xfrm>
          <a:prstGeom prst="rect">
            <a:avLst/>
          </a:prstGeom>
          <a:ln w="12700"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178144" y="3112733"/>
            <a:ext cx="6348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Bookman Old Style" pitchFamily="18" charset="0"/>
              </a:rPr>
              <a:t>Hence, the actual area of the steel used is 94.38m</a:t>
            </a:r>
            <a:r>
              <a:rPr lang="en-US" b="1" baseline="30000" dirty="0" smtClean="0">
                <a:latin typeface="Bookman Old Style" pitchFamily="18" charset="0"/>
              </a:rPr>
              <a:t>2</a:t>
            </a:r>
            <a:endParaRPr lang="en-US" b="1" baseline="300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31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5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59259E-6 L -0.25417 0.38703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08" y="19352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25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46914E-6 L -0.00104 0.27778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13889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5" grpId="0"/>
      <p:bldP spid="7" grpId="0"/>
      <p:bldP spid="10" grpId="0" animBg="1"/>
      <p:bldP spid="10" grpId="1" animBg="1"/>
      <p:bldP spid="11" grpId="0"/>
      <p:bldP spid="12" grpId="0"/>
      <p:bldP spid="13" grpId="0"/>
      <p:bldP spid="14" grpId="0"/>
      <p:bldP spid="15" grpId="0"/>
      <p:bldP spid="16" grpId="0"/>
      <p:bldP spid="18" grpId="0"/>
      <p:bldP spid="19" grpId="0"/>
      <p:bldP spid="19" grpId="1"/>
      <p:bldP spid="20" grpId="0"/>
      <p:bldP spid="21" grpId="0"/>
      <p:bldP spid="21" grpId="1"/>
      <p:bldP spid="22" grpId="0"/>
      <p:bldP spid="23" grpId="0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1428750"/>
            <a:ext cx="9989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prstClr val="black"/>
                </a:solidFill>
                <a:latin typeface="Bookman Old Style" pitchFamily="18" charset="0"/>
              </a:rPr>
              <a:t>18</a:t>
            </a:r>
            <a:endParaRPr lang="en-US" sz="48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9700" y="546100"/>
            <a:ext cx="77343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Bookman Old Style" pitchFamily="18" charset="0"/>
              </a:rPr>
              <a:t>MODULE  :  </a:t>
            </a:r>
            <a:r>
              <a:rPr lang="en-US" sz="23900" b="1" dirty="0" smtClean="0">
                <a:latin typeface="Bookman Old Style" pitchFamily="18" charset="0"/>
              </a:rPr>
              <a:t>21</a:t>
            </a:r>
            <a:endParaRPr lang="en-US" sz="40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3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ounded Rectangle 115"/>
          <p:cNvSpPr/>
          <p:nvPr/>
        </p:nvSpPr>
        <p:spPr>
          <a:xfrm>
            <a:off x="622486" y="423470"/>
            <a:ext cx="1234434" cy="23719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prstClr val="white"/>
                </a:solidFill>
              </a:rPr>
              <a:t> 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952875" y="2619375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132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070357" y="2906798"/>
            <a:ext cx="328275" cy="369802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434757" y="2905125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22</a:t>
            </a:r>
            <a:endParaRPr lang="en-US" dirty="0"/>
          </a:p>
        </p:txBody>
      </p:sp>
      <p:cxnSp>
        <p:nvCxnSpPr>
          <p:cNvPr id="92" name="Straight Connector 91"/>
          <p:cNvCxnSpPr/>
          <p:nvPr/>
        </p:nvCxnSpPr>
        <p:spPr>
          <a:xfrm flipV="1">
            <a:off x="4521152" y="2988999"/>
            <a:ext cx="304439" cy="19626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4117311" y="2733675"/>
            <a:ext cx="331887" cy="1143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4081510" y="3036332"/>
            <a:ext cx="264162" cy="1524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4038600" y="2571750"/>
            <a:ext cx="285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baseline="30000" dirty="0">
                <a:solidFill>
                  <a:srgbClr val="C00000"/>
                </a:solidFill>
                <a:latin typeface="Bookman Old Style"/>
              </a:rPr>
              <a:t>6</a:t>
            </a:r>
            <a:endParaRPr lang="en-US" b="1" baseline="30000" dirty="0">
              <a:solidFill>
                <a:srgbClr val="C00000"/>
              </a:solidFill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 flipV="1">
            <a:off x="4094000" y="2598182"/>
            <a:ext cx="140494" cy="952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4153769" y="2495550"/>
            <a:ext cx="285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baseline="30000" dirty="0" smtClean="0">
                <a:solidFill>
                  <a:srgbClr val="C00000"/>
                </a:solidFill>
                <a:latin typeface="Bookman Old Style"/>
              </a:rPr>
              <a:t>3</a:t>
            </a:r>
            <a:endParaRPr lang="en-US" b="1" baseline="30000" dirty="0">
              <a:solidFill>
                <a:srgbClr val="C00000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2923475" y="691595"/>
            <a:ext cx="1956884" cy="25569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prstClr val="white"/>
                </a:solidFill>
              </a:rPr>
              <a:t> 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126998" y="172958"/>
            <a:ext cx="5852160" cy="23719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prstClr val="white"/>
                </a:solidFill>
              </a:rPr>
              <a:t> 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761779" y="420915"/>
            <a:ext cx="1918326" cy="22918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prstClr val="white"/>
                </a:solidFill>
              </a:rPr>
              <a:t> 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3993" y="91892"/>
            <a:ext cx="448556" cy="369831"/>
          </a:xfrm>
          <a:prstGeom prst="rect">
            <a:avLst/>
          </a:prstGeom>
        </p:spPr>
        <p:txBody>
          <a:bodyPr wrap="none" lIns="91934" tIns="45967" rIns="91934" bIns="45967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Q.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8605" y="97996"/>
            <a:ext cx="6509467" cy="369831"/>
          </a:xfrm>
          <a:prstGeom prst="rect">
            <a:avLst/>
          </a:prstGeom>
        </p:spPr>
        <p:txBody>
          <a:bodyPr wrap="square" lIns="91934" tIns="45967" rIns="91934" bIns="45967">
            <a:spAutoFit/>
          </a:bodyPr>
          <a:lstStyle/>
          <a:p>
            <a:r>
              <a:rPr lang="en-IN" b="1" dirty="0">
                <a:solidFill>
                  <a:srgbClr val="0000FF"/>
                </a:solidFill>
                <a:latin typeface="Bookman Old Style" pitchFamily="18" charset="0"/>
              </a:rPr>
              <a:t>The circumference of the base of a cylindrical </a:t>
            </a:r>
            <a:r>
              <a:rPr lang="en-IN" b="1" dirty="0" smtClean="0">
                <a:solidFill>
                  <a:srgbClr val="0000FF"/>
                </a:solidFill>
                <a:latin typeface="Bookman Old Style" pitchFamily="18" charset="0"/>
              </a:rPr>
              <a:t>vessel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1974" y="342900"/>
            <a:ext cx="6679922" cy="369831"/>
          </a:xfrm>
          <a:prstGeom prst="rect">
            <a:avLst/>
          </a:prstGeom>
        </p:spPr>
        <p:txBody>
          <a:bodyPr wrap="square" lIns="91934" tIns="45967" rIns="91934" bIns="45967">
            <a:spAutoFit/>
          </a:bodyPr>
          <a:lstStyle/>
          <a:p>
            <a:r>
              <a:rPr lang="en-IN" b="1" dirty="0">
                <a:solidFill>
                  <a:srgbClr val="0000FF"/>
                </a:solidFill>
                <a:latin typeface="Bookman Old Style" pitchFamily="18" charset="0"/>
              </a:rPr>
              <a:t>is 132 </a:t>
            </a:r>
            <a:r>
              <a:rPr lang="en-IN" b="1" dirty="0" smtClean="0">
                <a:solidFill>
                  <a:srgbClr val="0000FF"/>
                </a:solidFill>
                <a:latin typeface="Bookman Old Style" pitchFamily="18" charset="0"/>
              </a:rPr>
              <a:t>cm</a:t>
            </a:r>
            <a:r>
              <a:rPr lang="en-US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IN" b="1" dirty="0" smtClean="0">
                <a:solidFill>
                  <a:srgbClr val="0000FF"/>
                </a:solidFill>
                <a:latin typeface="Bookman Old Style" pitchFamily="18" charset="0"/>
              </a:rPr>
              <a:t>and </a:t>
            </a:r>
            <a:r>
              <a:rPr lang="en-IN" b="1" dirty="0">
                <a:solidFill>
                  <a:srgbClr val="0000FF"/>
                </a:solidFill>
                <a:latin typeface="Bookman Old Style" pitchFamily="18" charset="0"/>
              </a:rPr>
              <a:t>its height </a:t>
            </a:r>
            <a:r>
              <a:rPr lang="en-IN" b="1" dirty="0" smtClean="0">
                <a:solidFill>
                  <a:srgbClr val="0000FF"/>
                </a:solidFill>
                <a:latin typeface="Bookman Old Style" pitchFamily="18" charset="0"/>
              </a:rPr>
              <a:t>is 25 </a:t>
            </a:r>
            <a:r>
              <a:rPr lang="en-IN" b="1" dirty="0">
                <a:solidFill>
                  <a:srgbClr val="0000FF"/>
                </a:solidFill>
                <a:latin typeface="Bookman Old Style" pitchFamily="18" charset="0"/>
              </a:rPr>
              <a:t>cm. How many litres </a:t>
            </a:r>
            <a:r>
              <a:rPr lang="en-IN" b="1" dirty="0" smtClean="0">
                <a:solidFill>
                  <a:srgbClr val="0000FF"/>
                </a:solidFill>
                <a:latin typeface="Bookman Old Style" pitchFamily="18" charset="0"/>
              </a:rPr>
              <a:t>of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2925" y="628650"/>
            <a:ext cx="4619625" cy="369831"/>
          </a:xfrm>
          <a:prstGeom prst="rect">
            <a:avLst/>
          </a:prstGeom>
        </p:spPr>
        <p:txBody>
          <a:bodyPr wrap="square" lIns="91934" tIns="45967" rIns="91934" bIns="45967">
            <a:spAutoFit/>
          </a:bodyPr>
          <a:lstStyle/>
          <a:p>
            <a:r>
              <a:rPr lang="en-IN" b="1" dirty="0">
                <a:solidFill>
                  <a:srgbClr val="0000FF"/>
                </a:solidFill>
                <a:latin typeface="Bookman Old Style" pitchFamily="18" charset="0"/>
              </a:rPr>
              <a:t>water can it hold ? </a:t>
            </a:r>
            <a:r>
              <a:rPr lang="en-IN" b="1" dirty="0" smtClean="0">
                <a:solidFill>
                  <a:srgbClr val="0000FF"/>
                </a:solidFill>
                <a:latin typeface="Bookman Old Style" pitchFamily="18" charset="0"/>
              </a:rPr>
              <a:t>(</a:t>
            </a:r>
            <a:r>
              <a:rPr lang="en-IN" b="1" dirty="0">
                <a:solidFill>
                  <a:srgbClr val="0000FF"/>
                </a:solidFill>
                <a:latin typeface="Bookman Old Style" pitchFamily="18" charset="0"/>
              </a:rPr>
              <a:t>1000 cm³ = 1</a:t>
            </a:r>
            <a:r>
              <a:rPr lang="en-IN" b="1" i="1" dirty="0">
                <a:solidFill>
                  <a:srgbClr val="0000FF"/>
                </a:solidFill>
                <a:latin typeface="Book Antiqua" pitchFamily="18" charset="0"/>
              </a:rPr>
              <a:t>l</a:t>
            </a:r>
            <a:r>
              <a:rPr lang="en-IN" b="1" dirty="0">
                <a:solidFill>
                  <a:srgbClr val="0000FF"/>
                </a:solidFill>
                <a:latin typeface="Bookman Old Style" pitchFamily="18" charset="0"/>
              </a:rPr>
              <a:t> ) 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8800" y="97116"/>
            <a:ext cx="6615885" cy="369831"/>
          </a:xfrm>
          <a:prstGeom prst="rect">
            <a:avLst/>
          </a:prstGeom>
        </p:spPr>
        <p:txBody>
          <a:bodyPr wrap="square" lIns="91934" tIns="45967" rIns="91934" bIns="45967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Bookman Old Style" pitchFamily="18" charset="0"/>
              </a:rPr>
              <a:t>The circumference of the base of a cylindrical </a:t>
            </a:r>
            <a:r>
              <a:rPr lang="en-IN" b="1" dirty="0" smtClean="0">
                <a:solidFill>
                  <a:srgbClr val="C00000"/>
                </a:solidFill>
                <a:latin typeface="Bookman Old Style" pitchFamily="18" charset="0"/>
              </a:rPr>
              <a:t>vessel</a:t>
            </a:r>
            <a:endParaRPr lang="en-US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9346" y="345387"/>
            <a:ext cx="4686066" cy="369831"/>
          </a:xfrm>
          <a:prstGeom prst="rect">
            <a:avLst/>
          </a:prstGeom>
        </p:spPr>
        <p:txBody>
          <a:bodyPr wrap="square" lIns="91934" tIns="45967" rIns="91934" bIns="45967">
            <a:spAutoFit/>
          </a:bodyPr>
          <a:lstStyle/>
          <a:p>
            <a:pPr lvl="0"/>
            <a:r>
              <a:rPr lang="en-IN" b="1" dirty="0">
                <a:solidFill>
                  <a:srgbClr val="C00000"/>
                </a:solidFill>
                <a:latin typeface="Bookman Old Style" pitchFamily="18" charset="0"/>
              </a:rPr>
              <a:t>is 132 </a:t>
            </a:r>
            <a:r>
              <a:rPr lang="en-IN" b="1" dirty="0" smtClean="0">
                <a:solidFill>
                  <a:srgbClr val="C00000"/>
                </a:solidFill>
                <a:latin typeface="Bookman Old Style" pitchFamily="18" charset="0"/>
              </a:rPr>
              <a:t>cm and its height is 25 cm. </a:t>
            </a:r>
            <a:endParaRPr lang="en-US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936664"/>
            <a:ext cx="72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prstClr val="black"/>
                </a:solidFill>
                <a:latin typeface="Book Antiqua" pitchFamily="18" charset="0"/>
              </a:rPr>
              <a:t>Soln.</a:t>
            </a:r>
            <a:endParaRPr lang="en-US" i="1" dirty="0">
              <a:latin typeface="Book Antiqua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6924" y="936664"/>
            <a:ext cx="8368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Let </a:t>
            </a:r>
            <a:r>
              <a:rPr lang="en-IN" i="1" dirty="0" smtClean="0">
                <a:solidFill>
                  <a:srgbClr val="000000"/>
                </a:solidFill>
                <a:latin typeface="Book Antiqua" pitchFamily="18" charset="0"/>
                <a:sym typeface="Symbol"/>
              </a:rPr>
              <a:t>r</a:t>
            </a:r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IN" dirty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be the radius of the base and </a:t>
            </a:r>
            <a:r>
              <a:rPr lang="en-IN" i="1" dirty="0">
                <a:solidFill>
                  <a:srgbClr val="000000"/>
                </a:solidFill>
                <a:latin typeface="Book Antiqua" pitchFamily="18" charset="0"/>
                <a:sym typeface="Symbol"/>
              </a:rPr>
              <a:t>h</a:t>
            </a:r>
            <a:r>
              <a:rPr lang="en-IN" dirty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be </a:t>
            </a:r>
            <a:r>
              <a:rPr lang="en-IN" dirty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the height of the cylinder.</a:t>
            </a:r>
            <a:endParaRPr lang="en-IN" dirty="0" smtClean="0">
              <a:solidFill>
                <a:srgbClr val="000000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5953" y="1238250"/>
            <a:ext cx="329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i="1" dirty="0" smtClean="0">
                <a:solidFill>
                  <a:srgbClr val="000000"/>
                </a:solidFill>
                <a:latin typeface="Book Antiqua" pitchFamily="18" charset="0"/>
                <a:sym typeface="Symbol"/>
              </a:rPr>
              <a:t>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22954" y="1238250"/>
            <a:ext cx="329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=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07428" y="1228725"/>
            <a:ext cx="9690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25 cm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52450" y="1514475"/>
            <a:ext cx="32485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Circumferences of the </a:t>
            </a:r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base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657193" y="1543050"/>
            <a:ext cx="329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=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22617" y="1533525"/>
            <a:ext cx="1121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132 cm</a:t>
            </a:r>
          </a:p>
        </p:txBody>
      </p:sp>
      <p:sp>
        <p:nvSpPr>
          <p:cNvPr id="22" name="Cloud Callout 21"/>
          <p:cNvSpPr/>
          <p:nvPr/>
        </p:nvSpPr>
        <p:spPr>
          <a:xfrm>
            <a:off x="5383434" y="1657350"/>
            <a:ext cx="3455766" cy="1161263"/>
          </a:xfrm>
          <a:prstGeom prst="cloudCallout">
            <a:avLst>
              <a:gd name="adj1" fmla="val -150403"/>
              <a:gd name="adj2" fmla="val -40019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492067" y="1840511"/>
            <a:ext cx="3333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What is the formula for circumference?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869430" y="1980651"/>
            <a:ext cx="74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2r</a:t>
            </a:r>
            <a:endParaRPr lang="en-US" b="1" baseline="300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886575" y="1990725"/>
            <a:ext cx="5991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2r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657600" y="1857375"/>
            <a:ext cx="329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=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23024" y="1847850"/>
            <a:ext cx="1121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132 cm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81248" y="2209800"/>
            <a:ext cx="437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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76500" y="2219325"/>
            <a:ext cx="3265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667000" y="2228850"/>
            <a:ext cx="3710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/>
              </a:rPr>
              <a:t>×</a:t>
            </a:r>
            <a:endParaRPr lang="en-IN" dirty="0" smtClean="0">
              <a:solidFill>
                <a:srgbClr val="000000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914650" y="2095500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22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2943990" y="2420966"/>
            <a:ext cx="410380" cy="159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976552" y="2380059"/>
            <a:ext cx="328275" cy="369802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 pitchFamily="18" charset="0"/>
              </a:rPr>
              <a:t>7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286534" y="2238375"/>
            <a:ext cx="3710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/>
              </a:rPr>
              <a:t>×</a:t>
            </a:r>
            <a:endParaRPr lang="en-IN" dirty="0" smtClean="0">
              <a:solidFill>
                <a:srgbClr val="000000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49735" y="2219325"/>
            <a:ext cx="2840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i="1" dirty="0" smtClean="0">
                <a:solidFill>
                  <a:srgbClr val="000000"/>
                </a:solidFill>
                <a:latin typeface="Book Antiqua" pitchFamily="18" charset="0"/>
                <a:sym typeface="Symbol"/>
              </a:rPr>
              <a:t>r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657600" y="2228850"/>
            <a:ext cx="329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=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823024" y="2219325"/>
            <a:ext cx="1121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132 cm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81248" y="2743200"/>
            <a:ext cx="437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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449735" y="2752725"/>
            <a:ext cx="2840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i="1" dirty="0" smtClean="0">
                <a:solidFill>
                  <a:srgbClr val="000000"/>
                </a:solidFill>
                <a:latin typeface="Book Antiqua" pitchFamily="18" charset="0"/>
                <a:sym typeface="Symbol"/>
              </a:rPr>
              <a:t>r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657600" y="2762250"/>
            <a:ext cx="329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=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420009" y="2619375"/>
            <a:ext cx="3710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/>
              </a:rPr>
              <a:t>×</a:t>
            </a:r>
            <a:endParaRPr lang="en-IN" dirty="0" smtClean="0">
              <a:solidFill>
                <a:srgbClr val="000000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597091" y="2619375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7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4091848" y="2957230"/>
            <a:ext cx="702325" cy="159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257675" y="2905125"/>
            <a:ext cx="3710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/>
              </a:rPr>
              <a:t>×</a:t>
            </a:r>
            <a:endParaRPr lang="en-IN" dirty="0" smtClean="0">
              <a:solidFill>
                <a:srgbClr val="000000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870824" y="2781300"/>
            <a:ext cx="329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=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048250" y="2771775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21 cm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4724027" y="344537"/>
            <a:ext cx="2462106" cy="369831"/>
          </a:xfrm>
          <a:prstGeom prst="rect">
            <a:avLst/>
          </a:prstGeom>
        </p:spPr>
        <p:txBody>
          <a:bodyPr wrap="square" lIns="91934" tIns="45967" rIns="91934" bIns="45967">
            <a:spAutoFit/>
          </a:bodyPr>
          <a:lstStyle/>
          <a:p>
            <a:r>
              <a:rPr lang="en-IN" b="1" dirty="0" smtClean="0">
                <a:solidFill>
                  <a:srgbClr val="C00000"/>
                </a:solidFill>
                <a:latin typeface="Bookman Old Style" pitchFamily="18" charset="0"/>
              </a:rPr>
              <a:t>How </a:t>
            </a:r>
            <a:r>
              <a:rPr lang="en-IN" b="1" dirty="0">
                <a:solidFill>
                  <a:srgbClr val="C00000"/>
                </a:solidFill>
                <a:latin typeface="Bookman Old Style" pitchFamily="18" charset="0"/>
              </a:rPr>
              <a:t>many litres </a:t>
            </a:r>
            <a:r>
              <a:rPr lang="en-IN" b="1" dirty="0" smtClean="0">
                <a:solidFill>
                  <a:srgbClr val="C00000"/>
                </a:solidFill>
                <a:latin typeface="Bookman Old Style" pitchFamily="18" charset="0"/>
              </a:rPr>
              <a:t>of</a:t>
            </a:r>
            <a:endParaRPr lang="en-US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53" name="Cloud Callout 52"/>
          <p:cNvSpPr/>
          <p:nvPr/>
        </p:nvSpPr>
        <p:spPr>
          <a:xfrm>
            <a:off x="1548229" y="1731311"/>
            <a:ext cx="3525227" cy="1375290"/>
          </a:xfrm>
          <a:prstGeom prst="cloudCallout">
            <a:avLst>
              <a:gd name="adj1" fmla="val 53223"/>
              <a:gd name="adj2" fmla="val -128088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682067" y="1916711"/>
            <a:ext cx="3333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That means we have to find volume of the cylindrical vessel in litres.</a:t>
            </a:r>
          </a:p>
        </p:txBody>
      </p:sp>
      <p:sp>
        <p:nvSpPr>
          <p:cNvPr id="55" name="Cloud Callout 54"/>
          <p:cNvSpPr/>
          <p:nvPr/>
        </p:nvSpPr>
        <p:spPr>
          <a:xfrm>
            <a:off x="1643479" y="1733550"/>
            <a:ext cx="3525227" cy="1375290"/>
          </a:xfrm>
          <a:prstGeom prst="cloudCallout">
            <a:avLst>
              <a:gd name="adj1" fmla="val 57819"/>
              <a:gd name="adj2" fmla="val -126405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777317" y="2042775"/>
            <a:ext cx="3333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What is the formula for 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volume of the cylinder?</a:t>
            </a:r>
            <a:endParaRPr lang="en-US" b="1" dirty="0">
              <a:solidFill>
                <a:schemeClr val="bg1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14675" y="2200275"/>
            <a:ext cx="74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r</a:t>
            </a:r>
            <a:r>
              <a:rPr lang="en-US" b="1" baseline="30000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2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h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052877" y="3450193"/>
            <a:ext cx="27430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Volume of the cylinder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628618" y="3478772"/>
            <a:ext cx="329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=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105150" y="2219325"/>
            <a:ext cx="5991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</a:t>
            </a:r>
            <a:r>
              <a:rPr lang="en-IN" i="1" dirty="0" smtClean="0">
                <a:solidFill>
                  <a:srgbClr val="000000"/>
                </a:solidFill>
                <a:latin typeface="Book Antiqua" pitchFamily="18" charset="0"/>
                <a:sym typeface="Symbol"/>
              </a:rPr>
              <a:t>r</a:t>
            </a:r>
            <a:r>
              <a:rPr lang="en-IN" i="1" baseline="30000" dirty="0" smtClean="0">
                <a:solidFill>
                  <a:srgbClr val="000000"/>
                </a:solidFill>
                <a:latin typeface="Book Antiqua" pitchFamily="18" charset="0"/>
                <a:sym typeface="Symbol"/>
              </a:rPr>
              <a:t>2</a:t>
            </a:r>
            <a:r>
              <a:rPr lang="en-IN" i="1" dirty="0" smtClean="0">
                <a:solidFill>
                  <a:srgbClr val="000000"/>
                </a:solidFill>
                <a:latin typeface="Book Antiqua" pitchFamily="18" charset="0"/>
                <a:sym typeface="Symbol"/>
              </a:rPr>
              <a:t>h</a:t>
            </a:r>
            <a:endParaRPr lang="en-IN" i="1" dirty="0">
              <a:solidFill>
                <a:srgbClr val="000000"/>
              </a:solidFill>
              <a:latin typeface="Book Antiqua" pitchFamily="18" charset="0"/>
              <a:sym typeface="Symbol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419600" y="3475236"/>
            <a:ext cx="329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=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791075" y="3396888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22</a:t>
            </a:r>
            <a:endParaRPr lang="en-US" dirty="0"/>
          </a:p>
        </p:txBody>
      </p:sp>
      <p:cxnSp>
        <p:nvCxnSpPr>
          <p:cNvPr id="63" name="Straight Connector 62"/>
          <p:cNvCxnSpPr/>
          <p:nvPr/>
        </p:nvCxnSpPr>
        <p:spPr>
          <a:xfrm>
            <a:off x="4833985" y="3722354"/>
            <a:ext cx="364191" cy="159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872027" y="3681447"/>
            <a:ext cx="328275" cy="369802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 pitchFamily="18" charset="0"/>
              </a:rPr>
              <a:t>7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162550" y="3541906"/>
            <a:ext cx="3710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/>
              </a:rPr>
              <a:t>×</a:t>
            </a:r>
            <a:endParaRPr lang="en-IN" dirty="0" smtClean="0">
              <a:solidFill>
                <a:srgbClr val="000000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339632" y="3532381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21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5648325" y="3539763"/>
            <a:ext cx="3710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/>
              </a:rPr>
              <a:t>×</a:t>
            </a:r>
            <a:endParaRPr lang="en-IN" dirty="0" smtClean="0">
              <a:solidFill>
                <a:srgbClr val="000000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825407" y="3530238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21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6115668" y="3539763"/>
            <a:ext cx="3710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/>
              </a:rPr>
              <a:t>×</a:t>
            </a:r>
            <a:endParaRPr lang="en-IN" dirty="0" smtClean="0">
              <a:solidFill>
                <a:srgbClr val="000000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292750" y="3530238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25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6771755" y="3532385"/>
            <a:ext cx="329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=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949181" y="3526398"/>
            <a:ext cx="1404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34650 cm</a:t>
            </a:r>
            <a:r>
              <a:rPr lang="en-US" baseline="30000" dirty="0" smtClean="0">
                <a:solidFill>
                  <a:srgbClr val="000000"/>
                </a:solidFill>
                <a:latin typeface="Bookman Old Style"/>
              </a:rPr>
              <a:t>3</a:t>
            </a:r>
            <a:endParaRPr lang="en-US" baseline="30000" dirty="0"/>
          </a:p>
        </p:txBody>
      </p:sp>
      <p:sp>
        <p:nvSpPr>
          <p:cNvPr id="77" name="Cloud Callout 76"/>
          <p:cNvSpPr/>
          <p:nvPr/>
        </p:nvSpPr>
        <p:spPr>
          <a:xfrm>
            <a:off x="1314408" y="2582907"/>
            <a:ext cx="4344460" cy="1459897"/>
          </a:xfrm>
          <a:prstGeom prst="cloudCallout">
            <a:avLst>
              <a:gd name="adj1" fmla="val 13792"/>
              <a:gd name="adj2" fmla="val -162258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0" name="Group 89"/>
          <p:cNvGrpSpPr/>
          <p:nvPr/>
        </p:nvGrpSpPr>
        <p:grpSpPr>
          <a:xfrm>
            <a:off x="1725252" y="2657475"/>
            <a:ext cx="2760864" cy="654361"/>
            <a:chOff x="1725252" y="2657475"/>
            <a:chExt cx="2760864" cy="654361"/>
          </a:xfrm>
        </p:grpSpPr>
        <p:sp>
          <p:nvSpPr>
            <p:cNvPr id="78" name="TextBox 77"/>
            <p:cNvSpPr txBox="1"/>
            <p:nvPr/>
          </p:nvSpPr>
          <p:spPr>
            <a:xfrm>
              <a:off x="1725252" y="2782035"/>
              <a:ext cx="1222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 1 cm</a:t>
              </a:r>
              <a:r>
                <a:rPr lang="en-US" b="1" baseline="30000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3</a:t>
              </a:r>
              <a:endParaRPr lang="en-US" b="1" baseline="30000" dirty="0">
                <a:solidFill>
                  <a:schemeClr val="bg1"/>
                </a:solidFill>
                <a:latin typeface="Bookman Old Style" pitchFamily="18" charset="0"/>
                <a:sym typeface="Symbol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790825" y="2813563"/>
              <a:ext cx="3225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</a:rPr>
                <a:t>=</a:t>
              </a:r>
              <a:endParaRPr lang="en-US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229323" y="2657475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Bookman Old Style"/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3162613" y="2982941"/>
              <a:ext cx="526281" cy="1595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3034050" y="2942034"/>
              <a:ext cx="794748" cy="369802"/>
            </a:xfrm>
            <a:prstGeom prst="rect">
              <a:avLst/>
            </a:prstGeom>
          </p:spPr>
          <p:txBody>
            <a:bodyPr wrap="none" lIns="91906" tIns="45953" rIns="91906" bIns="45953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</a:rPr>
                <a:t>1000</a:t>
              </a:r>
              <a:endParaRPr lang="en-US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673073" y="2781300"/>
              <a:ext cx="8130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man Old Style"/>
                </a:rPr>
                <a:t>litres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1714499" y="3193739"/>
            <a:ext cx="3505042" cy="673411"/>
            <a:chOff x="1714499" y="3193739"/>
            <a:chExt cx="3505042" cy="673411"/>
          </a:xfrm>
        </p:grpSpPr>
        <p:sp>
          <p:nvSpPr>
            <p:cNvPr id="83" name="TextBox 82"/>
            <p:cNvSpPr txBox="1"/>
            <p:nvPr/>
          </p:nvSpPr>
          <p:spPr>
            <a:xfrm>
              <a:off x="1714499" y="3324960"/>
              <a:ext cx="1983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 34650 cm</a:t>
              </a:r>
              <a:r>
                <a:rPr lang="en-US" b="1" baseline="30000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3 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=</a:t>
              </a:r>
              <a:endParaRPr lang="en-US" b="1" dirty="0">
                <a:solidFill>
                  <a:schemeClr val="bg1"/>
                </a:solidFill>
                <a:latin typeface="Bookman Old Style" pitchFamily="18" charset="0"/>
                <a:sym typeface="Symbol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543648" y="3193739"/>
              <a:ext cx="9460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34650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3634013" y="3519205"/>
              <a:ext cx="745530" cy="1595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/>
            <p:cNvSpPr/>
            <p:nvPr/>
          </p:nvSpPr>
          <p:spPr>
            <a:xfrm>
              <a:off x="3598187" y="3497348"/>
              <a:ext cx="771374" cy="369802"/>
            </a:xfrm>
            <a:prstGeom prst="rect">
              <a:avLst/>
            </a:prstGeom>
          </p:spPr>
          <p:txBody>
            <a:bodyPr wrap="none" lIns="91906" tIns="45953" rIns="91906" bIns="45953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</a:rPr>
                <a:t>1000</a:t>
              </a:r>
              <a:endParaRPr lang="en-US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406498" y="3327089"/>
              <a:ext cx="8130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man Old Style"/>
                </a:rPr>
                <a:t>litres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9" name="Rectangle 98"/>
          <p:cNvSpPr/>
          <p:nvPr/>
        </p:nvSpPr>
        <p:spPr>
          <a:xfrm>
            <a:off x="281248" y="4114134"/>
            <a:ext cx="437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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1843272" y="4123659"/>
            <a:ext cx="21196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Vessel can hold</a:t>
            </a:r>
            <a:endParaRPr lang="en-IN" dirty="0" smtClean="0">
              <a:solidFill>
                <a:srgbClr val="000000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658122" y="4142709"/>
            <a:ext cx="329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=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906120" y="4019605"/>
            <a:ext cx="898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 pitchFamily="18" charset="0"/>
                <a:sym typeface="Symbol"/>
              </a:rPr>
              <a:t>34650</a:t>
            </a:r>
            <a:endParaRPr lang="en-US" dirty="0"/>
          </a:p>
        </p:txBody>
      </p:sp>
      <p:cxnSp>
        <p:nvCxnSpPr>
          <p:cNvPr id="103" name="Straight Connector 102"/>
          <p:cNvCxnSpPr/>
          <p:nvPr/>
        </p:nvCxnSpPr>
        <p:spPr>
          <a:xfrm>
            <a:off x="3996485" y="4353650"/>
            <a:ext cx="745530" cy="159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3960659" y="4323214"/>
            <a:ext cx="756276" cy="369802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1000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712744" y="4169781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 pitchFamily="18" charset="0"/>
                <a:sym typeface="Symbol"/>
              </a:rPr>
              <a:t>litres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5385174" y="4169781"/>
            <a:ext cx="329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=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5628778" y="4169781"/>
            <a:ext cx="1470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34.65 </a:t>
            </a:r>
            <a:r>
              <a:rPr lang="en-US" dirty="0">
                <a:latin typeface="Bookman Old Style" pitchFamily="18" charset="0"/>
                <a:sym typeface="Symbol"/>
              </a:rPr>
              <a:t>litres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281248" y="4695825"/>
            <a:ext cx="437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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1920815" y="4680054"/>
            <a:ext cx="5000556" cy="294267"/>
          </a:xfrm>
          <a:prstGeom prst="rect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1886472" y="4644153"/>
            <a:ext cx="518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The vessel can hold 34.65 litres of water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43058" y="622922"/>
            <a:ext cx="2383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b="1" dirty="0">
                <a:solidFill>
                  <a:srgbClr val="C00000"/>
                </a:solidFill>
                <a:latin typeface="Bookman Old Style" pitchFamily="18" charset="0"/>
              </a:rPr>
              <a:t>water can it hold </a:t>
            </a:r>
            <a:r>
              <a:rPr lang="en-IN" b="1" dirty="0" smtClean="0">
                <a:solidFill>
                  <a:srgbClr val="C00000"/>
                </a:solidFill>
                <a:latin typeface="Bookman Old Style" pitchFamily="18" charset="0"/>
              </a:rPr>
              <a:t> </a:t>
            </a:r>
            <a:endParaRPr lang="en-US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11" name="Curved Up Arrow 110"/>
          <p:cNvSpPr/>
          <p:nvPr/>
        </p:nvSpPr>
        <p:spPr>
          <a:xfrm rot="3102424" flipV="1">
            <a:off x="5220051" y="2908964"/>
            <a:ext cx="1047202" cy="387766"/>
          </a:xfrm>
          <a:prstGeom prst="curvedUpArrow">
            <a:avLst/>
          </a:prstGeom>
          <a:solidFill>
            <a:srgbClr val="FFC0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srgbClr val="0000FF"/>
              </a:solidFill>
            </a:endParaRPr>
          </a:p>
        </p:txBody>
      </p:sp>
      <p:sp>
        <p:nvSpPr>
          <p:cNvPr id="112" name="Curved Up Arrow 111"/>
          <p:cNvSpPr/>
          <p:nvPr/>
        </p:nvSpPr>
        <p:spPr>
          <a:xfrm rot="1466469" flipV="1">
            <a:off x="1322230" y="1592933"/>
            <a:ext cx="5837062" cy="907528"/>
          </a:xfrm>
          <a:prstGeom prst="curvedUpArrow">
            <a:avLst/>
          </a:prstGeom>
          <a:solidFill>
            <a:srgbClr val="FFC0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srgbClr val="0000FF"/>
              </a:solidFill>
            </a:endParaRPr>
          </a:p>
        </p:txBody>
      </p:sp>
      <p:cxnSp>
        <p:nvCxnSpPr>
          <p:cNvPr id="113" name="Straight Connector 112"/>
          <p:cNvCxnSpPr/>
          <p:nvPr/>
        </p:nvCxnSpPr>
        <p:spPr>
          <a:xfrm flipV="1">
            <a:off x="4893508" y="3755147"/>
            <a:ext cx="304439" cy="19626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5397867" y="3616771"/>
            <a:ext cx="304439" cy="19626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5486400" y="3416300"/>
            <a:ext cx="285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baseline="30000" dirty="0" smtClean="0">
                <a:solidFill>
                  <a:srgbClr val="C00000"/>
                </a:solidFill>
                <a:latin typeface="Bookman Old Style"/>
              </a:rPr>
              <a:t>3</a:t>
            </a:r>
            <a:endParaRPr lang="en-US" b="1" baseline="30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18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93827E-7 L -0.40243 -0.02654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22" y="-1327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500"/>
                            </p:stCondLst>
                            <p:childTnLst>
                              <p:par>
                                <p:cTn id="1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000"/>
                            </p:stCondLst>
                            <p:childTnLst>
                              <p:par>
                                <p:cTn id="1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500"/>
                            </p:stCondLst>
                            <p:childTnLst>
                              <p:par>
                                <p:cTn id="2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500"/>
                            </p:stCondLst>
                            <p:childTnLst>
                              <p:par>
                                <p:cTn id="2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000"/>
                            </p:stCondLst>
                            <p:childTnLst>
                              <p:par>
                                <p:cTn id="2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500"/>
                            </p:stCondLst>
                            <p:childTnLst>
                              <p:par>
                                <p:cTn id="2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1500"/>
                            </p:stCondLst>
                            <p:childTnLst>
                              <p:par>
                                <p:cTn id="2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500"/>
                            </p:stCondLst>
                            <p:childTnLst>
                              <p:par>
                                <p:cTn id="2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6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500"/>
                            </p:stCondLst>
                            <p:childTnLst>
                              <p:par>
                                <p:cTn id="29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500"/>
                            </p:stCondLst>
                            <p:childTnLst>
                              <p:par>
                                <p:cTn id="32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95062E-6 L 0.08611 0.24013 " pathEditMode="relative" rAng="0" ptsTypes="AA">
                                      <p:cBhvr>
                                        <p:cTn id="321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6" y="12006"/>
                                    </p:animMotion>
                                  </p:childTnLst>
                                </p:cTn>
                              </p:par>
                              <p:par>
                                <p:cTn id="3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2500"/>
                            </p:stCondLst>
                            <p:childTnLst>
                              <p:par>
                                <p:cTn id="3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500"/>
                            </p:stCondLst>
                            <p:childTnLst>
                              <p:par>
                                <p:cTn id="3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1000"/>
                            </p:stCondLst>
                            <p:childTnLst>
                              <p:par>
                                <p:cTn id="3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1500"/>
                            </p:stCondLst>
                            <p:childTnLst>
                              <p:par>
                                <p:cTn id="3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500"/>
                            </p:stCondLst>
                            <p:childTnLst>
                              <p:par>
                                <p:cTn id="3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1000"/>
                            </p:stCondLst>
                            <p:childTnLst>
                              <p:par>
                                <p:cTn id="3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1500"/>
                            </p:stCondLst>
                            <p:childTnLst>
                              <p:par>
                                <p:cTn id="3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2000"/>
                            </p:stCondLst>
                            <p:childTnLst>
                              <p:par>
                                <p:cTn id="36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2500"/>
                            </p:stCondLst>
                            <p:childTnLst>
                              <p:par>
                                <p:cTn id="3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500"/>
                            </p:stCondLst>
                            <p:childTnLst>
                              <p:par>
                                <p:cTn id="3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3" fill="hold">
                            <p:stCondLst>
                              <p:cond delay="1000"/>
                            </p:stCondLst>
                            <p:childTnLst>
                              <p:par>
                                <p:cTn id="38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500"/>
                            </p:stCondLst>
                            <p:childTnLst>
                              <p:par>
                                <p:cTn id="39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1000"/>
                            </p:stCondLst>
                            <p:childTnLst>
                              <p:par>
                                <p:cTn id="4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2" fill="hold">
                            <p:stCondLst>
                              <p:cond delay="500"/>
                            </p:stCondLst>
                            <p:childTnLst>
                              <p:par>
                                <p:cTn id="4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1000"/>
                            </p:stCondLst>
                            <p:childTnLst>
                              <p:par>
                                <p:cTn id="4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500"/>
                            </p:stCondLst>
                            <p:childTnLst>
                              <p:par>
                                <p:cTn id="4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1000"/>
                            </p:stCondLst>
                            <p:childTnLst>
                              <p:par>
                                <p:cTn id="4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1500"/>
                            </p:stCondLst>
                            <p:childTnLst>
                              <p:par>
                                <p:cTn id="4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2000"/>
                            </p:stCondLst>
                            <p:childTnLst>
                              <p:par>
                                <p:cTn id="45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5" fill="hold">
                            <p:stCondLst>
                              <p:cond delay="500"/>
                            </p:stCondLst>
                            <p:childTnLst>
                              <p:par>
                                <p:cTn id="4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9" fill="hold">
                            <p:stCondLst>
                              <p:cond delay="1000"/>
                            </p:stCondLst>
                            <p:childTnLst>
                              <p:par>
                                <p:cTn id="4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6" fill="hold">
                      <p:stCondLst>
                        <p:cond delay="indefinite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1" fill="hold">
                            <p:stCondLst>
                              <p:cond delay="500"/>
                            </p:stCondLst>
                            <p:childTnLst>
                              <p:par>
                                <p:cTn id="4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5" fill="hold">
                            <p:stCondLst>
                              <p:cond delay="1000"/>
                            </p:stCondLst>
                            <p:childTnLst>
                              <p:par>
                                <p:cTn id="49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16" grpId="1" animBg="1"/>
      <p:bldP spid="42" grpId="0"/>
      <p:bldP spid="46" grpId="0"/>
      <p:bldP spid="48" grpId="0"/>
      <p:bldP spid="95" grpId="0"/>
      <p:bldP spid="98" grpId="0"/>
      <p:bldP spid="76" grpId="0" animBg="1"/>
      <p:bldP spid="76" grpId="1" animBg="1"/>
      <p:bldP spid="15" grpId="0" animBg="1"/>
      <p:bldP spid="15" grpId="1" animBg="1"/>
      <p:bldP spid="11" grpId="0" animBg="1"/>
      <p:bldP spid="11" grpId="1" animBg="1"/>
      <p:bldP spid="2" grpId="0"/>
      <p:bldP spid="3" grpId="0"/>
      <p:bldP spid="4" grpId="0"/>
      <p:bldP spid="5" grpId="0"/>
      <p:bldP spid="7" grpId="0"/>
      <p:bldP spid="7" grpId="1"/>
      <p:bldP spid="8" grpId="0"/>
      <p:bldP spid="8" grpId="1"/>
      <p:bldP spid="9" grpId="0"/>
      <p:bldP spid="10" grpId="0"/>
      <p:bldP spid="12" grpId="0"/>
      <p:bldP spid="13" grpId="0"/>
      <p:bldP spid="14" grpId="0"/>
      <p:bldP spid="16" grpId="0"/>
      <p:bldP spid="17" grpId="0"/>
      <p:bldP spid="18" grpId="0"/>
      <p:bldP spid="22" grpId="0" animBg="1"/>
      <p:bldP spid="23" grpId="0" build="allAtOnce"/>
      <p:bldP spid="24" grpId="0"/>
      <p:bldP spid="24" grpId="1"/>
      <p:bldP spid="25" grpId="0"/>
      <p:bldP spid="25" grpId="1"/>
      <p:bldP spid="26" grpId="0"/>
      <p:bldP spid="27" grpId="0"/>
      <p:bldP spid="28" grpId="0"/>
      <p:bldP spid="29" grpId="0"/>
      <p:bldP spid="30" grpId="0"/>
      <p:bldP spid="31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3" grpId="0"/>
      <p:bldP spid="44" grpId="0"/>
      <p:bldP spid="47" grpId="0"/>
      <p:bldP spid="50" grpId="0"/>
      <p:bldP spid="51" grpId="0"/>
      <p:bldP spid="52" grpId="0"/>
      <p:bldP spid="52" grpId="1"/>
      <p:bldP spid="53" grpId="0" animBg="1"/>
      <p:bldP spid="54" grpId="0" build="allAtOnce"/>
      <p:bldP spid="55" grpId="0" animBg="1"/>
      <p:bldP spid="56" grpId="0" build="allAtOnce"/>
      <p:bldP spid="57" grpId="0"/>
      <p:bldP spid="57" grpId="1"/>
      <p:bldP spid="58" grpId="0"/>
      <p:bldP spid="59" grpId="0"/>
      <p:bldP spid="60" grpId="0"/>
      <p:bldP spid="60" grpId="1"/>
      <p:bldP spid="61" grpId="0"/>
      <p:bldP spid="62" grpId="0"/>
      <p:bldP spid="64" grpId="0"/>
      <p:bldP spid="66" grpId="0"/>
      <p:bldP spid="67" grpId="0"/>
      <p:bldP spid="68" grpId="0"/>
      <p:bldP spid="69" grpId="0"/>
      <p:bldP spid="70" grpId="0"/>
      <p:bldP spid="71" grpId="0"/>
      <p:bldP spid="74" grpId="0"/>
      <p:bldP spid="75" grpId="0"/>
      <p:bldP spid="77" grpId="0" animBg="1"/>
      <p:bldP spid="99" grpId="0"/>
      <p:bldP spid="100" grpId="0"/>
      <p:bldP spid="101" grpId="0"/>
      <p:bldP spid="102" grpId="0"/>
      <p:bldP spid="104" grpId="0"/>
      <p:bldP spid="105" grpId="0"/>
      <p:bldP spid="106" grpId="0"/>
      <p:bldP spid="107" grpId="0"/>
      <p:bldP spid="108" grpId="0"/>
      <p:bldP spid="109" grpId="0" animBg="1"/>
      <p:bldP spid="110" grpId="0"/>
      <p:bldP spid="19" grpId="0"/>
      <p:bldP spid="19" grpId="1"/>
      <p:bldP spid="111" grpId="0" animBg="1"/>
      <p:bldP spid="111" grpId="1" animBg="1"/>
      <p:bldP spid="112" grpId="0" animBg="1"/>
      <p:bldP spid="112" grpId="1" animBg="1"/>
      <p:bldP spid="1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1428750"/>
            <a:ext cx="9989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prstClr val="black"/>
                </a:solidFill>
                <a:latin typeface="Bookman Old Style" pitchFamily="18" charset="0"/>
              </a:rPr>
              <a:t>19</a:t>
            </a:r>
            <a:endParaRPr lang="en-US" sz="48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819150"/>
            <a:ext cx="81915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Bookman Old Style" pitchFamily="18" charset="0"/>
              </a:rPr>
              <a:t>MODULE  :  </a:t>
            </a:r>
            <a:r>
              <a:rPr lang="en-US" sz="23900" b="1" dirty="0" smtClean="0">
                <a:latin typeface="Bookman Old Style" pitchFamily="18" charset="0"/>
              </a:rPr>
              <a:t>22</a:t>
            </a:r>
            <a:endParaRPr lang="en-US" sz="40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01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ounded Rectangle 66"/>
          <p:cNvSpPr/>
          <p:nvPr/>
        </p:nvSpPr>
        <p:spPr>
          <a:xfrm>
            <a:off x="717452" y="4066745"/>
            <a:ext cx="7847428" cy="90530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5999625" y="4066745"/>
            <a:ext cx="2565255" cy="905307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1574800" y="627251"/>
            <a:ext cx="3265170" cy="30825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406400" y="892505"/>
            <a:ext cx="1797050" cy="30825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5057140" y="627251"/>
            <a:ext cx="2392680" cy="30825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1289917" y="361089"/>
            <a:ext cx="3089043" cy="30825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00050" y="101316"/>
            <a:ext cx="6903275" cy="30825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471" y="63216"/>
            <a:ext cx="77793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u="none" strike="noStrike" baseline="0" dirty="0" smtClean="0">
                <a:solidFill>
                  <a:srgbClr val="0000FF"/>
                </a:solidFill>
                <a:latin typeface="Bookman Old Style"/>
              </a:rPr>
              <a:t>Q. The inner diameter of a cylindrical wooden pipe is 24 cm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9415" y="328200"/>
            <a:ext cx="701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u="none" strike="noStrike" baseline="0" dirty="0" smtClean="0">
                <a:solidFill>
                  <a:srgbClr val="0000FF"/>
                </a:solidFill>
                <a:latin typeface="Bookman Old Style"/>
              </a:rPr>
              <a:t>and its outer diameter is 28 cm. The length of the pipe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9415" y="59603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u="none" strike="noStrike" baseline="0" dirty="0" smtClean="0">
                <a:solidFill>
                  <a:srgbClr val="0000FF"/>
                </a:solidFill>
                <a:latin typeface="Bookman Old Style"/>
              </a:rPr>
              <a:t>is 35 cm. Find the mass of the pipe, if 1cm³ of wood has 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9415" y="861969"/>
            <a:ext cx="1853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u="none" strike="noStrike" baseline="0" dirty="0" smtClean="0">
                <a:solidFill>
                  <a:srgbClr val="0000FF"/>
                </a:solidFill>
                <a:latin typeface="Bookman Old Style"/>
              </a:rPr>
              <a:t>mass of 0.6 g.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" y="1126339"/>
            <a:ext cx="704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none" strike="noStrike" baseline="0" dirty="0" smtClean="0">
                <a:latin typeface="Book Antiqua" pitchFamily="18" charset="0"/>
              </a:rPr>
              <a:t>Soln.</a:t>
            </a:r>
            <a:endParaRPr lang="en-US" i="1" dirty="0">
              <a:latin typeface="Book Antiqua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5600" y="63216"/>
            <a:ext cx="71251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u="none" strike="noStrike" baseline="0" dirty="0" smtClean="0">
                <a:solidFill>
                  <a:srgbClr val="C00000"/>
                </a:solidFill>
                <a:latin typeface="Bookman Old Style"/>
              </a:rPr>
              <a:t>The inner diameter of a cylindrical wooden pipe is 24 cm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9025" y="328200"/>
            <a:ext cx="3996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u="none" strike="noStrike" baseline="0" dirty="0" smtClean="0">
                <a:solidFill>
                  <a:srgbClr val="C00000"/>
                </a:solidFill>
                <a:latin typeface="Bookman Old Style"/>
              </a:rPr>
              <a:t>and its outer diameter is 28 cm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4375" y="1126339"/>
            <a:ext cx="2864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none" strike="noStrike" baseline="0" dirty="0" smtClean="0">
                <a:latin typeface="Bookman Old Style" pitchFamily="18" charset="0"/>
              </a:rPr>
              <a:t>For the cylindrical pipe,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4375" y="1498600"/>
            <a:ext cx="2265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Internal radius  (r)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344550" y="149860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=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853349" y="1323973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24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924682" y="1676123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2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3891896" y="1683266"/>
            <a:ext cx="39290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328160" y="1498600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cm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4880413" y="1498600"/>
            <a:ext cx="1187906" cy="369332"/>
            <a:chOff x="4880413" y="1498600"/>
            <a:chExt cx="1187906" cy="369332"/>
          </a:xfrm>
        </p:grpSpPr>
        <p:sp>
          <p:nvSpPr>
            <p:cNvPr id="23" name="Rectangle 22"/>
            <p:cNvSpPr/>
            <p:nvPr/>
          </p:nvSpPr>
          <p:spPr>
            <a:xfrm>
              <a:off x="4880413" y="1498600"/>
              <a:ext cx="3225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0" i="0" u="none" strike="noStrike" baseline="0" dirty="0" smtClean="0">
                  <a:latin typeface="Bookman Old Style"/>
                </a:rPr>
                <a:t>=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187950" y="1498600"/>
              <a:ext cx="88036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0" i="0" u="none" strike="noStrike" baseline="0" dirty="0" smtClean="0">
                  <a:latin typeface="Bookman Old Style"/>
                </a:rPr>
                <a:t>12 cm</a:t>
              </a:r>
              <a:endParaRPr lang="en-US" dirty="0"/>
            </a:p>
          </p:txBody>
        </p:sp>
      </p:grpSp>
      <p:cxnSp>
        <p:nvCxnSpPr>
          <p:cNvPr id="28" name="Straight Connector 27"/>
          <p:cNvCxnSpPr/>
          <p:nvPr/>
        </p:nvCxnSpPr>
        <p:spPr>
          <a:xfrm flipH="1">
            <a:off x="3976688" y="1752600"/>
            <a:ext cx="245268" cy="19288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3964783" y="1409700"/>
            <a:ext cx="245268" cy="19288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262437" y="1277137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i="0" u="none" strike="noStrike" baseline="0" dirty="0" smtClean="0">
                <a:solidFill>
                  <a:srgbClr val="C00000"/>
                </a:solidFill>
                <a:latin typeface="Bookman Old Style"/>
              </a:rPr>
              <a:t>12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4375" y="2123249"/>
            <a:ext cx="2093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Outer radius  (R)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3344550" y="2123249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=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853349" y="1948622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28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924682" y="2300772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2</a:t>
            </a:r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3891896" y="2307915"/>
            <a:ext cx="39290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328160" y="2123249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cm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4880413" y="2123249"/>
            <a:ext cx="1187906" cy="369332"/>
            <a:chOff x="4880413" y="1498600"/>
            <a:chExt cx="1187906" cy="369332"/>
          </a:xfrm>
        </p:grpSpPr>
        <p:sp>
          <p:nvSpPr>
            <p:cNvPr id="41" name="Rectangle 40"/>
            <p:cNvSpPr/>
            <p:nvPr/>
          </p:nvSpPr>
          <p:spPr>
            <a:xfrm>
              <a:off x="4880413" y="1498600"/>
              <a:ext cx="3225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0" i="0" u="none" strike="noStrike" baseline="0" dirty="0" smtClean="0">
                  <a:latin typeface="Bookman Old Style"/>
                </a:rPr>
                <a:t>=</a:t>
              </a:r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187950" y="1498600"/>
              <a:ext cx="88036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0" i="0" u="none" strike="noStrike" baseline="0" dirty="0" smtClean="0">
                  <a:latin typeface="Bookman Old Style"/>
                </a:rPr>
                <a:t>14 cm</a:t>
              </a:r>
              <a:endParaRPr lang="en-US" dirty="0"/>
            </a:p>
          </p:txBody>
        </p:sp>
      </p:grpSp>
      <p:cxnSp>
        <p:nvCxnSpPr>
          <p:cNvPr id="43" name="Straight Connector 42"/>
          <p:cNvCxnSpPr/>
          <p:nvPr/>
        </p:nvCxnSpPr>
        <p:spPr>
          <a:xfrm flipH="1">
            <a:off x="3976688" y="2377249"/>
            <a:ext cx="245268" cy="19288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964783" y="2034349"/>
            <a:ext cx="245268" cy="19288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261804" y="1903740"/>
            <a:ext cx="36099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i="0" u="none" strike="noStrike" baseline="0" dirty="0" smtClean="0">
                <a:solidFill>
                  <a:srgbClr val="C00000"/>
                </a:solidFill>
                <a:latin typeface="Bookman Old Style"/>
              </a:rPr>
              <a:t>14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309749" y="328200"/>
            <a:ext cx="2861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u="none" strike="noStrike" baseline="0" dirty="0" smtClean="0">
                <a:solidFill>
                  <a:srgbClr val="C00000"/>
                </a:solidFill>
                <a:latin typeface="Bookman Old Style"/>
              </a:rPr>
              <a:t>The length of the pipe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79414" y="596030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u="none" strike="noStrike" baseline="0" dirty="0" smtClean="0">
                <a:solidFill>
                  <a:srgbClr val="C00000"/>
                </a:solidFill>
                <a:latin typeface="Bookman Old Style"/>
              </a:rPr>
              <a:t>is 35 cm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8" name="Cloud Callout 47"/>
          <p:cNvSpPr/>
          <p:nvPr/>
        </p:nvSpPr>
        <p:spPr>
          <a:xfrm>
            <a:off x="2478928" y="1428750"/>
            <a:ext cx="4683872" cy="1654970"/>
          </a:xfrm>
          <a:prstGeom prst="cloudCallout">
            <a:avLst>
              <a:gd name="adj1" fmla="val 16659"/>
              <a:gd name="adj2" fmla="val -96563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2892314" y="1786184"/>
            <a:ext cx="3962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The pipe is cylindrical in shape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657475" y="2122940"/>
            <a:ext cx="4285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 Length of the pipe is the height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of the cylinder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14375" y="2664372"/>
            <a:ext cx="1375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Height  (h)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344550" y="2674858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=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3720206" y="2674858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35 cm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1553749" y="596715"/>
            <a:ext cx="59559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u="none" strike="noStrike" baseline="0" dirty="0" smtClean="0">
                <a:solidFill>
                  <a:srgbClr val="C00000"/>
                </a:solidFill>
                <a:latin typeface="Bookman Old Style"/>
              </a:rPr>
              <a:t>Find the mass of the pipe, if 1cm³ of wood has 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79415" y="861969"/>
            <a:ext cx="1853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u="none" strike="noStrike" baseline="0" dirty="0" smtClean="0">
                <a:solidFill>
                  <a:srgbClr val="C00000"/>
                </a:solidFill>
                <a:latin typeface="Bookman Old Style"/>
              </a:rPr>
              <a:t>mass of 0.6 g.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14375" y="2961715"/>
            <a:ext cx="2677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Mass of 1cm</a:t>
            </a:r>
            <a:r>
              <a:rPr lang="en-US" b="0" i="0" u="none" strike="noStrike" baseline="30000" dirty="0" smtClean="0">
                <a:latin typeface="Bookman Old Style"/>
              </a:rPr>
              <a:t>3</a:t>
            </a:r>
            <a:r>
              <a:rPr lang="en-US" b="0" i="0" u="none" strike="noStrike" baseline="0" dirty="0" smtClean="0">
                <a:latin typeface="Bookman Old Style"/>
              </a:rPr>
              <a:t> of wood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3344550" y="2961715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=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3720206" y="2961715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0.6 g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812583" y="4376719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Comic Sans MS" pitchFamily="66" charset="0"/>
              </a:rPr>
              <a:t>Mass of the pipe</a:t>
            </a:r>
            <a:endParaRPr lang="en-US" b="1" dirty="0">
              <a:latin typeface="Comic Sans MS" pitchFamily="66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48000" y="437081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Comic Sans MS" pitchFamily="66" charset="0"/>
              </a:rPr>
              <a:t>=</a:t>
            </a:r>
            <a:endParaRPr lang="en-US" b="1" dirty="0">
              <a:latin typeface="Comic Sans MS" pitchFamily="66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546500" y="4196232"/>
            <a:ext cx="1694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Comic Sans MS" pitchFamily="66" charset="0"/>
              </a:rPr>
              <a:t>Mass of</a:t>
            </a:r>
          </a:p>
          <a:p>
            <a:pPr algn="ctr"/>
            <a:r>
              <a:rPr lang="en-US" b="1" dirty="0" smtClean="0">
                <a:latin typeface="Comic Sans MS" pitchFamily="66" charset="0"/>
              </a:rPr>
              <a:t>1cm</a:t>
            </a:r>
            <a:r>
              <a:rPr lang="en-US" b="1" baseline="30000" dirty="0" smtClean="0">
                <a:latin typeface="Comic Sans MS" pitchFamily="66" charset="0"/>
              </a:rPr>
              <a:t>3</a:t>
            </a:r>
            <a:r>
              <a:rPr lang="en-US" b="1" dirty="0" smtClean="0">
                <a:latin typeface="Comic Sans MS" pitchFamily="66" charset="0"/>
              </a:rPr>
              <a:t> of wood</a:t>
            </a:r>
            <a:endParaRPr lang="en-US" b="1" dirty="0">
              <a:latin typeface="Comic Sans MS" pitchFamily="66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517115" y="43245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Comic Sans MS" pitchFamily="66" charset="0"/>
                <a:sym typeface="Symbol"/>
              </a:rPr>
              <a:t></a:t>
            </a:r>
            <a:endParaRPr lang="en-US" b="1" dirty="0">
              <a:latin typeface="Comic Sans MS" pitchFamily="66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020009" y="4196232"/>
            <a:ext cx="2528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Comic Sans MS" pitchFamily="66" charset="0"/>
              </a:rPr>
              <a:t>Volume of wood used</a:t>
            </a:r>
          </a:p>
          <a:p>
            <a:pPr algn="ctr"/>
            <a:r>
              <a:rPr lang="en-US" b="1" dirty="0" smtClean="0">
                <a:latin typeface="Comic Sans MS" pitchFamily="66" charset="0"/>
              </a:rPr>
              <a:t>in making the pipe</a:t>
            </a:r>
            <a:endParaRPr lang="en-US" b="1" dirty="0">
              <a:latin typeface="Comic Sans MS" pitchFamily="66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5888" y="3385255"/>
            <a:ext cx="2780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</a:rPr>
              <a:t>Volume of wood used in making the pipe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359790" y="352375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=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3651912" y="3385255"/>
            <a:ext cx="1916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</a:rPr>
              <a:t>Volume of the outer cylinder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655632" y="3523754"/>
            <a:ext cx="277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-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6022325" y="3385255"/>
            <a:ext cx="1916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</a:rPr>
              <a:t>Volume of the inner cylinder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75" name="Cloud Callout 74"/>
          <p:cNvSpPr/>
          <p:nvPr/>
        </p:nvSpPr>
        <p:spPr>
          <a:xfrm>
            <a:off x="1097262" y="1537608"/>
            <a:ext cx="3766838" cy="1468944"/>
          </a:xfrm>
          <a:prstGeom prst="cloudCallout">
            <a:avLst>
              <a:gd name="adj1" fmla="val 29413"/>
              <a:gd name="adj2" fmla="val 77962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1409437" y="1923513"/>
            <a:ext cx="3140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What is the formula for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volume of the cylinder ?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665006" y="2061494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r</a:t>
            </a:r>
            <a:r>
              <a:rPr lang="en-US" b="1" baseline="30000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2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h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10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5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000"/>
                            </p:stCondLst>
                            <p:childTnLst>
                              <p:par>
                                <p:cTn id="1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500"/>
                            </p:stCondLst>
                            <p:childTnLst>
                              <p:par>
                                <p:cTn id="20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1500"/>
                            </p:stCondLst>
                            <p:childTnLst>
                              <p:par>
                                <p:cTn id="2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500"/>
                            </p:stCondLst>
                            <p:childTnLst>
                              <p:par>
                                <p:cTn id="27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500"/>
                            </p:stCondLst>
                            <p:childTnLst>
                              <p:par>
                                <p:cTn id="2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500"/>
                            </p:stCondLst>
                            <p:childTnLst>
                              <p:par>
                                <p:cTn id="3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1000"/>
                            </p:stCondLst>
                            <p:childTnLst>
                              <p:par>
                                <p:cTn id="3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8" grpId="1" animBg="1"/>
      <p:bldP spid="61" grpId="0" animBg="1"/>
      <p:bldP spid="61" grpId="1" animBg="1"/>
      <p:bldP spid="57" grpId="0" animBg="1"/>
      <p:bldP spid="57" grpId="1" animBg="1"/>
      <p:bldP spid="56" grpId="0" animBg="1"/>
      <p:bldP spid="56" grpId="1" animBg="1"/>
      <p:bldP spid="32" grpId="0" animBg="1"/>
      <p:bldP spid="32" grpId="1" animBg="1"/>
      <p:bldP spid="12" grpId="0" animBg="1"/>
      <p:bldP spid="12" grpId="1" animBg="1"/>
      <p:bldP spid="5" grpId="0"/>
      <p:bldP spid="6" grpId="0"/>
      <p:bldP spid="7" grpId="0"/>
      <p:bldP spid="8" grpId="0"/>
      <p:bldP spid="9" grpId="0"/>
      <p:bldP spid="10" grpId="0"/>
      <p:bldP spid="10" grpId="1"/>
      <p:bldP spid="11" grpId="0"/>
      <p:bldP spid="11" grpId="1"/>
      <p:bldP spid="13" grpId="0"/>
      <p:bldP spid="15" grpId="0"/>
      <p:bldP spid="16" grpId="0"/>
      <p:bldP spid="17" grpId="0"/>
      <p:bldP spid="18" grpId="0"/>
      <p:bldP spid="22" grpId="0"/>
      <p:bldP spid="30" grpId="0"/>
      <p:bldP spid="33" grpId="0"/>
      <p:bldP spid="34" grpId="0"/>
      <p:bldP spid="35" grpId="0"/>
      <p:bldP spid="36" grpId="0"/>
      <p:bldP spid="39" grpId="0"/>
      <p:bldP spid="45" grpId="0"/>
      <p:bldP spid="46" grpId="0"/>
      <p:bldP spid="46" grpId="1"/>
      <p:bldP spid="47" grpId="0"/>
      <p:bldP spid="47" grpId="1"/>
      <p:bldP spid="48" grpId="0" animBg="1"/>
      <p:bldP spid="48" grpId="1" animBg="1"/>
      <p:bldP spid="49" grpId="0"/>
      <p:bldP spid="49" grpId="1"/>
      <p:bldP spid="50" grpId="0"/>
      <p:bldP spid="50" grpId="1"/>
      <p:bldP spid="51" grpId="0"/>
      <p:bldP spid="52" grpId="0"/>
      <p:bldP spid="53" grpId="0"/>
      <p:bldP spid="54" grpId="0"/>
      <p:bldP spid="54" grpId="1"/>
      <p:bldP spid="55" grpId="0"/>
      <p:bldP spid="55" grpId="1"/>
      <p:bldP spid="58" grpId="0"/>
      <p:bldP spid="59" grpId="0"/>
      <p:bldP spid="60" grpId="0"/>
      <p:bldP spid="62" grpId="0"/>
      <p:bldP spid="63" grpId="0"/>
      <p:bldP spid="64" grpId="0"/>
      <p:bldP spid="65" grpId="0"/>
      <p:bldP spid="66" grpId="0"/>
      <p:bldP spid="70" grpId="0"/>
      <p:bldP spid="71" grpId="0"/>
      <p:bldP spid="72" grpId="0"/>
      <p:bldP spid="73" grpId="0"/>
      <p:bldP spid="74" grpId="0"/>
      <p:bldP spid="75" grpId="0" animBg="1"/>
      <p:bldP spid="76" grpId="0"/>
      <p:bldP spid="76" grpId="1"/>
      <p:bldP spid="7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/>
          <p:cNvSpPr/>
          <p:nvPr/>
        </p:nvSpPr>
        <p:spPr>
          <a:xfrm>
            <a:off x="1146118" y="4459714"/>
            <a:ext cx="3524942" cy="424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6362700" y="2031965"/>
            <a:ext cx="2658470" cy="65884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7624763" y="941351"/>
            <a:ext cx="1396407" cy="102937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0972" y="57150"/>
            <a:ext cx="2373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</a:rPr>
              <a:t>Volume of wood</a:t>
            </a:r>
          </a:p>
          <a:p>
            <a:pPr algn="ctr"/>
            <a:r>
              <a:rPr lang="en-US" dirty="0" smtClean="0">
                <a:latin typeface="Bookman Old Style" pitchFamily="18" charset="0"/>
              </a:rPr>
              <a:t>used in making</a:t>
            </a:r>
          </a:p>
          <a:p>
            <a:pPr algn="ctr"/>
            <a:r>
              <a:rPr lang="en-US" dirty="0" smtClean="0">
                <a:latin typeface="Bookman Old Style" pitchFamily="18" charset="0"/>
              </a:rPr>
              <a:t>the pipe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57586" y="334149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=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64948" y="195650"/>
            <a:ext cx="1916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</a:rPr>
              <a:t>Volume of the outer cylinder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32400" y="334149"/>
            <a:ext cx="277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-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10193" y="195650"/>
            <a:ext cx="1916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</a:rPr>
              <a:t>Volume of the inner cylinder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37725" y="96143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  <a:sym typeface="Symbol"/>
              </a:rPr>
              <a:t>R</a:t>
            </a:r>
            <a:r>
              <a:rPr lang="en-US" baseline="30000" dirty="0" smtClean="0">
                <a:latin typeface="Bookman Old Style" pitchFamily="18" charset="0"/>
                <a:sym typeface="Symbol"/>
              </a:rPr>
              <a:t>2</a:t>
            </a:r>
            <a:r>
              <a:rPr lang="en-US" dirty="0" smtClean="0">
                <a:latin typeface="Bookman Old Style" pitchFamily="18" charset="0"/>
                <a:sym typeface="Symbol"/>
              </a:rPr>
              <a:t>h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57586" y="96152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=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53536" y="961430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  <a:sym typeface="Symbol"/>
              </a:rPr>
              <a:t>r</a:t>
            </a:r>
            <a:r>
              <a:rPr lang="en-US" baseline="30000" dirty="0" smtClean="0">
                <a:latin typeface="Bookman Old Style" pitchFamily="18" charset="0"/>
                <a:sym typeface="Symbol"/>
              </a:rPr>
              <a:t>2</a:t>
            </a:r>
            <a:r>
              <a:rPr lang="en-US" dirty="0" smtClean="0">
                <a:latin typeface="Bookman Old Style" pitchFamily="18" charset="0"/>
                <a:sym typeface="Symbol"/>
              </a:rPr>
              <a:t>h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96942" y="961526"/>
            <a:ext cx="277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-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3516686" y="1279525"/>
            <a:ext cx="15875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904036" y="1279525"/>
            <a:ext cx="15875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431086" y="1279525"/>
            <a:ext cx="15875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764461" y="1279525"/>
            <a:ext cx="15875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105981" y="980480"/>
            <a:ext cx="762199" cy="369332"/>
            <a:chOff x="3428370" y="1497330"/>
            <a:chExt cx="762199" cy="369332"/>
          </a:xfrm>
        </p:grpSpPr>
        <p:sp>
          <p:nvSpPr>
            <p:cNvPr id="26" name="Rectangle 25"/>
            <p:cNvSpPr/>
            <p:nvPr/>
          </p:nvSpPr>
          <p:spPr>
            <a:xfrm>
              <a:off x="3428370" y="1497330"/>
              <a:ext cx="3225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0" i="0" u="none" strike="noStrike" baseline="0" dirty="0" smtClean="0">
                  <a:latin typeface="Bookman Old Style"/>
                </a:rPr>
                <a:t>=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726981" y="1497330"/>
              <a:ext cx="4635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Bookman Old Style" pitchFamily="18" charset="0"/>
                  <a:sym typeface="Symbol"/>
                </a:rPr>
                <a:t>h</a:t>
              </a:r>
              <a:endParaRPr lang="en-US" dirty="0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5712443" y="980480"/>
            <a:ext cx="1045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(R</a:t>
            </a:r>
            <a:r>
              <a:rPr lang="en-US" baseline="30000" dirty="0" smtClean="0">
                <a:latin typeface="Bookman Old Style" pitchFamily="18" charset="0"/>
                <a:sym typeface="Symbol"/>
              </a:rPr>
              <a:t>2</a:t>
            </a:r>
            <a:r>
              <a:rPr lang="en-US" dirty="0" smtClean="0">
                <a:latin typeface="Bookman Old Style" pitchFamily="18" charset="0"/>
                <a:sym typeface="Symbol"/>
              </a:rPr>
              <a:t> - r</a:t>
            </a:r>
            <a:r>
              <a:rPr lang="en-US" baseline="30000" dirty="0" smtClean="0">
                <a:latin typeface="Bookman Old Style" pitchFamily="18" charset="0"/>
                <a:sym typeface="Symbol"/>
              </a:rPr>
              <a:t>2</a:t>
            </a:r>
            <a:r>
              <a:rPr lang="en-US" dirty="0" smtClean="0">
                <a:latin typeface="Bookman Old Style" pitchFamily="18" charset="0"/>
                <a:sym typeface="Symbol"/>
              </a:rPr>
              <a:t>)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921625" y="936588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u="none" strike="noStrike" baseline="0" dirty="0" smtClean="0">
                <a:latin typeface="Comic Sans MS" pitchFamily="66" charset="0"/>
              </a:rPr>
              <a:t>=</a:t>
            </a:r>
            <a:endParaRPr lang="en-US" b="1" dirty="0">
              <a:latin typeface="Comic Sans MS" pitchFamily="66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171079" y="936588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u="none" strike="noStrike" baseline="0" dirty="0" smtClean="0">
                <a:latin typeface="Comic Sans MS" pitchFamily="66" charset="0"/>
              </a:rPr>
              <a:t>12 cm</a:t>
            </a:r>
            <a:endParaRPr lang="en-US" b="1" dirty="0">
              <a:latin typeface="Comic Sans MS" pitchFamily="66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656273" y="936588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u="none" strike="noStrike" baseline="0" dirty="0" smtClean="0">
                <a:latin typeface="Comic Sans MS" pitchFamily="66" charset="0"/>
              </a:rPr>
              <a:t>r</a:t>
            </a:r>
            <a:endParaRPr lang="en-US" b="1" dirty="0">
              <a:latin typeface="Comic Sans MS" pitchFamily="66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171079" y="1270702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u="none" strike="noStrike" baseline="0" dirty="0" smtClean="0">
                <a:latin typeface="Comic Sans MS" pitchFamily="66" charset="0"/>
              </a:rPr>
              <a:t>14 cm</a:t>
            </a:r>
            <a:endParaRPr lang="en-US" b="1" dirty="0">
              <a:latin typeface="Comic Sans MS" pitchFamily="66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641739" y="1270702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u="none" strike="noStrike" baseline="0" dirty="0" smtClean="0">
                <a:latin typeface="Comic Sans MS" pitchFamily="66" charset="0"/>
              </a:rPr>
              <a:t>R</a:t>
            </a:r>
            <a:endParaRPr lang="en-US" b="1" dirty="0">
              <a:latin typeface="Comic Sans MS" pitchFamily="66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921625" y="1270702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u="none" strike="noStrike" baseline="0" dirty="0" smtClean="0">
                <a:latin typeface="Comic Sans MS" pitchFamily="66" charset="0"/>
              </a:rPr>
              <a:t>=</a:t>
            </a:r>
            <a:endParaRPr lang="en-US" b="1" dirty="0">
              <a:latin typeface="Comic Sans MS" pitchFamily="66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717452" y="4101215"/>
            <a:ext cx="7847428" cy="905307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812583" y="4285132"/>
            <a:ext cx="7735682" cy="646331"/>
            <a:chOff x="812583" y="4285132"/>
            <a:chExt cx="7735682" cy="646331"/>
          </a:xfrm>
        </p:grpSpPr>
        <p:sp>
          <p:nvSpPr>
            <p:cNvPr id="42" name="TextBox 41"/>
            <p:cNvSpPr txBox="1"/>
            <p:nvPr/>
          </p:nvSpPr>
          <p:spPr>
            <a:xfrm>
              <a:off x="812583" y="4465619"/>
              <a:ext cx="2090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latin typeface="Comic Sans MS" pitchFamily="66" charset="0"/>
                </a:rPr>
                <a:t>Mass of the pipe</a:t>
              </a:r>
              <a:endParaRPr lang="en-US" b="1" dirty="0">
                <a:latin typeface="Comic Sans MS" pitchFamily="66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048000" y="4459714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latin typeface="Comic Sans MS" pitchFamily="66" charset="0"/>
                </a:rPr>
                <a:t>=</a:t>
              </a:r>
              <a:endParaRPr lang="en-US" b="1" dirty="0">
                <a:latin typeface="Comic Sans MS" pitchFamily="66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546500" y="4285132"/>
              <a:ext cx="1694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latin typeface="Comic Sans MS" pitchFamily="66" charset="0"/>
                </a:rPr>
                <a:t>Mass of</a:t>
              </a:r>
            </a:p>
            <a:p>
              <a:pPr algn="ctr"/>
              <a:r>
                <a:rPr lang="en-US" b="1" dirty="0" smtClean="0">
                  <a:latin typeface="Comic Sans MS" pitchFamily="66" charset="0"/>
                </a:rPr>
                <a:t>1cm</a:t>
              </a:r>
              <a:r>
                <a:rPr lang="en-US" b="1" baseline="30000" dirty="0" smtClean="0">
                  <a:latin typeface="Comic Sans MS" pitchFamily="66" charset="0"/>
                </a:rPr>
                <a:t>3</a:t>
              </a:r>
              <a:r>
                <a:rPr lang="en-US" b="1" dirty="0" smtClean="0">
                  <a:latin typeface="Comic Sans MS" pitchFamily="66" charset="0"/>
                </a:rPr>
                <a:t> of wood</a:t>
              </a:r>
              <a:endParaRPr lang="en-US" b="1" dirty="0">
                <a:latin typeface="Comic Sans MS" pitchFamily="66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502601" y="441345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latin typeface="Comic Sans MS" pitchFamily="66" charset="0"/>
                  <a:sym typeface="Symbol"/>
                </a:rPr>
                <a:t></a:t>
              </a:r>
              <a:endParaRPr lang="en-US" b="1" dirty="0">
                <a:latin typeface="Comic Sans MS" pitchFamily="66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020009" y="4285132"/>
              <a:ext cx="25282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latin typeface="Comic Sans MS" pitchFamily="66" charset="0"/>
                </a:rPr>
                <a:t>Volume of wood used</a:t>
              </a:r>
            </a:p>
            <a:p>
              <a:pPr algn="ctr"/>
              <a:r>
                <a:rPr lang="en-US" b="1" dirty="0" smtClean="0">
                  <a:latin typeface="Comic Sans MS" pitchFamily="66" charset="0"/>
                </a:rPr>
                <a:t>in making the pipe</a:t>
              </a:r>
              <a:endParaRPr lang="en-US" b="1" dirty="0">
                <a:latin typeface="Comic Sans MS" pitchFamily="66" charset="0"/>
              </a:endParaRPr>
            </a:p>
          </p:txBody>
        </p:sp>
      </p:grpSp>
      <p:sp>
        <p:nvSpPr>
          <p:cNvPr id="47" name="Rectangle 46"/>
          <p:cNvSpPr/>
          <p:nvPr/>
        </p:nvSpPr>
        <p:spPr>
          <a:xfrm>
            <a:off x="3057586" y="142875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=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3457978" y="1276350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22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3529311" y="1628500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7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3496525" y="1635643"/>
            <a:ext cx="39290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7921625" y="1596628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u="none" strike="noStrike" baseline="0" dirty="0" smtClean="0">
                <a:latin typeface="Comic Sans MS" pitchFamily="66" charset="0"/>
              </a:rPr>
              <a:t>=</a:t>
            </a:r>
            <a:endParaRPr lang="en-US" b="1" dirty="0">
              <a:latin typeface="Comic Sans MS" pitchFamily="66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171079" y="1596628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u="none" strike="noStrike" baseline="0" dirty="0" smtClean="0">
                <a:latin typeface="Comic Sans MS" pitchFamily="66" charset="0"/>
              </a:rPr>
              <a:t>35 cm</a:t>
            </a:r>
            <a:endParaRPr lang="en-US" b="1" dirty="0">
              <a:latin typeface="Comic Sans MS" pitchFamily="66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641739" y="1596628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u="none" strike="noStrike" baseline="0" dirty="0" smtClean="0">
                <a:latin typeface="Comic Sans MS" pitchFamily="66" charset="0"/>
              </a:rPr>
              <a:t>h</a:t>
            </a:r>
            <a:endParaRPr lang="en-US" b="1" dirty="0">
              <a:latin typeface="Comic Sans MS" pitchFamily="66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2548" y="142875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u="none" strike="noStrike" baseline="0" dirty="0" smtClean="0">
                <a:latin typeface="Bookman Old Style"/>
                <a:sym typeface="Symbol"/>
              </a:rPr>
              <a:t></a:t>
            </a:r>
            <a:endParaRPr lang="en-US" b="1" dirty="0"/>
          </a:p>
        </p:txBody>
      </p:sp>
      <p:sp>
        <p:nvSpPr>
          <p:cNvPr id="59" name="Rectangle 58"/>
          <p:cNvSpPr/>
          <p:nvPr/>
        </p:nvSpPr>
        <p:spPr>
          <a:xfrm>
            <a:off x="4152376" y="1428750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u="none" strike="noStrike" baseline="0" dirty="0" smtClean="0">
                <a:latin typeface="Bookman Old Style"/>
                <a:sym typeface="Symbol"/>
              </a:rPr>
              <a:t>35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4544706" y="142875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u="none" strike="noStrike" baseline="0" dirty="0" smtClean="0">
                <a:latin typeface="Bookman Old Style"/>
                <a:sym typeface="Symbol"/>
              </a:rPr>
              <a:t></a:t>
            </a:r>
            <a:endParaRPr lang="en-US" b="1" dirty="0"/>
          </a:p>
        </p:txBody>
      </p:sp>
      <p:sp>
        <p:nvSpPr>
          <p:cNvPr id="61" name="Rectangle 60"/>
          <p:cNvSpPr/>
          <p:nvPr/>
        </p:nvSpPr>
        <p:spPr>
          <a:xfrm>
            <a:off x="4779294" y="1439210"/>
            <a:ext cx="635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u="none" strike="noStrike" baseline="0" dirty="0" smtClean="0">
                <a:latin typeface="Bookman Old Style"/>
                <a:sym typeface="Symbol"/>
              </a:rPr>
              <a:t>(14</a:t>
            </a:r>
            <a:r>
              <a:rPr lang="en-US" i="0" u="none" strike="noStrike" baseline="30000" dirty="0" smtClean="0">
                <a:latin typeface="Bookman Old Style"/>
                <a:sym typeface="Symbol"/>
              </a:rPr>
              <a:t>2</a:t>
            </a:r>
            <a:endParaRPr lang="en-US" baseline="30000" dirty="0"/>
          </a:p>
        </p:txBody>
      </p:sp>
      <p:sp>
        <p:nvSpPr>
          <p:cNvPr id="62" name="Rectangle 61"/>
          <p:cNvSpPr/>
          <p:nvPr/>
        </p:nvSpPr>
        <p:spPr>
          <a:xfrm>
            <a:off x="5529470" y="1439210"/>
            <a:ext cx="635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u="none" strike="noStrike" baseline="0" dirty="0" smtClean="0">
                <a:latin typeface="Bookman Old Style"/>
                <a:sym typeface="Symbol"/>
              </a:rPr>
              <a:t>12</a:t>
            </a:r>
            <a:r>
              <a:rPr lang="en-US" i="0" u="none" strike="noStrike" baseline="30000" dirty="0" smtClean="0">
                <a:latin typeface="Bookman Old Style"/>
                <a:sym typeface="Symbol"/>
              </a:rPr>
              <a:t>2</a:t>
            </a:r>
            <a:r>
              <a:rPr lang="en-US" i="0" u="none" strike="noStrike" baseline="0" dirty="0" smtClean="0">
                <a:latin typeface="Bookman Old Style"/>
                <a:sym typeface="Symbol"/>
              </a:rPr>
              <a:t>)</a:t>
            </a:r>
            <a:endParaRPr lang="en-US" dirty="0"/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3562266" y="1701007"/>
            <a:ext cx="245268" cy="19288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4259972" y="1510980"/>
            <a:ext cx="245268" cy="19288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4429039" y="1322712"/>
            <a:ext cx="27283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i="0" u="none" strike="noStrike" baseline="0" dirty="0" smtClean="0">
                <a:solidFill>
                  <a:srgbClr val="C00000"/>
                </a:solidFill>
                <a:latin typeface="Bookman Old Style"/>
              </a:rPr>
              <a:t>5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057586" y="190881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=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3902548" y="190881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u="none" strike="noStrike" baseline="0" dirty="0" smtClean="0">
                <a:latin typeface="Bookman Old Style"/>
                <a:sym typeface="Symbol"/>
              </a:rPr>
              <a:t></a:t>
            </a:r>
            <a:endParaRPr lang="en-US" b="1" dirty="0"/>
          </a:p>
        </p:txBody>
      </p:sp>
      <p:sp>
        <p:nvSpPr>
          <p:cNvPr id="72" name="Rectangle 71"/>
          <p:cNvSpPr/>
          <p:nvPr/>
        </p:nvSpPr>
        <p:spPr>
          <a:xfrm>
            <a:off x="4152376" y="1908810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u="none" strike="noStrike" baseline="0" dirty="0" smtClean="0">
                <a:latin typeface="Bookman Old Style"/>
                <a:sym typeface="Symbol"/>
              </a:rPr>
              <a:t>5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4406579" y="190881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u="none" strike="noStrike" baseline="0" dirty="0" smtClean="0">
                <a:latin typeface="Bookman Old Style"/>
                <a:sym typeface="Symbol"/>
              </a:rPr>
              <a:t></a:t>
            </a:r>
            <a:endParaRPr lang="en-US" b="1" dirty="0"/>
          </a:p>
        </p:txBody>
      </p:sp>
      <p:sp>
        <p:nvSpPr>
          <p:cNvPr id="74" name="Rectangle 73"/>
          <p:cNvSpPr/>
          <p:nvPr/>
        </p:nvSpPr>
        <p:spPr>
          <a:xfrm>
            <a:off x="4641167" y="1908810"/>
            <a:ext cx="681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u="none" strike="noStrike" baseline="0" dirty="0" smtClean="0">
                <a:latin typeface="Bookman Old Style"/>
                <a:sym typeface="Symbol"/>
              </a:rPr>
              <a:t>(196</a:t>
            </a:r>
            <a:endParaRPr lang="en-US" baseline="30000" dirty="0"/>
          </a:p>
        </p:txBody>
      </p:sp>
      <p:sp>
        <p:nvSpPr>
          <p:cNvPr id="75" name="Rectangle 74"/>
          <p:cNvSpPr/>
          <p:nvPr/>
        </p:nvSpPr>
        <p:spPr>
          <a:xfrm>
            <a:off x="5206746" y="1908810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u="none" strike="noStrike" baseline="0" dirty="0" smtClean="0">
                <a:latin typeface="Bookman Old Style"/>
                <a:sym typeface="Symbol"/>
              </a:rPr>
              <a:t>- 144)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3457978" y="1908810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22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3057586" y="220193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=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3902548" y="220193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u="none" strike="noStrike" baseline="0" dirty="0" smtClean="0">
                <a:latin typeface="Bookman Old Style"/>
                <a:sym typeface="Symbol"/>
              </a:rPr>
              <a:t></a:t>
            </a:r>
            <a:endParaRPr lang="en-US" b="1" dirty="0"/>
          </a:p>
        </p:txBody>
      </p:sp>
      <p:sp>
        <p:nvSpPr>
          <p:cNvPr id="79" name="Rectangle 78"/>
          <p:cNvSpPr/>
          <p:nvPr/>
        </p:nvSpPr>
        <p:spPr>
          <a:xfrm>
            <a:off x="4152376" y="2201934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u="none" strike="noStrike" baseline="0" dirty="0" smtClean="0">
                <a:latin typeface="Bookman Old Style"/>
                <a:sym typeface="Symbol"/>
              </a:rPr>
              <a:t>5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4406579" y="220193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u="none" strike="noStrike" baseline="0" dirty="0" smtClean="0">
                <a:latin typeface="Bookman Old Style"/>
                <a:sym typeface="Symbol"/>
              </a:rPr>
              <a:t></a:t>
            </a:r>
            <a:endParaRPr lang="en-US" b="1" dirty="0"/>
          </a:p>
        </p:txBody>
      </p:sp>
      <p:sp>
        <p:nvSpPr>
          <p:cNvPr id="81" name="Rectangle 80"/>
          <p:cNvSpPr/>
          <p:nvPr/>
        </p:nvSpPr>
        <p:spPr>
          <a:xfrm>
            <a:off x="4641167" y="2201934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u="none" strike="noStrike" baseline="0" dirty="0" smtClean="0">
                <a:latin typeface="Bookman Old Style"/>
                <a:sym typeface="Symbol"/>
              </a:rPr>
              <a:t>52</a:t>
            </a:r>
            <a:endParaRPr lang="en-US" baseline="30000" dirty="0"/>
          </a:p>
        </p:txBody>
      </p:sp>
      <p:sp>
        <p:nvSpPr>
          <p:cNvPr id="82" name="Rectangle 81"/>
          <p:cNvSpPr/>
          <p:nvPr/>
        </p:nvSpPr>
        <p:spPr>
          <a:xfrm>
            <a:off x="3457978" y="2201934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22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3057586" y="2503003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=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3457978" y="2503003"/>
            <a:ext cx="1308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5720 cm</a:t>
            </a:r>
            <a:r>
              <a:rPr lang="en-US" b="0" i="0" u="none" strike="noStrike" baseline="30000" dirty="0" smtClean="0">
                <a:latin typeface="Bookman Old Style"/>
              </a:rPr>
              <a:t>3</a:t>
            </a:r>
            <a:endParaRPr lang="en-US" baseline="30000" dirty="0"/>
          </a:p>
        </p:txBody>
      </p:sp>
      <p:grpSp>
        <p:nvGrpSpPr>
          <p:cNvPr id="86" name="Group 85"/>
          <p:cNvGrpSpPr/>
          <p:nvPr/>
        </p:nvGrpSpPr>
        <p:grpSpPr>
          <a:xfrm>
            <a:off x="842239" y="4279411"/>
            <a:ext cx="7734880" cy="646331"/>
            <a:chOff x="842239" y="4285132"/>
            <a:chExt cx="7734880" cy="646331"/>
          </a:xfrm>
        </p:grpSpPr>
        <p:sp>
          <p:nvSpPr>
            <p:cNvPr id="87" name="TextBox 86"/>
            <p:cNvSpPr txBox="1"/>
            <p:nvPr/>
          </p:nvSpPr>
          <p:spPr>
            <a:xfrm>
              <a:off x="842239" y="4465619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Bookman Old Style" pitchFamily="18" charset="0"/>
                </a:rPr>
                <a:t>Mass of the pipe</a:t>
              </a:r>
              <a:endParaRPr lang="en-US" dirty="0">
                <a:latin typeface="Bookman Old Style" pitchFamily="18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048000" y="4459714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Bookman Old Style" pitchFamily="18" charset="0"/>
                </a:rPr>
                <a:t>=</a:t>
              </a:r>
              <a:endParaRPr lang="en-US" dirty="0">
                <a:latin typeface="Bookman Old Style" pitchFamily="18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547302" y="4285132"/>
              <a:ext cx="16930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Bookman Old Style" pitchFamily="18" charset="0"/>
                </a:rPr>
                <a:t>Mass of</a:t>
              </a:r>
            </a:p>
            <a:p>
              <a:pPr algn="ctr"/>
              <a:r>
                <a:rPr lang="en-US" dirty="0" smtClean="0">
                  <a:latin typeface="Bookman Old Style" pitchFamily="18" charset="0"/>
                </a:rPr>
                <a:t>1cm</a:t>
              </a:r>
              <a:r>
                <a:rPr lang="en-US" baseline="30000" dirty="0" smtClean="0">
                  <a:latin typeface="Bookman Old Style" pitchFamily="18" charset="0"/>
                </a:rPr>
                <a:t>3</a:t>
              </a:r>
              <a:r>
                <a:rPr lang="en-US" dirty="0" smtClean="0">
                  <a:latin typeface="Bookman Old Style" pitchFamily="18" charset="0"/>
                </a:rPr>
                <a:t> of wood</a:t>
              </a:r>
              <a:endParaRPr lang="en-US" dirty="0">
                <a:latin typeface="Bookman Old Style" pitchFamily="18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502601" y="441345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latin typeface="Bookman Old Style" pitchFamily="18" charset="0"/>
                  <a:sym typeface="Symbol"/>
                </a:rPr>
                <a:t></a:t>
              </a:r>
              <a:endParaRPr lang="en-US" b="1" dirty="0">
                <a:latin typeface="Bookman Old Style" pitchFamily="18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991155" y="4285132"/>
              <a:ext cx="25859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Bookman Old Style" pitchFamily="18" charset="0"/>
                </a:rPr>
                <a:t>Volume of wood used</a:t>
              </a:r>
            </a:p>
            <a:p>
              <a:pPr algn="ctr"/>
              <a:r>
                <a:rPr lang="en-US" dirty="0" smtClean="0">
                  <a:latin typeface="Bookman Old Style" pitchFamily="18" charset="0"/>
                </a:rPr>
                <a:t>in making the pipe</a:t>
              </a:r>
              <a:endParaRPr lang="en-US" dirty="0">
                <a:latin typeface="Bookman Old Style" pitchFamily="18" charset="0"/>
              </a:endParaRPr>
            </a:p>
          </p:txBody>
        </p:sp>
      </p:grpSp>
      <p:sp>
        <p:nvSpPr>
          <p:cNvPr id="92" name="Rectangle 91"/>
          <p:cNvSpPr/>
          <p:nvPr/>
        </p:nvSpPr>
        <p:spPr>
          <a:xfrm>
            <a:off x="6355491" y="2038350"/>
            <a:ext cx="17123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0" u="none" strike="noStrike" baseline="0" dirty="0" smtClean="0">
                <a:latin typeface="Comic Sans MS" pitchFamily="66" charset="0"/>
              </a:rPr>
              <a:t>Mass of 1cm</a:t>
            </a:r>
            <a:r>
              <a:rPr lang="en-US" b="1" i="0" u="none" strike="noStrike" baseline="30000" dirty="0" smtClean="0">
                <a:latin typeface="Comic Sans MS" pitchFamily="66" charset="0"/>
              </a:rPr>
              <a:t>3</a:t>
            </a:r>
            <a:endParaRPr lang="en-US" b="1" dirty="0">
              <a:latin typeface="Comic Sans MS" pitchFamily="66" charset="0"/>
            </a:endParaRPr>
          </a:p>
          <a:p>
            <a:pPr algn="ctr"/>
            <a:r>
              <a:rPr lang="en-US" b="1" i="0" u="none" strike="noStrike" baseline="0" dirty="0" smtClean="0">
                <a:latin typeface="Comic Sans MS" pitchFamily="66" charset="0"/>
              </a:rPr>
              <a:t>of wood</a:t>
            </a:r>
            <a:endParaRPr lang="en-US" b="1" dirty="0">
              <a:latin typeface="Comic Sans MS" pitchFamily="66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8001451" y="2176849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u="none" strike="noStrike" baseline="0" dirty="0" smtClean="0">
                <a:latin typeface="Comic Sans MS" pitchFamily="66" charset="0"/>
              </a:rPr>
              <a:t>=</a:t>
            </a:r>
            <a:endParaRPr lang="en-US" b="1" dirty="0">
              <a:latin typeface="Comic Sans MS" pitchFamily="66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281855" y="2176849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u="none" strike="noStrike" baseline="0" dirty="0" smtClean="0">
                <a:latin typeface="Comic Sans MS" pitchFamily="66" charset="0"/>
              </a:rPr>
              <a:t>0.6 g</a:t>
            </a:r>
            <a:endParaRPr lang="en-US" b="1" dirty="0">
              <a:latin typeface="Comic Sans MS" pitchFamily="66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057586" y="338722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=</a:t>
            </a:r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3465598" y="3387226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(0.6</a:t>
            </a:r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4059283" y="338722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Bookman Old Style" pitchFamily="18" charset="0"/>
                <a:sym typeface="Symbol"/>
              </a:rPr>
              <a:t>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343400" y="3387226"/>
            <a:ext cx="824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5720)</a:t>
            </a:r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3057586" y="3863279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=</a:t>
            </a:r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3524660" y="3710879"/>
            <a:ext cx="755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3432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3529311" y="4063029"/>
            <a:ext cx="755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1000</a:t>
            </a:r>
            <a:endParaRPr lang="en-US" dirty="0"/>
          </a:p>
        </p:txBody>
      </p:sp>
      <p:cxnSp>
        <p:nvCxnSpPr>
          <p:cNvPr id="111" name="Straight Connector 110"/>
          <p:cNvCxnSpPr/>
          <p:nvPr/>
        </p:nvCxnSpPr>
        <p:spPr>
          <a:xfrm>
            <a:off x="3590926" y="4070172"/>
            <a:ext cx="6400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5065192" y="3387226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g</a:t>
            </a:r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4259972" y="3857961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kg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644437" y="4470461"/>
            <a:ext cx="4079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Bookman Old Style" pitchFamily="18" charset="0"/>
                <a:sym typeface="Symbol"/>
              </a:rPr>
              <a:t>    </a:t>
            </a:r>
            <a:r>
              <a:rPr lang="en-US" b="1" dirty="0" smtClean="0">
                <a:latin typeface="Bookman Old Style" pitchFamily="18" charset="0"/>
              </a:rPr>
              <a:t>Mass of the pipe is </a:t>
            </a:r>
            <a:r>
              <a:rPr lang="en-US" b="1" dirty="0" smtClean="0">
                <a:latin typeface="Bookman Old Style"/>
              </a:rPr>
              <a:t>3.432 kg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98" name="Curved Up Arrow 97"/>
          <p:cNvSpPr/>
          <p:nvPr/>
        </p:nvSpPr>
        <p:spPr>
          <a:xfrm rot="10566225">
            <a:off x="4957242" y="973551"/>
            <a:ext cx="3393008" cy="450761"/>
          </a:xfrm>
          <a:prstGeom prst="curvedUpArrow">
            <a:avLst/>
          </a:prstGeom>
          <a:solidFill>
            <a:srgbClr val="FFC0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srgbClr val="0000FF"/>
              </a:solidFill>
            </a:endParaRPr>
          </a:p>
        </p:txBody>
      </p:sp>
      <p:sp>
        <p:nvSpPr>
          <p:cNvPr id="99" name="Curved Up Arrow 98"/>
          <p:cNvSpPr/>
          <p:nvPr/>
        </p:nvSpPr>
        <p:spPr>
          <a:xfrm rot="20986487" flipH="1" flipV="1">
            <a:off x="5660785" y="724170"/>
            <a:ext cx="2803030" cy="548668"/>
          </a:xfrm>
          <a:prstGeom prst="curvedUpArrow">
            <a:avLst/>
          </a:prstGeom>
          <a:solidFill>
            <a:srgbClr val="FFC0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srgbClr val="0000FF"/>
              </a:solidFill>
            </a:endParaRPr>
          </a:p>
        </p:txBody>
      </p:sp>
      <p:sp>
        <p:nvSpPr>
          <p:cNvPr id="100" name="Curved Up Arrow 99"/>
          <p:cNvSpPr/>
          <p:nvPr/>
        </p:nvSpPr>
        <p:spPr>
          <a:xfrm rot="159689" flipH="1" flipV="1">
            <a:off x="4281308" y="940429"/>
            <a:ext cx="4210806" cy="603079"/>
          </a:xfrm>
          <a:prstGeom prst="curvedUpArrow">
            <a:avLst/>
          </a:prstGeom>
          <a:solidFill>
            <a:srgbClr val="FFC0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srgbClr val="0000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28841" y="1439210"/>
            <a:ext cx="277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/>
                <a:sym typeface="Symbol"/>
              </a:rPr>
              <a:t>-</a:t>
            </a:r>
            <a:endParaRPr lang="en-US" dirty="0"/>
          </a:p>
        </p:txBody>
      </p:sp>
      <p:sp>
        <p:nvSpPr>
          <p:cNvPr id="101" name="Curved Up Arrow 100"/>
          <p:cNvSpPr/>
          <p:nvPr/>
        </p:nvSpPr>
        <p:spPr>
          <a:xfrm rot="20042884" flipH="1" flipV="1">
            <a:off x="3473470" y="2269722"/>
            <a:ext cx="3247413" cy="548668"/>
          </a:xfrm>
          <a:prstGeom prst="curvedUpArrow">
            <a:avLst/>
          </a:prstGeom>
          <a:solidFill>
            <a:srgbClr val="FFC0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srgbClr val="0000FF"/>
              </a:solidFill>
            </a:endParaRPr>
          </a:p>
        </p:txBody>
      </p:sp>
      <p:sp>
        <p:nvSpPr>
          <p:cNvPr id="102" name="Curved Up Arrow 101"/>
          <p:cNvSpPr/>
          <p:nvPr/>
        </p:nvSpPr>
        <p:spPr>
          <a:xfrm rot="3339776" flipV="1">
            <a:off x="4057259" y="2615410"/>
            <a:ext cx="1291140" cy="548668"/>
          </a:xfrm>
          <a:prstGeom prst="curvedUpArrow">
            <a:avLst/>
          </a:prstGeom>
          <a:solidFill>
            <a:srgbClr val="FFC0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srgbClr val="0000FF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544876" y="3412093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=</a:t>
            </a:r>
            <a:endParaRPr lang="en-US" dirty="0"/>
          </a:p>
        </p:txBody>
      </p:sp>
      <p:sp>
        <p:nvSpPr>
          <p:cNvPr id="106" name="Rectangle 105"/>
          <p:cNvSpPr/>
          <p:nvPr/>
        </p:nvSpPr>
        <p:spPr>
          <a:xfrm>
            <a:off x="5797865" y="3381375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3432g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667731"/>
            <a:ext cx="2508930" cy="1396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996219" y="4310532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1g =  1</a:t>
            </a:r>
            <a:endParaRPr lang="en-IN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>
            <a:off x="5606481" y="4644380"/>
            <a:ext cx="448574" cy="18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53419" y="4631638"/>
            <a:ext cx="894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1000</a:t>
            </a:r>
            <a:endParaRPr lang="en-IN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6775" y="4310534"/>
            <a:ext cx="49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kg</a:t>
            </a:r>
            <a:endParaRPr lang="en-IN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4717883" y="3884218"/>
            <a:ext cx="1455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u="none" strike="noStrike" baseline="0" dirty="0" smtClean="0">
                <a:latin typeface="Bookman Old Style"/>
              </a:rPr>
              <a:t>=  </a:t>
            </a:r>
            <a:r>
              <a:rPr lang="en-US" dirty="0" smtClean="0">
                <a:latin typeface="Bookman Old Style"/>
              </a:rPr>
              <a:t>3.432 kg</a:t>
            </a:r>
            <a:endParaRPr lang="en-US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9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000"/>
                            </p:stCondLst>
                            <p:childTnLst>
                              <p:par>
                                <p:cTn id="1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500"/>
                            </p:stCondLst>
                            <p:childTnLst>
                              <p:par>
                                <p:cTn id="1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00"/>
                            </p:stCondLst>
                            <p:childTnLst>
                              <p:par>
                                <p:cTn id="2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500"/>
                            </p:stCondLst>
                            <p:childTnLst>
                              <p:par>
                                <p:cTn id="2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500"/>
                            </p:stCondLst>
                            <p:childTnLst>
                              <p:par>
                                <p:cTn id="2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00"/>
                            </p:stCondLst>
                            <p:childTnLst>
                              <p:par>
                                <p:cTn id="2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500"/>
                            </p:stCondLst>
                            <p:childTnLst>
                              <p:par>
                                <p:cTn id="2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08642E-6 L -4.16667E-6 -0.28889 " pathEditMode="relative" rAng="0" ptsTypes="AA">
                                      <p:cBhvr>
                                        <p:cTn id="252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2000"/>
                            </p:stCondLst>
                            <p:childTnLst>
                              <p:par>
                                <p:cTn id="25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500"/>
                            </p:stCondLst>
                            <p:childTnLst>
                              <p:par>
                                <p:cTn id="2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1000"/>
                            </p:stCondLst>
                            <p:childTnLst>
                              <p:par>
                                <p:cTn id="27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500"/>
                            </p:stCondLst>
                            <p:childTnLst>
                              <p:par>
                                <p:cTn id="3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1000"/>
                            </p:stCondLst>
                            <p:childTnLst>
                              <p:par>
                                <p:cTn id="30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500"/>
                            </p:stCondLst>
                            <p:childTnLst>
                              <p:par>
                                <p:cTn id="3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500"/>
                            </p:stCondLst>
                            <p:childTnLst>
                              <p:par>
                                <p:cTn id="3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1000"/>
                            </p:stCondLst>
                            <p:childTnLst>
                              <p:par>
                                <p:cTn id="3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1500"/>
                            </p:stCondLst>
                            <p:childTnLst>
                              <p:par>
                                <p:cTn id="3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2000"/>
                            </p:stCondLst>
                            <p:childTnLst>
                              <p:par>
                                <p:cTn id="3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500"/>
                            </p:stCondLst>
                            <p:childTnLst>
                              <p:par>
                                <p:cTn id="38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8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9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0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95" grpId="0" animBg="1"/>
      <p:bldP spid="39" grpId="0" animBg="1"/>
      <p:bldP spid="17" grpId="0"/>
      <p:bldP spid="18" grpId="0"/>
      <p:bldP spid="19" grpId="0"/>
      <p:bldP spid="20" grpId="0"/>
      <p:bldP spid="28" grpId="0"/>
      <p:bldP spid="31" grpId="0"/>
      <p:bldP spid="32" grpId="0"/>
      <p:bldP spid="37" grpId="0"/>
      <p:bldP spid="35" grpId="0"/>
      <p:bldP spid="36" grpId="0"/>
      <p:bldP spid="38" grpId="0"/>
      <p:bldP spid="40" grpId="0" animBg="1"/>
      <p:bldP spid="47" grpId="0"/>
      <p:bldP spid="48" grpId="0"/>
      <p:bldP spid="49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92" grpId="0"/>
      <p:bldP spid="93" grpId="0"/>
      <p:bldP spid="94" grpId="0"/>
      <p:bldP spid="96" grpId="0"/>
      <p:bldP spid="97" grpId="0"/>
      <p:bldP spid="104" grpId="0"/>
      <p:bldP spid="105" grpId="0"/>
      <p:bldP spid="108" grpId="0"/>
      <p:bldP spid="109" grpId="0"/>
      <p:bldP spid="110" grpId="0"/>
      <p:bldP spid="112" grpId="0"/>
      <p:bldP spid="113" grpId="0"/>
      <p:bldP spid="116" grpId="0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9" grpId="0"/>
      <p:bldP spid="101" grpId="0" animBg="1"/>
      <p:bldP spid="101" grpId="1" animBg="1"/>
      <p:bldP spid="102" grpId="0" animBg="1"/>
      <p:bldP spid="102" grpId="1" animBg="1"/>
      <p:bldP spid="103" grpId="0"/>
      <p:bldP spid="106" grpId="0"/>
      <p:bldP spid="3" grpId="0"/>
      <p:bldP spid="3" grpId="1"/>
      <p:bldP spid="11" grpId="0"/>
      <p:bldP spid="11" grpId="1"/>
      <p:bldP spid="12" grpId="0"/>
      <p:bldP spid="12" grpId="1"/>
      <p:bldP spid="1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3211102</TotalTime>
  <Words>1276</Words>
  <Application>Microsoft Office PowerPoint</Application>
  <PresentationFormat>On-screen Show (16:9)</PresentationFormat>
  <Paragraphs>453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Baskerville Old Face</vt:lpstr>
      <vt:lpstr>Book Antiqua</vt:lpstr>
      <vt:lpstr>Bookman Old Style</vt:lpstr>
      <vt:lpstr>Calibri</vt:lpstr>
      <vt:lpstr>Comic Sans MS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1525</cp:revision>
  <dcterms:created xsi:type="dcterms:W3CDTF">2014-05-07T01:45:01Z</dcterms:created>
  <dcterms:modified xsi:type="dcterms:W3CDTF">2022-04-23T04:15:17Z</dcterms:modified>
</cp:coreProperties>
</file>