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7"/>
  </p:notesMasterIdLst>
  <p:handoutMasterIdLst>
    <p:handoutMasterId r:id="rId18"/>
  </p:handoutMasterIdLst>
  <p:sldIdLst>
    <p:sldId id="381" r:id="rId3"/>
    <p:sldId id="321" r:id="rId4"/>
    <p:sldId id="322" r:id="rId5"/>
    <p:sldId id="431" r:id="rId6"/>
    <p:sldId id="412" r:id="rId7"/>
    <p:sldId id="376" r:id="rId8"/>
    <p:sldId id="288" r:id="rId9"/>
    <p:sldId id="380" r:id="rId10"/>
    <p:sldId id="312" r:id="rId11"/>
    <p:sldId id="302" r:id="rId12"/>
    <p:sldId id="378" r:id="rId13"/>
    <p:sldId id="296" r:id="rId14"/>
    <p:sldId id="297" r:id="rId15"/>
    <p:sldId id="432" r:id="rId1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F0"/>
    <a:srgbClr val="660066"/>
    <a:srgbClr val="AAE28E"/>
    <a:srgbClr val="8ED969"/>
    <a:srgbClr val="CBC0F8"/>
    <a:srgbClr val="DAD2FA"/>
    <a:srgbClr val="0000FF"/>
    <a:srgbClr val="ED7FF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946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EA99-18AF-4563-A15A-C92A16F44E2C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9E28-65E5-4792-881D-79FD81443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6F6B-C384-4753-9D3F-702EB7BA835C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EB7C-B9F6-434E-AA4E-71AE782094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DEB7C-B9F6-434E-AA4E-71AE7820942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73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74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1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0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05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5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0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4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18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60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22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0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65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87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66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4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77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87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0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26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22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88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46100"/>
            <a:ext cx="83439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29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/>
          <p:cNvSpPr/>
          <p:nvPr/>
        </p:nvSpPr>
        <p:spPr>
          <a:xfrm>
            <a:off x="762001" y="3898356"/>
            <a:ext cx="4614034" cy="43131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3213100" y="379075"/>
            <a:ext cx="1217613" cy="3448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067548" y="78244"/>
            <a:ext cx="1314450" cy="3448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879973" y="78244"/>
            <a:ext cx="1924050" cy="3448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7624" y="67925"/>
            <a:ext cx="6657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Q.  A conical pit of top diameter 3.5 m is 12 m deep.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7200" y="361057"/>
            <a:ext cx="435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What is its capacity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in </a:t>
            </a:r>
            <a:r>
              <a:rPr lang="en-US" b="1" i="0" u="none" strike="noStrike" baseline="0" dirty="0" err="1" smtClean="0">
                <a:solidFill>
                  <a:srgbClr val="0000FF"/>
                </a:solidFill>
                <a:latin typeface="Bookman Old Style"/>
              </a:rPr>
              <a:t>kilolitres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 ?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4344" y="68026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A conical pit of top diameter 3.5 m is 12 m deep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20" y="6980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4375" y="698004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Diameter of the loop of the conical pit  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45254" y="69800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3.5 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375" y="1207347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Radius  (r)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111375" y="12073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605529" y="1032720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3.5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713732" y="138487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2680946" y="1392013"/>
            <a:ext cx="3929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uble Bracket 91"/>
          <p:cNvSpPr/>
          <p:nvPr/>
        </p:nvSpPr>
        <p:spPr>
          <a:xfrm>
            <a:off x="2606193" y="1110241"/>
            <a:ext cx="539750" cy="555895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117210" y="1207347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m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52400" y="1207347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290562" y="1686892"/>
            <a:ext cx="358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Dep</a:t>
            </a:r>
            <a:r>
              <a:rPr lang="en-US" dirty="0" smtClean="0">
                <a:latin typeface="Bookman Old Style"/>
              </a:rPr>
              <a:t>th of the pit  i.e. height (h)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106603" y="168689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345254" y="1686892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12 m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57192" y="359331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What is 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9" name="Cloud Callout 108"/>
          <p:cNvSpPr/>
          <p:nvPr/>
        </p:nvSpPr>
        <p:spPr>
          <a:xfrm>
            <a:off x="5499838" y="711856"/>
            <a:ext cx="3468710" cy="1371600"/>
          </a:xfrm>
          <a:prstGeom prst="cloudCallout">
            <a:avLst>
              <a:gd name="adj1" fmla="val -134264"/>
              <a:gd name="adj2" fmla="val -5191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635252" y="1045462"/>
            <a:ext cx="320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have to find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volume of the conical pit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68118" y="1054119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for volume of the cone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919304" y="1036915"/>
            <a:ext cx="934704" cy="721482"/>
            <a:chOff x="2708923" y="3435140"/>
            <a:chExt cx="934704" cy="721482"/>
          </a:xfrm>
        </p:grpSpPr>
        <p:sp>
          <p:nvSpPr>
            <p:cNvPr id="112" name="Rectangle 111"/>
            <p:cNvSpPr/>
            <p:nvPr/>
          </p:nvSpPr>
          <p:spPr>
            <a:xfrm>
              <a:off x="2708923" y="343514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i="0" u="none" strike="noStrike" baseline="0" dirty="0" smtClean="0">
                  <a:solidFill>
                    <a:srgbClr val="FFFF00"/>
                  </a:solidFill>
                  <a:latin typeface="Comic Sans MS" pitchFamily="66" charset="0"/>
                </a:rPr>
                <a:t>1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13732" y="378729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solidFill>
                    <a:srgbClr val="FFFF00"/>
                  </a:solidFill>
                  <a:latin typeface="Comic Sans MS" pitchFamily="66" charset="0"/>
                </a:rPr>
                <a:t>3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746375" y="3794433"/>
              <a:ext cx="27432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2994090" y="3596274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r</a:t>
              </a:r>
              <a:r>
                <a:rPr lang="en-US" b="1" i="0" u="none" strike="noStrike" baseline="30000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2</a:t>
              </a:r>
              <a:r>
                <a:rPr lang="en-US" b="1" i="0" u="none" strike="noStrike" baseline="0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h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1290562" y="2142006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Capacity of the</a:t>
            </a:r>
            <a:r>
              <a:rPr lang="en-US" b="0" i="0" u="none" strike="noStrike" dirty="0" smtClean="0">
                <a:latin typeface="Bookman Old Style"/>
              </a:rPr>
              <a:t> conical pit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5106603" y="214200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6922416" y="1038641"/>
            <a:ext cx="941116" cy="721482"/>
            <a:chOff x="2713732" y="3435140"/>
            <a:chExt cx="941116" cy="721482"/>
          </a:xfrm>
        </p:grpSpPr>
        <p:sp>
          <p:nvSpPr>
            <p:cNvPr id="125" name="Rectangle 124"/>
            <p:cNvSpPr/>
            <p:nvPr/>
          </p:nvSpPr>
          <p:spPr>
            <a:xfrm>
              <a:off x="2713732" y="343514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0" u="none" strike="noStrike" baseline="0" dirty="0" smtClean="0">
                  <a:latin typeface="Bookman Old Style" pitchFamily="18" charset="0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13732" y="378729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0" u="none" strike="noStrike" baseline="0" dirty="0" smtClean="0">
                  <a:latin typeface="Bookman Old Style" pitchFamily="18" charset="0"/>
                </a:rPr>
                <a:t>3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2746375" y="3794433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2994090" y="3596274"/>
              <a:ext cx="660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0" u="none" strike="noStrike" baseline="0" dirty="0" smtClean="0">
                  <a:latin typeface="Bookman Old Style" pitchFamily="18" charset="0"/>
                  <a:sym typeface="Symbol"/>
                </a:rPr>
                <a:t>r</a:t>
              </a:r>
              <a:r>
                <a:rPr lang="en-US" i="0" u="none" strike="noStrike" baseline="30000" dirty="0" smtClean="0">
                  <a:latin typeface="Bookman Old Style" pitchFamily="18" charset="0"/>
                  <a:sym typeface="Symbol"/>
                </a:rPr>
                <a:t>2</a:t>
              </a:r>
              <a:r>
                <a:rPr lang="en-US" i="0" u="none" strike="noStrike" baseline="0" dirty="0" smtClean="0">
                  <a:latin typeface="Bookman Old Style" pitchFamily="18" charset="0"/>
                  <a:sym typeface="Symbol"/>
                </a:rPr>
                <a:t>h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152400" y="212706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3658830" y="1200204"/>
            <a:ext cx="1284086" cy="369332"/>
            <a:chOff x="4880413" y="1498600"/>
            <a:chExt cx="1284086" cy="369332"/>
          </a:xfrm>
        </p:grpSpPr>
        <p:sp>
          <p:nvSpPr>
            <p:cNvPr id="131" name="Rectangle 130"/>
            <p:cNvSpPr/>
            <p:nvPr/>
          </p:nvSpPr>
          <p:spPr>
            <a:xfrm>
              <a:off x="4880413" y="149860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=</a:t>
              </a: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87950" y="1498600"/>
              <a:ext cx="976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1.75 m</a:t>
              </a:r>
              <a:endParaRPr lang="en-US" dirty="0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>
            <a:off x="2755105" y="1454204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743200" y="1111304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3040854" y="978741"/>
            <a:ext cx="49564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1.75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106603" y="282538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43730" y="264931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5443730" y="3001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476373" y="3008607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758975" y="280409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  <a:sym typeface="Symbol"/>
              </a:rPr>
              <a:t>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982909" y="2649314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042337" y="300146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6060694" y="3008607"/>
            <a:ext cx="306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6400325" y="280409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  <a:sym typeface="Symbol"/>
              </a:rPr>
              <a:t> </a:t>
            </a:r>
            <a:r>
              <a:rPr lang="en-US" i="0" u="none" strike="noStrike" baseline="0" dirty="0" smtClean="0">
                <a:latin typeface="Bookman Old Style" pitchFamily="18" charset="0"/>
                <a:sym typeface="Symbol"/>
              </a:rPr>
              <a:t>1.75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214939" y="2804098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  <a:sym typeface="Symbol"/>
              </a:rPr>
              <a:t> </a:t>
            </a:r>
            <a:r>
              <a:rPr lang="en-US" i="0" u="none" strike="noStrike" baseline="0" dirty="0" smtClean="0">
                <a:latin typeface="Bookman Old Style" pitchFamily="18" charset="0"/>
                <a:sym typeface="Symbol"/>
              </a:rPr>
              <a:t>1.75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025831" y="2804098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 pitchFamily="18" charset="0"/>
                <a:sym typeface="Symbol"/>
              </a:rPr>
              <a:t> </a:t>
            </a:r>
            <a:r>
              <a:rPr lang="en-US" i="0" u="none" strike="noStrike" baseline="0" dirty="0" smtClean="0">
                <a:latin typeface="Bookman Old Style" pitchFamily="18" charset="0"/>
                <a:sym typeface="Symbol"/>
              </a:rPr>
              <a:t>12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H="1">
            <a:off x="5475445" y="3086790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8348308" y="2891039"/>
            <a:ext cx="245268" cy="1928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197273" y="2718436"/>
            <a:ext cx="2728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4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106603" y="33417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5374773" y="3341793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  <a:sym typeface="Symbol"/>
              </a:rPr>
              <a:t>38.5 m</a:t>
            </a:r>
            <a:r>
              <a:rPr lang="en-US" i="0" u="none" strike="noStrike" baseline="30000" dirty="0" smtClean="0">
                <a:latin typeface="Bookman Old Style" pitchFamily="18" charset="0"/>
                <a:sym typeface="Symbol"/>
              </a:rPr>
              <a:t>3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56" name="Cloud Callout 155"/>
          <p:cNvSpPr/>
          <p:nvPr/>
        </p:nvSpPr>
        <p:spPr>
          <a:xfrm>
            <a:off x="209550" y="2431839"/>
            <a:ext cx="4015609" cy="1483182"/>
          </a:xfrm>
          <a:prstGeom prst="cloudCallout">
            <a:avLst>
              <a:gd name="adj1" fmla="val 11528"/>
              <a:gd name="adj2" fmla="val -16780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748828" y="2822797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have to find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capacity in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kilolitres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557525" y="2466522"/>
            <a:ext cx="13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know,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67233" y="2754379"/>
            <a:ext cx="19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1m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 =  1000 </a:t>
            </a:r>
            <a:r>
              <a:rPr 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l</a:t>
            </a:r>
            <a:endParaRPr lang="en-US" b="1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94197" y="304223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and 1000 </a:t>
            </a:r>
            <a:r>
              <a:rPr lang="en-US" b="1" i="1" dirty="0" smtClean="0">
                <a:solidFill>
                  <a:schemeClr val="bg1"/>
                </a:solidFill>
                <a:latin typeface="Bookman Old Style" pitchFamily="18" charset="0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 =  1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kilolitre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95401" y="333009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1m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  =  1 </a:t>
            </a:r>
            <a:r>
              <a:rPr lang="en-US" b="1" dirty="0" err="1" smtClean="0">
                <a:solidFill>
                  <a:schemeClr val="bg1"/>
                </a:solidFill>
                <a:latin typeface="Bookman Old Style" pitchFamily="18" charset="0"/>
              </a:rPr>
              <a:t>kilolitre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7080" y="3923400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</a:rPr>
              <a:t>Capacity of the</a:t>
            </a:r>
            <a:r>
              <a:rPr lang="en-US" b="1" i="0" u="none" strike="noStrike" dirty="0" smtClean="0">
                <a:latin typeface="Bookman Old Style"/>
              </a:rPr>
              <a:t> conical pit is 38.5 </a:t>
            </a:r>
            <a:r>
              <a:rPr lang="en-US" b="1" i="1" u="none" strike="noStrike" dirty="0" smtClean="0">
                <a:latin typeface="Bookman Old Style"/>
              </a:rPr>
              <a:t>kl</a:t>
            </a:r>
            <a:endParaRPr lang="en-US" b="1" i="1" dirty="0"/>
          </a:p>
        </p:txBody>
      </p:sp>
      <p:sp>
        <p:nvSpPr>
          <p:cNvPr id="164" name="Rectangle 163"/>
          <p:cNvSpPr/>
          <p:nvPr/>
        </p:nvSpPr>
        <p:spPr>
          <a:xfrm>
            <a:off x="152400" y="390846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4338453" y="390846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baseline="30000" dirty="0"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620861" y="3923400"/>
            <a:ext cx="3456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[ </a:t>
            </a:r>
            <a:r>
              <a:rPr lang="en-US" i="0" u="none" strike="noStrike" baseline="0" dirty="0" smtClean="0">
                <a:solidFill>
                  <a:srgbClr val="660066"/>
                </a:solidFill>
                <a:latin typeface="Cambria Math"/>
                <a:ea typeface="Cambria Math"/>
                <a:sym typeface="Symbol"/>
              </a:rPr>
              <a:t>∵</a:t>
            </a:r>
            <a:r>
              <a:rPr lang="en-US" i="0" u="none" strike="noStrike" baseline="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 1m</a:t>
            </a:r>
            <a:r>
              <a:rPr lang="en-US" i="0" u="none" strike="noStrike" baseline="300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i="0" u="none" strike="noStrike" baseline="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 = 1000</a:t>
            </a:r>
            <a:r>
              <a:rPr lang="en-US" i="1" u="none" strike="noStrike" baseline="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l</a:t>
            </a:r>
            <a:r>
              <a:rPr lang="en-US" i="0" u="none" strike="noStrike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900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= 1 </a:t>
            </a:r>
            <a:r>
              <a:rPr lang="en-US" dirty="0" err="1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kilolitre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  <a:sym typeface="Symbol"/>
              </a:rPr>
              <a:t> ]</a:t>
            </a:r>
            <a:endParaRPr lang="en-US" baseline="300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102" name="Cloud Callout 101"/>
          <p:cNvSpPr/>
          <p:nvPr/>
        </p:nvSpPr>
        <p:spPr>
          <a:xfrm>
            <a:off x="3280006" y="1021917"/>
            <a:ext cx="3298594" cy="1483182"/>
          </a:xfrm>
          <a:prstGeom prst="cloudCallout">
            <a:avLst>
              <a:gd name="adj1" fmla="val 30758"/>
              <a:gd name="adj2" fmla="val -8991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370762" y="1441450"/>
            <a:ext cx="318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Depth of the pit means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 height of conical pit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5" name="Curved Up Arrow 74"/>
          <p:cNvSpPr/>
          <p:nvPr/>
        </p:nvSpPr>
        <p:spPr>
          <a:xfrm rot="1963036" flipV="1">
            <a:off x="4622256" y="1546642"/>
            <a:ext cx="3145896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76" name="Curved Up Arrow 75"/>
          <p:cNvSpPr/>
          <p:nvPr/>
        </p:nvSpPr>
        <p:spPr>
          <a:xfrm rot="1259045" flipV="1">
            <a:off x="5786435" y="1739206"/>
            <a:ext cx="2930940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58025E-6 L -0.1658 0.1780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000"/>
                            </p:stCondLst>
                            <p:childTnLst>
                              <p:par>
                                <p:cTn id="2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500"/>
                            </p:stCondLst>
                            <p:childTnLst>
                              <p:par>
                                <p:cTn id="3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55" grpId="0" animBg="1"/>
      <p:bldP spid="155" grpId="1" animBg="1"/>
      <p:bldP spid="101" grpId="0" animBg="1"/>
      <p:bldP spid="101" grpId="1" animBg="1"/>
      <p:bldP spid="82" grpId="0" animBg="1"/>
      <p:bldP spid="82" grpId="1" animBg="1"/>
      <p:bldP spid="79" grpId="0"/>
      <p:bldP spid="80" grpId="0"/>
      <p:bldP spid="80" grpId="1"/>
      <p:bldP spid="80" grpId="2"/>
      <p:bldP spid="81" grpId="0"/>
      <p:bldP spid="81" grpId="1"/>
      <p:bldP spid="83" grpId="0"/>
      <p:bldP spid="84" grpId="0"/>
      <p:bldP spid="86" grpId="0"/>
      <p:bldP spid="87" grpId="0"/>
      <p:bldP spid="88" grpId="0"/>
      <p:bldP spid="89" grpId="0"/>
      <p:bldP spid="90" grpId="0"/>
      <p:bldP spid="92" grpId="0" animBg="1"/>
      <p:bldP spid="93" grpId="0"/>
      <p:bldP spid="100" grpId="0"/>
      <p:bldP spid="104" grpId="0"/>
      <p:bldP spid="105" grpId="0"/>
      <p:bldP spid="106" grpId="0"/>
      <p:bldP spid="108" grpId="0"/>
      <p:bldP spid="108" grpId="1"/>
      <p:bldP spid="109" grpId="0" animBg="1"/>
      <p:bldP spid="109" grpId="1" animBg="1"/>
      <p:bldP spid="110" grpId="0"/>
      <p:bldP spid="110" grpId="1"/>
      <p:bldP spid="111" grpId="0"/>
      <p:bldP spid="111" grpId="1"/>
      <p:bldP spid="117" grpId="0"/>
      <p:bldP spid="118" grpId="0"/>
      <p:bldP spid="129" grpId="0"/>
      <p:bldP spid="135" grpId="0"/>
      <p:bldP spid="136" grpId="0"/>
      <p:bldP spid="138" grpId="0"/>
      <p:bldP spid="139" grpId="0"/>
      <p:bldP spid="142" grpId="0"/>
      <p:bldP spid="143" grpId="0"/>
      <p:bldP spid="144" grpId="0"/>
      <p:bldP spid="147" grpId="0"/>
      <p:bldP spid="148" grpId="0"/>
      <p:bldP spid="149" grpId="0"/>
      <p:bldP spid="152" grpId="0"/>
      <p:bldP spid="153" grpId="0"/>
      <p:bldP spid="154" grpId="0"/>
      <p:bldP spid="156" grpId="0" animBg="1"/>
      <p:bldP spid="156" grpId="1" animBg="1"/>
      <p:bldP spid="157" grpId="0"/>
      <p:bldP spid="157" grpId="1"/>
      <p:bldP spid="158" grpId="0"/>
      <p:bldP spid="158" grpId="1"/>
      <p:bldP spid="159" grpId="0"/>
      <p:bldP spid="159" grpId="1"/>
      <p:bldP spid="160" grpId="0"/>
      <p:bldP spid="160" grpId="1"/>
      <p:bldP spid="161" grpId="0"/>
      <p:bldP spid="161" grpId="1"/>
      <p:bldP spid="162" grpId="0"/>
      <p:bldP spid="164" grpId="0"/>
      <p:bldP spid="165" grpId="0"/>
      <p:bldP spid="167" grpId="0"/>
      <p:bldP spid="102" grpId="0" animBg="1"/>
      <p:bldP spid="102" grpId="1" animBg="1"/>
      <p:bldP spid="103" grpId="0"/>
      <p:bldP spid="103" grpId="1"/>
      <p:bldP spid="75" grpId="0" animBg="1"/>
      <p:bldP spid="75" grpId="1" animBg="1"/>
      <p:bldP spid="76" grpId="0" animBg="1"/>
      <p:bldP spid="7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8113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474996" y="364967"/>
            <a:ext cx="1182354" cy="2291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264920" y="4168140"/>
            <a:ext cx="3876468" cy="510261"/>
          </a:xfrm>
          <a:prstGeom prst="roundRect">
            <a:avLst/>
          </a:prstGeom>
          <a:solidFill>
            <a:srgbClr val="D99694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111112" y="3757201"/>
            <a:ext cx="7779581" cy="365870"/>
          </a:xfrm>
          <a:prstGeom prst="roundRect">
            <a:avLst/>
          </a:prstGeom>
          <a:solidFill>
            <a:srgbClr val="D99694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54930" y="360204"/>
            <a:ext cx="1588396" cy="23848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52251" y="120695"/>
            <a:ext cx="1158188" cy="2291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993" y="34742"/>
            <a:ext cx="448556" cy="369831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829" y="50371"/>
            <a:ext cx="7100973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A heap of wheat is in the form of a cone whose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diameter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625" y="285750"/>
            <a:ext cx="7126177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is 10.5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m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height is 3m, Find its volume. The heap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is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" y="504825"/>
            <a:ext cx="7135702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to be covered by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canvas to protect it from rain. Find the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025" y="47625"/>
            <a:ext cx="7173729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A heap of wheat is in the form of a cone whose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diameter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131" y="286899"/>
            <a:ext cx="3404262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is 10.5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m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and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height is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3m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62" y="946189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7712" y="936664"/>
            <a:ext cx="4979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Diameter of the base of the cone	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= 10.5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m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160" y="1362075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2500" y="1354395"/>
            <a:ext cx="101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Radius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22504" y="1354395"/>
            <a:ext cx="469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5030" y="1354395"/>
            <a:ext cx="35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6" name="Left Bracket 15"/>
          <p:cNvSpPr/>
          <p:nvPr/>
        </p:nvSpPr>
        <p:spPr>
          <a:xfrm>
            <a:off x="3309360" y="1257300"/>
            <a:ext cx="76200" cy="611540"/>
          </a:xfrm>
          <a:prstGeom prst="leftBracket">
            <a:avLst>
              <a:gd name="adj" fmla="val 1020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309360" y="1222064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10.5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449902" y="1557055"/>
            <a:ext cx="435626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4612" y="1506623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Left Bracket 19"/>
          <p:cNvSpPr/>
          <p:nvPr/>
        </p:nvSpPr>
        <p:spPr>
          <a:xfrm rot="10800000">
            <a:off x="3918960" y="1245835"/>
            <a:ext cx="76200" cy="611540"/>
          </a:xfrm>
          <a:prstGeom prst="leftBracket">
            <a:avLst>
              <a:gd name="adj" fmla="val 1020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3945937" y="1354160"/>
            <a:ext cx="402013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64730" y="1371600"/>
            <a:ext cx="35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9987" y="1362075"/>
            <a:ext cx="903752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5.25m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54418" y="1889164"/>
            <a:ext cx="295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Height of the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cone = </a:t>
            </a:r>
            <a:r>
              <a:rPr lang="en-IN" sz="900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3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m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91479" y="286899"/>
            <a:ext cx="2226945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Find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its volume.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7" name="Cloud Callout 26"/>
          <p:cNvSpPr/>
          <p:nvPr/>
        </p:nvSpPr>
        <p:spPr>
          <a:xfrm>
            <a:off x="5301894" y="962025"/>
            <a:ext cx="3455766" cy="1161263"/>
          </a:xfrm>
          <a:prstGeom prst="cloudCallout">
            <a:avLst>
              <a:gd name="adj1" fmla="val -64868"/>
              <a:gd name="adj2" fmla="val -8349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10527" y="1145186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volume of a cone?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641127" y="1162050"/>
            <a:ext cx="1002108" cy="682990"/>
            <a:chOff x="6467475" y="895350"/>
            <a:chExt cx="1002108" cy="682990"/>
          </a:xfrm>
        </p:grpSpPr>
        <p:sp>
          <p:nvSpPr>
            <p:cNvPr id="29" name="TextBox 28"/>
            <p:cNvSpPr txBox="1"/>
            <p:nvPr/>
          </p:nvSpPr>
          <p:spPr>
            <a:xfrm>
              <a:off x="6724650" y="1028700"/>
              <a:ext cx="74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r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2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h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7000" y="895350"/>
              <a:ext cx="310340" cy="32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1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488670" y="1238250"/>
              <a:ext cx="283984" cy="1595"/>
            </a:xfrm>
            <a:prstGeom prst="line">
              <a:avLst/>
            </a:prstGeom>
            <a:ln w="952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467475" y="1209008"/>
              <a:ext cx="310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3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74423" y="2228850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64083" y="2253377"/>
            <a:ext cx="3108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Volume of the cone (heap)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33285" y="2280047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624060" y="1152525"/>
            <a:ext cx="1002108" cy="682990"/>
            <a:chOff x="6467475" y="895350"/>
            <a:chExt cx="1002108" cy="682990"/>
          </a:xfrm>
        </p:grpSpPr>
        <p:sp>
          <p:nvSpPr>
            <p:cNvPr id="40" name="TextBox 39"/>
            <p:cNvSpPr txBox="1"/>
            <p:nvPr/>
          </p:nvSpPr>
          <p:spPr>
            <a:xfrm>
              <a:off x="6724650" y="1028700"/>
              <a:ext cx="74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r</a:t>
              </a:r>
              <a:r>
                <a:rPr lang="en-US" baseline="30000" dirty="0" smtClean="0">
                  <a:latin typeface="Bookman Old Style" pitchFamily="18" charset="0"/>
                  <a:sym typeface="Symbol"/>
                </a:rPr>
                <a:t>2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h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77000" y="895350"/>
              <a:ext cx="310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1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6488670" y="1238250"/>
              <a:ext cx="283984" cy="15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467475" y="1209008"/>
              <a:ext cx="310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ookman Old Style" pitchFamily="18" charset="0"/>
                  <a:sym typeface="Symbol"/>
                </a:rPr>
                <a:t>3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223760" y="2880122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5710" y="271656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1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4607589" y="3042031"/>
            <a:ext cx="272903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599987" y="3001124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8" name="Left Bracket 47"/>
          <p:cNvSpPr/>
          <p:nvPr/>
        </p:nvSpPr>
        <p:spPr>
          <a:xfrm>
            <a:off x="4557135" y="2733675"/>
            <a:ext cx="76200" cy="611540"/>
          </a:xfrm>
          <a:prstGeom prst="leftBracket">
            <a:avLst>
              <a:gd name="adj" fmla="val 1020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4833360" y="2859643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19519" y="272415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162429" y="3049616"/>
            <a:ext cx="364191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00471" y="3008709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90994" y="2869168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49235" y="2859643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5.25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6385" y="2867025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34626" y="2857500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5.25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862185" y="2876550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20426" y="286702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dirty="0"/>
          </a:p>
        </p:txBody>
      </p:sp>
      <p:sp>
        <p:nvSpPr>
          <p:cNvPr id="59" name="Left Bracket 58"/>
          <p:cNvSpPr/>
          <p:nvPr/>
        </p:nvSpPr>
        <p:spPr>
          <a:xfrm rot="10800000">
            <a:off x="7262235" y="2752725"/>
            <a:ext cx="76200" cy="611540"/>
          </a:xfrm>
          <a:prstGeom prst="leftBracket">
            <a:avLst>
              <a:gd name="adj" fmla="val 1020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7306176" y="285750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61" name="Rectangle 60"/>
          <p:cNvSpPr/>
          <p:nvPr/>
        </p:nvSpPr>
        <p:spPr>
          <a:xfrm>
            <a:off x="4223760" y="3351036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461885" y="3350801"/>
            <a:ext cx="135900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86.625 m</a:t>
            </a:r>
            <a:r>
              <a:rPr lang="en-US" baseline="30000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37473" y="289417"/>
            <a:ext cx="1835963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heap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is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9299" y="503180"/>
            <a:ext cx="6928660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to be covered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by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canvas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to protect it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from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rain. Find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the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5" name="Cloud Callout 64"/>
          <p:cNvSpPr/>
          <p:nvPr/>
        </p:nvSpPr>
        <p:spPr>
          <a:xfrm>
            <a:off x="423285" y="1487356"/>
            <a:ext cx="3455766" cy="1196451"/>
          </a:xfrm>
          <a:prstGeom prst="cloudCallout">
            <a:avLst>
              <a:gd name="adj1" fmla="val 27375"/>
              <a:gd name="adj2" fmla="val -10508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1918" y="1621610"/>
            <a:ext cx="3333678" cy="98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The canvas will cover which surface of the conical heap?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61485" y="1885950"/>
            <a:ext cx="200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Curved surface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5160" y="3754993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66800" y="3744719"/>
            <a:ext cx="316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Area of canvas required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94254" y="3754993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052466" y="3754993"/>
            <a:ext cx="4983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Curved surface area of the conical heap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592878" y="2485939"/>
            <a:ext cx="3455766" cy="1295586"/>
          </a:xfrm>
          <a:prstGeom prst="cloudCallout">
            <a:avLst>
              <a:gd name="adj1" fmla="val 77284"/>
              <a:gd name="adj2" fmla="val 5317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46115" y="2680912"/>
            <a:ext cx="333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curved surface area of a cone?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75979" y="2844538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rl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259937" y="4135348"/>
            <a:ext cx="3147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Curved surface area of </a:t>
            </a:r>
            <a:r>
              <a:rPr lang="en-IN" b="1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64920" y="4344843"/>
            <a:ext cx="754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cone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22596" y="4152047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79702" y="2847744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</a:t>
            </a:r>
            <a:r>
              <a:rPr lang="en-US" b="1" dirty="0" err="1" smtClean="0">
                <a:latin typeface="Bookman Old Style" pitchFamily="18" charset="0"/>
                <a:sym typeface="Symbol"/>
              </a:rPr>
              <a:t>rl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83" name="Cloud Callout 82"/>
          <p:cNvSpPr/>
          <p:nvPr/>
        </p:nvSpPr>
        <p:spPr>
          <a:xfrm>
            <a:off x="745278" y="2228664"/>
            <a:ext cx="3455766" cy="1295586"/>
          </a:xfrm>
          <a:prstGeom prst="cloudCallout">
            <a:avLst>
              <a:gd name="adj1" fmla="val 66581"/>
              <a:gd name="adj2" fmla="val 10947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98515" y="2557199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But, we don’t have the value of 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l</a:t>
            </a:r>
          </a:p>
        </p:txBody>
      </p:sp>
      <p:sp>
        <p:nvSpPr>
          <p:cNvPr id="85" name="Cloud Callout 84"/>
          <p:cNvSpPr/>
          <p:nvPr/>
        </p:nvSpPr>
        <p:spPr>
          <a:xfrm>
            <a:off x="897678" y="2152650"/>
            <a:ext cx="3455766" cy="1295586"/>
          </a:xfrm>
          <a:prstGeom prst="cloudCallout">
            <a:avLst>
              <a:gd name="adj1" fmla="val 62545"/>
              <a:gd name="adj2" fmla="val 11656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50915" y="2481185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to find ‘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’ for a cone?</a:t>
            </a:r>
            <a:endParaRPr lang="en-US" b="1" i="1" dirty="0" smtClean="0">
              <a:solidFill>
                <a:schemeClr val="bg1"/>
              </a:solidFill>
              <a:latin typeface="Book Antiqua" pitchFamily="18" charset="0"/>
              <a:sym typeface="Symbol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50443" y="2652942"/>
            <a:ext cx="2007394" cy="405218"/>
            <a:chOff x="1588543" y="2444180"/>
            <a:chExt cx="2007394" cy="405218"/>
          </a:xfrm>
        </p:grpSpPr>
        <p:sp>
          <p:nvSpPr>
            <p:cNvPr id="87" name="TextBox 86"/>
            <p:cNvSpPr txBox="1"/>
            <p:nvPr/>
          </p:nvSpPr>
          <p:spPr>
            <a:xfrm>
              <a:off x="1588543" y="2444180"/>
              <a:ext cx="200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l 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=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56579" y="2480066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r</a:t>
              </a:r>
              <a:r>
                <a:rPr lang="en-US" baseline="30000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r>
                <a:rPr lang="en-US" dirty="0" smtClean="0">
                  <a:solidFill>
                    <a:srgbClr val="FFFF00"/>
                  </a:solidFill>
                  <a:latin typeface="Comic Sans MS" pitchFamily="66" charset="0"/>
                </a:rPr>
                <a:t>+</a:t>
              </a:r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h</a:t>
              </a:r>
              <a:r>
                <a:rPr lang="en-US" baseline="30000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baseline="30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16200000" flipH="1">
              <a:off x="2076464" y="2665343"/>
              <a:ext cx="128852" cy="9485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2090385" y="2575225"/>
              <a:ext cx="304799" cy="11448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294621" y="2480066"/>
              <a:ext cx="571626" cy="335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1162049" y="4688418"/>
            <a:ext cx="4514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To find the slant height </a:t>
            </a:r>
            <a:r>
              <a:rPr lang="en-IN" i="1" dirty="0">
                <a:solidFill>
                  <a:srgbClr val="000000"/>
                </a:solidFill>
                <a:latin typeface="Book Antiqua" pitchFamily="18" charset="0"/>
                <a:sym typeface="Symbol"/>
              </a:rPr>
              <a:t>l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: We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have,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581150" y="2668182"/>
            <a:ext cx="2007394" cy="382993"/>
            <a:chOff x="1588543" y="2444180"/>
            <a:chExt cx="2007394" cy="382993"/>
          </a:xfrm>
        </p:grpSpPr>
        <p:sp>
          <p:nvSpPr>
            <p:cNvPr id="95" name="TextBox 94"/>
            <p:cNvSpPr txBox="1"/>
            <p:nvPr/>
          </p:nvSpPr>
          <p:spPr>
            <a:xfrm>
              <a:off x="1588543" y="2444180"/>
              <a:ext cx="200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ok Antiqua" pitchFamily="18" charset="0"/>
                  <a:sym typeface="Symbol"/>
                </a:rPr>
                <a:t>l</a:t>
              </a:r>
              <a:r>
                <a:rPr lang="en-US" i="1" dirty="0" smtClean="0">
                  <a:latin typeface="Book Antiqua" pitchFamily="18" charset="0"/>
                  <a:sym typeface="Symbol"/>
                </a:rPr>
                <a:t> 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7054" y="2457841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Book Antiqua" pitchFamily="18" charset="0"/>
                </a:rPr>
                <a:t>r</a:t>
              </a:r>
              <a:r>
                <a:rPr lang="en-US" baseline="30000" dirty="0" smtClean="0">
                  <a:latin typeface="Bookman Old Style" pitchFamily="18" charset="0"/>
                </a:rPr>
                <a:t>2</a:t>
              </a:r>
              <a:r>
                <a:rPr lang="en-US" dirty="0" smtClean="0">
                  <a:latin typeface="Bookman Old Style" pitchFamily="18" charset="0"/>
                </a:rPr>
                <a:t>+</a:t>
              </a:r>
              <a:r>
                <a:rPr lang="en-US" i="1" dirty="0" smtClean="0">
                  <a:latin typeface="Book Antiqua" pitchFamily="18" charset="0"/>
                </a:rPr>
                <a:t>h</a:t>
              </a:r>
              <a:r>
                <a:rPr lang="en-US" baseline="30000" dirty="0" smtClean="0">
                  <a:latin typeface="Bookman Old Style" pitchFamily="18" charset="0"/>
                </a:rPr>
                <a:t>2</a:t>
              </a:r>
              <a:endParaRPr lang="en-US" baseline="30000" dirty="0">
                <a:latin typeface="Bookman Old Style" pitchFamily="18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16200000" flipH="1">
              <a:off x="2066939" y="2643118"/>
              <a:ext cx="128852" cy="94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2080860" y="2553000"/>
              <a:ext cx="304799" cy="114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285096" y="2457841"/>
              <a:ext cx="571626" cy="33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/>
          <p:cNvCxnSpPr/>
          <p:nvPr/>
        </p:nvCxnSpPr>
        <p:spPr>
          <a:xfrm flipV="1">
            <a:off x="4661340" y="3099934"/>
            <a:ext cx="200733" cy="1771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095417" y="2947082"/>
            <a:ext cx="200733" cy="1771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9100" y="732948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area of the canvas required.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9373" y="732367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area of the canvas required.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1" name="Curved Up Arrow 100"/>
          <p:cNvSpPr/>
          <p:nvPr/>
        </p:nvSpPr>
        <p:spPr>
          <a:xfrm rot="2714614" flipV="1">
            <a:off x="4735807" y="1708640"/>
            <a:ext cx="2298528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02" name="Curved Up Arrow 101"/>
          <p:cNvSpPr/>
          <p:nvPr/>
        </p:nvSpPr>
        <p:spPr>
          <a:xfrm rot="1317622" flipV="1">
            <a:off x="4753515" y="1937752"/>
            <a:ext cx="2722304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6 L -0.23073 0.18734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5" y="935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50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8.64198E-7 L 0.25277 0.24413 " pathEditMode="relative" rAng="0" ptsTypes="AA">
                                      <p:cBhvr>
                                        <p:cTn id="39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1" y="12191"/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000"/>
                            </p:stCondLst>
                            <p:childTnLst>
                              <p:par>
                                <p:cTn id="4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2222 L 0.39444 0.38334 " pathEditMode="relative" rAng="0" ptsTypes="AA">
                                      <p:cBhvr>
                                        <p:cTn id="45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8" y="18056"/>
                                    </p:animMotion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0" grpId="1" animBg="1"/>
      <p:bldP spid="106" grpId="0" animBg="1"/>
      <p:bldP spid="72" grpId="0" animBg="1"/>
      <p:bldP spid="24" grpId="0" animBg="1"/>
      <p:bldP spid="24" grpId="1" animBg="1"/>
      <p:bldP spid="8" grpId="0" animBg="1"/>
      <p:bldP spid="8" grpId="1" animBg="1"/>
      <p:bldP spid="2" grpId="0"/>
      <p:bldP spid="3" grpId="0"/>
      <p:bldP spid="4" grpId="0"/>
      <p:bldP spid="5" grpId="0"/>
      <p:bldP spid="6" grpId="0"/>
      <p:bldP spid="6" grpId="1"/>
      <p:bldP spid="7" grpId="0"/>
      <p:bldP spid="7" grpId="1"/>
      <p:bldP spid="9" grpId="0"/>
      <p:bldP spid="10" grpId="0"/>
      <p:bldP spid="11" grpId="0"/>
      <p:bldP spid="12" grpId="0"/>
      <p:bldP spid="14" grpId="0"/>
      <p:bldP spid="15" grpId="0"/>
      <p:bldP spid="16" grpId="0" animBg="1"/>
      <p:bldP spid="17" grpId="0"/>
      <p:bldP spid="19" grpId="0"/>
      <p:bldP spid="20" grpId="0" animBg="1"/>
      <p:bldP spid="21" grpId="0"/>
      <p:bldP spid="22" grpId="0"/>
      <p:bldP spid="23" grpId="0"/>
      <p:bldP spid="25" grpId="0"/>
      <p:bldP spid="26" grpId="0"/>
      <p:bldP spid="26" grpId="1"/>
      <p:bldP spid="27" grpId="0" animBg="1"/>
      <p:bldP spid="28" grpId="0" build="allAtOnce"/>
      <p:bldP spid="36" grpId="0"/>
      <p:bldP spid="37" grpId="0"/>
      <p:bldP spid="38" grpId="0"/>
      <p:bldP spid="44" grpId="0"/>
      <p:bldP spid="45" grpId="0"/>
      <p:bldP spid="47" grpId="0"/>
      <p:bldP spid="48" grpId="0" animBg="1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0" grpId="0"/>
      <p:bldP spid="61" grpId="0"/>
      <p:bldP spid="62" grpId="0"/>
      <p:bldP spid="63" grpId="0"/>
      <p:bldP spid="64" grpId="0"/>
      <p:bldP spid="65" grpId="0" animBg="1"/>
      <p:bldP spid="66" grpId="0" build="allAtOnce"/>
      <p:bldP spid="67" grpId="0"/>
      <p:bldP spid="67" grpId="1"/>
      <p:bldP spid="68" grpId="0"/>
      <p:bldP spid="69" grpId="0"/>
      <p:bldP spid="70" grpId="0"/>
      <p:bldP spid="71" grpId="0"/>
      <p:bldP spid="73" grpId="0" animBg="1"/>
      <p:bldP spid="74" grpId="0" build="allAtOnce"/>
      <p:bldP spid="78" grpId="0"/>
      <p:bldP spid="78" grpId="1"/>
      <p:bldP spid="79" grpId="0"/>
      <p:bldP spid="80" grpId="0"/>
      <p:bldP spid="81" grpId="0"/>
      <p:bldP spid="82" grpId="0"/>
      <p:bldP spid="82" grpId="1"/>
      <p:bldP spid="83" grpId="0" animBg="1"/>
      <p:bldP spid="84" grpId="0" build="allAtOnce"/>
      <p:bldP spid="85" grpId="0" animBg="1"/>
      <p:bldP spid="86" grpId="0" build="allAtOnce"/>
      <p:bldP spid="92" grpId="0"/>
      <p:bldP spid="75" grpId="0"/>
      <p:bldP spid="77" grpId="0"/>
      <p:bldP spid="101" grpId="0" animBg="1"/>
      <p:bldP spid="101" grpId="1" animBg="1"/>
      <p:bldP spid="102" grpId="0" animBg="1"/>
      <p:bldP spid="10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5991164" y="258054"/>
            <a:ext cx="997011" cy="330184"/>
          </a:xfrm>
          <a:prstGeom prst="roundRect">
            <a:avLst/>
          </a:prstGeom>
          <a:solidFill>
            <a:srgbClr val="D99694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530643" y="271902"/>
            <a:ext cx="1194605" cy="330184"/>
          </a:xfrm>
          <a:prstGeom prst="roundRect">
            <a:avLst/>
          </a:prstGeom>
          <a:solidFill>
            <a:srgbClr val="D99694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90386" y="4564051"/>
            <a:ext cx="4312244" cy="294267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8983" y="798298"/>
            <a:ext cx="7779581" cy="365870"/>
          </a:xfrm>
          <a:prstGeom prst="roundRect">
            <a:avLst/>
          </a:prstGeom>
          <a:solidFill>
            <a:srgbClr val="D99694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960" y="808394"/>
            <a:ext cx="316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Area of canvas required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3414" y="818668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1626" y="818668"/>
            <a:ext cx="4983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Curved surface area of the conical heap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4800" y="212032"/>
            <a:ext cx="3913014" cy="483421"/>
          </a:xfrm>
          <a:prstGeom prst="roundRect">
            <a:avLst/>
          </a:prstGeom>
          <a:solidFill>
            <a:srgbClr val="D99694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52400"/>
            <a:ext cx="3139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Curved surface area of </a:t>
            </a:r>
            <a:r>
              <a:rPr lang="en-IN" b="1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771" y="369515"/>
            <a:ext cx="768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cone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99022" y="169099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40271" y="167265"/>
            <a:ext cx="766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</a:t>
            </a:r>
            <a:r>
              <a:rPr lang="en-IN" b="1" i="1" dirty="0" err="1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rl</a:t>
            </a:r>
            <a:endParaRPr lang="en-IN" b="1" i="1" dirty="0" smtClean="0">
              <a:solidFill>
                <a:srgbClr val="000000"/>
              </a:solidFill>
              <a:latin typeface="Book Antiqua" pitchFamily="18" charset="0"/>
              <a:sym typeface="Symbo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205" y="2266474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1188" y="2275768"/>
            <a:ext cx="254537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</a:rPr>
              <a:t>l</a:t>
            </a:r>
            <a:endParaRPr lang="en-US" i="1" baseline="30000" dirty="0"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44761" y="2276238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8274" y="231219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36.5625</a:t>
            </a:r>
            <a:endParaRPr lang="en-US" baseline="30000" dirty="0"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3468159" y="2497472"/>
            <a:ext cx="128852" cy="94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3482080" y="2407354"/>
            <a:ext cx="304799" cy="114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88236" y="2322281"/>
            <a:ext cx="1101186" cy="2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65629" y="2742155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9625" y="27119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6.0467m </a:t>
            </a:r>
            <a:endParaRPr lang="en-US" baseline="30000" dirty="0">
              <a:latin typeface="Bookman Old Style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8253" y="800155"/>
            <a:ext cx="7969330" cy="379606"/>
            <a:chOff x="468360" y="2801744"/>
            <a:chExt cx="7969330" cy="379606"/>
          </a:xfrm>
        </p:grpSpPr>
        <p:sp>
          <p:nvSpPr>
            <p:cNvPr id="23" name="Rectangle 22"/>
            <p:cNvSpPr/>
            <p:nvPr/>
          </p:nvSpPr>
          <p:spPr>
            <a:xfrm>
              <a:off x="468360" y="2801744"/>
              <a:ext cx="31653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Area of canvas required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95814" y="2812018"/>
              <a:ext cx="2926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=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54026" y="2812018"/>
              <a:ext cx="49836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Curved surface area of the conical heap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178098" y="3441693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62094" y="3413876"/>
            <a:ext cx="766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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IN" i="1" dirty="0" err="1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rl</a:t>
            </a:r>
            <a:endParaRPr lang="en-IN" i="1" dirty="0" smtClean="0">
              <a:solidFill>
                <a:srgbClr val="000000"/>
              </a:solidFill>
              <a:latin typeface="Book Antiqua" pitchFamily="18" charset="0"/>
              <a:sym typeface="Symbo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1106" y="3989512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33" name="Left Bracket 32"/>
          <p:cNvSpPr/>
          <p:nvPr/>
        </p:nvSpPr>
        <p:spPr>
          <a:xfrm>
            <a:off x="3524481" y="3843065"/>
            <a:ext cx="76200" cy="611540"/>
          </a:xfrm>
          <a:prstGeom prst="leftBracket">
            <a:avLst>
              <a:gd name="adj" fmla="val 1020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629674" y="382238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22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672584" y="4147855"/>
            <a:ext cx="364191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10626" y="4106948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01149" y="3967407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59390" y="3957882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5.25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86540" y="3965264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44781" y="395573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6.0467</a:t>
            </a:r>
            <a:endParaRPr lang="en-US" dirty="0"/>
          </a:p>
        </p:txBody>
      </p:sp>
      <p:sp>
        <p:nvSpPr>
          <p:cNvPr id="44" name="Left Bracket 43"/>
          <p:cNvSpPr/>
          <p:nvPr/>
        </p:nvSpPr>
        <p:spPr>
          <a:xfrm rot="10800000">
            <a:off x="5772390" y="3850964"/>
            <a:ext cx="76200" cy="611540"/>
          </a:xfrm>
          <a:prstGeom prst="leftBracket">
            <a:avLst>
              <a:gd name="adj" fmla="val 1020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5816331" y="3955739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m</a:t>
            </a:r>
            <a:r>
              <a:rPr lang="en-US" baseline="30000" dirty="0" smtClean="0">
                <a:solidFill>
                  <a:srgbClr val="000000"/>
                </a:solidFill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46" name="Rectangle 45"/>
          <p:cNvSpPr/>
          <p:nvPr/>
        </p:nvSpPr>
        <p:spPr>
          <a:xfrm>
            <a:off x="6295790" y="3985278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02088" y="398951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99.77m</a:t>
            </a:r>
            <a:r>
              <a:rPr lang="en-US" baseline="30000" dirty="0">
                <a:solidFill>
                  <a:srgbClr val="000000"/>
                </a:solidFill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847028" y="4526518"/>
            <a:ext cx="4398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Area of canvas </a:t>
            </a:r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required is 99.77m</a:t>
            </a:r>
            <a:r>
              <a:rPr lang="en-IN" b="1" baseline="30000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3</a:t>
            </a:r>
            <a:endParaRPr lang="en-IN" b="1" baseline="30000" dirty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59239" y="1746498"/>
            <a:ext cx="254537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</a:rPr>
              <a:t>l</a:t>
            </a:r>
            <a:endParaRPr lang="en-US" i="1" baseline="30000" dirty="0">
              <a:latin typeface="Book Antiqua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42812" y="1746968"/>
            <a:ext cx="29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80180" y="178292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(5.25)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16200000" flipH="1">
            <a:off x="3466210" y="1968202"/>
            <a:ext cx="128852" cy="94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3480131" y="1878084"/>
            <a:ext cx="304799" cy="114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686287" y="1793011"/>
            <a:ext cx="1101186" cy="2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28600" y="1746733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021806" y="1276350"/>
            <a:ext cx="2007394" cy="382993"/>
            <a:chOff x="1588543" y="2444180"/>
            <a:chExt cx="2007394" cy="382993"/>
          </a:xfrm>
        </p:grpSpPr>
        <p:sp>
          <p:nvSpPr>
            <p:cNvPr id="55" name="TextBox 54"/>
            <p:cNvSpPr txBox="1"/>
            <p:nvPr/>
          </p:nvSpPr>
          <p:spPr>
            <a:xfrm>
              <a:off x="1588543" y="2444180"/>
              <a:ext cx="200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ook Antiqua" pitchFamily="18" charset="0"/>
                  <a:sym typeface="Symbol"/>
                </a:rPr>
                <a:t>l</a:t>
              </a:r>
              <a:r>
                <a:rPr lang="en-US" i="1" dirty="0" smtClean="0">
                  <a:latin typeface="Book Antiqua" pitchFamily="18" charset="0"/>
                  <a:sym typeface="Symbol"/>
                </a:rPr>
                <a:t> </a:t>
              </a:r>
              <a:r>
                <a:rPr lang="en-US" dirty="0" smtClean="0">
                  <a:latin typeface="Bookman Old Style" pitchFamily="18" charset="0"/>
                  <a:sym typeface="Symbol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054" y="2457841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Book Antiqua" pitchFamily="18" charset="0"/>
                </a:rPr>
                <a:t>h</a:t>
              </a:r>
              <a:r>
                <a:rPr lang="en-US" baseline="30000" dirty="0" smtClean="0">
                  <a:latin typeface="Bookman Old Style" pitchFamily="18" charset="0"/>
                </a:rPr>
                <a:t>2</a:t>
              </a:r>
              <a:r>
                <a:rPr lang="en-US" dirty="0" smtClean="0">
                  <a:latin typeface="Bookman Old Style" pitchFamily="18" charset="0"/>
                </a:rPr>
                <a:t>+</a:t>
              </a:r>
              <a:r>
                <a:rPr lang="en-US" i="1" dirty="0">
                  <a:latin typeface="Book Antiqua" pitchFamily="18" charset="0"/>
                </a:rPr>
                <a:t>r</a:t>
              </a:r>
              <a:r>
                <a:rPr lang="en-US" baseline="30000" dirty="0" smtClean="0">
                  <a:latin typeface="Bookman Old Style" pitchFamily="18" charset="0"/>
                </a:rPr>
                <a:t>2</a:t>
              </a:r>
              <a:endParaRPr lang="en-US" baseline="30000" dirty="0">
                <a:latin typeface="Bookman Old Style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16200000" flipH="1">
              <a:off x="2066939" y="2643118"/>
              <a:ext cx="128852" cy="94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2080860" y="2553000"/>
              <a:ext cx="304799" cy="114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285096" y="2457841"/>
              <a:ext cx="571626" cy="33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502593" y="268841"/>
            <a:ext cx="1296489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IN" b="1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 =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5.25m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2" name="Curved Up Arrow 61"/>
          <p:cNvSpPr/>
          <p:nvPr/>
        </p:nvSpPr>
        <p:spPr>
          <a:xfrm rot="6602550" flipV="1">
            <a:off x="3509236" y="2117024"/>
            <a:ext cx="3877032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63" name="Curved Up Arrow 62"/>
          <p:cNvSpPr/>
          <p:nvPr/>
        </p:nvSpPr>
        <p:spPr>
          <a:xfrm rot="2833022" flipV="1">
            <a:off x="4188431" y="2970410"/>
            <a:ext cx="1772441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0951" y="247282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h = </a:t>
            </a:r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3 m</a:t>
            </a:r>
            <a:endParaRPr lang="en-US" b="1" dirty="0"/>
          </a:p>
        </p:txBody>
      </p:sp>
      <p:sp>
        <p:nvSpPr>
          <p:cNvPr id="65" name="Curved Up Arrow 64"/>
          <p:cNvSpPr/>
          <p:nvPr/>
        </p:nvSpPr>
        <p:spPr>
          <a:xfrm rot="8616696">
            <a:off x="3227825" y="502762"/>
            <a:ext cx="2807105" cy="721034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66" name="Curved Up Arrow 65"/>
          <p:cNvSpPr/>
          <p:nvPr/>
        </p:nvSpPr>
        <p:spPr>
          <a:xfrm rot="7111519" flipV="1">
            <a:off x="4611735" y="1067013"/>
            <a:ext cx="1766433" cy="70678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91722" y="180150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33685" y="4527330"/>
            <a:ext cx="437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</a:t>
            </a:r>
          </a:p>
        </p:txBody>
      </p:sp>
    </p:spTree>
    <p:extLst>
      <p:ext uri="{BB962C8B-B14F-4D97-AF65-F5344CB8AC3E}">
        <p14:creationId xmlns:p14="http://schemas.microsoft.com/office/powerpoint/2010/main" val="102730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62203E-6 L -0.00139 0.4362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218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00"/>
                            </p:stCondLst>
                            <p:childTnLst>
                              <p:par>
                                <p:cTn id="20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9" grpId="0" animBg="1"/>
      <p:bldP spid="14" grpId="0"/>
      <p:bldP spid="15" grpId="0"/>
      <p:bldP spid="16" grpId="0"/>
      <p:bldP spid="17" grpId="0"/>
      <p:bldP spid="21" grpId="0"/>
      <p:bldP spid="22" grpId="0"/>
      <p:bldP spid="27" grpId="0"/>
      <p:bldP spid="28" grpId="0"/>
      <p:bldP spid="29" grpId="0"/>
      <p:bldP spid="33" grpId="0" animBg="1"/>
      <p:bldP spid="35" grpId="0"/>
      <p:bldP spid="37" grpId="0"/>
      <p:bldP spid="38" grpId="0"/>
      <p:bldP spid="39" grpId="0"/>
      <p:bldP spid="40" grpId="0"/>
      <p:bldP spid="41" grpId="0"/>
      <p:bldP spid="44" grpId="0" animBg="1"/>
      <p:bldP spid="45" grpId="0"/>
      <p:bldP spid="46" grpId="0"/>
      <p:bldP spid="47" grpId="0"/>
      <p:bldP spid="3" grpId="0"/>
      <p:bldP spid="42" grpId="0"/>
      <p:bldP spid="43" grpId="0"/>
      <p:bldP spid="49" grpId="0"/>
      <p:bldP spid="53" grpId="0"/>
      <p:bldP spid="62" grpId="0" animBg="1"/>
      <p:bldP spid="62" grpId="1" animBg="1"/>
      <p:bldP spid="63" grpId="0" animBg="1"/>
      <p:bldP spid="63" grpId="1" animBg="1"/>
      <p:bldP spid="65" grpId="0" animBg="1"/>
      <p:bldP spid="65" grpId="1" animBg="1"/>
      <p:bldP spid="66" grpId="0" animBg="1"/>
      <p:bldP spid="66" grpId="1" animBg="1"/>
      <p:bldP spid="30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6140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170305" y="4416190"/>
            <a:ext cx="3258057" cy="36899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44805" y="1339880"/>
            <a:ext cx="4425950" cy="27041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4613" y="133350"/>
            <a:ext cx="7017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Q. Curved surface area of a cone is 308cm² and its slant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height is 14cm.</a:t>
            </a:r>
            <a:r>
              <a:rPr lang="en-US" b="1" i="0" u="none" strike="noStrike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Find (i) radius of the base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(ii) total surface area of the cone.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391" y="139352"/>
            <a:ext cx="53340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Curved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surface area of a cone is 308cm²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138" y="1056680"/>
            <a:ext cx="70403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7305" y="1290716"/>
            <a:ext cx="480291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(i) </a:t>
            </a:r>
            <a:r>
              <a:rPr lang="en-US" b="0" i="0" u="none" strike="noStrike" baseline="0" dirty="0" smtClean="0">
                <a:latin typeface="Bookman Old Style"/>
              </a:rPr>
              <a:t>Curved surface of a cone    =	 308cm²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8162" y="139700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its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slant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881" y="1656055"/>
            <a:ext cx="304923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Slant height, </a:t>
            </a:r>
            <a:r>
              <a:rPr lang="en-US" b="0" i="1" u="none" strike="noStrike" baseline="0" dirty="0" smtClean="0">
                <a:latin typeface="Bookman Old Style"/>
              </a:rPr>
              <a:t>l</a:t>
            </a:r>
            <a:r>
              <a:rPr lang="en-US" dirty="0">
                <a:latin typeface="Bookman Old Style"/>
              </a:rPr>
              <a:t> </a:t>
            </a:r>
            <a:r>
              <a:rPr lang="en-US" dirty="0" smtClean="0">
                <a:latin typeface="Bookman Old Style"/>
              </a:rPr>
              <a:t>  </a:t>
            </a:r>
            <a:r>
              <a:rPr lang="en-US" b="0" i="0" u="none" strike="noStrike" baseline="0" dirty="0" smtClean="0">
                <a:latin typeface="Bookman Old Style"/>
              </a:rPr>
              <a:t>=</a:t>
            </a:r>
            <a:r>
              <a:rPr lang="en-US" b="0" i="0" u="none" strike="noStrike" dirty="0" smtClean="0">
                <a:latin typeface="Bookman Old Style"/>
              </a:rPr>
              <a:t>    </a:t>
            </a:r>
            <a:r>
              <a:rPr lang="en-US" b="0" i="0" u="none" strike="noStrike" baseline="0" dirty="0" smtClean="0">
                <a:latin typeface="Bookman Old Style"/>
              </a:rPr>
              <a:t>14cm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6207" y="412901"/>
            <a:ext cx="325281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(i) radius of the base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6012873" y="622201"/>
            <a:ext cx="3009900" cy="1263749"/>
          </a:xfrm>
          <a:prstGeom prst="cloudCallout">
            <a:avLst>
              <a:gd name="adj1" fmla="val -72265"/>
              <a:gd name="adj2" fmla="val 791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33657" y="2430961"/>
            <a:ext cx="2568332" cy="922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for curved surface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area of cone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25916" y="1047750"/>
            <a:ext cx="58381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b="1" dirty="0" err="1" smtClean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b="1" i="1" u="none" strike="noStrike" baseline="0" dirty="0" err="1" smtClean="0">
                <a:solidFill>
                  <a:srgbClr val="FFFF00"/>
                </a:solidFill>
                <a:latin typeface="Bookman Old Style"/>
              </a:rPr>
              <a:t>l</a:t>
            </a:r>
            <a:r>
              <a:rPr lang="en-US" b="1" i="1" u="none" strike="noStrike" baseline="0" dirty="0" smtClean="0">
                <a:solidFill>
                  <a:srgbClr val="FFFF00"/>
                </a:solidFill>
                <a:latin typeface="Bookman Old Style"/>
              </a:rPr>
              <a:t> 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7444" y="2129683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Symbol"/>
              </a:rPr>
              <a:t>\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25916" y="1047750"/>
            <a:ext cx="46839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latin typeface="Symbol"/>
              </a:rPr>
              <a:t>p</a:t>
            </a:r>
            <a:r>
              <a:rPr lang="en-US" b="0" i="1" u="none" strike="noStrike" baseline="0" dirty="0" err="1" smtClean="0">
                <a:latin typeface="Bookman Old Style"/>
              </a:rPr>
              <a:t>rl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65556" y="212968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19581" y="2129724"/>
            <a:ext cx="6126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308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08255" y="2694837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Symbol"/>
              </a:rPr>
              <a:t>\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71907" y="2692622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6105" y="2557952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7438" y="2827033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914207" y="2879332"/>
            <a:ext cx="353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3714" y="2692622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64302" y="2692622"/>
            <a:ext cx="28565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04714" y="2692622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45302" y="2692622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14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30955" y="2721868"/>
            <a:ext cx="6126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308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05817" y="3251603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Symbol"/>
              </a:rPr>
              <a:t>\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73310" y="3251603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8249" y="3251603"/>
            <a:ext cx="28565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8457" y="3122244"/>
            <a:ext cx="102944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308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dirty="0" smtClean="0">
                <a:latin typeface="Bookman Old Style" pitchFamily="18" charset="0"/>
              </a:rPr>
              <a:t> 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8457" y="3391324"/>
            <a:ext cx="102944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22 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</a:t>
            </a:r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901700" y="3443624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46355" y="4400333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/>
                <a:sym typeface="Symbol"/>
              </a:rPr>
              <a:t>           </a:t>
            </a:r>
            <a:r>
              <a:rPr lang="en-US" b="1" dirty="0" smtClean="0">
                <a:latin typeface="Bookman Old Style"/>
              </a:rPr>
              <a:t>Radius </a:t>
            </a:r>
            <a:r>
              <a:rPr lang="en-US" b="1" dirty="0">
                <a:latin typeface="Bookman Old Style"/>
              </a:rPr>
              <a:t>of the </a:t>
            </a:r>
            <a:r>
              <a:rPr lang="en-US" b="1" dirty="0" smtClean="0">
                <a:latin typeface="Bookman Old Style"/>
              </a:rPr>
              <a:t>base is </a:t>
            </a:r>
            <a:r>
              <a:rPr lang="en-US" b="1" dirty="0" smtClean="0">
                <a:latin typeface="Bookman Old Style" pitchFamily="18" charset="0"/>
              </a:rPr>
              <a:t>7cm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73216" y="3818110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18155" y="3818110"/>
            <a:ext cx="28565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r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8363" y="381811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7cm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8" name="Curved Up Arrow 47"/>
          <p:cNvSpPr/>
          <p:nvPr/>
        </p:nvSpPr>
        <p:spPr>
          <a:xfrm rot="8035346" flipV="1">
            <a:off x="4133849" y="2347063"/>
            <a:ext cx="1394210" cy="47521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020" y="412902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height is 14cm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529455" y="3209925"/>
            <a:ext cx="266700" cy="15875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462327" y="3491234"/>
            <a:ext cx="266700" cy="15875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53327" y="3620593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5716780" y="3613150"/>
            <a:ext cx="171450" cy="12382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901574" y="3232150"/>
            <a:ext cx="453256" cy="15396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40224" y="3080540"/>
            <a:ext cx="487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154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888421" y="3495675"/>
            <a:ext cx="298134" cy="1595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130345" y="3086100"/>
            <a:ext cx="335610" cy="1329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68079" y="2974544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 pitchFamily="18" charset="0"/>
              </a:rPr>
              <a:t>7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06601E-6 L -0.39514 0.20204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10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animBg="1"/>
      <p:bldP spid="12" grpId="1" animBg="1"/>
      <p:bldP spid="4" grpId="0"/>
      <p:bldP spid="4" grpId="1"/>
      <p:bldP spid="5" grpId="0"/>
      <p:bldP spid="6" grpId="0"/>
      <p:bldP spid="8" grpId="0"/>
      <p:bldP spid="8" grpId="1"/>
      <p:bldP spid="9" grpId="0"/>
      <p:bldP spid="11" grpId="0"/>
      <p:bldP spid="11" grpId="1"/>
      <p:bldP spid="13" grpId="0" animBg="1"/>
      <p:bldP spid="13" grpId="1" animBg="1"/>
      <p:bldP spid="14" grpId="0"/>
      <p:bldP spid="14" grpId="1"/>
      <p:bldP spid="15" grpId="0"/>
      <p:bldP spid="15" grpId="1"/>
      <p:bldP spid="17" grpId="0"/>
      <p:bldP spid="19" grpId="0"/>
      <p:bldP spid="19" grpId="1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  <p:bldP spid="39" grpId="0"/>
      <p:bldP spid="42" grpId="0"/>
      <p:bldP spid="45" grpId="0"/>
      <p:bldP spid="46" grpId="0"/>
      <p:bldP spid="47" grpId="0"/>
      <p:bldP spid="48" grpId="0" animBg="1"/>
      <p:bldP spid="48" grpId="1" animBg="1"/>
      <p:bldP spid="7" grpId="0"/>
      <p:bldP spid="7" grpId="1"/>
      <p:bldP spid="33" grpId="0"/>
      <p:bldP spid="53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499370" y="1527691"/>
            <a:ext cx="1037640" cy="3238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421" y="135606"/>
            <a:ext cx="411522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(ii) total surface area of the cone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4528320" y="1018709"/>
            <a:ext cx="3009900" cy="1263749"/>
          </a:xfrm>
          <a:prstGeom prst="cloudCallout">
            <a:avLst>
              <a:gd name="adj1" fmla="val -56615"/>
              <a:gd name="adj2" fmla="val -9587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97809" y="1208377"/>
            <a:ext cx="2670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for the total surface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area of the cone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3624" y="1446501"/>
            <a:ext cx="10631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r(</a:t>
            </a:r>
            <a:r>
              <a:rPr lang="en-US" b="1" i="1" u="none" strike="noStrike" baseline="0" dirty="0" smtClean="0">
                <a:solidFill>
                  <a:srgbClr val="FFFF00"/>
                </a:solidFill>
                <a:latin typeface="Bookman Old Style"/>
              </a:rPr>
              <a:t>l + r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</a:rPr>
              <a:t>)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6669" y="1456571"/>
            <a:ext cx="98296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dirty="0" smtClean="0">
                <a:latin typeface="Bookman Old Style" pitchFamily="18" charset="0"/>
              </a:rPr>
              <a:t>r(</a:t>
            </a:r>
            <a:r>
              <a:rPr lang="en-US" i="1" u="none" strike="noStrike" baseline="0" dirty="0" smtClean="0">
                <a:latin typeface="Bookman Old Style"/>
              </a:rPr>
              <a:t>l + r</a:t>
            </a:r>
            <a:r>
              <a:rPr lang="en-US" dirty="0" smtClean="0">
                <a:latin typeface="Bookman Old Style" pitchFamily="18" charset="0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7370" y="2812826"/>
            <a:ext cx="4979670" cy="36899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8820" y="567006"/>
            <a:ext cx="352211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Total surface area of the cone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75920" y="567006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5920" y="103900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7911" y="904338"/>
            <a:ext cx="47000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9244" y="1173419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676013" y="1223503"/>
            <a:ext cx="353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520" y="1039008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108" y="1039008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7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76448" y="1039008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7036" y="1039008"/>
            <a:ext cx="53893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(14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6651" y="1039008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8658" y="1039008"/>
            <a:ext cx="39626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7)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5920" y="1720606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8380" y="170102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22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9902" y="1701024"/>
            <a:ext cx="36901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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70490" y="17010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(21)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5920" y="2317985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62997" y="2317985"/>
            <a:ext cx="103586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462cm²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9220" y="2812826"/>
            <a:ext cx="5487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   </a:t>
            </a:r>
            <a:r>
              <a:rPr lang="en-US" b="1" i="0" u="none" strike="noStrike" baseline="0" dirty="0" smtClean="0">
                <a:latin typeface="Bookman Old Style"/>
              </a:rPr>
              <a:t>Total surface area of the </a:t>
            </a:r>
            <a:r>
              <a:rPr lang="en-US" b="1" dirty="0" smtClean="0">
                <a:latin typeface="Bookman Old Style"/>
              </a:rPr>
              <a:t>cone is 462cm²</a:t>
            </a:r>
            <a:endParaRPr lang="en-US" b="1" dirty="0"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75421" y="1037759"/>
            <a:ext cx="2901757" cy="369332"/>
            <a:chOff x="2301139" y="3472027"/>
            <a:chExt cx="2901757" cy="369332"/>
          </a:xfrm>
        </p:grpSpPr>
        <p:sp>
          <p:nvSpPr>
            <p:cNvPr id="4" name="Rounded Rectangle 3"/>
            <p:cNvSpPr/>
            <p:nvPr/>
          </p:nvSpPr>
          <p:spPr>
            <a:xfrm>
              <a:off x="2301140" y="3472027"/>
              <a:ext cx="2901756" cy="36899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01139" y="3472027"/>
              <a:ext cx="2901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u="none" strike="noStrike" baseline="0" dirty="0" smtClean="0">
                  <a:latin typeface="Bookman Old Style"/>
                </a:rPr>
                <a:t>Slant height, </a:t>
              </a:r>
              <a:r>
                <a:rPr lang="en-US" b="0" i="1" u="none" strike="noStrike" baseline="0" dirty="0" smtClean="0">
                  <a:latin typeface="Bookman Old Style"/>
                </a:rPr>
                <a:t>l</a:t>
              </a:r>
              <a:r>
                <a:rPr lang="en-US" dirty="0">
                  <a:latin typeface="Bookman Old Style"/>
                </a:rPr>
                <a:t> </a:t>
              </a:r>
              <a:r>
                <a:rPr lang="en-US" dirty="0" smtClean="0">
                  <a:latin typeface="Bookman Old Style"/>
                </a:rPr>
                <a:t>  </a:t>
              </a:r>
              <a:r>
                <a:rPr lang="en-US" b="0" i="0" u="none" strike="noStrike" baseline="0" dirty="0" smtClean="0">
                  <a:latin typeface="Bookman Old Style"/>
                </a:rPr>
                <a:t>=</a:t>
              </a:r>
              <a:r>
                <a:rPr lang="en-US" b="0" i="0" u="none" strike="noStrike" dirty="0" smtClean="0">
                  <a:latin typeface="Bookman Old Style"/>
                </a:rPr>
                <a:t>  </a:t>
              </a:r>
              <a:r>
                <a:rPr lang="en-US" b="0" i="0" u="none" strike="noStrike" baseline="0" dirty="0" smtClean="0">
                  <a:latin typeface="Bookman Old Style"/>
                </a:rPr>
                <a:t>14cm</a:t>
              </a:r>
              <a:endParaRPr lang="en-US" dirty="0">
                <a:latin typeface="Bookman Old Style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64771" y="1504950"/>
            <a:ext cx="1116820" cy="369332"/>
            <a:chOff x="4075440" y="4095750"/>
            <a:chExt cx="1116820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4263765" y="4095921"/>
              <a:ext cx="32252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75440" y="4095921"/>
              <a:ext cx="290464" cy="368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r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28296" y="409575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7cm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44" name="Curved Up Arrow 43"/>
          <p:cNvSpPr/>
          <p:nvPr/>
        </p:nvSpPr>
        <p:spPr>
          <a:xfrm rot="21005204" flipV="1">
            <a:off x="2121628" y="820413"/>
            <a:ext cx="3309645" cy="47521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5" name="Curved Up Arrow 44"/>
          <p:cNvSpPr/>
          <p:nvPr/>
        </p:nvSpPr>
        <p:spPr>
          <a:xfrm flipV="1">
            <a:off x="2721097" y="564629"/>
            <a:ext cx="3309645" cy="47521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6" name="Curved Up Arrow 45"/>
          <p:cNvSpPr/>
          <p:nvPr/>
        </p:nvSpPr>
        <p:spPr>
          <a:xfrm rot="21214360" flipV="1">
            <a:off x="2133679" y="885857"/>
            <a:ext cx="4293954" cy="47521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700030" y="1273328"/>
            <a:ext cx="266700" cy="15875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76924" y="1114577"/>
            <a:ext cx="266700" cy="15875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6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9735E-6 L -0.09653 -0.17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-89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/>
      <p:bldP spid="8" grpId="1"/>
      <p:bldP spid="9" grpId="0"/>
      <p:bldP spid="9" grpId="1"/>
      <p:bldP spid="12" grpId="0" animBg="1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1" grpId="0"/>
      <p:bldP spid="32" grpId="0"/>
      <p:bldP spid="33" grpId="0"/>
      <p:bldP spid="35" grpId="0"/>
      <p:bldP spid="36" grpId="0"/>
      <p:bldP spid="38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30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3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/>
          <p:cNvSpPr/>
          <p:nvPr/>
        </p:nvSpPr>
        <p:spPr>
          <a:xfrm>
            <a:off x="3049586" y="4035235"/>
            <a:ext cx="4189413" cy="3158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solidFill>
                <a:prstClr val="white"/>
              </a:solidFill>
            </a:endParaRPr>
          </a:p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7061" y="1974250"/>
            <a:ext cx="1049091" cy="506661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32255" y="4248539"/>
            <a:ext cx="274320" cy="486891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234440" y="686055"/>
            <a:ext cx="397764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212080" y="685800"/>
            <a:ext cx="210312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264400" y="685800"/>
            <a:ext cx="68580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77240" y="960120"/>
            <a:ext cx="155448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377440" y="960120"/>
            <a:ext cx="338328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7938" y="254938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r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4950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radii of two cones be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and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and 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and 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be their volumes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respectively.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109728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43200" y="4023896"/>
            <a:ext cx="4572000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Ratio of volumes of two cones is 4 : 9.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200400" y="320040"/>
            <a:ext cx="1371600" cy="274320"/>
          </a:xfrm>
          <a:prstGeom prst="roundRect">
            <a:avLst/>
          </a:prstGeom>
          <a:gradFill flip="none" rotWithShape="1">
            <a:gsLst>
              <a:gs pos="0">
                <a:srgbClr val="FF66FF">
                  <a:tint val="66000"/>
                  <a:satMod val="160000"/>
                </a:srgbClr>
              </a:gs>
              <a:gs pos="50000">
                <a:srgbClr val="FF66FF">
                  <a:tint val="44500"/>
                  <a:satMod val="160000"/>
                </a:srgbClr>
              </a:gs>
              <a:gs pos="100000">
                <a:srgbClr val="FF66FF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V</a:t>
            </a:r>
            <a:r>
              <a:rPr lang="en-IN" sz="1600" b="1" kern="0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IN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: V</a:t>
            </a:r>
            <a:r>
              <a:rPr lang="en-IN" sz="1600" b="1" kern="0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?</a:t>
            </a:r>
            <a:endParaRPr lang="en-IN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0080"/>
            <a:ext cx="783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The base radii of two right circular cones of the same height are in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ratio 2 : 3. Find the ratio of their volumes.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31367" y="280465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0653" y="2979911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18423" y="3009023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r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" y="359031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90800" y="203835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551456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: 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4 : 9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62100" y="201168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21480" y="2309396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[From (i)]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1769560" y="2676066"/>
            <a:ext cx="108293" cy="129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786899" y="3133679"/>
            <a:ext cx="146458" cy="1419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135805" y="2656643"/>
            <a:ext cx="129097" cy="1559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197893" y="3122075"/>
            <a:ext cx="133868" cy="1516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492240" y="137160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863840" y="137160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46520" y="173736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18120" y="173736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09360" y="246888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80960" y="246888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V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61800" y="1270138"/>
            <a:ext cx="2772000" cy="66549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volume of cone 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23888" y="1393507"/>
                <a:ext cx="77617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IN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r</a:t>
                </a:r>
                <a:r>
                  <a:rPr lang="en-IN" b="1" baseline="30000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2</a:t>
                </a:r>
                <a:r>
                  <a:rPr lang="en-IN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h</a:t>
                </a:r>
                <a:endParaRPr lang="en-IN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88" y="1393507"/>
                <a:ext cx="776175" cy="492443"/>
              </a:xfrm>
              <a:prstGeom prst="rect">
                <a:avLst/>
              </a:prstGeom>
              <a:blipFill rotWithShape="1">
                <a:blip r:embed="rId2"/>
                <a:stretch>
                  <a:fillRect r="-787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126480" y="1371600"/>
            <a:ext cx="731520" cy="1005840"/>
            <a:chOff x="6126480" y="1371600"/>
            <a:chExt cx="731520" cy="1005840"/>
          </a:xfrm>
        </p:grpSpPr>
        <p:sp>
          <p:nvSpPr>
            <p:cNvPr id="15" name="Oval 14"/>
            <p:cNvSpPr/>
            <p:nvPr/>
          </p:nvSpPr>
          <p:spPr>
            <a:xfrm>
              <a:off x="6126480" y="2194560"/>
              <a:ext cx="731520" cy="1828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6126480" y="1371600"/>
              <a:ext cx="36576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15" idx="6"/>
            </p:cNvCxnSpPr>
            <p:nvPr/>
          </p:nvCxnSpPr>
          <p:spPr>
            <a:xfrm>
              <a:off x="6492240" y="1371600"/>
              <a:ext cx="36576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315200" y="1371600"/>
            <a:ext cx="1097280" cy="1005840"/>
            <a:chOff x="7315200" y="1371600"/>
            <a:chExt cx="1097280" cy="1005840"/>
          </a:xfrm>
        </p:grpSpPr>
        <p:sp>
          <p:nvSpPr>
            <p:cNvPr id="70" name="Oval 69"/>
            <p:cNvSpPr/>
            <p:nvPr/>
          </p:nvSpPr>
          <p:spPr>
            <a:xfrm>
              <a:off x="7315200" y="2194560"/>
              <a:ext cx="1097280" cy="1828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2" name="Straight Connector 71"/>
            <p:cNvCxnSpPr>
              <a:endCxn id="70" idx="2"/>
            </p:cNvCxnSpPr>
            <p:nvPr/>
          </p:nvCxnSpPr>
          <p:spPr>
            <a:xfrm flipH="1">
              <a:off x="7315200" y="1371600"/>
              <a:ext cx="54864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70" idx="6"/>
            </p:cNvCxnSpPr>
            <p:nvPr/>
          </p:nvCxnSpPr>
          <p:spPr>
            <a:xfrm>
              <a:off x="7863840" y="1371600"/>
              <a:ext cx="54864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492240" y="2258568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srgbClr val="0000FF"/>
                </a:solidFill>
                <a:latin typeface="Bookman Old Style" pitchFamily="18" charset="0"/>
              </a:rPr>
              <a:t>1</a:t>
            </a:r>
            <a:endParaRPr lang="en-US" sz="14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55280" y="2258568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srgbClr val="0000FF"/>
                </a:solidFill>
                <a:latin typeface="Bookman Old Style" pitchFamily="18" charset="0"/>
              </a:rPr>
              <a:t>2</a:t>
            </a:r>
            <a:endParaRPr lang="en-US" sz="1400" b="1" baseline="-250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92240" y="2286000"/>
            <a:ext cx="36576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63840" y="2286000"/>
            <a:ext cx="54864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56443" y="2658866"/>
            <a:ext cx="421911" cy="601450"/>
            <a:chOff x="1875245" y="2635978"/>
            <a:chExt cx="421911" cy="601450"/>
          </a:xfrm>
        </p:grpSpPr>
        <p:sp>
          <p:nvSpPr>
            <p:cNvPr id="75" name="Rectangle 74"/>
            <p:cNvSpPr/>
            <p:nvPr/>
          </p:nvSpPr>
          <p:spPr>
            <a:xfrm>
              <a:off x="1875245" y="263597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75245" y="2898874"/>
              <a:ext cx="4219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910964" y="2957608"/>
              <a:ext cx="3377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442561" y="2456990"/>
            <a:ext cx="320922" cy="553820"/>
            <a:chOff x="1916213" y="2664556"/>
            <a:chExt cx="320922" cy="553820"/>
          </a:xfrm>
        </p:grpSpPr>
        <p:sp>
          <p:nvSpPr>
            <p:cNvPr id="79" name="Rectangle 78"/>
            <p:cNvSpPr/>
            <p:nvPr/>
          </p:nvSpPr>
          <p:spPr>
            <a:xfrm>
              <a:off x="1916213" y="266455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16213" y="2879822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964137" y="2943319"/>
              <a:ext cx="2314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 flipV="1">
            <a:off x="1521619" y="2549380"/>
            <a:ext cx="137160" cy="365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447761" y="2921703"/>
            <a:ext cx="320922" cy="553820"/>
            <a:chOff x="1916213" y="2664556"/>
            <a:chExt cx="320922" cy="553820"/>
          </a:xfrm>
        </p:grpSpPr>
        <p:sp>
          <p:nvSpPr>
            <p:cNvPr id="84" name="Rectangle 83"/>
            <p:cNvSpPr/>
            <p:nvPr/>
          </p:nvSpPr>
          <p:spPr>
            <a:xfrm>
              <a:off x="1916213" y="266455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16213" y="2879822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964137" y="2943319"/>
              <a:ext cx="2314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/>
          <p:cNvCxnSpPr/>
          <p:nvPr/>
        </p:nvCxnSpPr>
        <p:spPr>
          <a:xfrm flipV="1">
            <a:off x="1538743" y="3037235"/>
            <a:ext cx="146686" cy="315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31367" y="360865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763587" y="3462869"/>
            <a:ext cx="421911" cy="601450"/>
            <a:chOff x="1875245" y="2635978"/>
            <a:chExt cx="421911" cy="601450"/>
          </a:xfrm>
        </p:grpSpPr>
        <p:sp>
          <p:nvSpPr>
            <p:cNvPr id="102" name="Rectangle 101"/>
            <p:cNvSpPr/>
            <p:nvPr/>
          </p:nvSpPr>
          <p:spPr>
            <a:xfrm>
              <a:off x="1875245" y="263597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875245" y="2898874"/>
              <a:ext cx="4219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910964" y="2957608"/>
              <a:ext cx="3377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449395" y="3441915"/>
            <a:ext cx="45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449395" y="3750067"/>
            <a:ext cx="45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1495906" y="3783401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57200" y="429992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31367" y="431826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63587" y="4172480"/>
            <a:ext cx="421911" cy="601450"/>
            <a:chOff x="1875245" y="2635978"/>
            <a:chExt cx="421911" cy="601450"/>
          </a:xfrm>
        </p:grpSpPr>
        <p:sp>
          <p:nvSpPr>
            <p:cNvPr id="116" name="Rectangle 115"/>
            <p:cNvSpPr/>
            <p:nvPr/>
          </p:nvSpPr>
          <p:spPr>
            <a:xfrm>
              <a:off x="1875245" y="263597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875245" y="2898874"/>
              <a:ext cx="4219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1910964" y="2957608"/>
              <a:ext cx="3377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/>
          <p:cNvSpPr/>
          <p:nvPr/>
        </p:nvSpPr>
        <p:spPr>
          <a:xfrm>
            <a:off x="1494279" y="4151526"/>
            <a:ext cx="369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496660" y="4397767"/>
            <a:ext cx="365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1516371" y="4493012"/>
            <a:ext cx="3057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uble Bracket 15"/>
          <p:cNvSpPr/>
          <p:nvPr/>
        </p:nvSpPr>
        <p:spPr>
          <a:xfrm>
            <a:off x="1454330" y="4233456"/>
            <a:ext cx="423523" cy="519111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824241" y="4181277"/>
            <a:ext cx="274434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43200" y="231819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420939" y="233653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3049587" y="2190750"/>
            <a:ext cx="421911" cy="601450"/>
            <a:chOff x="1875245" y="2635978"/>
            <a:chExt cx="421911" cy="601450"/>
          </a:xfrm>
        </p:grpSpPr>
        <p:sp>
          <p:nvSpPr>
            <p:cNvPr id="127" name="Rectangle 126"/>
            <p:cNvSpPr/>
            <p:nvPr/>
          </p:nvSpPr>
          <p:spPr>
            <a:xfrm>
              <a:off x="1875245" y="263597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875245" y="2898874"/>
              <a:ext cx="4219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910964" y="2957608"/>
              <a:ext cx="3377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804323" y="220789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782660" y="2484672"/>
            <a:ext cx="365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802371" y="2511282"/>
            <a:ext cx="3057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ouble Bracket 132"/>
          <p:cNvSpPr/>
          <p:nvPr/>
        </p:nvSpPr>
        <p:spPr>
          <a:xfrm>
            <a:off x="3740330" y="2251726"/>
            <a:ext cx="423523" cy="519111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110241" y="2199547"/>
            <a:ext cx="274434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43200" y="299637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420939" y="301471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3049587" y="2868930"/>
            <a:ext cx="421911" cy="601450"/>
            <a:chOff x="1875245" y="2635978"/>
            <a:chExt cx="421911" cy="601450"/>
          </a:xfrm>
        </p:grpSpPr>
        <p:sp>
          <p:nvSpPr>
            <p:cNvPr id="138" name="Rectangle 137"/>
            <p:cNvSpPr/>
            <p:nvPr/>
          </p:nvSpPr>
          <p:spPr>
            <a:xfrm>
              <a:off x="1875245" y="2635978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75245" y="2898874"/>
              <a:ext cx="4219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V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1910964" y="2957608"/>
              <a:ext cx="3377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3804323" y="288607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782660" y="3162852"/>
            <a:ext cx="365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3802371" y="3189462"/>
            <a:ext cx="3057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92745" y="1898321"/>
            <a:ext cx="369012" cy="583029"/>
            <a:chOff x="1901694" y="2597768"/>
            <a:chExt cx="369012" cy="583029"/>
          </a:xfrm>
        </p:grpSpPr>
        <p:sp>
          <p:nvSpPr>
            <p:cNvPr id="106" name="Rectangle 105"/>
            <p:cNvSpPr/>
            <p:nvPr/>
          </p:nvSpPr>
          <p:spPr>
            <a:xfrm>
              <a:off x="1901694" y="2597768"/>
              <a:ext cx="369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01694" y="2842243"/>
              <a:ext cx="3690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r>
                <a:rPr lang="en-US" sz="1600" b="1" baseline="-25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905846" y="2932208"/>
              <a:ext cx="3480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937260" y="206082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1236951" y="1913878"/>
            <a:ext cx="348009" cy="613509"/>
            <a:chOff x="1905846" y="2613008"/>
            <a:chExt cx="348009" cy="613509"/>
          </a:xfrm>
        </p:grpSpPr>
        <p:sp>
          <p:nvSpPr>
            <p:cNvPr id="146" name="Rectangle 145"/>
            <p:cNvSpPr/>
            <p:nvPr/>
          </p:nvSpPr>
          <p:spPr>
            <a:xfrm>
              <a:off x="1925738" y="2613008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925739" y="2887963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endParaRPr lang="en-US" sz="16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1905846" y="2932208"/>
              <a:ext cx="3480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5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50"/>
                            </p:stCondLst>
                            <p:childTnLst>
                              <p:par>
                                <p:cTn id="3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75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3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65" grpId="0" animBg="1"/>
      <p:bldP spid="65" grpId="1" animBg="1"/>
      <p:bldP spid="66" grpId="0" animBg="1"/>
      <p:bldP spid="66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47" grpId="0"/>
      <p:bldP spid="37" grpId="0"/>
      <p:bldP spid="64" grpId="0"/>
      <p:bldP spid="83" grpId="0" animBg="1"/>
      <p:bldP spid="83" grpId="1" animBg="1"/>
      <p:bldP spid="44" grpId="0"/>
      <p:bldP spid="48" grpId="0"/>
      <p:bldP spid="49" grpId="0"/>
      <p:bldP spid="14" grpId="0"/>
      <p:bldP spid="61" grpId="0"/>
      <p:bldP spid="62" grpId="0"/>
      <p:bldP spid="53" grpId="0"/>
      <p:bldP spid="56" grpId="0"/>
      <p:bldP spid="57" grpId="0"/>
      <p:bldP spid="60" grpId="0"/>
      <p:bldP spid="67" grpId="0" animBg="1"/>
      <p:bldP spid="67" grpId="1" animBg="1"/>
      <p:bldP spid="68" grpId="0"/>
      <p:bldP spid="68" grpId="1"/>
      <p:bldP spid="13" grpId="0"/>
      <p:bldP spid="52" grpId="0"/>
      <p:bldP spid="100" grpId="0"/>
      <p:bldP spid="110" grpId="0"/>
      <p:bldP spid="111" grpId="0"/>
      <p:bldP spid="113" grpId="0"/>
      <p:bldP spid="114" grpId="0"/>
      <p:bldP spid="119" grpId="0"/>
      <p:bldP spid="120" grpId="0"/>
      <p:bldP spid="16" grpId="0" animBg="1"/>
      <p:bldP spid="122" grpId="0"/>
      <p:bldP spid="124" grpId="0"/>
      <p:bldP spid="125" grpId="0"/>
      <p:bldP spid="130" grpId="0"/>
      <p:bldP spid="131" grpId="0"/>
      <p:bldP spid="133" grpId="0" animBg="1"/>
      <p:bldP spid="134" grpId="0"/>
      <p:bldP spid="135" grpId="0"/>
      <p:bldP spid="136" grpId="0"/>
      <p:bldP spid="141" grpId="0"/>
      <p:bldP spid="142" grpId="0"/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4295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31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>
          <a:xfrm>
            <a:off x="5455783" y="3061470"/>
            <a:ext cx="2219782" cy="27228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3611424" y="133548"/>
            <a:ext cx="1093127" cy="27228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598715" y="832777"/>
            <a:ext cx="7924799" cy="272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2667000" y="593291"/>
            <a:ext cx="5856513" cy="272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67128" y="3872132"/>
            <a:ext cx="8813586" cy="272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72415" y="3445347"/>
            <a:ext cx="870856" cy="272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447801" y="2944605"/>
            <a:ext cx="3243942" cy="272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83030" y="4256314"/>
            <a:ext cx="6912427" cy="7402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4064723" y="1571760"/>
            <a:ext cx="306226" cy="272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319374" y="1571760"/>
            <a:ext cx="871376" cy="272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656174" y="1571760"/>
            <a:ext cx="306226" cy="272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189324" y="1571760"/>
            <a:ext cx="871376" cy="2722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7034257" y="1511940"/>
            <a:ext cx="1012463" cy="388260"/>
            <a:chOff x="6469170" y="3751034"/>
            <a:chExt cx="1012463" cy="388260"/>
          </a:xfrm>
        </p:grpSpPr>
        <p:sp>
          <p:nvSpPr>
            <p:cNvPr id="99" name="TextBox 98"/>
            <p:cNvSpPr txBox="1"/>
            <p:nvPr/>
          </p:nvSpPr>
          <p:spPr>
            <a:xfrm>
              <a:off x="6845178" y="3769962"/>
              <a:ext cx="63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100</a:t>
              </a:r>
              <a:endParaRPr lang="en-US" baseline="30000" dirty="0"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69170" y="3758294"/>
              <a:ext cx="370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</a:t>
              </a:r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763081" y="3751034"/>
              <a:ext cx="666482" cy="388260"/>
              <a:chOff x="1981200" y="3250290"/>
              <a:chExt cx="666482" cy="38826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1981200" y="3377294"/>
                <a:ext cx="76200" cy="2612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060575" y="3250290"/>
                <a:ext cx="29369" cy="38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088356" y="3255048"/>
                <a:ext cx="5593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3"/>
          <p:cNvGrpSpPr/>
          <p:nvPr/>
        </p:nvGrpSpPr>
        <p:grpSpPr>
          <a:xfrm>
            <a:off x="3048000" y="1511940"/>
            <a:ext cx="1513929" cy="388260"/>
            <a:chOff x="6300894" y="3751034"/>
            <a:chExt cx="1513929" cy="388260"/>
          </a:xfrm>
        </p:grpSpPr>
        <p:sp>
          <p:nvSpPr>
            <p:cNvPr id="75" name="TextBox 74"/>
            <p:cNvSpPr txBox="1"/>
            <p:nvPr/>
          </p:nvSpPr>
          <p:spPr>
            <a:xfrm>
              <a:off x="6890898" y="3769962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Book Antiqua" pitchFamily="18" charset="0"/>
                </a:rPr>
                <a:t>r</a:t>
              </a:r>
              <a:r>
                <a:rPr lang="en-US" i="1" baseline="30000" dirty="0" smtClean="0">
                  <a:latin typeface="Book Antiqua" pitchFamily="18" charset="0"/>
                </a:rPr>
                <a:t>2</a:t>
              </a:r>
              <a:r>
                <a:rPr lang="en-US" i="1" dirty="0" smtClean="0">
                  <a:latin typeface="Book Antiqua" pitchFamily="18" charset="0"/>
                </a:rPr>
                <a:t> + h</a:t>
              </a:r>
              <a:r>
                <a:rPr lang="en-US" i="1" baseline="30000" dirty="0" smtClean="0">
                  <a:latin typeface="Book Antiqua" pitchFamily="18" charset="0"/>
                </a:rPr>
                <a:t>2</a:t>
              </a:r>
              <a:endParaRPr lang="en-US" baseline="30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00894" y="3758294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Book Antiqua" pitchFamily="18" charset="0"/>
                </a:rPr>
                <a:t>l</a:t>
              </a:r>
              <a:r>
                <a:rPr lang="en-US" dirty="0" smtClean="0"/>
                <a:t>  = </a:t>
              </a:r>
              <a:endParaRPr lang="en-US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763081" y="3751034"/>
              <a:ext cx="901793" cy="388260"/>
              <a:chOff x="1981200" y="3250290"/>
              <a:chExt cx="901793" cy="38826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981200" y="3377294"/>
                <a:ext cx="76200" cy="2612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2060575" y="3250290"/>
                <a:ext cx="29369" cy="38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088356" y="3255048"/>
                <a:ext cx="7946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4844821" y="1525909"/>
            <a:ext cx="42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6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18330" y="1511940"/>
            <a:ext cx="1281812" cy="388260"/>
            <a:chOff x="4418330" y="1511940"/>
            <a:chExt cx="1281812" cy="388260"/>
          </a:xfrm>
        </p:grpSpPr>
        <p:sp>
          <p:nvSpPr>
            <p:cNvPr id="83" name="TextBox 82"/>
            <p:cNvSpPr txBox="1"/>
            <p:nvPr/>
          </p:nvSpPr>
          <p:spPr>
            <a:xfrm>
              <a:off x="4418330" y="1519200"/>
              <a:ext cx="370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</a:t>
              </a:r>
              <a:endParaRPr lang="en-US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757961" y="1511940"/>
              <a:ext cx="942181" cy="388260"/>
              <a:chOff x="1981200" y="3250290"/>
              <a:chExt cx="942181" cy="388260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981200" y="3377294"/>
                <a:ext cx="76200" cy="2612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060575" y="3250290"/>
                <a:ext cx="29369" cy="38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088356" y="3255048"/>
                <a:ext cx="8350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5707107" y="1511940"/>
            <a:ext cx="1328693" cy="388260"/>
            <a:chOff x="6469170" y="3751034"/>
            <a:chExt cx="1328693" cy="388260"/>
          </a:xfrm>
        </p:grpSpPr>
        <p:sp>
          <p:nvSpPr>
            <p:cNvPr id="90" name="TextBox 89"/>
            <p:cNvSpPr txBox="1"/>
            <p:nvPr/>
          </p:nvSpPr>
          <p:spPr>
            <a:xfrm>
              <a:off x="6469170" y="3758294"/>
              <a:ext cx="370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6763081" y="3751034"/>
              <a:ext cx="1034782" cy="388260"/>
              <a:chOff x="1981200" y="3250290"/>
              <a:chExt cx="1034782" cy="38826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1981200" y="3377294"/>
                <a:ext cx="76200" cy="2612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060575" y="3250290"/>
                <a:ext cx="29369" cy="38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088356" y="3255048"/>
                <a:ext cx="9276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Rectangle 94"/>
          <p:cNvSpPr/>
          <p:nvPr/>
        </p:nvSpPr>
        <p:spPr>
          <a:xfrm>
            <a:off x="7944517" y="1521404"/>
            <a:ext cx="97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 10m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79163" y="2426214"/>
            <a:ext cx="795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3.14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69259" y="2426214"/>
            <a:ext cx="366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/>
                <a:sym typeface="Symbol"/>
              </a:rPr>
              <a:t>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32245" y="2426214"/>
            <a:ext cx="33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6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11277" y="2426214"/>
            <a:ext cx="366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/>
                <a:sym typeface="Symbol"/>
              </a:rPr>
              <a:t>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29659" y="2426214"/>
            <a:ext cx="5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8640" y="1894324"/>
            <a:ext cx="4194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/>
              </a:rPr>
              <a:t>Area of the canvas used for </a:t>
            </a:r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the </a:t>
            </a:r>
            <a:r>
              <a:rPr lang="en-IN" dirty="0">
                <a:solidFill>
                  <a:srgbClr val="000000"/>
                </a:solidFill>
                <a:latin typeface="Bookman Old Style"/>
              </a:rPr>
              <a:t>tent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87240" y="191662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05179" y="1894324"/>
            <a:ext cx="3698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Curved </a:t>
            </a:r>
            <a:r>
              <a:rPr lang="en-IN" dirty="0">
                <a:solidFill>
                  <a:srgbClr val="000000"/>
                </a:solidFill>
                <a:latin typeface="Bookman Old Style"/>
              </a:rPr>
              <a:t>surface </a:t>
            </a:r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area </a:t>
            </a:r>
            <a:r>
              <a:rPr lang="en-IN" dirty="0">
                <a:solidFill>
                  <a:srgbClr val="000000"/>
                </a:solidFill>
                <a:latin typeface="Bookman Old Style"/>
              </a:rPr>
              <a:t>of the tent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4384" y="137634"/>
            <a:ext cx="5974080" cy="2582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87844" y="405900"/>
            <a:ext cx="1232993" cy="22691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72725" y="404988"/>
            <a:ext cx="1257776" cy="2361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993" y="81844"/>
            <a:ext cx="448556" cy="369831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780" y="84773"/>
            <a:ext cx="6528555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What length of tarpaulin 3m wide will be required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to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" y="323850"/>
            <a:ext cx="6534150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make conical tent of height 8m and base radius 6m?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" y="546865"/>
            <a:ext cx="8115300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Assume that the extra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length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of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material that will be required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for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74" y="781050"/>
            <a:ext cx="8124825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stitching margins and wastage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in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cutting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is approximately 20cm.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083" y="85347"/>
            <a:ext cx="6540185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What length of tarpaulin 3m wide will be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required to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752" y="323850"/>
            <a:ext cx="6704431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make conical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tent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of height 8m and base radius 6m?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9762" y="1086882"/>
            <a:ext cx="270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Let </a:t>
            </a:r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be the radius, 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26" y="1085850"/>
            <a:ext cx="69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53870" y="1093470"/>
            <a:ext cx="270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h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be the height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39870" y="1101090"/>
            <a:ext cx="370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l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be the slant height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of the tent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0863" y="1521404"/>
            <a:ext cx="172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Then, </a:t>
            </a:r>
            <a:r>
              <a:rPr lang="pt-BR" i="1" dirty="0">
                <a:solidFill>
                  <a:srgbClr val="000000"/>
                </a:solidFill>
                <a:latin typeface="Book Antiqua" pitchFamily="18" charset="0"/>
                <a:sym typeface="Symbol"/>
              </a:rPr>
              <a:t>h</a:t>
            </a:r>
            <a:r>
              <a:rPr lang="pt-BR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= 8m,  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53318" y="1521404"/>
            <a:ext cx="992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pt-BR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pt-BR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 </a:t>
            </a:r>
            <a:r>
              <a:rPr lang="pt-BR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6m,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3792849" y="948690"/>
            <a:ext cx="3288043" cy="1051275"/>
          </a:xfrm>
          <a:prstGeom prst="cloudCallout">
            <a:avLst>
              <a:gd name="adj1" fmla="val -16256"/>
              <a:gd name="adj2" fmla="val -104308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33800" y="1061617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We know,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Area = Length  Width</a:t>
            </a:r>
          </a:p>
        </p:txBody>
      </p:sp>
      <p:sp>
        <p:nvSpPr>
          <p:cNvPr id="37" name="Cloud Callout 36"/>
          <p:cNvSpPr/>
          <p:nvPr/>
        </p:nvSpPr>
        <p:spPr>
          <a:xfrm>
            <a:off x="5453651" y="3102509"/>
            <a:ext cx="3490324" cy="1040866"/>
          </a:xfrm>
          <a:prstGeom prst="cloudCallout">
            <a:avLst>
              <a:gd name="adj1" fmla="val -61242"/>
              <a:gd name="adj2" fmla="val -2942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3171" y="3179752"/>
            <a:ext cx="333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This will be equal to curved surface area of the tent</a:t>
            </a:r>
          </a:p>
        </p:txBody>
      </p:sp>
      <p:sp>
        <p:nvSpPr>
          <p:cNvPr id="42" name="Cloud Callout 41"/>
          <p:cNvSpPr/>
          <p:nvPr/>
        </p:nvSpPr>
        <p:spPr>
          <a:xfrm>
            <a:off x="696297" y="2412082"/>
            <a:ext cx="3455766" cy="1061788"/>
          </a:xfrm>
          <a:prstGeom prst="cloudCallout">
            <a:avLst>
              <a:gd name="adj1" fmla="val 83273"/>
              <a:gd name="adj2" fmla="val -7545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1110" y="2522646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curved surface area of the cone?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91248" y="2708312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</a:t>
            </a:r>
            <a:r>
              <a:rPr lang="en-US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rl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97960" y="216950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11344" y="2708312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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r</a:t>
            </a:r>
            <a:r>
              <a:rPr lang="en-US" i="1" dirty="0" err="1" smtClean="0">
                <a:latin typeface="Book Antiqua" pitchFamily="18" charset="0"/>
                <a:sym typeface="Symbol"/>
              </a:rPr>
              <a:t>l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14747" y="242621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55690" y="2426214"/>
            <a:ext cx="113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188.4m</a:t>
            </a:r>
            <a:r>
              <a:rPr lang="en-IN" baseline="30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baseline="30000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34125" y="242621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4119" y="339210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21327" y="3255065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188.4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5008328" y="3580531"/>
            <a:ext cx="65507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171726" y="3539624"/>
            <a:ext cx="328275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79572" y="339210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73137" y="3392103"/>
            <a:ext cx="923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/>
              </a:rPr>
              <a:t>62.8m</a:t>
            </a:r>
            <a:endParaRPr lang="en-US" baseline="30000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13819" y="546865"/>
            <a:ext cx="6540929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extra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length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of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material that will be required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for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0540" y="780351"/>
            <a:ext cx="8072213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stitching margins and wastage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in cutting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is approximately 20cm.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6" name="Curved Up Arrow 95"/>
          <p:cNvSpPr/>
          <p:nvPr/>
        </p:nvSpPr>
        <p:spPr>
          <a:xfrm rot="1049438" flipV="1">
            <a:off x="2911816" y="1585788"/>
            <a:ext cx="3057322" cy="47521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7" name="Curved Up Arrow 96"/>
          <p:cNvSpPr/>
          <p:nvPr/>
        </p:nvSpPr>
        <p:spPr>
          <a:xfrm rot="9564384" flipV="1">
            <a:off x="6057676" y="2255736"/>
            <a:ext cx="2689194" cy="43903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05" name="Cloud Callout 104"/>
          <p:cNvSpPr/>
          <p:nvPr/>
        </p:nvSpPr>
        <p:spPr>
          <a:xfrm>
            <a:off x="658197" y="2413179"/>
            <a:ext cx="3455766" cy="1088846"/>
          </a:xfrm>
          <a:prstGeom prst="cloudCallout">
            <a:avLst>
              <a:gd name="adj1" fmla="val 64806"/>
              <a:gd name="adj2" fmla="val -5105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30635" y="2476118"/>
            <a:ext cx="333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We don’t have the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value of </a:t>
            </a:r>
            <a:r>
              <a:rPr lang="en-US" i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(slant height)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93112" y="2482850"/>
            <a:ext cx="2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to find slant height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of a cone ?</a:t>
            </a:r>
            <a:endParaRPr lang="en-US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699100" y="2733675"/>
            <a:ext cx="1584878" cy="388260"/>
            <a:chOff x="6184225" y="3751034"/>
            <a:chExt cx="1584878" cy="388260"/>
          </a:xfrm>
        </p:grpSpPr>
        <p:sp>
          <p:nvSpPr>
            <p:cNvPr id="109" name="TextBox 108"/>
            <p:cNvSpPr txBox="1"/>
            <p:nvPr/>
          </p:nvSpPr>
          <p:spPr>
            <a:xfrm>
              <a:off x="6737788" y="3769962"/>
              <a:ext cx="1031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r</a:t>
              </a:r>
              <a:r>
                <a:rPr lang="en-US" b="1" i="1" baseline="30000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 + h</a:t>
              </a:r>
              <a:r>
                <a:rPr lang="en-US" b="1" i="1" baseline="30000" dirty="0" smtClean="0">
                  <a:solidFill>
                    <a:srgbClr val="FFFF00"/>
                  </a:solidFill>
                  <a:latin typeface="Comic Sans MS" pitchFamily="66" charset="0"/>
                </a:rPr>
                <a:t>2</a:t>
              </a:r>
              <a:endParaRPr lang="en-US" b="1" baseline="30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184225" y="3758294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  <a:latin typeface="Comic Sans MS" pitchFamily="66" charset="0"/>
                </a:rPr>
                <a:t>l</a:t>
              </a:r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 = 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646412" y="3751034"/>
              <a:ext cx="1039113" cy="388260"/>
              <a:chOff x="1864531" y="3250290"/>
              <a:chExt cx="1039113" cy="388260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1864531" y="3377294"/>
                <a:ext cx="76200" cy="261256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1943906" y="3250290"/>
                <a:ext cx="29369" cy="387355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971687" y="3255048"/>
                <a:ext cx="93195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>
            <a:off x="5140247" y="1525909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+ </a:t>
            </a:r>
            <a:r>
              <a:rPr lang="en-US" dirty="0" smtClean="0">
                <a:latin typeface="Bookman Old Style" pitchFamily="18" charset="0"/>
              </a:rPr>
              <a:t>8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83809" y="4354773"/>
            <a:ext cx="2948857" cy="285194"/>
          </a:xfrm>
          <a:prstGeom prst="roundRect">
            <a:avLst/>
          </a:prstGeom>
          <a:solidFill>
            <a:srgbClr val="D99694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13545" y="4482058"/>
            <a:ext cx="334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Length of tarpaulin required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33327" y="44978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26499" y="4306388"/>
            <a:ext cx="311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Area of tarpaulin required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065191" y="4669954"/>
            <a:ext cx="3073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19922" y="4606187"/>
            <a:ext cx="2258290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Width 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of tarpaulin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13877" y="4302578"/>
            <a:ext cx="6726534" cy="679126"/>
            <a:chOff x="1352550" y="1905000"/>
            <a:chExt cx="6726534" cy="679126"/>
          </a:xfrm>
        </p:grpSpPr>
        <p:sp>
          <p:nvSpPr>
            <p:cNvPr id="58" name="Rectangle 57"/>
            <p:cNvSpPr/>
            <p:nvPr/>
          </p:nvSpPr>
          <p:spPr>
            <a:xfrm>
              <a:off x="1352550" y="2085975"/>
              <a:ext cx="33493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Length of tarpaulin required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72000" y="2095500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62525" y="1905000"/>
              <a:ext cx="3116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Area of tarpaulin required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5001217" y="2268566"/>
              <a:ext cx="30733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355948" y="2214324"/>
              <a:ext cx="2258290" cy="369802"/>
            </a:xfrm>
            <a:prstGeom prst="rect">
              <a:avLst/>
            </a:prstGeom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Width </a:t>
              </a:r>
              <a:r>
                <a:rPr lang="en-US" dirty="0">
                  <a:solidFill>
                    <a:srgbClr val="000000"/>
                  </a:solidFill>
                  <a:latin typeface="Bookman Old Style"/>
                </a:rPr>
                <a:t>of tarpaulin</a:t>
              </a:r>
              <a:endParaRPr lang="en-US" dirty="0">
                <a:latin typeface="Bookman Old Style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52900" y="1093470"/>
            <a:ext cx="2282118" cy="691104"/>
            <a:chOff x="4152900" y="1108710"/>
            <a:chExt cx="2282118" cy="691104"/>
          </a:xfrm>
        </p:grpSpPr>
        <p:grpSp>
          <p:nvGrpSpPr>
            <p:cNvPr id="27" name="Group 26"/>
            <p:cNvGrpSpPr/>
            <p:nvPr/>
          </p:nvGrpSpPr>
          <p:grpSpPr>
            <a:xfrm>
              <a:off x="4152900" y="1108710"/>
              <a:ext cx="2282118" cy="691104"/>
              <a:chOff x="4069080" y="1123950"/>
              <a:chExt cx="2282118" cy="691104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4069080" y="1285756"/>
                <a:ext cx="1477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  <a:sym typeface="Symbol"/>
                  </a:rPr>
                  <a:t> length =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326380" y="1123950"/>
                <a:ext cx="1024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  <a:sym typeface="Symbol"/>
                  </a:rPr>
                  <a:t>area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326380" y="1445722"/>
                <a:ext cx="1024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Comic Sans MS" pitchFamily="66" charset="0"/>
                    <a:sym typeface="Symbol"/>
                  </a:rPr>
                  <a:t>width</a:t>
                </a:r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5504244" y="1462802"/>
              <a:ext cx="827976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6098355" y="1530868"/>
            <a:ext cx="5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36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31280" y="1530868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+ 64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35" name="Cloud Callout 34"/>
          <p:cNvSpPr/>
          <p:nvPr/>
        </p:nvSpPr>
        <p:spPr>
          <a:xfrm>
            <a:off x="1219200" y="2876550"/>
            <a:ext cx="3855488" cy="1184605"/>
          </a:xfrm>
          <a:prstGeom prst="cloudCallout">
            <a:avLst>
              <a:gd name="adj1" fmla="val 55047"/>
              <a:gd name="adj2" fmla="val 7636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01302" y="3040902"/>
            <a:ext cx="333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Area of tarpaulin required is the area of the canvas used for the tent.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52400" y="381272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/>
              </a:rPr>
              <a:t>The extra material required for stitching margins and cutting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243277" y="3812720"/>
            <a:ext cx="887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20 cm</a:t>
            </a:r>
            <a:endParaRPr lang="en-US" baseline="30000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061348" y="38127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87553" y="38127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177530" y="3812720"/>
            <a:ext cx="85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0.2 m</a:t>
            </a:r>
            <a:endParaRPr lang="en-US" baseline="30000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52400" y="4182052"/>
            <a:ext cx="4937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/>
              </a:rPr>
              <a:t>So, the total length of tarpaulin required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26606" y="4182052"/>
            <a:ext cx="887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62.8</a:t>
            </a:r>
            <a:endParaRPr lang="en-US" baseline="30000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799857" y="41820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610806" y="41820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+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811038" y="4182052"/>
            <a:ext cx="614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0.2</a:t>
            </a:r>
            <a:endParaRPr lang="en-US" baseline="30000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294755" y="418205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67511" y="4182052"/>
            <a:ext cx="709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63m</a:t>
            </a:r>
            <a:endParaRPr lang="en-US" baseline="30000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21110" y="4626428"/>
            <a:ext cx="4357725" cy="29721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674476" y="4590367"/>
            <a:ext cx="448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Bookman Old Style"/>
              </a:rPr>
              <a:t>The </a:t>
            </a:r>
            <a:r>
              <a:rPr lang="en-IN" b="1" dirty="0">
                <a:solidFill>
                  <a:srgbClr val="000000"/>
                </a:solidFill>
                <a:latin typeface="Bookman Old Style"/>
              </a:rPr>
              <a:t>total length of </a:t>
            </a:r>
            <a:r>
              <a:rPr lang="en-IN" b="1" dirty="0" smtClean="0">
                <a:solidFill>
                  <a:srgbClr val="000000"/>
                </a:solidFill>
                <a:latin typeface="Bookman Old Style"/>
              </a:rPr>
              <a:t>tarpaulin is 63m</a:t>
            </a:r>
            <a:endParaRPr lang="en-US" b="1" dirty="0" smtClean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139" name="Curved Up Arrow 138"/>
          <p:cNvSpPr/>
          <p:nvPr/>
        </p:nvSpPr>
        <p:spPr>
          <a:xfrm rot="8256961">
            <a:off x="4974510" y="3542772"/>
            <a:ext cx="1253786" cy="40677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40" name="Curved Up Arrow 139"/>
          <p:cNvSpPr/>
          <p:nvPr/>
        </p:nvSpPr>
        <p:spPr>
          <a:xfrm rot="10162896">
            <a:off x="5934757" y="3683920"/>
            <a:ext cx="2420644" cy="406770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52400" y="4590367"/>
            <a:ext cx="41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/>
                <a:sym typeface="Symbol"/>
              </a:rPr>
              <a:t></a:t>
            </a:r>
            <a:endParaRPr lang="en-US" dirty="0" smtClean="0">
              <a:solidFill>
                <a:srgbClr val="000000"/>
              </a:solidFill>
              <a:latin typeface="Bookman Old Style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5029294" y="3365183"/>
            <a:ext cx="657130" cy="12876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184775" y="3667131"/>
            <a:ext cx="311934" cy="10159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638800" y="3295650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/>
              </a:rPr>
              <a:t>62.8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4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30417 -0.11142 " pathEditMode="relative" rAng="0" ptsTypes="AA">
                                      <p:cBhvr>
                                        <p:cTn id="2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5586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000"/>
                            </p:stCondLst>
                            <p:childTnLst>
                              <p:par>
                                <p:cTn id="3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64198E-7 L -0.00087 -0.31142 " pathEditMode="relative" rAng="0" ptsTypes="AA">
                                      <p:cBhvr>
                                        <p:cTn id="43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10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00"/>
                            </p:stCondLst>
                            <p:childTnLst>
                              <p:par>
                                <p:cTn id="5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500"/>
                            </p:stCondLst>
                            <p:childTnLst>
                              <p:par>
                                <p:cTn id="6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500"/>
                            </p:stCondLst>
                            <p:childTnLst>
                              <p:par>
                                <p:cTn id="6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500"/>
                            </p:stCondLst>
                            <p:childTnLst>
                              <p:par>
                                <p:cTn id="6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0"/>
                            </p:stCondLst>
                            <p:childTnLst>
                              <p:par>
                                <p:cTn id="6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1" grpId="1" animBg="1"/>
      <p:bldP spid="150" grpId="0" animBg="1"/>
      <p:bldP spid="150" grpId="1" animBg="1"/>
      <p:bldP spid="145" grpId="0" animBg="1"/>
      <p:bldP spid="145" grpId="1" animBg="1"/>
      <p:bldP spid="144" grpId="0" animBg="1"/>
      <p:bldP spid="144" grpId="1" animBg="1"/>
      <p:bldP spid="143" grpId="0" animBg="1"/>
      <p:bldP spid="143" grpId="1" animBg="1"/>
      <p:bldP spid="142" grpId="0" animBg="1"/>
      <p:bldP spid="142" grpId="1" animBg="1"/>
      <p:bldP spid="141" grpId="0" animBg="1"/>
      <p:bldP spid="141" grpId="1" animBg="1"/>
      <p:bldP spid="18" grpId="0" animBg="1"/>
      <p:bldP spid="18" grpId="1" animBg="1"/>
      <p:bldP spid="117" grpId="0" animBg="1"/>
      <p:bldP spid="117" grpId="1" animBg="1"/>
      <p:bldP spid="118" grpId="0" animBg="1"/>
      <p:bldP spid="118" grpId="1" animBg="1"/>
      <p:bldP spid="116" grpId="0" animBg="1"/>
      <p:bldP spid="116" grpId="1" animBg="1"/>
      <p:bldP spid="115" grpId="0" animBg="1"/>
      <p:bldP spid="115" grpId="1" animBg="1"/>
      <p:bldP spid="82" grpId="0"/>
      <p:bldP spid="95" grpId="0"/>
      <p:bldP spid="48" grpId="0"/>
      <p:bldP spid="49" grpId="0"/>
      <p:bldP spid="50" grpId="0"/>
      <p:bldP spid="51" grpId="0"/>
      <p:bldP spid="52" grpId="0"/>
      <p:bldP spid="39" grpId="0"/>
      <p:bldP spid="40" grpId="0"/>
      <p:bldP spid="41" grpId="0"/>
      <p:bldP spid="24" grpId="0" animBg="1"/>
      <p:bldP spid="24" grpId="1" animBg="1"/>
      <p:bldP spid="23" grpId="0" animBg="1"/>
      <p:bldP spid="23" grpId="1" animBg="1"/>
      <p:bldP spid="19" grpId="0" animBg="1"/>
      <p:bldP spid="19" grpId="1" animBg="1"/>
      <p:bldP spid="4" grpId="0"/>
      <p:bldP spid="5" grpId="0"/>
      <p:bldP spid="6" grpId="0"/>
      <p:bldP spid="7" grpId="0"/>
      <p:bldP spid="8" grpId="0"/>
      <p:bldP spid="11" grpId="0"/>
      <p:bldP spid="11" grpId="1"/>
      <p:bldP spid="12" grpId="0"/>
      <p:bldP spid="12" grpId="1"/>
      <p:bldP spid="13" grpId="0"/>
      <p:bldP spid="15" grpId="0"/>
      <p:bldP spid="16" grpId="0"/>
      <p:bldP spid="20" grpId="0"/>
      <p:bldP spid="21" grpId="0"/>
      <p:bldP spid="25" grpId="0" animBg="1"/>
      <p:bldP spid="26" grpId="0" uiExpand="1" build="allAtOnce"/>
      <p:bldP spid="37" grpId="0" animBg="1"/>
      <p:bldP spid="38" grpId="0" build="allAtOnce"/>
      <p:bldP spid="42" grpId="0" animBg="1"/>
      <p:bldP spid="43" grpId="0" build="allAtOnce"/>
      <p:bldP spid="44" grpId="0"/>
      <p:bldP spid="44" grpId="1"/>
      <p:bldP spid="45" grpId="0"/>
      <p:bldP spid="46" grpId="0"/>
      <p:bldP spid="46" grpId="1"/>
      <p:bldP spid="47" grpId="0"/>
      <p:bldP spid="53" grpId="0"/>
      <p:bldP spid="54" grpId="0"/>
      <p:bldP spid="63" grpId="0"/>
      <p:bldP spid="65" grpId="0"/>
      <p:bldP spid="67" grpId="0"/>
      <p:bldP spid="69" grpId="0"/>
      <p:bldP spid="70" grpId="0"/>
      <p:bldP spid="72" grpId="0"/>
      <p:bldP spid="72" grpId="1"/>
      <p:bldP spid="73" grpId="0"/>
      <p:bldP spid="73" grpId="1"/>
      <p:bldP spid="96" grpId="0" animBg="1"/>
      <p:bldP spid="96" grpId="1" animBg="1"/>
      <p:bldP spid="97" grpId="0" animBg="1"/>
      <p:bldP spid="97" grpId="1" animBg="1"/>
      <p:bldP spid="105" grpId="0" animBg="1"/>
      <p:bldP spid="106" grpId="0" build="allAtOnce"/>
      <p:bldP spid="107" grpId="0" uiExpand="1" build="allAtOnce"/>
      <p:bldP spid="10" grpId="0"/>
      <p:bldP spid="34" grpId="0" animBg="1"/>
      <p:bldP spid="34" grpId="1" animBg="1"/>
      <p:bldP spid="34" grpId="2" animBg="1"/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123" grpId="0"/>
      <p:bldP spid="124" grpId="0"/>
      <p:bldP spid="35" grpId="0" animBg="1"/>
      <p:bldP spid="36" grpId="0" build="allAtOnce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/>
      <p:bldP spid="139" grpId="0" animBg="1"/>
      <p:bldP spid="139" grpId="1" animBg="1"/>
      <p:bldP spid="140" grpId="0" animBg="1"/>
      <p:bldP spid="140" grpId="1" animBg="1"/>
      <p:bldP spid="146" grpId="0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46100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387427" y="4553375"/>
            <a:ext cx="4944737" cy="43131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760" y="147302"/>
            <a:ext cx="665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Q.   Find the capacity in </a:t>
            </a:r>
            <a:r>
              <a:rPr lang="en-US" b="1" i="0" u="none" strike="noStrike" baseline="0" dirty="0" err="1" smtClean="0">
                <a:solidFill>
                  <a:srgbClr val="0000FF"/>
                </a:solidFill>
                <a:latin typeface="Bookman Old Style"/>
              </a:rPr>
              <a:t>litres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 of a conical vessel with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416542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(i)</a:t>
            </a:r>
            <a:r>
              <a:rPr lang="en-US" b="1" i="0" u="none" strike="noStrike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radius 7cm, slant height 25 cm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801" y="416542"/>
            <a:ext cx="395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radius 7cm, slant height 25 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34" y="833509"/>
            <a:ext cx="76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1982" y="833509"/>
            <a:ext cx="3385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For the</a:t>
            </a:r>
            <a:r>
              <a:rPr lang="en-US" i="0" u="none" strike="noStrike" dirty="0" smtClean="0">
                <a:latin typeface="Bookman Old Style"/>
              </a:rPr>
              <a:t> conical vessel,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1419" y="833509"/>
            <a:ext cx="1692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none" strike="noStrike" baseline="0" dirty="0" smtClean="0">
                <a:latin typeface="Book Antiqua" pitchFamily="18" charset="0"/>
              </a:rPr>
              <a:t>r</a:t>
            </a:r>
            <a:r>
              <a:rPr lang="en-US" i="0" u="none" strike="noStrike" baseline="0" dirty="0" smtClean="0">
                <a:latin typeface="Bookman Old Style"/>
              </a:rPr>
              <a:t> = 7cm and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3072" y="833509"/>
            <a:ext cx="1692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none" strike="noStrike" baseline="0" dirty="0" smtClean="0">
                <a:latin typeface="Book Antiqua" pitchFamily="18" charset="0"/>
              </a:rPr>
              <a:t>l</a:t>
            </a:r>
            <a:r>
              <a:rPr lang="en-US" i="0" u="none" strike="noStrike" baseline="0" dirty="0" smtClean="0">
                <a:latin typeface="Bookman Old Style"/>
              </a:rPr>
              <a:t> = 25cm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4910" y="146393"/>
            <a:ext cx="6167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the capacity in </a:t>
            </a:r>
            <a:r>
              <a:rPr lang="en-US" b="1" dirty="0" err="1" smtClean="0">
                <a:solidFill>
                  <a:srgbClr val="C00000"/>
                </a:solidFill>
                <a:latin typeface="Bookman Old Style"/>
              </a:rPr>
              <a:t>litres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of a conical vessel with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5514929" y="996796"/>
            <a:ext cx="3093988" cy="133543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9027" y="1189237"/>
            <a:ext cx="2979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That means, we have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to find volume of the conical vessel.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0" name="Cloud 19"/>
          <p:cNvSpPr/>
          <p:nvPr/>
        </p:nvSpPr>
        <p:spPr>
          <a:xfrm>
            <a:off x="5301115" y="958695"/>
            <a:ext cx="3244302" cy="11811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92914" y="120862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volume of a cone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41548" y="1226079"/>
            <a:ext cx="1763435" cy="646331"/>
            <a:chOff x="3818757" y="3181350"/>
            <a:chExt cx="1763435" cy="646331"/>
          </a:xfrm>
        </p:grpSpPr>
        <p:grpSp>
          <p:nvGrpSpPr>
            <p:cNvPr id="25" name="Group 24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</a:rPr>
                  <a:t>1</a:t>
                </a:r>
              </a:p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</a:rPr>
                  <a:t>3</a:t>
                </a:r>
                <a:endParaRPr lang="en-US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637312" y="330109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sym typeface="Symbol"/>
                </a:rPr>
                <a:t></a:t>
              </a:r>
              <a:r>
                <a:rPr lang="en-US" b="1" i="1" dirty="0" smtClean="0">
                  <a:solidFill>
                    <a:srgbClr val="FFFF00"/>
                  </a:solidFill>
                  <a:latin typeface="Book Antiqua" pitchFamily="18" charset="0"/>
                  <a:sym typeface="Symbol"/>
                </a:rPr>
                <a:t>r</a:t>
              </a:r>
              <a:r>
                <a:rPr lang="en-US" b="1" baseline="30000" dirty="0" smtClean="0">
                  <a:solidFill>
                    <a:srgbClr val="FFFF00"/>
                  </a:solidFill>
                  <a:sym typeface="Symbol"/>
                </a:rPr>
                <a:t>2</a:t>
              </a:r>
              <a:r>
                <a:rPr lang="en-US" b="1" i="1" dirty="0" smtClean="0">
                  <a:solidFill>
                    <a:srgbClr val="FFFF00"/>
                  </a:solidFill>
                  <a:latin typeface="Book Antiqua" pitchFamily="18" charset="0"/>
                  <a:sym typeface="Symbol"/>
                </a:rPr>
                <a:t>h</a:t>
              </a:r>
              <a:endParaRPr lang="en-US" b="1" i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870238" y="2698196"/>
            <a:ext cx="3077867" cy="6594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56692" y="2711292"/>
            <a:ext cx="2220688" cy="646331"/>
            <a:chOff x="4288970" y="2876547"/>
            <a:chExt cx="2220688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4288970" y="2876547"/>
              <a:ext cx="2013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Volume of the conical vessel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54478" y="3007962"/>
              <a:ext cx="4551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0" u="none" strike="noStrike" baseline="0" dirty="0" smtClean="0">
                  <a:latin typeface="Bookman Old Style"/>
                </a:rPr>
                <a:t>=</a:t>
              </a:r>
              <a:endParaRPr lang="en-US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668699" y="2854711"/>
            <a:ext cx="152312" cy="28997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467782" y="2700409"/>
            <a:ext cx="1763435" cy="646331"/>
            <a:chOff x="3818757" y="3181350"/>
            <a:chExt cx="1763435" cy="646331"/>
          </a:xfrm>
        </p:grpSpPr>
        <p:grpSp>
          <p:nvGrpSpPr>
            <p:cNvPr id="33" name="Group 32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Bookman Old Style" pitchFamily="18" charset="0"/>
                  </a:rPr>
                  <a:t>1</a:t>
                </a:r>
              </a:p>
              <a:p>
                <a:pPr algn="ctr"/>
                <a:r>
                  <a:rPr lang="en-US" b="1" dirty="0" smtClean="0">
                    <a:latin typeface="Bookman Old Style" pitchFamily="18" charset="0"/>
                  </a:rPr>
                  <a:t>3</a:t>
                </a:r>
                <a:endParaRPr lang="en-US" b="1" dirty="0">
                  <a:latin typeface="Bookman Old Style" pitchFamily="18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4637312" y="330109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ym typeface="Symbol"/>
                </a:rPr>
                <a:t></a:t>
              </a:r>
              <a:r>
                <a:rPr lang="en-US" b="1" i="1" dirty="0" smtClean="0">
                  <a:latin typeface="Book Antiqua" pitchFamily="18" charset="0"/>
                  <a:sym typeface="Symbol"/>
                </a:rPr>
                <a:t>r</a:t>
              </a:r>
              <a:r>
                <a:rPr lang="en-US" b="1" baseline="30000" dirty="0" smtClean="0">
                  <a:sym typeface="Symbol"/>
                </a:rPr>
                <a:t>2</a:t>
              </a:r>
              <a:r>
                <a:rPr lang="en-US" b="1" i="1" dirty="0" smtClean="0">
                  <a:latin typeface="Book Antiqua" pitchFamily="18" charset="0"/>
                  <a:sym typeface="Symbol"/>
                </a:rPr>
                <a:t>h</a:t>
              </a:r>
              <a:endParaRPr lang="en-US" b="1" i="1" dirty="0">
                <a:latin typeface="Book Antiqua" pitchFamily="18" charset="0"/>
              </a:endParaRPr>
            </a:p>
          </p:txBody>
        </p:sp>
      </p:grpSp>
      <p:sp>
        <p:nvSpPr>
          <p:cNvPr id="38" name="Cloud 37"/>
          <p:cNvSpPr/>
          <p:nvPr/>
        </p:nvSpPr>
        <p:spPr>
          <a:xfrm>
            <a:off x="5696807" y="875361"/>
            <a:ext cx="2981418" cy="111419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894657" y="112347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But, We don’t have the value of ‘h’ .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4555" y="1148163"/>
            <a:ext cx="409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Let the height of the cone be </a:t>
            </a:r>
            <a:r>
              <a:rPr lang="en-US" i="1" dirty="0">
                <a:latin typeface="Book Antiqua" pitchFamily="18" charset="0"/>
              </a:rPr>
              <a:t>h</a:t>
            </a:r>
            <a:r>
              <a:rPr lang="en-US" dirty="0">
                <a:latin typeface="Bookman Old Style" pitchFamily="18" charset="0"/>
              </a:rPr>
              <a:t> cm.</a:t>
            </a:r>
          </a:p>
        </p:txBody>
      </p:sp>
      <p:sp>
        <p:nvSpPr>
          <p:cNvPr id="41" name="Cloud 40"/>
          <p:cNvSpPr/>
          <p:nvPr/>
        </p:nvSpPr>
        <p:spPr>
          <a:xfrm>
            <a:off x="5030879" y="664389"/>
            <a:ext cx="3873500" cy="162327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189628" y="1147745"/>
            <a:ext cx="375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How, can we get the value of  ‘h’, when ‘r’ and ‘l’ are known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228376" y="1297524"/>
            <a:ext cx="1393824" cy="402789"/>
            <a:chOff x="1524000" y="2846940"/>
            <a:chExt cx="1393824" cy="402789"/>
          </a:xfrm>
        </p:grpSpPr>
        <p:sp>
          <p:nvSpPr>
            <p:cNvPr id="43" name="TextBox 42"/>
            <p:cNvSpPr txBox="1"/>
            <p:nvPr/>
          </p:nvSpPr>
          <p:spPr>
            <a:xfrm>
              <a:off x="1524000" y="2863451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  <a:latin typeface="Book Antiqua" pitchFamily="18" charset="0"/>
                </a:rPr>
                <a:t>h</a:t>
              </a:r>
              <a:r>
                <a:rPr lang="en-US" b="1" dirty="0" smtClean="0">
                  <a:solidFill>
                    <a:srgbClr val="FFFF00"/>
                  </a:solidFill>
                </a:rPr>
                <a:t> = 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20875" y="2861469"/>
              <a:ext cx="942181" cy="388260"/>
              <a:chOff x="1981200" y="3250290"/>
              <a:chExt cx="942181" cy="3882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981200" y="3377294"/>
                <a:ext cx="76200" cy="261256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060575" y="3250290"/>
                <a:ext cx="29369" cy="387355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88356" y="3255048"/>
                <a:ext cx="835025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1993899" y="2846940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FF00"/>
                  </a:solidFill>
                  <a:latin typeface="Book Antiqua" pitchFamily="18" charset="0"/>
                </a:rPr>
                <a:t>l</a:t>
              </a:r>
              <a:r>
                <a:rPr lang="en-US" b="1" i="1" baseline="30000" dirty="0" smtClean="0">
                  <a:solidFill>
                    <a:srgbClr val="FFFF00"/>
                  </a:solidFill>
                  <a:latin typeface="Book Antiqua" pitchFamily="18" charset="0"/>
                </a:rPr>
                <a:t>2</a:t>
              </a:r>
              <a:r>
                <a:rPr lang="en-US" b="1" i="1" dirty="0" smtClean="0">
                  <a:solidFill>
                    <a:srgbClr val="FFFF00"/>
                  </a:solidFill>
                  <a:latin typeface="Book Antiqua" pitchFamily="18" charset="0"/>
                </a:rPr>
                <a:t> – r</a:t>
              </a:r>
              <a:r>
                <a:rPr lang="en-US" b="1" i="1" baseline="30000" dirty="0" smtClean="0">
                  <a:solidFill>
                    <a:srgbClr val="FFFF00"/>
                  </a:solidFill>
                  <a:latin typeface="Book Antiqua" pitchFamily="18" charset="0"/>
                </a:rPr>
                <a:t>2</a:t>
              </a:r>
              <a:endParaRPr lang="en-US" b="1" baseline="30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77152" y="1677840"/>
            <a:ext cx="1468209" cy="388260"/>
            <a:chOff x="6300894" y="3751034"/>
            <a:chExt cx="1468209" cy="388260"/>
          </a:xfrm>
        </p:grpSpPr>
        <p:sp>
          <p:nvSpPr>
            <p:cNvPr id="56" name="TextBox 55"/>
            <p:cNvSpPr txBox="1"/>
            <p:nvPr/>
          </p:nvSpPr>
          <p:spPr>
            <a:xfrm>
              <a:off x="6845178" y="3769962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Book Antiqua" pitchFamily="18" charset="0"/>
                </a:rPr>
                <a:t>l</a:t>
              </a:r>
              <a:r>
                <a:rPr lang="en-US" i="1" baseline="30000" dirty="0" smtClean="0">
                  <a:latin typeface="Book Antiqua" pitchFamily="18" charset="0"/>
                </a:rPr>
                <a:t>2</a:t>
              </a:r>
              <a:r>
                <a:rPr lang="en-US" i="1" dirty="0" smtClean="0">
                  <a:latin typeface="Book Antiqua" pitchFamily="18" charset="0"/>
                </a:rPr>
                <a:t> – r</a:t>
              </a:r>
              <a:r>
                <a:rPr lang="en-US" i="1" baseline="30000" dirty="0" smtClean="0">
                  <a:latin typeface="Book Antiqua" pitchFamily="18" charset="0"/>
                </a:rPr>
                <a:t>2</a:t>
              </a:r>
              <a:endParaRPr lang="en-US" baseline="30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00894" y="3758294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Book Antiqua" pitchFamily="18" charset="0"/>
                </a:rPr>
                <a:t>h</a:t>
              </a:r>
              <a:r>
                <a:rPr lang="en-US" dirty="0" smtClean="0"/>
                <a:t> </a:t>
              </a:r>
              <a:r>
                <a:rPr lang="en-US" dirty="0" smtClean="0">
                  <a:latin typeface="Bookman Old Style" pitchFamily="18" charset="0"/>
                </a:rPr>
                <a:t>=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763081" y="3751034"/>
              <a:ext cx="795791" cy="388260"/>
              <a:chOff x="1981200" y="3250290"/>
              <a:chExt cx="795791" cy="38826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981200" y="3377294"/>
                <a:ext cx="76200" cy="2612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2060575" y="3250290"/>
                <a:ext cx="29369" cy="38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088356" y="3255048"/>
                <a:ext cx="6886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1161273" y="2639176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</a:rPr>
              <a:t>h</a:t>
            </a:r>
            <a:r>
              <a:rPr lang="en-US" dirty="0" smtClean="0"/>
              <a:t> </a:t>
            </a:r>
            <a:r>
              <a:rPr lang="en-US" dirty="0" smtClean="0">
                <a:latin typeface="Bookman Old Style" pitchFamily="18" charset="0"/>
              </a:rPr>
              <a:t>=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1611217" y="2596994"/>
            <a:ext cx="917714" cy="390526"/>
            <a:chOff x="1562100" y="2714624"/>
            <a:chExt cx="917714" cy="390526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562100" y="2843894"/>
              <a:ext cx="76200" cy="261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641475" y="2716890"/>
              <a:ext cx="29369" cy="387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669256" y="2721648"/>
              <a:ext cx="5486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633541" y="2714624"/>
              <a:ext cx="8462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0" u="none" strike="noStrike" baseline="0" dirty="0" smtClean="0">
                  <a:latin typeface="Bookman Old Style"/>
                </a:rPr>
                <a:t>576</a:t>
              </a:r>
              <a:endParaRPr lang="en-US" baseline="30000" dirty="0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2306541" y="2596995"/>
            <a:ext cx="1114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 24</a:t>
            </a:r>
            <a:r>
              <a:rPr lang="en-US" i="0" u="none" strike="noStrike" dirty="0" smtClean="0">
                <a:latin typeface="Bookman Old Style"/>
              </a:rPr>
              <a:t> </a:t>
            </a:r>
            <a:r>
              <a:rPr lang="en-US" i="0" u="none" strike="noStrike" baseline="0" dirty="0" smtClean="0">
                <a:latin typeface="Bookman Old Style"/>
              </a:rPr>
              <a:t>cm</a:t>
            </a:r>
            <a:endParaRPr lang="en-US" baseline="30000" dirty="0"/>
          </a:p>
        </p:txBody>
      </p:sp>
      <p:sp>
        <p:nvSpPr>
          <p:cNvPr id="76" name="Rectangle 75"/>
          <p:cNvSpPr/>
          <p:nvPr/>
        </p:nvSpPr>
        <p:spPr>
          <a:xfrm>
            <a:off x="836632" y="262187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32302" y="2975011"/>
            <a:ext cx="3575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Volume of the conical </a:t>
            </a:r>
            <a:r>
              <a:rPr lang="en-US" dirty="0" smtClean="0">
                <a:latin typeface="Bookman Old Style" pitchFamily="18" charset="0"/>
              </a:rPr>
              <a:t>vessel =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201892" y="2847789"/>
            <a:ext cx="1763435" cy="646331"/>
            <a:chOff x="3818757" y="3181350"/>
            <a:chExt cx="1763435" cy="646331"/>
          </a:xfrm>
        </p:grpSpPr>
        <p:grpSp>
          <p:nvGrpSpPr>
            <p:cNvPr id="80" name="Group 79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1</a:t>
                </a:r>
              </a:p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3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637312" y="330109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</a:t>
              </a:r>
              <a:r>
                <a:rPr lang="en-US" i="1" dirty="0" smtClean="0">
                  <a:latin typeface="Book Antiqua" pitchFamily="18" charset="0"/>
                  <a:sym typeface="Symbol"/>
                </a:rPr>
                <a:t>r</a:t>
              </a:r>
              <a:r>
                <a:rPr lang="en-US" baseline="30000" dirty="0" smtClean="0">
                  <a:sym typeface="Symbol"/>
                </a:rPr>
                <a:t>2</a:t>
              </a:r>
              <a:r>
                <a:rPr lang="en-US" i="1" dirty="0" smtClean="0">
                  <a:latin typeface="Book Antiqua" pitchFamily="18" charset="0"/>
                  <a:sym typeface="Symbol"/>
                </a:rPr>
                <a:t>h</a:t>
              </a:r>
              <a:endParaRPr lang="en-US" i="1" dirty="0">
                <a:latin typeface="Book Antiqua" pitchFamily="18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3317640" y="3540072"/>
            <a:ext cx="45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</a:t>
            </a:r>
            <a:endParaRPr lang="en-US" baseline="300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3577800" y="3393702"/>
            <a:ext cx="331322" cy="646331"/>
            <a:chOff x="3200400" y="3525619"/>
            <a:chExt cx="1210443" cy="646331"/>
          </a:xfrm>
        </p:grpSpPr>
        <p:sp>
          <p:nvSpPr>
            <p:cNvPr id="87" name="TextBox 86"/>
            <p:cNvSpPr txBox="1"/>
            <p:nvPr/>
          </p:nvSpPr>
          <p:spPr>
            <a:xfrm>
              <a:off x="3200400" y="3525619"/>
              <a:ext cx="1210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3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3666716" y="3836670"/>
              <a:ext cx="3045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/>
          <p:nvPr/>
        </p:nvSpPr>
        <p:spPr>
          <a:xfrm>
            <a:off x="3741005" y="3497105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baseline="30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3868647" y="3392336"/>
            <a:ext cx="543688" cy="646331"/>
            <a:chOff x="3200400" y="3525619"/>
            <a:chExt cx="1986295" cy="646331"/>
          </a:xfrm>
        </p:grpSpPr>
        <p:sp>
          <p:nvSpPr>
            <p:cNvPr id="92" name="TextBox 91"/>
            <p:cNvSpPr txBox="1"/>
            <p:nvPr/>
          </p:nvSpPr>
          <p:spPr>
            <a:xfrm>
              <a:off x="3200400" y="3525619"/>
              <a:ext cx="1986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22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666713" y="3836670"/>
              <a:ext cx="10021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4181116" y="3487580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baseline="30000" dirty="0"/>
          </a:p>
        </p:txBody>
      </p:sp>
      <p:sp>
        <p:nvSpPr>
          <p:cNvPr id="95" name="Rectangle 94"/>
          <p:cNvSpPr/>
          <p:nvPr/>
        </p:nvSpPr>
        <p:spPr>
          <a:xfrm>
            <a:off x="4359314" y="3518721"/>
            <a:ext cx="329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7</a:t>
            </a:r>
            <a:endParaRPr lang="en-US" baseline="30000" dirty="0"/>
          </a:p>
        </p:txBody>
      </p:sp>
      <p:sp>
        <p:nvSpPr>
          <p:cNvPr id="96" name="Rectangle 95"/>
          <p:cNvSpPr/>
          <p:nvPr/>
        </p:nvSpPr>
        <p:spPr>
          <a:xfrm>
            <a:off x="4523471" y="3482817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baseline="30000" dirty="0"/>
          </a:p>
        </p:txBody>
      </p:sp>
      <p:sp>
        <p:nvSpPr>
          <p:cNvPr id="97" name="Rectangle 96"/>
          <p:cNvSpPr/>
          <p:nvPr/>
        </p:nvSpPr>
        <p:spPr>
          <a:xfrm>
            <a:off x="4701669" y="3513958"/>
            <a:ext cx="329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7</a:t>
            </a:r>
            <a:endParaRPr lang="en-US" baseline="30000" dirty="0"/>
          </a:p>
        </p:txBody>
      </p:sp>
      <p:sp>
        <p:nvSpPr>
          <p:cNvPr id="98" name="Rectangle 97"/>
          <p:cNvSpPr/>
          <p:nvPr/>
        </p:nvSpPr>
        <p:spPr>
          <a:xfrm>
            <a:off x="5435068" y="3481452"/>
            <a:ext cx="161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 1232</a:t>
            </a:r>
            <a:r>
              <a:rPr lang="en-US" i="0" u="none" strike="noStrike" dirty="0" smtClean="0">
                <a:latin typeface="Bookman Old Style"/>
              </a:rPr>
              <a:t> cm</a:t>
            </a:r>
            <a:r>
              <a:rPr lang="en-US" i="0" u="none" strike="noStrike" baseline="30000" dirty="0" smtClean="0"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99" name="Rectangle 98"/>
          <p:cNvSpPr/>
          <p:nvPr/>
        </p:nvSpPr>
        <p:spPr>
          <a:xfrm>
            <a:off x="97315" y="4062735"/>
            <a:ext cx="404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Capacity of the vessel in </a:t>
            </a:r>
            <a:r>
              <a:rPr lang="en-US" dirty="0" err="1" smtClean="0">
                <a:latin typeface="Bookman Old Style" pitchFamily="18" charset="0"/>
              </a:rPr>
              <a:t>litres</a:t>
            </a:r>
            <a:r>
              <a:rPr lang="en-US" dirty="0" smtClean="0">
                <a:latin typeface="Bookman Old Style" pitchFamily="18" charset="0"/>
              </a:rPr>
              <a:t> 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0" name="Left Bracket 99"/>
          <p:cNvSpPr/>
          <p:nvPr/>
        </p:nvSpPr>
        <p:spPr>
          <a:xfrm>
            <a:off x="4140263" y="3998555"/>
            <a:ext cx="73152" cy="490310"/>
          </a:xfrm>
          <a:prstGeom prst="leftBracket">
            <a:avLst>
              <a:gd name="adj" fmla="val 1059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4111692" y="3927579"/>
            <a:ext cx="754389" cy="646331"/>
            <a:chOff x="3200396" y="3525619"/>
            <a:chExt cx="2756065" cy="646331"/>
          </a:xfrm>
        </p:grpSpPr>
        <p:sp>
          <p:nvSpPr>
            <p:cNvPr id="102" name="TextBox 101"/>
            <p:cNvSpPr txBox="1"/>
            <p:nvPr/>
          </p:nvSpPr>
          <p:spPr>
            <a:xfrm>
              <a:off x="3200396" y="3525619"/>
              <a:ext cx="2756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1232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1000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3666713" y="3836670"/>
              <a:ext cx="20043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ight Bracket 103"/>
          <p:cNvSpPr/>
          <p:nvPr/>
        </p:nvSpPr>
        <p:spPr>
          <a:xfrm>
            <a:off x="4773686" y="3998555"/>
            <a:ext cx="73152" cy="490310"/>
          </a:xfrm>
          <a:prstGeom prst="rightBracket">
            <a:avLst>
              <a:gd name="adj" fmla="val 1027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849878" y="4060119"/>
            <a:ext cx="300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none" strike="noStrike" baseline="0" dirty="0" smtClean="0">
                <a:latin typeface="Book Antiqua" pitchFamily="18" charset="0"/>
              </a:rPr>
              <a:t>l</a:t>
            </a:r>
            <a:endParaRPr lang="en-US" b="1" i="1" baseline="30000" dirty="0">
              <a:latin typeface="Book Antiqua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26101" y="4053214"/>
            <a:ext cx="1341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 1.232</a:t>
            </a:r>
            <a:r>
              <a:rPr lang="en-US" b="1" i="1" dirty="0" smtClean="0">
                <a:latin typeface="Book Antiqua" pitchFamily="18" charset="0"/>
              </a:rPr>
              <a:t>l.</a:t>
            </a:r>
            <a:endParaRPr lang="en-US" b="1" i="1" baseline="30000" dirty="0">
              <a:latin typeface="Book Antiqua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51044" y="4053214"/>
            <a:ext cx="206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solidFill>
                  <a:srgbClr val="660066"/>
                </a:solidFill>
                <a:latin typeface="Bookman Old Style"/>
              </a:rPr>
              <a:t>[ 1000 cm</a:t>
            </a:r>
            <a:r>
              <a:rPr lang="en-US" i="0" u="none" strike="noStrike" baseline="30000" dirty="0" smtClean="0">
                <a:solidFill>
                  <a:srgbClr val="660066"/>
                </a:solidFill>
                <a:latin typeface="Bookman Old Style"/>
              </a:rPr>
              <a:t>3</a:t>
            </a:r>
            <a:r>
              <a:rPr lang="en-US" i="0" u="none" strike="noStrike" baseline="0" dirty="0" smtClean="0">
                <a:solidFill>
                  <a:srgbClr val="660066"/>
                </a:solidFill>
                <a:latin typeface="Bookman Old Style"/>
              </a:rPr>
              <a:t> = 1</a:t>
            </a:r>
            <a:r>
              <a:rPr lang="en-US" i="1" u="none" strike="noStrike" baseline="0" dirty="0" smtClean="0">
                <a:solidFill>
                  <a:srgbClr val="660066"/>
                </a:solidFill>
                <a:latin typeface="Book Antiqua" pitchFamily="18" charset="0"/>
              </a:rPr>
              <a:t>l </a:t>
            </a:r>
            <a:r>
              <a:rPr lang="en-US" u="none" strike="noStrike" baseline="0" dirty="0" smtClean="0">
                <a:solidFill>
                  <a:srgbClr val="660066"/>
                </a:solidFill>
                <a:latin typeface="Book Antiqua" pitchFamily="18" charset="0"/>
              </a:rPr>
              <a:t>]</a:t>
            </a:r>
            <a:endParaRPr lang="en-US" baseline="30000" dirty="0">
              <a:solidFill>
                <a:srgbClr val="660066"/>
              </a:solidFill>
              <a:latin typeface="Book Antiqu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54022" y="1670577"/>
            <a:ext cx="942181" cy="388260"/>
            <a:chOff x="2843005" y="1835832"/>
            <a:chExt cx="942181" cy="388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2843005" y="1962836"/>
              <a:ext cx="76200" cy="261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2922380" y="1835832"/>
              <a:ext cx="29369" cy="387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950161" y="1840590"/>
              <a:ext cx="835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2449417" y="1687246"/>
            <a:ext cx="37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</a:t>
            </a:r>
            <a:endParaRPr lang="en-US" baseline="30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12214" y="2129512"/>
            <a:ext cx="1111250" cy="388260"/>
            <a:chOff x="1524000" y="2369062"/>
            <a:chExt cx="1111250" cy="388260"/>
          </a:xfrm>
        </p:grpSpPr>
        <p:sp>
          <p:nvSpPr>
            <p:cNvPr id="66" name="Rectangle 65"/>
            <p:cNvSpPr/>
            <p:nvPr/>
          </p:nvSpPr>
          <p:spPr>
            <a:xfrm>
              <a:off x="1554233" y="2387474"/>
              <a:ext cx="6555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0" u="none" strike="noStrike" baseline="0" dirty="0" smtClean="0">
                  <a:latin typeface="Bookman Old Style"/>
                </a:rPr>
                <a:t>625</a:t>
              </a:r>
              <a:endParaRPr lang="en-US" baseline="30000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524000" y="2496066"/>
              <a:ext cx="76200" cy="261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603375" y="2369062"/>
              <a:ext cx="29369" cy="3873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631156" y="2373820"/>
              <a:ext cx="10040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>
          <a:xfrm>
            <a:off x="1322501" y="2153367"/>
            <a:ext cx="37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</a:t>
            </a:r>
            <a:endParaRPr lang="en-US" baseline="30000" dirty="0"/>
          </a:p>
        </p:txBody>
      </p:sp>
      <p:sp>
        <p:nvSpPr>
          <p:cNvPr id="116" name="Rectangle 115"/>
          <p:cNvSpPr/>
          <p:nvPr/>
        </p:nvSpPr>
        <p:spPr>
          <a:xfrm>
            <a:off x="4880674" y="3487577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baseline="30000" dirty="0"/>
          </a:p>
        </p:txBody>
      </p:sp>
      <p:sp>
        <p:nvSpPr>
          <p:cNvPr id="117" name="Rectangle 116"/>
          <p:cNvSpPr/>
          <p:nvPr/>
        </p:nvSpPr>
        <p:spPr>
          <a:xfrm>
            <a:off x="5058871" y="3518718"/>
            <a:ext cx="514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24</a:t>
            </a:r>
            <a:endParaRPr lang="en-US" baseline="30000" dirty="0"/>
          </a:p>
        </p:txBody>
      </p:sp>
      <p:sp>
        <p:nvSpPr>
          <p:cNvPr id="118" name="Curved Up Arrow 117"/>
          <p:cNvSpPr/>
          <p:nvPr/>
        </p:nvSpPr>
        <p:spPr>
          <a:xfrm rot="4535810" flipV="1">
            <a:off x="3224923" y="1938553"/>
            <a:ext cx="2769398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20" name="Curved Up Arrow 119"/>
          <p:cNvSpPr/>
          <p:nvPr/>
        </p:nvSpPr>
        <p:spPr>
          <a:xfrm rot="1228004" flipV="1">
            <a:off x="2728157" y="2615882"/>
            <a:ext cx="2848933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123844" y="2147924"/>
            <a:ext cx="846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- 49</a:t>
            </a:r>
            <a:endParaRPr lang="en-US" baseline="30000" dirty="0"/>
          </a:p>
        </p:txBody>
      </p:sp>
      <p:sp>
        <p:nvSpPr>
          <p:cNvPr id="121" name="Rectangle 120"/>
          <p:cNvSpPr/>
          <p:nvPr/>
        </p:nvSpPr>
        <p:spPr>
          <a:xfrm>
            <a:off x="2909004" y="1659915"/>
            <a:ext cx="60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25</a:t>
            </a:r>
            <a:r>
              <a:rPr lang="en-US" i="0" u="none" strike="noStrike" baseline="30000" dirty="0" smtClean="0">
                <a:latin typeface="Bookman Old Style"/>
              </a:rPr>
              <a:t>2</a:t>
            </a:r>
            <a:endParaRPr lang="en-US" baseline="30000" dirty="0"/>
          </a:p>
        </p:txBody>
      </p:sp>
      <p:sp>
        <p:nvSpPr>
          <p:cNvPr id="122" name="Rectangle 121"/>
          <p:cNvSpPr/>
          <p:nvPr/>
        </p:nvSpPr>
        <p:spPr>
          <a:xfrm>
            <a:off x="3300790" y="1659915"/>
            <a:ext cx="602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- 7</a:t>
            </a:r>
            <a:r>
              <a:rPr lang="en-US" i="0" u="none" strike="noStrike" baseline="30000" dirty="0" smtClean="0">
                <a:latin typeface="Bookman Old Style"/>
              </a:rPr>
              <a:t>2</a:t>
            </a:r>
            <a:endParaRPr lang="en-US" baseline="30000" dirty="0"/>
          </a:p>
        </p:txBody>
      </p:sp>
      <p:sp>
        <p:nvSpPr>
          <p:cNvPr id="123" name="Curved Up Arrow 122"/>
          <p:cNvSpPr/>
          <p:nvPr/>
        </p:nvSpPr>
        <p:spPr>
          <a:xfrm rot="20371996" flipH="1" flipV="1">
            <a:off x="2776389" y="769604"/>
            <a:ext cx="2444044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24" name="Curved Up Arrow 123"/>
          <p:cNvSpPr/>
          <p:nvPr/>
        </p:nvSpPr>
        <p:spPr>
          <a:xfrm rot="7067977" flipV="1">
            <a:off x="3662187" y="1342100"/>
            <a:ext cx="1119773" cy="550309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4390132" y="3573310"/>
            <a:ext cx="242887" cy="2143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022049" y="3742853"/>
            <a:ext cx="200024" cy="1765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5179671" y="3579391"/>
            <a:ext cx="242887" cy="2143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3630194" y="3756806"/>
            <a:ext cx="200024" cy="1765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012952" y="3379413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8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30" name="Cloud Callout 129"/>
          <p:cNvSpPr/>
          <p:nvPr/>
        </p:nvSpPr>
        <p:spPr>
          <a:xfrm>
            <a:off x="689197" y="1731479"/>
            <a:ext cx="3455766" cy="1208416"/>
          </a:xfrm>
          <a:prstGeom prst="cloudCallout">
            <a:avLst>
              <a:gd name="adj1" fmla="val 97826"/>
              <a:gd name="adj2" fmla="val 9920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818463" y="1915357"/>
            <a:ext cx="320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But, 1 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  <a:sym typeface="Symbol"/>
              </a:rPr>
              <a:t>l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1000 cm</a:t>
            </a:r>
            <a:r>
              <a:rPr lang="en-US" b="1" baseline="30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3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1032097" y="2146699"/>
            <a:ext cx="2334390" cy="654361"/>
            <a:chOff x="1670430" y="2657475"/>
            <a:chExt cx="2334390" cy="654361"/>
          </a:xfrm>
        </p:grpSpPr>
        <p:sp>
          <p:nvSpPr>
            <p:cNvPr id="133" name="TextBox 132"/>
            <p:cNvSpPr txBox="1"/>
            <p:nvPr/>
          </p:nvSpPr>
          <p:spPr>
            <a:xfrm>
              <a:off x="1670430" y="2835375"/>
              <a:ext cx="1222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 1 cm</a:t>
              </a:r>
              <a:r>
                <a:rPr lang="en-US" b="1" baseline="30000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b="1" baseline="30000" dirty="0">
                <a:solidFill>
                  <a:schemeClr val="bg1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790825" y="2813563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=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229323" y="2657475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ookman Old Style"/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62613" y="2982941"/>
              <a:ext cx="526281" cy="159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3034050" y="2942034"/>
              <a:ext cx="794748" cy="369802"/>
            </a:xfrm>
            <a:prstGeom prst="rect">
              <a:avLst/>
            </a:prstGeom>
          </p:spPr>
          <p:txBody>
            <a:bodyPr wrap="none" lIns="91906" tIns="45953" rIns="91906" bIns="45953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1000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743210" y="278130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chemeClr val="bg1"/>
                  </a:solidFill>
                  <a:latin typeface="Book Antiqua" pitchFamily="18" charset="0"/>
                  <a:sym typeface="Symbol"/>
                </a:rPr>
                <a:t>l</a:t>
              </a:r>
              <a:endParaRPr lang="en-US" b="1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97315" y="4591546"/>
            <a:ext cx="526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b="1" dirty="0" smtClean="0">
                <a:latin typeface="Bookman Old Style" pitchFamily="18" charset="0"/>
              </a:rPr>
              <a:t>Capacity of the vessel in </a:t>
            </a:r>
            <a:r>
              <a:rPr lang="en-US" b="1" dirty="0" err="1" smtClean="0">
                <a:latin typeface="Bookman Old Style" pitchFamily="18" charset="0"/>
              </a:rPr>
              <a:t>litres</a:t>
            </a:r>
            <a:r>
              <a:rPr lang="en-US" b="1" dirty="0" smtClean="0">
                <a:latin typeface="Bookman Old Style" pitchFamily="18" charset="0"/>
              </a:rPr>
              <a:t> = 1.232 </a:t>
            </a:r>
            <a:r>
              <a:rPr lang="en-US" b="1" i="1" dirty="0" smtClean="0">
                <a:latin typeface="Book Antiqua" pitchFamily="18" charset="0"/>
              </a:rPr>
              <a:t>l</a:t>
            </a:r>
            <a:endParaRPr lang="en-US" b="1" i="1" baseline="300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08642E-6 L -0.19167 -0.29259 " pathEditMode="relative" rAng="0" ptsTypes="AA">
                                      <p:cBhvr>
                                        <p:cTn id="97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-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33827E-6 L 0.54653 -0.07154 " pathEditMode="relative" rAng="0" ptsTypes="AA">
                                      <p:cBhvr>
                                        <p:cTn id="156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26" y="-3577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5679E-6 L 0.46459 -0.03148 " pathEditMode="relative" rAng="0" ptsTypes="AA">
                                      <p:cBhvr>
                                        <p:cTn id="251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"/>
                            </p:stCondLst>
                            <p:childTnLst>
                              <p:par>
                                <p:cTn id="2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0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0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500"/>
                            </p:stCondLst>
                            <p:childTnLst>
                              <p:par>
                                <p:cTn id="3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6" grpId="0"/>
      <p:bldP spid="8" grpId="0"/>
      <p:bldP spid="11" grpId="0"/>
      <p:bldP spid="11" grpId="1"/>
      <p:bldP spid="12" grpId="0"/>
      <p:bldP spid="13" grpId="0"/>
      <p:bldP spid="14" grpId="0"/>
      <p:bldP spid="15" grpId="0"/>
      <p:bldP spid="17" grpId="0"/>
      <p:bldP spid="17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/>
      <p:bldP spid="21" grpId="1"/>
      <p:bldP spid="21" grpId="2"/>
      <p:bldP spid="28" grpId="0" animBg="1"/>
      <p:bldP spid="28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/>
      <p:bldP spid="41" grpId="0" animBg="1"/>
      <p:bldP spid="41" grpId="1" animBg="1"/>
      <p:bldP spid="42" grpId="0"/>
      <p:bldP spid="42" grpId="1"/>
      <p:bldP spid="42" grpId="2"/>
      <p:bldP spid="69" grpId="0"/>
      <p:bldP spid="75" grpId="0"/>
      <p:bldP spid="76" grpId="0"/>
      <p:bldP spid="77" grpId="0"/>
      <p:bldP spid="84" grpId="0"/>
      <p:bldP spid="90" grpId="0"/>
      <p:bldP spid="94" grpId="0"/>
      <p:bldP spid="95" grpId="0"/>
      <p:bldP spid="96" grpId="0"/>
      <p:bldP spid="97" grpId="0"/>
      <p:bldP spid="98" grpId="0"/>
      <p:bldP spid="99" grpId="0"/>
      <p:bldP spid="100" grpId="0" animBg="1"/>
      <p:bldP spid="104" grpId="0" animBg="1"/>
      <p:bldP spid="105" grpId="0"/>
      <p:bldP spid="106" grpId="0"/>
      <p:bldP spid="107" grpId="0"/>
      <p:bldP spid="111" grpId="0"/>
      <p:bldP spid="115" grpId="0"/>
      <p:bldP spid="116" grpId="0"/>
      <p:bldP spid="117" grpId="0"/>
      <p:bldP spid="118" grpId="0" animBg="1"/>
      <p:bldP spid="118" grpId="1" animBg="1"/>
      <p:bldP spid="120" grpId="0" animBg="1"/>
      <p:bldP spid="120" grpId="1" animBg="1"/>
      <p:bldP spid="119" grpId="0"/>
      <p:bldP spid="121" grpId="0"/>
      <p:bldP spid="122" grpId="0"/>
      <p:bldP spid="123" grpId="0" animBg="1"/>
      <p:bldP spid="123" grpId="1" animBg="1"/>
      <p:bldP spid="124" grpId="0" animBg="1"/>
      <p:bldP spid="124" grpId="1" animBg="1"/>
      <p:bldP spid="129" grpId="0"/>
      <p:bldP spid="130" grpId="0" animBg="1"/>
      <p:bldP spid="131" grpId="0" build="allAtOnce"/>
      <p:bldP spid="1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3211102</TotalTime>
  <Words>1433</Words>
  <Application>Microsoft Office PowerPoint</Application>
  <PresentationFormat>On-screen Show (16:9)</PresentationFormat>
  <Paragraphs>461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 Antiqua</vt:lpstr>
      <vt:lpstr>Bookman Old Style</vt:lpstr>
      <vt:lpstr>Calibri</vt:lpstr>
      <vt:lpstr>Cambria Math</vt:lpstr>
      <vt:lpstr>Comic Sans MS</vt:lpstr>
      <vt:lpstr>Symbol</vt:lpstr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1525</cp:revision>
  <dcterms:created xsi:type="dcterms:W3CDTF">2014-05-07T01:45:01Z</dcterms:created>
  <dcterms:modified xsi:type="dcterms:W3CDTF">2022-04-23T04:15:49Z</dcterms:modified>
</cp:coreProperties>
</file>