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</p:sldMasterIdLst>
  <p:notesMasterIdLst>
    <p:notesMasterId r:id="rId21"/>
  </p:notesMasterIdLst>
  <p:handoutMasterIdLst>
    <p:handoutMasterId r:id="rId22"/>
  </p:handoutMasterIdLst>
  <p:sldIdLst>
    <p:sldId id="379" r:id="rId3"/>
    <p:sldId id="351" r:id="rId4"/>
    <p:sldId id="352" r:id="rId5"/>
    <p:sldId id="318" r:id="rId6"/>
    <p:sldId id="382" r:id="rId7"/>
    <p:sldId id="329" r:id="rId8"/>
    <p:sldId id="290" r:id="rId9"/>
    <p:sldId id="432" r:id="rId10"/>
    <p:sldId id="413" r:id="rId11"/>
    <p:sldId id="414" r:id="rId12"/>
    <p:sldId id="383" r:id="rId13"/>
    <p:sldId id="316" r:id="rId14"/>
    <p:sldId id="300" r:id="rId15"/>
    <p:sldId id="301" r:id="rId16"/>
    <p:sldId id="384" r:id="rId17"/>
    <p:sldId id="303" r:id="rId18"/>
    <p:sldId id="309" r:id="rId19"/>
    <p:sldId id="433" r:id="rId20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80F0"/>
    <a:srgbClr val="660066"/>
    <a:srgbClr val="AAE28E"/>
    <a:srgbClr val="8ED969"/>
    <a:srgbClr val="CBC0F8"/>
    <a:srgbClr val="DAD2FA"/>
    <a:srgbClr val="0000FF"/>
    <a:srgbClr val="ED7FF0"/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81" autoAdjust="0"/>
    <p:restoredTop sz="99467" autoAdjust="0"/>
  </p:normalViewPr>
  <p:slideViewPr>
    <p:cSldViewPr>
      <p:cViewPr varScale="1">
        <p:scale>
          <a:sx n="149" d="100"/>
          <a:sy n="149" d="100"/>
        </p:scale>
        <p:origin x="126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41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1908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5EA99-18AF-4563-A15A-C92A16F44E2C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79E28-65E5-4792-881D-79FD814436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26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E6F6B-C384-4753-9D3F-702EB7BA835C}" type="datetimeFigureOut">
              <a:rPr lang="en-IN" smtClean="0"/>
              <a:pPr/>
              <a:t>23-04-2022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DEB7C-B9F6-434E-AA4E-71AE7820942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44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DEB7C-B9F6-434E-AA4E-71AE7820942C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11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00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0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25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741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272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310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219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802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805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153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00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36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47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9189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4/23/2022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941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799BC1D-6B6E-4EB1-BEE1-7AE9F34478F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6557443-B2F7-4E63-AE0B-F4116923044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5608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2296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902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652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2872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6667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044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805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9773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377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7871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3102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7260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22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4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5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1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2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22105E6-5187-4097-91DC-E2471387825E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35BC0E71-A998-4BD8-8771-F3660709A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126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88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75057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34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09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2564879" y="2723941"/>
            <a:ext cx="238062" cy="274320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574979" y="1815526"/>
            <a:ext cx="238062" cy="274320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33553" y="1381953"/>
            <a:ext cx="724807" cy="31621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1117600" y="1405943"/>
            <a:ext cx="860935" cy="274320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958465" y="1405943"/>
            <a:ext cx="860935" cy="274320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080615" y="3629366"/>
            <a:ext cx="2763096" cy="53468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 smtClean="0">
              <a:solidFill>
                <a:prstClr val="white"/>
              </a:solidFill>
            </a:endParaRPr>
          </a:p>
          <a:p>
            <a:pPr algn="ctr"/>
            <a:endParaRPr lang="en-US" sz="1500" dirty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40080"/>
            <a:ext cx="7736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The volumes of two spheres are in the ratio 27 : 64. Find their radii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if the sum of their radii is 28 cm.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7200" y="1097280"/>
            <a:ext cx="64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7574" y="3596700"/>
            <a:ext cx="3261360" cy="58477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  <a:sym typeface="Symbol"/>
              </a:rPr>
              <a:t>\</a:t>
            </a: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   Radii of the two spheres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anose="02050604050505020204" pitchFamily="18" charset="0"/>
                <a:sym typeface="Symbol"/>
              </a:rPr>
              <a:t>     are 12 cm and 16 cm.</a:t>
            </a:r>
            <a:endParaRPr lang="en-US" sz="16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84492" y="1352550"/>
            <a:ext cx="17491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= 3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, 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= 4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942051" y="1767900"/>
            <a:ext cx="8963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3</a:t>
            </a:r>
            <a:r>
              <a:rPr lang="en-US" sz="1600" b="1" i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</a:t>
            </a:r>
            <a:endParaRPr lang="en-US" sz="1600" i="1" dirty="0">
              <a:solidFill>
                <a:prstClr val="black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183130" y="2042220"/>
            <a:ext cx="5854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3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183130" y="2316540"/>
            <a:ext cx="10454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12 cm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933575" y="2682300"/>
            <a:ext cx="8963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4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</a:t>
            </a:r>
            <a:endParaRPr lang="en-US" sz="1600" i="1" dirty="0">
              <a:solidFill>
                <a:prstClr val="black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183130" y="2956620"/>
            <a:ext cx="5148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4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2183130" y="3230940"/>
            <a:ext cx="10454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= 16 cm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200400" y="320040"/>
            <a:ext cx="1554480" cy="274320"/>
          </a:xfrm>
          <a:prstGeom prst="roundRect">
            <a:avLst/>
          </a:prstGeom>
          <a:gradFill flip="none" rotWithShape="1">
            <a:gsLst>
              <a:gs pos="0">
                <a:srgbClr val="FF66FF">
                  <a:tint val="66000"/>
                  <a:satMod val="160000"/>
                </a:srgbClr>
              </a:gs>
              <a:gs pos="50000">
                <a:srgbClr val="FF66FF">
                  <a:tint val="44500"/>
                  <a:satMod val="160000"/>
                </a:srgbClr>
              </a:gs>
              <a:gs pos="100000">
                <a:srgbClr val="FF66FF">
                  <a:tint val="23500"/>
                  <a:satMod val="160000"/>
                </a:srgbClr>
              </a:gs>
            </a:gsLst>
            <a:lin ang="13500000" scaled="1"/>
            <a:tileRect/>
          </a:gra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kern="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IN" sz="1600" b="1" i="1" kern="0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en-IN" sz="1600" b="1" i="1" kern="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IN" sz="1600" b="1" kern="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?, r</a:t>
            </a:r>
            <a:r>
              <a:rPr lang="en-IN" sz="1600" b="1" i="1" kern="0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IN" sz="1600" b="1" i="1" kern="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IN" sz="1600" b="1" kern="0" dirty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r>
              <a:rPr lang="en-IN" sz="1600" b="1" kern="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?</a:t>
            </a:r>
            <a:endParaRPr lang="en-IN" sz="1600" b="1" kern="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07574" y="268230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i="1" dirty="0">
              <a:solidFill>
                <a:prstClr val="black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07574" y="176790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</a:t>
            </a:r>
            <a:endParaRPr lang="en-US" sz="1600" i="1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583915" y="2040792"/>
            <a:ext cx="5148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× 4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669777" y="1405283"/>
            <a:ext cx="625995" cy="274320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641205" y="1373826"/>
            <a:ext cx="7120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= 4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16935" y="2957096"/>
            <a:ext cx="5148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× 4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45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5" grpId="0" animBg="1"/>
      <p:bldP spid="25" grpId="1" animBg="1"/>
      <p:bldP spid="51" grpId="0" animBg="1"/>
      <p:bldP spid="51" grpId="1" animBg="1"/>
      <p:bldP spid="52" grpId="0" animBg="1"/>
      <p:bldP spid="52" grpId="1" animBg="1"/>
      <p:bldP spid="83" grpId="0" animBg="1"/>
      <p:bldP spid="64" grpId="0" build="p"/>
      <p:bldP spid="36" grpId="0"/>
      <p:bldP spid="105" grpId="0"/>
      <p:bldP spid="106" grpId="0"/>
      <p:bldP spid="107" grpId="0"/>
      <p:bldP spid="108" grpId="0"/>
      <p:bldP spid="110" grpId="0"/>
      <p:bldP spid="49" grpId="0" animBg="1"/>
      <p:bldP spid="81" grpId="0"/>
      <p:bldP spid="82" grpId="0"/>
      <p:bldP spid="22" grpId="0"/>
      <p:bldP spid="23" grpId="0" animBg="1"/>
      <p:bldP spid="23" grpId="1" animBg="1"/>
      <p:bldP spid="23" grpId="2" animBg="1"/>
      <p:bldP spid="23" grpId="3" animBg="1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9700" y="546100"/>
            <a:ext cx="75819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37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18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762000" y="4424410"/>
            <a:ext cx="6297168" cy="34175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 dirty="0" smtClean="0">
              <a:solidFill>
                <a:prstClr val="white"/>
              </a:solidFill>
            </a:endParaRPr>
          </a:p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3500" y="82550"/>
            <a:ext cx="861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baseline="0" dirty="0" smtClean="0">
                <a:solidFill>
                  <a:srgbClr val="0000FF"/>
                </a:solidFill>
                <a:latin typeface="Bookman Old Style"/>
              </a:rPr>
              <a:t>Q.</a:t>
            </a:r>
            <a:r>
              <a:rPr lang="en-US" b="1" i="0" u="none" strike="noStrike" dirty="0" smtClean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b="1" i="0" u="none" strike="noStrike" baseline="0" dirty="0" smtClean="0">
                <a:solidFill>
                  <a:srgbClr val="0000FF"/>
                </a:solidFill>
                <a:latin typeface="Bookman Old Style"/>
              </a:rPr>
              <a:t> A capsule of medicine is in the shape of a sphere of </a:t>
            </a:r>
          </a:p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    </a:t>
            </a:r>
            <a:r>
              <a:rPr lang="en-US" b="1" i="0" u="none" strike="noStrike" baseline="0" dirty="0" smtClean="0">
                <a:solidFill>
                  <a:srgbClr val="0000FF"/>
                </a:solidFill>
                <a:latin typeface="Bookman Old Style"/>
              </a:rPr>
              <a:t>diameter 3.5 mm. How much medicine (in mm³) is </a:t>
            </a:r>
          </a:p>
          <a:p>
            <a:r>
              <a:rPr lang="en-US" b="1" i="0" u="none" strike="noStrike" baseline="0" dirty="0" smtClean="0">
                <a:solidFill>
                  <a:srgbClr val="0000FF"/>
                </a:solidFill>
                <a:latin typeface="Bookman Old Style"/>
              </a:rPr>
              <a:t>     needed to fill</a:t>
            </a:r>
            <a:r>
              <a:rPr lang="en-US" b="1" i="0" u="none" strike="noStrike" dirty="0" smtClean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b="1" i="0" u="none" strike="noStrike" baseline="0" dirty="0" smtClean="0">
                <a:solidFill>
                  <a:srgbClr val="0000FF"/>
                </a:solidFill>
                <a:latin typeface="Bookman Old Style"/>
              </a:rPr>
              <a:t>this capsule ?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79424" y="90378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baseline="0" dirty="0" smtClean="0">
                <a:solidFill>
                  <a:srgbClr val="C00000"/>
                </a:solidFill>
                <a:latin typeface="Bookman Old Style"/>
              </a:rPr>
              <a:t>A capsule of medicine is in the shape of a sphere of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52438" y="363944"/>
            <a:ext cx="2263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solidFill>
                  <a:srgbClr val="C00000"/>
                </a:solidFill>
                <a:latin typeface="Bookman Old Style"/>
              </a:rPr>
              <a:t>diameter 3.5 mm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8900" y="869950"/>
            <a:ext cx="76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</a:rPr>
              <a:t>Soln.</a:t>
            </a:r>
            <a:endParaRPr lang="en-US" b="1" i="1" dirty="0">
              <a:latin typeface="Book Antiqua" pitchFamily="18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47700" y="921092"/>
            <a:ext cx="407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Diameter of the spherical capsule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4508500" y="921092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r>
              <a:rPr lang="en-US" dirty="0" smtClean="0">
                <a:latin typeface="Bookman Old Style"/>
              </a:rPr>
              <a:t> </a:t>
            </a:r>
            <a:r>
              <a:rPr lang="en-US" b="0" i="0" u="none" strike="noStrike" baseline="0" dirty="0" smtClean="0">
                <a:latin typeface="Bookman Old Style"/>
              </a:rPr>
              <a:t>3.5 mm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3216261" y="1328524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Radius	=</a:t>
            </a:r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4363656" y="1185133"/>
            <a:ext cx="543688" cy="646331"/>
            <a:chOff x="3316394" y="3525619"/>
            <a:chExt cx="1986295" cy="646331"/>
          </a:xfrm>
        </p:grpSpPr>
        <p:sp>
          <p:nvSpPr>
            <p:cNvPr id="119" name="TextBox 118"/>
            <p:cNvSpPr txBox="1"/>
            <p:nvPr/>
          </p:nvSpPr>
          <p:spPr>
            <a:xfrm>
              <a:off x="3316394" y="3525619"/>
              <a:ext cx="19862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</a:rPr>
                <a:t>3.5</a:t>
              </a:r>
            </a:p>
            <a:p>
              <a:pPr algn="ctr"/>
              <a:r>
                <a:rPr lang="en-US" dirty="0">
                  <a:latin typeface="Bookman Old Style" pitchFamily="18" charset="0"/>
                </a:rPr>
                <a:t>2</a:t>
              </a: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3666713" y="3836670"/>
              <a:ext cx="13362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ectangle 120"/>
          <p:cNvSpPr/>
          <p:nvPr/>
        </p:nvSpPr>
        <p:spPr>
          <a:xfrm>
            <a:off x="4781550" y="1286118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mm</a:t>
            </a:r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5334000" y="1301750"/>
            <a:ext cx="1404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r>
              <a:rPr lang="en-US" dirty="0" smtClean="0">
                <a:latin typeface="Bookman Old Style"/>
              </a:rPr>
              <a:t> 1</a:t>
            </a:r>
            <a:r>
              <a:rPr lang="en-US" b="0" i="0" u="none" strike="noStrike" baseline="0" dirty="0" smtClean="0">
                <a:latin typeface="Bookman Old Style"/>
              </a:rPr>
              <a:t>.75 mm</a:t>
            </a:r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>
            <a:off x="2665512" y="364117"/>
            <a:ext cx="4019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solidFill>
                  <a:srgbClr val="C00000"/>
                </a:solidFill>
                <a:latin typeface="Bookman Old Style"/>
              </a:rPr>
              <a:t>How much medicine (in mm³) is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52710" y="632805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solidFill>
                  <a:srgbClr val="C00000"/>
                </a:solidFill>
                <a:latin typeface="Bookman Old Style"/>
              </a:rPr>
              <a:t>needed to fill</a:t>
            </a:r>
            <a:r>
              <a:rPr lang="en-US" b="1" i="0" u="none" strike="noStrike" dirty="0" smtClean="0">
                <a:solidFill>
                  <a:srgbClr val="C00000"/>
                </a:solidFill>
                <a:latin typeface="Bookman Old Style"/>
              </a:rPr>
              <a:t> </a:t>
            </a:r>
            <a:r>
              <a:rPr lang="en-US" b="1" i="0" u="none" strike="noStrike" baseline="0" dirty="0" smtClean="0">
                <a:solidFill>
                  <a:srgbClr val="C00000"/>
                </a:solidFill>
                <a:latin typeface="Bookman Old Style"/>
              </a:rPr>
              <a:t>this capsule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5" name="Cloud Callout 124"/>
          <p:cNvSpPr/>
          <p:nvPr/>
        </p:nvSpPr>
        <p:spPr>
          <a:xfrm>
            <a:off x="69047" y="2049235"/>
            <a:ext cx="4272373" cy="1360715"/>
          </a:xfrm>
          <a:prstGeom prst="cloudCallout">
            <a:avLst>
              <a:gd name="adj1" fmla="val 50955"/>
              <a:gd name="adj2" fmla="val -148900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310738" y="2306027"/>
            <a:ext cx="3788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In order to fill the medicine in the capsule, the volume of the capsule is utilized.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44286" y="1722665"/>
            <a:ext cx="407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  <a:sym typeface="Symbol"/>
              </a:rPr>
              <a:t> Medicine needed for its filling = 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4457702" y="1722665"/>
            <a:ext cx="407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  <a:sym typeface="Symbol"/>
              </a:rPr>
              <a:t>Volume of spherical</a:t>
            </a:r>
            <a:r>
              <a:rPr lang="en-US" b="0" i="0" u="none" strike="noStrike" dirty="0" smtClean="0">
                <a:latin typeface="Bookman Old Style"/>
                <a:sym typeface="Symbol"/>
              </a:rPr>
              <a:t> capsule</a:t>
            </a:r>
            <a:endParaRPr lang="en-US" dirty="0"/>
          </a:p>
        </p:txBody>
      </p:sp>
      <p:sp>
        <p:nvSpPr>
          <p:cNvPr id="129" name="Cloud 128"/>
          <p:cNvSpPr/>
          <p:nvPr/>
        </p:nvSpPr>
        <p:spPr>
          <a:xfrm>
            <a:off x="6064763" y="2904448"/>
            <a:ext cx="2677886" cy="1047750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6137486" y="3104481"/>
            <a:ext cx="2563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What is the volume of a sphere ?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6629400" y="3149375"/>
            <a:ext cx="1763435" cy="646331"/>
            <a:chOff x="3818757" y="3181350"/>
            <a:chExt cx="1763435" cy="646331"/>
          </a:xfrm>
        </p:grpSpPr>
        <p:grpSp>
          <p:nvGrpSpPr>
            <p:cNvPr id="132" name="Group 131"/>
            <p:cNvGrpSpPr/>
            <p:nvPr/>
          </p:nvGrpSpPr>
          <p:grpSpPr>
            <a:xfrm>
              <a:off x="3818757" y="3181350"/>
              <a:ext cx="1210443" cy="646331"/>
              <a:chOff x="3818757" y="3181350"/>
              <a:chExt cx="1210443" cy="646331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3818757" y="3181350"/>
                <a:ext cx="12104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FF00"/>
                    </a:solidFill>
                    <a:latin typeface="Bookman Old Style" pitchFamily="18" charset="0"/>
                  </a:rPr>
                  <a:t>4</a:t>
                </a:r>
                <a:endParaRPr lang="en-US" b="1" dirty="0" smtClean="0">
                  <a:solidFill>
                    <a:srgbClr val="FFFF00"/>
                  </a:solidFill>
                  <a:latin typeface="Bookman Old Style" pitchFamily="18" charset="0"/>
                </a:endParaRPr>
              </a:p>
              <a:p>
                <a:pPr algn="ctr"/>
                <a:r>
                  <a:rPr lang="en-US" b="1" dirty="0" smtClean="0">
                    <a:solidFill>
                      <a:srgbClr val="FFFF00"/>
                    </a:solidFill>
                    <a:latin typeface="Bookman Old Style" pitchFamily="18" charset="0"/>
                  </a:rPr>
                  <a:t>3</a:t>
                </a:r>
                <a:endParaRPr lang="en-US" b="1" dirty="0">
                  <a:solidFill>
                    <a:srgbClr val="FFFF00"/>
                  </a:solidFill>
                  <a:latin typeface="Bookman Old Style" pitchFamily="18" charset="0"/>
                </a:endParaRPr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>
                <a:off x="4247059" y="3497036"/>
                <a:ext cx="368487" cy="0"/>
              </a:xfrm>
              <a:prstGeom prst="line">
                <a:avLst/>
              </a:prstGeom>
              <a:ln w="127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TextBox 132"/>
            <p:cNvSpPr txBox="1"/>
            <p:nvPr/>
          </p:nvSpPr>
          <p:spPr>
            <a:xfrm>
              <a:off x="4637312" y="3301092"/>
              <a:ext cx="944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sym typeface="Symbol"/>
                </a:rPr>
                <a:t></a:t>
              </a:r>
              <a:r>
                <a:rPr lang="en-US" b="1" i="1" dirty="0" smtClean="0">
                  <a:solidFill>
                    <a:srgbClr val="FFFF00"/>
                  </a:solidFill>
                  <a:latin typeface="Book Antiqua" pitchFamily="18" charset="0"/>
                  <a:sym typeface="Symbol"/>
                </a:rPr>
                <a:t>r</a:t>
              </a:r>
              <a:r>
                <a:rPr lang="en-US" b="1" baseline="30000" dirty="0" smtClean="0">
                  <a:solidFill>
                    <a:srgbClr val="FFFF00"/>
                  </a:solidFill>
                  <a:sym typeface="Symbol"/>
                </a:rPr>
                <a:t>3</a:t>
              </a:r>
              <a:endParaRPr lang="en-US" b="1" i="1" dirty="0">
                <a:solidFill>
                  <a:srgbClr val="FFFF00"/>
                </a:solidFill>
                <a:latin typeface="Book Antiqua" pitchFamily="18" charset="0"/>
              </a:endParaRPr>
            </a:p>
          </p:txBody>
        </p:sp>
      </p:grpSp>
      <p:sp>
        <p:nvSpPr>
          <p:cNvPr id="137" name="Rectangle 136"/>
          <p:cNvSpPr/>
          <p:nvPr/>
        </p:nvSpPr>
        <p:spPr>
          <a:xfrm>
            <a:off x="4163750" y="219551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/>
              </a:rPr>
              <a:t>=</a:t>
            </a:r>
            <a:endParaRPr lang="en-US" dirty="0"/>
          </a:p>
        </p:txBody>
      </p:sp>
      <p:grpSp>
        <p:nvGrpSpPr>
          <p:cNvPr id="138" name="Group 137"/>
          <p:cNvGrpSpPr/>
          <p:nvPr/>
        </p:nvGrpSpPr>
        <p:grpSpPr>
          <a:xfrm>
            <a:off x="4056621" y="2046127"/>
            <a:ext cx="1763435" cy="646331"/>
            <a:chOff x="3818757" y="3181350"/>
            <a:chExt cx="1763435" cy="646331"/>
          </a:xfrm>
        </p:grpSpPr>
        <p:grpSp>
          <p:nvGrpSpPr>
            <p:cNvPr id="139" name="Group 138"/>
            <p:cNvGrpSpPr/>
            <p:nvPr/>
          </p:nvGrpSpPr>
          <p:grpSpPr>
            <a:xfrm>
              <a:off x="3818757" y="3181350"/>
              <a:ext cx="1210443" cy="646331"/>
              <a:chOff x="3818757" y="3181350"/>
              <a:chExt cx="1210443" cy="646331"/>
            </a:xfrm>
          </p:grpSpPr>
          <p:sp>
            <p:nvSpPr>
              <p:cNvPr id="141" name="TextBox 140"/>
              <p:cNvSpPr txBox="1"/>
              <p:nvPr/>
            </p:nvSpPr>
            <p:spPr>
              <a:xfrm>
                <a:off x="3818757" y="3181350"/>
                <a:ext cx="12104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Bookman Old Style" pitchFamily="18" charset="0"/>
                  </a:rPr>
                  <a:t>4</a:t>
                </a:r>
                <a:endParaRPr lang="en-US" dirty="0" smtClean="0">
                  <a:latin typeface="Bookman Old Style" pitchFamily="18" charset="0"/>
                </a:endParaRPr>
              </a:p>
              <a:p>
                <a:pPr algn="ctr"/>
                <a:r>
                  <a:rPr lang="en-US" dirty="0" smtClean="0">
                    <a:latin typeface="Bookman Old Style" pitchFamily="18" charset="0"/>
                  </a:rPr>
                  <a:t>3</a:t>
                </a:r>
                <a:endParaRPr lang="en-US" dirty="0">
                  <a:latin typeface="Bookman Old Style" pitchFamily="18" charset="0"/>
                </a:endParaRPr>
              </a:p>
            </p:txBody>
          </p:sp>
          <p:cxnSp>
            <p:nvCxnSpPr>
              <p:cNvPr id="142" name="Straight Connector 141"/>
              <p:cNvCxnSpPr/>
              <p:nvPr/>
            </p:nvCxnSpPr>
            <p:spPr>
              <a:xfrm>
                <a:off x="4247059" y="3497036"/>
                <a:ext cx="36848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TextBox 139"/>
            <p:cNvSpPr txBox="1"/>
            <p:nvPr/>
          </p:nvSpPr>
          <p:spPr>
            <a:xfrm>
              <a:off x="4637312" y="3301092"/>
              <a:ext cx="944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</a:t>
              </a:r>
              <a:r>
                <a:rPr lang="en-US" i="1" dirty="0" smtClean="0">
                  <a:latin typeface="Book Antiqua" pitchFamily="18" charset="0"/>
                  <a:sym typeface="Symbol"/>
                </a:rPr>
                <a:t>r</a:t>
              </a:r>
              <a:r>
                <a:rPr lang="en-US" baseline="30000" dirty="0" smtClean="0">
                  <a:sym typeface="Symbol"/>
                </a:rPr>
                <a:t>3</a:t>
              </a:r>
              <a:endParaRPr lang="en-US" i="1" dirty="0">
                <a:latin typeface="Book Antiqua" pitchFamily="18" charset="0"/>
              </a:endParaRPr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4162422" y="2871886"/>
            <a:ext cx="451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u="none" strike="noStrike" baseline="0" dirty="0" smtClean="0">
                <a:latin typeface="Bookman Old Style"/>
              </a:rPr>
              <a:t>=</a:t>
            </a:r>
            <a:endParaRPr lang="en-US" baseline="30000" dirty="0"/>
          </a:p>
        </p:txBody>
      </p:sp>
      <p:grpSp>
        <p:nvGrpSpPr>
          <p:cNvPr id="146" name="Group 145"/>
          <p:cNvGrpSpPr/>
          <p:nvPr/>
        </p:nvGrpSpPr>
        <p:grpSpPr>
          <a:xfrm>
            <a:off x="4422582" y="2725516"/>
            <a:ext cx="331322" cy="646331"/>
            <a:chOff x="3200400" y="3525619"/>
            <a:chExt cx="1210443" cy="646331"/>
          </a:xfrm>
        </p:grpSpPr>
        <p:sp>
          <p:nvSpPr>
            <p:cNvPr id="147" name="TextBox 146"/>
            <p:cNvSpPr txBox="1"/>
            <p:nvPr/>
          </p:nvSpPr>
          <p:spPr>
            <a:xfrm>
              <a:off x="3200400" y="3525619"/>
              <a:ext cx="12104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Bookman Old Style" pitchFamily="18" charset="0"/>
                </a:rPr>
                <a:t>4</a:t>
              </a:r>
              <a:endParaRPr lang="en-US" dirty="0" smtClean="0">
                <a:latin typeface="Bookman Old Style" pitchFamily="18" charset="0"/>
              </a:endParaRPr>
            </a:p>
            <a:p>
              <a:pPr algn="ctr"/>
              <a:r>
                <a:rPr lang="en-US" dirty="0" smtClean="0">
                  <a:latin typeface="Bookman Old Style" pitchFamily="18" charset="0"/>
                </a:rPr>
                <a:t>3</a:t>
              </a:r>
              <a:endParaRPr lang="en-US" dirty="0">
                <a:latin typeface="Bookman Old Style" pitchFamily="18" charset="0"/>
              </a:endParaRPr>
            </a:p>
          </p:txBody>
        </p:sp>
        <p:cxnSp>
          <p:nvCxnSpPr>
            <p:cNvPr id="148" name="Straight Connector 147"/>
            <p:cNvCxnSpPr/>
            <p:nvPr/>
          </p:nvCxnSpPr>
          <p:spPr>
            <a:xfrm>
              <a:off x="3666716" y="3836670"/>
              <a:ext cx="30453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Rectangle 148"/>
          <p:cNvSpPr/>
          <p:nvPr/>
        </p:nvSpPr>
        <p:spPr>
          <a:xfrm>
            <a:off x="4570547" y="2828919"/>
            <a:ext cx="263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u="none" strike="noStrike" baseline="0" dirty="0" smtClean="0">
                <a:latin typeface="Bookman Old Style"/>
                <a:sym typeface="Symbol"/>
              </a:rPr>
              <a:t></a:t>
            </a:r>
            <a:endParaRPr lang="en-US" baseline="30000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4713429" y="2724150"/>
            <a:ext cx="543688" cy="646331"/>
            <a:chOff x="3200400" y="3525619"/>
            <a:chExt cx="1986295" cy="646331"/>
          </a:xfrm>
        </p:grpSpPr>
        <p:sp>
          <p:nvSpPr>
            <p:cNvPr id="151" name="TextBox 150"/>
            <p:cNvSpPr txBox="1"/>
            <p:nvPr/>
          </p:nvSpPr>
          <p:spPr>
            <a:xfrm>
              <a:off x="3200400" y="3525619"/>
              <a:ext cx="19862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</a:rPr>
                <a:t>22</a:t>
              </a:r>
            </a:p>
            <a:p>
              <a:pPr algn="ctr"/>
              <a:r>
                <a:rPr lang="en-US" dirty="0">
                  <a:latin typeface="Bookman Old Style" pitchFamily="18" charset="0"/>
                </a:rPr>
                <a:t>7</a:t>
              </a:r>
            </a:p>
          </p:txBody>
        </p:sp>
        <p:cxnSp>
          <p:nvCxnSpPr>
            <p:cNvPr id="152" name="Straight Connector 151"/>
            <p:cNvCxnSpPr/>
            <p:nvPr/>
          </p:nvCxnSpPr>
          <p:spPr>
            <a:xfrm>
              <a:off x="3666713" y="3836670"/>
              <a:ext cx="100219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Rectangle 152"/>
          <p:cNvSpPr/>
          <p:nvPr/>
        </p:nvSpPr>
        <p:spPr>
          <a:xfrm>
            <a:off x="5051298" y="2819394"/>
            <a:ext cx="263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u="none" strike="noStrike" baseline="0" dirty="0" smtClean="0">
                <a:latin typeface="Bookman Old Style"/>
                <a:sym typeface="Symbol"/>
              </a:rPr>
              <a:t></a:t>
            </a:r>
            <a:endParaRPr lang="en-US" baseline="30000" dirty="0"/>
          </a:p>
        </p:txBody>
      </p:sp>
      <p:sp>
        <p:nvSpPr>
          <p:cNvPr id="154" name="Rectangle 153"/>
          <p:cNvSpPr/>
          <p:nvPr/>
        </p:nvSpPr>
        <p:spPr>
          <a:xfrm>
            <a:off x="5207000" y="2844185"/>
            <a:ext cx="871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u="none" strike="noStrike" baseline="0" dirty="0" smtClean="0">
                <a:latin typeface="Bookman Old Style"/>
              </a:rPr>
              <a:t>1.75</a:t>
            </a:r>
            <a:endParaRPr lang="en-US" baseline="30000" dirty="0"/>
          </a:p>
        </p:txBody>
      </p:sp>
      <p:sp>
        <p:nvSpPr>
          <p:cNvPr id="155" name="Rectangle 154"/>
          <p:cNvSpPr/>
          <p:nvPr/>
        </p:nvSpPr>
        <p:spPr>
          <a:xfrm>
            <a:off x="5750707" y="2812250"/>
            <a:ext cx="263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u="none" strike="noStrike" baseline="0" dirty="0" smtClean="0">
                <a:latin typeface="Bookman Old Style"/>
                <a:sym typeface="Symbol"/>
              </a:rPr>
              <a:t></a:t>
            </a:r>
            <a:endParaRPr lang="en-US" baseline="30000" dirty="0"/>
          </a:p>
        </p:txBody>
      </p:sp>
      <p:sp>
        <p:nvSpPr>
          <p:cNvPr id="156" name="Rectangle 155"/>
          <p:cNvSpPr/>
          <p:nvPr/>
        </p:nvSpPr>
        <p:spPr>
          <a:xfrm>
            <a:off x="5913120" y="2845772"/>
            <a:ext cx="833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u="none" strike="noStrike" baseline="0" dirty="0" smtClean="0">
                <a:latin typeface="Bookman Old Style"/>
              </a:rPr>
              <a:t>1.75</a:t>
            </a:r>
            <a:endParaRPr lang="en-US" baseline="30000" dirty="0"/>
          </a:p>
        </p:txBody>
      </p:sp>
      <p:sp>
        <p:nvSpPr>
          <p:cNvPr id="157" name="Rectangle 156"/>
          <p:cNvSpPr/>
          <p:nvPr/>
        </p:nvSpPr>
        <p:spPr>
          <a:xfrm>
            <a:off x="6434134" y="2805112"/>
            <a:ext cx="263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u="none" strike="noStrike" baseline="0" dirty="0" smtClean="0">
                <a:latin typeface="Bookman Old Style"/>
                <a:sym typeface="Symbol"/>
              </a:rPr>
              <a:t></a:t>
            </a:r>
            <a:endParaRPr lang="en-US" baseline="30000" dirty="0"/>
          </a:p>
        </p:txBody>
      </p:sp>
      <p:sp>
        <p:nvSpPr>
          <p:cNvPr id="158" name="Rectangle 157"/>
          <p:cNvSpPr/>
          <p:nvPr/>
        </p:nvSpPr>
        <p:spPr>
          <a:xfrm>
            <a:off x="6596547" y="2838634"/>
            <a:ext cx="833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u="none" strike="noStrike" baseline="0" dirty="0" smtClean="0">
                <a:latin typeface="Bookman Old Style"/>
              </a:rPr>
              <a:t>1.75</a:t>
            </a:r>
            <a:endParaRPr lang="en-US" baseline="30000" dirty="0"/>
          </a:p>
        </p:txBody>
      </p:sp>
      <p:sp>
        <p:nvSpPr>
          <p:cNvPr id="159" name="Rectangle 158"/>
          <p:cNvSpPr/>
          <p:nvPr/>
        </p:nvSpPr>
        <p:spPr>
          <a:xfrm>
            <a:off x="4171950" y="3955018"/>
            <a:ext cx="1689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r>
              <a:rPr lang="en-US" dirty="0" smtClean="0">
                <a:latin typeface="Bookman Old Style"/>
              </a:rPr>
              <a:t> 22.46</a:t>
            </a:r>
            <a:r>
              <a:rPr lang="en-US" b="0" i="0" u="none" strike="noStrike" baseline="0" dirty="0" smtClean="0">
                <a:latin typeface="Bookman Old Style"/>
              </a:rPr>
              <a:t> mm</a:t>
            </a:r>
            <a:r>
              <a:rPr lang="en-US" b="0" i="0" u="none" strike="noStrike" baseline="30000" dirty="0" smtClean="0">
                <a:latin typeface="Bookman Old Style"/>
              </a:rPr>
              <a:t>3</a:t>
            </a:r>
            <a:endParaRPr lang="en-US" baseline="30000" dirty="0"/>
          </a:p>
        </p:txBody>
      </p:sp>
      <p:sp>
        <p:nvSpPr>
          <p:cNvPr id="160" name="Rectangle 159"/>
          <p:cNvSpPr/>
          <p:nvPr/>
        </p:nvSpPr>
        <p:spPr>
          <a:xfrm>
            <a:off x="5701514" y="3935968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(approx.)</a:t>
            </a:r>
            <a:endParaRPr lang="en-US" baseline="30000" dirty="0"/>
          </a:p>
        </p:txBody>
      </p:sp>
      <p:sp>
        <p:nvSpPr>
          <p:cNvPr id="3" name="Rectangle 2"/>
          <p:cNvSpPr/>
          <p:nvPr/>
        </p:nvSpPr>
        <p:spPr>
          <a:xfrm>
            <a:off x="762000" y="4412218"/>
            <a:ext cx="6354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/>
                <a:sym typeface="Symbol"/>
              </a:rPr>
              <a:t>Medicine needed for its </a:t>
            </a:r>
            <a:r>
              <a:rPr lang="en-US" b="1" dirty="0" smtClean="0">
                <a:solidFill>
                  <a:prstClr val="black"/>
                </a:solidFill>
                <a:latin typeface="Bookman Old Style"/>
                <a:sym typeface="Symbol"/>
              </a:rPr>
              <a:t>filling is </a:t>
            </a:r>
            <a:r>
              <a:rPr lang="en-US" b="1" dirty="0" smtClean="0">
                <a:latin typeface="Bookman Old Style"/>
              </a:rPr>
              <a:t>22.46 mm</a:t>
            </a:r>
            <a:r>
              <a:rPr lang="en-US" b="1" baseline="30000" dirty="0" smtClean="0">
                <a:latin typeface="Bookman Old Style"/>
              </a:rPr>
              <a:t>3 </a:t>
            </a:r>
            <a:r>
              <a:rPr lang="en-US" b="1" dirty="0" err="1">
                <a:latin typeface="Bookman Old Style"/>
              </a:rPr>
              <a:t>approx</a:t>
            </a:r>
            <a:endParaRPr lang="en-US" b="1" baseline="30000" dirty="0"/>
          </a:p>
        </p:txBody>
      </p:sp>
      <p:sp>
        <p:nvSpPr>
          <p:cNvPr id="53" name="Curved Up Arrow 52"/>
          <p:cNvSpPr/>
          <p:nvPr/>
        </p:nvSpPr>
        <p:spPr>
          <a:xfrm rot="6016670" flipV="1">
            <a:off x="5496967" y="1962455"/>
            <a:ext cx="1613292" cy="548668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4412218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Bookman Old Style"/>
                <a:sym typeface="Symbol"/>
              </a:rPr>
              <a:t></a:t>
            </a:r>
            <a:endParaRPr lang="en-US" b="1" dirty="0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4896640" y="3121819"/>
            <a:ext cx="208760" cy="8167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301450" y="2924175"/>
            <a:ext cx="482650" cy="18883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343526" y="2756714"/>
            <a:ext cx="60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u="none" strike="noStrike" baseline="30000" dirty="0" smtClean="0">
                <a:solidFill>
                  <a:srgbClr val="C00000"/>
                </a:solidFill>
                <a:latin typeface="Bookman Old Style"/>
              </a:rPr>
              <a:t>0.25</a:t>
            </a:r>
            <a:endParaRPr lang="en-US" b="1" baseline="30000" dirty="0">
              <a:solidFill>
                <a:srgbClr val="C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114800" y="3486150"/>
            <a:ext cx="451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u="none" strike="noStrike" baseline="0" dirty="0" smtClean="0">
                <a:latin typeface="Bookman Old Style"/>
              </a:rPr>
              <a:t>=</a:t>
            </a:r>
            <a:endParaRPr lang="en-US" baseline="30000" dirty="0"/>
          </a:p>
        </p:txBody>
      </p:sp>
      <p:sp>
        <p:nvSpPr>
          <p:cNvPr id="64" name="Rectangle 63"/>
          <p:cNvSpPr/>
          <p:nvPr/>
        </p:nvSpPr>
        <p:spPr>
          <a:xfrm>
            <a:off x="4343400" y="3333750"/>
            <a:ext cx="160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u="none" strike="noStrike" baseline="0" dirty="0" smtClean="0">
                <a:latin typeface="Bookman Old Style"/>
              </a:rPr>
              <a:t>88 </a:t>
            </a:r>
            <a:r>
              <a:rPr lang="en-US" dirty="0" smtClean="0">
                <a:latin typeface="Bookman Old Style"/>
                <a:sym typeface="Symbol"/>
              </a:rPr>
              <a:t></a:t>
            </a:r>
            <a:r>
              <a:rPr lang="en-US" baseline="30000" dirty="0" smtClean="0">
                <a:sym typeface="Symbol"/>
              </a:rPr>
              <a:t> </a:t>
            </a:r>
            <a:r>
              <a:rPr lang="en-US" dirty="0" smtClean="0">
                <a:latin typeface="Bookman Old Style" pitchFamily="18" charset="0"/>
                <a:sym typeface="Symbol"/>
              </a:rPr>
              <a:t>0.7656</a:t>
            </a:r>
            <a:r>
              <a:rPr lang="en-US" i="0" u="none" strike="noStrike" baseline="0" dirty="0" smtClean="0">
                <a:latin typeface="Bookman Old Style"/>
              </a:rPr>
              <a:t> </a:t>
            </a:r>
            <a:endParaRPr lang="en-US" baseline="30000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4453130" y="3652847"/>
            <a:ext cx="13807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953000" y="3593070"/>
            <a:ext cx="38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u="none" strike="noStrike" baseline="0" dirty="0" smtClean="0">
                <a:latin typeface="Bookman Old Style"/>
              </a:rPr>
              <a:t>3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4580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16158E-6 L 0.28212 0.20999 " pathEditMode="relative" rAng="0" ptsTypes="AA">
                                      <p:cBhvr>
                                        <p:cTn id="127" dur="2000" spd="-100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97" y="104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5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5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3500"/>
                            </p:stCondLst>
                            <p:childTnLst>
                              <p:par>
                                <p:cTn id="1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000"/>
                            </p:stCondLst>
                            <p:childTnLst>
                              <p:par>
                                <p:cTn id="24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110" grpId="0"/>
      <p:bldP spid="110" grpId="1"/>
      <p:bldP spid="111" grpId="0"/>
      <p:bldP spid="111" grpId="1"/>
      <p:bldP spid="112" grpId="0"/>
      <p:bldP spid="114" grpId="0"/>
      <p:bldP spid="115" grpId="0"/>
      <p:bldP spid="117" grpId="0"/>
      <p:bldP spid="121" grpId="0"/>
      <p:bldP spid="122" grpId="0"/>
      <p:bldP spid="123" grpId="0"/>
      <p:bldP spid="123" grpId="1"/>
      <p:bldP spid="124" grpId="0"/>
      <p:bldP spid="124" grpId="1"/>
      <p:bldP spid="125" grpId="0" animBg="1"/>
      <p:bldP spid="125" grpId="1" animBg="1"/>
      <p:bldP spid="126" grpId="0"/>
      <p:bldP spid="126" grpId="1"/>
      <p:bldP spid="127" grpId="0"/>
      <p:bldP spid="128" grpId="0"/>
      <p:bldP spid="129" grpId="0" animBg="1"/>
      <p:bldP spid="129" grpId="1" animBg="1"/>
      <p:bldP spid="130" grpId="0"/>
      <p:bldP spid="130" grpId="1"/>
      <p:bldP spid="130" grpId="2"/>
      <p:bldP spid="137" grpId="0"/>
      <p:bldP spid="143" grpId="0"/>
      <p:bldP spid="149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3" grpId="0"/>
      <p:bldP spid="53" grpId="0" animBg="1"/>
      <p:bldP spid="53" grpId="1" animBg="1"/>
      <p:bldP spid="4" grpId="0"/>
      <p:bldP spid="61" grpId="0"/>
      <p:bldP spid="62" grpId="0"/>
      <p:bldP spid="64" grpId="0"/>
      <p:bldP spid="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/>
          <p:cNvSpPr/>
          <p:nvPr/>
        </p:nvSpPr>
        <p:spPr>
          <a:xfrm>
            <a:off x="5367110" y="4169937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/>
              </a:rPr>
              <a:t>4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797631" y="1076724"/>
            <a:ext cx="3921125" cy="27935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688829" y="218769"/>
            <a:ext cx="1352551" cy="27935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422300" y="218769"/>
            <a:ext cx="3222623" cy="27935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947738" y="504519"/>
            <a:ext cx="2657474" cy="260304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 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0800" y="165656"/>
            <a:ext cx="7338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Q. The </a:t>
            </a:r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diameter of the moon is approximately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one-fourth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443700" y="447747"/>
            <a:ext cx="7107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the diameter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of the </a:t>
            </a:r>
            <a:r>
              <a:rPr lang="en-US" b="1" dirty="0" err="1" smtClean="0">
                <a:solidFill>
                  <a:srgbClr val="0000FF"/>
                </a:solidFill>
                <a:latin typeface="Bookman Old Style" pitchFamily="18" charset="0"/>
              </a:rPr>
              <a:t>earth.What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 fraction of the volume of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443700" y="729839"/>
            <a:ext cx="478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the earth 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is the volume of the moon ?</a:t>
            </a:r>
            <a:endParaRPr lang="en-US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88900" y="1039687"/>
            <a:ext cx="704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u="none" strike="noStrike" baseline="0" dirty="0" smtClean="0">
                <a:latin typeface="Book Antiqua" pitchFamily="18" charset="0"/>
              </a:rPr>
              <a:t>Soln.</a:t>
            </a:r>
            <a:endParaRPr lang="en-US" i="1" dirty="0">
              <a:latin typeface="Book Antiqua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88965" y="165432"/>
            <a:ext cx="6710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The diameter of the moon is approximately one-fourth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443949" y="454890"/>
            <a:ext cx="3239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the diameter of the earth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800100" y="1039687"/>
            <a:ext cx="4076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Let the diameter of the</a:t>
            </a:r>
            <a:r>
              <a:rPr lang="en-US" b="0" i="0" u="none" strike="noStrike" dirty="0" smtClean="0">
                <a:latin typeface="Bookman Old Style"/>
              </a:rPr>
              <a:t> earth</a:t>
            </a:r>
            <a:r>
              <a:rPr lang="en-US" b="0" i="0" u="none" strike="noStrike" baseline="0" dirty="0" smtClean="0">
                <a:latin typeface="Bookman Old Style"/>
              </a:rPr>
              <a:t> be </a:t>
            </a:r>
            <a:r>
              <a:rPr lang="en-US" dirty="0" smtClean="0">
                <a:latin typeface="Bookman Old Style"/>
              </a:rPr>
              <a:t>r</a:t>
            </a:r>
            <a:r>
              <a:rPr lang="en-US" b="0" i="0" u="none" strike="noStrike" baseline="0" dirty="0" smtClean="0">
                <a:latin typeface="Bookman Old Style"/>
              </a:rPr>
              <a:t>.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800100" y="1513670"/>
            <a:ext cx="2356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Radius of the earth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241300" y="1513670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  <a:sym typeface="Symbol"/>
              </a:rPr>
              <a:t>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858209" y="151367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179" name="Rectangle 178"/>
          <p:cNvSpPr/>
          <p:nvPr/>
        </p:nvSpPr>
        <p:spPr>
          <a:xfrm>
            <a:off x="4354405" y="1339043"/>
            <a:ext cx="285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u="none" strike="noStrike" baseline="0" dirty="0" smtClean="0">
                <a:latin typeface="Bookman Old Style"/>
              </a:rPr>
              <a:t>r</a:t>
            </a:r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4333566" y="169119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2</a:t>
            </a:r>
            <a:endParaRPr lang="en-US" dirty="0"/>
          </a:p>
        </p:txBody>
      </p:sp>
      <p:cxnSp>
        <p:nvCxnSpPr>
          <p:cNvPr id="181" name="Straight Connector 180"/>
          <p:cNvCxnSpPr/>
          <p:nvPr/>
        </p:nvCxnSpPr>
        <p:spPr>
          <a:xfrm>
            <a:off x="4360073" y="1698336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800100" y="2247641"/>
            <a:ext cx="2632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Diameter of the moon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3858209" y="22476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185" name="Rectangle 184"/>
          <p:cNvSpPr/>
          <p:nvPr/>
        </p:nvSpPr>
        <p:spPr>
          <a:xfrm>
            <a:off x="4333566" y="207301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u="none" strike="noStrike" baseline="0" dirty="0" smtClean="0">
                <a:latin typeface="Bookman Old Style"/>
              </a:rPr>
              <a:t>1</a:t>
            </a:r>
            <a:endParaRPr lang="en-US" dirty="0"/>
          </a:p>
        </p:txBody>
      </p:sp>
      <p:sp>
        <p:nvSpPr>
          <p:cNvPr id="186" name="Rectangle 185"/>
          <p:cNvSpPr/>
          <p:nvPr/>
        </p:nvSpPr>
        <p:spPr>
          <a:xfrm>
            <a:off x="4333566" y="242516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4</a:t>
            </a:r>
            <a:endParaRPr lang="en-US" dirty="0"/>
          </a:p>
        </p:txBody>
      </p:sp>
      <p:cxnSp>
        <p:nvCxnSpPr>
          <p:cNvPr id="187" name="Straight Connector 186"/>
          <p:cNvCxnSpPr/>
          <p:nvPr/>
        </p:nvCxnSpPr>
        <p:spPr>
          <a:xfrm>
            <a:off x="4360073" y="2432307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4681169" y="224764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Bookman Old Style"/>
                <a:sym typeface="Symbol"/>
              </a:rPr>
              <a:t></a:t>
            </a:r>
            <a:endParaRPr lang="en-US" b="1" dirty="0"/>
          </a:p>
        </p:txBody>
      </p:sp>
      <p:sp>
        <p:nvSpPr>
          <p:cNvPr id="197" name="Rectangle 196"/>
          <p:cNvSpPr/>
          <p:nvPr/>
        </p:nvSpPr>
        <p:spPr>
          <a:xfrm>
            <a:off x="4992473" y="2247641"/>
            <a:ext cx="2558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u="none" strike="noStrike" baseline="0" dirty="0" smtClean="0">
                <a:latin typeface="Bookman Old Style"/>
                <a:sym typeface="Symbol"/>
              </a:rPr>
              <a:t>diameter of the earth</a:t>
            </a:r>
            <a:endParaRPr lang="en-US" dirty="0"/>
          </a:p>
        </p:txBody>
      </p:sp>
      <p:sp>
        <p:nvSpPr>
          <p:cNvPr id="198" name="Rectangle 197"/>
          <p:cNvSpPr/>
          <p:nvPr/>
        </p:nvSpPr>
        <p:spPr>
          <a:xfrm>
            <a:off x="800100" y="2951587"/>
            <a:ext cx="2632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Diameter of the moon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3858209" y="295158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200" name="Rectangle 199"/>
          <p:cNvSpPr/>
          <p:nvPr/>
        </p:nvSpPr>
        <p:spPr>
          <a:xfrm>
            <a:off x="4333566" y="277696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u="none" strike="noStrike" baseline="0" dirty="0" smtClean="0">
                <a:latin typeface="Bookman Old Style"/>
              </a:rPr>
              <a:t>1</a:t>
            </a:r>
            <a:endParaRPr lang="en-US" dirty="0"/>
          </a:p>
        </p:txBody>
      </p:sp>
      <p:sp>
        <p:nvSpPr>
          <p:cNvPr id="201" name="Rectangle 200"/>
          <p:cNvSpPr/>
          <p:nvPr/>
        </p:nvSpPr>
        <p:spPr>
          <a:xfrm>
            <a:off x="4333566" y="312911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4</a:t>
            </a:r>
            <a:endParaRPr lang="en-US" dirty="0"/>
          </a:p>
        </p:txBody>
      </p:sp>
      <p:cxnSp>
        <p:nvCxnSpPr>
          <p:cNvPr id="202" name="Straight Connector 201"/>
          <p:cNvCxnSpPr/>
          <p:nvPr/>
        </p:nvCxnSpPr>
        <p:spPr>
          <a:xfrm>
            <a:off x="4360073" y="3136253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4681169" y="2951587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Bookman Old Style"/>
                <a:sym typeface="Symbol"/>
              </a:rPr>
              <a:t></a:t>
            </a:r>
            <a:endParaRPr lang="en-US" b="1" dirty="0"/>
          </a:p>
        </p:txBody>
      </p:sp>
      <p:sp>
        <p:nvSpPr>
          <p:cNvPr id="204" name="Rectangle 203"/>
          <p:cNvSpPr/>
          <p:nvPr/>
        </p:nvSpPr>
        <p:spPr>
          <a:xfrm>
            <a:off x="241300" y="2951587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  <a:sym typeface="Symbol"/>
              </a:rPr>
              <a:t>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4992473" y="2951587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u="none" strike="noStrike" baseline="0" dirty="0" smtClean="0">
                <a:latin typeface="Bookman Old Style"/>
                <a:sym typeface="Symbol"/>
              </a:rPr>
              <a:t>r</a:t>
            </a:r>
            <a:endParaRPr lang="en-US" dirty="0"/>
          </a:p>
        </p:txBody>
      </p:sp>
      <p:sp>
        <p:nvSpPr>
          <p:cNvPr id="206" name="Rectangle 205"/>
          <p:cNvSpPr/>
          <p:nvPr/>
        </p:nvSpPr>
        <p:spPr>
          <a:xfrm>
            <a:off x="5400040" y="295158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207" name="Rectangle 206"/>
          <p:cNvSpPr/>
          <p:nvPr/>
        </p:nvSpPr>
        <p:spPr>
          <a:xfrm>
            <a:off x="5873376" y="2776960"/>
            <a:ext cx="285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u="none" strike="noStrike" baseline="0" dirty="0" smtClean="0">
                <a:latin typeface="Bookman Old Style"/>
              </a:rPr>
              <a:t>r</a:t>
            </a:r>
            <a:endParaRPr lang="en-US" dirty="0"/>
          </a:p>
        </p:txBody>
      </p:sp>
      <p:sp>
        <p:nvSpPr>
          <p:cNvPr id="208" name="Rectangle 207"/>
          <p:cNvSpPr/>
          <p:nvPr/>
        </p:nvSpPr>
        <p:spPr>
          <a:xfrm>
            <a:off x="5852537" y="312911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4</a:t>
            </a:r>
            <a:endParaRPr lang="en-US" dirty="0"/>
          </a:p>
        </p:txBody>
      </p:sp>
      <p:cxnSp>
        <p:nvCxnSpPr>
          <p:cNvPr id="209" name="Straight Connector 208"/>
          <p:cNvCxnSpPr/>
          <p:nvPr/>
        </p:nvCxnSpPr>
        <p:spPr>
          <a:xfrm>
            <a:off x="5879044" y="3136253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800100" y="3983905"/>
            <a:ext cx="2388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Radius of the moon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241300" y="3983905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  <a:sym typeface="Symbol"/>
              </a:rPr>
              <a:t>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3858209" y="398390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213" name="Rectangle 212"/>
          <p:cNvSpPr/>
          <p:nvPr/>
        </p:nvSpPr>
        <p:spPr>
          <a:xfrm>
            <a:off x="4354405" y="3480444"/>
            <a:ext cx="285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u="none" strike="noStrike" baseline="0" dirty="0" smtClean="0">
                <a:latin typeface="Bookman Old Style"/>
              </a:rPr>
              <a:t>r</a:t>
            </a:r>
            <a:endParaRPr lang="en-US" dirty="0"/>
          </a:p>
        </p:txBody>
      </p:sp>
      <p:sp>
        <p:nvSpPr>
          <p:cNvPr id="214" name="Rectangle 213"/>
          <p:cNvSpPr/>
          <p:nvPr/>
        </p:nvSpPr>
        <p:spPr>
          <a:xfrm>
            <a:off x="4333566" y="383259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4</a:t>
            </a:r>
            <a:endParaRPr lang="en-US" dirty="0"/>
          </a:p>
        </p:txBody>
      </p:sp>
      <p:cxnSp>
        <p:nvCxnSpPr>
          <p:cNvPr id="215" name="Straight Connector 214"/>
          <p:cNvCxnSpPr/>
          <p:nvPr/>
        </p:nvCxnSpPr>
        <p:spPr>
          <a:xfrm>
            <a:off x="4360073" y="3839737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/>
          <p:cNvSpPr/>
          <p:nvPr/>
        </p:nvSpPr>
        <p:spPr>
          <a:xfrm>
            <a:off x="4333566" y="4169937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2</a:t>
            </a:r>
            <a:endParaRPr lang="en-US" dirty="0"/>
          </a:p>
        </p:txBody>
      </p:sp>
      <p:cxnSp>
        <p:nvCxnSpPr>
          <p:cNvPr id="217" name="Straight Connector 216"/>
          <p:cNvCxnSpPr/>
          <p:nvPr/>
        </p:nvCxnSpPr>
        <p:spPr>
          <a:xfrm>
            <a:off x="4279900" y="4177080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/>
          <p:cNvSpPr/>
          <p:nvPr/>
        </p:nvSpPr>
        <p:spPr>
          <a:xfrm>
            <a:off x="4914613" y="398390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219" name="Rectangle 218"/>
          <p:cNvSpPr/>
          <p:nvPr/>
        </p:nvSpPr>
        <p:spPr>
          <a:xfrm>
            <a:off x="5387949" y="3817787"/>
            <a:ext cx="285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u="none" strike="noStrike" baseline="0" dirty="0" smtClean="0">
                <a:latin typeface="Bookman Old Style"/>
              </a:rPr>
              <a:t>r</a:t>
            </a:r>
            <a:endParaRPr lang="en-US" dirty="0"/>
          </a:p>
        </p:txBody>
      </p:sp>
      <p:cxnSp>
        <p:nvCxnSpPr>
          <p:cNvPr id="221" name="Straight Connector 220"/>
          <p:cNvCxnSpPr/>
          <p:nvPr/>
        </p:nvCxnSpPr>
        <p:spPr>
          <a:xfrm>
            <a:off x="5393617" y="417708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/>
          <p:cNvSpPr/>
          <p:nvPr/>
        </p:nvSpPr>
        <p:spPr>
          <a:xfrm>
            <a:off x="3546758" y="447231"/>
            <a:ext cx="3879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Bookman Old Style" pitchFamily="18" charset="0"/>
              </a:rPr>
              <a:t>What fraction of the volume of</a:t>
            </a:r>
            <a:endParaRPr lang="en-US" b="1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800100" y="4561298"/>
            <a:ext cx="790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Let V</a:t>
            </a:r>
            <a:r>
              <a:rPr lang="en-US" b="0" i="0" u="none" strike="noStrike" baseline="-25000" dirty="0" smtClean="0">
                <a:latin typeface="Bookman Old Style"/>
              </a:rPr>
              <a:t>1</a:t>
            </a:r>
            <a:r>
              <a:rPr lang="en-US" b="0" i="0" u="none" strike="noStrike" dirty="0" smtClean="0">
                <a:latin typeface="Bookman Old Style"/>
              </a:rPr>
              <a:t> be the volume of the earth and V</a:t>
            </a:r>
            <a:r>
              <a:rPr lang="en-US" b="0" i="0" u="none" strike="noStrike" baseline="-25000" dirty="0" smtClean="0">
                <a:latin typeface="Bookman Old Style"/>
              </a:rPr>
              <a:t>2</a:t>
            </a:r>
            <a:r>
              <a:rPr lang="en-US" b="0" i="0" u="none" strike="noStrike" dirty="0" smtClean="0">
                <a:latin typeface="Bookman Old Style"/>
              </a:rPr>
              <a:t> be the volume of the moon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25" name="Cloud Callout 224"/>
          <p:cNvSpPr/>
          <p:nvPr/>
        </p:nvSpPr>
        <p:spPr>
          <a:xfrm>
            <a:off x="4735383" y="888105"/>
            <a:ext cx="3485265" cy="1242876"/>
          </a:xfrm>
          <a:prstGeom prst="cloudCallout">
            <a:avLst>
              <a:gd name="adj1" fmla="val -58188"/>
              <a:gd name="adj2" fmla="val -59477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/>
          <p:cNvSpPr txBox="1"/>
          <p:nvPr/>
        </p:nvSpPr>
        <p:spPr>
          <a:xfrm>
            <a:off x="4976558" y="1310362"/>
            <a:ext cx="304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We have to find V</a:t>
            </a:r>
            <a:r>
              <a:rPr lang="en-US" b="1" baseline="-25000" dirty="0" smtClean="0">
                <a:solidFill>
                  <a:schemeClr val="bg1"/>
                </a:solidFill>
                <a:latin typeface="Bookman Old Style" pitchFamily="18" charset="0"/>
              </a:rPr>
              <a:t>1 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 :  V</a:t>
            </a:r>
            <a:r>
              <a:rPr lang="en-US" b="1" baseline="-25000" dirty="0" smtClean="0">
                <a:solidFill>
                  <a:schemeClr val="bg1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228" name="Rounded Rectangle 227"/>
          <p:cNvSpPr/>
          <p:nvPr/>
        </p:nvSpPr>
        <p:spPr>
          <a:xfrm>
            <a:off x="7678420" y="977548"/>
            <a:ext cx="1249680" cy="83185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mic Sans MS" pitchFamily="66" charset="0"/>
              </a:rPr>
              <a:t>To find:</a:t>
            </a:r>
            <a:endParaRPr lang="en-US" sz="1100" b="1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algn="ctr"/>
            <a:endParaRPr lang="en-US" sz="400" b="1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mic Sans MS" pitchFamily="66" charset="0"/>
              </a:rPr>
              <a:t>V</a:t>
            </a:r>
            <a:r>
              <a:rPr lang="en-US" b="1" baseline="-25000" dirty="0" smtClean="0">
                <a:solidFill>
                  <a:schemeClr val="tx1"/>
                </a:solidFill>
                <a:latin typeface="Comic Sans MS" pitchFamily="66" charset="0"/>
              </a:rPr>
              <a:t>1</a:t>
            </a:r>
            <a:r>
              <a:rPr lang="en-US" b="1" dirty="0" smtClean="0">
                <a:solidFill>
                  <a:schemeClr val="tx1"/>
                </a:solidFill>
                <a:latin typeface="Comic Sans MS" pitchFamily="66" charset="0"/>
              </a:rPr>
              <a:t> : V</a:t>
            </a:r>
            <a:r>
              <a:rPr lang="en-US" b="1" baseline="-25000" dirty="0" smtClean="0">
                <a:solidFill>
                  <a:schemeClr val="tx1"/>
                </a:solidFill>
                <a:latin typeface="Comic Sans MS" pitchFamily="66" charset="0"/>
              </a:rPr>
              <a:t>2</a:t>
            </a:r>
            <a:endParaRPr lang="en-US" b="1" baseline="-250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57977" y="39839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Bookman Old Style" pitchFamily="18" charset="0"/>
                <a:cs typeface="Times New Roman"/>
              </a:rPr>
              <a:t>÷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67400" y="398390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Bookman Old Style" pitchFamily="18" charset="0"/>
                <a:cs typeface="Times New Roman"/>
              </a:rPr>
              <a:t>2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168867" y="398390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561232" y="3814539"/>
            <a:ext cx="285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u="none" strike="noStrike" baseline="0" dirty="0" smtClean="0">
                <a:latin typeface="Bookman Old Style"/>
              </a:rPr>
              <a:t>r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540393" y="4166689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/>
              </a:rPr>
              <a:t>4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6566900" y="4173832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831260" y="39839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Bookman Old Style" pitchFamily="18" charset="0"/>
                <a:cs typeface="Times New Roman"/>
                <a:sym typeface="Symbol"/>
              </a:rPr>
              <a:t>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078673" y="416668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>
                <a:latin typeface="Bookman Old Style" pitchFamily="18" charset="0"/>
                <a:cs typeface="Times New Roman"/>
              </a:rPr>
              <a:t>2</a:t>
            </a:r>
            <a:endParaRPr lang="en-IN" dirty="0">
              <a:latin typeface="Bookman Old Style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078673" y="3814539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u="none" strike="noStrike" baseline="0" dirty="0" smtClean="0">
                <a:latin typeface="Bookman Old Style"/>
              </a:rPr>
              <a:t>1</a:t>
            </a:r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7105066" y="4173832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451567" y="398390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7843932" y="3814539"/>
            <a:ext cx="285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u="none" strike="noStrike" baseline="0" dirty="0" smtClean="0">
                <a:latin typeface="Bookman Old Style"/>
              </a:rPr>
              <a:t>r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7823093" y="4166689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/>
              </a:rPr>
              <a:t>8</a:t>
            </a:r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7849600" y="4173832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50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500"/>
                            </p:stCondLst>
                            <p:childTnLst>
                              <p:par>
                                <p:cTn id="1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0"/>
                            </p:stCondLst>
                            <p:childTnLst>
                              <p:par>
                                <p:cTn id="2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000"/>
                            </p:stCondLst>
                            <p:childTnLst>
                              <p:par>
                                <p:cTn id="2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5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000"/>
                            </p:stCondLst>
                            <p:childTnLst>
                              <p:par>
                                <p:cTn id="2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00"/>
                            </p:stCondLst>
                            <p:childTnLst>
                              <p:par>
                                <p:cTn id="2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2000"/>
                            </p:stCondLst>
                            <p:childTnLst>
                              <p:par>
                                <p:cTn id="2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2500"/>
                            </p:stCondLst>
                            <p:childTnLst>
                              <p:par>
                                <p:cTn id="2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3000"/>
                            </p:stCondLst>
                            <p:childTnLst>
                              <p:par>
                                <p:cTn id="2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3500"/>
                            </p:stCondLst>
                            <p:childTnLst>
                              <p:par>
                                <p:cTn id="2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/>
      <p:bldP spid="54" grpId="0" animBg="1"/>
      <p:bldP spid="54" grpId="1" animBg="1"/>
      <p:bldP spid="53" grpId="0" animBg="1"/>
      <p:bldP spid="53" grpId="1" animBg="1"/>
      <p:bldP spid="52" grpId="0" animBg="1"/>
      <p:bldP spid="52" grpId="1" animBg="1"/>
      <p:bldP spid="51" grpId="0" animBg="1"/>
      <p:bldP spid="51" grpId="1" animBg="1"/>
      <p:bldP spid="51" grpId="2" animBg="1"/>
      <p:bldP spid="51" grpId="3" animBg="1"/>
      <p:bldP spid="169" grpId="0"/>
      <p:bldP spid="170" grpId="0"/>
      <p:bldP spid="171" grpId="0"/>
      <p:bldP spid="171" grpId="1"/>
      <p:bldP spid="172" grpId="0"/>
      <p:bldP spid="173" grpId="0"/>
      <p:bldP spid="173" grpId="1"/>
      <p:bldP spid="174" grpId="0"/>
      <p:bldP spid="174" grpId="1"/>
      <p:bldP spid="175" grpId="0"/>
      <p:bldP spid="176" grpId="0"/>
      <p:bldP spid="177" grpId="0"/>
      <p:bldP spid="178" grpId="0"/>
      <p:bldP spid="179" grpId="0"/>
      <p:bldP spid="180" grpId="0"/>
      <p:bldP spid="182" grpId="0"/>
      <p:bldP spid="184" grpId="0"/>
      <p:bldP spid="185" grpId="0"/>
      <p:bldP spid="186" grpId="0"/>
      <p:bldP spid="188" grpId="0"/>
      <p:bldP spid="197" grpId="0"/>
      <p:bldP spid="198" grpId="0"/>
      <p:bldP spid="199" grpId="0"/>
      <p:bldP spid="200" grpId="0"/>
      <p:bldP spid="201" grpId="0"/>
      <p:bldP spid="203" grpId="0"/>
      <p:bldP spid="204" grpId="0"/>
      <p:bldP spid="205" grpId="0"/>
      <p:bldP spid="206" grpId="0"/>
      <p:bldP spid="207" grpId="0"/>
      <p:bldP spid="208" grpId="0"/>
      <p:bldP spid="210" grpId="0"/>
      <p:bldP spid="211" grpId="0"/>
      <p:bldP spid="212" grpId="0"/>
      <p:bldP spid="213" grpId="0"/>
      <p:bldP spid="214" grpId="0"/>
      <p:bldP spid="216" grpId="0"/>
      <p:bldP spid="218" grpId="0"/>
      <p:bldP spid="219" grpId="0"/>
      <p:bldP spid="222" grpId="0"/>
      <p:bldP spid="224" grpId="0"/>
      <p:bldP spid="225" grpId="0" animBg="1"/>
      <p:bldP spid="225" grpId="1" animBg="1"/>
      <p:bldP spid="227" grpId="0"/>
      <p:bldP spid="227" grpId="1"/>
      <p:bldP spid="228" grpId="0" animBg="1"/>
      <p:bldP spid="2" grpId="0"/>
      <p:bldP spid="56" grpId="0"/>
      <p:bldP spid="62" grpId="0"/>
      <p:bldP spid="63" grpId="0"/>
      <p:bldP spid="64" grpId="0"/>
      <p:bldP spid="66" grpId="0"/>
      <p:bldP spid="67" grpId="0"/>
      <p:bldP spid="68" grpId="0"/>
      <p:bldP spid="70" grpId="0"/>
      <p:bldP spid="71" grpId="0"/>
      <p:bldP spid="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/>
          <p:cNvSpPr/>
          <p:nvPr/>
        </p:nvSpPr>
        <p:spPr>
          <a:xfrm>
            <a:off x="702079" y="4658601"/>
            <a:ext cx="6858499" cy="294267"/>
          </a:xfrm>
          <a:prstGeom prst="rect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852791" y="1617439"/>
            <a:ext cx="3088005" cy="12954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881804" y="1604557"/>
            <a:ext cx="2991736" cy="721482"/>
            <a:chOff x="5963088" y="1762579"/>
            <a:chExt cx="2991736" cy="721482"/>
          </a:xfrm>
        </p:grpSpPr>
        <p:sp>
          <p:nvSpPr>
            <p:cNvPr id="4" name="Rectangle 3"/>
            <p:cNvSpPr/>
            <p:nvPr/>
          </p:nvSpPr>
          <p:spPr>
            <a:xfrm>
              <a:off x="5963088" y="1937206"/>
              <a:ext cx="25042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0" u="none" strike="noStrike" baseline="0" dirty="0" smtClean="0">
                  <a:latin typeface="Comic Sans MS" pitchFamily="66" charset="0"/>
                </a:rPr>
                <a:t>Radius of the earth</a:t>
              </a:r>
              <a:endParaRPr lang="en-US" b="1" dirty="0">
                <a:latin typeface="Comic Sans MS" pitchFamily="66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8284446" y="1937206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0" u="none" strike="noStrike" baseline="0" dirty="0" smtClean="0">
                  <a:latin typeface="Comic Sans MS" pitchFamily="66" charset="0"/>
                </a:rPr>
                <a:t>=</a:t>
              </a:r>
              <a:endParaRPr lang="en-US" b="1" dirty="0">
                <a:latin typeface="Comic Sans MS" pitchFamily="66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8617872" y="1762579"/>
              <a:ext cx="336952" cy="721482"/>
              <a:chOff x="4320866" y="1123950"/>
              <a:chExt cx="336952" cy="72148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336897" y="1123950"/>
                <a:ext cx="2952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i="0" u="none" strike="noStrike" baseline="0" dirty="0" smtClean="0">
                    <a:latin typeface="Comic Sans MS" pitchFamily="66" charset="0"/>
                  </a:rPr>
                  <a:t>r</a:t>
                </a:r>
                <a:endParaRPr lang="en-US" b="1" dirty="0">
                  <a:latin typeface="Comic Sans MS" pitchFamily="66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320866" y="1476100"/>
                <a:ext cx="3369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0" u="none" strike="noStrike" baseline="0" dirty="0" smtClean="0">
                    <a:latin typeface="Comic Sans MS" pitchFamily="66" charset="0"/>
                  </a:rPr>
                  <a:t>2</a:t>
                </a:r>
                <a:endParaRPr lang="en-US" b="1" dirty="0">
                  <a:latin typeface="Comic Sans MS" pitchFamily="66" charset="0"/>
                </a:endParaRP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347373" y="1483243"/>
                <a:ext cx="2743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970652" y="2194653"/>
            <a:ext cx="2902888" cy="721482"/>
            <a:chOff x="6051936" y="2495550"/>
            <a:chExt cx="2902888" cy="721482"/>
          </a:xfrm>
        </p:grpSpPr>
        <p:sp>
          <p:nvSpPr>
            <p:cNvPr id="9" name="Rectangle 8"/>
            <p:cNvSpPr/>
            <p:nvPr/>
          </p:nvSpPr>
          <p:spPr>
            <a:xfrm>
              <a:off x="6051936" y="2643984"/>
              <a:ext cx="23455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0" u="none" strike="noStrike" baseline="0" dirty="0" smtClean="0">
                  <a:latin typeface="Comic Sans MS" pitchFamily="66" charset="0"/>
                </a:rPr>
                <a:t>Radius of the moon</a:t>
              </a:r>
              <a:endParaRPr lang="en-US" b="1" dirty="0">
                <a:latin typeface="Comic Sans MS" pitchFamily="66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284446" y="2670177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0" u="none" strike="noStrike" baseline="0" dirty="0" smtClean="0">
                  <a:latin typeface="Comic Sans MS" pitchFamily="66" charset="0"/>
                </a:rPr>
                <a:t>=</a:t>
              </a:r>
              <a:endParaRPr lang="en-US" b="1" dirty="0">
                <a:latin typeface="Comic Sans MS" pitchFamily="66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617872" y="2495550"/>
              <a:ext cx="336952" cy="721482"/>
              <a:chOff x="5839837" y="3602694"/>
              <a:chExt cx="336952" cy="72148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5855868" y="3602694"/>
                <a:ext cx="2952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i="0" u="none" strike="noStrike" baseline="0" dirty="0" smtClean="0">
                    <a:latin typeface="Comic Sans MS" pitchFamily="66" charset="0"/>
                  </a:rPr>
                  <a:t>r</a:t>
                </a:r>
                <a:endParaRPr lang="en-US" b="1" dirty="0">
                  <a:latin typeface="Comic Sans MS" pitchFamily="66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839837" y="3954844"/>
                <a:ext cx="3369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0" u="none" strike="noStrike" baseline="0" dirty="0" smtClean="0">
                    <a:latin typeface="Comic Sans MS" pitchFamily="66" charset="0"/>
                  </a:rPr>
                  <a:t>8</a:t>
                </a:r>
                <a:endParaRPr lang="en-US" b="1" dirty="0">
                  <a:latin typeface="Comic Sans MS" pitchFamily="66" charset="0"/>
                </a:endParaRP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866344" y="3961987"/>
                <a:ext cx="2743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Rounded Rectangle 13"/>
          <p:cNvSpPr/>
          <p:nvPr/>
        </p:nvSpPr>
        <p:spPr>
          <a:xfrm>
            <a:off x="7691116" y="718913"/>
            <a:ext cx="1249680" cy="83185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mic Sans MS" pitchFamily="66" charset="0"/>
              </a:rPr>
              <a:t>To find:</a:t>
            </a:r>
            <a:endParaRPr lang="en-US" sz="1100" b="1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algn="ctr"/>
            <a:endParaRPr lang="en-US" sz="400" b="1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  <a:latin typeface="Comic Sans MS" pitchFamily="66" charset="0"/>
              </a:rPr>
              <a:t>V</a:t>
            </a:r>
            <a:r>
              <a:rPr lang="en-US" b="1" baseline="-25000" dirty="0" smtClean="0">
                <a:solidFill>
                  <a:schemeClr val="tx1"/>
                </a:solidFill>
                <a:latin typeface="Comic Sans MS" pitchFamily="66" charset="0"/>
              </a:rPr>
              <a:t>1</a:t>
            </a:r>
            <a:r>
              <a:rPr lang="en-US" b="1" dirty="0" smtClean="0">
                <a:solidFill>
                  <a:schemeClr val="tx1"/>
                </a:solidFill>
                <a:latin typeface="Comic Sans MS" pitchFamily="66" charset="0"/>
              </a:rPr>
              <a:t> : V</a:t>
            </a:r>
            <a:r>
              <a:rPr lang="en-US" b="1" baseline="-25000" dirty="0" smtClean="0">
                <a:solidFill>
                  <a:schemeClr val="tx1"/>
                </a:solidFill>
                <a:latin typeface="Comic Sans MS" pitchFamily="66" charset="0"/>
              </a:rPr>
              <a:t>2</a:t>
            </a:r>
            <a:endParaRPr lang="en-US" b="1" baseline="-250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0" name="Cloud Callout 19"/>
          <p:cNvSpPr/>
          <p:nvPr/>
        </p:nvSpPr>
        <p:spPr>
          <a:xfrm>
            <a:off x="2648332" y="835542"/>
            <a:ext cx="3352800" cy="1431408"/>
          </a:xfrm>
          <a:prstGeom prst="cloudCallout">
            <a:avLst>
              <a:gd name="adj1" fmla="val 103140"/>
              <a:gd name="adj2" fmla="val -14172"/>
            </a:avLst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893938" y="1196639"/>
            <a:ext cx="2983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What is the formula for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Bookman Old Style" pitchFamily="18" charset="0"/>
              </a:rPr>
              <a:t>v</a:t>
            </a:r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olume of a sphere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038999" y="1184908"/>
            <a:ext cx="769585" cy="695291"/>
            <a:chOff x="3163268" y="2581134"/>
            <a:chExt cx="769585" cy="695291"/>
          </a:xfrm>
        </p:grpSpPr>
        <p:sp>
          <p:nvSpPr>
            <p:cNvPr id="22" name="TextBox 21"/>
            <p:cNvSpPr txBox="1"/>
            <p:nvPr/>
          </p:nvSpPr>
          <p:spPr>
            <a:xfrm>
              <a:off x="3416365" y="2712011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r</a:t>
              </a:r>
              <a:r>
                <a:rPr lang="en-US" b="1" baseline="30000" dirty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3</a:t>
              </a:r>
              <a:endParaRPr lang="en-US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63268" y="2581134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i="0" u="none" strike="noStrike" baseline="0" dirty="0" smtClean="0">
                  <a:solidFill>
                    <a:srgbClr val="FFFF00"/>
                  </a:solidFill>
                  <a:latin typeface="Comic Sans MS" pitchFamily="66" charset="0"/>
                </a:rPr>
                <a:t>4</a:t>
              </a:r>
              <a:endParaRPr lang="en-US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68076" y="2907093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0" u="none" strike="noStrike" baseline="0" dirty="0" smtClean="0">
                  <a:solidFill>
                    <a:srgbClr val="FFFF00"/>
                  </a:solidFill>
                  <a:latin typeface="Comic Sans MS" pitchFamily="66" charset="0"/>
                </a:rPr>
                <a:t>3</a:t>
              </a:r>
              <a:endParaRPr lang="en-US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194583" y="2923760"/>
              <a:ext cx="274320" cy="0"/>
            </a:xfrm>
            <a:prstGeom prst="line">
              <a:avLst/>
            </a:prstGeom>
            <a:ln w="127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706116" y="245838"/>
            <a:ext cx="2937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Volume of the earth (V</a:t>
            </a:r>
            <a:r>
              <a:rPr lang="en-US" b="0" i="0" u="none" strike="noStrike" baseline="-25000" dirty="0" smtClean="0">
                <a:latin typeface="Bookman Old Style"/>
              </a:rPr>
              <a:t>1</a:t>
            </a:r>
            <a:r>
              <a:rPr lang="en-US" b="0" i="0" u="none" strike="noStrike" baseline="0" dirty="0" smtClean="0">
                <a:latin typeface="Bookman Old Style"/>
              </a:rPr>
              <a:t>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7160" y="245838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  <a:sym typeface="Symbol"/>
              </a:rPr>
              <a:t>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764225" y="24583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475878" y="2137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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22781" y="82858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0" u="none" strike="noStrike" baseline="0" dirty="0" smtClean="0">
                <a:latin typeface="Bookman Old Style" pitchFamily="18" charset="0"/>
              </a:rPr>
              <a:t>4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227589" y="408817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u="none" strike="noStrike" baseline="0" dirty="0" smtClean="0">
                <a:latin typeface="Bookman Old Style" pitchFamily="18" charset="0"/>
              </a:rPr>
              <a:t>3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254096" y="425484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ouble Bracket 39"/>
          <p:cNvSpPr/>
          <p:nvPr/>
        </p:nvSpPr>
        <p:spPr>
          <a:xfrm>
            <a:off x="4740745" y="169638"/>
            <a:ext cx="404815" cy="535781"/>
          </a:xfrm>
          <a:prstGeom prst="bracketPair">
            <a:avLst>
              <a:gd name="adj" fmla="val 166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068951" y="48988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0" u="none" strike="noStrike" baseline="0" dirty="0" smtClean="0">
                <a:latin typeface="Bookman Old Style" pitchFamily="18" charset="0"/>
              </a:rPr>
              <a:t>3</a:t>
            </a:r>
            <a:endParaRPr lang="en-US" sz="1100" dirty="0">
              <a:latin typeface="Bookman Old Style" pitchFamily="18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8536035" y="1619224"/>
            <a:ext cx="336952" cy="695291"/>
            <a:chOff x="4856553" y="198970"/>
            <a:chExt cx="336952" cy="695291"/>
          </a:xfrm>
        </p:grpSpPr>
        <p:sp>
          <p:nvSpPr>
            <p:cNvPr id="48" name="Rectangle 47"/>
            <p:cNvSpPr/>
            <p:nvPr/>
          </p:nvSpPr>
          <p:spPr>
            <a:xfrm>
              <a:off x="4877393" y="198970"/>
              <a:ext cx="2856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i="0" u="none" strike="noStrike" baseline="0" dirty="0" smtClean="0">
                  <a:latin typeface="Bookman Old Style" pitchFamily="18" charset="0"/>
                </a:rPr>
                <a:t>r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856553" y="524929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0" u="none" strike="noStrike" baseline="0" dirty="0" smtClean="0">
                  <a:latin typeface="Bookman Old Style" pitchFamily="18" charset="0"/>
                </a:rPr>
                <a:t>2</a:t>
              </a:r>
              <a:endParaRPr lang="en-US" dirty="0">
                <a:latin typeface="Bookman Old Style" pitchFamily="18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4883060" y="541596"/>
              <a:ext cx="2743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>
            <a:off x="3764225" y="825960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475878" y="7938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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222781" y="662980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0" u="none" strike="noStrike" baseline="0" dirty="0" smtClean="0">
                <a:latin typeface="Bookman Old Style" pitchFamily="18" charset="0"/>
              </a:rPr>
              <a:t>4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227589" y="988939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u="none" strike="noStrike" baseline="0" dirty="0" smtClean="0">
                <a:latin typeface="Bookman Old Style" pitchFamily="18" charset="0"/>
              </a:rPr>
              <a:t>3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4254096" y="1005606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901550" y="662980"/>
            <a:ext cx="381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0" u="none" strike="noStrike" baseline="0" dirty="0" smtClean="0">
                <a:latin typeface="Bookman Old Style" pitchFamily="18" charset="0"/>
              </a:rPr>
              <a:t>r</a:t>
            </a:r>
            <a:r>
              <a:rPr lang="en-US" i="0" u="none" strike="noStrike" baseline="30000" dirty="0" smtClean="0">
                <a:latin typeface="Bookman Old Style" pitchFamily="18" charset="0"/>
              </a:rPr>
              <a:t>3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880710" y="988939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u="none" strike="noStrike" baseline="0" dirty="0" smtClean="0">
                <a:latin typeface="Bookman Old Style" pitchFamily="18" charset="0"/>
              </a:rPr>
              <a:t>2</a:t>
            </a:r>
            <a:r>
              <a:rPr lang="en-US" i="0" u="none" strike="noStrike" baseline="30000" dirty="0" smtClean="0">
                <a:latin typeface="Bookman Old Style" pitchFamily="18" charset="0"/>
              </a:rPr>
              <a:t>3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4937509" y="1005606"/>
            <a:ext cx="3080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684682" y="7938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  <a:sym typeface="Symbol"/>
              </a:rPr>
              <a:t>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06116" y="1489803"/>
            <a:ext cx="2922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Volume of the moon (V</a:t>
            </a:r>
            <a:r>
              <a:rPr lang="en-US" b="0" i="0" u="none" strike="noStrike" baseline="-25000" dirty="0" smtClean="0">
                <a:latin typeface="Bookman Old Style"/>
              </a:rPr>
              <a:t>2</a:t>
            </a:r>
            <a:r>
              <a:rPr lang="en-US" b="0" i="0" u="none" strike="noStrike" baseline="0" dirty="0" smtClean="0">
                <a:latin typeface="Bookman Old Style"/>
              </a:rPr>
              <a:t>)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37160" y="1489803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  <a:sym typeface="Symbol"/>
              </a:rPr>
              <a:t>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764225" y="148980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475878" y="14577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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222781" y="1326823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0" u="none" strike="noStrike" baseline="0" dirty="0" smtClean="0">
                <a:latin typeface="Bookman Old Style" pitchFamily="18" charset="0"/>
              </a:rPr>
              <a:t>4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227589" y="1652782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u="none" strike="noStrike" baseline="0" dirty="0" smtClean="0">
                <a:latin typeface="Bookman Old Style" pitchFamily="18" charset="0"/>
              </a:rPr>
              <a:t>3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4254096" y="166944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Double Bracket 76"/>
          <p:cNvSpPr/>
          <p:nvPr/>
        </p:nvSpPr>
        <p:spPr>
          <a:xfrm>
            <a:off x="4740745" y="1413603"/>
            <a:ext cx="404815" cy="535781"/>
          </a:xfrm>
          <a:prstGeom prst="bracketPair">
            <a:avLst>
              <a:gd name="adj" fmla="val 166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068951" y="1292953"/>
            <a:ext cx="2728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0" u="none" strike="noStrike" baseline="0" dirty="0" smtClean="0">
                <a:latin typeface="Bookman Old Style" pitchFamily="18" charset="0"/>
              </a:rPr>
              <a:t>3</a:t>
            </a:r>
            <a:endParaRPr lang="en-US" sz="1100" dirty="0">
              <a:latin typeface="Bookman Old Style" pitchFamily="18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8536035" y="2210371"/>
            <a:ext cx="336952" cy="695291"/>
            <a:chOff x="4856553" y="198970"/>
            <a:chExt cx="336952" cy="695291"/>
          </a:xfrm>
        </p:grpSpPr>
        <p:sp>
          <p:nvSpPr>
            <p:cNvPr id="80" name="Rectangle 79"/>
            <p:cNvSpPr/>
            <p:nvPr/>
          </p:nvSpPr>
          <p:spPr>
            <a:xfrm>
              <a:off x="4877393" y="198970"/>
              <a:ext cx="2856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i="0" u="none" strike="noStrike" baseline="0" dirty="0" smtClean="0">
                  <a:latin typeface="Bookman Old Style" pitchFamily="18" charset="0"/>
                </a:rPr>
                <a:t>r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856553" y="524929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0" u="none" strike="noStrike" baseline="0" dirty="0" smtClean="0">
                  <a:latin typeface="Bookman Old Style" pitchFamily="18" charset="0"/>
                </a:rPr>
                <a:t>8</a:t>
              </a:r>
              <a:endParaRPr lang="en-US" dirty="0">
                <a:latin typeface="Bookman Old Style" pitchFamily="18" charset="0"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4883060" y="541596"/>
              <a:ext cx="2743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ectangle 82"/>
          <p:cNvSpPr/>
          <p:nvPr/>
        </p:nvSpPr>
        <p:spPr>
          <a:xfrm>
            <a:off x="3764225" y="206992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475878" y="20378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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222781" y="1906945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0" u="none" strike="noStrike" baseline="0" dirty="0" smtClean="0">
                <a:latin typeface="Bookman Old Style" pitchFamily="18" charset="0"/>
              </a:rPr>
              <a:t>4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4227589" y="2232904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u="none" strike="noStrike" baseline="0" dirty="0" smtClean="0">
                <a:latin typeface="Bookman Old Style" pitchFamily="18" charset="0"/>
              </a:rPr>
              <a:t>3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4254096" y="2249571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4901550" y="1906945"/>
            <a:ext cx="381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0" u="none" strike="noStrike" baseline="0" dirty="0" smtClean="0">
                <a:latin typeface="Bookman Old Style" pitchFamily="18" charset="0"/>
              </a:rPr>
              <a:t>r</a:t>
            </a:r>
            <a:r>
              <a:rPr lang="en-US" i="0" u="none" strike="noStrike" baseline="30000" dirty="0" smtClean="0">
                <a:latin typeface="Bookman Old Style" pitchFamily="18" charset="0"/>
              </a:rPr>
              <a:t>3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880710" y="2232904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u="none" strike="noStrike" baseline="0" dirty="0" smtClean="0">
                <a:latin typeface="Bookman Old Style" pitchFamily="18" charset="0"/>
              </a:rPr>
              <a:t>8</a:t>
            </a:r>
            <a:r>
              <a:rPr lang="en-US" i="0" u="none" strike="noStrike" baseline="30000" dirty="0" smtClean="0">
                <a:latin typeface="Bookman Old Style" pitchFamily="18" charset="0"/>
              </a:rPr>
              <a:t>3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4937509" y="2249571"/>
            <a:ext cx="3080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684682" y="20378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  <a:sym typeface="Symbol"/>
              </a:rPr>
              <a:t>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37160" y="3040618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/>
                <a:sym typeface="Symbol"/>
              </a:rPr>
              <a:t>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185962" y="2811319"/>
            <a:ext cx="442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u="none" strike="noStrike" baseline="0" dirty="0" smtClean="0">
                <a:latin typeface="Bookman Old Style"/>
              </a:rPr>
              <a:t>V</a:t>
            </a:r>
            <a:r>
              <a:rPr lang="en-US" b="0" i="0" u="none" strike="noStrike" baseline="-25000" dirty="0" smtClean="0">
                <a:latin typeface="Bookman Old Style"/>
              </a:rPr>
              <a:t>1</a:t>
            </a:r>
            <a:endParaRPr lang="en-US" baseline="-25000" dirty="0"/>
          </a:p>
        </p:txBody>
      </p:sp>
      <p:sp>
        <p:nvSpPr>
          <p:cNvPr id="96" name="Rectangle 95"/>
          <p:cNvSpPr/>
          <p:nvPr/>
        </p:nvSpPr>
        <p:spPr>
          <a:xfrm>
            <a:off x="3185962" y="3163469"/>
            <a:ext cx="442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u="none" strike="noStrike" baseline="0" dirty="0" smtClean="0">
                <a:latin typeface="Bookman Old Style"/>
              </a:rPr>
              <a:t>V</a:t>
            </a:r>
            <a:r>
              <a:rPr lang="en-US" b="0" i="0" u="none" strike="noStrike" baseline="-25000" dirty="0" smtClean="0">
                <a:latin typeface="Bookman Old Style"/>
              </a:rPr>
              <a:t>2</a:t>
            </a:r>
            <a:endParaRPr lang="en-US" baseline="-25000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3223256" y="3171609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3764225" y="298694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4254096" y="3169354"/>
            <a:ext cx="11815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4223247" y="662726"/>
            <a:ext cx="1081443" cy="695291"/>
            <a:chOff x="4387885" y="2649580"/>
            <a:chExt cx="1081443" cy="695291"/>
          </a:xfrm>
        </p:grpSpPr>
        <p:sp>
          <p:nvSpPr>
            <p:cNvPr id="122" name="TextBox 121"/>
            <p:cNvSpPr txBox="1"/>
            <p:nvPr/>
          </p:nvSpPr>
          <p:spPr>
            <a:xfrm>
              <a:off x="4640982" y="278045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  <a:sym typeface="Symbol"/>
                </a:rPr>
                <a:t>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387885" y="2649580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i="0" u="none" strike="noStrike" baseline="0" dirty="0" smtClean="0">
                  <a:latin typeface="Bookman Old Style" pitchFamily="18" charset="0"/>
                </a:rPr>
                <a:t>4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392693" y="2975539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0" u="none" strike="noStrike" baseline="0" dirty="0" smtClean="0">
                  <a:latin typeface="Bookman Old Style" pitchFamily="18" charset="0"/>
                </a:rPr>
                <a:t>3</a:t>
              </a:r>
              <a:endParaRPr lang="en-US" dirty="0">
                <a:latin typeface="Bookman Old Style" pitchFamily="18" charset="0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4419200" y="2992206"/>
              <a:ext cx="2743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oup 125"/>
            <p:cNvGrpSpPr/>
            <p:nvPr/>
          </p:nvGrpSpPr>
          <p:grpSpPr>
            <a:xfrm>
              <a:off x="5045814" y="2649580"/>
              <a:ext cx="423514" cy="695291"/>
              <a:chOff x="4819118" y="198970"/>
              <a:chExt cx="423514" cy="695291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4839958" y="198970"/>
                <a:ext cx="3818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i="0" u="none" strike="noStrike" baseline="0" dirty="0" smtClean="0">
                    <a:latin typeface="Bookman Old Style" pitchFamily="18" charset="0"/>
                  </a:rPr>
                  <a:t>r</a:t>
                </a:r>
                <a:r>
                  <a:rPr lang="en-US" i="0" u="none" strike="noStrike" baseline="30000" dirty="0" smtClean="0">
                    <a:latin typeface="Bookman Old Style" pitchFamily="18" charset="0"/>
                  </a:rPr>
                  <a:t>3</a:t>
                </a:r>
                <a:endParaRPr lang="en-US" baseline="30000" dirty="0">
                  <a:latin typeface="Bookman Old Style" pitchFamily="18" charset="0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819118" y="524929"/>
                <a:ext cx="4235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0" u="none" strike="noStrike" baseline="0" dirty="0" smtClean="0">
                    <a:latin typeface="Bookman Old Style" pitchFamily="18" charset="0"/>
                  </a:rPr>
                  <a:t>2</a:t>
                </a:r>
                <a:r>
                  <a:rPr lang="en-US" i="0" u="none" strike="noStrike" baseline="30000" dirty="0" smtClean="0">
                    <a:latin typeface="Bookman Old Style" pitchFamily="18" charset="0"/>
                  </a:rPr>
                  <a:t>3</a:t>
                </a:r>
                <a:endParaRPr lang="en-US" dirty="0">
                  <a:latin typeface="Bookman Old Style" pitchFamily="18" charset="0"/>
                </a:endParaRPr>
              </a:p>
            </p:txBody>
          </p:sp>
          <p:cxnSp>
            <p:nvCxnSpPr>
              <p:cNvPr id="130" name="Straight Connector 129"/>
              <p:cNvCxnSpPr/>
              <p:nvPr/>
            </p:nvCxnSpPr>
            <p:spPr>
              <a:xfrm>
                <a:off x="4875917" y="541596"/>
                <a:ext cx="3080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TextBox 126"/>
            <p:cNvSpPr txBox="1"/>
            <p:nvPr/>
          </p:nvSpPr>
          <p:spPr>
            <a:xfrm>
              <a:off x="4849786" y="278045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Bookman Old Style" pitchFamily="18" charset="0"/>
                  <a:sym typeface="Symbol"/>
                </a:rPr>
                <a:t></a:t>
              </a:r>
              <a:endParaRPr lang="en-US" b="1" dirty="0">
                <a:latin typeface="Bookman Old Style" pitchFamily="18" charset="0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4223266" y="1905841"/>
            <a:ext cx="1081443" cy="695291"/>
            <a:chOff x="4387885" y="3276291"/>
            <a:chExt cx="1081443" cy="695291"/>
          </a:xfrm>
        </p:grpSpPr>
        <p:sp>
          <p:nvSpPr>
            <p:cNvPr id="132" name="TextBox 131"/>
            <p:cNvSpPr txBox="1"/>
            <p:nvPr/>
          </p:nvSpPr>
          <p:spPr>
            <a:xfrm>
              <a:off x="4640982" y="34071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  <a:sym typeface="Symbol"/>
                </a:rPr>
                <a:t>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387885" y="3276291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i="0" u="none" strike="noStrike" baseline="0" dirty="0" smtClean="0">
                  <a:latin typeface="Bookman Old Style" pitchFamily="18" charset="0"/>
                </a:rPr>
                <a:t>4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392693" y="3602250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0" u="none" strike="noStrike" baseline="0" dirty="0" smtClean="0">
                  <a:latin typeface="Bookman Old Style" pitchFamily="18" charset="0"/>
                </a:rPr>
                <a:t>3</a:t>
              </a:r>
              <a:endParaRPr lang="en-US" dirty="0">
                <a:latin typeface="Bookman Old Style" pitchFamily="18" charset="0"/>
              </a:endParaRPr>
            </a:p>
          </p:txBody>
        </p:sp>
        <p:cxnSp>
          <p:nvCxnSpPr>
            <p:cNvPr id="135" name="Straight Connector 134"/>
            <p:cNvCxnSpPr/>
            <p:nvPr/>
          </p:nvCxnSpPr>
          <p:spPr>
            <a:xfrm>
              <a:off x="4419200" y="3618917"/>
              <a:ext cx="2743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5045814" y="3276291"/>
              <a:ext cx="423514" cy="695291"/>
              <a:chOff x="4819118" y="198970"/>
              <a:chExt cx="423514" cy="695291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4839958" y="198970"/>
                <a:ext cx="3818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i="0" u="none" strike="noStrike" baseline="0" dirty="0" smtClean="0">
                    <a:latin typeface="Bookman Old Style" pitchFamily="18" charset="0"/>
                  </a:rPr>
                  <a:t>r</a:t>
                </a:r>
                <a:r>
                  <a:rPr lang="en-US" i="0" u="none" strike="noStrike" baseline="30000" dirty="0" smtClean="0">
                    <a:latin typeface="Bookman Old Style" pitchFamily="18" charset="0"/>
                  </a:rPr>
                  <a:t>3</a:t>
                </a:r>
                <a:endParaRPr lang="en-US" baseline="30000" dirty="0">
                  <a:latin typeface="Bookman Old Style" pitchFamily="18" charset="0"/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4819118" y="524929"/>
                <a:ext cx="4235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0" u="none" strike="noStrike" baseline="0" dirty="0" smtClean="0">
                    <a:latin typeface="Bookman Old Style" pitchFamily="18" charset="0"/>
                  </a:rPr>
                  <a:t>8</a:t>
                </a:r>
                <a:r>
                  <a:rPr lang="en-US" i="0" u="none" strike="noStrike" baseline="30000" dirty="0" smtClean="0">
                    <a:latin typeface="Bookman Old Style" pitchFamily="18" charset="0"/>
                  </a:rPr>
                  <a:t>3</a:t>
                </a:r>
                <a:endParaRPr lang="en-US" dirty="0">
                  <a:latin typeface="Bookman Old Style" pitchFamily="18" charset="0"/>
                </a:endParaRPr>
              </a:p>
            </p:txBody>
          </p:sp>
          <p:cxnSp>
            <p:nvCxnSpPr>
              <p:cNvPr id="140" name="Straight Connector 139"/>
              <p:cNvCxnSpPr/>
              <p:nvPr/>
            </p:nvCxnSpPr>
            <p:spPr>
              <a:xfrm>
                <a:off x="4875917" y="541596"/>
                <a:ext cx="30806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TextBox 136"/>
            <p:cNvSpPr txBox="1"/>
            <p:nvPr/>
          </p:nvSpPr>
          <p:spPr>
            <a:xfrm>
              <a:off x="4849786" y="340716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Bookman Old Style" pitchFamily="18" charset="0"/>
                  <a:sym typeface="Symbol"/>
                </a:rPr>
                <a:t></a:t>
              </a:r>
              <a:endParaRPr lang="en-US" b="1" dirty="0">
                <a:latin typeface="Bookman Old Style" pitchFamily="18" charset="0"/>
              </a:endParaRPr>
            </a:p>
          </p:txBody>
        </p:sp>
      </p:grpSp>
      <p:cxnSp>
        <p:nvCxnSpPr>
          <p:cNvPr id="142" name="Straight Connector 141"/>
          <p:cNvCxnSpPr/>
          <p:nvPr/>
        </p:nvCxnSpPr>
        <p:spPr>
          <a:xfrm flipH="1">
            <a:off x="4335141" y="2571756"/>
            <a:ext cx="277095" cy="51062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4335141" y="3203440"/>
            <a:ext cx="277095" cy="51062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>
            <a:off x="4664547" y="2743206"/>
            <a:ext cx="108779" cy="20045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4664547" y="3367093"/>
            <a:ext cx="108779" cy="20045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>
            <a:off x="5076097" y="3218114"/>
            <a:ext cx="207575" cy="19647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>
            <a:off x="5076097" y="2589464"/>
            <a:ext cx="207575" cy="19647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5564042" y="298347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161" name="Rectangle 160"/>
          <p:cNvSpPr/>
          <p:nvPr/>
        </p:nvSpPr>
        <p:spPr>
          <a:xfrm>
            <a:off x="6119548" y="2499519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0" u="none" strike="noStrike" baseline="0" dirty="0" smtClean="0">
                <a:latin typeface="Bookman Old Style" pitchFamily="18" charset="0"/>
              </a:rPr>
              <a:t>1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6071458" y="2825478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u="none" strike="noStrike" baseline="0" dirty="0" smtClean="0">
                <a:latin typeface="Bookman Old Style" pitchFamily="18" charset="0"/>
              </a:rPr>
              <a:t>2</a:t>
            </a:r>
            <a:r>
              <a:rPr lang="en-US" i="0" u="none" strike="noStrike" baseline="30000" dirty="0" smtClean="0">
                <a:latin typeface="Bookman Old Style" pitchFamily="18" charset="0"/>
              </a:rPr>
              <a:t>3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>
            <a:off x="6128257" y="2842145"/>
            <a:ext cx="3080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6053913" y="3165885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6119548" y="312623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0" u="none" strike="noStrike" baseline="0" dirty="0" smtClean="0">
                <a:latin typeface="Bookman Old Style" pitchFamily="18" charset="0"/>
              </a:rPr>
              <a:t>1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6071458" y="3452189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u="none" strike="noStrike" baseline="0" dirty="0" smtClean="0">
                <a:latin typeface="Bookman Old Style" pitchFamily="18" charset="0"/>
              </a:rPr>
              <a:t>8</a:t>
            </a:r>
            <a:r>
              <a:rPr lang="en-US" i="0" u="none" strike="noStrike" baseline="30000" dirty="0" smtClean="0">
                <a:latin typeface="Bookman Old Style" pitchFamily="18" charset="0"/>
              </a:rPr>
              <a:t>3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>
            <a:off x="6128257" y="3468856"/>
            <a:ext cx="3080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6617476" y="298237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181" name="Rectangle 180"/>
          <p:cNvSpPr/>
          <p:nvPr/>
        </p:nvSpPr>
        <p:spPr>
          <a:xfrm>
            <a:off x="7076517" y="2818287"/>
            <a:ext cx="336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0" u="none" strike="noStrike" baseline="0" dirty="0" smtClean="0">
                <a:latin typeface="Bookman Old Style" pitchFamily="18" charset="0"/>
              </a:rPr>
              <a:t>1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7035605" y="3144246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u="none" strike="noStrike" baseline="0" dirty="0" smtClean="0">
                <a:latin typeface="Bookman Old Style" pitchFamily="18" charset="0"/>
              </a:rPr>
              <a:t>2</a:t>
            </a:r>
            <a:r>
              <a:rPr lang="en-US" i="0" u="none" strike="noStrike" baseline="30000" dirty="0" smtClean="0">
                <a:latin typeface="Bookman Old Style" pitchFamily="18" charset="0"/>
              </a:rPr>
              <a:t>3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183" name="Straight Connector 182"/>
          <p:cNvCxnSpPr/>
          <p:nvPr/>
        </p:nvCxnSpPr>
        <p:spPr>
          <a:xfrm>
            <a:off x="7107832" y="3160913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/>
          <p:cNvSpPr/>
          <p:nvPr/>
        </p:nvSpPr>
        <p:spPr>
          <a:xfrm>
            <a:off x="7679086" y="2818287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u="none" strike="noStrike" baseline="0" dirty="0" smtClean="0">
                <a:latin typeface="Bookman Old Style" pitchFamily="18" charset="0"/>
              </a:rPr>
              <a:t>8</a:t>
            </a:r>
            <a:r>
              <a:rPr lang="en-US" i="0" u="none" strike="noStrike" baseline="30000" dirty="0" smtClean="0">
                <a:latin typeface="Bookman Old Style" pitchFamily="18" charset="0"/>
              </a:rPr>
              <a:t>3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7734446" y="3144246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u="none" strike="noStrike" baseline="0" dirty="0" smtClean="0">
                <a:latin typeface="Bookman Old Style" pitchFamily="18" charset="0"/>
              </a:rPr>
              <a:t>1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188" name="Straight Connector 187"/>
          <p:cNvCxnSpPr/>
          <p:nvPr/>
        </p:nvCxnSpPr>
        <p:spPr>
          <a:xfrm>
            <a:off x="7745525" y="3160913"/>
            <a:ext cx="3080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7404927" y="29491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  <a:sym typeface="Symbol"/>
              </a:rPr>
              <a:t></a:t>
            </a:r>
            <a:endParaRPr lang="en-US" b="1" dirty="0">
              <a:latin typeface="Bookman Old Style" pitchFamily="18" charset="0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3754348" y="393827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190" name="Rectangle 189"/>
          <p:cNvSpPr/>
          <p:nvPr/>
        </p:nvSpPr>
        <p:spPr>
          <a:xfrm>
            <a:off x="4205769" y="3774190"/>
            <a:ext cx="1175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u="none" strike="noStrike" baseline="0" dirty="0" smtClean="0">
                <a:latin typeface="Bookman Old Style" pitchFamily="18" charset="0"/>
              </a:rPr>
              <a:t>8 </a:t>
            </a:r>
            <a:r>
              <a:rPr lang="en-US" b="1" dirty="0" smtClean="0">
                <a:latin typeface="Bookman Old Style" pitchFamily="18" charset="0"/>
                <a:sym typeface="Symbol"/>
              </a:rPr>
              <a:t></a:t>
            </a:r>
            <a:r>
              <a:rPr lang="en-US" dirty="0">
                <a:latin typeface="Bookman Old Style" pitchFamily="18" charset="0"/>
                <a:sym typeface="Symbol"/>
              </a:rPr>
              <a:t> </a:t>
            </a:r>
            <a:r>
              <a:rPr lang="en-US" dirty="0" smtClean="0">
                <a:latin typeface="Bookman Old Style" pitchFamily="18" charset="0"/>
                <a:sym typeface="Symbol"/>
              </a:rPr>
              <a:t>8 </a:t>
            </a:r>
            <a:r>
              <a:rPr lang="en-US" b="1" dirty="0" smtClean="0">
                <a:latin typeface="Bookman Old Style" pitchFamily="18" charset="0"/>
                <a:sym typeface="Symbol"/>
              </a:rPr>
              <a:t></a:t>
            </a:r>
            <a:r>
              <a:rPr lang="en-US" b="1" dirty="0">
                <a:latin typeface="Bookman Old Style" pitchFamily="18" charset="0"/>
                <a:sym typeface="Symbol"/>
              </a:rPr>
              <a:t> </a:t>
            </a:r>
            <a:r>
              <a:rPr lang="en-US" dirty="0" smtClean="0">
                <a:latin typeface="Bookman Old Style" pitchFamily="18" charset="0"/>
                <a:sym typeface="Symbol"/>
              </a:rPr>
              <a:t>8</a:t>
            </a:r>
            <a:endParaRPr lang="en-US" dirty="0" smtClean="0">
              <a:latin typeface="Bookman Old Style" pitchFamily="18" charset="0"/>
            </a:endParaRPr>
          </a:p>
        </p:txBody>
      </p:sp>
      <p:cxnSp>
        <p:nvCxnSpPr>
          <p:cNvPr id="192" name="Straight Connector 191"/>
          <p:cNvCxnSpPr/>
          <p:nvPr/>
        </p:nvCxnSpPr>
        <p:spPr>
          <a:xfrm>
            <a:off x="4237084" y="4116816"/>
            <a:ext cx="10972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4205769" y="4086610"/>
            <a:ext cx="1175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u="none" strike="noStrike" baseline="0" dirty="0" smtClean="0">
                <a:latin typeface="Bookman Old Style" pitchFamily="18" charset="0"/>
              </a:rPr>
              <a:t>2 </a:t>
            </a:r>
            <a:r>
              <a:rPr lang="en-US" b="1" dirty="0" smtClean="0">
                <a:latin typeface="Bookman Old Style" pitchFamily="18" charset="0"/>
                <a:sym typeface="Symbol"/>
              </a:rPr>
              <a:t></a:t>
            </a:r>
            <a:r>
              <a:rPr lang="en-US" dirty="0">
                <a:latin typeface="Bookman Old Style" pitchFamily="18" charset="0"/>
                <a:sym typeface="Symbol"/>
              </a:rPr>
              <a:t> </a:t>
            </a:r>
            <a:r>
              <a:rPr lang="en-US" dirty="0" smtClean="0">
                <a:latin typeface="Bookman Old Style" pitchFamily="18" charset="0"/>
                <a:sym typeface="Symbol"/>
              </a:rPr>
              <a:t>2 </a:t>
            </a:r>
            <a:r>
              <a:rPr lang="en-US" b="1" dirty="0" smtClean="0">
                <a:latin typeface="Bookman Old Style" pitchFamily="18" charset="0"/>
                <a:sym typeface="Symbol"/>
              </a:rPr>
              <a:t></a:t>
            </a:r>
            <a:r>
              <a:rPr lang="en-US" b="1" dirty="0">
                <a:latin typeface="Bookman Old Style" pitchFamily="18" charset="0"/>
                <a:sym typeface="Symbol"/>
              </a:rPr>
              <a:t> </a:t>
            </a:r>
            <a:r>
              <a:rPr lang="en-US" dirty="0" smtClean="0">
                <a:latin typeface="Bookman Old Style" pitchFamily="18" charset="0"/>
                <a:sym typeface="Symbol"/>
              </a:rPr>
              <a:t>2</a:t>
            </a:r>
            <a:endParaRPr lang="en-US" dirty="0" smtClean="0">
              <a:latin typeface="Bookman Old Style" pitchFamily="18" charset="0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5562841" y="393827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195" name="Rectangle 194"/>
          <p:cNvSpPr/>
          <p:nvPr/>
        </p:nvSpPr>
        <p:spPr>
          <a:xfrm>
            <a:off x="6014262" y="3774190"/>
            <a:ext cx="1175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u="none" strike="noStrike" baseline="0" dirty="0" smtClean="0">
                <a:latin typeface="Bookman Old Style" pitchFamily="18" charset="0"/>
              </a:rPr>
              <a:t>8 </a:t>
            </a:r>
            <a:r>
              <a:rPr lang="en-US" b="1" dirty="0" smtClean="0">
                <a:latin typeface="Bookman Old Style" pitchFamily="18" charset="0"/>
                <a:sym typeface="Symbol"/>
              </a:rPr>
              <a:t></a:t>
            </a:r>
            <a:r>
              <a:rPr lang="en-US" dirty="0">
                <a:latin typeface="Bookman Old Style" pitchFamily="18" charset="0"/>
                <a:sym typeface="Symbol"/>
              </a:rPr>
              <a:t> </a:t>
            </a:r>
            <a:r>
              <a:rPr lang="en-US" dirty="0" smtClean="0">
                <a:latin typeface="Bookman Old Style" pitchFamily="18" charset="0"/>
                <a:sym typeface="Symbol"/>
              </a:rPr>
              <a:t>8 </a:t>
            </a:r>
            <a:r>
              <a:rPr lang="en-US" b="1" dirty="0" smtClean="0">
                <a:latin typeface="Bookman Old Style" pitchFamily="18" charset="0"/>
                <a:sym typeface="Symbol"/>
              </a:rPr>
              <a:t></a:t>
            </a:r>
            <a:r>
              <a:rPr lang="en-US" b="1" dirty="0">
                <a:latin typeface="Bookman Old Style" pitchFamily="18" charset="0"/>
                <a:sym typeface="Symbol"/>
              </a:rPr>
              <a:t> </a:t>
            </a:r>
            <a:r>
              <a:rPr lang="en-US" dirty="0" smtClean="0">
                <a:latin typeface="Bookman Old Style" pitchFamily="18" charset="0"/>
                <a:sym typeface="Symbol"/>
              </a:rPr>
              <a:t>8</a:t>
            </a:r>
            <a:endParaRPr lang="en-US" dirty="0" smtClean="0">
              <a:latin typeface="Bookman Old Style" pitchFamily="18" charset="0"/>
            </a:endParaRPr>
          </a:p>
        </p:txBody>
      </p:sp>
      <p:cxnSp>
        <p:nvCxnSpPr>
          <p:cNvPr id="196" name="Straight Connector 195"/>
          <p:cNvCxnSpPr/>
          <p:nvPr/>
        </p:nvCxnSpPr>
        <p:spPr>
          <a:xfrm>
            <a:off x="6045577" y="4116816"/>
            <a:ext cx="10972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6431906" y="408661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0" u="none" strike="noStrike" baseline="0" dirty="0" smtClean="0">
                <a:latin typeface="Bookman Old Style" pitchFamily="18" charset="0"/>
              </a:rPr>
              <a:t>8</a:t>
            </a:r>
            <a:endParaRPr lang="en-US" dirty="0" smtClean="0">
              <a:latin typeface="Bookman Old Style" pitchFamily="18" charset="0"/>
            </a:endParaRPr>
          </a:p>
        </p:txBody>
      </p:sp>
      <p:cxnSp>
        <p:nvCxnSpPr>
          <p:cNvPr id="198" name="Straight Connector 197"/>
          <p:cNvCxnSpPr/>
          <p:nvPr/>
        </p:nvCxnSpPr>
        <p:spPr>
          <a:xfrm flipH="1">
            <a:off x="6487185" y="4157914"/>
            <a:ext cx="207575" cy="19647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6066904" y="3853009"/>
            <a:ext cx="207575" cy="19647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7346934" y="393827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158" name="Rectangle 157"/>
          <p:cNvSpPr/>
          <p:nvPr/>
        </p:nvSpPr>
        <p:spPr>
          <a:xfrm>
            <a:off x="7683400" y="3814760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u="none" strike="noStrike" baseline="0" dirty="0" smtClean="0">
                <a:latin typeface="Bookman Old Style" pitchFamily="18" charset="0"/>
              </a:rPr>
              <a:t>64</a:t>
            </a:r>
            <a:endParaRPr lang="en-US" dirty="0" smtClean="0">
              <a:latin typeface="Bookman Old Style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37160" y="4629150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latin typeface="Bookman Old Style"/>
                <a:sym typeface="Symbol"/>
              </a:rPr>
              <a:t>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706116" y="4629150"/>
            <a:ext cx="6979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0" dirty="0" smtClean="0">
                <a:latin typeface="Bookman Old Style"/>
                <a:sym typeface="Symbol"/>
              </a:rPr>
              <a:t>Volume of the earth is 64 times the volume of the moon</a:t>
            </a:r>
            <a:endParaRPr lang="en-US" b="1" dirty="0">
              <a:latin typeface="Bookman Old Style" pitchFamily="18" charset="0"/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>
            <a:off x="7760273" y="4119560"/>
            <a:ext cx="3162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7754733" y="4055028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1</a:t>
            </a:r>
            <a:endParaRPr lang="en-US" dirty="0" smtClean="0">
              <a:latin typeface="Bookman Old Style" pitchFamily="18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3276600" y="3755268"/>
            <a:ext cx="442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u="none" strike="noStrike" baseline="0" dirty="0" smtClean="0">
                <a:latin typeface="Bookman Old Style"/>
              </a:rPr>
              <a:t>V</a:t>
            </a:r>
            <a:r>
              <a:rPr lang="en-US" b="0" i="0" u="none" strike="noStrike" baseline="-25000" dirty="0" smtClean="0">
                <a:latin typeface="Bookman Old Style"/>
              </a:rPr>
              <a:t>1</a:t>
            </a:r>
            <a:endParaRPr lang="en-US" baseline="-25000" dirty="0"/>
          </a:p>
        </p:txBody>
      </p:sp>
      <p:sp>
        <p:nvSpPr>
          <p:cNvPr id="151" name="Rectangle 150"/>
          <p:cNvSpPr/>
          <p:nvPr/>
        </p:nvSpPr>
        <p:spPr>
          <a:xfrm>
            <a:off x="3276600" y="4107418"/>
            <a:ext cx="442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u="none" strike="noStrike" baseline="0" dirty="0" smtClean="0">
                <a:latin typeface="Bookman Old Style"/>
              </a:rPr>
              <a:t>V</a:t>
            </a:r>
            <a:r>
              <a:rPr lang="en-US" b="0" i="0" u="none" strike="noStrike" baseline="-25000" dirty="0" smtClean="0">
                <a:latin typeface="Bookman Old Style"/>
              </a:rPr>
              <a:t>2</a:t>
            </a:r>
            <a:endParaRPr lang="en-US" baseline="-25000" dirty="0"/>
          </a:p>
        </p:txBody>
      </p:sp>
      <p:cxnSp>
        <p:nvCxnSpPr>
          <p:cNvPr id="154" name="Straight Connector 153"/>
          <p:cNvCxnSpPr/>
          <p:nvPr/>
        </p:nvCxnSpPr>
        <p:spPr>
          <a:xfrm>
            <a:off x="3313894" y="4115558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137160" y="3932150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/>
                <a:sym typeface="Symbol"/>
              </a:rPr>
              <a:t></a:t>
            </a:r>
            <a:endParaRPr lang="en-US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68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7284E-6 L -0.4118 -0.2984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90" y="-149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08642E-6 L -0.41198 -0.17098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08" y="-85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000"/>
                            </p:stCondLst>
                            <p:childTnLst>
                              <p:par>
                                <p:cTn id="15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50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0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5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000"/>
                            </p:stCondLst>
                            <p:childTnLst>
                              <p:par>
                                <p:cTn id="1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3500"/>
                            </p:stCondLst>
                            <p:childTnLst>
                              <p:par>
                                <p:cTn id="1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000"/>
                            </p:stCondLst>
                            <p:childTnLst>
                              <p:par>
                                <p:cTn id="2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500"/>
                            </p:stCondLst>
                            <p:childTnLst>
                              <p:par>
                                <p:cTn id="2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6 L 0.00955 0.3571 " pathEditMode="relative" rAng="0" ptsTypes="AA">
                                      <p:cBhvr>
                                        <p:cTn id="229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178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60494E-6 L 0.01076 0.23488 " pathEditMode="relative" rAng="0" ptsTypes="AA">
                                      <p:cBhvr>
                                        <p:cTn id="240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8" y="11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2500"/>
                            </p:stCondLst>
                            <p:childTnLst>
                              <p:par>
                                <p:cTn id="24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"/>
                            </p:stCondLst>
                            <p:childTnLst>
                              <p:par>
                                <p:cTn id="2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00"/>
                            </p:stCondLst>
                            <p:childTnLst>
                              <p:par>
                                <p:cTn id="2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000"/>
                            </p:stCondLst>
                            <p:childTnLst>
                              <p:par>
                                <p:cTn id="2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500"/>
                            </p:stCondLst>
                            <p:childTnLst>
                              <p:par>
                                <p:cTn id="2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2000"/>
                            </p:stCondLst>
                            <p:childTnLst>
                              <p:par>
                                <p:cTn id="2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"/>
                            </p:stCondLst>
                            <p:childTnLst>
                              <p:par>
                                <p:cTn id="2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1000"/>
                            </p:stCondLst>
                            <p:childTnLst>
                              <p:par>
                                <p:cTn id="3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500"/>
                            </p:stCondLst>
                            <p:childTnLst>
                              <p:par>
                                <p:cTn id="3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1000"/>
                            </p:stCondLst>
                            <p:childTnLst>
                              <p:par>
                                <p:cTn id="3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1500"/>
                            </p:stCondLst>
                            <p:childTnLst>
                              <p:par>
                                <p:cTn id="3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2000"/>
                            </p:stCondLst>
                            <p:childTnLst>
                              <p:par>
                                <p:cTn id="3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2500"/>
                            </p:stCondLst>
                            <p:childTnLst>
                              <p:par>
                                <p:cTn id="3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500"/>
                            </p:stCondLst>
                            <p:childTnLst>
                              <p:par>
                                <p:cTn id="3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1000"/>
                            </p:stCondLst>
                            <p:childTnLst>
                              <p:par>
                                <p:cTn id="3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500"/>
                            </p:stCondLst>
                            <p:childTnLst>
                              <p:par>
                                <p:cTn id="3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500"/>
                            </p:stCondLst>
                            <p:childTnLst>
                              <p:par>
                                <p:cTn id="3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500"/>
                            </p:stCondLst>
                            <p:childTnLst>
                              <p:par>
                                <p:cTn id="3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500"/>
                            </p:stCondLst>
                            <p:childTnLst>
                              <p:par>
                                <p:cTn id="3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1000"/>
                            </p:stCondLst>
                            <p:childTnLst>
                              <p:par>
                                <p:cTn id="3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1500"/>
                            </p:stCondLst>
                            <p:childTnLst>
                              <p:par>
                                <p:cTn id="3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500"/>
                            </p:stCondLst>
                            <p:childTnLst>
                              <p:par>
                                <p:cTn id="3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500"/>
                            </p:stCondLst>
                            <p:childTnLst>
                              <p:par>
                                <p:cTn id="4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1000"/>
                            </p:stCondLst>
                            <p:childTnLst>
                              <p:par>
                                <p:cTn id="4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1500"/>
                            </p:stCondLst>
                            <p:childTnLst>
                              <p:par>
                                <p:cTn id="4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500"/>
                            </p:stCondLst>
                            <p:childTnLst>
                              <p:par>
                                <p:cTn id="4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000"/>
                            </p:stCondLst>
                            <p:childTnLst>
                              <p:par>
                                <p:cTn id="42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9" grpId="0" animBg="1"/>
      <p:bldP spid="14" grpId="0" animBg="1"/>
      <p:bldP spid="20" grpId="0" animBg="1"/>
      <p:bldP spid="20" grpId="1" animBg="1"/>
      <p:bldP spid="21" grpId="0"/>
      <p:bldP spid="21" grpId="1"/>
      <p:bldP spid="27" grpId="0"/>
      <p:bldP spid="28" grpId="0"/>
      <p:bldP spid="29" grpId="0"/>
      <p:bldP spid="31" grpId="0"/>
      <p:bldP spid="32" grpId="0"/>
      <p:bldP spid="33" grpId="0"/>
      <p:bldP spid="40" grpId="0" animBg="1"/>
      <p:bldP spid="41" grpId="0"/>
      <p:bldP spid="55" grpId="0"/>
      <p:bldP spid="56" grpId="0"/>
      <p:bldP spid="57" grpId="0"/>
      <p:bldP spid="58" grpId="0"/>
      <p:bldP spid="61" grpId="0"/>
      <p:bldP spid="62" grpId="0"/>
      <p:bldP spid="64" grpId="0"/>
      <p:bldP spid="66" grpId="0"/>
      <p:bldP spid="67" grpId="0"/>
      <p:bldP spid="68" grpId="0"/>
      <p:bldP spid="69" grpId="0"/>
      <p:bldP spid="70" grpId="0"/>
      <p:bldP spid="71" grpId="0"/>
      <p:bldP spid="77" grpId="0" animBg="1"/>
      <p:bldP spid="78" grpId="0"/>
      <p:bldP spid="83" grpId="0"/>
      <p:bldP spid="84" grpId="0"/>
      <p:bldP spid="85" grpId="0"/>
      <p:bldP spid="86" grpId="0"/>
      <p:bldP spid="89" grpId="0"/>
      <p:bldP spid="90" grpId="0"/>
      <p:bldP spid="92" grpId="0"/>
      <p:bldP spid="94" grpId="0"/>
      <p:bldP spid="95" grpId="0"/>
      <p:bldP spid="96" grpId="0"/>
      <p:bldP spid="98" grpId="0"/>
      <p:bldP spid="153" grpId="0"/>
      <p:bldP spid="161" grpId="0"/>
      <p:bldP spid="162" grpId="0"/>
      <p:bldP spid="172" grpId="0"/>
      <p:bldP spid="173" grpId="0"/>
      <p:bldP spid="178" grpId="0"/>
      <p:bldP spid="181" grpId="0"/>
      <p:bldP spid="182" grpId="0"/>
      <p:bldP spid="186" grpId="0"/>
      <p:bldP spid="187" grpId="0"/>
      <p:bldP spid="185" grpId="0"/>
      <p:bldP spid="189" grpId="0"/>
      <p:bldP spid="190" grpId="0"/>
      <p:bldP spid="193" grpId="0"/>
      <p:bldP spid="194" grpId="0"/>
      <p:bldP spid="195" grpId="0"/>
      <p:bldP spid="197" grpId="0"/>
      <p:bldP spid="157" grpId="0"/>
      <p:bldP spid="158" grpId="0"/>
      <p:bldP spid="159" grpId="0"/>
      <p:bldP spid="160" grpId="0"/>
      <p:bldP spid="146" grpId="0"/>
      <p:bldP spid="149" grpId="0"/>
      <p:bldP spid="151" grpId="0"/>
      <p:bldP spid="1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46099"/>
            <a:ext cx="77343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38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36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7093492" y="3518856"/>
            <a:ext cx="381836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Bookman Old Style" pitchFamily="18" charset="0"/>
                <a:sym typeface="Symbol"/>
              </a:rPr>
              <a:t>r</a:t>
            </a:r>
            <a:r>
              <a:rPr lang="en-US" sz="1800" baseline="30000" dirty="0" smtClean="0">
                <a:latin typeface="Bookman Old Style" pitchFamily="18" charset="0"/>
                <a:sym typeface="Symbol"/>
              </a:rPr>
              <a:t>2</a:t>
            </a:r>
            <a:endParaRPr lang="en-US" sz="1800" baseline="30000" dirty="0">
              <a:latin typeface="Bookman Old Style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004763" y="3785433"/>
            <a:ext cx="524503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Bookman Old Style" pitchFamily="18" charset="0"/>
                <a:sym typeface="Symbol"/>
              </a:rPr>
              <a:t>9</a:t>
            </a:r>
            <a:r>
              <a:rPr lang="en-US" sz="1800" dirty="0" smtClean="0">
                <a:latin typeface="Bookman Old Style" pitchFamily="18" charset="0"/>
                <a:sym typeface="Symbol"/>
              </a:rPr>
              <a:t>r</a:t>
            </a:r>
            <a:r>
              <a:rPr lang="en-US" sz="1800" baseline="30000" dirty="0" smtClean="0">
                <a:latin typeface="Bookman Old Style" pitchFamily="18" charset="0"/>
                <a:sym typeface="Symbol"/>
              </a:rPr>
              <a:t>2</a:t>
            </a:r>
            <a:endParaRPr lang="en-US" sz="1800" baseline="30000" dirty="0">
              <a:latin typeface="Bookman Old Style" pitchFamily="18" charset="0"/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 flipV="1">
            <a:off x="7217569" y="3869531"/>
            <a:ext cx="226219" cy="19121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V="1">
            <a:off x="7167563" y="3595688"/>
            <a:ext cx="226219" cy="19121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323430" y="2995195"/>
            <a:ext cx="914400" cy="685166"/>
            <a:chOff x="2133600" y="1050131"/>
            <a:chExt cx="914400" cy="685800"/>
          </a:xfrm>
        </p:grpSpPr>
        <p:sp>
          <p:nvSpPr>
            <p:cNvPr id="33" name="TextBox 32"/>
            <p:cNvSpPr txBox="1"/>
            <p:nvPr/>
          </p:nvSpPr>
          <p:spPr>
            <a:xfrm>
              <a:off x="2133600" y="1050131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Bookman Old Style" pitchFamily="18" charset="0"/>
                </a:rPr>
                <a:t>4</a:t>
              </a:r>
              <a:endParaRPr lang="en-US" sz="1800" baseline="-25000" dirty="0">
                <a:latin typeface="Bookman Old Style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133600" y="1366599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Bookman Old Style" pitchFamily="18" charset="0"/>
                </a:rPr>
                <a:t>3</a:t>
              </a:r>
              <a:endParaRPr lang="en-US" sz="1800" baseline="-25000" dirty="0">
                <a:latin typeface="Bookman Old Style" pitchFamily="18" charset="0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197500" y="1385231"/>
              <a:ext cx="1808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339666" y="1213068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Bookman Old Style" pitchFamily="18" charset="0"/>
                  <a:sym typeface="Symbol"/>
                </a:rPr>
                <a:t>r</a:t>
              </a:r>
              <a:r>
                <a:rPr lang="en-US" sz="1800" baseline="30000" dirty="0" smtClean="0">
                  <a:latin typeface="Bookman Old Style" pitchFamily="18" charset="0"/>
                  <a:sym typeface="Symbol"/>
                </a:rPr>
                <a:t>3</a:t>
              </a:r>
              <a:endParaRPr lang="en-US" sz="1800" baseline="30000" dirty="0">
                <a:latin typeface="Bookman Old Style" pitchFamily="18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304928" y="3003398"/>
            <a:ext cx="948577" cy="685166"/>
            <a:chOff x="2133600" y="1050131"/>
            <a:chExt cx="948577" cy="685800"/>
          </a:xfrm>
        </p:grpSpPr>
        <p:sp>
          <p:nvSpPr>
            <p:cNvPr id="39" name="TextBox 38"/>
            <p:cNvSpPr txBox="1"/>
            <p:nvPr/>
          </p:nvSpPr>
          <p:spPr>
            <a:xfrm>
              <a:off x="2133600" y="1050131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Bookman Old Style" pitchFamily="18" charset="0"/>
                </a:rPr>
                <a:t>4</a:t>
              </a:r>
              <a:endParaRPr lang="en-US" sz="1800" baseline="-25000" dirty="0">
                <a:latin typeface="Bookman Old Style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133600" y="1366599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Bookman Old Style" pitchFamily="18" charset="0"/>
                </a:rPr>
                <a:t>3</a:t>
              </a:r>
              <a:endParaRPr lang="en-US" sz="1800" baseline="-25000" dirty="0">
                <a:latin typeface="Bookman Old Style" pitchFamily="18" charset="0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2197500" y="1385231"/>
              <a:ext cx="1808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339666" y="1213068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latin typeface="Bookman Old Style" pitchFamily="18" charset="0"/>
                  <a:sym typeface="Symbol"/>
                </a:rPr>
                <a:t>(r</a:t>
              </a:r>
              <a:r>
                <a:rPr lang="en-US" sz="1800" baseline="-25000" dirty="0" smtClean="0">
                  <a:latin typeface="Bookman Old Style" pitchFamily="18" charset="0"/>
                  <a:sym typeface="Symbol"/>
                </a:rPr>
                <a:t>1</a:t>
              </a:r>
              <a:r>
                <a:rPr lang="en-US" sz="1800" dirty="0" smtClean="0">
                  <a:latin typeface="Bookman Old Style" pitchFamily="18" charset="0"/>
                  <a:sym typeface="Symbol"/>
                </a:rPr>
                <a:t>)</a:t>
              </a:r>
              <a:r>
                <a:rPr lang="en-US" sz="1800" baseline="30000" dirty="0" smtClean="0">
                  <a:latin typeface="Bookman Old Style" pitchFamily="18" charset="0"/>
                  <a:sym typeface="Symbol"/>
                </a:rPr>
                <a:t>3</a:t>
              </a:r>
              <a:endParaRPr lang="en-US" sz="1800" baseline="30000" dirty="0">
                <a:latin typeface="Bookman Old Style" pitchFamily="18" charset="0"/>
              </a:endParaRPr>
            </a:p>
          </p:txBody>
        </p:sp>
      </p:grpSp>
      <p:cxnSp>
        <p:nvCxnSpPr>
          <p:cNvPr id="79" name="Straight Connector 78"/>
          <p:cNvCxnSpPr/>
          <p:nvPr/>
        </p:nvCxnSpPr>
        <p:spPr>
          <a:xfrm flipV="1">
            <a:off x="1422400" y="3082925"/>
            <a:ext cx="117475" cy="47942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600200" y="3298031"/>
            <a:ext cx="154781" cy="12144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2391569" y="3105150"/>
            <a:ext cx="117475" cy="47942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2569369" y="3320256"/>
            <a:ext cx="154781" cy="12144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1441450" y="4705350"/>
            <a:ext cx="1346199" cy="28565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b="1" dirty="0" smtClean="0">
              <a:solidFill>
                <a:prstClr val="white"/>
              </a:solidFill>
            </a:endParaRPr>
          </a:p>
          <a:p>
            <a:pPr algn="ctr" defTabSz="914400"/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5147248" y="4390712"/>
            <a:ext cx="1115440" cy="59689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b="1" dirty="0" smtClean="0">
              <a:solidFill>
                <a:prstClr val="white"/>
              </a:solidFill>
            </a:endParaRPr>
          </a:p>
          <a:p>
            <a:pPr algn="ctr" defTabSz="914400"/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592" y="75877"/>
            <a:ext cx="6954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0000FF"/>
                </a:solidFill>
                <a:latin typeface="Bookman Old Style"/>
              </a:rPr>
              <a:t>Q. Twenty </a:t>
            </a:r>
            <a:r>
              <a:rPr lang="en-US" sz="1800" b="1" dirty="0">
                <a:solidFill>
                  <a:srgbClr val="0000FF"/>
                </a:solidFill>
                <a:latin typeface="Bookman Old Style"/>
              </a:rPr>
              <a:t>seven solid iron spheres, each of radius </a:t>
            </a:r>
            <a:r>
              <a:rPr lang="en-US" sz="1800" b="1" i="1" dirty="0">
                <a:solidFill>
                  <a:srgbClr val="0000FF"/>
                </a:solidFill>
                <a:latin typeface="Bookman Old Style"/>
              </a:rPr>
              <a:t>r</a:t>
            </a:r>
            <a:r>
              <a:rPr lang="en-US" sz="1800" b="1" dirty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Bookman Old Style"/>
              </a:rPr>
              <a:t>and</a:t>
            </a:r>
            <a:endParaRPr lang="en-US" sz="1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304" y="342434"/>
            <a:ext cx="6534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/>
              </a:rPr>
              <a:t>surface area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S </a:t>
            </a:r>
            <a:r>
              <a:rPr lang="en-US" sz="1800" b="1" dirty="0" smtClean="0">
                <a:solidFill>
                  <a:srgbClr val="0000FF"/>
                </a:solidFill>
                <a:latin typeface="Bookman Old Style"/>
              </a:rPr>
              <a:t>are </a:t>
            </a:r>
            <a:r>
              <a:rPr lang="en-US" sz="1800" b="1" dirty="0">
                <a:solidFill>
                  <a:srgbClr val="0000FF"/>
                </a:solidFill>
                <a:latin typeface="Bookman Old Style"/>
              </a:rPr>
              <a:t>melted </a:t>
            </a:r>
            <a:r>
              <a:rPr lang="en-US" sz="1800" b="1" dirty="0" smtClean="0">
                <a:solidFill>
                  <a:srgbClr val="0000FF"/>
                </a:solidFill>
                <a:latin typeface="Bookman Old Style"/>
              </a:rPr>
              <a:t>from </a:t>
            </a:r>
            <a:r>
              <a:rPr lang="en-US" sz="1800" b="1" dirty="0">
                <a:solidFill>
                  <a:srgbClr val="0000FF"/>
                </a:solidFill>
                <a:latin typeface="Bookman Old Style"/>
              </a:rPr>
              <a:t>a sphere with </a:t>
            </a:r>
            <a:r>
              <a:rPr lang="en-US" sz="1800" b="1" dirty="0" smtClean="0">
                <a:solidFill>
                  <a:srgbClr val="0000FF"/>
                </a:solidFill>
                <a:latin typeface="Bookman Old Style"/>
              </a:rPr>
              <a:t>surface</a:t>
            </a:r>
            <a:endParaRPr lang="en-US" sz="1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2465" y="838191"/>
            <a:ext cx="3871573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latin typeface="Bookman Old Style"/>
              </a:rPr>
              <a:t>(</a:t>
            </a:r>
            <a:r>
              <a:rPr lang="en-US" sz="1800" b="1" dirty="0" smtClean="0">
                <a:solidFill>
                  <a:srgbClr val="0000FF"/>
                </a:solidFill>
                <a:latin typeface="Bookman Old Style"/>
              </a:rPr>
              <a:t>i) radius r</a:t>
            </a:r>
            <a:r>
              <a:rPr lang="en-US" sz="1800" b="1" baseline="-25000" dirty="0" smtClean="0">
                <a:solidFill>
                  <a:srgbClr val="0000FF"/>
                </a:solidFill>
                <a:latin typeface="Bookman Old Style"/>
              </a:rPr>
              <a:t>1</a:t>
            </a:r>
            <a:r>
              <a:rPr lang="en-US" sz="1800" b="1" dirty="0" smtClean="0">
                <a:solidFill>
                  <a:srgbClr val="0000FF"/>
                </a:solidFill>
                <a:latin typeface="Bookman Old Style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Bookman Old Style"/>
              </a:rPr>
              <a:t>of the new sphere,</a:t>
            </a:r>
            <a:endParaRPr lang="en-US" sz="1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2624" y="1125070"/>
            <a:ext cx="26180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0000FF"/>
                </a:solidFill>
                <a:latin typeface="Bookman Old Style"/>
              </a:rPr>
              <a:t>(ii) ratio </a:t>
            </a:r>
            <a:r>
              <a:rPr lang="en-US" sz="1800" b="1" dirty="0">
                <a:solidFill>
                  <a:srgbClr val="0000FF"/>
                </a:solidFill>
                <a:latin typeface="Bookman Old Style"/>
              </a:rPr>
              <a:t>of S and </a:t>
            </a:r>
            <a:r>
              <a:rPr lang="en-US" sz="1800" b="1" dirty="0" smtClean="0">
                <a:solidFill>
                  <a:srgbClr val="0000FF"/>
                </a:solidFill>
                <a:latin typeface="Bookman Old Style"/>
              </a:rPr>
              <a:t>S</a:t>
            </a:r>
            <a:r>
              <a:rPr lang="en-US" sz="1800" b="1" baseline="-25000" dirty="0" smtClean="0">
                <a:solidFill>
                  <a:srgbClr val="0000FF"/>
                </a:solidFill>
                <a:latin typeface="Bookman Old Style"/>
              </a:rPr>
              <a:t>1</a:t>
            </a:r>
            <a:r>
              <a:rPr lang="en-US" sz="1800" b="1" dirty="0" smtClean="0">
                <a:solidFill>
                  <a:srgbClr val="0000FF"/>
                </a:solidFill>
                <a:latin typeface="Bookman Old Style"/>
              </a:rPr>
              <a:t>.</a:t>
            </a:r>
            <a:endParaRPr lang="en-US" sz="1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503" y="75414"/>
            <a:ext cx="6954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  <a:latin typeface="Bookman Old Style"/>
              </a:rPr>
              <a:t>Q. Twenty </a:t>
            </a:r>
            <a:r>
              <a:rPr lang="en-US" sz="1800" b="1" dirty="0">
                <a:solidFill>
                  <a:srgbClr val="C00000"/>
                </a:solidFill>
                <a:latin typeface="Bookman Old Style"/>
              </a:rPr>
              <a:t>seven solid iron spheres, each of radius </a:t>
            </a:r>
            <a:r>
              <a:rPr lang="en-US" sz="1800" b="1" i="1" dirty="0">
                <a:solidFill>
                  <a:srgbClr val="C00000"/>
                </a:solidFill>
                <a:latin typeface="Bookman Old Style"/>
              </a:rPr>
              <a:t>r</a:t>
            </a:r>
            <a:r>
              <a:rPr lang="en-US" sz="1800" b="1" dirty="0">
                <a:solidFill>
                  <a:srgbClr val="C00000"/>
                </a:solidFill>
                <a:latin typeface="Bookman Old Style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Bookman Old Style"/>
              </a:rPr>
              <a:t>and</a:t>
            </a:r>
            <a:endParaRPr lang="en-US" sz="18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298" y="342099"/>
            <a:ext cx="6534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>
                <a:solidFill>
                  <a:srgbClr val="C00000"/>
                </a:solidFill>
                <a:latin typeface="Bookman Old Style"/>
              </a:rPr>
              <a:t>surface area S </a:t>
            </a:r>
            <a:r>
              <a:rPr lang="en-US" sz="1800" b="1" dirty="0" smtClean="0">
                <a:solidFill>
                  <a:srgbClr val="C00000"/>
                </a:solidFill>
                <a:latin typeface="Bookman Old Style"/>
              </a:rPr>
              <a:t>are </a:t>
            </a:r>
            <a:r>
              <a:rPr lang="en-US" sz="1800" b="1" dirty="0">
                <a:solidFill>
                  <a:srgbClr val="C00000"/>
                </a:solidFill>
                <a:latin typeface="Bookman Old Style"/>
              </a:rPr>
              <a:t>melted </a:t>
            </a:r>
            <a:r>
              <a:rPr lang="en-US" sz="1800" b="1" dirty="0" smtClean="0">
                <a:solidFill>
                  <a:srgbClr val="C00000"/>
                </a:solidFill>
                <a:latin typeface="Bookman Old Style"/>
              </a:rPr>
              <a:t>from </a:t>
            </a:r>
            <a:r>
              <a:rPr lang="en-US" sz="1800" b="1" dirty="0">
                <a:solidFill>
                  <a:srgbClr val="C00000"/>
                </a:solidFill>
                <a:latin typeface="Bookman Old Style"/>
              </a:rPr>
              <a:t>a sphere </a:t>
            </a:r>
            <a:r>
              <a:rPr lang="en-US" sz="1800" b="1" dirty="0" smtClean="0">
                <a:solidFill>
                  <a:srgbClr val="C00000"/>
                </a:solidFill>
                <a:latin typeface="Bookman Old Style"/>
              </a:rPr>
              <a:t>with surface</a:t>
            </a:r>
            <a:endParaRPr lang="en-US" sz="18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4821472" y="1924277"/>
            <a:ext cx="3854984" cy="1139557"/>
          </a:xfrm>
          <a:prstGeom prst="cloudCallout">
            <a:avLst>
              <a:gd name="adj1" fmla="val -39593"/>
              <a:gd name="adj2" fmla="val -159749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23935" y="2027477"/>
            <a:ext cx="3581400" cy="922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Whenever, an object is melted into another, their volumes are equal. </a:t>
            </a:r>
            <a:endParaRPr lang="en-US" sz="1800" b="1" i="1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3708" y="1693628"/>
            <a:ext cx="38343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/>
                <a:sym typeface="Symbol"/>
              </a:rPr>
              <a:t>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2015" y="1555257"/>
            <a:ext cx="2406428" cy="645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/>
                <a:sym typeface="Symbol"/>
              </a:rPr>
              <a:t>Volume of 27 solid </a:t>
            </a:r>
          </a:p>
          <a:p>
            <a:r>
              <a:rPr lang="en-US" sz="1800" dirty="0" smtClean="0">
                <a:latin typeface="Bookman Old Style"/>
                <a:sym typeface="Symbol"/>
              </a:rPr>
              <a:t>spheres of radius ‘</a:t>
            </a:r>
            <a:r>
              <a:rPr lang="en-US" sz="1800" i="1" dirty="0" smtClean="0">
                <a:latin typeface="Bookman Old Style"/>
                <a:sym typeface="Symbol"/>
              </a:rPr>
              <a:t>r</a:t>
            </a:r>
            <a:r>
              <a:rPr lang="en-US" sz="1800" dirty="0" smtClean="0">
                <a:latin typeface="Bookman Old Style"/>
                <a:sym typeface="Symbol"/>
              </a:rPr>
              <a:t>’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92418" y="1693628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/>
                <a:sym typeface="Symbol"/>
              </a:rPr>
              <a:t>=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82069" y="1555257"/>
            <a:ext cx="24288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/>
                <a:sym typeface="Symbol"/>
              </a:rPr>
              <a:t>Volume of the new </a:t>
            </a:r>
          </a:p>
          <a:p>
            <a:r>
              <a:rPr lang="en-US" sz="1800" dirty="0" smtClean="0">
                <a:latin typeface="Bookman Old Style"/>
                <a:sym typeface="Symbol"/>
              </a:rPr>
              <a:t>sphere of </a:t>
            </a:r>
            <a:r>
              <a:rPr lang="en-US" sz="1800" dirty="0">
                <a:latin typeface="Bookman Old Style"/>
                <a:sym typeface="Symbol"/>
              </a:rPr>
              <a:t>r</a:t>
            </a:r>
            <a:r>
              <a:rPr lang="en-US" sz="1800" dirty="0" smtClean="0">
                <a:latin typeface="Bookman Old Style"/>
                <a:sym typeface="Symbol"/>
              </a:rPr>
              <a:t>adius ‘</a:t>
            </a:r>
            <a:r>
              <a:rPr lang="en-US" sz="1800" i="1" dirty="0" smtClean="0">
                <a:latin typeface="Bookman Old Style"/>
                <a:sym typeface="Symbol"/>
              </a:rPr>
              <a:t>r</a:t>
            </a:r>
            <a:r>
              <a:rPr lang="en-US" sz="1800" i="1" baseline="-25000" dirty="0" smtClean="0">
                <a:latin typeface="Bookman Old Style"/>
                <a:sym typeface="Symbol"/>
              </a:rPr>
              <a:t>1</a:t>
            </a:r>
            <a:r>
              <a:rPr lang="en-US" sz="1800" dirty="0" smtClean="0">
                <a:latin typeface="Bookman Old Style"/>
                <a:sym typeface="Symbol"/>
              </a:rPr>
              <a:t>’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165" y="1356940"/>
            <a:ext cx="70403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dirty="0" smtClean="0">
                <a:latin typeface="Book Antiqua" pitchFamily="18" charset="0"/>
              </a:rPr>
              <a:t>Soln.</a:t>
            </a:r>
            <a:endParaRPr lang="en-US" sz="1800" i="1" dirty="0">
              <a:latin typeface="Book Antiqua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3708" y="2460093"/>
            <a:ext cx="38343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/>
                <a:sym typeface="Symbol"/>
              </a:rPr>
              <a:t>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104" y="2428754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/>
                <a:sym typeface="Symbol"/>
              </a:rPr>
              <a:t>27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5136" y="2417716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  <a:sym typeface="Symbol"/>
              </a:rPr>
              <a:t>×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54229" y="2285724"/>
            <a:ext cx="2286203" cy="6457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/>
                <a:sym typeface="Symbol"/>
              </a:rPr>
              <a:t>Volume of solid </a:t>
            </a:r>
          </a:p>
          <a:p>
            <a:r>
              <a:rPr lang="en-US" sz="1800" dirty="0" smtClean="0">
                <a:latin typeface="Bookman Old Style"/>
                <a:sym typeface="Symbol"/>
              </a:rPr>
              <a:t>sphere of radius ‘</a:t>
            </a:r>
            <a:r>
              <a:rPr lang="en-US" sz="1800" i="1" dirty="0" smtClean="0">
                <a:latin typeface="Bookman Old Style"/>
                <a:sym typeface="Symbol"/>
              </a:rPr>
              <a:t>r</a:t>
            </a:r>
            <a:r>
              <a:rPr lang="en-US" sz="1800" dirty="0" smtClean="0">
                <a:latin typeface="Bookman Old Style"/>
                <a:sym typeface="Symbol"/>
              </a:rPr>
              <a:t>’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83059" y="2412169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/>
                <a:sym typeface="Symbol"/>
              </a:rPr>
              <a:t>=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72710" y="2273799"/>
            <a:ext cx="24288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/>
                <a:sym typeface="Symbol"/>
              </a:rPr>
              <a:t>Volume of the new </a:t>
            </a:r>
          </a:p>
          <a:p>
            <a:r>
              <a:rPr lang="en-US" sz="1800" dirty="0" smtClean="0">
                <a:latin typeface="Bookman Old Style"/>
                <a:sym typeface="Symbol"/>
              </a:rPr>
              <a:t>sphere of </a:t>
            </a:r>
            <a:r>
              <a:rPr lang="en-US" sz="1800" dirty="0">
                <a:latin typeface="Bookman Old Style"/>
                <a:sym typeface="Symbol"/>
              </a:rPr>
              <a:t>r</a:t>
            </a:r>
            <a:r>
              <a:rPr lang="en-US" sz="1800" dirty="0" smtClean="0">
                <a:latin typeface="Bookman Old Style"/>
                <a:sym typeface="Symbol"/>
              </a:rPr>
              <a:t>adius ‘</a:t>
            </a:r>
            <a:r>
              <a:rPr lang="en-US" sz="1800" i="1" dirty="0" smtClean="0">
                <a:latin typeface="Bookman Old Style"/>
                <a:sym typeface="Symbol"/>
              </a:rPr>
              <a:t>r</a:t>
            </a:r>
            <a:r>
              <a:rPr lang="en-US" sz="1800" i="1" baseline="-25000" dirty="0" smtClean="0">
                <a:latin typeface="Bookman Old Style"/>
                <a:sym typeface="Symbol"/>
              </a:rPr>
              <a:t>1</a:t>
            </a:r>
            <a:r>
              <a:rPr lang="en-US" sz="1800" dirty="0" smtClean="0">
                <a:latin typeface="Bookman Old Style"/>
                <a:sym typeface="Symbol"/>
              </a:rPr>
              <a:t>’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21" name="Cloud Callout 20"/>
          <p:cNvSpPr/>
          <p:nvPr/>
        </p:nvSpPr>
        <p:spPr>
          <a:xfrm>
            <a:off x="4283968" y="3374610"/>
            <a:ext cx="3854984" cy="1139557"/>
          </a:xfrm>
          <a:prstGeom prst="cloudCallout">
            <a:avLst>
              <a:gd name="adj1" fmla="val -95859"/>
              <a:gd name="adj2" fmla="val -78649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86431" y="3569166"/>
            <a:ext cx="3581400" cy="645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What is the formula for volume of a sphere ?</a:t>
            </a:r>
            <a:endParaRPr lang="en-US" sz="1800" b="1" i="1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984055" y="3475220"/>
            <a:ext cx="914400" cy="685507"/>
            <a:chOff x="2133600" y="1050131"/>
            <a:chExt cx="914400" cy="686142"/>
          </a:xfrm>
        </p:grpSpPr>
        <p:sp>
          <p:nvSpPr>
            <p:cNvPr id="24" name="TextBox 23"/>
            <p:cNvSpPr txBox="1"/>
            <p:nvPr/>
          </p:nvSpPr>
          <p:spPr>
            <a:xfrm>
              <a:off x="2133600" y="1050131"/>
              <a:ext cx="914400" cy="369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  <a:latin typeface="Book Antiqua" pitchFamily="18" charset="0"/>
                </a:rPr>
                <a:t>4</a:t>
              </a:r>
              <a:endParaRPr lang="en-US" sz="1600" b="1" baseline="-25000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33600" y="1366599"/>
              <a:ext cx="300082" cy="369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  <a:latin typeface="Book Antiqua" pitchFamily="18" charset="0"/>
                </a:rPr>
                <a:t>3</a:t>
              </a:r>
              <a:endParaRPr lang="en-US" sz="1600" b="1" baseline="-25000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2197500" y="1385231"/>
              <a:ext cx="180886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339666" y="1213068"/>
              <a:ext cx="478016" cy="369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Book Antiqua" pitchFamily="18" charset="0"/>
                  <a:sym typeface="Symbol"/>
                </a:rPr>
                <a:t>r</a:t>
              </a:r>
              <a:r>
                <a:rPr lang="en-US" b="1" baseline="30000" dirty="0" smtClean="0">
                  <a:solidFill>
                    <a:srgbClr val="FFFF00"/>
                  </a:solidFill>
                  <a:latin typeface="Book Antiqua" pitchFamily="18" charset="0"/>
                  <a:sym typeface="Symbol"/>
                </a:rPr>
                <a:t>3</a:t>
              </a:r>
              <a:endParaRPr lang="en-US" sz="1600" b="1" baseline="30000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183708" y="3156524"/>
            <a:ext cx="38343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/>
                <a:sym typeface="Symbol"/>
              </a:rPr>
              <a:t>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13104" y="3156524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/>
                <a:sym typeface="Symbol"/>
              </a:rPr>
              <a:t>27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75136" y="3156524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  <a:sym typeface="Symbol"/>
              </a:rPr>
              <a:t>×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963816" y="3156823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/>
                <a:sym typeface="Symbol"/>
              </a:rPr>
              <a:t>=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3708" y="3599674"/>
            <a:ext cx="38343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/>
                <a:sym typeface="Symbol"/>
              </a:rPr>
              <a:t>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3104" y="3599674"/>
            <a:ext cx="470000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/>
                <a:sym typeface="Symbol"/>
              </a:rPr>
              <a:t>27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75136" y="3599674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  <a:sym typeface="Symbol"/>
              </a:rPr>
              <a:t>×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364412" y="3599674"/>
            <a:ext cx="51969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  <a:sym typeface="Symbol"/>
              </a:rPr>
              <a:t>(r)</a:t>
            </a:r>
            <a:r>
              <a:rPr lang="en-US" sz="1800" baseline="30000" dirty="0" smtClean="0">
                <a:latin typeface="Bookman Old Style" pitchFamily="18" charset="0"/>
                <a:sym typeface="Symbol"/>
              </a:rPr>
              <a:t>3</a:t>
            </a:r>
            <a:endParaRPr lang="en-US" sz="1800" baseline="30000" dirty="0">
              <a:latin typeface="Bookman Old Style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963816" y="3599674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/>
                <a:sym typeface="Symbol"/>
              </a:rPr>
              <a:t>=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427366" y="3599674"/>
            <a:ext cx="61587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  <a:sym typeface="Symbol"/>
              </a:rPr>
              <a:t>(r</a:t>
            </a:r>
            <a:r>
              <a:rPr lang="en-US" sz="1800" baseline="-25000" dirty="0" smtClean="0">
                <a:latin typeface="Bookman Old Style" pitchFamily="18" charset="0"/>
                <a:sym typeface="Symbol"/>
              </a:rPr>
              <a:t>1</a:t>
            </a:r>
            <a:r>
              <a:rPr lang="en-US" sz="1800" dirty="0" smtClean="0">
                <a:latin typeface="Bookman Old Style" pitchFamily="18" charset="0"/>
                <a:sym typeface="Symbol"/>
              </a:rPr>
              <a:t>)</a:t>
            </a:r>
            <a:r>
              <a:rPr lang="en-US" sz="1800" baseline="30000" dirty="0" smtClean="0">
                <a:latin typeface="Bookman Old Style" pitchFamily="18" charset="0"/>
                <a:sym typeface="Symbol"/>
              </a:rPr>
              <a:t>3</a:t>
            </a:r>
            <a:endParaRPr lang="en-US" sz="1800" baseline="30000" dirty="0">
              <a:latin typeface="Bookman Old Style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83708" y="3999963"/>
            <a:ext cx="38343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/>
                <a:sym typeface="Symbol"/>
              </a:rPr>
              <a:t>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67418" y="3999963"/>
            <a:ext cx="56137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/>
                <a:sym typeface="Symbol"/>
              </a:rPr>
              <a:t>(3)</a:t>
            </a:r>
            <a:r>
              <a:rPr lang="en-US" sz="1800" baseline="30000" dirty="0" smtClean="0">
                <a:latin typeface="Bookman Old Style"/>
                <a:sym typeface="Symbol"/>
              </a:rPr>
              <a:t>3</a:t>
            </a:r>
            <a:endParaRPr lang="en-US" sz="1800" baseline="30000" dirty="0">
              <a:latin typeface="Bookman Old Style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75136" y="3999963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  <a:sym typeface="Symbol"/>
              </a:rPr>
              <a:t>×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332620" y="3999963"/>
            <a:ext cx="51969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  <a:sym typeface="Symbol"/>
              </a:rPr>
              <a:t>(r)</a:t>
            </a:r>
            <a:r>
              <a:rPr lang="en-US" sz="1800" baseline="30000" dirty="0" smtClean="0">
                <a:latin typeface="Bookman Old Style" pitchFamily="18" charset="0"/>
                <a:sym typeface="Symbol"/>
              </a:rPr>
              <a:t>3</a:t>
            </a:r>
            <a:endParaRPr lang="en-US" sz="1800" baseline="30000" dirty="0">
              <a:latin typeface="Bookman Old Style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63816" y="3999963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/>
                <a:sym typeface="Symbol"/>
              </a:rPr>
              <a:t>=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395574" y="3999963"/>
            <a:ext cx="61587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  <a:sym typeface="Symbol"/>
              </a:rPr>
              <a:t>(r</a:t>
            </a:r>
            <a:r>
              <a:rPr lang="en-US" sz="1800" baseline="-25000" dirty="0" smtClean="0">
                <a:latin typeface="Bookman Old Style" pitchFamily="18" charset="0"/>
                <a:sym typeface="Symbol"/>
              </a:rPr>
              <a:t>1</a:t>
            </a:r>
            <a:r>
              <a:rPr lang="en-US" sz="1800" dirty="0" smtClean="0">
                <a:latin typeface="Bookman Old Style" pitchFamily="18" charset="0"/>
                <a:sym typeface="Symbol"/>
              </a:rPr>
              <a:t>)</a:t>
            </a:r>
            <a:r>
              <a:rPr lang="en-US" sz="1800" baseline="30000" dirty="0" smtClean="0">
                <a:latin typeface="Bookman Old Style" pitchFamily="18" charset="0"/>
                <a:sym typeface="Symbol"/>
              </a:rPr>
              <a:t>3</a:t>
            </a:r>
            <a:endParaRPr lang="en-US" sz="1800" baseline="30000" dirty="0">
              <a:latin typeface="Bookman Old Style" pitchFamily="18" charset="0"/>
            </a:endParaRPr>
          </a:p>
        </p:txBody>
      </p:sp>
      <p:sp>
        <p:nvSpPr>
          <p:cNvPr id="55" name="Cloud Callout 54"/>
          <p:cNvSpPr/>
          <p:nvPr/>
        </p:nvSpPr>
        <p:spPr>
          <a:xfrm>
            <a:off x="3982375" y="3697775"/>
            <a:ext cx="3469946" cy="1139557"/>
          </a:xfrm>
          <a:prstGeom prst="cloudCallout">
            <a:avLst>
              <a:gd name="adj1" fmla="val -81976"/>
              <a:gd name="adj2" fmla="val -16784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982375" y="405068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Taking </a:t>
            </a:r>
            <a:r>
              <a:rPr lang="en-US" sz="1800" b="1" dirty="0" err="1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cuberoot</a:t>
            </a:r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 on both side</a:t>
            </a:r>
            <a:endParaRPr lang="en-US" sz="1800" b="1" i="1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87132" y="4365189"/>
            <a:ext cx="38343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/>
                <a:sym typeface="Symbol"/>
              </a:rPr>
              <a:t>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70842" y="4365189"/>
            <a:ext cx="32733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/>
                <a:sym typeface="Symbol"/>
              </a:rPr>
              <a:t>3</a:t>
            </a:r>
            <a:endParaRPr lang="en-US" sz="1800" baseline="30000" dirty="0">
              <a:latin typeface="Bookman Old Style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78560" y="4365189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  <a:sym typeface="Symbol"/>
              </a:rPr>
              <a:t>×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336044" y="4365189"/>
            <a:ext cx="28565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  <a:sym typeface="Symbol"/>
              </a:rPr>
              <a:t>r</a:t>
            </a:r>
            <a:endParaRPr lang="en-US" sz="1800" baseline="30000" dirty="0">
              <a:latin typeface="Bookman Old Style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967240" y="4365189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/>
                <a:sym typeface="Symbol"/>
              </a:rPr>
              <a:t>=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398998" y="4365189"/>
            <a:ext cx="38183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  <a:sym typeface="Symbol"/>
              </a:rPr>
              <a:t>r</a:t>
            </a:r>
            <a:r>
              <a:rPr lang="en-US" sz="1800" baseline="-25000" dirty="0" smtClean="0">
                <a:latin typeface="Bookman Old Style" pitchFamily="18" charset="0"/>
                <a:sym typeface="Symbol"/>
              </a:rPr>
              <a:t>1</a:t>
            </a:r>
            <a:endParaRPr lang="en-US" sz="1800" baseline="30000" dirty="0">
              <a:latin typeface="Bookman Old Style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69061" y="4632230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 pitchFamily="18" charset="0"/>
                <a:sym typeface="Symbol"/>
              </a:rPr>
              <a:t>i.e. </a:t>
            </a:r>
            <a:endParaRPr lang="en-US" sz="1800" baseline="-25000" dirty="0"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524000" y="4661795"/>
            <a:ext cx="823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r</a:t>
            </a:r>
            <a:r>
              <a:rPr lang="en-US" b="1" baseline="-25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    </a:t>
            </a:r>
            <a:r>
              <a:rPr lang="en-US" sz="1800" b="1" dirty="0" smtClean="0">
                <a:latin typeface="Bookman Old Style"/>
                <a:sym typeface="Symbol"/>
              </a:rPr>
              <a:t>=</a:t>
            </a:r>
            <a:endParaRPr lang="en-US" sz="1800" b="1" dirty="0"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387722" y="4661795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Bookman Old Style" pitchFamily="18" charset="0"/>
                <a:sym typeface="Symbol"/>
              </a:rPr>
              <a:t>3r</a:t>
            </a:r>
            <a:endParaRPr lang="en-US" sz="1800" b="1" baseline="30000" dirty="0">
              <a:latin typeface="Bookman Old Style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32624" y="1125070"/>
            <a:ext cx="26180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solidFill>
                  <a:srgbClr val="C00000"/>
                </a:solidFill>
                <a:latin typeface="Bookman Old Style"/>
              </a:rPr>
              <a:t>(ii) ratio </a:t>
            </a:r>
            <a:r>
              <a:rPr lang="en-US" sz="1800" b="1" dirty="0">
                <a:solidFill>
                  <a:srgbClr val="C00000"/>
                </a:solidFill>
                <a:latin typeface="Bookman Old Style"/>
              </a:rPr>
              <a:t>of S and </a:t>
            </a:r>
            <a:r>
              <a:rPr lang="en-US" sz="1800" b="1" dirty="0" smtClean="0">
                <a:solidFill>
                  <a:srgbClr val="C00000"/>
                </a:solidFill>
                <a:latin typeface="Bookman Old Style"/>
              </a:rPr>
              <a:t>S</a:t>
            </a:r>
            <a:r>
              <a:rPr lang="en-US" sz="1800" b="1" baseline="-25000" dirty="0" smtClean="0">
                <a:solidFill>
                  <a:srgbClr val="C00000"/>
                </a:solidFill>
                <a:latin typeface="Bookman Old Style"/>
              </a:rPr>
              <a:t>1</a:t>
            </a:r>
            <a:r>
              <a:rPr lang="en-US" sz="1800" b="1" dirty="0" smtClean="0">
                <a:solidFill>
                  <a:srgbClr val="C00000"/>
                </a:solidFill>
                <a:latin typeface="Bookman Old Style"/>
              </a:rPr>
              <a:t>.</a:t>
            </a:r>
            <a:endParaRPr lang="en-US" sz="18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69" name="Cloud Callout 68"/>
          <p:cNvSpPr/>
          <p:nvPr/>
        </p:nvSpPr>
        <p:spPr>
          <a:xfrm>
            <a:off x="4283968" y="1153691"/>
            <a:ext cx="4544888" cy="1810285"/>
          </a:xfrm>
          <a:prstGeom prst="cloudCallout">
            <a:avLst>
              <a:gd name="adj1" fmla="val -76478"/>
              <a:gd name="adj2" fmla="val -47045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767704" y="1443571"/>
            <a:ext cx="3888432" cy="119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Here, ‘S’ is the surface area of  each of the 27 original sphere and ‘S</a:t>
            </a:r>
            <a:r>
              <a:rPr lang="en-US" sz="1800" b="1" baseline="-25000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1</a:t>
            </a:r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’ is the surface area of the new sphere</a:t>
            </a:r>
            <a:endParaRPr lang="en-US" sz="1800" b="1" i="1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71" name="Cloud Callout 70"/>
          <p:cNvSpPr/>
          <p:nvPr/>
        </p:nvSpPr>
        <p:spPr>
          <a:xfrm>
            <a:off x="428984" y="2499808"/>
            <a:ext cx="3854984" cy="1139557"/>
          </a:xfrm>
          <a:prstGeom prst="cloudCallout">
            <a:avLst>
              <a:gd name="adj1" fmla="val 69914"/>
              <a:gd name="adj2" fmla="val -56867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31447" y="2694364"/>
            <a:ext cx="3581400" cy="645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What is the formula for surface area of a sphere ?</a:t>
            </a:r>
            <a:endParaRPr lang="en-US" sz="1800" b="1" i="1" baseline="-250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920925" y="2834277"/>
            <a:ext cx="638316" cy="399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  <a:latin typeface="Book Antiqua" pitchFamily="18" charset="0"/>
                <a:sym typeface="Symbol"/>
              </a:rPr>
              <a:t>4r</a:t>
            </a:r>
            <a:r>
              <a:rPr lang="en-US" sz="2000" b="1" baseline="30000" dirty="0">
                <a:solidFill>
                  <a:srgbClr val="FFFF00"/>
                </a:solidFill>
                <a:latin typeface="Book Antiqua" pitchFamily="18" charset="0"/>
                <a:sym typeface="Symbol"/>
              </a:rPr>
              <a:t>2</a:t>
            </a:r>
            <a:endParaRPr lang="en-US" sz="2000" b="1" baseline="30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213548" y="2949344"/>
            <a:ext cx="0" cy="2090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4145506" y="3087207"/>
            <a:ext cx="38343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/>
                <a:sym typeface="Symbol"/>
              </a:rPr>
              <a:t>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563302" y="2922270"/>
            <a:ext cx="33695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Bookman Old Style"/>
                <a:sym typeface="Symbol"/>
              </a:rPr>
              <a:t>S</a:t>
            </a:r>
            <a:endParaRPr lang="en-US" sz="1800" baseline="30000" dirty="0">
              <a:latin typeface="Bookman Old Style" pitchFamily="18" charset="0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>
            <a:off x="4547318" y="3254326"/>
            <a:ext cx="3529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4553456" y="3210521"/>
            <a:ext cx="433132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/>
                <a:sym typeface="Symbol"/>
              </a:rPr>
              <a:t>S</a:t>
            </a:r>
            <a:r>
              <a:rPr lang="en-US" sz="1800" baseline="-25000" dirty="0" smtClean="0">
                <a:latin typeface="Bookman Old Style"/>
                <a:sym typeface="Symbol"/>
              </a:rPr>
              <a:t>1</a:t>
            </a:r>
            <a:endParaRPr lang="en-US" sz="1800" baseline="-25000" dirty="0">
              <a:latin typeface="Bookman Old Style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031652" y="3062450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/>
                <a:sym typeface="Symbol"/>
              </a:rPr>
              <a:t>=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298284" y="2935568"/>
            <a:ext cx="65114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Bookman Old Style" pitchFamily="18" charset="0"/>
                <a:sym typeface="Symbol"/>
              </a:rPr>
              <a:t>4r</a:t>
            </a:r>
            <a:r>
              <a:rPr lang="en-US" sz="1800" baseline="30000" dirty="0">
                <a:latin typeface="Bookman Old Style" pitchFamily="18" charset="0"/>
                <a:sym typeface="Symbol"/>
              </a:rPr>
              <a:t>2</a:t>
            </a:r>
            <a:endParaRPr lang="en-US" sz="1800" baseline="30000" dirty="0">
              <a:latin typeface="Bookman Old Style" pitchFamily="18" charset="0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5364088" y="3257993"/>
            <a:ext cx="5541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308444" y="3202145"/>
            <a:ext cx="747320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Bookman Old Style" pitchFamily="18" charset="0"/>
                <a:sym typeface="Symbol"/>
              </a:rPr>
              <a:t>4r</a:t>
            </a:r>
            <a:r>
              <a:rPr lang="en-US" sz="1800" baseline="-25000" dirty="0" smtClean="0">
                <a:latin typeface="Bookman Old Style" pitchFamily="18" charset="0"/>
                <a:sym typeface="Symbol"/>
              </a:rPr>
              <a:t>1</a:t>
            </a:r>
            <a:r>
              <a:rPr lang="en-US" sz="1800" baseline="30000" dirty="0" smtClean="0">
                <a:latin typeface="Bookman Old Style" pitchFamily="18" charset="0"/>
                <a:sym typeface="Symbol"/>
              </a:rPr>
              <a:t>2</a:t>
            </a:r>
            <a:endParaRPr lang="en-US" sz="1800" baseline="30000" dirty="0">
              <a:latin typeface="Bookman Old Style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966340" y="3070463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/>
                <a:sym typeface="Symbol"/>
              </a:rPr>
              <a:t>=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278244" y="2927721"/>
            <a:ext cx="381836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Bookman Old Style" pitchFamily="18" charset="0"/>
                <a:sym typeface="Symbol"/>
              </a:rPr>
              <a:t>r</a:t>
            </a:r>
            <a:r>
              <a:rPr lang="en-US" sz="1800" baseline="30000" dirty="0" smtClean="0">
                <a:latin typeface="Bookman Old Style" pitchFamily="18" charset="0"/>
                <a:sym typeface="Symbol"/>
              </a:rPr>
              <a:t>2</a:t>
            </a:r>
            <a:endParaRPr lang="en-US" sz="1800" baseline="30000" dirty="0">
              <a:latin typeface="Bookman Old Style" pitchFamily="18" charset="0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6256588" y="3253953"/>
            <a:ext cx="44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230154" y="3194298"/>
            <a:ext cx="478016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Bookman Old Style" pitchFamily="18" charset="0"/>
                <a:sym typeface="Symbol"/>
              </a:rPr>
              <a:t>r</a:t>
            </a:r>
            <a:r>
              <a:rPr lang="en-US" sz="1800" baseline="-25000" dirty="0" smtClean="0">
                <a:latin typeface="Bookman Old Style" pitchFamily="18" charset="0"/>
                <a:sym typeface="Symbol"/>
              </a:rPr>
              <a:t>1</a:t>
            </a:r>
            <a:r>
              <a:rPr lang="en-US" sz="1800" baseline="30000" dirty="0" smtClean="0">
                <a:latin typeface="Bookman Old Style" pitchFamily="18" charset="0"/>
                <a:sym typeface="Symbol"/>
              </a:rPr>
              <a:t>2</a:t>
            </a:r>
            <a:endParaRPr lang="en-US" sz="1800" baseline="30000" dirty="0"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765136" y="3066405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/>
                <a:sym typeface="Symbol"/>
              </a:rPr>
              <a:t>=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053616" y="2923663"/>
            <a:ext cx="381836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Bookman Old Style" pitchFamily="18" charset="0"/>
                <a:sym typeface="Symbol"/>
              </a:rPr>
              <a:t>r</a:t>
            </a:r>
            <a:r>
              <a:rPr lang="en-US" sz="1800" baseline="30000" dirty="0" smtClean="0">
                <a:latin typeface="Bookman Old Style" pitchFamily="18" charset="0"/>
                <a:sym typeface="Symbol"/>
              </a:rPr>
              <a:t>2</a:t>
            </a:r>
            <a:endParaRPr lang="en-US" sz="1800" baseline="30000" dirty="0">
              <a:latin typeface="Bookman Old Style" pitchFamily="18" charset="0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7031960" y="3249895"/>
            <a:ext cx="44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959806" y="3190240"/>
            <a:ext cx="662361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Bookman Old Style" pitchFamily="18" charset="0"/>
                <a:sym typeface="Symbol"/>
              </a:rPr>
              <a:t>(3r)</a:t>
            </a:r>
            <a:r>
              <a:rPr lang="en-US" sz="1800" baseline="30000" dirty="0" smtClean="0">
                <a:latin typeface="Bookman Old Style" pitchFamily="18" charset="0"/>
                <a:sym typeface="Symbol"/>
              </a:rPr>
              <a:t>2</a:t>
            </a:r>
            <a:endParaRPr lang="en-US" sz="1800" baseline="30000" dirty="0">
              <a:latin typeface="Bookman Old Style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804248" y="3661598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/>
                <a:sym typeface="Symbol"/>
              </a:rPr>
              <a:t>=</a:t>
            </a:r>
            <a:endParaRPr lang="en-US" sz="1800" dirty="0">
              <a:latin typeface="Bookman Old Style" pitchFamily="18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7071836" y="3845088"/>
            <a:ext cx="4490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6804248" y="4167581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/>
                <a:sym typeface="Symbol"/>
              </a:rPr>
              <a:t>=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049127" y="4024839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Bookman Old Style" pitchFamily="18" charset="0"/>
                <a:sym typeface="Symbol"/>
              </a:rPr>
              <a:t>1</a:t>
            </a:r>
            <a:endParaRPr lang="en-US" sz="1800" baseline="30000" dirty="0">
              <a:latin typeface="Bookman Old Style" pitchFamily="18" charset="0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7071836" y="4351071"/>
            <a:ext cx="2738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049127" y="4291416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Bookman Old Style" pitchFamily="18" charset="0"/>
                <a:sym typeface="Symbol"/>
              </a:rPr>
              <a:t>9</a:t>
            </a:r>
            <a:endParaRPr lang="en-US" sz="1800" baseline="30000" dirty="0">
              <a:latin typeface="Bookman Old Style" pitchFamily="18" charset="0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5365776" y="3049188"/>
            <a:ext cx="367004" cy="14359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5382524" y="3307389"/>
            <a:ext cx="367004" cy="14359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7399321" y="4166576"/>
            <a:ext cx="322524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Bookman Old Style"/>
                <a:sym typeface="Symbol"/>
              </a:rPr>
              <a:t>=</a:t>
            </a:r>
            <a:endParaRPr lang="en-US" sz="1800" dirty="0">
              <a:latin typeface="Bookman Old Style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644200" y="41665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Bookman Old Style" pitchFamily="18" charset="0"/>
                <a:sym typeface="Symbol"/>
              </a:rPr>
              <a:t>1 : 9</a:t>
            </a:r>
            <a:endParaRPr lang="en-US" sz="1800" baseline="30000" dirty="0">
              <a:latin typeface="Bookman Old Style" pitchFamily="18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5181600" y="4346262"/>
            <a:ext cx="989419" cy="657583"/>
            <a:chOff x="5181600" y="4476750"/>
            <a:chExt cx="989419" cy="657583"/>
          </a:xfrm>
        </p:grpSpPr>
        <p:grpSp>
          <p:nvGrpSpPr>
            <p:cNvPr id="73" name="Group 72"/>
            <p:cNvGrpSpPr/>
            <p:nvPr/>
          </p:nvGrpSpPr>
          <p:grpSpPr>
            <a:xfrm>
              <a:off x="5181600" y="4476750"/>
              <a:ext cx="708042" cy="657583"/>
              <a:chOff x="6418730" y="4524359"/>
              <a:chExt cx="708042" cy="657583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6804248" y="4668484"/>
                <a:ext cx="322524" cy="368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b="1" dirty="0" smtClean="0">
                    <a:latin typeface="Bookman Old Style"/>
                    <a:sym typeface="Symbol"/>
                  </a:rPr>
                  <a:t>=</a:t>
                </a:r>
                <a:endParaRPr lang="en-US" sz="1800" b="1" dirty="0">
                  <a:latin typeface="Bookman Old Style" pitchFamily="18" charset="0"/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6418730" y="4524359"/>
                <a:ext cx="444078" cy="657583"/>
                <a:chOff x="6037730" y="4505309"/>
                <a:chExt cx="444078" cy="657583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6053714" y="4505309"/>
                  <a:ext cx="336952" cy="3689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 dirty="0">
                      <a:latin typeface="Bookman Old Style"/>
                      <a:sym typeface="Symbol"/>
                    </a:rPr>
                    <a:t>S</a:t>
                  </a:r>
                  <a:endParaRPr lang="en-US" sz="1800" b="1" baseline="30000" dirty="0">
                    <a:latin typeface="Bookman Old Style" pitchFamily="18" charset="0"/>
                  </a:endParaRPr>
                </a:p>
              </p:txBody>
            </p: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6037730" y="4837365"/>
                  <a:ext cx="3529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Rectangle 115"/>
                <p:cNvSpPr/>
                <p:nvPr/>
              </p:nvSpPr>
              <p:spPr>
                <a:xfrm>
                  <a:off x="6043868" y="4793560"/>
                  <a:ext cx="4379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1" dirty="0" smtClean="0">
                      <a:latin typeface="Bookman Old Style"/>
                      <a:sym typeface="Symbol"/>
                    </a:rPr>
                    <a:t>S</a:t>
                  </a:r>
                  <a:r>
                    <a:rPr lang="en-US" sz="1800" b="1" baseline="-25000" dirty="0" smtClean="0">
                      <a:latin typeface="Bookman Old Style"/>
                      <a:sym typeface="Symbol"/>
                    </a:rPr>
                    <a:t>1</a:t>
                  </a:r>
                  <a:endParaRPr lang="en-US" sz="1800" b="1" baseline="-25000" dirty="0">
                    <a:latin typeface="Bookman Old Style" pitchFamily="18" charset="0"/>
                  </a:endParaRPr>
                </a:p>
              </p:txBody>
            </p:sp>
          </p:grpSp>
        </p:grpSp>
        <p:grpSp>
          <p:nvGrpSpPr>
            <p:cNvPr id="74" name="Group 73"/>
            <p:cNvGrpSpPr/>
            <p:nvPr/>
          </p:nvGrpSpPr>
          <p:grpSpPr>
            <a:xfrm>
              <a:off x="5834067" y="4484354"/>
              <a:ext cx="336952" cy="635909"/>
              <a:chOff x="7201527" y="4307727"/>
              <a:chExt cx="336952" cy="635909"/>
            </a:xfrm>
          </p:grpSpPr>
          <p:sp>
            <p:nvSpPr>
              <p:cNvPr id="119" name="TextBox 118"/>
              <p:cNvSpPr txBox="1"/>
              <p:nvPr/>
            </p:nvSpPr>
            <p:spPr>
              <a:xfrm>
                <a:off x="7201527" y="4307727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latin typeface="Bookman Old Style" pitchFamily="18" charset="0"/>
                    <a:sym typeface="Symbol"/>
                  </a:rPr>
                  <a:t>1</a:t>
                </a:r>
                <a:endParaRPr lang="en-US" sz="1800" b="1" baseline="30000" dirty="0">
                  <a:latin typeface="Bookman Old Style" pitchFamily="18" charset="0"/>
                </a:endParaRPr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>
                <a:off x="7224236" y="4633959"/>
                <a:ext cx="27384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7201527" y="4574304"/>
                <a:ext cx="336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 smtClean="0">
                    <a:latin typeface="Bookman Old Style" pitchFamily="18" charset="0"/>
                    <a:sym typeface="Symbol"/>
                  </a:rPr>
                  <a:t>9</a:t>
                </a:r>
                <a:endParaRPr lang="en-US" sz="1800" b="1" baseline="30000" dirty="0">
                  <a:latin typeface="Bookman Old Style" pitchFamily="18" charset="0"/>
                </a:endParaRPr>
              </a:p>
            </p:txBody>
          </p:sp>
        </p:grpSp>
      </p:grpSp>
      <p:sp>
        <p:nvSpPr>
          <p:cNvPr id="81" name="Rectangle 80"/>
          <p:cNvSpPr/>
          <p:nvPr/>
        </p:nvSpPr>
        <p:spPr>
          <a:xfrm>
            <a:off x="412304" y="575856"/>
            <a:ext cx="2282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>
                <a:solidFill>
                  <a:srgbClr val="0000FF"/>
                </a:solidFill>
                <a:latin typeface="Bookman Old Style"/>
              </a:rPr>
              <a:t>area S</a:t>
            </a:r>
            <a:r>
              <a:rPr lang="en-US" b="1" baseline="-25000" dirty="0">
                <a:solidFill>
                  <a:srgbClr val="0000FF"/>
                </a:solidFill>
                <a:latin typeface="Bookman Old Style"/>
              </a:rPr>
              <a:t>1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. Find the 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398705" y="576702"/>
            <a:ext cx="128432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b="1" dirty="0">
                <a:solidFill>
                  <a:srgbClr val="C00000"/>
                </a:solidFill>
                <a:latin typeface="Bookman Old Style"/>
              </a:rPr>
              <a:t>Find the </a:t>
            </a:r>
            <a:endParaRPr lang="en-US" sz="1800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12291" y="575856"/>
            <a:ext cx="1183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>
                <a:solidFill>
                  <a:srgbClr val="C00000"/>
                </a:solidFill>
                <a:latin typeface="Bookman Old Style"/>
              </a:rPr>
              <a:t>area S</a:t>
            </a:r>
            <a:r>
              <a:rPr lang="en-US" b="1" baseline="-25000" dirty="0">
                <a:solidFill>
                  <a:srgbClr val="C00000"/>
                </a:solidFill>
                <a:latin typeface="Bookman Old Style"/>
              </a:rPr>
              <a:t>1</a:t>
            </a:r>
            <a:r>
              <a:rPr lang="en-US" b="1" dirty="0">
                <a:solidFill>
                  <a:srgbClr val="C00000"/>
                </a:solidFill>
                <a:latin typeface="Bookman Old Style"/>
              </a:rPr>
              <a:t>. 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23" name="Curved Up Arrow 122"/>
          <p:cNvSpPr/>
          <p:nvPr/>
        </p:nvSpPr>
        <p:spPr>
          <a:xfrm rot="20580410" flipV="1">
            <a:off x="2262627" y="3018900"/>
            <a:ext cx="5116065" cy="933981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645762" y="4476750"/>
            <a:ext cx="38343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>
                <a:latin typeface="Bookman Old Style"/>
                <a:sym typeface="Symbol"/>
              </a:rPr>
              <a:t></a:t>
            </a:r>
            <a:endParaRPr lang="en-US" sz="18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99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500"/>
                            </p:stCondLst>
                            <p:childTnLst>
                              <p:par>
                                <p:cTn id="1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1500"/>
                            </p:stCondLst>
                            <p:childTnLst>
                              <p:par>
                                <p:cTn id="2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000"/>
                            </p:stCondLst>
                            <p:childTnLst>
                              <p:par>
                                <p:cTn id="26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00"/>
                            </p:stCondLst>
                            <p:childTnLst>
                              <p:par>
                                <p:cTn id="2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000"/>
                            </p:stCondLst>
                            <p:childTnLst>
                              <p:par>
                                <p:cTn id="2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500"/>
                            </p:stCondLst>
                            <p:childTnLst>
                              <p:par>
                                <p:cTn id="2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500"/>
                            </p:stCondLst>
                            <p:childTnLst>
                              <p:par>
                                <p:cTn id="3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"/>
                            </p:stCondLst>
                            <p:childTnLst>
                              <p:par>
                                <p:cTn id="3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500"/>
                            </p:stCondLst>
                            <p:childTnLst>
                              <p:par>
                                <p:cTn id="3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000"/>
                            </p:stCondLst>
                            <p:childTnLst>
                              <p:par>
                                <p:cTn id="37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500"/>
                            </p:stCondLst>
                            <p:childTnLst>
                              <p:par>
                                <p:cTn id="3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500"/>
                            </p:stCondLst>
                            <p:childTnLst>
                              <p:par>
                                <p:cTn id="4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1000"/>
                            </p:stCondLst>
                            <p:childTnLst>
                              <p:par>
                                <p:cTn id="4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500"/>
                            </p:stCondLst>
                            <p:childTnLst>
                              <p:par>
                                <p:cTn id="4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1000"/>
                            </p:stCondLst>
                            <p:childTnLst>
                              <p:par>
                                <p:cTn id="4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500"/>
                            </p:stCondLst>
                            <p:childTnLst>
                              <p:par>
                                <p:cTn id="4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500"/>
                            </p:stCondLst>
                            <p:childTnLst>
                              <p:par>
                                <p:cTn id="4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500"/>
                            </p:stCondLst>
                            <p:childTnLst>
                              <p:par>
                                <p:cTn id="4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500"/>
                            </p:stCondLst>
                            <p:childTnLst>
                              <p:par>
                                <p:cTn id="4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500"/>
                            </p:stCondLst>
                            <p:childTnLst>
                              <p:par>
                                <p:cTn id="4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1000"/>
                            </p:stCondLst>
                            <p:childTnLst>
                              <p:par>
                                <p:cTn id="4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1500"/>
                            </p:stCondLst>
                            <p:childTnLst>
                              <p:par>
                                <p:cTn id="4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500"/>
                            </p:stCondLst>
                            <p:childTnLst>
                              <p:par>
                                <p:cTn id="4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500"/>
                            </p:stCondLst>
                            <p:childTnLst>
                              <p:par>
                                <p:cTn id="5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1000"/>
                            </p:stCondLst>
                            <p:childTnLst>
                              <p:par>
                                <p:cTn id="5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1500"/>
                            </p:stCondLst>
                            <p:childTnLst>
                              <p:par>
                                <p:cTn id="5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4" grpId="0"/>
      <p:bldP spid="122" grpId="0" animBg="1"/>
      <p:bldP spid="112" grpId="0" animBg="1"/>
      <p:bldP spid="2" grpId="0"/>
      <p:bldP spid="3" grpId="0"/>
      <p:bldP spid="4" grpId="0"/>
      <p:bldP spid="5" grpId="0"/>
      <p:bldP spid="6" grpId="0"/>
      <p:bldP spid="6" grpId="1"/>
      <p:bldP spid="7" grpId="0"/>
      <p:bldP spid="7" grpId="1"/>
      <p:bldP spid="8" grpId="0" animBg="1"/>
      <p:bldP spid="9" grpId="0" build="allAtOnce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2" grpId="0" build="allAtOnce"/>
      <p:bldP spid="29" grpId="0"/>
      <p:bldP spid="30" grpId="0"/>
      <p:bldP spid="31" grpId="0"/>
      <p:bldP spid="37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 animBg="1"/>
      <p:bldP spid="56" grpId="0" build="allAtOnce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8" grpId="0"/>
      <p:bldP spid="68" grpId="1"/>
      <p:bldP spid="69" grpId="0" animBg="1"/>
      <p:bldP spid="70" grpId="0" build="allAtOnce"/>
      <p:bldP spid="71" grpId="0" animBg="1"/>
      <p:bldP spid="72" grpId="0" build="allAtOnce"/>
      <p:bldP spid="77" grpId="0"/>
      <p:bldP spid="77" grpId="1"/>
      <p:bldP spid="80" grpId="0"/>
      <p:bldP spid="82" grpId="0"/>
      <p:bldP spid="86" grpId="0"/>
      <p:bldP spid="87" grpId="0"/>
      <p:bldP spid="88" grpId="0"/>
      <p:bldP spid="91" grpId="0"/>
      <p:bldP spid="92" grpId="0"/>
      <p:bldP spid="93" grpId="0"/>
      <p:bldP spid="95" grpId="0"/>
      <p:bldP spid="97" grpId="0"/>
      <p:bldP spid="98" grpId="0"/>
      <p:bldP spid="100" grpId="0"/>
      <p:bldP spid="101" grpId="0"/>
      <p:bldP spid="105" grpId="0"/>
      <p:bldP spid="106" grpId="0"/>
      <p:bldP spid="108" grpId="0"/>
      <p:bldP spid="117" grpId="0"/>
      <p:bldP spid="118" grpId="0"/>
      <p:bldP spid="81" grpId="0"/>
      <p:bldP spid="67" grpId="0"/>
      <p:bldP spid="67" grpId="1"/>
      <p:bldP spid="85" grpId="0"/>
      <p:bldP spid="85" grpId="1"/>
      <p:bldP spid="123" grpId="0" animBg="1"/>
      <p:bldP spid="123" grpId="1" animBg="1"/>
      <p:bldP spid="1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ounded Rectangle 81"/>
          <p:cNvSpPr/>
          <p:nvPr/>
        </p:nvSpPr>
        <p:spPr>
          <a:xfrm>
            <a:off x="839822" y="2647140"/>
            <a:ext cx="6189628" cy="30018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Bookman Old Style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024627" y="4476750"/>
            <a:ext cx="2833721" cy="297210"/>
          </a:xfrm>
          <a:prstGeom prst="rect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4020" y="116101"/>
            <a:ext cx="5626584" cy="32341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/>
          <p:cNvSpPr/>
          <p:nvPr/>
        </p:nvSpPr>
        <p:spPr>
          <a:xfrm>
            <a:off x="981074" y="3244239"/>
            <a:ext cx="4886325" cy="297210"/>
          </a:xfrm>
          <a:prstGeom prst="rect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952500" y="1844064"/>
            <a:ext cx="3905250" cy="297210"/>
          </a:xfrm>
          <a:prstGeom prst="rect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ounded Rectangle 70"/>
          <p:cNvSpPr/>
          <p:nvPr/>
        </p:nvSpPr>
        <p:spPr>
          <a:xfrm>
            <a:off x="998220" y="3263636"/>
            <a:ext cx="4840605" cy="24808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965200" y="1852078"/>
            <a:ext cx="3860800" cy="24808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277" y="68476"/>
            <a:ext cx="6575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Q.   A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right circular cylinder just encloses a 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sphere</a:t>
            </a:r>
            <a:endParaRPr lang="en-US" b="1" dirty="0">
              <a:solidFill>
                <a:srgbClr val="0000FF"/>
              </a:solidFill>
              <a:latin typeface="Bookman Old Styl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4749" y="330478"/>
            <a:ext cx="3543300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00FF"/>
                </a:solidFill>
                <a:latin typeface="Bookman Old Style"/>
              </a:rPr>
              <a:t>of radius</a:t>
            </a:r>
            <a:r>
              <a:rPr lang="en-US" b="1" i="1" dirty="0">
                <a:solidFill>
                  <a:srgbClr val="0000FF"/>
                </a:solidFill>
                <a:latin typeface="Bookman Old Style"/>
              </a:rPr>
              <a:t> r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(see figure). Find 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597742"/>
            <a:ext cx="4038600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00FF"/>
                </a:solidFill>
                <a:latin typeface="Bookman Old Style"/>
              </a:rPr>
              <a:t>(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i)    surface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area of the sphere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,</a:t>
            </a:r>
            <a:endParaRPr lang="en-US" b="1" dirty="0">
              <a:solidFill>
                <a:srgbClr val="0000FF"/>
              </a:solidFill>
              <a:latin typeface="Bookman Old Styl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1" y="892541"/>
            <a:ext cx="4974077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00FF"/>
                </a:solidFill>
                <a:latin typeface="Bookman Old Style"/>
              </a:rPr>
              <a:t>(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ii)   curved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surface area of the cylinder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,</a:t>
            </a:r>
            <a:endParaRPr lang="en-US" b="1" dirty="0">
              <a:solidFill>
                <a:srgbClr val="0000FF"/>
              </a:solidFill>
              <a:latin typeface="Bookman Old Styl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1174060"/>
            <a:ext cx="5867400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00FF"/>
                </a:solidFill>
                <a:latin typeface="Bookman Old Style"/>
              </a:rPr>
              <a:t>(</a:t>
            </a:r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iii)  ratio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of the areas obtained in (i) and (ii).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784341" y="1222288"/>
            <a:ext cx="1203438" cy="2874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7787609" y="1351896"/>
            <a:ext cx="0" cy="12896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991600" y="1366766"/>
            <a:ext cx="0" cy="12896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787584" y="2512662"/>
            <a:ext cx="1203438" cy="2874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852003" y="1478354"/>
            <a:ext cx="1074600" cy="1097384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9822" y="335869"/>
            <a:ext cx="1122423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radius</a:t>
            </a:r>
            <a:r>
              <a:rPr lang="en-US" b="1" i="1" dirty="0">
                <a:solidFill>
                  <a:srgbClr val="C00000"/>
                </a:solidFill>
                <a:latin typeface="Bookman Old Style"/>
              </a:rPr>
              <a:t> 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-2394" y="1517594"/>
            <a:ext cx="704039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Book Antiqua" pitchFamily="18" charset="0"/>
              </a:rPr>
              <a:t>Soln.</a:t>
            </a:r>
            <a:endParaRPr lang="en-US" i="1" dirty="0">
              <a:latin typeface="Book Antiqua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3052" y="1517594"/>
            <a:ext cx="3526277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(i)The </a:t>
            </a:r>
            <a:r>
              <a:rPr lang="en-US" dirty="0">
                <a:latin typeface="Bookman Old Style"/>
              </a:rPr>
              <a:t>radius of the sphere </a:t>
            </a:r>
            <a:r>
              <a:rPr lang="en-US" dirty="0" smtClean="0">
                <a:latin typeface="Bookman Old Style"/>
              </a:rPr>
              <a:t>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309723" y="332416"/>
            <a:ext cx="729687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Find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4454" y="597742"/>
            <a:ext cx="4038600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C00000"/>
                </a:solidFill>
                <a:latin typeface="Bookman Old Style"/>
              </a:rPr>
              <a:t>(</a:t>
            </a:r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i)    surface </a:t>
            </a:r>
            <a:r>
              <a:rPr lang="en-US" b="1" dirty="0">
                <a:solidFill>
                  <a:srgbClr val="C00000"/>
                </a:solidFill>
                <a:latin typeface="Bookman Old Style"/>
              </a:rPr>
              <a:t>area of the sphere</a:t>
            </a:r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,</a:t>
            </a:r>
            <a:endParaRPr lang="en-US" b="1" dirty="0">
              <a:solidFill>
                <a:srgbClr val="C00000"/>
              </a:solidFill>
              <a:latin typeface="Bookman Old Style"/>
            </a:endParaRPr>
          </a:p>
        </p:txBody>
      </p:sp>
      <p:sp>
        <p:nvSpPr>
          <p:cNvPr id="25" name="Cloud Callout 24"/>
          <p:cNvSpPr/>
          <p:nvPr/>
        </p:nvSpPr>
        <p:spPr>
          <a:xfrm>
            <a:off x="4932507" y="3681315"/>
            <a:ext cx="3937723" cy="1378248"/>
          </a:xfrm>
          <a:prstGeom prst="cloudCallout">
            <a:avLst>
              <a:gd name="adj1" fmla="val -158936"/>
              <a:gd name="adj2" fmla="val -263762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00978" y="4008492"/>
            <a:ext cx="3600779" cy="646801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What is the formula for 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 surface area of a sphere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96316" y="4185709"/>
            <a:ext cx="1410102" cy="369460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4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r</a:t>
            </a:r>
            <a:r>
              <a:rPr lang="en-US" b="1" baseline="30000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2</a:t>
            </a:r>
            <a:endParaRPr lang="en-US" b="1" baseline="30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77801" y="1824544"/>
            <a:ext cx="342007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=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48804" y="1808935"/>
            <a:ext cx="811264" cy="369460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</a:rPr>
              <a:t>4</a:t>
            </a:r>
            <a:r>
              <a:rPr lang="en-US" dirty="0" smtClean="0">
                <a:latin typeface="Bookman Old Style" pitchFamily="18" charset="0"/>
                <a:sym typeface="Symbol"/>
              </a:rPr>
              <a:t></a:t>
            </a:r>
            <a:r>
              <a:rPr lang="en-US" i="1" dirty="0" smtClean="0">
                <a:latin typeface="Bookman Old Style" pitchFamily="18" charset="0"/>
                <a:sym typeface="Symbol"/>
              </a:rPr>
              <a:t>r</a:t>
            </a:r>
            <a:r>
              <a:rPr lang="en-US" baseline="30000" dirty="0" smtClean="0">
                <a:latin typeface="Bookman Old Style" pitchFamily="18" charset="0"/>
                <a:sym typeface="Symbol"/>
              </a:rPr>
              <a:t>2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03052" y="1809170"/>
            <a:ext cx="3150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/>
              </a:rPr>
              <a:t>S</a:t>
            </a:r>
            <a:r>
              <a:rPr lang="en-US" dirty="0" smtClean="0">
                <a:latin typeface="Bookman Old Style"/>
              </a:rPr>
              <a:t>urface area of the sphere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33400" y="887883"/>
            <a:ext cx="4974077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C00000"/>
                </a:solidFill>
                <a:latin typeface="Bookman Old Style"/>
              </a:rPr>
              <a:t>(</a:t>
            </a:r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ii)   curved </a:t>
            </a:r>
            <a:r>
              <a:rPr lang="en-US" b="1" dirty="0">
                <a:solidFill>
                  <a:srgbClr val="C00000"/>
                </a:solidFill>
                <a:latin typeface="Bookman Old Style"/>
              </a:rPr>
              <a:t>surface area of the cylinder</a:t>
            </a:r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,</a:t>
            </a:r>
            <a:endParaRPr lang="en-US" b="1" dirty="0">
              <a:solidFill>
                <a:srgbClr val="C00000"/>
              </a:solidFill>
              <a:latin typeface="Bookman Old Style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09721" y="332416"/>
            <a:ext cx="729687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Find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3" name="Cloud Callout 32"/>
          <p:cNvSpPr/>
          <p:nvPr/>
        </p:nvSpPr>
        <p:spPr>
          <a:xfrm>
            <a:off x="4906039" y="3789822"/>
            <a:ext cx="3579747" cy="1305870"/>
          </a:xfrm>
          <a:prstGeom prst="cloudCallout">
            <a:avLst>
              <a:gd name="adj1" fmla="val -167370"/>
              <a:gd name="adj2" fmla="val -261704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933622" y="4009832"/>
            <a:ext cx="3600779" cy="922945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What is the formula for curved surface area of the cylinder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67432" y="4258026"/>
            <a:ext cx="1410102" cy="369460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2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rh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03052" y="2078035"/>
            <a:ext cx="6683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/>
              </a:rPr>
              <a:t>(ii)Since the right circular cylinder just encloses a sphere.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496" y="2356843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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903052" y="2356843"/>
            <a:ext cx="2221149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/>
              </a:rPr>
              <a:t>R</a:t>
            </a:r>
            <a:r>
              <a:rPr lang="en-US" dirty="0" smtClean="0">
                <a:latin typeface="Bookman Old Style"/>
              </a:rPr>
              <a:t>adius </a:t>
            </a:r>
            <a:r>
              <a:rPr lang="en-US" dirty="0">
                <a:latin typeface="Bookman Old Style"/>
              </a:rPr>
              <a:t>of </a:t>
            </a:r>
            <a:r>
              <a:rPr lang="en-US" dirty="0" smtClean="0">
                <a:latin typeface="Bookman Old Style"/>
              </a:rPr>
              <a:t>cylinder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155090" y="2372217"/>
            <a:ext cx="342007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=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07924" y="2356843"/>
            <a:ext cx="2002277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radius </a:t>
            </a:r>
            <a:r>
              <a:rPr lang="en-US" dirty="0">
                <a:latin typeface="Bookman Old Style"/>
              </a:rPr>
              <a:t>of </a:t>
            </a:r>
            <a:r>
              <a:rPr lang="en-US" dirty="0" smtClean="0">
                <a:latin typeface="Bookman Old Style"/>
              </a:rPr>
              <a:t>sphere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441090" y="2372217"/>
            <a:ext cx="342007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=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06896" y="2356608"/>
            <a:ext cx="328632" cy="369460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i="1" dirty="0" smtClean="0">
                <a:latin typeface="Bookman Old Style" pitchFamily="18" charset="0"/>
                <a:sym typeface="Symbol"/>
              </a:rPr>
              <a:t>r</a:t>
            </a:r>
            <a:endParaRPr lang="en-US" baseline="30000" dirty="0">
              <a:latin typeface="Bookman Old Style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08325" y="2620344"/>
            <a:ext cx="6164178" cy="371271"/>
            <a:chOff x="808325" y="2620344"/>
            <a:chExt cx="6164178" cy="371271"/>
          </a:xfrm>
        </p:grpSpPr>
        <p:sp>
          <p:nvSpPr>
            <p:cNvPr id="43" name="Rectangle 42"/>
            <p:cNvSpPr/>
            <p:nvPr/>
          </p:nvSpPr>
          <p:spPr>
            <a:xfrm>
              <a:off x="808325" y="2622283"/>
              <a:ext cx="28740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Bookman Old Style"/>
                </a:rPr>
                <a:t>Height of the cylinder(h)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528954" y="2637657"/>
              <a:ext cx="342007" cy="338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=</a:t>
              </a:r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714828" y="2620579"/>
              <a:ext cx="2838373" cy="368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latin typeface="Bookman Old Style"/>
                </a:rPr>
                <a:t>diameter </a:t>
              </a:r>
              <a:r>
                <a:rPr lang="en-US" dirty="0">
                  <a:latin typeface="Bookman Old Style"/>
                </a:rPr>
                <a:t>of </a:t>
              </a:r>
              <a:r>
                <a:rPr lang="en-US" dirty="0" smtClean="0">
                  <a:latin typeface="Bookman Old Style"/>
                </a:rPr>
                <a:t>the sphere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76975" y="2635954"/>
              <a:ext cx="342007" cy="338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Bookman Old Style" pitchFamily="18" charset="0"/>
                </a:rPr>
                <a:t>=</a:t>
              </a:r>
              <a:endParaRPr lang="en-US" sz="1600" b="1" dirty="0">
                <a:latin typeface="Bookman Old Style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542782" y="2620344"/>
              <a:ext cx="429721" cy="369460"/>
            </a:xfrm>
            <a:prstGeom prst="rect">
              <a:avLst/>
            </a:prstGeom>
            <a:noFill/>
          </p:spPr>
          <p:txBody>
            <a:bodyPr wrap="square" lIns="91906" tIns="45953" rIns="91906" bIns="45953" rtlCol="0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  <a:sym typeface="Symbol"/>
                </a:rPr>
                <a:t>2</a:t>
              </a:r>
              <a:r>
                <a:rPr lang="en-US" i="1" dirty="0" smtClean="0">
                  <a:latin typeface="Bookman Old Style" pitchFamily="18" charset="0"/>
                  <a:sym typeface="Symbol"/>
                </a:rPr>
                <a:t>r</a:t>
              </a:r>
              <a:endParaRPr lang="en-US" baseline="30000" dirty="0">
                <a:latin typeface="Bookman Old Style" pitchFamily="18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42848" y="2910494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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903052" y="2902877"/>
            <a:ext cx="4002987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/>
              </a:rPr>
              <a:t>Curved </a:t>
            </a:r>
            <a:r>
              <a:rPr lang="en-US" dirty="0" smtClean="0">
                <a:latin typeface="Bookman Old Style"/>
              </a:rPr>
              <a:t>surface area </a:t>
            </a:r>
            <a:r>
              <a:rPr lang="en-US" dirty="0">
                <a:latin typeface="Bookman Old Style"/>
              </a:rPr>
              <a:t>of </a:t>
            </a:r>
            <a:r>
              <a:rPr lang="en-US" dirty="0" smtClean="0">
                <a:latin typeface="Bookman Old Style"/>
              </a:rPr>
              <a:t> a cylinder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855416" y="2918252"/>
            <a:ext cx="342007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=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69862" y="2902642"/>
            <a:ext cx="701351" cy="369460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  <a:sym typeface="Symbol"/>
              </a:rPr>
              <a:t>2</a:t>
            </a:r>
            <a:r>
              <a:rPr lang="en-US" i="1" dirty="0" smtClean="0">
                <a:latin typeface="Bookman Old Style" pitchFamily="18" charset="0"/>
                <a:sym typeface="Symbol"/>
              </a:rPr>
              <a:t>r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61014" y="2902642"/>
            <a:ext cx="587386" cy="369802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  <a:sym typeface="Symbol"/>
              </a:rPr>
              <a:t>(2</a:t>
            </a:r>
            <a:r>
              <a:rPr lang="en-US" i="1" dirty="0" smtClean="0">
                <a:latin typeface="Bookman Old Style" pitchFamily="18" charset="0"/>
                <a:sym typeface="Symbol"/>
              </a:rPr>
              <a:t>r</a:t>
            </a:r>
            <a:r>
              <a:rPr lang="en-US" dirty="0" smtClean="0">
                <a:latin typeface="Bookman Old Style" pitchFamily="18" charset="0"/>
                <a:sym typeface="Symbol"/>
              </a:rPr>
              <a:t>)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57345" y="3227021"/>
            <a:ext cx="342007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=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71791" y="3211411"/>
            <a:ext cx="701351" cy="369460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  <a:sym typeface="Symbol"/>
              </a:rPr>
              <a:t>4</a:t>
            </a:r>
            <a:r>
              <a:rPr lang="en-US" i="1" dirty="0" smtClean="0">
                <a:latin typeface="Bookman Old Style" pitchFamily="18" charset="0"/>
                <a:sym typeface="Symbol"/>
              </a:rPr>
              <a:t>r</a:t>
            </a:r>
            <a:r>
              <a:rPr lang="en-US" baseline="30000" dirty="0" smtClean="0">
                <a:latin typeface="Bookman Old Style" pitchFamily="18" charset="0"/>
                <a:sym typeface="Symbol"/>
              </a:rPr>
              <a:t>2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32588" y="1169089"/>
            <a:ext cx="5867400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C00000"/>
                </a:solidFill>
                <a:latin typeface="Bookman Old Style"/>
              </a:rPr>
              <a:t>(</a:t>
            </a:r>
            <a:r>
              <a:rPr lang="en-US" b="1" dirty="0" smtClean="0">
                <a:solidFill>
                  <a:srgbClr val="C00000"/>
                </a:solidFill>
                <a:latin typeface="Bookman Old Style"/>
              </a:rPr>
              <a:t>iii)  ratio </a:t>
            </a:r>
            <a:r>
              <a:rPr lang="en-US" b="1" dirty="0">
                <a:solidFill>
                  <a:srgbClr val="C00000"/>
                </a:solidFill>
                <a:latin typeface="Bookman Old Style"/>
              </a:rPr>
              <a:t>of the areas obtained in (i) and (ii).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08909" y="337163"/>
            <a:ext cx="729687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Find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03051" y="3650560"/>
            <a:ext cx="2594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okman Old Style"/>
              </a:rPr>
              <a:t>(iii)Ratio </a:t>
            </a:r>
            <a:r>
              <a:rPr lang="en-US" dirty="0">
                <a:latin typeface="Bookman Old Style"/>
              </a:rPr>
              <a:t>of areas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896993" y="3681309"/>
            <a:ext cx="342007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=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239000" y="3486150"/>
            <a:ext cx="701351" cy="369460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  <a:sym typeface="Symbol"/>
              </a:rPr>
              <a:t>4</a:t>
            </a:r>
            <a:r>
              <a:rPr lang="en-US" i="1" dirty="0" smtClean="0">
                <a:latin typeface="Bookman Old Style" pitchFamily="18" charset="0"/>
                <a:sym typeface="Symbol"/>
              </a:rPr>
              <a:t>r</a:t>
            </a:r>
            <a:r>
              <a:rPr lang="en-US" baseline="30000" dirty="0" smtClean="0">
                <a:latin typeface="Bookman Old Style" pitchFamily="18" charset="0"/>
                <a:sym typeface="Symbol"/>
              </a:rPr>
              <a:t>2</a:t>
            </a:r>
            <a:endParaRPr lang="en-US" baseline="30000" dirty="0">
              <a:latin typeface="Bookman Old Style" pitchFamily="18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7328118" y="3867150"/>
            <a:ext cx="4442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239473" y="3792291"/>
            <a:ext cx="701351" cy="369460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dirty="0" smtClean="0">
                <a:latin typeface="Bookman Old Style" pitchFamily="18" charset="0"/>
                <a:sym typeface="Symbol"/>
              </a:rPr>
              <a:t>4</a:t>
            </a:r>
            <a:r>
              <a:rPr lang="en-US" i="1" dirty="0" smtClean="0">
                <a:latin typeface="Bookman Old Style" pitchFamily="18" charset="0"/>
                <a:sym typeface="Symbol"/>
              </a:rPr>
              <a:t>r</a:t>
            </a:r>
            <a:r>
              <a:rPr lang="en-US" baseline="30000" dirty="0" smtClean="0">
                <a:latin typeface="Bookman Old Style" pitchFamily="18" charset="0"/>
                <a:sym typeface="Symbol"/>
              </a:rPr>
              <a:t>2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772400" y="3681309"/>
            <a:ext cx="342007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=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019895" y="3642689"/>
            <a:ext cx="72487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man Old Style"/>
              </a:rPr>
              <a:t>1 : 1</a:t>
            </a:r>
            <a:endParaRPr lang="en-US" b="1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7390009" y="3605002"/>
            <a:ext cx="390971" cy="14234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7383769" y="3904396"/>
            <a:ext cx="390971" cy="14234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509996" y="3500980"/>
            <a:ext cx="3150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/>
              </a:rPr>
              <a:t>S</a:t>
            </a:r>
            <a:r>
              <a:rPr lang="en-US" dirty="0" smtClean="0">
                <a:latin typeface="Bookman Old Style"/>
              </a:rPr>
              <a:t>urface area of the sphere</a:t>
            </a:r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3232153" y="3857625"/>
            <a:ext cx="37059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083613" y="3857625"/>
            <a:ext cx="4002987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/>
              </a:rPr>
              <a:t>Curved </a:t>
            </a:r>
            <a:r>
              <a:rPr lang="en-US" dirty="0" smtClean="0">
                <a:latin typeface="Bookman Old Style"/>
              </a:rPr>
              <a:t>surface area </a:t>
            </a:r>
            <a:r>
              <a:rPr lang="en-US" dirty="0">
                <a:latin typeface="Bookman Old Style"/>
              </a:rPr>
              <a:t>of </a:t>
            </a:r>
            <a:r>
              <a:rPr lang="en-US" dirty="0" smtClean="0">
                <a:latin typeface="Bookman Old Style"/>
              </a:rPr>
              <a:t> a cylinder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828405" y="3691974"/>
            <a:ext cx="342007" cy="338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Bookman Old Style" pitchFamily="18" charset="0"/>
              </a:rPr>
              <a:t>=</a:t>
            </a:r>
            <a:endParaRPr lang="en-US" sz="1600" b="1" dirty="0">
              <a:latin typeface="Bookman Old Style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929520" y="3208708"/>
            <a:ext cx="4002987" cy="368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/>
              </a:rPr>
              <a:t>Curved </a:t>
            </a:r>
            <a:r>
              <a:rPr lang="en-US" dirty="0" smtClean="0">
                <a:latin typeface="Bookman Old Style"/>
              </a:rPr>
              <a:t>surface area </a:t>
            </a:r>
            <a:r>
              <a:rPr lang="en-US" dirty="0">
                <a:latin typeface="Bookman Old Style"/>
              </a:rPr>
              <a:t>of </a:t>
            </a:r>
            <a:r>
              <a:rPr lang="en-US" dirty="0" smtClean="0">
                <a:latin typeface="Bookman Old Style"/>
              </a:rPr>
              <a:t> a cylinder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83209" y="4640677"/>
            <a:ext cx="5142776" cy="294799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Bookman Old Style" pitchFamily="18" charset="0"/>
              </a:rPr>
              <a:t>Curved surface area of a cylinder = 2</a:t>
            </a:r>
            <a:r>
              <a:rPr lang="en-US" b="1" dirty="0" smtClean="0">
                <a:latin typeface="Bookman Old Style" pitchFamily="18" charset="0"/>
                <a:sym typeface="Symbol"/>
              </a:rPr>
              <a:t></a:t>
            </a:r>
            <a:r>
              <a:rPr lang="en-US" b="1" dirty="0" smtClean="0">
                <a:latin typeface="Bookman Old Style" pitchFamily="18" charset="0"/>
              </a:rPr>
              <a:t>rh</a:t>
            </a:r>
            <a:endParaRPr lang="en-IN" b="1" dirty="0">
              <a:latin typeface="Bookman Old Style" pitchFamily="18" charset="0"/>
            </a:endParaRPr>
          </a:p>
        </p:txBody>
      </p:sp>
      <p:sp>
        <p:nvSpPr>
          <p:cNvPr id="75" name="Cloud Callout 74" hidden="1"/>
          <p:cNvSpPr/>
          <p:nvPr/>
        </p:nvSpPr>
        <p:spPr>
          <a:xfrm>
            <a:off x="4487054" y="2666353"/>
            <a:ext cx="3937722" cy="1305870"/>
          </a:xfrm>
          <a:prstGeom prst="cloudCallout">
            <a:avLst>
              <a:gd name="adj1" fmla="val -52955"/>
              <a:gd name="adj2" fmla="val -216481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906" tIns="45953" rIns="91906" bIns="45953" rtlCol="0" anchor="ctr"/>
          <a:lstStyle/>
          <a:p>
            <a:pPr algn="ctr"/>
            <a:endParaRPr lang="en-US" dirty="0"/>
          </a:p>
        </p:txBody>
      </p:sp>
      <p:sp>
        <p:nvSpPr>
          <p:cNvPr id="76" name="TextBox 75" hidden="1"/>
          <p:cNvSpPr txBox="1"/>
          <p:nvPr/>
        </p:nvSpPr>
        <p:spPr>
          <a:xfrm>
            <a:off x="4655526" y="2995888"/>
            <a:ext cx="3600779" cy="646801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So what can we say about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their radii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7" name="TextBox 76" hidden="1"/>
          <p:cNvSpPr txBox="1"/>
          <p:nvPr/>
        </p:nvSpPr>
        <p:spPr>
          <a:xfrm>
            <a:off x="4627195" y="3048000"/>
            <a:ext cx="3657441" cy="646801"/>
          </a:xfrm>
          <a:prstGeom prst="rect">
            <a:avLst/>
          </a:prstGeom>
          <a:noFill/>
        </p:spPr>
        <p:txBody>
          <a:bodyPr wrap="square" lIns="91906" tIns="45953" rIns="91906" bIns="45953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Radius of cylinder = Radius of sphere</a:t>
            </a:r>
            <a:endParaRPr lang="en-US" b="1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3438" y="4627486"/>
            <a:ext cx="522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8" name="TextBox 77"/>
          <p:cNvSpPr txBox="1"/>
          <p:nvPr/>
        </p:nvSpPr>
        <p:spPr>
          <a:xfrm>
            <a:off x="76200" y="4412560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52023" y="4445218"/>
            <a:ext cx="439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latin typeface="Bookman Old Style" pitchFamily="18" charset="0"/>
              </a:rPr>
              <a:t>Ratio of areas = </a:t>
            </a:r>
            <a:endParaRPr lang="en-IN" dirty="0"/>
          </a:p>
        </p:txBody>
      </p:sp>
      <p:sp>
        <p:nvSpPr>
          <p:cNvPr id="79" name="Rectangle 78"/>
          <p:cNvSpPr/>
          <p:nvPr/>
        </p:nvSpPr>
        <p:spPr>
          <a:xfrm>
            <a:off x="3015352" y="4434332"/>
            <a:ext cx="724878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man Old Style"/>
              </a:rPr>
              <a:t>1 : 1</a:t>
            </a:r>
            <a:endParaRPr lang="en-US" b="1" dirty="0"/>
          </a:p>
        </p:txBody>
      </p:sp>
      <p:sp>
        <p:nvSpPr>
          <p:cNvPr id="81" name="Rounded Rectangle 80"/>
          <p:cNvSpPr/>
          <p:nvPr/>
        </p:nvSpPr>
        <p:spPr>
          <a:xfrm>
            <a:off x="8579187" y="4643515"/>
            <a:ext cx="231468" cy="30018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ookman Old Style" pitchFamily="18" charset="0"/>
              </a:rPr>
              <a:t>h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9134" y="3193360"/>
            <a:ext cx="38343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23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62739E-6 L 0.25573 0.45713 " pathEditMode="relative" rAng="0" ptsTypes="AA">
                                      <p:cBhvr>
                                        <p:cTn id="106" dur="2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8" y="22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500"/>
                            </p:stCondLst>
                            <p:childTnLst>
                              <p:par>
                                <p:cTn id="10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2500"/>
                            </p:stCondLst>
                            <p:childTnLst>
                              <p:par>
                                <p:cTn id="2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000"/>
                            </p:stCondLst>
                            <p:childTnLst>
                              <p:par>
                                <p:cTn id="2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00"/>
                            </p:stCondLst>
                            <p:childTnLst>
                              <p:par>
                                <p:cTn id="2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000"/>
                            </p:stCondLst>
                            <p:childTnLst>
                              <p:par>
                                <p:cTn id="27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00"/>
                            </p:stCondLst>
                            <p:childTnLst>
                              <p:par>
                                <p:cTn id="2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000"/>
                            </p:stCondLst>
                            <p:childTnLst>
                              <p:par>
                                <p:cTn id="2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1500"/>
                            </p:stCondLst>
                            <p:childTnLst>
                              <p:par>
                                <p:cTn id="2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00"/>
                            </p:stCondLst>
                            <p:childTnLst>
                              <p:par>
                                <p:cTn id="3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500"/>
                            </p:stCondLst>
                            <p:childTnLst>
                              <p:par>
                                <p:cTn id="3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500"/>
                            </p:stCondLst>
                            <p:childTnLst>
                              <p:par>
                                <p:cTn id="3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1000"/>
                            </p:stCondLst>
                            <p:childTnLst>
                              <p:par>
                                <p:cTn id="3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500"/>
                            </p:stCondLst>
                            <p:childTnLst>
                              <p:par>
                                <p:cTn id="3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000"/>
                            </p:stCondLst>
                            <p:childTnLst>
                              <p:par>
                                <p:cTn id="3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500"/>
                            </p:stCondLst>
                            <p:childTnLst>
                              <p:par>
                                <p:cTn id="3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500"/>
                            </p:stCondLst>
                            <p:childTnLst>
                              <p:par>
                                <p:cTn id="3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500"/>
                            </p:stCondLst>
                            <p:childTnLst>
                              <p:par>
                                <p:cTn id="4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1000"/>
                            </p:stCondLst>
                            <p:childTnLst>
                              <p:par>
                                <p:cTn id="41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2" grpId="1" animBg="1"/>
      <p:bldP spid="80" grpId="0" animBg="1"/>
      <p:bldP spid="10" grpId="0" animBg="1"/>
      <p:bldP spid="10" grpId="1" animBg="1"/>
      <p:bldP spid="74" grpId="0" animBg="1"/>
      <p:bldP spid="72" grpId="0" animBg="1"/>
      <p:bldP spid="71" grpId="0" animBg="1"/>
      <p:bldP spid="71" grpId="1" animBg="1"/>
      <p:bldP spid="4" grpId="0" animBg="1"/>
      <p:bldP spid="4" grpId="1" animBg="1"/>
      <p:bldP spid="5" grpId="0"/>
      <p:bldP spid="6" grpId="0"/>
      <p:bldP spid="7" grpId="0"/>
      <p:bldP spid="8" grpId="0"/>
      <p:bldP spid="9" grpId="0"/>
      <p:bldP spid="11" grpId="0" animBg="1"/>
      <p:bldP spid="17" grpId="0" animBg="1"/>
      <p:bldP spid="18" grpId="0" animBg="1"/>
      <p:bldP spid="19" grpId="0"/>
      <p:bldP spid="19" grpId="1"/>
      <p:bldP spid="20" grpId="0"/>
      <p:bldP spid="22" grpId="0"/>
      <p:bldP spid="23" grpId="0"/>
      <p:bldP spid="23" grpId="1"/>
      <p:bldP spid="24" grpId="0"/>
      <p:bldP spid="24" grpId="1"/>
      <p:bldP spid="25" grpId="0" animBg="1"/>
      <p:bldP spid="25" grpId="1" animBg="1"/>
      <p:bldP spid="26" grpId="0" uiExpand="1" build="allAtOnce"/>
      <p:bldP spid="27" grpId="0" build="allAtOnce"/>
      <p:bldP spid="28" grpId="0"/>
      <p:bldP spid="29" grpId="0"/>
      <p:bldP spid="29" grpId="1"/>
      <p:bldP spid="30" grpId="0"/>
      <p:bldP spid="31" grpId="0"/>
      <p:bldP spid="31" grpId="1"/>
      <p:bldP spid="32" grpId="0"/>
      <p:bldP spid="32" grpId="1"/>
      <p:bldP spid="33" grpId="0" animBg="1"/>
      <p:bldP spid="33" grpId="1" animBg="1"/>
      <p:bldP spid="34" grpId="0" build="allAtOnce"/>
      <p:bldP spid="35" grpId="0" build="allAtOnce"/>
      <p:bldP spid="36" grpId="0"/>
      <p:bldP spid="37" grpId="0"/>
      <p:bldP spid="38" grpId="0"/>
      <p:bldP spid="39" grpId="0"/>
      <p:bldP spid="40" grpId="0"/>
      <p:bldP spid="41" grpId="0"/>
      <p:bldP spid="42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5" grpId="1"/>
      <p:bldP spid="56" grpId="0"/>
      <p:bldP spid="56" grpId="1"/>
      <p:bldP spid="57" grpId="0"/>
      <p:bldP spid="58" grpId="0"/>
      <p:bldP spid="59" grpId="0"/>
      <p:bldP spid="61" grpId="0"/>
      <p:bldP spid="62" grpId="0"/>
      <p:bldP spid="64" grpId="0"/>
      <p:bldP spid="63" grpId="0"/>
      <p:bldP spid="69" grpId="0"/>
      <p:bldP spid="70" grpId="0"/>
      <p:bldP spid="73" grpId="0"/>
      <p:bldP spid="3" grpId="0" animBg="1"/>
      <p:bldP spid="3" grpId="1" animBg="1"/>
      <p:bldP spid="75" grpId="0" animBg="1"/>
      <p:bldP spid="75" grpId="1" animBg="1"/>
      <p:bldP spid="76" grpId="0" uiExpand="1" build="allAtOnce"/>
      <p:bldP spid="77" grpId="0" build="allAtOnce"/>
      <p:bldP spid="78" grpId="0"/>
      <p:bldP spid="15" grpId="0"/>
      <p:bldP spid="79" grpId="0"/>
      <p:bldP spid="81" grpId="0" animBg="1"/>
      <p:bldP spid="81" grpId="1" animBg="1"/>
      <p:bldP spid="8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0700" y="218702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 smtClean="0"/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95805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592516" y="249010"/>
            <a:ext cx="1437755" cy="721643"/>
            <a:chOff x="2263" y="157"/>
            <a:chExt cx="1346" cy="601"/>
          </a:xfrm>
        </p:grpSpPr>
        <p:sp>
          <p:nvSpPr>
            <p:cNvPr id="18" name="Rectangle 34"/>
            <p:cNvSpPr>
              <a:spLocks noChangeArrowheads="1"/>
            </p:cNvSpPr>
            <p:nvPr/>
          </p:nvSpPr>
          <p:spPr bwMode="auto">
            <a:xfrm>
              <a:off x="2320" y="222"/>
              <a:ext cx="1289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b="1" kern="0" dirty="0" smtClean="0">
                  <a:solidFill>
                    <a:sysClr val="windowText" lastClr="000000"/>
                  </a:solidFill>
                </a:rPr>
                <a:t>Sphere</a:t>
              </a: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2263" y="157"/>
              <a:ext cx="1345" cy="601"/>
            </a:xfrm>
            <a:prstGeom prst="rect">
              <a:avLst/>
            </a:prstGeom>
            <a:noFill/>
            <a:ln w="38100" cmpd="dbl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800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457201" y="696138"/>
            <a:ext cx="2054225" cy="46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Rockwell" pitchFamily="18" charset="0"/>
              </a:rPr>
              <a:t>Examples : 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1222378" y="2960929"/>
            <a:ext cx="1301959" cy="39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kern="0" dirty="0" smtClean="0">
                <a:solidFill>
                  <a:sysClr val="windowText" lastClr="000000"/>
                </a:solidFill>
              </a:rPr>
              <a:t>Tennis ball</a:t>
            </a:r>
          </a:p>
        </p:txBody>
      </p:sp>
      <p:pic>
        <p:nvPicPr>
          <p:cNvPr id="22" name="Picture 16" descr="im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1" y="1278212"/>
            <a:ext cx="2447925" cy="1627268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4800600" y="2751633"/>
            <a:ext cx="1459374" cy="39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Metallic ball</a:t>
            </a:r>
          </a:p>
        </p:txBody>
      </p:sp>
      <p:pic>
        <p:nvPicPr>
          <p:cNvPr id="24" name="Picture 17" descr="images (1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655260">
            <a:off x="5385107" y="1209646"/>
            <a:ext cx="2358275" cy="156787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5" name="Picture 18" descr="images (2)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20641006">
            <a:off x="3688172" y="1295294"/>
            <a:ext cx="1546028" cy="154459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6" name="Picture 19" descr="images (5)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0" y="3202135"/>
            <a:ext cx="2234370" cy="1568716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5334000" y="3859113"/>
            <a:ext cx="1438214" cy="46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kern="0" dirty="0" smtClean="0">
                <a:solidFill>
                  <a:sysClr val="windowText" lastClr="000000"/>
                </a:solidFill>
              </a:rPr>
              <a:t>Sweet</a:t>
            </a:r>
            <a:r>
              <a:rPr lang="en-US" sz="2400" kern="0" dirty="0" smtClean="0">
                <a:solidFill>
                  <a:sysClr val="windowText" lastClr="000000"/>
                </a:solidFill>
              </a:rPr>
              <a:t> lime</a:t>
            </a:r>
          </a:p>
        </p:txBody>
      </p:sp>
      <p:sp>
        <p:nvSpPr>
          <p:cNvPr id="13" name="Cloud 12"/>
          <p:cNvSpPr/>
          <p:nvPr/>
        </p:nvSpPr>
        <p:spPr bwMode="auto">
          <a:xfrm>
            <a:off x="3737956" y="1300794"/>
            <a:ext cx="3882044" cy="1332330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0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61186" y="1486220"/>
            <a:ext cx="2778326" cy="1014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kern="0" dirty="0" smtClean="0">
                <a:solidFill>
                  <a:prstClr val="white"/>
                </a:solidFill>
                <a:latin typeface="Bookman Old Style" pitchFamily="18" charset="0"/>
              </a:rPr>
              <a:t>Let us see few </a:t>
            </a:r>
          </a:p>
          <a:p>
            <a:pPr algn="ctr"/>
            <a:r>
              <a:rPr lang="en-US" sz="2000" b="1" kern="0" dirty="0" smtClean="0">
                <a:solidFill>
                  <a:prstClr val="white"/>
                </a:solidFill>
                <a:latin typeface="Bookman Old Style" pitchFamily="18" charset="0"/>
              </a:rPr>
              <a:t>examples of sphere</a:t>
            </a:r>
            <a:endParaRPr lang="en-IN" sz="2000" b="1" kern="0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pPr algn="ctr"/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88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  <p:bldP spid="27" grpId="0"/>
      <p:bldP spid="13" grpId="0" build="allAtOnce" animBg="1"/>
      <p:bldP spid="13" grpId="1" build="allAtOnce" animBg="1"/>
      <p:bldP spid="14" grpId="0"/>
      <p:bldP spid="1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429084" y="314159"/>
            <a:ext cx="1873569" cy="673302"/>
            <a:chOff x="2110" y="157"/>
            <a:chExt cx="1754" cy="601"/>
          </a:xfrm>
        </p:grpSpPr>
        <p:sp>
          <p:nvSpPr>
            <p:cNvPr id="3" name="Rectangle 34"/>
            <p:cNvSpPr>
              <a:spLocks noChangeArrowheads="1"/>
            </p:cNvSpPr>
            <p:nvPr/>
          </p:nvSpPr>
          <p:spPr bwMode="auto">
            <a:xfrm>
              <a:off x="2175" y="222"/>
              <a:ext cx="1689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200" b="1" kern="0" dirty="0" smtClean="0">
                  <a:solidFill>
                    <a:sysClr val="windowText" lastClr="000000"/>
                  </a:solidFill>
                </a:rPr>
                <a:t>Formulae</a:t>
              </a:r>
            </a:p>
          </p:txBody>
        </p:sp>
        <p:sp>
          <p:nvSpPr>
            <p:cNvPr id="4" name="Rectangle 11"/>
            <p:cNvSpPr>
              <a:spLocks noChangeArrowheads="1"/>
            </p:cNvSpPr>
            <p:nvPr/>
          </p:nvSpPr>
          <p:spPr bwMode="auto">
            <a:xfrm>
              <a:off x="2110" y="157"/>
              <a:ext cx="1725" cy="601"/>
            </a:xfrm>
            <a:prstGeom prst="rect">
              <a:avLst/>
            </a:prstGeom>
            <a:noFill/>
            <a:ln w="38100" cmpd="dbl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800" kern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713663" y="1862044"/>
            <a:ext cx="320956" cy="522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kern="0" dirty="0" smtClean="0">
                <a:solidFill>
                  <a:sysClr val="windowText" lastClr="000000"/>
                </a:solidFill>
              </a:rPr>
              <a:t>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4043" y="1681692"/>
            <a:ext cx="3809935" cy="830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	</a:t>
            </a:r>
          </a:p>
          <a:p>
            <a:pPr>
              <a:defRPr/>
            </a:pPr>
            <a:r>
              <a:rPr lang="en-US" sz="2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	</a:t>
            </a:r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Volume of a sphere   =</a:t>
            </a:r>
            <a:r>
              <a:rPr lang="en-US" sz="2400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383977" y="1551498"/>
            <a:ext cx="814647" cy="36899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4 </a:t>
            </a:r>
            <a:r>
              <a:rPr lang="en-US" kern="0" dirty="0" smtClean="0">
                <a:solidFill>
                  <a:sysClr val="windowText" lastClr="000000"/>
                </a:solidFill>
                <a:latin typeface="Symbol" pitchFamily="18" charset="2"/>
              </a:rPr>
              <a:t>p</a:t>
            </a:r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r</a:t>
            </a:r>
            <a:r>
              <a:rPr lang="en-US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5938841" y="821125"/>
            <a:ext cx="2435663" cy="2433411"/>
          </a:xfrm>
          <a:prstGeom prst="ellips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 kern="0" smtClean="0">
              <a:solidFill>
                <a:sysClr val="windowText" lastClr="000000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5941838" y="1699193"/>
            <a:ext cx="2435663" cy="662296"/>
          </a:xfrm>
          <a:prstGeom prst="ellips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 kern="0" smtClean="0">
              <a:solidFill>
                <a:sysClr val="windowText" lastClr="000000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7149174" y="2034834"/>
            <a:ext cx="1232829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kern="0" smtClean="0">
              <a:solidFill>
                <a:sysClr val="windowText" lastClr="000000"/>
              </a:solidFill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7086179" y="1991381"/>
            <a:ext cx="112484" cy="113879"/>
          </a:xfrm>
          <a:prstGeom prst="ellipse">
            <a:avLst/>
          </a:prstGeom>
          <a:solidFill>
            <a:srgbClr val="000000"/>
          </a:solidFill>
          <a:ln w="38100" algn="ctr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 kern="0" smtClean="0">
              <a:solidFill>
                <a:sysClr val="windowText" lastClr="000000"/>
              </a:solidFill>
            </a:endParaRPr>
          </a:p>
        </p:txBody>
      </p:sp>
      <p:sp>
        <p:nvSpPr>
          <p:cNvPr id="14" name="Cloud 13"/>
          <p:cNvSpPr/>
          <p:nvPr/>
        </p:nvSpPr>
        <p:spPr bwMode="auto">
          <a:xfrm>
            <a:off x="1447094" y="1653052"/>
            <a:ext cx="4267906" cy="1506448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0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35822" y="2055431"/>
            <a:ext cx="3509294" cy="1014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kern="0" dirty="0" smtClean="0">
                <a:solidFill>
                  <a:prstClr val="white"/>
                </a:solidFill>
                <a:latin typeface="Bookman Old Style" pitchFamily="18" charset="0"/>
              </a:rPr>
              <a:t>Let us see a geometrical </a:t>
            </a:r>
          </a:p>
          <a:p>
            <a:pPr algn="ctr"/>
            <a:r>
              <a:rPr lang="en-US" sz="2000" b="1" kern="0" dirty="0" smtClean="0">
                <a:solidFill>
                  <a:prstClr val="white"/>
                </a:solidFill>
                <a:latin typeface="Bookman Old Style" pitchFamily="18" charset="0"/>
              </a:rPr>
              <a:t>figure of a sphere</a:t>
            </a:r>
            <a:endParaRPr lang="en-IN" sz="2000" b="1" kern="0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pPr algn="ctr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6" name="Cloud 15"/>
          <p:cNvSpPr/>
          <p:nvPr/>
        </p:nvSpPr>
        <p:spPr bwMode="auto">
          <a:xfrm>
            <a:off x="1676400" y="2433244"/>
            <a:ext cx="3328624" cy="1174908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0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08532" y="2735383"/>
            <a:ext cx="2795958" cy="707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kern="0" dirty="0" smtClean="0">
                <a:solidFill>
                  <a:prstClr val="white"/>
                </a:solidFill>
                <a:latin typeface="Bookman Old Style" pitchFamily="18" charset="0"/>
              </a:rPr>
              <a:t>Let the radius be ‘r’</a:t>
            </a:r>
            <a:endParaRPr lang="en-IN" sz="2000" b="1" kern="0" dirty="0" smtClean="0">
              <a:solidFill>
                <a:prstClr val="white"/>
              </a:solidFill>
              <a:latin typeface="Bookman Old Style" pitchFamily="18" charset="0"/>
            </a:endParaRPr>
          </a:p>
          <a:p>
            <a:pPr algn="ctr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14400" y="1551498"/>
            <a:ext cx="3504486" cy="368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>
                <a:solidFill>
                  <a:sysClr val="windowText" lastClr="000000"/>
                </a:solidFill>
                <a:latin typeface="Bookman Old Style" pitchFamily="18" charset="0"/>
              </a:rPr>
              <a:t> Surface area of a sphere  =   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20866" y="2048319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4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20866" y="2417310"/>
            <a:ext cx="327334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4320866" y="2417310"/>
            <a:ext cx="327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4599392" y="2192212"/>
            <a:ext cx="582211" cy="36899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kern="0" dirty="0" smtClean="0">
                <a:solidFill>
                  <a:sysClr val="windowText" lastClr="000000"/>
                </a:solidFill>
                <a:latin typeface="Symbol" pitchFamily="18" charset="2"/>
              </a:rPr>
              <a:t>p</a:t>
            </a:r>
            <a:r>
              <a:rPr lang="en-US" kern="0" dirty="0" smtClean="0">
                <a:solidFill>
                  <a:sysClr val="windowText" lastClr="000000"/>
                </a:solidFill>
                <a:latin typeface="Bookman Old Style" pitchFamily="18" charset="0"/>
              </a:rPr>
              <a:t> r</a:t>
            </a:r>
            <a:r>
              <a:rPr lang="en-US" kern="0" baseline="30000" dirty="0" smtClean="0">
                <a:solidFill>
                  <a:sysClr val="windowText" lastClr="000000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25" name="Cloud 24"/>
          <p:cNvSpPr/>
          <p:nvPr/>
        </p:nvSpPr>
        <p:spPr bwMode="auto">
          <a:xfrm>
            <a:off x="823406" y="1457564"/>
            <a:ext cx="4955662" cy="1719243"/>
          </a:xfrm>
          <a:prstGeom prst="cloud">
            <a:avLst/>
          </a:prstGeom>
          <a:solidFill>
            <a:srgbClr val="9879CB">
              <a:lumMod val="50000"/>
            </a:srgbClr>
          </a:solidFill>
          <a:ln w="19050" cap="flat" cmpd="sng" algn="ctr">
            <a:solidFill>
              <a:srgbClr val="000000">
                <a:lumMod val="95000"/>
                <a:lumOff val="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47" tIns="45669" rIns="91347" bIns="45669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sz="2000" b="1" kern="0" dirty="0" smtClean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89926" y="1809821"/>
            <a:ext cx="4748058" cy="707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kern="0" dirty="0" smtClean="0">
                <a:solidFill>
                  <a:prstClr val="white"/>
                </a:solidFill>
                <a:latin typeface="Bookman Old Style" pitchFamily="18" charset="0"/>
              </a:rPr>
              <a:t>Let us see some formulae</a:t>
            </a:r>
          </a:p>
          <a:p>
            <a:pPr algn="ctr"/>
            <a:r>
              <a:rPr lang="en-US" sz="2000" b="1" kern="0" dirty="0" smtClean="0">
                <a:solidFill>
                  <a:prstClr val="white"/>
                </a:solidFill>
                <a:latin typeface="Bookman Old Style" pitchFamily="18" charset="0"/>
              </a:rPr>
              <a:t>related to sphere</a:t>
            </a:r>
          </a:p>
        </p:txBody>
      </p:sp>
    </p:spTree>
    <p:extLst>
      <p:ext uri="{BB962C8B-B14F-4D97-AF65-F5344CB8AC3E}">
        <p14:creationId xmlns:p14="http://schemas.microsoft.com/office/powerpoint/2010/main" val="14513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 animBg="1"/>
      <p:bldP spid="11" grpId="0" animBg="1"/>
      <p:bldP spid="12" grpId="0" animBg="1"/>
      <p:bldP spid="13" grpId="0" animBg="1"/>
      <p:bldP spid="14" grpId="0" build="allAtOnce" animBg="1"/>
      <p:bldP spid="14" grpId="1" build="allAtOnce" animBg="1"/>
      <p:bldP spid="15" grpId="0"/>
      <p:bldP spid="15" grpId="1"/>
      <p:bldP spid="16" grpId="0" build="allAtOnce" animBg="1"/>
      <p:bldP spid="16" grpId="1" build="allAtOnce" animBg="1"/>
      <p:bldP spid="17" grpId="0"/>
      <p:bldP spid="17" grpId="1"/>
      <p:bldP spid="18" grpId="0"/>
      <p:bldP spid="20" grpId="0"/>
      <p:bldP spid="21" grpId="0"/>
      <p:bldP spid="24" grpId="0"/>
      <p:bldP spid="25" grpId="0" build="allAtOnce" animBg="1"/>
      <p:bldP spid="25" grpId="1" build="allAtOnce" animBg="1"/>
      <p:bldP spid="26" grpId="0"/>
      <p:bldP spid="2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93914" y="163286"/>
            <a:ext cx="4038600" cy="293915"/>
          </a:xfrm>
          <a:prstGeom prst="round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681962" y="3651249"/>
            <a:ext cx="4690138" cy="348343"/>
          </a:xfrm>
          <a:prstGeom prst="rect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4000" y="120650"/>
            <a:ext cx="5766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Find the surface area of a sphere of diameter :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0200" y="464582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Bookman Old Style" pitchFamily="18" charset="0"/>
              </a:rPr>
              <a:t>(</a:t>
            </a:r>
            <a:r>
              <a:rPr lang="en-US" b="1" dirty="0" smtClean="0">
                <a:solidFill>
                  <a:srgbClr val="0000FF"/>
                </a:solidFill>
                <a:latin typeface="Bookman Old Style" pitchFamily="18" charset="0"/>
              </a:rPr>
              <a:t>i)  21cm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559300" y="120650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diameter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15758" y="467241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 pitchFamily="18" charset="0"/>
              </a:rPr>
              <a:t>21cm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52400" y="865961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latin typeface="Book Antiqua" pitchFamily="18" charset="0"/>
              </a:rPr>
              <a:t>Soln.</a:t>
            </a:r>
            <a:endParaRPr lang="en-US" i="1" dirty="0">
              <a:latin typeface="Book Antiqua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896673" y="1400979"/>
            <a:ext cx="529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Book Antiqua" pitchFamily="18" charset="0"/>
              </a:rPr>
              <a:t>r = </a:t>
            </a:r>
            <a:endParaRPr lang="en-US" i="1" dirty="0">
              <a:latin typeface="Book Antiqua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55328" y="1262479"/>
            <a:ext cx="935276" cy="646331"/>
            <a:chOff x="2255328" y="1262479"/>
            <a:chExt cx="935276" cy="646331"/>
          </a:xfrm>
        </p:grpSpPr>
        <p:sp>
          <p:nvSpPr>
            <p:cNvPr id="48" name="TextBox 47"/>
            <p:cNvSpPr txBox="1"/>
            <p:nvPr/>
          </p:nvSpPr>
          <p:spPr>
            <a:xfrm>
              <a:off x="2649244" y="1344344"/>
              <a:ext cx="54136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cm</a:t>
              </a:r>
              <a:endParaRPr lang="en-US" dirty="0">
                <a:latin typeface="Bookman Old Style" pitchFamily="18" charset="0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2255328" y="1262479"/>
              <a:ext cx="533400" cy="646331"/>
              <a:chOff x="3671889" y="1428750"/>
              <a:chExt cx="533400" cy="646331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671889" y="1428750"/>
                <a:ext cx="533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Bookman Old Style" pitchFamily="18" charset="0"/>
                  </a:rPr>
                  <a:t>21</a:t>
                </a:r>
              </a:p>
              <a:p>
                <a:pPr algn="ctr"/>
                <a:r>
                  <a:rPr lang="en-US" dirty="0" smtClean="0">
                    <a:latin typeface="Bookman Old Style" pitchFamily="18" charset="0"/>
                  </a:rPr>
                  <a:t>2</a:t>
                </a:r>
                <a:endParaRPr lang="en-US" dirty="0">
                  <a:latin typeface="Bookman Old Style" pitchFamily="18" charset="0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3795523" y="1741705"/>
                <a:ext cx="27660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TextBox 48"/>
          <p:cNvSpPr txBox="1"/>
          <p:nvPr/>
        </p:nvSpPr>
        <p:spPr>
          <a:xfrm>
            <a:off x="3070860" y="136287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 10.5 cm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0" name="Cloud 49"/>
          <p:cNvSpPr/>
          <p:nvPr/>
        </p:nvSpPr>
        <p:spPr>
          <a:xfrm>
            <a:off x="5634326" y="1027989"/>
            <a:ext cx="2861974" cy="1143712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778500" y="1254331"/>
            <a:ext cx="275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mic Sans MS" pitchFamily="66" charset="0"/>
              </a:rPr>
              <a:t>What is the surface area of sphere ?</a:t>
            </a:r>
            <a:endParaRPr lang="en-US" b="1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49362" y="1367262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</a:rPr>
              <a:t>4 </a:t>
            </a:r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r</a:t>
            </a:r>
            <a:r>
              <a:rPr lang="en-US" b="1" baseline="30000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2</a:t>
            </a:r>
            <a:endParaRPr lang="en-US" b="1" baseline="30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7561" y="1809750"/>
            <a:ext cx="354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Surface area of the sphere =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741004" y="1798864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4 </a:t>
            </a:r>
            <a:r>
              <a:rPr lang="en-US" dirty="0" smtClean="0">
                <a:latin typeface="Bookman Old Style" pitchFamily="18" charset="0"/>
                <a:sym typeface="Symbol"/>
              </a:rPr>
              <a:t>r</a:t>
            </a:r>
            <a:r>
              <a:rPr lang="en-US" baseline="30000" dirty="0" smtClean="0">
                <a:latin typeface="Bookman Old Style" pitchFamily="18" charset="0"/>
                <a:sym typeface="Symbol"/>
              </a:rPr>
              <a:t>2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05200" y="237421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886811" y="2366923"/>
            <a:ext cx="77200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itchFamily="18" charset="0"/>
              </a:rPr>
              <a:t>4</a:t>
            </a:r>
            <a:r>
              <a:rPr lang="en-US" dirty="0" smtClean="0">
                <a:latin typeface="Bookman Old Style" pitchFamily="18" charset="0"/>
              </a:rPr>
              <a:t> </a:t>
            </a:r>
            <a:r>
              <a:rPr lang="en-US" dirty="0" smtClean="0">
                <a:latin typeface="Bookman Old Style" pitchFamily="18" charset="0"/>
                <a:sym typeface="Symbol"/>
              </a:rPr>
              <a:t></a:t>
            </a:r>
            <a:endParaRPr lang="en-US" dirty="0">
              <a:latin typeface="Bookman Old Style" pitchFamily="18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4147052" y="2242063"/>
            <a:ext cx="810260" cy="646331"/>
            <a:chOff x="4121652" y="2484990"/>
            <a:chExt cx="810260" cy="646331"/>
          </a:xfrm>
        </p:grpSpPr>
        <p:sp>
          <p:nvSpPr>
            <p:cNvPr id="60" name="TextBox 59"/>
            <p:cNvSpPr txBox="1"/>
            <p:nvPr/>
          </p:nvSpPr>
          <p:spPr>
            <a:xfrm>
              <a:off x="4121652" y="2484990"/>
              <a:ext cx="8102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</a:rPr>
                <a:t>22</a:t>
              </a:r>
            </a:p>
            <a:p>
              <a:pPr algn="ctr"/>
              <a:r>
                <a:rPr lang="en-US" dirty="0">
                  <a:latin typeface="Bookman Old Style" pitchFamily="18" charset="0"/>
                </a:rPr>
                <a:t>7</a:t>
              </a:r>
              <a:r>
                <a:rPr lang="en-US" dirty="0" smtClean="0">
                  <a:latin typeface="Baskerville Old Face"/>
                </a:rPr>
                <a:t> </a:t>
              </a:r>
              <a:endParaRPr lang="en-US" dirty="0">
                <a:latin typeface="Bookman Old Style" pitchFamily="18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4346943" y="2811367"/>
              <a:ext cx="31227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4695344" y="2366923"/>
            <a:ext cx="94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 10.5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70819" y="2366923"/>
            <a:ext cx="88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  <a:sym typeface="Symbol"/>
              </a:rPr>
              <a:t> 10.5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511550" y="3059668"/>
            <a:ext cx="1463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=  1386cm²</a:t>
            </a:r>
            <a:endParaRPr lang="en-US" dirty="0">
              <a:latin typeface="Bookman Old Style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1451" y="3632121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ookman Old Style" pitchFamily="18" charset="0"/>
                <a:sym typeface="Symbol"/>
              </a:rPr>
              <a:t>    </a:t>
            </a:r>
            <a:r>
              <a:rPr lang="en-US" b="1" dirty="0" smtClean="0">
                <a:latin typeface="Bookman Old Style" pitchFamily="18" charset="0"/>
              </a:rPr>
              <a:t>Surface area of the </a:t>
            </a:r>
            <a:r>
              <a:rPr lang="en-US" b="1" dirty="0">
                <a:latin typeface="Bookman Old Style" pitchFamily="18" charset="0"/>
              </a:rPr>
              <a:t>sphere </a:t>
            </a:r>
            <a:r>
              <a:rPr lang="en-US" b="1" dirty="0" smtClean="0">
                <a:latin typeface="Bookman Old Style" pitchFamily="18" charset="0"/>
              </a:rPr>
              <a:t>is </a:t>
            </a:r>
            <a:r>
              <a:rPr lang="en-US" b="1" dirty="0">
                <a:latin typeface="Bookman Old Style" pitchFamily="18" charset="0"/>
              </a:rPr>
              <a:t>1386cm²</a:t>
            </a:r>
          </a:p>
        </p:txBody>
      </p:sp>
      <p:sp>
        <p:nvSpPr>
          <p:cNvPr id="40" name="Curved Up Arrow 39"/>
          <p:cNvSpPr/>
          <p:nvPr/>
        </p:nvSpPr>
        <p:spPr>
          <a:xfrm rot="1724279" flipV="1">
            <a:off x="3838834" y="1514778"/>
            <a:ext cx="2168838" cy="475213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51523" y="865961"/>
            <a:ext cx="218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ookman Old Style" pitchFamily="18" charset="0"/>
              </a:rPr>
              <a:t>Diameter = 21cm</a:t>
            </a:r>
            <a:endParaRPr lang="en-US" dirty="0">
              <a:latin typeface="Bookman Old Style" pitchFamily="18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4993586" y="2473325"/>
            <a:ext cx="511864" cy="15067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394200" y="2647956"/>
            <a:ext cx="311934" cy="10159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375275" y="2301101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baseline="30000" dirty="0" smtClean="0">
                <a:solidFill>
                  <a:srgbClr val="C00000"/>
                </a:solidFill>
                <a:latin typeface="Bookman Old Style"/>
              </a:rPr>
              <a:t>1.5</a:t>
            </a:r>
            <a:endParaRPr lang="en-US" b="1" baseline="30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75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82716E-6 L 0.31424 -0.08518 " pathEditMode="relative" rAng="0" ptsTypes="AA">
                                      <p:cBhvr>
                                        <p:cTn id="88" dur="200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12" y="-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  <p:bldP spid="15" grpId="0"/>
      <p:bldP spid="34" grpId="0"/>
      <p:bldP spid="35" grpId="0"/>
      <p:bldP spid="35" grpId="1"/>
      <p:bldP spid="36" grpId="0"/>
      <p:bldP spid="36" grpId="1"/>
      <p:bldP spid="37" grpId="0"/>
      <p:bldP spid="38" grpId="0"/>
      <p:bldP spid="49" grpId="0"/>
      <p:bldP spid="50" grpId="0" animBg="1"/>
      <p:bldP spid="50" grpId="1" animBg="1"/>
      <p:bldP spid="51" grpId="0"/>
      <p:bldP spid="51" grpId="1"/>
      <p:bldP spid="51" grpId="2"/>
      <p:bldP spid="52" grpId="0"/>
      <p:bldP spid="52" grpId="1"/>
      <p:bldP spid="53" grpId="0"/>
      <p:bldP spid="54" grpId="0"/>
      <p:bldP spid="54" grpId="1"/>
      <p:bldP spid="55" grpId="0"/>
      <p:bldP spid="58" grpId="0"/>
      <p:bldP spid="62" grpId="0"/>
      <p:bldP spid="63" grpId="0"/>
      <p:bldP spid="64" grpId="0"/>
      <p:bldP spid="33" grpId="0"/>
      <p:bldP spid="40" grpId="0" animBg="1"/>
      <p:bldP spid="40" grpId="1" animBg="1"/>
      <p:bldP spid="46" grpId="0"/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742950"/>
            <a:ext cx="80391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35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17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585585" y="2872411"/>
            <a:ext cx="4435995" cy="401176"/>
          </a:xfrm>
          <a:prstGeom prst="rect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8908" y="13335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570" algn="just"/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Q.  Find </a:t>
            </a:r>
            <a:r>
              <a:rPr lang="en-US" b="1" dirty="0">
                <a:solidFill>
                  <a:srgbClr val="0000FF"/>
                </a:solidFill>
                <a:latin typeface="Bookman Old Style"/>
              </a:rPr>
              <a:t>the volume of a sphere whose radius is 0.63 m</a:t>
            </a:r>
          </a:p>
        </p:txBody>
      </p:sp>
      <p:sp>
        <p:nvSpPr>
          <p:cNvPr id="7" name="Rectangle 6"/>
          <p:cNvSpPr/>
          <p:nvPr/>
        </p:nvSpPr>
        <p:spPr>
          <a:xfrm>
            <a:off x="4856863" y="133350"/>
            <a:ext cx="2134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70" algn="just"/>
            <a:r>
              <a:rPr lang="en-US" b="1" dirty="0">
                <a:solidFill>
                  <a:srgbClr val="C00000"/>
                </a:solidFill>
                <a:latin typeface="Bookman Old Style"/>
              </a:rPr>
              <a:t>radius is 0.63 m</a:t>
            </a:r>
          </a:p>
        </p:txBody>
      </p:sp>
      <p:sp>
        <p:nvSpPr>
          <p:cNvPr id="9" name="Rectangle 8"/>
          <p:cNvSpPr/>
          <p:nvPr/>
        </p:nvSpPr>
        <p:spPr>
          <a:xfrm>
            <a:off x="572786" y="584558"/>
            <a:ext cx="4248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/>
              </a:rPr>
              <a:t>We </a:t>
            </a:r>
            <a:r>
              <a:rPr lang="en-US" dirty="0" smtClean="0">
                <a:latin typeface="Bookman Old Style"/>
              </a:rPr>
              <a:t>have,  </a:t>
            </a:r>
            <a:r>
              <a:rPr lang="en-US" i="1" dirty="0" smtClean="0">
                <a:latin typeface="Bookman Old Style"/>
              </a:rPr>
              <a:t>r</a:t>
            </a:r>
            <a:r>
              <a:rPr lang="en-US" dirty="0" smtClean="0">
                <a:latin typeface="Bookman Old Style"/>
              </a:rPr>
              <a:t>  </a:t>
            </a:r>
            <a:r>
              <a:rPr lang="en-US" dirty="0">
                <a:latin typeface="Bookman Old Style"/>
              </a:rPr>
              <a:t>= radius of the </a:t>
            </a:r>
            <a:r>
              <a:rPr lang="en-US" dirty="0" smtClean="0">
                <a:latin typeface="Bookman Old Style"/>
              </a:rPr>
              <a:t>sphere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5892" y="589106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latin typeface="Book Antiqua" pitchFamily="18" charset="0"/>
              </a:rPr>
              <a:t>Sol.</a:t>
            </a:r>
            <a:endParaRPr lang="en-US" b="1" i="1" dirty="0">
              <a:latin typeface="Book Antiqu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40818" y="589106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/>
              </a:rPr>
              <a:t> = 0.63 m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5918" y="140842"/>
            <a:ext cx="3640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ookman Old Style"/>
              </a:rPr>
              <a:t>Find the volume of a sphere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Cloud 12"/>
          <p:cNvSpPr/>
          <p:nvPr/>
        </p:nvSpPr>
        <p:spPr>
          <a:xfrm>
            <a:off x="5355507" y="1321278"/>
            <a:ext cx="3200400" cy="1371600"/>
          </a:xfrm>
          <a:prstGeom prst="cloud">
            <a:avLst/>
          </a:prstGeom>
          <a:solidFill>
            <a:srgbClr val="482D7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06878" y="1620619"/>
            <a:ext cx="307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</a:rPr>
              <a:t>What is the formula for volume of a sphere ?</a:t>
            </a:r>
            <a:endParaRPr lang="en-US" b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03660" y="1681914"/>
            <a:ext cx="1250145" cy="662990"/>
            <a:chOff x="3394502" y="2638544"/>
            <a:chExt cx="1250145" cy="662990"/>
          </a:xfrm>
        </p:grpSpPr>
        <p:sp>
          <p:nvSpPr>
            <p:cNvPr id="16" name="TextBox 15"/>
            <p:cNvSpPr txBox="1"/>
            <p:nvPr/>
          </p:nvSpPr>
          <p:spPr>
            <a:xfrm>
              <a:off x="3397867" y="2750860"/>
              <a:ext cx="1246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r</a:t>
              </a:r>
              <a:r>
                <a:rPr lang="en-US" b="1" baseline="30000" dirty="0" smtClean="0">
                  <a:solidFill>
                    <a:srgbClr val="FFFF00"/>
                  </a:solidFill>
                  <a:latin typeface="Comic Sans MS" pitchFamily="66" charset="0"/>
                  <a:sym typeface="Symbol"/>
                </a:rPr>
                <a:t>3</a:t>
              </a:r>
              <a:endParaRPr lang="en-US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96465" y="263854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FF00"/>
                  </a:solidFill>
                  <a:latin typeface="Comic Sans MS" pitchFamily="66" charset="0"/>
                </a:rPr>
                <a:t>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94502" y="2932202"/>
              <a:ext cx="425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FF00"/>
                  </a:solidFill>
                  <a:latin typeface="Comic Sans MS" pitchFamily="66" charset="0"/>
                </a:rPr>
                <a:t>3 </a:t>
              </a:r>
              <a:endParaRPr lang="en-US" b="1" dirty="0">
                <a:solidFill>
                  <a:srgbClr val="FFFF00"/>
                </a:solidFill>
                <a:latin typeface="Comic Sans MS" pitchFamily="66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415301" y="2969873"/>
              <a:ext cx="304800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192825" y="1100573"/>
            <a:ext cx="3286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/>
              </a:rPr>
              <a:t>\</a:t>
            </a:r>
            <a:r>
              <a:rPr lang="en-US" dirty="0">
                <a:latin typeface="Bookman Old Style"/>
              </a:rPr>
              <a:t>  </a:t>
            </a:r>
            <a:r>
              <a:rPr lang="en-US" dirty="0" smtClean="0">
                <a:latin typeface="Bookman Old Style"/>
              </a:rPr>
              <a:t> Volume </a:t>
            </a:r>
            <a:r>
              <a:rPr lang="en-US" dirty="0">
                <a:latin typeface="Bookman Old Style"/>
              </a:rPr>
              <a:t>of the </a:t>
            </a:r>
            <a:r>
              <a:rPr lang="en-US" dirty="0" smtClean="0">
                <a:latin typeface="Bookman Old Style"/>
              </a:rPr>
              <a:t>sphere  =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6503282" y="1681420"/>
            <a:ext cx="1250145" cy="640464"/>
            <a:chOff x="3394502" y="2638544"/>
            <a:chExt cx="1250145" cy="640464"/>
          </a:xfrm>
        </p:grpSpPr>
        <p:sp>
          <p:nvSpPr>
            <p:cNvPr id="23" name="TextBox 22"/>
            <p:cNvSpPr txBox="1"/>
            <p:nvPr/>
          </p:nvSpPr>
          <p:spPr>
            <a:xfrm>
              <a:off x="3397867" y="2750860"/>
              <a:ext cx="1246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Bookman Old Style" pitchFamily="18" charset="0"/>
                  <a:sym typeface="Symbol"/>
                </a:rPr>
                <a:t>r</a:t>
              </a:r>
              <a:r>
                <a:rPr lang="en-US" baseline="30000" dirty="0" smtClean="0">
                  <a:latin typeface="Bookman Old Style" pitchFamily="18" charset="0"/>
                  <a:sym typeface="Symbol"/>
                </a:rPr>
                <a:t>3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396465" y="263854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ookman Old Style" pitchFamily="18" charset="0"/>
                </a:rPr>
                <a:t>4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394502" y="2909676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3 </a:t>
              </a:r>
              <a:endParaRPr lang="en-US" dirty="0">
                <a:latin typeface="Bookman Old Style" pitchFamily="18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3415301" y="2969873"/>
              <a:ext cx="30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408928" y="1581150"/>
            <a:ext cx="401072" cy="662990"/>
            <a:chOff x="3394502" y="2638544"/>
            <a:chExt cx="401072" cy="662990"/>
          </a:xfrm>
        </p:grpSpPr>
        <p:sp>
          <p:nvSpPr>
            <p:cNvPr id="29" name="TextBox 28"/>
            <p:cNvSpPr txBox="1"/>
            <p:nvPr/>
          </p:nvSpPr>
          <p:spPr>
            <a:xfrm>
              <a:off x="3396465" y="263854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ookman Old Style" pitchFamily="18" charset="0"/>
                </a:rPr>
                <a:t>4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394502" y="2932202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3 </a:t>
              </a:r>
              <a:endParaRPr lang="en-US" dirty="0">
                <a:latin typeface="Bookman Old Style" pitchFamily="18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3415301" y="2969873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3137728" y="1745218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716076" y="174307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343400" y="174307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3949600" y="1581150"/>
            <a:ext cx="470000" cy="662990"/>
            <a:chOff x="3395483" y="2638544"/>
            <a:chExt cx="470000" cy="662990"/>
          </a:xfrm>
        </p:grpSpPr>
        <p:sp>
          <p:nvSpPr>
            <p:cNvPr id="35" name="TextBox 34"/>
            <p:cNvSpPr txBox="1"/>
            <p:nvPr/>
          </p:nvSpPr>
          <p:spPr>
            <a:xfrm>
              <a:off x="3395483" y="2638544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22</a:t>
              </a:r>
              <a:endParaRPr lang="en-US" dirty="0">
                <a:latin typeface="Bookman Old Style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66816" y="2932202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Bookman Old Style" pitchFamily="18" charset="0"/>
                </a:rPr>
                <a:t>7</a:t>
              </a:r>
              <a:endParaRPr lang="en-US" dirty="0">
                <a:latin typeface="Bookman Old Style" pitchFamily="18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478083" y="2969873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4523049" y="1743309"/>
            <a:ext cx="760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/>
              </a:rPr>
              <a:t>0.63 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080007" y="174307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259656" y="1743309"/>
            <a:ext cx="760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/>
              </a:rPr>
              <a:t>0.63 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816614" y="1743075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/>
              </a:rPr>
              <a:t>×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996263" y="1743309"/>
            <a:ext cx="760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/>
              </a:rPr>
              <a:t>0.63 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4602956" y="1823421"/>
            <a:ext cx="511768" cy="17444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090036" y="1956572"/>
            <a:ext cx="200024" cy="17653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864100" y="1576599"/>
            <a:ext cx="5405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30000" dirty="0" smtClean="0">
                <a:solidFill>
                  <a:srgbClr val="C00000"/>
                </a:solidFill>
                <a:latin typeface="Bookman Old Style"/>
                <a:sym typeface="Symbol"/>
              </a:rPr>
              <a:t>0.09</a:t>
            </a:r>
            <a:endParaRPr lang="en-US" b="1" baseline="30000" dirty="0">
              <a:solidFill>
                <a:srgbClr val="C0000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4924425" y="1591753"/>
            <a:ext cx="426043" cy="11322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474720" y="1956572"/>
            <a:ext cx="200024" cy="17653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099844" y="1344930"/>
            <a:ext cx="5405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u="none" strike="noStrike" baseline="30000" dirty="0" smtClean="0">
                <a:solidFill>
                  <a:srgbClr val="C00000"/>
                </a:solidFill>
                <a:latin typeface="Bookman Old Style"/>
                <a:sym typeface="Symbol"/>
              </a:rPr>
              <a:t>0.03</a:t>
            </a:r>
            <a:endParaRPr lang="en-US" b="1" baseline="30000" dirty="0">
              <a:solidFill>
                <a:srgbClr val="C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137728" y="232624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Bookman Old Style"/>
              </a:rPr>
              <a:t>=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408928" y="2324334"/>
            <a:ext cx="104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/>
              </a:rPr>
              <a:t>1.0476 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308814" y="2324334"/>
            <a:ext cx="497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Bookman Old Style"/>
              </a:rPr>
              <a:t>m</a:t>
            </a:r>
            <a:r>
              <a:rPr lang="en-US" baseline="30000" dirty="0" smtClean="0">
                <a:solidFill>
                  <a:prstClr val="black"/>
                </a:solidFill>
                <a:latin typeface="Bookman Old Style"/>
              </a:rPr>
              <a:t>3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92825" y="2881395"/>
            <a:ext cx="4876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ymbol"/>
              </a:rPr>
              <a:t>\</a:t>
            </a:r>
            <a:r>
              <a:rPr lang="en-US" dirty="0">
                <a:latin typeface="Bookman Old Style"/>
              </a:rPr>
              <a:t>  </a:t>
            </a:r>
            <a:r>
              <a:rPr lang="en-US" dirty="0" smtClean="0">
                <a:latin typeface="Bookman Old Style"/>
              </a:rPr>
              <a:t> </a:t>
            </a:r>
            <a:r>
              <a:rPr lang="en-US" b="1" dirty="0" smtClean="0">
                <a:latin typeface="Bookman Old Style"/>
              </a:rPr>
              <a:t>Volume </a:t>
            </a:r>
            <a:r>
              <a:rPr lang="en-US" b="1" dirty="0">
                <a:latin typeface="Bookman Old Style"/>
              </a:rPr>
              <a:t>of the </a:t>
            </a:r>
            <a:r>
              <a:rPr lang="en-US" b="1" dirty="0" smtClean="0">
                <a:latin typeface="Bookman Old Style"/>
              </a:rPr>
              <a:t>sphere  =  1.0476 m</a:t>
            </a:r>
            <a:r>
              <a:rPr lang="en-US" b="1" baseline="30000" dirty="0" smtClean="0">
                <a:latin typeface="Bookman Old Style"/>
              </a:rPr>
              <a:t>3</a:t>
            </a:r>
            <a:endParaRPr lang="en-US" b="1" baseline="30000" dirty="0"/>
          </a:p>
        </p:txBody>
      </p:sp>
    </p:spTree>
    <p:extLst>
      <p:ext uri="{BB962C8B-B14F-4D97-AF65-F5344CB8AC3E}">
        <p14:creationId xmlns:p14="http://schemas.microsoft.com/office/powerpoint/2010/main" val="229464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94941E-6 L -0.32934 -0.14404 " pathEditMode="relative" rAng="0" ptsTypes="AA">
                                      <p:cBhvr>
                                        <p:cTn id="7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76" y="-7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6" grpId="0"/>
      <p:bldP spid="7" grpId="0"/>
      <p:bldP spid="7" grpId="1"/>
      <p:bldP spid="9" grpId="0"/>
      <p:bldP spid="10" grpId="0"/>
      <p:bldP spid="11" grpId="0"/>
      <p:bldP spid="12" grpId="0"/>
      <p:bldP spid="12" grpId="1"/>
      <p:bldP spid="13" grpId="0" animBg="1"/>
      <p:bldP spid="13" grpId="1" animBg="1"/>
      <p:bldP spid="14" grpId="0"/>
      <p:bldP spid="14" grpId="1"/>
      <p:bldP spid="21" grpId="0"/>
      <p:bldP spid="4" grpId="0"/>
      <p:bldP spid="32" grpId="0"/>
      <p:bldP spid="33" grpId="0"/>
      <p:bldP spid="8" grpId="0"/>
      <p:bldP spid="38" grpId="0"/>
      <p:bldP spid="39" grpId="0"/>
      <p:bldP spid="40" grpId="0"/>
      <p:bldP spid="41" grpId="0"/>
      <p:bldP spid="44" grpId="0"/>
      <p:bldP spid="47" grpId="0"/>
      <p:bldP spid="48" grpId="0"/>
      <p:bldP spid="49" grpId="0"/>
      <p:bldP spid="5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089" y="91892"/>
            <a:ext cx="448556" cy="369831"/>
          </a:xfrm>
          <a:prstGeom prst="rect">
            <a:avLst/>
          </a:prstGeom>
        </p:spPr>
        <p:txBody>
          <a:bodyPr wrap="none" lIns="91934" tIns="45967" rIns="91934" bIns="45967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Bookman Old Style"/>
              </a:rPr>
              <a:t>Q.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605" y="97996"/>
            <a:ext cx="8171020" cy="369831"/>
          </a:xfrm>
          <a:prstGeom prst="rect">
            <a:avLst/>
          </a:prstGeom>
        </p:spPr>
        <p:txBody>
          <a:bodyPr wrap="square" lIns="91934" tIns="45967" rIns="91934" bIns="45967">
            <a:spAutoFit/>
          </a:bodyPr>
          <a:lstStyle/>
          <a:p>
            <a:r>
              <a:rPr lang="en-IN" b="1" dirty="0">
                <a:solidFill>
                  <a:srgbClr val="0000FF"/>
                </a:solidFill>
                <a:latin typeface="Bookman Old Style" pitchFamily="18" charset="0"/>
              </a:rPr>
              <a:t>The radius of a spherical balloon </a:t>
            </a:r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increases </a:t>
            </a:r>
            <a:r>
              <a:rPr lang="en-IN" b="1" dirty="0">
                <a:solidFill>
                  <a:srgbClr val="0000FF"/>
                </a:solidFill>
                <a:latin typeface="Bookman Old Style" pitchFamily="18" charset="0"/>
              </a:rPr>
              <a:t>from 7 cm </a:t>
            </a:r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to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3640" y="328818"/>
            <a:ext cx="6702985" cy="369831"/>
          </a:xfrm>
          <a:prstGeom prst="rect">
            <a:avLst/>
          </a:prstGeom>
        </p:spPr>
        <p:txBody>
          <a:bodyPr wrap="square" lIns="91934" tIns="45967" rIns="91934" bIns="45967">
            <a:spAutoFit/>
          </a:bodyPr>
          <a:lstStyle/>
          <a:p>
            <a:r>
              <a:rPr lang="en-IN" b="1" dirty="0">
                <a:solidFill>
                  <a:srgbClr val="0000FF"/>
                </a:solidFill>
                <a:latin typeface="Bookman Old Style" pitchFamily="18" charset="0"/>
              </a:rPr>
              <a:t>17cm </a:t>
            </a:r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as</a:t>
            </a:r>
            <a:r>
              <a:rPr lang="en-US" dirty="0" smtClean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air </a:t>
            </a:r>
            <a:r>
              <a:rPr lang="en-IN" b="1" dirty="0">
                <a:solidFill>
                  <a:srgbClr val="0000FF"/>
                </a:solidFill>
                <a:latin typeface="Bookman Old Style" pitchFamily="18" charset="0"/>
              </a:rPr>
              <a:t>is being pumped into it. Find the ratio </a:t>
            </a:r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of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131" y="612326"/>
            <a:ext cx="5663864" cy="369831"/>
          </a:xfrm>
          <a:prstGeom prst="rect">
            <a:avLst/>
          </a:prstGeom>
        </p:spPr>
        <p:txBody>
          <a:bodyPr wrap="square" lIns="91934" tIns="45967" rIns="91934" bIns="45967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surface </a:t>
            </a:r>
            <a:r>
              <a:rPr lang="en-IN" b="1" dirty="0">
                <a:solidFill>
                  <a:srgbClr val="0000FF"/>
                </a:solidFill>
                <a:latin typeface="Bookman Old Style" pitchFamily="18" charset="0"/>
              </a:rPr>
              <a:t>areas of </a:t>
            </a:r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the</a:t>
            </a:r>
            <a:r>
              <a:rPr lang="en-US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  <a:r>
              <a:rPr lang="en-IN" b="1" dirty="0" smtClean="0">
                <a:solidFill>
                  <a:srgbClr val="0000FF"/>
                </a:solidFill>
                <a:latin typeface="Bookman Old Style" pitchFamily="18" charset="0"/>
              </a:rPr>
              <a:t>balloon in the two cases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8672" y="101451"/>
            <a:ext cx="7137528" cy="369831"/>
          </a:xfrm>
          <a:prstGeom prst="rect">
            <a:avLst/>
          </a:prstGeom>
        </p:spPr>
        <p:txBody>
          <a:bodyPr wrap="square" lIns="91934" tIns="45967" rIns="91934" bIns="45967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Bookman Old Style" pitchFamily="18" charset="0"/>
              </a:rPr>
              <a:t>The radius of a spherical balloon </a:t>
            </a:r>
            <a:r>
              <a:rPr lang="en-IN" b="1" dirty="0" smtClean="0">
                <a:solidFill>
                  <a:srgbClr val="C00000"/>
                </a:solidFill>
                <a:latin typeface="Bookman Old Style" pitchFamily="18" charset="0"/>
              </a:rPr>
              <a:t>increases </a:t>
            </a:r>
            <a:r>
              <a:rPr lang="en-IN" b="1" dirty="0">
                <a:solidFill>
                  <a:srgbClr val="C00000"/>
                </a:solidFill>
                <a:latin typeface="Bookman Old Style" pitchFamily="18" charset="0"/>
              </a:rPr>
              <a:t>from 7 cm </a:t>
            </a:r>
            <a:r>
              <a:rPr lang="en-IN" b="1" dirty="0" smtClean="0">
                <a:solidFill>
                  <a:srgbClr val="C00000"/>
                </a:solidFill>
                <a:latin typeface="Bookman Old Style" pitchFamily="18" charset="0"/>
              </a:rPr>
              <a:t>to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0477" y="330586"/>
            <a:ext cx="4620932" cy="369831"/>
          </a:xfrm>
          <a:prstGeom prst="rect">
            <a:avLst/>
          </a:prstGeom>
        </p:spPr>
        <p:txBody>
          <a:bodyPr wrap="square" lIns="91934" tIns="45967" rIns="91934" bIns="45967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Bookman Old Style" pitchFamily="18" charset="0"/>
              </a:rPr>
              <a:t>17cm </a:t>
            </a:r>
            <a:r>
              <a:rPr lang="en-IN" b="1" dirty="0" smtClean="0">
                <a:solidFill>
                  <a:srgbClr val="C00000"/>
                </a:solidFill>
                <a:latin typeface="Bookman Old Style" pitchFamily="18" charset="0"/>
              </a:rPr>
              <a:t>as air </a:t>
            </a:r>
            <a:r>
              <a:rPr lang="en-IN" b="1" dirty="0">
                <a:solidFill>
                  <a:srgbClr val="C00000"/>
                </a:solidFill>
                <a:latin typeface="Bookman Old Style" pitchFamily="18" charset="0"/>
              </a:rPr>
              <a:t>is being pumped into it. 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4367" y="1021318"/>
            <a:ext cx="6492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Let </a:t>
            </a:r>
            <a:r>
              <a:rPr lang="en-IN" i="1" dirty="0" smtClean="0">
                <a:solidFill>
                  <a:srgbClr val="000000"/>
                </a:solidFill>
                <a:latin typeface="Book Antiqua" pitchFamily="18" charset="0"/>
                <a:sym typeface="Symbol"/>
              </a:rPr>
              <a:t>r</a:t>
            </a:r>
            <a:r>
              <a:rPr lang="en-IN" baseline="-25000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1</a:t>
            </a:r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 </a:t>
            </a:r>
            <a:r>
              <a:rPr lang="en-IN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and </a:t>
            </a:r>
            <a:r>
              <a:rPr lang="en-IN" i="1" dirty="0">
                <a:solidFill>
                  <a:srgbClr val="000000"/>
                </a:solidFill>
                <a:latin typeface="Book Antiqua" pitchFamily="18" charset="0"/>
                <a:sym typeface="Symbol"/>
              </a:rPr>
              <a:t>r</a:t>
            </a:r>
            <a:r>
              <a:rPr lang="en-IN" baseline="-25000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IN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 be the </a:t>
            </a:r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radii </a:t>
            </a:r>
            <a:r>
              <a:rPr lang="en-IN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of balloons in the two cases.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603" y="1020286"/>
            <a:ext cx="69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Book Antiqua" pitchFamily="18" charset="0"/>
              </a:rPr>
              <a:t>Soln.</a:t>
            </a:r>
            <a:endParaRPr lang="en-US" b="1" i="1" dirty="0">
              <a:latin typeface="Book Antiqua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3665" y="1335643"/>
            <a:ext cx="37629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Here  </a:t>
            </a:r>
            <a:r>
              <a:rPr lang="en-IN" i="1" dirty="0">
                <a:solidFill>
                  <a:srgbClr val="000000"/>
                </a:solidFill>
                <a:latin typeface="Book Antiqua" pitchFamily="18" charset="0"/>
                <a:sym typeface="Symbol"/>
              </a:rPr>
              <a:t>r</a:t>
            </a:r>
            <a:r>
              <a:rPr lang="en-IN" baseline="-25000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1</a:t>
            </a:r>
            <a:r>
              <a:rPr lang="en-IN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 = 7 cm and </a:t>
            </a:r>
            <a:r>
              <a:rPr lang="en-IN" i="1" dirty="0">
                <a:solidFill>
                  <a:srgbClr val="000000"/>
                </a:solidFill>
                <a:latin typeface="Book Antiqua" pitchFamily="18" charset="0"/>
                <a:sym typeface="Symbol"/>
              </a:rPr>
              <a:t>r</a:t>
            </a:r>
            <a:r>
              <a:rPr lang="en-IN" baseline="-25000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IN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 = </a:t>
            </a:r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14cm.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93527" y="330585"/>
            <a:ext cx="2298980" cy="369831"/>
          </a:xfrm>
          <a:prstGeom prst="rect">
            <a:avLst/>
          </a:prstGeom>
        </p:spPr>
        <p:txBody>
          <a:bodyPr wrap="square" lIns="91934" tIns="45967" rIns="91934" bIns="45967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Bookman Old Style" pitchFamily="18" charset="0"/>
              </a:rPr>
              <a:t>Find </a:t>
            </a:r>
            <a:r>
              <a:rPr lang="en-IN" b="1" dirty="0">
                <a:solidFill>
                  <a:srgbClr val="C00000"/>
                </a:solidFill>
                <a:latin typeface="Bookman Old Style" pitchFamily="18" charset="0"/>
              </a:rPr>
              <a:t>the ratio </a:t>
            </a:r>
            <a:r>
              <a:rPr lang="en-IN" b="1" dirty="0" smtClean="0">
                <a:solidFill>
                  <a:srgbClr val="C00000"/>
                </a:solidFill>
                <a:latin typeface="Bookman Old Style" pitchFamily="18" charset="0"/>
              </a:rPr>
              <a:t>of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9880" y="611816"/>
            <a:ext cx="5800920" cy="369831"/>
          </a:xfrm>
          <a:prstGeom prst="rect">
            <a:avLst/>
          </a:prstGeom>
        </p:spPr>
        <p:txBody>
          <a:bodyPr wrap="square" lIns="91934" tIns="45967" rIns="91934" bIns="45967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Bookman Old Style" pitchFamily="18" charset="0"/>
              </a:rPr>
              <a:t>surface </a:t>
            </a:r>
            <a:r>
              <a:rPr lang="en-IN" b="1" dirty="0">
                <a:solidFill>
                  <a:srgbClr val="C00000"/>
                </a:solidFill>
                <a:latin typeface="Bookman Old Style" pitchFamily="18" charset="0"/>
              </a:rPr>
              <a:t>areas of </a:t>
            </a:r>
            <a:r>
              <a:rPr lang="en-IN" b="1" dirty="0" smtClean="0">
                <a:solidFill>
                  <a:srgbClr val="C00000"/>
                </a:solidFill>
                <a:latin typeface="Bookman Old Style" pitchFamily="18" charset="0"/>
              </a:rPr>
              <a:t>the</a:t>
            </a:r>
            <a:r>
              <a:rPr lang="en-US" dirty="0" smtClean="0">
                <a:solidFill>
                  <a:srgbClr val="C00000"/>
                </a:solidFill>
                <a:latin typeface="Bookman Old Style" pitchFamily="18" charset="0"/>
              </a:rPr>
              <a:t> </a:t>
            </a:r>
            <a:r>
              <a:rPr lang="en-IN" b="1" dirty="0" smtClean="0">
                <a:solidFill>
                  <a:srgbClr val="C00000"/>
                </a:solidFill>
                <a:latin typeface="Bookman Old Style" pitchFamily="18" charset="0"/>
              </a:rPr>
              <a:t>balloon </a:t>
            </a:r>
            <a:r>
              <a:rPr lang="en-IN" b="1" dirty="0">
                <a:solidFill>
                  <a:srgbClr val="C00000"/>
                </a:solidFill>
                <a:latin typeface="Bookman Old Style" pitchFamily="18" charset="0"/>
              </a:rPr>
              <a:t>in the two cases</a:t>
            </a:r>
            <a:endParaRPr lang="en-US" dirty="0">
              <a:solidFill>
                <a:srgbClr val="C00000"/>
              </a:solidFill>
              <a:latin typeface="Bookman Old Style" pitchFamily="18" charset="0"/>
            </a:endParaRPr>
          </a:p>
        </p:txBody>
      </p:sp>
      <p:sp>
        <p:nvSpPr>
          <p:cNvPr id="17" name="Cloud Callout 16"/>
          <p:cNvSpPr/>
          <p:nvPr/>
        </p:nvSpPr>
        <p:spPr>
          <a:xfrm>
            <a:off x="5612034" y="1343025"/>
            <a:ext cx="3455766" cy="1161263"/>
          </a:xfrm>
          <a:prstGeom prst="cloudCallout">
            <a:avLst>
              <a:gd name="adj1" fmla="val -148756"/>
              <a:gd name="adj2" fmla="val -87853"/>
            </a:avLst>
          </a:prstGeom>
          <a:solidFill>
            <a:srgbClr val="482D7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20667" y="1526186"/>
            <a:ext cx="3333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Bookman Old Style" pitchFamily="18" charset="0"/>
                <a:sym typeface="Symbol"/>
              </a:rPr>
              <a:t>What is the formula for surface area of a sphere?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27467" y="1676400"/>
            <a:ext cx="74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4r</a:t>
            </a:r>
            <a:r>
              <a:rPr lang="en-US" b="1" baseline="30000" dirty="0" smtClean="0">
                <a:solidFill>
                  <a:srgbClr val="FFFF00"/>
                </a:solidFill>
                <a:latin typeface="Comic Sans MS" pitchFamily="66" charset="0"/>
                <a:sym typeface="Symbol"/>
              </a:rPr>
              <a:t>2</a:t>
            </a:r>
            <a:endParaRPr lang="en-US" b="1" baseline="30000" dirty="0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7675" y="1771650"/>
            <a:ext cx="406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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84842" y="1771650"/>
            <a:ext cx="32461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Ratio of their surface areas</a:t>
            </a:r>
            <a:endParaRPr lang="en-IN" dirty="0" smtClean="0">
              <a:solidFill>
                <a:srgbClr val="000000"/>
              </a:solidFill>
              <a:latin typeface="Bookman Old Style" pitchFamily="18" charset="0"/>
              <a:sym typeface="Symbo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65015" y="1800225"/>
            <a:ext cx="406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00898" y="165735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4</a:t>
            </a:r>
            <a:r>
              <a:rPr lang="en-US" dirty="0" smtClean="0">
                <a:solidFill>
                  <a:srgbClr val="000000"/>
                </a:solidFill>
                <a:latin typeface="Bookman Old Style"/>
                <a:sym typeface="Symbol"/>
              </a:rPr>
              <a:t></a:t>
            </a:r>
            <a:r>
              <a:rPr lang="en-US" i="1" dirty="0" smtClean="0">
                <a:solidFill>
                  <a:srgbClr val="000000"/>
                </a:solidFill>
                <a:latin typeface="Book Antiqua" pitchFamily="18" charset="0"/>
                <a:sym typeface="Symbol"/>
              </a:rPr>
              <a:t>r</a:t>
            </a:r>
            <a:r>
              <a:rPr lang="en-US" i="1" baseline="-25000" dirty="0" smtClean="0">
                <a:solidFill>
                  <a:srgbClr val="000000"/>
                </a:solidFill>
                <a:latin typeface="Book Antiqua" pitchFamily="18" charset="0"/>
                <a:sym typeface="Symbol"/>
              </a:rPr>
              <a:t>1</a:t>
            </a:r>
            <a:r>
              <a:rPr lang="en-US" baseline="30000" dirty="0" smtClean="0">
                <a:solidFill>
                  <a:srgbClr val="000000"/>
                </a:solidFill>
                <a:latin typeface="Book Antiqua" pitchFamily="18" charset="0"/>
                <a:sym typeface="Symbol"/>
              </a:rPr>
              <a:t>2</a:t>
            </a:r>
            <a:endParaRPr lang="en-US" baseline="30000" dirty="0">
              <a:latin typeface="Book Antiqua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422193" y="1982816"/>
            <a:ext cx="655071" cy="15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400550" y="1941909"/>
            <a:ext cx="814050" cy="369802"/>
          </a:xfrm>
          <a:prstGeom prst="rect">
            <a:avLst/>
          </a:prstGeom>
        </p:spPr>
        <p:txBody>
          <a:bodyPr wrap="square" lIns="91906" tIns="45953" rIns="91906" bIns="45953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4</a:t>
            </a:r>
            <a:r>
              <a:rPr lang="en-US" dirty="0">
                <a:solidFill>
                  <a:srgbClr val="000000"/>
                </a:solidFill>
                <a:latin typeface="Bookman Old Style"/>
                <a:sym typeface="Symbol"/>
              </a:rPr>
              <a:t></a:t>
            </a:r>
            <a:r>
              <a:rPr lang="en-US" i="1" dirty="0" smtClean="0">
                <a:solidFill>
                  <a:srgbClr val="000000"/>
                </a:solidFill>
                <a:latin typeface="Book Antiqua" pitchFamily="18" charset="0"/>
                <a:sym typeface="Symbol"/>
              </a:rPr>
              <a:t>r</a:t>
            </a:r>
            <a:r>
              <a:rPr lang="en-US" i="1" baseline="-25000" dirty="0" smtClean="0">
                <a:solidFill>
                  <a:srgbClr val="000000"/>
                </a:solidFill>
                <a:latin typeface="Book Antiqua" pitchFamily="18" charset="0"/>
                <a:sym typeface="Symbol"/>
              </a:rPr>
              <a:t>2</a:t>
            </a:r>
            <a:r>
              <a:rPr lang="en-US" baseline="30000" dirty="0" smtClean="0">
                <a:solidFill>
                  <a:srgbClr val="000000"/>
                </a:solidFill>
                <a:latin typeface="Book Antiqua" pitchFamily="18" charset="0"/>
                <a:sym typeface="Symbol"/>
              </a:rPr>
              <a:t>2</a:t>
            </a:r>
            <a:endParaRPr lang="en-US" baseline="30000" dirty="0">
              <a:latin typeface="Book Antiqua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965015" y="2552700"/>
            <a:ext cx="406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400898" y="2403475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 Antiqua" pitchFamily="18" charset="0"/>
                <a:sym typeface="Symbol"/>
              </a:rPr>
              <a:t>r</a:t>
            </a:r>
            <a:r>
              <a:rPr lang="en-US" i="1" baseline="-25000" dirty="0" smtClean="0">
                <a:solidFill>
                  <a:srgbClr val="000000"/>
                </a:solidFill>
                <a:latin typeface="Book Antiqua" pitchFamily="18" charset="0"/>
                <a:sym typeface="Symbol"/>
              </a:rPr>
              <a:t>1</a:t>
            </a:r>
            <a:r>
              <a:rPr lang="en-US" i="1" baseline="30000" dirty="0" smtClean="0">
                <a:solidFill>
                  <a:srgbClr val="000000"/>
                </a:solidFill>
                <a:latin typeface="Book Antiqua" pitchFamily="18" charset="0"/>
                <a:sym typeface="Symbol"/>
              </a:rPr>
              <a:t>2</a:t>
            </a:r>
            <a:endParaRPr lang="en-US" i="1" baseline="30000" dirty="0">
              <a:latin typeface="Book Antiqua" pitchFamily="18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426561" y="2735291"/>
            <a:ext cx="360585" cy="15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400550" y="2694384"/>
            <a:ext cx="428670" cy="369802"/>
          </a:xfrm>
          <a:prstGeom prst="rect">
            <a:avLst/>
          </a:prstGeom>
        </p:spPr>
        <p:txBody>
          <a:bodyPr wrap="square" lIns="91906" tIns="45953" rIns="91906" bIns="45953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ook Antiqua" pitchFamily="18" charset="0"/>
                <a:sym typeface="Symbol"/>
              </a:rPr>
              <a:t>r</a:t>
            </a:r>
            <a:r>
              <a:rPr lang="en-US" i="1" baseline="-25000" dirty="0" smtClean="0">
                <a:solidFill>
                  <a:srgbClr val="000000"/>
                </a:solidFill>
                <a:latin typeface="Book Antiqua" pitchFamily="18" charset="0"/>
                <a:sym typeface="Symbol"/>
              </a:rPr>
              <a:t>2</a:t>
            </a:r>
            <a:r>
              <a:rPr lang="en-US" baseline="30000" dirty="0" smtClean="0">
                <a:solidFill>
                  <a:srgbClr val="000000"/>
                </a:solidFill>
                <a:latin typeface="Book Antiqua" pitchFamily="18" charset="0"/>
                <a:sym typeface="Symbol"/>
              </a:rPr>
              <a:t>2</a:t>
            </a:r>
            <a:endParaRPr lang="en-US" baseline="30000" dirty="0">
              <a:latin typeface="Book Antiqua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62400" y="3314700"/>
            <a:ext cx="406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448175" y="3171825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7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581525" y="3152775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  <a:sym typeface="Symbol"/>
              </a:rPr>
              <a:t>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806641" y="3171825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Bookman Old Style"/>
              </a:rPr>
              <a:t>7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42679" y="3505200"/>
            <a:ext cx="709348" cy="15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324350" y="3486150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14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600575" y="3486150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  <a:sym typeface="Symbol"/>
              </a:rPr>
              <a:t>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797116" y="3486150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Bookman Old Style"/>
              </a:rPr>
              <a:t>14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962400" y="4068856"/>
            <a:ext cx="406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=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415399" y="393837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1</a:t>
            </a:r>
            <a:endParaRPr lang="en-US" baseline="30000" dirty="0">
              <a:latin typeface="Bookman Old Style" pitchFamily="18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4434220" y="4263836"/>
            <a:ext cx="289692" cy="15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395450" y="4222929"/>
            <a:ext cx="367232" cy="369802"/>
          </a:xfrm>
          <a:prstGeom prst="rect">
            <a:avLst/>
          </a:prstGeom>
        </p:spPr>
        <p:txBody>
          <a:bodyPr wrap="square" lIns="91906" tIns="45953" rIns="91906" bIns="45953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4</a:t>
            </a:r>
            <a:endParaRPr lang="en-US" baseline="30000" dirty="0">
              <a:latin typeface="Bookman Old Style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72207" y="4585104"/>
            <a:ext cx="5867401" cy="370462"/>
          </a:xfrm>
          <a:prstGeom prst="rect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47675" y="4582597"/>
            <a:ext cx="6524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0000"/>
                </a:solidFill>
                <a:latin typeface="Bookman Old Style" pitchFamily="18" charset="0"/>
                <a:sym typeface="Symbol"/>
              </a:rPr>
              <a:t>   </a:t>
            </a:r>
            <a:r>
              <a:rPr lang="en-IN" b="1" dirty="0" smtClean="0">
                <a:latin typeface="Bookman Old Style" pitchFamily="18" charset="0"/>
              </a:rPr>
              <a:t>The </a:t>
            </a:r>
            <a:r>
              <a:rPr lang="en-IN" b="1" dirty="0">
                <a:latin typeface="Bookman Old Style" pitchFamily="18" charset="0"/>
              </a:rPr>
              <a:t>required ratio of their surface areas </a:t>
            </a:r>
            <a:r>
              <a:rPr lang="en-IN" b="1" dirty="0" smtClean="0">
                <a:latin typeface="Bookman Old Style" pitchFamily="18" charset="0"/>
              </a:rPr>
              <a:t>is </a:t>
            </a:r>
            <a:r>
              <a:rPr lang="en-IN" b="1" dirty="0">
                <a:latin typeface="Bookman Old Style" pitchFamily="18" charset="0"/>
              </a:rPr>
              <a:t>1 : 4</a:t>
            </a:r>
            <a:endParaRPr lang="en-US" b="1" baseline="30000" dirty="0" smtClean="0">
              <a:solidFill>
                <a:srgbClr val="000000"/>
              </a:solidFill>
              <a:latin typeface="Bookman Old Style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452643" y="2085975"/>
            <a:ext cx="338432" cy="8416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452643" y="1799936"/>
            <a:ext cx="338432" cy="8416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rved Up Arrow 56"/>
          <p:cNvSpPr/>
          <p:nvPr/>
        </p:nvSpPr>
        <p:spPr>
          <a:xfrm rot="2086384" flipV="1">
            <a:off x="1937847" y="1891154"/>
            <a:ext cx="3273959" cy="475213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58" name="Curved Up Arrow 57"/>
          <p:cNvSpPr/>
          <p:nvPr/>
        </p:nvSpPr>
        <p:spPr>
          <a:xfrm rot="4106897" flipV="1">
            <a:off x="3668474" y="2253276"/>
            <a:ext cx="2432220" cy="475213"/>
          </a:xfrm>
          <a:prstGeom prst="curvedUpArrow">
            <a:avLst/>
          </a:prstGeom>
          <a:solidFill>
            <a:srgbClr val="FFC000"/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1800">
              <a:solidFill>
                <a:srgbClr val="0000FF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4495217" y="3251716"/>
            <a:ext cx="233249" cy="15364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4433888" y="3581400"/>
            <a:ext cx="295275" cy="14763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4872151" y="3246952"/>
            <a:ext cx="233249" cy="15364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4907754" y="3586160"/>
            <a:ext cx="295275" cy="14763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542016" y="3764602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baseline="30000" dirty="0" smtClean="0">
                <a:solidFill>
                  <a:srgbClr val="C00000"/>
                </a:solidFill>
                <a:latin typeface="Bookman Old Style"/>
              </a:rPr>
              <a:t>2</a:t>
            </a:r>
            <a:endParaRPr lang="en-US" b="1" baseline="30000" dirty="0">
              <a:solidFill>
                <a:srgbClr val="C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91200" y="3763980"/>
            <a:ext cx="285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baseline="30000" dirty="0" smtClean="0">
                <a:solidFill>
                  <a:srgbClr val="C00000"/>
                </a:solidFill>
                <a:latin typeface="Bookman Old Style"/>
              </a:rPr>
              <a:t>2</a:t>
            </a:r>
            <a:endParaRPr lang="en-US" b="1" baseline="30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000"/>
                            </p:stCondLst>
                            <p:childTnLst>
                              <p:par>
                                <p:cTn id="1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500"/>
                            </p:stCondLst>
                            <p:childTnLst>
                              <p:par>
                                <p:cTn id="1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500"/>
                            </p:stCondLst>
                            <p:childTnLst>
                              <p:par>
                                <p:cTn id="1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000"/>
                            </p:stCondLst>
                            <p:childTnLst>
                              <p:par>
                                <p:cTn id="1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0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  <p:bldP spid="10" grpId="1"/>
      <p:bldP spid="11" grpId="0"/>
      <p:bldP spid="11" grpId="1"/>
      <p:bldP spid="12" grpId="0"/>
      <p:bldP spid="14" grpId="0"/>
      <p:bldP spid="15" grpId="0"/>
      <p:bldP spid="15" grpId="1"/>
      <p:bldP spid="16" grpId="0"/>
      <p:bldP spid="16" grpId="1"/>
      <p:bldP spid="17" grpId="0" animBg="1"/>
      <p:bldP spid="18" grpId="0" build="allAtOnce"/>
      <p:bldP spid="20" grpId="0"/>
      <p:bldP spid="20" grpId="1"/>
      <p:bldP spid="21" grpId="0"/>
      <p:bldP spid="22" grpId="0"/>
      <p:bldP spid="23" grpId="0"/>
      <p:bldP spid="26" grpId="0"/>
      <p:bldP spid="28" grpId="0"/>
      <p:bldP spid="30" grpId="0"/>
      <p:bldP spid="32" grpId="0"/>
      <p:bldP spid="34" grpId="0"/>
      <p:bldP spid="36" grpId="0"/>
      <p:bldP spid="38" grpId="0"/>
      <p:bldP spid="41" grpId="0"/>
      <p:bldP spid="42" grpId="0"/>
      <p:bldP spid="44" grpId="0"/>
      <p:bldP spid="45" grpId="0"/>
      <p:bldP spid="46" grpId="0"/>
      <p:bldP spid="48" grpId="0"/>
      <p:bldP spid="50" grpId="0"/>
      <p:bldP spid="52" grpId="0"/>
      <p:bldP spid="54" grpId="0" animBg="1"/>
      <p:bldP spid="55" grpId="0"/>
      <p:bldP spid="57" grpId="0" animBg="1"/>
      <p:bldP spid="57" grpId="1" animBg="1"/>
      <p:bldP spid="58" grpId="0" animBg="1"/>
      <p:bldP spid="58" grpId="1" animBg="1"/>
      <p:bldP spid="63" grpId="0"/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46100"/>
            <a:ext cx="8039100" cy="3770263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ookman Old Style" pitchFamily="18" charset="0"/>
              </a:rPr>
              <a:t>MODULE  :  </a:t>
            </a:r>
            <a:r>
              <a:rPr lang="en-US" sz="23900" b="1" dirty="0" smtClean="0">
                <a:latin typeface="Bookman Old Style" pitchFamily="18" charset="0"/>
              </a:rPr>
              <a:t>36</a:t>
            </a:r>
            <a:endParaRPr lang="en-US" sz="40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21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ounded Rectangle 103"/>
          <p:cNvSpPr/>
          <p:nvPr/>
        </p:nvSpPr>
        <p:spPr>
          <a:xfrm>
            <a:off x="930323" y="1671639"/>
            <a:ext cx="1139582" cy="579774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25705" y="2401631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V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/>
              </a:rPr>
              <a:t>1</a:t>
            </a:r>
            <a:endParaRPr lang="en-US" sz="1600" b="1" baseline="-25000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925705" y="2672776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V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600" b="1" baseline="-25000" dirty="0">
              <a:solidFill>
                <a:prstClr val="black"/>
              </a:solidFill>
              <a:latin typeface="Bookman Old Style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971792" y="2718496"/>
            <a:ext cx="3297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303407" y="2547746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600" b="1" baseline="-25000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667143" y="2190750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4</a:t>
            </a:r>
            <a:endParaRPr lang="en-US" sz="1600" b="1" baseline="-25000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667143" y="2425740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3</a:t>
            </a:r>
            <a:endParaRPr lang="en-US" sz="1600" b="1" baseline="-25000" dirty="0">
              <a:solidFill>
                <a:prstClr val="black"/>
              </a:solidFill>
              <a:latin typeface="Bookman Old Style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1693825" y="2480985"/>
            <a:ext cx="2675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943610" y="2296900"/>
            <a:ext cx="5709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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600" baseline="30000" dirty="0">
              <a:solidFill>
                <a:prstClr val="black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1606578" y="2711901"/>
            <a:ext cx="82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653683" y="2661325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4</a:t>
            </a:r>
            <a:endParaRPr lang="en-US" sz="1600" b="1" baseline="-25000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655725" y="2886300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3</a:t>
            </a:r>
            <a:endParaRPr lang="en-US" sz="1600" b="1" baseline="-25000" dirty="0">
              <a:solidFill>
                <a:prstClr val="black"/>
              </a:solidFill>
              <a:latin typeface="Bookman Old Style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1680365" y="2952790"/>
            <a:ext cx="2675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930150" y="2778230"/>
            <a:ext cx="5709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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600" baseline="30000" dirty="0">
              <a:solidFill>
                <a:prstClr val="black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77240" y="685800"/>
            <a:ext cx="5577840" cy="27432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355080" y="685800"/>
            <a:ext cx="1737360" cy="27432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1417320" y="914400"/>
            <a:ext cx="2926080" cy="274320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40080"/>
            <a:ext cx="7736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Q. The volumes of two spheres are in the ratio 27 : 64. Find their radii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Bookman Old Style" pitchFamily="18" charset="0"/>
              </a:rPr>
              <a:t>    if the sum of their radii is 28 cm.</a:t>
            </a:r>
            <a:endParaRPr lang="en-US" sz="16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371600"/>
            <a:ext cx="4839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Let the radii of the two spheres be 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and 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7200" y="1097280"/>
            <a:ext cx="64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Sol.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622764" y="2011680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22764" y="2011680"/>
            <a:ext cx="3496470" cy="9079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Let the common multiple be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</a:rPr>
              <a:t>x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.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1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= 3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, 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= 4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</a:t>
            </a:r>
          </a:p>
          <a:p>
            <a:pPr>
              <a:spcBef>
                <a:spcPts val="600"/>
              </a:spcBef>
            </a:pP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     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+ 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 = 28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622764" y="2876550"/>
            <a:ext cx="6928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3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</a:t>
            </a:r>
            <a:endParaRPr lang="en-US" sz="1600" i="1" dirty="0">
              <a:solidFill>
                <a:prstClr val="black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171404" y="2876550"/>
            <a:ext cx="6383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+ 4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</a:t>
            </a:r>
            <a:endParaRPr lang="en-US" sz="1600" i="1" dirty="0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720044" y="2876550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 28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622764" y="3215640"/>
            <a:ext cx="11865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      7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</a:t>
            </a:r>
            <a:endParaRPr lang="en-US" sz="1600" i="1" dirty="0">
              <a:solidFill>
                <a:prstClr val="black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4720044" y="3215640"/>
            <a:ext cx="6511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 28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622764" y="3739515"/>
            <a:ext cx="13853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       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=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4902924" y="3556635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28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948644" y="3876675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</a:rPr>
              <a:t>7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4994364" y="3876675"/>
            <a:ext cx="274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3637091" y="4208681"/>
            <a:ext cx="15953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          </a:t>
            </a:r>
            <a:r>
              <a:rPr lang="en-US" sz="1600" b="1" i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x</a:t>
            </a:r>
            <a:r>
              <a:rPr lang="en-US" sz="1600" b="1" dirty="0" smtClean="0">
                <a:solidFill>
                  <a:prstClr val="black"/>
                </a:solidFill>
                <a:latin typeface="Bookman Old Style" pitchFamily="18" charset="0"/>
                <a:sym typeface="Symbol"/>
              </a:rPr>
              <a:t> = 4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95776" y="4547295"/>
            <a:ext cx="23196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Bookman Old Style" pitchFamily="18" charset="0"/>
              </a:rPr>
              <a:t>[Taking cube roots]</a:t>
            </a:r>
            <a:endParaRPr lang="en-US" sz="14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26353" y="2571750"/>
            <a:ext cx="9220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Bookman Old Style" pitchFamily="18" charset="0"/>
              </a:rPr>
              <a:t>[Given]</a:t>
            </a:r>
            <a:endParaRPr lang="en-US" sz="16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rot="660000" flipV="1">
            <a:off x="1781884" y="2281371"/>
            <a:ext cx="91440" cy="4114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780000" flipV="1">
            <a:off x="1758190" y="2741356"/>
            <a:ext cx="91440" cy="4114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012493" y="2389545"/>
            <a:ext cx="133877" cy="1828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2004311" y="2890581"/>
            <a:ext cx="133877" cy="1828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043367" y="3956685"/>
            <a:ext cx="133877" cy="1828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988745" y="3640455"/>
            <a:ext cx="274320" cy="1828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222964" y="3465195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Bookman Old Style" pitchFamily="18" charset="0"/>
              </a:rPr>
              <a:t>4</a:t>
            </a:r>
            <a:endParaRPr lang="en-US" sz="1200" b="1" dirty="0">
              <a:solidFill>
                <a:srgbClr val="FF0000"/>
              </a:solidFill>
              <a:latin typeface="Bookman Old Style" pitchFamily="18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200400" y="320040"/>
            <a:ext cx="1554480" cy="27432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kern="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r</a:t>
            </a:r>
            <a:r>
              <a:rPr lang="en-IN" sz="1600" b="1" kern="0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en-IN" sz="1600" b="1" i="1" kern="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IN" sz="1600" b="1" kern="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= ?, r</a:t>
            </a:r>
            <a:r>
              <a:rPr lang="en-IN" sz="1600" b="1" kern="0" baseline="-25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IN" sz="1600" b="1" i="1" kern="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 </a:t>
            </a:r>
            <a:r>
              <a:rPr lang="en-IN" sz="1600" b="1" kern="0" dirty="0">
                <a:solidFill>
                  <a:prstClr val="black"/>
                </a:solidFill>
                <a:latin typeface="Bookman Old Style" panose="02050604050505020204" pitchFamily="18" charset="0"/>
              </a:rPr>
              <a:t>= </a:t>
            </a:r>
            <a:r>
              <a:rPr lang="en-IN" sz="1600" b="1" kern="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?</a:t>
            </a:r>
            <a:endParaRPr lang="en-IN" sz="1600" b="1" kern="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954252" y="3211455"/>
            <a:ext cx="360940" cy="579774"/>
          </a:xfrm>
          <a:prstGeom prst="roundRect">
            <a:avLst/>
          </a:prstGeom>
          <a:solidFill>
            <a:srgbClr val="6EF8EB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23087" y="3180770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V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/>
              </a:rPr>
              <a:t>1</a:t>
            </a:r>
            <a:endParaRPr lang="en-US" sz="1600" b="1" baseline="-25000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23087" y="3451915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V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600" b="1" baseline="-25000" dirty="0">
              <a:solidFill>
                <a:prstClr val="black"/>
              </a:solidFill>
              <a:latin typeface="Bookman Old Style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969174" y="3497635"/>
            <a:ext cx="3297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1300789" y="332688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600" b="1" baseline="-25000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77237" y="3309092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baseline="-2500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583752" y="3180770"/>
            <a:ext cx="4587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/>
              </a:rPr>
              <a:t>1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/>
              </a:rPr>
              <a:t>3</a:t>
            </a:r>
            <a:endParaRPr lang="en-US" sz="1600" b="1" baseline="30000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583752" y="3451915"/>
            <a:ext cx="4587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/>
              </a:rPr>
              <a:t>2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/>
              </a:rPr>
              <a:t>3</a:t>
            </a:r>
            <a:endParaRPr lang="en-US" sz="1600" b="1" baseline="30000" dirty="0">
              <a:solidFill>
                <a:prstClr val="black"/>
              </a:solidFill>
              <a:latin typeface="Bookman Old Style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1648274" y="3497635"/>
            <a:ext cx="3297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901270" y="3801390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27</a:t>
            </a:r>
            <a:endParaRPr lang="en-US" sz="1600" b="1" baseline="-25000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01270" y="4072535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64</a:t>
            </a:r>
            <a:endParaRPr lang="en-US" sz="1600" b="1" baseline="-25000" dirty="0">
              <a:solidFill>
                <a:prstClr val="black"/>
              </a:solidFill>
              <a:latin typeface="Bookman Old Style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964990" y="4118255"/>
            <a:ext cx="3297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296605" y="394750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600" b="1" baseline="-25000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73053" y="3929712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baseline="-2500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579568" y="3801390"/>
            <a:ext cx="4587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/>
              </a:rPr>
              <a:t>1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/>
              </a:rPr>
              <a:t>3</a:t>
            </a:r>
            <a:endParaRPr lang="en-US" sz="1600" b="1" baseline="30000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579568" y="4072535"/>
            <a:ext cx="4587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/>
              </a:rPr>
              <a:t>2</a:t>
            </a:r>
            <a:r>
              <a:rPr lang="en-US" sz="1600" b="1" baseline="30000" dirty="0" smtClean="0">
                <a:solidFill>
                  <a:prstClr val="black"/>
                </a:solidFill>
                <a:latin typeface="Bookman Old Style"/>
              </a:rPr>
              <a:t>3</a:t>
            </a:r>
            <a:endParaRPr lang="en-US" sz="1600" b="1" baseline="30000" dirty="0">
              <a:solidFill>
                <a:prstClr val="black"/>
              </a:solidFill>
              <a:latin typeface="Bookman Old Style"/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>
            <a:off x="1644090" y="4118255"/>
            <a:ext cx="3297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971710" y="4410987"/>
            <a:ext cx="3209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3</a:t>
            </a:r>
            <a:endParaRPr lang="en-US" sz="1600" b="1" baseline="-25000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71710" y="4658322"/>
            <a:ext cx="3209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4</a:t>
            </a:r>
            <a:endParaRPr lang="en-US" sz="1600" b="1" baseline="-25000" dirty="0">
              <a:solidFill>
                <a:prstClr val="black"/>
              </a:solidFill>
              <a:latin typeface="Bookman Old Style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1003612" y="4704042"/>
            <a:ext cx="2571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1298918" y="4533292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600" b="1" baseline="-25000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75366" y="4515499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Symbol" panose="05050102010706020507" pitchFamily="18" charset="2"/>
              </a:rPr>
              <a:t>\</a:t>
            </a:r>
            <a:endParaRPr lang="en-US" sz="1600" b="1" baseline="-25000" dirty="0">
              <a:solidFill>
                <a:prstClr val="black"/>
              </a:solidFill>
              <a:latin typeface="Symbol" panose="05050102010706020507" pitchFamily="18" charset="2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626765" y="4387177"/>
            <a:ext cx="3690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/>
              </a:rPr>
              <a:t>1</a:t>
            </a:r>
            <a:endParaRPr lang="en-US" sz="1600" b="1" baseline="30000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626765" y="4658322"/>
            <a:ext cx="3690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r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600" b="1" baseline="30000" dirty="0">
              <a:solidFill>
                <a:prstClr val="black"/>
              </a:solidFill>
              <a:latin typeface="Bookman Old Style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1646403" y="4704042"/>
            <a:ext cx="3297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929234" y="1681160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V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/>
              </a:rPr>
              <a:t>1</a:t>
            </a:r>
            <a:endParaRPr lang="en-US" sz="1600" b="1" baseline="-25000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929234" y="1928495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V</a:t>
            </a:r>
            <a:r>
              <a:rPr lang="en-US" sz="1600" b="1" baseline="-25000" dirty="0" smtClean="0">
                <a:solidFill>
                  <a:prstClr val="black"/>
                </a:solidFill>
                <a:latin typeface="Bookman Old Style"/>
              </a:rPr>
              <a:t>2</a:t>
            </a:r>
            <a:endParaRPr lang="en-US" sz="1600" b="1" baseline="-25000" dirty="0">
              <a:solidFill>
                <a:prstClr val="black"/>
              </a:solidFill>
              <a:latin typeface="Bookman Old Style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1011630" y="1974215"/>
            <a:ext cx="2571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1306936" y="1803465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=</a:t>
            </a:r>
            <a:endParaRPr lang="en-US" sz="1600" b="1" baseline="-25000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590700" y="1657350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27</a:t>
            </a:r>
            <a:endParaRPr lang="en-US" sz="1600" b="1" baseline="30000" dirty="0">
              <a:solidFill>
                <a:prstClr val="black"/>
              </a:solidFill>
              <a:latin typeface="Bookman Old Style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590700" y="1928495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64</a:t>
            </a:r>
            <a:endParaRPr lang="en-US" sz="1600" b="1" baseline="30000" dirty="0">
              <a:solidFill>
                <a:prstClr val="black"/>
              </a:solidFill>
              <a:latin typeface="Bookman Old Style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>
            <a:off x="1654421" y="1974215"/>
            <a:ext cx="3297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181600" y="1371600"/>
            <a:ext cx="41056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and their volumes be V</a:t>
            </a:r>
            <a:r>
              <a:rPr lang="en-US" sz="1600" b="1" baseline="-25000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and V</a:t>
            </a:r>
            <a:r>
              <a:rPr lang="en-US" sz="1600" b="1" baseline="-25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resp.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057400" y="1803465"/>
            <a:ext cx="13324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…(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/>
              </a:rPr>
              <a:t>i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)</a:t>
            </a:r>
            <a:r>
              <a:rPr lang="en-US" sz="1600" b="1" dirty="0" smtClean="0">
                <a:solidFill>
                  <a:srgbClr val="FF0000"/>
                </a:solidFill>
                <a:latin typeface="Bookman Old Style"/>
              </a:rPr>
              <a:t>[Given]</a:t>
            </a:r>
            <a:endParaRPr lang="en-US" sz="1600" b="1" baseline="30000" dirty="0">
              <a:solidFill>
                <a:srgbClr val="FF0000"/>
              </a:solidFill>
              <a:latin typeface="Bookman Old Style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208060" y="3949574"/>
            <a:ext cx="1087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[from (</a:t>
            </a:r>
            <a:r>
              <a:rPr lang="en-US" sz="1600" b="1" dirty="0" err="1" smtClean="0">
                <a:solidFill>
                  <a:prstClr val="black"/>
                </a:solidFill>
                <a:latin typeface="Bookman Old Style"/>
              </a:rPr>
              <a:t>i</a:t>
            </a:r>
            <a:r>
              <a:rPr lang="en-US" sz="1600" b="1" dirty="0" smtClean="0">
                <a:solidFill>
                  <a:prstClr val="black"/>
                </a:solidFill>
                <a:latin typeface="Bookman Old Style"/>
              </a:rPr>
              <a:t>)]</a:t>
            </a:r>
            <a:endParaRPr lang="en-US" sz="1600" b="1" baseline="30000" dirty="0">
              <a:solidFill>
                <a:prstClr val="black"/>
              </a:solidFill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209367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"/>
                            </p:stCondLst>
                            <p:childTnLst>
                              <p:par>
                                <p:cTn id="8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50"/>
                            </p:stCondLst>
                            <p:childTnLst>
                              <p:par>
                                <p:cTn id="26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00"/>
                            </p:stCondLst>
                            <p:childTnLst>
                              <p:par>
                                <p:cTn id="3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500"/>
                            </p:stCondLst>
                            <p:childTnLst>
                              <p:par>
                                <p:cTn id="34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4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250"/>
                            </p:stCondLst>
                            <p:childTnLst>
                              <p:par>
                                <p:cTn id="4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4" grpId="1" animBg="1"/>
      <p:bldP spid="56" grpId="0"/>
      <p:bldP spid="57" grpId="0"/>
      <p:bldP spid="59" grpId="0"/>
      <p:bldP spid="60" grpId="0"/>
      <p:bldP spid="61" grpId="0"/>
      <p:bldP spid="63" grpId="0"/>
      <p:bldP spid="66" grpId="0"/>
      <p:bldP spid="67" grpId="0"/>
      <p:bldP spid="69" grpId="0"/>
      <p:bldP spid="10" grpId="0" animBg="1"/>
      <p:bldP spid="10" grpId="1" animBg="1"/>
      <p:bldP spid="47" grpId="0" animBg="1"/>
      <p:bldP spid="47" grpId="1" animBg="1"/>
      <p:bldP spid="48" grpId="0" animBg="1"/>
      <p:bldP spid="48" grpId="1" animBg="1"/>
      <p:bldP spid="37" grpId="0"/>
      <p:bldP spid="33" grpId="0"/>
      <p:bldP spid="95" grpId="0"/>
      <p:bldP spid="34" grpId="0"/>
      <p:bldP spid="96" grpId="0"/>
      <p:bldP spid="98" grpId="0"/>
      <p:bldP spid="99" grpId="0"/>
      <p:bldP spid="100" grpId="0"/>
      <p:bldP spid="101" grpId="0"/>
      <p:bldP spid="103" grpId="0"/>
      <p:bldP spid="46" grpId="0"/>
      <p:bldP spid="49" grpId="0" animBg="1"/>
      <p:bldP spid="50" grpId="0" animBg="1"/>
      <p:bldP spid="50" grpId="1" animBg="1"/>
      <p:bldP spid="70" grpId="0"/>
      <p:bldP spid="71" grpId="0"/>
      <p:bldP spid="73" grpId="0"/>
      <p:bldP spid="74" grpId="0"/>
      <p:bldP spid="75" grpId="0"/>
      <p:bldP spid="76" grpId="0"/>
      <p:bldP spid="79" grpId="0"/>
      <p:bldP spid="80" grpId="0"/>
      <p:bldP spid="86" grpId="0"/>
      <p:bldP spid="87" grpId="0"/>
      <p:bldP spid="88" grpId="0"/>
      <p:bldP spid="89" grpId="0"/>
      <p:bldP spid="91" grpId="0"/>
      <p:bldP spid="97" grpId="0"/>
      <p:bldP spid="112" grpId="0"/>
      <p:bldP spid="113" grpId="0"/>
      <p:bldP spid="114" grpId="0"/>
      <p:bldP spid="115" grpId="0"/>
      <p:bldP spid="78" grpId="0"/>
      <p:bldP spid="81" grpId="0"/>
      <p:bldP spid="83" grpId="0"/>
      <p:bldP spid="84" grpId="0"/>
      <p:bldP spid="92" grpId="0"/>
      <p:bldP spid="3" grpId="0"/>
      <p:bldP spid="94" grpId="0"/>
      <p:bldP spid="10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3211102</TotalTime>
  <Words>1612</Words>
  <Application>Microsoft Office PowerPoint</Application>
  <PresentationFormat>On-screen Show (16:9)</PresentationFormat>
  <Paragraphs>535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Baskerville Old Face</vt:lpstr>
      <vt:lpstr>Book Antiqua</vt:lpstr>
      <vt:lpstr>Bookman Old Style</vt:lpstr>
      <vt:lpstr>Calibri</vt:lpstr>
      <vt:lpstr>Comic Sans MS</vt:lpstr>
      <vt:lpstr>Rockwell</vt:lpstr>
      <vt:lpstr>Symbol</vt:lpstr>
      <vt:lpstr>Times New Roman</vt:lpstr>
      <vt:lpstr>Office Theme</vt:lpstr>
      <vt:lpstr>6_Office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T.S BORA</cp:lastModifiedBy>
  <cp:revision>1525</cp:revision>
  <dcterms:created xsi:type="dcterms:W3CDTF">2014-05-07T01:45:01Z</dcterms:created>
  <dcterms:modified xsi:type="dcterms:W3CDTF">2022-04-23T04:16:10Z</dcterms:modified>
</cp:coreProperties>
</file>