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5" r:id="rId2"/>
    <p:sldId id="353" r:id="rId3"/>
    <p:sldId id="354" r:id="rId4"/>
    <p:sldId id="308" r:id="rId5"/>
    <p:sldId id="391" r:id="rId6"/>
    <p:sldId id="393" r:id="rId7"/>
    <p:sldId id="387" r:id="rId8"/>
    <p:sldId id="314" r:id="rId9"/>
    <p:sldId id="315" r:id="rId10"/>
    <p:sldId id="394" r:id="rId1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6FA4C-F3A0-4996-9F3A-D2DA809C56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6FA4C-F3A0-4996-9F3A-D2DA809C56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677291"/>
            <a:ext cx="8115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944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ChangeArrowheads="1"/>
          </p:cNvSpPr>
          <p:nvPr/>
        </p:nvSpPr>
        <p:spPr bwMode="auto">
          <a:xfrm>
            <a:off x="3200400" y="261697"/>
            <a:ext cx="228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Hemisphere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164775" y="323552"/>
            <a:ext cx="2286000" cy="570971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1" y="1336868"/>
            <a:ext cx="205422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Rockwell" pitchFamily="18" charset="0"/>
              </a:rPr>
              <a:t>Examples : </a:t>
            </a:r>
          </a:p>
        </p:txBody>
      </p:sp>
      <p:pic>
        <p:nvPicPr>
          <p:cNvPr id="5" name="Picture 8" descr="images (4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2375" y="1673619"/>
            <a:ext cx="2667000" cy="266453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076701" y="4398859"/>
            <a:ext cx="26068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Half-cut sweet lime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3657603" y="1020892"/>
            <a:ext cx="4878379" cy="167427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1344" y="1438503"/>
            <a:ext cx="3286476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see one example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of a hemisphere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5628898" y="2220906"/>
            <a:ext cx="3263403" cy="15064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039" y="2623285"/>
            <a:ext cx="2180405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Hemisphere is 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half sphere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010742"/>
            <a:ext cx="347402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Hemisphere is half sphere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allAtOnce" animBg="1"/>
      <p:bldP spid="7" grpId="1" build="allAtOnce" animBg="1"/>
      <p:bldP spid="8" grpId="0"/>
      <p:bldP spid="8" grpId="1"/>
      <p:bldP spid="9" grpId="0" build="allAtOnce" animBg="1"/>
      <p:bldP spid="9" grpId="1" build="allAtOnce" animBg="1"/>
      <p:bldP spid="10" grpId="0"/>
      <p:bldP spid="10" grpId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504216" y="1282688"/>
            <a:ext cx="3040083" cy="492951"/>
          </a:xfrm>
          <a:prstGeom prst="ellipse">
            <a:avLst/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466048" y="1534360"/>
            <a:ext cx="3106897" cy="1534145"/>
          </a:xfrm>
          <a:custGeom>
            <a:avLst/>
            <a:gdLst>
              <a:gd name="connsiteX0" fmla="*/ 0 w 3144554"/>
              <a:gd name="connsiteY0" fmla="*/ 1388705 h 2777409"/>
              <a:gd name="connsiteX1" fmla="*/ 1572277 w 3144554"/>
              <a:gd name="connsiteY1" fmla="*/ 0 h 2777409"/>
              <a:gd name="connsiteX2" fmla="*/ 3144554 w 3144554"/>
              <a:gd name="connsiteY2" fmla="*/ 1388705 h 2777409"/>
              <a:gd name="connsiteX3" fmla="*/ 1572277 w 3144554"/>
              <a:gd name="connsiteY3" fmla="*/ 2777410 h 2777409"/>
              <a:gd name="connsiteX4" fmla="*/ 0 w 3144554"/>
              <a:gd name="connsiteY4" fmla="*/ 1388705 h 2777409"/>
              <a:gd name="connsiteX0" fmla="*/ 0 w 3112186"/>
              <a:gd name="connsiteY0" fmla="*/ 1243894 h 2778917"/>
              <a:gd name="connsiteX1" fmla="*/ 1539909 w 3112186"/>
              <a:gd name="connsiteY1" fmla="*/ 845 h 2778917"/>
              <a:gd name="connsiteX2" fmla="*/ 3112186 w 3112186"/>
              <a:gd name="connsiteY2" fmla="*/ 1389550 h 2778917"/>
              <a:gd name="connsiteX3" fmla="*/ 1539909 w 3112186"/>
              <a:gd name="connsiteY3" fmla="*/ 2778255 h 2778917"/>
              <a:gd name="connsiteX4" fmla="*/ 0 w 3112186"/>
              <a:gd name="connsiteY4" fmla="*/ 1243894 h 2778917"/>
              <a:gd name="connsiteX0" fmla="*/ 1124 w 3113310"/>
              <a:gd name="connsiteY0" fmla="*/ 1246890 h 2781913"/>
              <a:gd name="connsiteX1" fmla="*/ 1541033 w 3113310"/>
              <a:gd name="connsiteY1" fmla="*/ 3841 h 2781913"/>
              <a:gd name="connsiteX2" fmla="*/ 3113310 w 3113310"/>
              <a:gd name="connsiteY2" fmla="*/ 1392546 h 2781913"/>
              <a:gd name="connsiteX3" fmla="*/ 1541033 w 3113310"/>
              <a:gd name="connsiteY3" fmla="*/ 2781251 h 2781913"/>
              <a:gd name="connsiteX4" fmla="*/ 1124 w 3113310"/>
              <a:gd name="connsiteY4" fmla="*/ 1246890 h 2781913"/>
              <a:gd name="connsiteX0" fmla="*/ 1124 w 3113310"/>
              <a:gd name="connsiteY0" fmla="*/ 1246890 h 2782430"/>
              <a:gd name="connsiteX1" fmla="*/ 1541033 w 3113310"/>
              <a:gd name="connsiteY1" fmla="*/ 3841 h 2782430"/>
              <a:gd name="connsiteX2" fmla="*/ 3113310 w 3113310"/>
              <a:gd name="connsiteY2" fmla="*/ 1392546 h 2782430"/>
              <a:gd name="connsiteX3" fmla="*/ 1541033 w 3113310"/>
              <a:gd name="connsiteY3" fmla="*/ 2781251 h 2782430"/>
              <a:gd name="connsiteX4" fmla="*/ 1124 w 3113310"/>
              <a:gd name="connsiteY4" fmla="*/ 1246890 h 2782430"/>
              <a:gd name="connsiteX0" fmla="*/ 1125 w 3121403"/>
              <a:gd name="connsiteY0" fmla="*/ 1243282 h 2777670"/>
              <a:gd name="connsiteX1" fmla="*/ 1541034 w 3121403"/>
              <a:gd name="connsiteY1" fmla="*/ 233 h 2777670"/>
              <a:gd name="connsiteX2" fmla="*/ 3121403 w 3121403"/>
              <a:gd name="connsiteY2" fmla="*/ 1267558 h 2777670"/>
              <a:gd name="connsiteX3" fmla="*/ 1541034 w 3121403"/>
              <a:gd name="connsiteY3" fmla="*/ 2777643 h 2777670"/>
              <a:gd name="connsiteX4" fmla="*/ 1125 w 3121403"/>
              <a:gd name="connsiteY4" fmla="*/ 1243282 h 2777670"/>
              <a:gd name="connsiteX0" fmla="*/ 1125 w 3121403"/>
              <a:gd name="connsiteY0" fmla="*/ 1243282 h 2777677"/>
              <a:gd name="connsiteX1" fmla="*/ 1541034 w 3121403"/>
              <a:gd name="connsiteY1" fmla="*/ 233 h 2777677"/>
              <a:gd name="connsiteX2" fmla="*/ 3121403 w 3121403"/>
              <a:gd name="connsiteY2" fmla="*/ 1267558 h 2777677"/>
              <a:gd name="connsiteX3" fmla="*/ 1541034 w 3121403"/>
              <a:gd name="connsiteY3" fmla="*/ 2777643 h 2777677"/>
              <a:gd name="connsiteX4" fmla="*/ 1125 w 3121403"/>
              <a:gd name="connsiteY4" fmla="*/ 1243282 h 2777677"/>
              <a:gd name="connsiteX0" fmla="*/ 1125 w 3121403"/>
              <a:gd name="connsiteY0" fmla="*/ 1243282 h 2777680"/>
              <a:gd name="connsiteX1" fmla="*/ 1541034 w 3121403"/>
              <a:gd name="connsiteY1" fmla="*/ 233 h 2777680"/>
              <a:gd name="connsiteX2" fmla="*/ 3121403 w 3121403"/>
              <a:gd name="connsiteY2" fmla="*/ 1267558 h 2777680"/>
              <a:gd name="connsiteX3" fmla="*/ 1541034 w 3121403"/>
              <a:gd name="connsiteY3" fmla="*/ 2777643 h 2777680"/>
              <a:gd name="connsiteX4" fmla="*/ 1125 w 3121403"/>
              <a:gd name="connsiteY4" fmla="*/ 1243282 h 277768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45460 h 2779858"/>
              <a:gd name="connsiteX1" fmla="*/ 2691825 w 3120278"/>
              <a:gd name="connsiteY1" fmla="*/ 958408 h 2779858"/>
              <a:gd name="connsiteX2" fmla="*/ 1539909 w 3120278"/>
              <a:gd name="connsiteY2" fmla="*/ 2411 h 2779858"/>
              <a:gd name="connsiteX3" fmla="*/ 3120278 w 3120278"/>
              <a:gd name="connsiteY3" fmla="*/ 1269736 h 2779858"/>
              <a:gd name="connsiteX4" fmla="*/ 1539909 w 3120278"/>
              <a:gd name="connsiteY4" fmla="*/ 2779821 h 2779858"/>
              <a:gd name="connsiteX5" fmla="*/ 0 w 3120278"/>
              <a:gd name="connsiteY5" fmla="*/ 1245460 h 2779858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305002 h 1839400"/>
              <a:gd name="connsiteX1" fmla="*/ 2732285 w 3120278"/>
              <a:gd name="connsiteY1" fmla="*/ 479196 h 1839400"/>
              <a:gd name="connsiteX2" fmla="*/ 2923647 w 3120278"/>
              <a:gd name="connsiteY2" fmla="*/ 397139 h 1839400"/>
              <a:gd name="connsiteX3" fmla="*/ 3120278 w 3120278"/>
              <a:gd name="connsiteY3" fmla="*/ 329278 h 1839400"/>
              <a:gd name="connsiteX4" fmla="*/ 1539909 w 3120278"/>
              <a:gd name="connsiteY4" fmla="*/ 1839363 h 1839400"/>
              <a:gd name="connsiteX5" fmla="*/ 0 w 3120278"/>
              <a:gd name="connsiteY5" fmla="*/ 305002 h 1839400"/>
              <a:gd name="connsiteX0" fmla="*/ 0 w 3223578"/>
              <a:gd name="connsiteY0" fmla="*/ 47827 h 1582197"/>
              <a:gd name="connsiteX1" fmla="*/ 2732285 w 3223578"/>
              <a:gd name="connsiteY1" fmla="*/ 222021 h 1582197"/>
              <a:gd name="connsiteX2" fmla="*/ 3120278 w 3223578"/>
              <a:gd name="connsiteY2" fmla="*/ 72103 h 1582197"/>
              <a:gd name="connsiteX3" fmla="*/ 1539909 w 3223578"/>
              <a:gd name="connsiteY3" fmla="*/ 1582188 h 1582197"/>
              <a:gd name="connsiteX4" fmla="*/ 0 w 3223578"/>
              <a:gd name="connsiteY4" fmla="*/ 47827 h 1582197"/>
              <a:gd name="connsiteX0" fmla="*/ 0 w 3223578"/>
              <a:gd name="connsiteY0" fmla="*/ 47827 h 1582225"/>
              <a:gd name="connsiteX1" fmla="*/ 2732285 w 3223578"/>
              <a:gd name="connsiteY1" fmla="*/ 222021 h 1582225"/>
              <a:gd name="connsiteX2" fmla="*/ 3120278 w 3223578"/>
              <a:gd name="connsiteY2" fmla="*/ 72103 h 1582225"/>
              <a:gd name="connsiteX3" fmla="*/ 1539909 w 3223578"/>
              <a:gd name="connsiteY3" fmla="*/ 1582188 h 1582225"/>
              <a:gd name="connsiteX4" fmla="*/ 0 w 3223578"/>
              <a:gd name="connsiteY4" fmla="*/ 47827 h 1582225"/>
              <a:gd name="connsiteX0" fmla="*/ 0 w 3120278"/>
              <a:gd name="connsiteY0" fmla="*/ 186027 h 1720425"/>
              <a:gd name="connsiteX1" fmla="*/ 2732285 w 3120278"/>
              <a:gd name="connsiteY1" fmla="*/ 360221 h 1720425"/>
              <a:gd name="connsiteX2" fmla="*/ 3120278 w 3120278"/>
              <a:gd name="connsiteY2" fmla="*/ 210303 h 1720425"/>
              <a:gd name="connsiteX3" fmla="*/ 1539909 w 3120278"/>
              <a:gd name="connsiteY3" fmla="*/ 1720388 h 1720425"/>
              <a:gd name="connsiteX4" fmla="*/ 0 w 3120278"/>
              <a:gd name="connsiteY4" fmla="*/ 186027 h 1720425"/>
              <a:gd name="connsiteX0" fmla="*/ 0 w 3130074"/>
              <a:gd name="connsiteY0" fmla="*/ 28290 h 1562688"/>
              <a:gd name="connsiteX1" fmla="*/ 2732285 w 3130074"/>
              <a:gd name="connsiteY1" fmla="*/ 202484 h 1562688"/>
              <a:gd name="connsiteX2" fmla="*/ 3120278 w 3130074"/>
              <a:gd name="connsiteY2" fmla="*/ 52566 h 1562688"/>
              <a:gd name="connsiteX3" fmla="*/ 1539909 w 3130074"/>
              <a:gd name="connsiteY3" fmla="*/ 1562651 h 1562688"/>
              <a:gd name="connsiteX4" fmla="*/ 0 w 3130074"/>
              <a:gd name="connsiteY4" fmla="*/ 28290 h 1562688"/>
              <a:gd name="connsiteX0" fmla="*/ 0 w 3120278"/>
              <a:gd name="connsiteY0" fmla="*/ 89669 h 1624067"/>
              <a:gd name="connsiteX1" fmla="*/ 2732285 w 3120278"/>
              <a:gd name="connsiteY1" fmla="*/ 263863 h 1624067"/>
              <a:gd name="connsiteX2" fmla="*/ 3120278 w 3120278"/>
              <a:gd name="connsiteY2" fmla="*/ 113945 h 1624067"/>
              <a:gd name="connsiteX3" fmla="*/ 1539909 w 3120278"/>
              <a:gd name="connsiteY3" fmla="*/ 1624030 h 1624067"/>
              <a:gd name="connsiteX4" fmla="*/ 0 w 3120278"/>
              <a:gd name="connsiteY4" fmla="*/ 89669 h 162406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0 h 1534398"/>
              <a:gd name="connsiteX1" fmla="*/ 1658228 w 3120278"/>
              <a:gd name="connsiteY1" fmla="*/ 257651 h 1534398"/>
              <a:gd name="connsiteX2" fmla="*/ 3120278 w 3120278"/>
              <a:gd name="connsiteY2" fmla="*/ 24276 h 1534398"/>
              <a:gd name="connsiteX3" fmla="*/ 1539909 w 3120278"/>
              <a:gd name="connsiteY3" fmla="*/ 1534361 h 1534398"/>
              <a:gd name="connsiteX4" fmla="*/ 0 w 3120278"/>
              <a:gd name="connsiteY4" fmla="*/ 0 h 1534398"/>
              <a:gd name="connsiteX0" fmla="*/ 0 w 3106897"/>
              <a:gd name="connsiteY0" fmla="*/ 817 h 1535180"/>
              <a:gd name="connsiteX1" fmla="*/ 1658228 w 3106897"/>
              <a:gd name="connsiteY1" fmla="*/ 258468 h 1535180"/>
              <a:gd name="connsiteX2" fmla="*/ 3106897 w 3106897"/>
              <a:gd name="connsiteY2" fmla="*/ 7251 h 1535180"/>
              <a:gd name="connsiteX3" fmla="*/ 1539909 w 3106897"/>
              <a:gd name="connsiteY3" fmla="*/ 1535178 h 1535180"/>
              <a:gd name="connsiteX4" fmla="*/ 0 w 3106897"/>
              <a:gd name="connsiteY4" fmla="*/ 817 h 1535180"/>
              <a:gd name="connsiteX0" fmla="*/ 0 w 3106897"/>
              <a:gd name="connsiteY0" fmla="*/ 1203 h 1535566"/>
              <a:gd name="connsiteX1" fmla="*/ 1640386 w 3106897"/>
              <a:gd name="connsiteY1" fmla="*/ 241012 h 1535566"/>
              <a:gd name="connsiteX2" fmla="*/ 3106897 w 3106897"/>
              <a:gd name="connsiteY2" fmla="*/ 7637 h 1535566"/>
              <a:gd name="connsiteX3" fmla="*/ 1539909 w 3106897"/>
              <a:gd name="connsiteY3" fmla="*/ 1535564 h 1535566"/>
              <a:gd name="connsiteX4" fmla="*/ 0 w 3106897"/>
              <a:gd name="connsiteY4" fmla="*/ 1203 h 153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897" h="1535566">
                <a:moveTo>
                  <a:pt x="0" y="1203"/>
                </a:moveTo>
                <a:cubicBezTo>
                  <a:pt x="529154" y="288353"/>
                  <a:pt x="973609" y="200642"/>
                  <a:pt x="1640386" y="241012"/>
                </a:cubicBezTo>
                <a:cubicBezTo>
                  <a:pt x="3154660" y="245058"/>
                  <a:pt x="3077090" y="-50763"/>
                  <a:pt x="3106897" y="7637"/>
                </a:cubicBezTo>
                <a:cubicBezTo>
                  <a:pt x="3021456" y="1197284"/>
                  <a:pt x="2057725" y="1536636"/>
                  <a:pt x="1539909" y="1535564"/>
                </a:cubicBezTo>
                <a:cubicBezTo>
                  <a:pt x="1022093" y="1534492"/>
                  <a:pt x="40460" y="1213226"/>
                  <a:pt x="0" y="1203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0" name="Oval 1"/>
          <p:cNvSpPr/>
          <p:nvPr/>
        </p:nvSpPr>
        <p:spPr>
          <a:xfrm>
            <a:off x="5481688" y="1554853"/>
            <a:ext cx="3106897" cy="1534145"/>
          </a:xfrm>
          <a:custGeom>
            <a:avLst/>
            <a:gdLst>
              <a:gd name="connsiteX0" fmla="*/ 0 w 3144554"/>
              <a:gd name="connsiteY0" fmla="*/ 1388705 h 2777409"/>
              <a:gd name="connsiteX1" fmla="*/ 1572277 w 3144554"/>
              <a:gd name="connsiteY1" fmla="*/ 0 h 2777409"/>
              <a:gd name="connsiteX2" fmla="*/ 3144554 w 3144554"/>
              <a:gd name="connsiteY2" fmla="*/ 1388705 h 2777409"/>
              <a:gd name="connsiteX3" fmla="*/ 1572277 w 3144554"/>
              <a:gd name="connsiteY3" fmla="*/ 2777410 h 2777409"/>
              <a:gd name="connsiteX4" fmla="*/ 0 w 3144554"/>
              <a:gd name="connsiteY4" fmla="*/ 1388705 h 2777409"/>
              <a:gd name="connsiteX0" fmla="*/ 0 w 3112186"/>
              <a:gd name="connsiteY0" fmla="*/ 1243894 h 2778917"/>
              <a:gd name="connsiteX1" fmla="*/ 1539909 w 3112186"/>
              <a:gd name="connsiteY1" fmla="*/ 845 h 2778917"/>
              <a:gd name="connsiteX2" fmla="*/ 3112186 w 3112186"/>
              <a:gd name="connsiteY2" fmla="*/ 1389550 h 2778917"/>
              <a:gd name="connsiteX3" fmla="*/ 1539909 w 3112186"/>
              <a:gd name="connsiteY3" fmla="*/ 2778255 h 2778917"/>
              <a:gd name="connsiteX4" fmla="*/ 0 w 3112186"/>
              <a:gd name="connsiteY4" fmla="*/ 1243894 h 2778917"/>
              <a:gd name="connsiteX0" fmla="*/ 1124 w 3113310"/>
              <a:gd name="connsiteY0" fmla="*/ 1246890 h 2781913"/>
              <a:gd name="connsiteX1" fmla="*/ 1541033 w 3113310"/>
              <a:gd name="connsiteY1" fmla="*/ 3841 h 2781913"/>
              <a:gd name="connsiteX2" fmla="*/ 3113310 w 3113310"/>
              <a:gd name="connsiteY2" fmla="*/ 1392546 h 2781913"/>
              <a:gd name="connsiteX3" fmla="*/ 1541033 w 3113310"/>
              <a:gd name="connsiteY3" fmla="*/ 2781251 h 2781913"/>
              <a:gd name="connsiteX4" fmla="*/ 1124 w 3113310"/>
              <a:gd name="connsiteY4" fmla="*/ 1246890 h 2781913"/>
              <a:gd name="connsiteX0" fmla="*/ 1124 w 3113310"/>
              <a:gd name="connsiteY0" fmla="*/ 1246890 h 2782430"/>
              <a:gd name="connsiteX1" fmla="*/ 1541033 w 3113310"/>
              <a:gd name="connsiteY1" fmla="*/ 3841 h 2782430"/>
              <a:gd name="connsiteX2" fmla="*/ 3113310 w 3113310"/>
              <a:gd name="connsiteY2" fmla="*/ 1392546 h 2782430"/>
              <a:gd name="connsiteX3" fmla="*/ 1541033 w 3113310"/>
              <a:gd name="connsiteY3" fmla="*/ 2781251 h 2782430"/>
              <a:gd name="connsiteX4" fmla="*/ 1124 w 3113310"/>
              <a:gd name="connsiteY4" fmla="*/ 1246890 h 2782430"/>
              <a:gd name="connsiteX0" fmla="*/ 1125 w 3121403"/>
              <a:gd name="connsiteY0" fmla="*/ 1243282 h 2777670"/>
              <a:gd name="connsiteX1" fmla="*/ 1541034 w 3121403"/>
              <a:gd name="connsiteY1" fmla="*/ 233 h 2777670"/>
              <a:gd name="connsiteX2" fmla="*/ 3121403 w 3121403"/>
              <a:gd name="connsiteY2" fmla="*/ 1267558 h 2777670"/>
              <a:gd name="connsiteX3" fmla="*/ 1541034 w 3121403"/>
              <a:gd name="connsiteY3" fmla="*/ 2777643 h 2777670"/>
              <a:gd name="connsiteX4" fmla="*/ 1125 w 3121403"/>
              <a:gd name="connsiteY4" fmla="*/ 1243282 h 2777670"/>
              <a:gd name="connsiteX0" fmla="*/ 1125 w 3121403"/>
              <a:gd name="connsiteY0" fmla="*/ 1243282 h 2777677"/>
              <a:gd name="connsiteX1" fmla="*/ 1541034 w 3121403"/>
              <a:gd name="connsiteY1" fmla="*/ 233 h 2777677"/>
              <a:gd name="connsiteX2" fmla="*/ 3121403 w 3121403"/>
              <a:gd name="connsiteY2" fmla="*/ 1267558 h 2777677"/>
              <a:gd name="connsiteX3" fmla="*/ 1541034 w 3121403"/>
              <a:gd name="connsiteY3" fmla="*/ 2777643 h 2777677"/>
              <a:gd name="connsiteX4" fmla="*/ 1125 w 3121403"/>
              <a:gd name="connsiteY4" fmla="*/ 1243282 h 2777677"/>
              <a:gd name="connsiteX0" fmla="*/ 1125 w 3121403"/>
              <a:gd name="connsiteY0" fmla="*/ 1243282 h 2777680"/>
              <a:gd name="connsiteX1" fmla="*/ 1541034 w 3121403"/>
              <a:gd name="connsiteY1" fmla="*/ 233 h 2777680"/>
              <a:gd name="connsiteX2" fmla="*/ 3121403 w 3121403"/>
              <a:gd name="connsiteY2" fmla="*/ 1267558 h 2777680"/>
              <a:gd name="connsiteX3" fmla="*/ 1541034 w 3121403"/>
              <a:gd name="connsiteY3" fmla="*/ 2777643 h 2777680"/>
              <a:gd name="connsiteX4" fmla="*/ 1125 w 3121403"/>
              <a:gd name="connsiteY4" fmla="*/ 1243282 h 277768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89932 w 3210210"/>
              <a:gd name="connsiteY0" fmla="*/ 1275192 h 2809590"/>
              <a:gd name="connsiteX1" fmla="*/ 337962 w 3210210"/>
              <a:gd name="connsiteY1" fmla="*/ 454066 h 2809590"/>
              <a:gd name="connsiteX2" fmla="*/ 1629841 w 3210210"/>
              <a:gd name="connsiteY2" fmla="*/ 32143 h 2809590"/>
              <a:gd name="connsiteX3" fmla="*/ 3210210 w 3210210"/>
              <a:gd name="connsiteY3" fmla="*/ 1299468 h 2809590"/>
              <a:gd name="connsiteX4" fmla="*/ 1629841 w 3210210"/>
              <a:gd name="connsiteY4" fmla="*/ 2809553 h 2809590"/>
              <a:gd name="connsiteX5" fmla="*/ 89932 w 3210210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75192 h 2809590"/>
              <a:gd name="connsiteX1" fmla="*/ 248030 w 3120278"/>
              <a:gd name="connsiteY1" fmla="*/ 454066 h 2809590"/>
              <a:gd name="connsiteX2" fmla="*/ 1539909 w 3120278"/>
              <a:gd name="connsiteY2" fmla="*/ 32143 h 2809590"/>
              <a:gd name="connsiteX3" fmla="*/ 3120278 w 3120278"/>
              <a:gd name="connsiteY3" fmla="*/ 1299468 h 2809590"/>
              <a:gd name="connsiteX4" fmla="*/ 1539909 w 3120278"/>
              <a:gd name="connsiteY4" fmla="*/ 2809553 h 2809590"/>
              <a:gd name="connsiteX5" fmla="*/ 0 w 3120278"/>
              <a:gd name="connsiteY5" fmla="*/ 1275192 h 2809590"/>
              <a:gd name="connsiteX0" fmla="*/ 0 w 3120278"/>
              <a:gd name="connsiteY0" fmla="*/ 1245460 h 2779858"/>
              <a:gd name="connsiteX1" fmla="*/ 2691825 w 3120278"/>
              <a:gd name="connsiteY1" fmla="*/ 958408 h 2779858"/>
              <a:gd name="connsiteX2" fmla="*/ 1539909 w 3120278"/>
              <a:gd name="connsiteY2" fmla="*/ 2411 h 2779858"/>
              <a:gd name="connsiteX3" fmla="*/ 3120278 w 3120278"/>
              <a:gd name="connsiteY3" fmla="*/ 1269736 h 2779858"/>
              <a:gd name="connsiteX4" fmla="*/ 1539909 w 3120278"/>
              <a:gd name="connsiteY4" fmla="*/ 2779821 h 2779858"/>
              <a:gd name="connsiteX5" fmla="*/ 0 w 3120278"/>
              <a:gd name="connsiteY5" fmla="*/ 1245460 h 2779858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1243904 h 2778302"/>
              <a:gd name="connsiteX1" fmla="*/ 2732285 w 3120278"/>
              <a:gd name="connsiteY1" fmla="*/ 1418098 h 2778302"/>
              <a:gd name="connsiteX2" fmla="*/ 1539909 w 3120278"/>
              <a:gd name="connsiteY2" fmla="*/ 855 h 2778302"/>
              <a:gd name="connsiteX3" fmla="*/ 3120278 w 3120278"/>
              <a:gd name="connsiteY3" fmla="*/ 1268180 h 2778302"/>
              <a:gd name="connsiteX4" fmla="*/ 1539909 w 3120278"/>
              <a:gd name="connsiteY4" fmla="*/ 2778265 h 2778302"/>
              <a:gd name="connsiteX5" fmla="*/ 0 w 3120278"/>
              <a:gd name="connsiteY5" fmla="*/ 1243904 h 2778302"/>
              <a:gd name="connsiteX0" fmla="*/ 0 w 3120278"/>
              <a:gd name="connsiteY0" fmla="*/ 305002 h 1839400"/>
              <a:gd name="connsiteX1" fmla="*/ 2732285 w 3120278"/>
              <a:gd name="connsiteY1" fmla="*/ 479196 h 1839400"/>
              <a:gd name="connsiteX2" fmla="*/ 2923647 w 3120278"/>
              <a:gd name="connsiteY2" fmla="*/ 397139 h 1839400"/>
              <a:gd name="connsiteX3" fmla="*/ 3120278 w 3120278"/>
              <a:gd name="connsiteY3" fmla="*/ 329278 h 1839400"/>
              <a:gd name="connsiteX4" fmla="*/ 1539909 w 3120278"/>
              <a:gd name="connsiteY4" fmla="*/ 1839363 h 1839400"/>
              <a:gd name="connsiteX5" fmla="*/ 0 w 3120278"/>
              <a:gd name="connsiteY5" fmla="*/ 305002 h 1839400"/>
              <a:gd name="connsiteX0" fmla="*/ 0 w 3223578"/>
              <a:gd name="connsiteY0" fmla="*/ 47827 h 1582197"/>
              <a:gd name="connsiteX1" fmla="*/ 2732285 w 3223578"/>
              <a:gd name="connsiteY1" fmla="*/ 222021 h 1582197"/>
              <a:gd name="connsiteX2" fmla="*/ 3120278 w 3223578"/>
              <a:gd name="connsiteY2" fmla="*/ 72103 h 1582197"/>
              <a:gd name="connsiteX3" fmla="*/ 1539909 w 3223578"/>
              <a:gd name="connsiteY3" fmla="*/ 1582188 h 1582197"/>
              <a:gd name="connsiteX4" fmla="*/ 0 w 3223578"/>
              <a:gd name="connsiteY4" fmla="*/ 47827 h 1582197"/>
              <a:gd name="connsiteX0" fmla="*/ 0 w 3223578"/>
              <a:gd name="connsiteY0" fmla="*/ 47827 h 1582225"/>
              <a:gd name="connsiteX1" fmla="*/ 2732285 w 3223578"/>
              <a:gd name="connsiteY1" fmla="*/ 222021 h 1582225"/>
              <a:gd name="connsiteX2" fmla="*/ 3120278 w 3223578"/>
              <a:gd name="connsiteY2" fmla="*/ 72103 h 1582225"/>
              <a:gd name="connsiteX3" fmla="*/ 1539909 w 3223578"/>
              <a:gd name="connsiteY3" fmla="*/ 1582188 h 1582225"/>
              <a:gd name="connsiteX4" fmla="*/ 0 w 3223578"/>
              <a:gd name="connsiteY4" fmla="*/ 47827 h 1582225"/>
              <a:gd name="connsiteX0" fmla="*/ 0 w 3120278"/>
              <a:gd name="connsiteY0" fmla="*/ 186027 h 1720425"/>
              <a:gd name="connsiteX1" fmla="*/ 2732285 w 3120278"/>
              <a:gd name="connsiteY1" fmla="*/ 360221 h 1720425"/>
              <a:gd name="connsiteX2" fmla="*/ 3120278 w 3120278"/>
              <a:gd name="connsiteY2" fmla="*/ 210303 h 1720425"/>
              <a:gd name="connsiteX3" fmla="*/ 1539909 w 3120278"/>
              <a:gd name="connsiteY3" fmla="*/ 1720388 h 1720425"/>
              <a:gd name="connsiteX4" fmla="*/ 0 w 3120278"/>
              <a:gd name="connsiteY4" fmla="*/ 186027 h 1720425"/>
              <a:gd name="connsiteX0" fmla="*/ 0 w 3130074"/>
              <a:gd name="connsiteY0" fmla="*/ 28290 h 1562688"/>
              <a:gd name="connsiteX1" fmla="*/ 2732285 w 3130074"/>
              <a:gd name="connsiteY1" fmla="*/ 202484 h 1562688"/>
              <a:gd name="connsiteX2" fmla="*/ 3120278 w 3130074"/>
              <a:gd name="connsiteY2" fmla="*/ 52566 h 1562688"/>
              <a:gd name="connsiteX3" fmla="*/ 1539909 w 3130074"/>
              <a:gd name="connsiteY3" fmla="*/ 1562651 h 1562688"/>
              <a:gd name="connsiteX4" fmla="*/ 0 w 3130074"/>
              <a:gd name="connsiteY4" fmla="*/ 28290 h 1562688"/>
              <a:gd name="connsiteX0" fmla="*/ 0 w 3120278"/>
              <a:gd name="connsiteY0" fmla="*/ 89669 h 1624067"/>
              <a:gd name="connsiteX1" fmla="*/ 2732285 w 3120278"/>
              <a:gd name="connsiteY1" fmla="*/ 263863 h 1624067"/>
              <a:gd name="connsiteX2" fmla="*/ 3120278 w 3120278"/>
              <a:gd name="connsiteY2" fmla="*/ 113945 h 1624067"/>
              <a:gd name="connsiteX3" fmla="*/ 1539909 w 3120278"/>
              <a:gd name="connsiteY3" fmla="*/ 1624030 h 1624067"/>
              <a:gd name="connsiteX4" fmla="*/ 0 w 3120278"/>
              <a:gd name="connsiteY4" fmla="*/ 89669 h 162406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77659 h 1612057"/>
              <a:gd name="connsiteX1" fmla="*/ 1658228 w 3120278"/>
              <a:gd name="connsiteY1" fmla="*/ 335310 h 1612057"/>
              <a:gd name="connsiteX2" fmla="*/ 3120278 w 3120278"/>
              <a:gd name="connsiteY2" fmla="*/ 101935 h 1612057"/>
              <a:gd name="connsiteX3" fmla="*/ 1539909 w 3120278"/>
              <a:gd name="connsiteY3" fmla="*/ 1612020 h 1612057"/>
              <a:gd name="connsiteX4" fmla="*/ 0 w 3120278"/>
              <a:gd name="connsiteY4" fmla="*/ 77659 h 1612057"/>
              <a:gd name="connsiteX0" fmla="*/ 0 w 3120278"/>
              <a:gd name="connsiteY0" fmla="*/ 0 h 1534398"/>
              <a:gd name="connsiteX1" fmla="*/ 1658228 w 3120278"/>
              <a:gd name="connsiteY1" fmla="*/ 257651 h 1534398"/>
              <a:gd name="connsiteX2" fmla="*/ 3120278 w 3120278"/>
              <a:gd name="connsiteY2" fmla="*/ 24276 h 1534398"/>
              <a:gd name="connsiteX3" fmla="*/ 1539909 w 3120278"/>
              <a:gd name="connsiteY3" fmla="*/ 1534361 h 1534398"/>
              <a:gd name="connsiteX4" fmla="*/ 0 w 3120278"/>
              <a:gd name="connsiteY4" fmla="*/ 0 h 1534398"/>
              <a:gd name="connsiteX0" fmla="*/ 0 w 3106897"/>
              <a:gd name="connsiteY0" fmla="*/ 817 h 1535180"/>
              <a:gd name="connsiteX1" fmla="*/ 1658228 w 3106897"/>
              <a:gd name="connsiteY1" fmla="*/ 258468 h 1535180"/>
              <a:gd name="connsiteX2" fmla="*/ 3106897 w 3106897"/>
              <a:gd name="connsiteY2" fmla="*/ 7251 h 1535180"/>
              <a:gd name="connsiteX3" fmla="*/ 1539909 w 3106897"/>
              <a:gd name="connsiteY3" fmla="*/ 1535178 h 1535180"/>
              <a:gd name="connsiteX4" fmla="*/ 0 w 3106897"/>
              <a:gd name="connsiteY4" fmla="*/ 817 h 1535180"/>
              <a:gd name="connsiteX0" fmla="*/ 0 w 3106897"/>
              <a:gd name="connsiteY0" fmla="*/ 1203 h 1535566"/>
              <a:gd name="connsiteX1" fmla="*/ 1640386 w 3106897"/>
              <a:gd name="connsiteY1" fmla="*/ 241012 h 1535566"/>
              <a:gd name="connsiteX2" fmla="*/ 3106897 w 3106897"/>
              <a:gd name="connsiteY2" fmla="*/ 7637 h 1535566"/>
              <a:gd name="connsiteX3" fmla="*/ 1539909 w 3106897"/>
              <a:gd name="connsiteY3" fmla="*/ 1535564 h 1535566"/>
              <a:gd name="connsiteX4" fmla="*/ 0 w 3106897"/>
              <a:gd name="connsiteY4" fmla="*/ 1203 h 153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897" h="1535566">
                <a:moveTo>
                  <a:pt x="0" y="1203"/>
                </a:moveTo>
                <a:cubicBezTo>
                  <a:pt x="529154" y="288353"/>
                  <a:pt x="973609" y="200642"/>
                  <a:pt x="1640386" y="241012"/>
                </a:cubicBezTo>
                <a:cubicBezTo>
                  <a:pt x="3154660" y="245058"/>
                  <a:pt x="3077090" y="-50763"/>
                  <a:pt x="3106897" y="7637"/>
                </a:cubicBezTo>
                <a:cubicBezTo>
                  <a:pt x="3021456" y="1197284"/>
                  <a:pt x="2057725" y="1536636"/>
                  <a:pt x="1539909" y="1535564"/>
                </a:cubicBezTo>
                <a:cubicBezTo>
                  <a:pt x="1022093" y="1534492"/>
                  <a:pt x="40460" y="1213226"/>
                  <a:pt x="0" y="1203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33742" y="329306"/>
            <a:ext cx="2358892" cy="66923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07622" y="3322894"/>
            <a:ext cx="4331578" cy="103475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AutoShape 7"/>
          <p:cNvSpPr>
            <a:spLocks noChangeAspect="1" noChangeArrowheads="1" noTextEdit="1"/>
          </p:cNvSpPr>
          <p:nvPr/>
        </p:nvSpPr>
        <p:spPr bwMode="auto">
          <a:xfrm>
            <a:off x="5424488" y="1245504"/>
            <a:ext cx="3186112" cy="185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28"/>
          <p:cNvGrpSpPr/>
          <p:nvPr/>
        </p:nvGrpSpPr>
        <p:grpSpPr>
          <a:xfrm>
            <a:off x="5447576" y="1259346"/>
            <a:ext cx="3126084" cy="1829934"/>
            <a:chOff x="5447576" y="1260510"/>
            <a:chExt cx="3126084" cy="1831629"/>
          </a:xfrm>
        </p:grpSpPr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5466046" y="1260510"/>
              <a:ext cx="3107614" cy="544871"/>
            </a:xfrm>
            <a:custGeom>
              <a:avLst/>
              <a:gdLst>
                <a:gd name="T0" fmla="*/ 1010 w 222"/>
                <a:gd name="T1" fmla="*/ 0 h 39"/>
                <a:gd name="T2" fmla="*/ 1010 w 222"/>
                <a:gd name="T3" fmla="*/ 18 h 39"/>
                <a:gd name="T4" fmla="*/ 1010 w 222"/>
                <a:gd name="T5" fmla="*/ 0 h 39"/>
                <a:gd name="T6" fmla="*/ 1710 w 222"/>
                <a:gd name="T7" fmla="*/ 73 h 39"/>
                <a:gd name="T8" fmla="*/ 1010 w 222"/>
                <a:gd name="T9" fmla="*/ 0 h 39"/>
                <a:gd name="T10" fmla="*/ 2019 w 222"/>
                <a:gd name="T11" fmla="*/ 172 h 39"/>
                <a:gd name="T12" fmla="*/ 1710 w 222"/>
                <a:gd name="T13" fmla="*/ 73 h 39"/>
                <a:gd name="T14" fmla="*/ 2019 w 222"/>
                <a:gd name="T15" fmla="*/ 172 h 39"/>
                <a:gd name="T16" fmla="*/ 2001 w 222"/>
                <a:gd name="T17" fmla="*/ 172 h 39"/>
                <a:gd name="T18" fmla="*/ 2019 w 222"/>
                <a:gd name="T19" fmla="*/ 172 h 39"/>
                <a:gd name="T20" fmla="*/ 2019 w 222"/>
                <a:gd name="T21" fmla="*/ 172 h 39"/>
                <a:gd name="T22" fmla="*/ 2001 w 222"/>
                <a:gd name="T23" fmla="*/ 172 h 39"/>
                <a:gd name="T24" fmla="*/ 2019 w 222"/>
                <a:gd name="T25" fmla="*/ 172 h 39"/>
                <a:gd name="T26" fmla="*/ 1710 w 222"/>
                <a:gd name="T27" fmla="*/ 281 h 39"/>
                <a:gd name="T28" fmla="*/ 2019 w 222"/>
                <a:gd name="T29" fmla="*/ 172 h 39"/>
                <a:gd name="T30" fmla="*/ 1010 w 222"/>
                <a:gd name="T31" fmla="*/ 354 h 39"/>
                <a:gd name="T32" fmla="*/ 1710 w 222"/>
                <a:gd name="T33" fmla="*/ 281 h 39"/>
                <a:gd name="T34" fmla="*/ 1010 w 222"/>
                <a:gd name="T35" fmla="*/ 354 h 39"/>
                <a:gd name="T36" fmla="*/ 1010 w 222"/>
                <a:gd name="T37" fmla="*/ 327 h 39"/>
                <a:gd name="T38" fmla="*/ 1010 w 222"/>
                <a:gd name="T39" fmla="*/ 354 h 39"/>
                <a:gd name="T40" fmla="*/ 1010 w 222"/>
                <a:gd name="T41" fmla="*/ 354 h 39"/>
                <a:gd name="T42" fmla="*/ 1010 w 222"/>
                <a:gd name="T43" fmla="*/ 327 h 39"/>
                <a:gd name="T44" fmla="*/ 1010 w 222"/>
                <a:gd name="T45" fmla="*/ 354 h 39"/>
                <a:gd name="T46" fmla="*/ 309 w 222"/>
                <a:gd name="T47" fmla="*/ 281 h 39"/>
                <a:gd name="T48" fmla="*/ 1010 w 222"/>
                <a:gd name="T49" fmla="*/ 354 h 39"/>
                <a:gd name="T50" fmla="*/ 218 w 222"/>
                <a:gd name="T51" fmla="*/ 290 h 39"/>
                <a:gd name="T52" fmla="*/ 309 w 222"/>
                <a:gd name="T53" fmla="*/ 281 h 39"/>
                <a:gd name="T54" fmla="*/ 218 w 222"/>
                <a:gd name="T55" fmla="*/ 290 h 39"/>
                <a:gd name="T56" fmla="*/ 18 w 222"/>
                <a:gd name="T57" fmla="*/ 172 h 39"/>
                <a:gd name="T58" fmla="*/ 218 w 222"/>
                <a:gd name="T59" fmla="*/ 290 h 39"/>
                <a:gd name="T60" fmla="*/ 0 w 222"/>
                <a:gd name="T61" fmla="*/ 172 h 39"/>
                <a:gd name="T62" fmla="*/ 18 w 222"/>
                <a:gd name="T63" fmla="*/ 172 h 39"/>
                <a:gd name="T64" fmla="*/ 0 w 222"/>
                <a:gd name="T65" fmla="*/ 172 h 39"/>
                <a:gd name="T66" fmla="*/ 309 w 222"/>
                <a:gd name="T67" fmla="*/ 73 h 39"/>
                <a:gd name="T68" fmla="*/ 0 w 222"/>
                <a:gd name="T69" fmla="*/ 172 h 39"/>
                <a:gd name="T70" fmla="*/ 1010 w 222"/>
                <a:gd name="T71" fmla="*/ 0 h 39"/>
                <a:gd name="T72" fmla="*/ 309 w 222"/>
                <a:gd name="T73" fmla="*/ 73 h 39"/>
                <a:gd name="T74" fmla="*/ 1010 w 222"/>
                <a:gd name="T75" fmla="*/ 0 h 39"/>
                <a:gd name="T76" fmla="*/ 1010 w 222"/>
                <a:gd name="T77" fmla="*/ 18 h 39"/>
                <a:gd name="T78" fmla="*/ 1010 w 222"/>
                <a:gd name="T79" fmla="*/ 0 h 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22" h="39">
                  <a:moveTo>
                    <a:pt x="111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cubicBezTo>
                    <a:pt x="141" y="0"/>
                    <a:pt x="169" y="2"/>
                    <a:pt x="189" y="6"/>
                  </a:cubicBezTo>
                  <a:lnTo>
                    <a:pt x="188" y="8"/>
                  </a:lnTo>
                  <a:cubicBezTo>
                    <a:pt x="169" y="4"/>
                    <a:pt x="141" y="2"/>
                    <a:pt x="111" y="2"/>
                  </a:cubicBezTo>
                  <a:lnTo>
                    <a:pt x="111" y="0"/>
                  </a:lnTo>
                  <a:close/>
                  <a:moveTo>
                    <a:pt x="189" y="6"/>
                  </a:moveTo>
                  <a:cubicBezTo>
                    <a:pt x="209" y="9"/>
                    <a:pt x="222" y="14"/>
                    <a:pt x="222" y="19"/>
                  </a:cubicBezTo>
                  <a:lnTo>
                    <a:pt x="220" y="19"/>
                  </a:lnTo>
                  <a:cubicBezTo>
                    <a:pt x="220" y="15"/>
                    <a:pt x="208" y="11"/>
                    <a:pt x="188" y="8"/>
                  </a:cubicBezTo>
                  <a:lnTo>
                    <a:pt x="189" y="6"/>
                  </a:lnTo>
                  <a:close/>
                  <a:moveTo>
                    <a:pt x="222" y="19"/>
                  </a:moveTo>
                  <a:lnTo>
                    <a:pt x="222" y="19"/>
                  </a:lnTo>
                  <a:lnTo>
                    <a:pt x="220" y="19"/>
                  </a:lnTo>
                  <a:lnTo>
                    <a:pt x="222" y="19"/>
                  </a:lnTo>
                  <a:close/>
                  <a:moveTo>
                    <a:pt x="222" y="19"/>
                  </a:moveTo>
                  <a:lnTo>
                    <a:pt x="222" y="19"/>
                  </a:lnTo>
                  <a:lnTo>
                    <a:pt x="220" y="19"/>
                  </a:lnTo>
                  <a:lnTo>
                    <a:pt x="222" y="19"/>
                  </a:lnTo>
                  <a:close/>
                  <a:moveTo>
                    <a:pt x="222" y="19"/>
                  </a:moveTo>
                  <a:cubicBezTo>
                    <a:pt x="222" y="25"/>
                    <a:pt x="209" y="30"/>
                    <a:pt x="189" y="33"/>
                  </a:cubicBezTo>
                  <a:lnTo>
                    <a:pt x="188" y="31"/>
                  </a:lnTo>
                  <a:cubicBezTo>
                    <a:pt x="208" y="28"/>
                    <a:pt x="220" y="24"/>
                    <a:pt x="220" y="19"/>
                  </a:cubicBezTo>
                  <a:lnTo>
                    <a:pt x="222" y="19"/>
                  </a:lnTo>
                  <a:close/>
                  <a:moveTo>
                    <a:pt x="189" y="33"/>
                  </a:moveTo>
                  <a:cubicBezTo>
                    <a:pt x="169" y="37"/>
                    <a:pt x="141" y="39"/>
                    <a:pt x="111" y="39"/>
                  </a:cubicBezTo>
                  <a:lnTo>
                    <a:pt x="111" y="36"/>
                  </a:lnTo>
                  <a:cubicBezTo>
                    <a:pt x="141" y="36"/>
                    <a:pt x="169" y="34"/>
                    <a:pt x="188" y="31"/>
                  </a:cubicBezTo>
                  <a:lnTo>
                    <a:pt x="189" y="33"/>
                  </a:lnTo>
                  <a:close/>
                  <a:moveTo>
                    <a:pt x="111" y="39"/>
                  </a:moveTo>
                  <a:lnTo>
                    <a:pt x="111" y="39"/>
                  </a:lnTo>
                  <a:lnTo>
                    <a:pt x="111" y="36"/>
                  </a:lnTo>
                  <a:lnTo>
                    <a:pt x="111" y="39"/>
                  </a:lnTo>
                  <a:close/>
                  <a:moveTo>
                    <a:pt x="111" y="39"/>
                  </a:moveTo>
                  <a:lnTo>
                    <a:pt x="111" y="39"/>
                  </a:lnTo>
                  <a:lnTo>
                    <a:pt x="111" y="36"/>
                  </a:lnTo>
                  <a:lnTo>
                    <a:pt x="111" y="39"/>
                  </a:lnTo>
                  <a:close/>
                  <a:moveTo>
                    <a:pt x="111" y="39"/>
                  </a:moveTo>
                  <a:cubicBezTo>
                    <a:pt x="81" y="39"/>
                    <a:pt x="53" y="37"/>
                    <a:pt x="33" y="33"/>
                  </a:cubicBezTo>
                  <a:lnTo>
                    <a:pt x="34" y="31"/>
                  </a:lnTo>
                  <a:cubicBezTo>
                    <a:pt x="53" y="34"/>
                    <a:pt x="81" y="36"/>
                    <a:pt x="111" y="36"/>
                  </a:cubicBezTo>
                  <a:lnTo>
                    <a:pt x="111" y="39"/>
                  </a:lnTo>
                  <a:close/>
                  <a:moveTo>
                    <a:pt x="33" y="33"/>
                  </a:moveTo>
                  <a:cubicBezTo>
                    <a:pt x="30" y="33"/>
                    <a:pt x="27" y="32"/>
                    <a:pt x="24" y="32"/>
                  </a:cubicBezTo>
                  <a:lnTo>
                    <a:pt x="25" y="29"/>
                  </a:lnTo>
                  <a:cubicBezTo>
                    <a:pt x="27" y="30"/>
                    <a:pt x="30" y="31"/>
                    <a:pt x="34" y="31"/>
                  </a:cubicBezTo>
                  <a:lnTo>
                    <a:pt x="33" y="33"/>
                  </a:lnTo>
                  <a:close/>
                  <a:moveTo>
                    <a:pt x="24" y="32"/>
                  </a:moveTo>
                  <a:cubicBezTo>
                    <a:pt x="9" y="28"/>
                    <a:pt x="0" y="24"/>
                    <a:pt x="0" y="19"/>
                  </a:cubicBezTo>
                  <a:lnTo>
                    <a:pt x="2" y="19"/>
                  </a:lnTo>
                  <a:cubicBezTo>
                    <a:pt x="2" y="23"/>
                    <a:pt x="11" y="26"/>
                    <a:pt x="25" y="29"/>
                  </a:cubicBezTo>
                  <a:lnTo>
                    <a:pt x="24" y="32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2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cubicBezTo>
                    <a:pt x="0" y="14"/>
                    <a:pt x="13" y="9"/>
                    <a:pt x="33" y="6"/>
                  </a:cubicBezTo>
                  <a:lnTo>
                    <a:pt x="34" y="8"/>
                  </a:lnTo>
                  <a:cubicBezTo>
                    <a:pt x="14" y="11"/>
                    <a:pt x="2" y="15"/>
                    <a:pt x="2" y="19"/>
                  </a:cubicBezTo>
                  <a:lnTo>
                    <a:pt x="0" y="19"/>
                  </a:lnTo>
                  <a:close/>
                  <a:moveTo>
                    <a:pt x="33" y="6"/>
                  </a:moveTo>
                  <a:cubicBezTo>
                    <a:pt x="53" y="2"/>
                    <a:pt x="81" y="0"/>
                    <a:pt x="111" y="0"/>
                  </a:cubicBezTo>
                  <a:lnTo>
                    <a:pt x="111" y="2"/>
                  </a:lnTo>
                  <a:cubicBezTo>
                    <a:pt x="81" y="2"/>
                    <a:pt x="53" y="4"/>
                    <a:pt x="34" y="8"/>
                  </a:cubicBezTo>
                  <a:lnTo>
                    <a:pt x="33" y="6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5447576" y="1512936"/>
              <a:ext cx="3126084" cy="1579203"/>
            </a:xfrm>
            <a:custGeom>
              <a:avLst/>
              <a:gdLst>
                <a:gd name="T0" fmla="*/ 2031 w 222"/>
                <a:gd name="T1" fmla="*/ 36 h 113"/>
                <a:gd name="T2" fmla="*/ 2031 w 222"/>
                <a:gd name="T3" fmla="*/ 36 h 113"/>
                <a:gd name="T4" fmla="*/ 2013 w 222"/>
                <a:gd name="T5" fmla="*/ 36 h 113"/>
                <a:gd name="T6" fmla="*/ 2013 w 222"/>
                <a:gd name="T7" fmla="*/ 36 h 113"/>
                <a:gd name="T8" fmla="*/ 2031 w 222"/>
                <a:gd name="T9" fmla="*/ 36 h 113"/>
                <a:gd name="T10" fmla="*/ 2031 w 222"/>
                <a:gd name="T11" fmla="*/ 36 h 113"/>
                <a:gd name="T12" fmla="*/ 1720 w 222"/>
                <a:gd name="T13" fmla="*/ 745 h 113"/>
                <a:gd name="T14" fmla="*/ 1702 w 222"/>
                <a:gd name="T15" fmla="*/ 726 h 113"/>
                <a:gd name="T16" fmla="*/ 2013 w 222"/>
                <a:gd name="T17" fmla="*/ 36 h 113"/>
                <a:gd name="T18" fmla="*/ 2031 w 222"/>
                <a:gd name="T19" fmla="*/ 36 h 113"/>
                <a:gd name="T20" fmla="*/ 1720 w 222"/>
                <a:gd name="T21" fmla="*/ 745 h 113"/>
                <a:gd name="T22" fmla="*/ 997 w 222"/>
                <a:gd name="T23" fmla="*/ 1026 h 113"/>
                <a:gd name="T24" fmla="*/ 997 w 222"/>
                <a:gd name="T25" fmla="*/ 1008 h 113"/>
                <a:gd name="T26" fmla="*/ 1702 w 222"/>
                <a:gd name="T27" fmla="*/ 726 h 113"/>
                <a:gd name="T28" fmla="*/ 1720 w 222"/>
                <a:gd name="T29" fmla="*/ 745 h 113"/>
                <a:gd name="T30" fmla="*/ 997 w 222"/>
                <a:gd name="T31" fmla="*/ 1026 h 113"/>
                <a:gd name="T32" fmla="*/ 997 w 222"/>
                <a:gd name="T33" fmla="*/ 1026 h 113"/>
                <a:gd name="T34" fmla="*/ 997 w 222"/>
                <a:gd name="T35" fmla="*/ 1008 h 113"/>
                <a:gd name="T36" fmla="*/ 997 w 222"/>
                <a:gd name="T37" fmla="*/ 1008 h 113"/>
                <a:gd name="T38" fmla="*/ 997 w 222"/>
                <a:gd name="T39" fmla="*/ 1026 h 113"/>
                <a:gd name="T40" fmla="*/ 997 w 222"/>
                <a:gd name="T41" fmla="*/ 1026 h 113"/>
                <a:gd name="T42" fmla="*/ 997 w 222"/>
                <a:gd name="T43" fmla="*/ 1026 h 113"/>
                <a:gd name="T44" fmla="*/ 997 w 222"/>
                <a:gd name="T45" fmla="*/ 1008 h 113"/>
                <a:gd name="T46" fmla="*/ 997 w 222"/>
                <a:gd name="T47" fmla="*/ 1008 h 113"/>
                <a:gd name="T48" fmla="*/ 997 w 222"/>
                <a:gd name="T49" fmla="*/ 1026 h 113"/>
                <a:gd name="T50" fmla="*/ 997 w 222"/>
                <a:gd name="T51" fmla="*/ 1026 h 113"/>
                <a:gd name="T52" fmla="*/ 293 w 222"/>
                <a:gd name="T53" fmla="*/ 717 h 113"/>
                <a:gd name="T54" fmla="*/ 302 w 222"/>
                <a:gd name="T55" fmla="*/ 699 h 113"/>
                <a:gd name="T56" fmla="*/ 997 w 222"/>
                <a:gd name="T57" fmla="*/ 1008 h 113"/>
                <a:gd name="T58" fmla="*/ 997 w 222"/>
                <a:gd name="T59" fmla="*/ 1026 h 113"/>
                <a:gd name="T60" fmla="*/ 293 w 222"/>
                <a:gd name="T61" fmla="*/ 717 h 113"/>
                <a:gd name="T62" fmla="*/ 9 w 222"/>
                <a:gd name="T63" fmla="*/ 0 h 113"/>
                <a:gd name="T64" fmla="*/ 27 w 222"/>
                <a:gd name="T65" fmla="*/ 0 h 113"/>
                <a:gd name="T66" fmla="*/ 302 w 222"/>
                <a:gd name="T67" fmla="*/ 699 h 113"/>
                <a:gd name="T68" fmla="*/ 293 w 222"/>
                <a:gd name="T69" fmla="*/ 717 h 113"/>
                <a:gd name="T70" fmla="*/ 9 w 222"/>
                <a:gd name="T71" fmla="*/ 0 h 113"/>
                <a:gd name="T72" fmla="*/ 9 w 222"/>
                <a:gd name="T73" fmla="*/ 0 h 113"/>
                <a:gd name="T74" fmla="*/ 27 w 222"/>
                <a:gd name="T75" fmla="*/ 0 h 113"/>
                <a:gd name="T76" fmla="*/ 27 w 222"/>
                <a:gd name="T77" fmla="*/ 0 h 113"/>
                <a:gd name="T78" fmla="*/ 9 w 222"/>
                <a:gd name="T79" fmla="*/ 0 h 11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22" h="113">
                  <a:moveTo>
                    <a:pt x="222" y="4"/>
                  </a:moveTo>
                  <a:lnTo>
                    <a:pt x="222" y="4"/>
                  </a:lnTo>
                  <a:lnTo>
                    <a:pt x="220" y="4"/>
                  </a:lnTo>
                  <a:lnTo>
                    <a:pt x="222" y="4"/>
                  </a:lnTo>
                  <a:close/>
                  <a:moveTo>
                    <a:pt x="222" y="4"/>
                  </a:moveTo>
                  <a:cubicBezTo>
                    <a:pt x="221" y="35"/>
                    <a:pt x="208" y="62"/>
                    <a:pt x="188" y="82"/>
                  </a:cubicBezTo>
                  <a:lnTo>
                    <a:pt x="186" y="80"/>
                  </a:lnTo>
                  <a:cubicBezTo>
                    <a:pt x="206" y="61"/>
                    <a:pt x="219" y="34"/>
                    <a:pt x="220" y="4"/>
                  </a:cubicBezTo>
                  <a:lnTo>
                    <a:pt x="222" y="4"/>
                  </a:lnTo>
                  <a:close/>
                  <a:moveTo>
                    <a:pt x="188" y="82"/>
                  </a:moveTo>
                  <a:cubicBezTo>
                    <a:pt x="168" y="101"/>
                    <a:pt x="140" y="113"/>
                    <a:pt x="109" y="113"/>
                  </a:cubicBezTo>
                  <a:lnTo>
                    <a:pt x="109" y="111"/>
                  </a:lnTo>
                  <a:cubicBezTo>
                    <a:pt x="139" y="111"/>
                    <a:pt x="166" y="99"/>
                    <a:pt x="186" y="80"/>
                  </a:cubicBezTo>
                  <a:lnTo>
                    <a:pt x="188" y="82"/>
                  </a:lnTo>
                  <a:close/>
                  <a:moveTo>
                    <a:pt x="109" y="113"/>
                  </a:moveTo>
                  <a:lnTo>
                    <a:pt x="109" y="113"/>
                  </a:lnTo>
                  <a:lnTo>
                    <a:pt x="109" y="111"/>
                  </a:lnTo>
                  <a:lnTo>
                    <a:pt x="109" y="113"/>
                  </a:lnTo>
                  <a:close/>
                  <a:moveTo>
                    <a:pt x="109" y="113"/>
                  </a:moveTo>
                  <a:lnTo>
                    <a:pt x="109" y="113"/>
                  </a:lnTo>
                  <a:lnTo>
                    <a:pt x="109" y="111"/>
                  </a:lnTo>
                  <a:lnTo>
                    <a:pt x="109" y="113"/>
                  </a:lnTo>
                  <a:close/>
                  <a:moveTo>
                    <a:pt x="109" y="113"/>
                  </a:moveTo>
                  <a:cubicBezTo>
                    <a:pt x="79" y="112"/>
                    <a:pt x="51" y="99"/>
                    <a:pt x="32" y="79"/>
                  </a:cubicBezTo>
                  <a:lnTo>
                    <a:pt x="33" y="77"/>
                  </a:lnTo>
                  <a:cubicBezTo>
                    <a:pt x="52" y="97"/>
                    <a:pt x="79" y="110"/>
                    <a:pt x="109" y="111"/>
                  </a:cubicBezTo>
                  <a:lnTo>
                    <a:pt x="109" y="113"/>
                  </a:lnTo>
                  <a:close/>
                  <a:moveTo>
                    <a:pt x="32" y="79"/>
                  </a:moveTo>
                  <a:cubicBezTo>
                    <a:pt x="12" y="59"/>
                    <a:pt x="0" y="31"/>
                    <a:pt x="1" y="0"/>
                  </a:cubicBezTo>
                  <a:lnTo>
                    <a:pt x="3" y="0"/>
                  </a:lnTo>
                  <a:cubicBezTo>
                    <a:pt x="2" y="30"/>
                    <a:pt x="14" y="57"/>
                    <a:pt x="33" y="77"/>
                  </a:cubicBezTo>
                  <a:lnTo>
                    <a:pt x="32" y="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002152" y="1525376"/>
            <a:ext cx="1566890" cy="415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974547" y="2517203"/>
            <a:ext cx="814647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" name="Cloud 10"/>
          <p:cNvSpPr/>
          <p:nvPr/>
        </p:nvSpPr>
        <p:spPr bwMode="auto">
          <a:xfrm>
            <a:off x="609600" y="2205390"/>
            <a:ext cx="4267906" cy="15064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328" y="2607771"/>
            <a:ext cx="3509294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see a geometrical 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figure of a hemisphere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6050" y="325099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6050" y="361998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956050" y="3619987"/>
            <a:ext cx="327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5234576" y="3394889"/>
            <a:ext cx="582211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429084" y="314159"/>
            <a:ext cx="1873569" cy="673302"/>
            <a:chOff x="2110" y="157"/>
            <a:chExt cx="1754" cy="601"/>
          </a:xfrm>
        </p:grpSpPr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2175" y="222"/>
              <a:ext cx="1689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kern="0" dirty="0" smtClean="0">
                  <a:solidFill>
                    <a:sysClr val="windowText" lastClr="000000"/>
                  </a:solidFill>
                </a:rPr>
                <a:t>Formulae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110" y="157"/>
              <a:ext cx="1725" cy="601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6974840" y="1495787"/>
            <a:ext cx="112484" cy="113879"/>
          </a:xfrm>
          <a:prstGeom prst="ellipse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Cloud 24"/>
          <p:cNvSpPr/>
          <p:nvPr/>
        </p:nvSpPr>
        <p:spPr bwMode="auto">
          <a:xfrm>
            <a:off x="1676400" y="2433244"/>
            <a:ext cx="3328624" cy="117490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08532" y="2735383"/>
            <a:ext cx="2795958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the radius be ‘r’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7" name="Cloud 26"/>
          <p:cNvSpPr/>
          <p:nvPr/>
        </p:nvSpPr>
        <p:spPr bwMode="auto">
          <a:xfrm>
            <a:off x="823406" y="1457564"/>
            <a:ext cx="4642640" cy="171924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3406" y="1900538"/>
            <a:ext cx="4748058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see some formulae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related to sphere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5188" y="2517203"/>
            <a:ext cx="49167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Curved surface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area of a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hemisphere 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= 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Cloud 30"/>
          <p:cNvSpPr/>
          <p:nvPr/>
        </p:nvSpPr>
        <p:spPr bwMode="auto">
          <a:xfrm>
            <a:off x="686590" y="1301456"/>
            <a:ext cx="4642640" cy="171924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6590" y="1744432"/>
            <a:ext cx="4748058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How many curved 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surfaces do we see here?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2142" y="2060600"/>
            <a:ext cx="4748058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ONE CURVED SURFACE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325203"/>
            <a:ext cx="2743200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black"/>
                </a:solidFill>
                <a:latin typeface="Bookman Old Style" pitchFamily="18" charset="0"/>
              </a:rPr>
              <a:t>But hemisphere </a:t>
            </a:r>
          </a:p>
          <a:p>
            <a:pPr algn="ctr"/>
            <a:r>
              <a:rPr lang="en-US" sz="2000" b="1" kern="0" dirty="0" smtClean="0">
                <a:solidFill>
                  <a:prstClr val="black"/>
                </a:solidFill>
                <a:latin typeface="Bookman Old Style" pitchFamily="18" charset="0"/>
              </a:rPr>
              <a:t>is half sphere.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8203" y="3429475"/>
            <a:ext cx="1972015" cy="922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Curved surface 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area of a 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hemisphere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34691" y="3746125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930955" y="3358548"/>
            <a:ext cx="1824941" cy="553533"/>
          </a:xfrm>
          <a:prstGeom prst="roundRect">
            <a:avLst/>
          </a:prstGeom>
          <a:solidFill>
            <a:srgbClr val="3B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9952" y="3322895"/>
            <a:ext cx="2986826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surface area of 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sphere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927094" y="394596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7673666" y="3988662"/>
            <a:ext cx="327334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kern="0" baseline="3000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Cloud 42"/>
          <p:cNvSpPr/>
          <p:nvPr/>
        </p:nvSpPr>
        <p:spPr bwMode="auto">
          <a:xfrm>
            <a:off x="137423" y="1373701"/>
            <a:ext cx="3332480" cy="123407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39712" y="1609117"/>
            <a:ext cx="4748058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What is surface area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of a sphere?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80858" y="1791362"/>
            <a:ext cx="4748058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4 </a:t>
            </a:r>
            <a:r>
              <a:rPr lang="en-US" sz="2000" b="1" kern="0" dirty="0" smtClean="0">
                <a:solidFill>
                  <a:srgbClr val="FFFF00"/>
                </a:solidFill>
                <a:latin typeface="Symbol" pitchFamily="18" charset="2"/>
              </a:rPr>
              <a:t>p </a:t>
            </a:r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2000" b="1" kern="0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2000" b="1" kern="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42422" y="3561433"/>
            <a:ext cx="4748058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kern="0" dirty="0" smtClean="0">
                <a:solidFill>
                  <a:prstClr val="black"/>
                </a:solidFill>
                <a:latin typeface="Symbol" pitchFamily="18" charset="2"/>
              </a:rPr>
              <a:t>p </a:t>
            </a:r>
            <a:r>
              <a:rPr lang="en-US" kern="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kern="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7737486" y="4072789"/>
            <a:ext cx="179556" cy="1959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494110" y="3648127"/>
            <a:ext cx="179556" cy="1959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7353687" y="3536926"/>
            <a:ext cx="264816" cy="24599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000" kern="0" baseline="3000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7542" y="1223093"/>
            <a:ext cx="28565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1000" y="2929880"/>
            <a:ext cx="481574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Total surface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area of a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hemisphere     = 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181272" y="3442614"/>
            <a:ext cx="4738992" cy="9756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81275" y="3466870"/>
            <a:ext cx="1723549" cy="922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Total surface 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area of a 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hemisphere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86713" y="376044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821" y="3515550"/>
            <a:ext cx="1781390" cy="862307"/>
          </a:xfrm>
          <a:prstGeom prst="roundRect">
            <a:avLst/>
          </a:prstGeom>
          <a:solidFill>
            <a:srgbClr val="3B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39082" y="3488764"/>
            <a:ext cx="1972015" cy="922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Curved surface 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area of a 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hemisphere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09686" y="376044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+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917045" y="3528944"/>
            <a:ext cx="974001" cy="862307"/>
          </a:xfrm>
          <a:prstGeom prst="roundRect">
            <a:avLst/>
          </a:prstGeom>
          <a:solidFill>
            <a:srgbClr val="3B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68056" y="3495823"/>
            <a:ext cx="1056700" cy="922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Area of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circular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surface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968651" y="2519018"/>
            <a:ext cx="827471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2" name="Cloud Callout 61"/>
          <p:cNvSpPr/>
          <p:nvPr/>
        </p:nvSpPr>
        <p:spPr bwMode="auto">
          <a:xfrm>
            <a:off x="1063747" y="894501"/>
            <a:ext cx="3827813" cy="1234070"/>
          </a:xfrm>
          <a:prstGeom prst="cloudCallout">
            <a:avLst>
              <a:gd name="adj1" fmla="val 81942"/>
              <a:gd name="adj2" fmla="val 52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2487" y="1129919"/>
            <a:ext cx="4748058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What is area of circular </a:t>
            </a:r>
          </a:p>
          <a:p>
            <a:pPr algn="ctr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urface area?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42205" y="1282687"/>
            <a:ext cx="190024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srgbClr val="FFFF00"/>
                </a:solidFill>
                <a:latin typeface="Symbol" pitchFamily="18" charset="2"/>
              </a:rPr>
              <a:t>p </a:t>
            </a:r>
            <a:r>
              <a:rPr lang="en-US" sz="2000" b="1" kern="0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2000" b="1" kern="0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2000" b="1" kern="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4236" y="1277548"/>
            <a:ext cx="190024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 smtClean="0">
                <a:solidFill>
                  <a:srgbClr val="FFFF00"/>
                </a:solidFill>
                <a:latin typeface="Symbol" pitchFamily="18" charset="2"/>
              </a:rPr>
              <a:t>p </a:t>
            </a:r>
            <a:r>
              <a:rPr lang="en-US" sz="2000" kern="0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2000" kern="0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2000" kern="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033745" y="3721623"/>
            <a:ext cx="814647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 </a:t>
            </a:r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4968650" y="2929880"/>
            <a:ext cx="814647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 </a:t>
            </a:r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1002" y="3420831"/>
            <a:ext cx="489428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Volume of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a 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hemisphere                     = 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495747" y="3298870"/>
            <a:ext cx="4331578" cy="110594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36328" y="3590421"/>
            <a:ext cx="1524777" cy="645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Volume of a</a:t>
            </a:r>
          </a:p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hemisphere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60325" y="3757693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=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468582" y="3374106"/>
            <a:ext cx="2210904" cy="553533"/>
          </a:xfrm>
          <a:prstGeom prst="roundRect">
            <a:avLst/>
          </a:prstGeom>
          <a:solidFill>
            <a:srgbClr val="3B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78498" y="3598236"/>
            <a:ext cx="357530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Volume of a sphere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493825" y="3957528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7253654" y="4000229"/>
            <a:ext cx="518749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kern="0" baseline="3000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7126508" y="3374103"/>
            <a:ext cx="179556" cy="1959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7316786" y="4086725"/>
            <a:ext cx="179556" cy="1959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 bwMode="auto">
          <a:xfrm>
            <a:off x="575319" y="896901"/>
            <a:ext cx="3605953" cy="123407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542" y="1179354"/>
            <a:ext cx="4748058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What is the formula of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volume </a:t>
            </a:r>
            <a:r>
              <a:rPr lang="en-US" sz="20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ofa</a:t>
            </a:r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 sphere?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41525" y="130855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endParaRPr lang="en-US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41525" y="167754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320051" y="1452448"/>
            <a:ext cx="582211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rgbClr val="FFFF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rgbClr val="FFFF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2042958" y="1670445"/>
            <a:ext cx="32733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6892469" y="3259772"/>
            <a:ext cx="240159" cy="27674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endParaRPr lang="en-US" sz="1200" kern="0" baseline="30000" dirty="0" smtClea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057E-6 L 0.16215 0.24121 " pathEditMode="relative" rAng="0" ptsTypes="AA">
                                      <p:cBhvr>
                                        <p:cTn id="3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12060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36868E-6 L 0.58246 0.48151 " pathEditMode="relative" rAng="0" ptsTypes="AA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15" y="24075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2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6.47549E-7 L 0.54826 0.38514 " pathEditMode="relative" rAng="0" ptsTypes="AA">
                                      <p:cBhvr>
                                        <p:cTn id="4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13" y="19241"/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42892E-6 L 0.55191 0.38607 " pathEditMode="relative" rAng="0" ptsTypes="AA">
                                      <p:cBhvr>
                                        <p:cTn id="48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87" y="19303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0974E-6 L 0.55277 0.37885 " pathEditMode="relative" rAng="0" ptsTypes="AA">
                                      <p:cBhvr>
                                        <p:cTn id="4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9" y="18927"/>
                                    </p:animMotion>
                                  </p:childTnLst>
                                </p:cTn>
                              </p:par>
                              <p:par>
                                <p:cTn id="4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2344E-6 L 0.54843 0.39266 " pathEditMode="relative" rAng="0" ptsTypes="AA">
                                      <p:cBhvr>
                                        <p:cTn id="4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13" y="19618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7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000"/>
                            </p:stCondLst>
                            <p:childTnLst>
                              <p:par>
                                <p:cTn id="5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10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00"/>
                            </p:stCondLst>
                            <p:childTnLst>
                              <p:par>
                                <p:cTn id="5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000"/>
                            </p:stCondLst>
                            <p:childTnLst>
                              <p:par>
                                <p:cTn id="5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1500"/>
                            </p:stCondLst>
                            <p:childTnLst>
                              <p:par>
                                <p:cTn id="5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2000"/>
                            </p:stCondLst>
                            <p:childTnLst>
                              <p:par>
                                <p:cTn id="5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" grpId="0" animBg="1"/>
      <p:bldP spid="2" grpId="1" animBg="1"/>
      <p:bldP spid="60" grpId="0" animBg="1"/>
      <p:bldP spid="60" grpId="1" animBg="1"/>
      <p:bldP spid="50" grpId="0" animBg="1"/>
      <p:bldP spid="50" grpId="1" animBg="1"/>
      <p:bldP spid="50" grpId="2" animBg="1"/>
      <p:bldP spid="50" grpId="3" animBg="1"/>
      <p:bldP spid="42" grpId="0" animBg="1"/>
      <p:bldP spid="42" grpId="1" animBg="1"/>
      <p:bldP spid="7" grpId="0" animBg="1"/>
      <p:bldP spid="9" grpId="0"/>
      <p:bldP spid="11" grpId="0" build="allAtOnce" animBg="1"/>
      <p:bldP spid="11" grpId="1" build="allAtOnce" animBg="1"/>
      <p:bldP spid="12" grpId="0"/>
      <p:bldP spid="12" grpId="1"/>
      <p:bldP spid="17" grpId="0"/>
      <p:bldP spid="18" grpId="0"/>
      <p:bldP spid="20" grpId="0"/>
      <p:bldP spid="24" grpId="0" animBg="1"/>
      <p:bldP spid="25" grpId="0" build="allAtOnce" animBg="1"/>
      <p:bldP spid="25" grpId="1" build="allAtOnce" animBg="1"/>
      <p:bldP spid="26" grpId="0"/>
      <p:bldP spid="26" grpId="1"/>
      <p:bldP spid="27" grpId="0" build="allAtOnce" animBg="1"/>
      <p:bldP spid="27" grpId="1" build="allAtOnce" animBg="1"/>
      <p:bldP spid="28" grpId="0"/>
      <p:bldP spid="28" grpId="1"/>
      <p:bldP spid="30" grpId="0"/>
      <p:bldP spid="31" grpId="0" build="allAtOnce" animBg="1"/>
      <p:bldP spid="31" grpId="1" build="allAtOnce" animBg="1"/>
      <p:bldP spid="32" grpId="0"/>
      <p:bldP spid="32" grpId="1"/>
      <p:bldP spid="33" grpId="0"/>
      <p:bldP spid="33" grpId="1"/>
      <p:bldP spid="35" grpId="0"/>
      <p:bldP spid="35" grpId="1"/>
      <p:bldP spid="35" grpId="2"/>
      <p:bldP spid="35" grpId="3"/>
      <p:bldP spid="36" grpId="0"/>
      <p:bldP spid="36" grpId="1"/>
      <p:bldP spid="37" grpId="0"/>
      <p:bldP spid="37" grpId="1"/>
      <p:bldP spid="101" grpId="0" animBg="1"/>
      <p:bldP spid="101" grpId="1" animBg="1"/>
      <p:bldP spid="38" grpId="0"/>
      <p:bldP spid="38" grpId="1"/>
      <p:bldP spid="41" grpId="0"/>
      <p:bldP spid="41" grpId="1"/>
      <p:bldP spid="43" grpId="0" build="allAtOnce" animBg="1"/>
      <p:bldP spid="43" grpId="1" build="allAtOnce" animBg="1"/>
      <p:bldP spid="44" grpId="0"/>
      <p:bldP spid="44" grpId="1"/>
      <p:bldP spid="45" grpId="0"/>
      <p:bldP spid="45" grpId="1"/>
      <p:bldP spid="46" grpId="0"/>
      <p:bldP spid="46" grpId="1"/>
      <p:bldP spid="53" grpId="0"/>
      <p:bldP spid="53" grpId="1"/>
      <p:bldP spid="3" grpId="0"/>
      <p:bldP spid="51" grpId="0"/>
      <p:bldP spid="54" grpId="0" animBg="1"/>
      <p:bldP spid="54" grpId="1" animBg="1"/>
      <p:bldP spid="55" grpId="0"/>
      <p:bldP spid="55" grpId="1"/>
      <p:bldP spid="56" grpId="0"/>
      <p:bldP spid="56" grpId="1"/>
      <p:bldP spid="98" grpId="0" animBg="1"/>
      <p:bldP spid="98" grpId="1" animBg="1"/>
      <p:bldP spid="57" grpId="0"/>
      <p:bldP spid="57" grpId="1"/>
      <p:bldP spid="58" grpId="0"/>
      <p:bldP spid="58" grpId="1"/>
      <p:bldP spid="99" grpId="0" animBg="1"/>
      <p:bldP spid="99" grpId="1" animBg="1"/>
      <p:bldP spid="59" grpId="0"/>
      <p:bldP spid="59" grpId="1"/>
      <p:bldP spid="61" grpId="0"/>
      <p:bldP spid="61" grpId="1"/>
      <p:bldP spid="61" grpId="2"/>
      <p:bldP spid="62" grpId="0" build="allAtOnce" animBg="1"/>
      <p:bldP spid="62" grpId="1" build="allAtOnce" animBg="1"/>
      <p:bldP spid="63" grpId="0"/>
      <p:bldP spid="63" grpId="1"/>
      <p:bldP spid="64" grpId="0"/>
      <p:bldP spid="64" grpId="1"/>
      <p:bldP spid="65" grpId="0"/>
      <p:bldP spid="65" grpId="1"/>
      <p:bldP spid="65" grpId="2"/>
      <p:bldP spid="65" grpId="3"/>
      <p:bldP spid="10" grpId="0"/>
      <p:bldP spid="10" grpId="1"/>
      <p:bldP spid="66" grpId="0"/>
      <p:bldP spid="67" grpId="0"/>
      <p:bldP spid="80" grpId="0" animBg="1"/>
      <p:bldP spid="80" grpId="1" animBg="1"/>
      <p:bldP spid="81" grpId="0"/>
      <p:bldP spid="81" grpId="1"/>
      <p:bldP spid="82" grpId="0"/>
      <p:bldP spid="82" grpId="1"/>
      <p:bldP spid="100" grpId="0" animBg="1"/>
      <p:bldP spid="100" grpId="1" animBg="1"/>
      <p:bldP spid="83" grpId="0"/>
      <p:bldP spid="83" grpId="1"/>
      <p:bldP spid="85" grpId="0"/>
      <p:bldP spid="85" grpId="1"/>
      <p:bldP spid="89" grpId="0" build="allAtOnce" animBg="1"/>
      <p:bldP spid="89" grpId="1" build="allAtOnce" animBg="1"/>
      <p:bldP spid="90" grpId="0"/>
      <p:bldP spid="90" grpId="1"/>
      <p:bldP spid="91" grpId="0"/>
      <p:bldP spid="91" grpId="1"/>
      <p:bldP spid="91" grpId="2"/>
      <p:bldP spid="91" grpId="3"/>
      <p:bldP spid="92" grpId="0"/>
      <p:bldP spid="92" grpId="1"/>
      <p:bldP spid="92" grpId="2"/>
      <p:bldP spid="92" grpId="3"/>
      <p:bldP spid="94" grpId="0"/>
      <p:bldP spid="94" grpId="1"/>
      <p:bldP spid="94" grpId="2"/>
      <p:bldP spid="94" grpId="3"/>
      <p:bldP spid="97" grpId="0"/>
      <p:bldP spid="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95300" y="2879324"/>
            <a:ext cx="4661604" cy="257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95300" y="2537821"/>
            <a:ext cx="6591300" cy="327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81231" y="389124"/>
            <a:ext cx="3310095" cy="287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49897" y="660630"/>
            <a:ext cx="3220477" cy="298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33800" y="4159282"/>
            <a:ext cx="5170035" cy="8508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34885" y="4245674"/>
            <a:ext cx="2162841" cy="711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472" y="86943"/>
            <a:ext cx="729367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hemispherical bowl made of brass has inner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diameter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58" y="1086454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866" y="345651"/>
            <a:ext cx="681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10.5cm.Find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the cost of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tin-plating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it on the inside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866" y="609677"/>
            <a:ext cx="432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the rate of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Rs.16 per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100 cm².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6952" y="111009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r>
              <a:rPr lang="en-US" i="1" dirty="0" smtClean="0">
                <a:latin typeface="Bookman Old Style"/>
              </a:rPr>
              <a:t>r</a:t>
            </a:r>
            <a:r>
              <a:rPr lang="en-US" dirty="0" smtClean="0">
                <a:latin typeface="Bookman Old Style"/>
              </a:rPr>
              <a:t>  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5866" y="86616"/>
            <a:ext cx="696106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 hemispherical bowl made of brass has inner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diameter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6964" y="958348"/>
            <a:ext cx="68640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10.5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53206" y="1294764"/>
            <a:ext cx="4623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5373" y="127144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7755" y="1086454"/>
            <a:ext cx="52129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6519" y="1086454"/>
            <a:ext cx="123463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5.25cm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16704" y="345620"/>
            <a:ext cx="5773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Find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the cost of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tin-plating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it on the inside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5866" y="609677"/>
            <a:ext cx="3886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the rate of Rs.16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per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100 cm².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4431" y="4295448"/>
            <a:ext cx="1454244" cy="58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Cost of </a:t>
            </a:r>
          </a:p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tin - plating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5271" y="4426313"/>
            <a:ext cx="33010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08518" y="4175078"/>
            <a:ext cx="2319866" cy="830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Curved surface </a:t>
            </a:r>
          </a:p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area of the</a:t>
            </a:r>
          </a:p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hemispherical bowl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745" y="1535139"/>
            <a:ext cx="456246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/>
              </a:rPr>
              <a:t>Curved surface area of the hemisphere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78364" y="1550513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6496" y="1521312"/>
            <a:ext cx="811264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03839" y="2018264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3791" y="201826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8769" y="2018264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3279" y="1889663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09469" y="2229338"/>
            <a:ext cx="3199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4612" y="220275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47375" y="2018264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2976" y="2024093"/>
            <a:ext cx="68640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5.25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95160" y="2018264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96200" y="2024093"/>
            <a:ext cx="68640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5.25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03839" y="2516975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05272" y="251680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173.25cm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03585" y="4335069"/>
            <a:ext cx="907391" cy="5381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54671" y="4305981"/>
            <a:ext cx="1026243" cy="58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Rate of </a:t>
            </a:r>
          </a:p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plating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200" y="2800350"/>
            <a:ext cx="480785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Rate of tin - plating is </a:t>
            </a:r>
            <a:r>
              <a:rPr lang="en-US" dirty="0" smtClean="0">
                <a:latin typeface="Bookman Old Style"/>
              </a:rPr>
              <a:t>Rs.16 </a:t>
            </a:r>
            <a:r>
              <a:rPr lang="en-US" dirty="0">
                <a:latin typeface="Bookman Old Style"/>
              </a:rPr>
              <a:t>per 100 cm²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03839" y="3436709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23343" y="3440777"/>
            <a:ext cx="54534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itchFamily="18" charset="0"/>
                <a:sym typeface="Symbol"/>
              </a:rPr>
              <a:t>Rs</a:t>
            </a:r>
            <a:r>
              <a:rPr lang="en-US" dirty="0" smtClean="0">
                <a:latin typeface="Bookman Old Style" pitchFamily="18" charset="0"/>
                <a:sym typeface="Symbol"/>
              </a:rPr>
              <a:t>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7" name="Left Bracket 76"/>
          <p:cNvSpPr/>
          <p:nvPr/>
        </p:nvSpPr>
        <p:spPr>
          <a:xfrm>
            <a:off x="6158224" y="3274730"/>
            <a:ext cx="93784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993126" y="3415487"/>
            <a:ext cx="97174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173.25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38796" y="3415487"/>
            <a:ext cx="3113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81438" y="327576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16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322067" y="3615439"/>
            <a:ext cx="388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10104" y="3588861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100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3" name="Left Bracket 82"/>
          <p:cNvSpPr/>
          <p:nvPr/>
        </p:nvSpPr>
        <p:spPr>
          <a:xfrm flipH="1">
            <a:off x="7819417" y="3274730"/>
            <a:ext cx="105559" cy="685166"/>
          </a:xfrm>
          <a:prstGeom prst="leftBracket">
            <a:avLst>
              <a:gd name="adj" fmla="val 186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324273" y="3955018"/>
            <a:ext cx="29105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25706" y="39550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Rs.27.72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866" y="352763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10.5cm</a:t>
            </a:r>
            <a:endParaRPr lang="en-US" dirty="0"/>
          </a:p>
        </p:txBody>
      </p:sp>
      <p:sp>
        <p:nvSpPr>
          <p:cNvPr id="70" name="Curved Up Arrow 69"/>
          <p:cNvSpPr/>
          <p:nvPr/>
        </p:nvSpPr>
        <p:spPr>
          <a:xfrm rot="1520158" flipV="1">
            <a:off x="5375091" y="1063117"/>
            <a:ext cx="2318029" cy="569345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9197" y="1110098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Bookman Old Style"/>
              </a:rPr>
              <a:t>Diameter = 10.5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5272" y="4181475"/>
            <a:ext cx="5059990" cy="830997"/>
            <a:chOff x="3926831" y="4327478"/>
            <a:chExt cx="5059990" cy="830997"/>
          </a:xfrm>
        </p:grpSpPr>
        <p:sp>
          <p:nvSpPr>
            <p:cNvPr id="71" name="TextBox 70"/>
            <p:cNvSpPr txBox="1"/>
            <p:nvPr/>
          </p:nvSpPr>
          <p:spPr>
            <a:xfrm>
              <a:off x="3926831" y="4447848"/>
              <a:ext cx="13660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Cost of </a:t>
              </a:r>
            </a:p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tin - plating</a:t>
              </a:r>
              <a:endParaRPr lang="en-US" sz="1600" dirty="0">
                <a:latin typeface="Bookman Old Style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50992" y="4578713"/>
              <a:ext cx="342007" cy="33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</a:rPr>
                <a:t>=</a:t>
              </a:r>
              <a:endParaRPr lang="en-US" sz="1600" dirty="0"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97671" y="4578713"/>
              <a:ext cx="330109" cy="33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</a:t>
              </a:r>
              <a:endParaRPr lang="en-US" sz="1600" dirty="0"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60918" y="4327478"/>
              <a:ext cx="21259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Curved surface </a:t>
              </a:r>
            </a:p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area of the</a:t>
              </a:r>
            </a:p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hemispherical bowl</a:t>
              </a:r>
              <a:endParaRPr lang="en-US" sz="1600" dirty="0"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07071" y="4458381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Rate of </a:t>
              </a:r>
            </a:p>
            <a:p>
              <a:r>
                <a:rPr lang="en-US" sz="1600" dirty="0" smtClean="0">
                  <a:latin typeface="Bookman Old Style" pitchFamily="18" charset="0"/>
                  <a:sym typeface="Symbol"/>
                </a:rPr>
                <a:t>plating</a:t>
              </a:r>
              <a:endParaRPr lang="en-US" sz="1600" dirty="0">
                <a:latin typeface="Bookman Old Style" pitchFamily="18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57200" y="2516975"/>
            <a:ext cx="456246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/>
              </a:rPr>
              <a:t>Curved surface area of the hemisphere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" name="Cloud Callout 20" hidden="1"/>
          <p:cNvSpPr/>
          <p:nvPr/>
        </p:nvSpPr>
        <p:spPr>
          <a:xfrm>
            <a:off x="4965326" y="1345902"/>
            <a:ext cx="3937723" cy="1378248"/>
          </a:xfrm>
          <a:prstGeom prst="cloudCallout">
            <a:avLst>
              <a:gd name="adj1" fmla="val -55001"/>
              <a:gd name="adj2" fmla="val -9966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22" name="TextBox 21" hidden="1"/>
          <p:cNvSpPr txBox="1"/>
          <p:nvPr/>
        </p:nvSpPr>
        <p:spPr>
          <a:xfrm>
            <a:off x="5105401" y="1532797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tin – plating is to be done in the inner curved surface of a hemisphere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3" name="Cloud Callout 42" hidden="1"/>
          <p:cNvSpPr/>
          <p:nvPr/>
        </p:nvSpPr>
        <p:spPr>
          <a:xfrm>
            <a:off x="1534955" y="2801497"/>
            <a:ext cx="3937723" cy="1378248"/>
          </a:xfrm>
          <a:prstGeom prst="cloudCallout">
            <a:avLst>
              <a:gd name="adj1" fmla="val 97234"/>
              <a:gd name="adj2" fmla="val 5881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4" name="TextBox 43" hidden="1"/>
          <p:cNvSpPr txBox="1"/>
          <p:nvPr/>
        </p:nvSpPr>
        <p:spPr>
          <a:xfrm>
            <a:off x="1665301" y="3007830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curved surface area of a hemisphere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TextBox 44" hidden="1"/>
          <p:cNvSpPr txBox="1"/>
          <p:nvPr/>
        </p:nvSpPr>
        <p:spPr>
          <a:xfrm>
            <a:off x="2789214" y="3287493"/>
            <a:ext cx="141010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98592" y="4426313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5780" y="4423432"/>
            <a:ext cx="5676900" cy="368990"/>
          </a:xfrm>
          <a:prstGeom prst="rect">
            <a:avLst/>
          </a:prstGeom>
          <a:ln w="12700"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1717" y="4426313"/>
            <a:ext cx="6126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/>
                <a:sym typeface="Symbol"/>
              </a:rPr>
              <a:t></a:t>
            </a:r>
            <a:r>
              <a:rPr lang="en-US" b="1" dirty="0" smtClean="0">
                <a:latin typeface="Bookman Old Style"/>
              </a:rPr>
              <a:t> Cost </a:t>
            </a:r>
            <a:r>
              <a:rPr lang="en-US" b="1" dirty="0">
                <a:latin typeface="Bookman Old Style"/>
              </a:rPr>
              <a:t>of tin- plating the </a:t>
            </a:r>
            <a:r>
              <a:rPr lang="en-US" b="1" dirty="0" smtClean="0">
                <a:latin typeface="Bookman Old Style"/>
              </a:rPr>
              <a:t>hemisphere is </a:t>
            </a:r>
            <a:r>
              <a:rPr lang="en-US" b="1" dirty="0" smtClean="0">
                <a:latin typeface="Bookman Old Style" pitchFamily="18" charset="0"/>
                <a:sym typeface="Symbol"/>
              </a:rPr>
              <a:t>Rs.27.72</a:t>
            </a:r>
            <a:endParaRPr lang="en-US" b="1" baseline="30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34835E-6 L -0.26997 0.35514 " pathEditMode="relative" rAng="0" ptsTypes="AA">
                                      <p:cBhvr>
                                        <p:cTn id="164" dur="2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17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39028 -0.19753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14" y="-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2" grpId="0" animBg="1"/>
      <p:bldP spid="92" grpId="1" animBg="1"/>
      <p:bldP spid="68" grpId="0" animBg="1"/>
      <p:bldP spid="68" grpId="1" animBg="1"/>
      <p:bldP spid="67" grpId="0" animBg="1"/>
      <p:bldP spid="67" grpId="1" animBg="1"/>
      <p:bldP spid="23" grpId="0" animBg="1"/>
      <p:bldP spid="23" grpId="1" animBg="1"/>
      <p:bldP spid="42" grpId="0" animBg="1"/>
      <p:bldP spid="42" grpId="1" animBg="1"/>
      <p:bldP spid="8" grpId="0"/>
      <p:bldP spid="11" grpId="0"/>
      <p:bldP spid="9" grpId="0"/>
      <p:bldP spid="10" grpId="0"/>
      <p:bldP spid="13" grpId="0"/>
      <p:bldP spid="12" grpId="0"/>
      <p:bldP spid="12" grpId="1"/>
      <p:bldP spid="14" grpId="0"/>
      <p:bldP spid="16" grpId="0"/>
      <p:bldP spid="17" grpId="0"/>
      <p:bldP spid="18" grpId="0"/>
      <p:bldP spid="19" grpId="0"/>
      <p:bldP spid="19" grpId="1"/>
      <p:bldP spid="20" grpId="0"/>
      <p:bldP spid="20" grpId="1"/>
      <p:bldP spid="30" grpId="0"/>
      <p:bldP spid="30" grpId="1"/>
      <p:bldP spid="40" grpId="0"/>
      <p:bldP spid="40" grpId="1"/>
      <p:bldP spid="41" grpId="0"/>
      <p:bldP spid="41" grpId="1"/>
      <p:bldP spid="46" grpId="0"/>
      <p:bldP spid="47" grpId="0"/>
      <p:bldP spid="50" grpId="0"/>
      <p:bldP spid="50" grpId="1"/>
      <p:bldP spid="51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4" grpId="0"/>
      <p:bldP spid="65" grpId="0"/>
      <p:bldP spid="66" grpId="0" animBg="1"/>
      <p:bldP spid="66" grpId="1" animBg="1"/>
      <p:bldP spid="39" grpId="0"/>
      <p:bldP spid="39" grpId="1"/>
      <p:bldP spid="72" grpId="0"/>
      <p:bldP spid="75" grpId="0"/>
      <p:bldP spid="76" grpId="0"/>
      <p:bldP spid="77" grpId="0" animBg="1"/>
      <p:bldP spid="78" grpId="0"/>
      <p:bldP spid="79" grpId="0"/>
      <p:bldP spid="80" grpId="0"/>
      <p:bldP spid="82" grpId="0"/>
      <p:bldP spid="83" grpId="0" animBg="1"/>
      <p:bldP spid="85" grpId="0"/>
      <p:bldP spid="86" grpId="0"/>
      <p:bldP spid="3" grpId="0"/>
      <p:bldP spid="3" grpId="1"/>
      <p:bldP spid="70" grpId="0" animBg="1"/>
      <p:bldP spid="70" grpId="1" animBg="1"/>
      <p:bldP spid="4" grpId="0"/>
      <p:bldP spid="94" grpId="0"/>
      <p:bldP spid="21" grpId="0" animBg="1"/>
      <p:bldP spid="21" grpId="1" animBg="1"/>
      <p:bldP spid="22" grpId="0" build="allAtOnce"/>
      <p:bldP spid="43" grpId="0" animBg="1"/>
      <p:bldP spid="43" grpId="1" animBg="1"/>
      <p:bldP spid="44" grpId="0" build="allAtOnce"/>
      <p:bldP spid="45" grpId="0" build="allAtOnce"/>
      <p:bldP spid="38" grpId="0"/>
      <p:bldP spid="38" grpId="1"/>
      <p:bldP spid="84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9700" y="546100"/>
            <a:ext cx="7505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40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537888" y="367367"/>
            <a:ext cx="801962" cy="355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537244" y="99738"/>
            <a:ext cx="601742" cy="355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024137" y="3969211"/>
            <a:ext cx="306070" cy="355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95182" y="3969211"/>
            <a:ext cx="355600" cy="355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14300" y="4579894"/>
            <a:ext cx="4283222" cy="37959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969" y="95250"/>
            <a:ext cx="706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hemispherical tank is made up of an iron sheet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1cm  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32" y="358001"/>
            <a:ext cx="7084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thick.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If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the inner radius is 1m, then find the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volume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of the iron used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to make the tank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100" y="358742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If the inner radius is 1m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" y="882650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900" y="897235"/>
            <a:ext cx="839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Let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‘R’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cm and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‘r’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cm be respectively the external and internal radii of the </a:t>
            </a:r>
            <a:endParaRPr lang="en-US" dirty="0" smtClean="0">
              <a:solidFill>
                <a:prstClr val="black"/>
              </a:solidFill>
              <a:latin typeface="Bookman Old Style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hemispherical 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vessel.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344" y="1459230"/>
            <a:ext cx="289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                     </a:t>
            </a:r>
            <a:r>
              <a:rPr lang="en-US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r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1m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95251"/>
            <a:ext cx="77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 hemispherical tank is made up of an iron sheet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1cm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00" y="1713984"/>
            <a:ext cx="306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Thickness of the vessel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(</a:t>
            </a:r>
            <a:r>
              <a:rPr lang="en-US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t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4720" y="1713984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5803" y="173355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0.01m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28600" y="2180054"/>
            <a:ext cx="2349500" cy="902216"/>
          </a:xfrm>
          <a:prstGeom prst="wedgeRoundRectCallout">
            <a:avLst>
              <a:gd name="adj1" fmla="val 102827"/>
              <a:gd name="adj2" fmla="val -706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862" y="2207597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   1m = 100 cm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16944" y="2443579"/>
            <a:ext cx="1893568" cy="646331"/>
            <a:chOff x="3035300" y="2487830"/>
            <a:chExt cx="1893568" cy="646331"/>
          </a:xfrm>
        </p:grpSpPr>
        <p:sp>
          <p:nvSpPr>
            <p:cNvPr id="20" name="Rectangle 19"/>
            <p:cNvSpPr/>
            <p:nvPr/>
          </p:nvSpPr>
          <p:spPr>
            <a:xfrm>
              <a:off x="3035300" y="2583418"/>
              <a:ext cx="922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 1cm</a:t>
              </a:r>
              <a:endParaRPr lang="en-US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51621" y="2597150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= </a:t>
              </a:r>
              <a:endParaRPr lang="en-US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937000" y="2487830"/>
              <a:ext cx="929752" cy="646331"/>
              <a:chOff x="4356305" y="3517368"/>
              <a:chExt cx="1097647" cy="76304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356305" y="3517368"/>
                <a:ext cx="1097647" cy="76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100</a:t>
                </a:r>
                <a:endParaRPr lang="en-US" b="1" dirty="0">
                  <a:solidFill>
                    <a:prstClr val="black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680571" y="3879165"/>
                <a:ext cx="4395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559856" y="2598658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m</a:t>
              </a:r>
              <a:endParaRPr lang="en-US" b="1" dirty="0">
                <a:solidFill>
                  <a:prstClr val="black"/>
                </a:solidFill>
                <a:latin typeface="Comic Sans MS" pitchFamily="66" charset="0"/>
              </a:endParaRPr>
            </a:p>
          </p:txBody>
        </p:sp>
      </p:grpSp>
      <p:sp>
        <p:nvSpPr>
          <p:cNvPr id="28" name="Cloud 27"/>
          <p:cNvSpPr/>
          <p:nvPr/>
        </p:nvSpPr>
        <p:spPr>
          <a:xfrm>
            <a:off x="4904966" y="2404709"/>
            <a:ext cx="3985034" cy="141799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8935" y="2686900"/>
            <a:ext cx="394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 outer radius is made up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of the inner radius and the thickness.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87490" y="2022803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 = r + t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676" y="202280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6600" y="23761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=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3800" y="23761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i="1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 +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6572" y="2376198"/>
            <a:ext cx="93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0.01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2724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=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7600" y="27249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1.01 m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69803" y="358742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the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volume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3246" y="635000"/>
            <a:ext cx="4369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of the iron used to make the tank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5029200" y="1352550"/>
            <a:ext cx="3917764" cy="147955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4059" y="1650157"/>
            <a:ext cx="372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 iron will be only in the hemispherical bowl excluding the inner hollow part.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900" y="3029580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Volume of iron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used 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2823" y="302958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Outer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volume –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67134" y="302958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Inner volume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Cloud 43"/>
          <p:cNvSpPr/>
          <p:nvPr/>
        </p:nvSpPr>
        <p:spPr>
          <a:xfrm>
            <a:off x="5289364" y="1755714"/>
            <a:ext cx="3397436" cy="133855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53289" y="2019705"/>
            <a:ext cx="333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 volume of the hemisphere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304484" y="2092930"/>
            <a:ext cx="1763435" cy="646331"/>
            <a:chOff x="3818757" y="3181350"/>
            <a:chExt cx="1763435" cy="646331"/>
          </a:xfrm>
        </p:grpSpPr>
        <p:grpSp>
          <p:nvGrpSpPr>
            <p:cNvPr id="47" name="Group 46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  <a:latin typeface="Bookman Old Style" pitchFamily="18" charset="0"/>
                  </a:rPr>
                  <a:t>2</a:t>
                </a:r>
                <a:endParaRPr lang="en-US" b="1" dirty="0" smtClean="0">
                  <a:solidFill>
                    <a:srgbClr val="FFFF00"/>
                  </a:solidFill>
                  <a:latin typeface="Bookman Old Style" pitchFamily="18" charset="0"/>
                </a:endParaRPr>
              </a:p>
              <a:p>
                <a:pPr algn="ctr"/>
                <a:r>
                  <a:rPr lang="en-US" b="1" dirty="0">
                    <a:solidFill>
                      <a:srgbClr val="FFFF00"/>
                    </a:solidFill>
                    <a:latin typeface="Bookman Old Style" pitchFamily="18" charset="0"/>
                  </a:rPr>
                  <a:t>3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sym typeface="Symbol"/>
                </a:rPr>
                <a:t></a:t>
              </a:r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  <a:sym typeface="Symbol"/>
                </a:rPr>
                <a:t>r</a:t>
              </a:r>
              <a:r>
                <a:rPr lang="en-US" b="1" baseline="30000" dirty="0" smtClean="0">
                  <a:solidFill>
                    <a:srgbClr val="FFFF00"/>
                  </a:solidFill>
                  <a:sym typeface="Symbol"/>
                </a:rPr>
                <a:t>3</a:t>
              </a:r>
              <a:endParaRPr lang="en-US" b="1" i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580782" y="34851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4582" y="3316069"/>
            <a:ext cx="1402080" cy="646331"/>
            <a:chOff x="3818757" y="3181350"/>
            <a:chExt cx="1402080" cy="646331"/>
          </a:xfrm>
        </p:grpSpPr>
        <p:grpSp>
          <p:nvGrpSpPr>
            <p:cNvPr id="53" name="Group 52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637312" y="3301092"/>
              <a:ext cx="58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sym typeface="Symbol"/>
                </a:rPr>
                <a:t></a:t>
              </a:r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R</a:t>
              </a:r>
              <a:r>
                <a:rPr lang="en-US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939682" y="3432810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888882" y="3321050"/>
            <a:ext cx="1330325" cy="646331"/>
            <a:chOff x="3818757" y="3181350"/>
            <a:chExt cx="1330325" cy="646331"/>
          </a:xfrm>
        </p:grpSpPr>
        <p:grpSp>
          <p:nvGrpSpPr>
            <p:cNvPr id="59" name="Group 58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4637312" y="3301092"/>
              <a:ext cx="511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sym typeface="Symbol"/>
                </a:rPr>
                <a:t></a:t>
              </a:r>
              <a:r>
                <a:rPr lang="en-US" i="1" dirty="0" smtClean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r</a:t>
              </a:r>
              <a:r>
                <a:rPr lang="en-US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568082" y="39804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79182" y="3843119"/>
            <a:ext cx="1210443" cy="646331"/>
            <a:chOff x="3818757" y="3181350"/>
            <a:chExt cx="1210443" cy="646331"/>
          </a:xfrm>
        </p:grpSpPr>
        <p:grpSp>
          <p:nvGrpSpPr>
            <p:cNvPr id="65" name="Group 64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4573812" y="3288392"/>
              <a:ext cx="423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endParaRPr lang="en-US" i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409452" y="3968750"/>
            <a:ext cx="109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en-US" i="1" dirty="0" smtClean="0">
                <a:solidFill>
                  <a:prstClr val="black"/>
                </a:solidFill>
                <a:latin typeface="Book Antiqua" pitchFamily="18" charset="0"/>
              </a:rPr>
              <a:t>r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0622" y="44553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81722" y="4318099"/>
            <a:ext cx="1210443" cy="646331"/>
            <a:chOff x="3818757" y="3181350"/>
            <a:chExt cx="1210443" cy="646331"/>
          </a:xfrm>
        </p:grpSpPr>
        <p:grpSp>
          <p:nvGrpSpPr>
            <p:cNvPr id="72" name="Group 71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endParaRPr lang="en-US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4573812" y="3288392"/>
              <a:ext cx="423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b="1" i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50402" y="4310479"/>
            <a:ext cx="543688" cy="646331"/>
            <a:chOff x="3200400" y="3525619"/>
            <a:chExt cx="1986295" cy="646331"/>
          </a:xfrm>
        </p:grpSpPr>
        <p:sp>
          <p:nvSpPr>
            <p:cNvPr id="77" name="TextBox 76"/>
            <p:cNvSpPr txBox="1"/>
            <p:nvPr/>
          </p:nvSpPr>
          <p:spPr>
            <a:xfrm>
              <a:off x="3200400" y="3525619"/>
              <a:ext cx="1986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666713" y="3836670"/>
              <a:ext cx="1002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1700922" y="4423410"/>
            <a:ext cx="4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68562" y="441579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[(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1.01)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711571" y="3434531"/>
            <a:ext cx="0" cy="150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904239" y="34075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15339" y="3270250"/>
            <a:ext cx="1210443" cy="646331"/>
            <a:chOff x="3818757" y="3181350"/>
            <a:chExt cx="1210443" cy="646331"/>
          </a:xfrm>
        </p:grpSpPr>
        <p:grpSp>
          <p:nvGrpSpPr>
            <p:cNvPr id="85" name="Group 84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44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21</a:t>
                </a:r>
                <a:endParaRPr lang="en-US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4573812" y="3288392"/>
              <a:ext cx="423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i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15263" y="3385180"/>
            <a:ext cx="21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(1.030301 - 1)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08182" y="40576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55039" y="3910749"/>
            <a:ext cx="1223039" cy="646331"/>
            <a:chOff x="3818757" y="3198180"/>
            <a:chExt cx="1223039" cy="646331"/>
          </a:xfrm>
        </p:grpSpPr>
        <p:grpSp>
          <p:nvGrpSpPr>
            <p:cNvPr id="94" name="Group 93"/>
            <p:cNvGrpSpPr/>
            <p:nvPr/>
          </p:nvGrpSpPr>
          <p:grpSpPr>
            <a:xfrm>
              <a:off x="3818757" y="3198180"/>
              <a:ext cx="1210443" cy="646331"/>
              <a:chOff x="3818757" y="3198180"/>
              <a:chExt cx="1210443" cy="646331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3818757" y="319818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44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21</a:t>
                </a:r>
                <a:endParaRPr lang="en-US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247059" y="351386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4618692" y="3338882"/>
              <a:ext cx="423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i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962282" y="4031218"/>
            <a:ext cx="146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0.030301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97110" y="4592354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Volume of iron used = 0.06348 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259" y="35874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thick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Curved Up Arrow 101"/>
          <p:cNvSpPr/>
          <p:nvPr/>
        </p:nvSpPr>
        <p:spPr>
          <a:xfrm rot="1729237" flipV="1">
            <a:off x="2156032" y="1665370"/>
            <a:ext cx="2050330" cy="42108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3" name="Curved Up Arrow 102"/>
          <p:cNvSpPr/>
          <p:nvPr/>
        </p:nvSpPr>
        <p:spPr>
          <a:xfrm rot="6994369" flipV="1">
            <a:off x="4577583" y="2183967"/>
            <a:ext cx="818208" cy="42108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4" name="Curved Up Arrow 103"/>
          <p:cNvSpPr/>
          <p:nvPr/>
        </p:nvSpPr>
        <p:spPr>
          <a:xfrm rot="7539263" flipV="1">
            <a:off x="3095423" y="3722997"/>
            <a:ext cx="2163079" cy="42108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1374" y="441579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– (1)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106" name="Curved Up Arrow 105"/>
          <p:cNvSpPr/>
          <p:nvPr/>
        </p:nvSpPr>
        <p:spPr>
          <a:xfrm rot="5146380" flipV="1">
            <a:off x="1212401" y="2858843"/>
            <a:ext cx="3218672" cy="557686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81506" y="4031218"/>
            <a:ext cx="170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 0.06348 m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8" grpId="0" animBg="1"/>
      <p:bldP spid="108" grpId="1" animBg="1"/>
      <p:bldP spid="105" grpId="0" animBg="1"/>
      <p:bldP spid="105" grpId="1" animBg="1"/>
      <p:bldP spid="2" grpId="0" animBg="1"/>
      <p:bldP spid="2" grpId="1" animBg="1"/>
      <p:bldP spid="101" grpId="0" animBg="1"/>
      <p:bldP spid="5" grpId="0"/>
      <p:bldP spid="8" grpId="0"/>
      <p:bldP spid="8" grpId="1"/>
      <p:bldP spid="9" grpId="0"/>
      <p:bldP spid="12" grpId="0"/>
      <p:bldP spid="14" grpId="0"/>
      <p:bldP spid="14" grpId="1"/>
      <p:bldP spid="15" grpId="0"/>
      <p:bldP spid="16" grpId="0"/>
      <p:bldP spid="17" grpId="0"/>
      <p:bldP spid="18" grpId="0" animBg="1"/>
      <p:bldP spid="18" grpId="1" animBg="1"/>
      <p:bldP spid="19" grpId="0"/>
      <p:bldP spid="19" grpId="1"/>
      <p:bldP spid="28" grpId="0" animBg="1"/>
      <p:bldP spid="28" grpId="1" animBg="1"/>
      <p:bldP spid="29" grpId="0"/>
      <p:bldP spid="29" grpId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7" grpId="1"/>
      <p:bldP spid="38" grpId="0"/>
      <p:bldP spid="38" grpId="1"/>
      <p:bldP spid="39" grpId="0" animBg="1"/>
      <p:bldP spid="39" grpId="1" animBg="1"/>
      <p:bldP spid="40" grpId="0"/>
      <p:bldP spid="40" grpId="1"/>
      <p:bldP spid="41" grpId="0"/>
      <p:bldP spid="42" grpId="0"/>
      <p:bldP spid="43" grpId="0"/>
      <p:bldP spid="44" grpId="0" animBg="1"/>
      <p:bldP spid="44" grpId="1" animBg="1"/>
      <p:bldP spid="45" grpId="0"/>
      <p:bldP spid="45" grpId="1"/>
      <p:bldP spid="45" grpId="2"/>
      <p:bldP spid="51" grpId="0"/>
      <p:bldP spid="57" grpId="0"/>
      <p:bldP spid="63" grpId="0"/>
      <p:bldP spid="69" grpId="0"/>
      <p:bldP spid="70" grpId="0"/>
      <p:bldP spid="79" grpId="0"/>
      <p:bldP spid="80" grpId="0"/>
      <p:bldP spid="83" grpId="0"/>
      <p:bldP spid="89" grpId="0"/>
      <p:bldP spid="90" grpId="0"/>
      <p:bldP spid="98" grpId="0"/>
      <p:bldP spid="100" grpId="0"/>
      <p:bldP spid="3" grpId="0"/>
      <p:bldP spid="3" grpId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4" grpId="0"/>
      <p:bldP spid="106" grpId="0" animBg="1"/>
      <p:bldP spid="106" grpId="1" animBg="1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41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21185" y="3492088"/>
            <a:ext cx="5328339" cy="328773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1980" y="3471808"/>
            <a:ext cx="554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/>
                <a:sym typeface="Symbol"/>
              </a:rPr>
              <a:t>Inside surface area of the dome is </a:t>
            </a:r>
            <a:r>
              <a:rPr lang="en-US" b="1" dirty="0" smtClean="0">
                <a:latin typeface="Bookman Old Style" pitchFamily="18" charset="0"/>
              </a:rPr>
              <a:t>249.48m²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30" y="67641"/>
            <a:ext cx="8405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dome of a building is in the form of a hemisphere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From inside,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it was white-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washed at the cost of Rs.498.96</a:t>
            </a:r>
            <a:r>
              <a:rPr lang="en-US" b="1" dirty="0" smtClean="0">
                <a:latin typeface="Bookman Old Style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If the cost</a:t>
            </a:r>
            <a:r>
              <a:rPr lang="en-US" b="1" dirty="0" smtClean="0"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of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white-washing is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Rs.2.00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per square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meter,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find the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628" y="953555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i) inside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surface area of the dome,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628" y="1311317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ii) volume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of the air inside the dome.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896" y="344640"/>
            <a:ext cx="7124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From inside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it was white-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washed at the cost of Rs.498.96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8856" y="1679908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0" y="1669018"/>
            <a:ext cx="638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Total cost of white washing the </a:t>
            </a:r>
            <a:r>
              <a:rPr lang="en-US" dirty="0" smtClean="0">
                <a:latin typeface="Bookman Old Style"/>
              </a:rPr>
              <a:t>inner dome=</a:t>
            </a:r>
            <a:r>
              <a:rPr lang="en-US" dirty="0" smtClean="0">
                <a:latin typeface="Bookman Old Style" pitchFamily="18" charset="0"/>
              </a:rPr>
              <a:t> Rs.498.96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328" y="621639"/>
            <a:ext cx="626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cost of white-washing is Rs.2.00 per square meter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" y="199921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Rate of white washing = Rs.2/m</a:t>
            </a:r>
            <a:r>
              <a:rPr lang="en-US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10" name="Cloud 9"/>
          <p:cNvSpPr/>
          <p:nvPr/>
        </p:nvSpPr>
        <p:spPr>
          <a:xfrm>
            <a:off x="5297744" y="3416300"/>
            <a:ext cx="3668484" cy="16002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25056" y="353604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We know,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84834" y="376456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Total cost =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32634" y="376456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Rate 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 Area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10494" y="4058437"/>
            <a:ext cx="2714168" cy="655722"/>
            <a:chOff x="185054" y="2951718"/>
            <a:chExt cx="2714168" cy="655722"/>
          </a:xfrm>
        </p:grpSpPr>
        <p:sp>
          <p:nvSpPr>
            <p:cNvPr id="13" name="Rectangle 12"/>
            <p:cNvSpPr/>
            <p:nvPr/>
          </p:nvSpPr>
          <p:spPr>
            <a:xfrm>
              <a:off x="185054" y="3072492"/>
              <a:ext cx="1558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omic Sans MS" pitchFamily="66" charset="0"/>
                  <a:sym typeface="Symbol"/>
                </a:rPr>
                <a:t>   Area =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71614" y="2951718"/>
              <a:ext cx="1327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mic Sans MS" pitchFamily="66" charset="0"/>
                </a:rPr>
                <a:t>Total cost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77337" y="3269858"/>
              <a:ext cx="12801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885803" y="3238108"/>
              <a:ext cx="699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mic Sans MS" pitchFamily="66" charset="0"/>
                </a:rPr>
                <a:t>Rate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33400" y="2737551"/>
            <a:ext cx="4584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  <a:sym typeface="Symbol"/>
              </a:rPr>
              <a:t> Inside surface area of the dome = 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439428" y="2273763"/>
            <a:ext cx="3116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Total </a:t>
            </a:r>
            <a:r>
              <a:rPr lang="en-US" dirty="0" smtClean="0">
                <a:latin typeface="Bookman Old Style" pitchFamily="18" charset="0"/>
              </a:rPr>
              <a:t>cost of white washing the inner dome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41850" y="2885163"/>
            <a:ext cx="2727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604320" y="2849277"/>
            <a:ext cx="278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Rate of white washing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8916" y="26974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692834" y="2527300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498.96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7781265" y="2827973"/>
            <a:ext cx="7948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835501" y="2770823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2.00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94440" y="31406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11468" y="312895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249.48m²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606" y="1313047"/>
            <a:ext cx="426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volume of the air inside the dome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4870476" y="960666"/>
            <a:ext cx="4059505" cy="139011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07099" y="1254577"/>
            <a:ext cx="371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The volume of the air inside the dome is same as the volume of the dome.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181600" y="3547417"/>
            <a:ext cx="3788227" cy="109124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1860" y="3630930"/>
            <a:ext cx="284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latin typeface="Comic Sans MS" pitchFamily="66" charset="0"/>
                <a:sym typeface="Symbol"/>
              </a:rPr>
              <a:t>Volume of the</a:t>
            </a:r>
          </a:p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     air inside the </a:t>
            </a:r>
          </a:p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dome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091736" y="394360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  <a:sym typeface="Symbol"/>
              </a:rPr>
              <a:t>=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5764228" y="1070518"/>
            <a:ext cx="3034084" cy="122372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86265" y="1236838"/>
            <a:ext cx="288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volume of hemisphere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579319" y="1308097"/>
            <a:ext cx="1763435" cy="646331"/>
            <a:chOff x="3818757" y="3181350"/>
            <a:chExt cx="1763435" cy="646331"/>
          </a:xfrm>
        </p:grpSpPr>
        <p:grpSp>
          <p:nvGrpSpPr>
            <p:cNvPr id="97" name="Group 96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  <a:latin typeface="Bookman Old Style" pitchFamily="18" charset="0"/>
                  </a:rPr>
                  <a:t>2</a:t>
                </a:r>
                <a:endParaRPr lang="en-US" b="1" dirty="0" smtClean="0">
                  <a:solidFill>
                    <a:srgbClr val="FFFF00"/>
                  </a:solidFill>
                  <a:latin typeface="Bookman Old Style" pitchFamily="18" charset="0"/>
                </a:endParaRPr>
              </a:p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3</a:t>
                </a:r>
                <a:endParaRPr lang="en-US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sym typeface="Symbol"/>
                </a:rPr>
                <a:t></a:t>
              </a:r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  <a:sym typeface="Symbol"/>
                </a:rPr>
                <a:t>r</a:t>
              </a:r>
              <a:r>
                <a:rPr lang="en-US" b="1" baseline="30000" dirty="0" smtClean="0">
                  <a:solidFill>
                    <a:srgbClr val="FFFF00"/>
                  </a:solidFill>
                  <a:sym typeface="Symbol"/>
                </a:rPr>
                <a:t>3</a:t>
              </a:r>
              <a:endParaRPr lang="en-US" b="1" i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5286855" y="4092595"/>
            <a:ext cx="3604953" cy="76515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70128" y="415507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Volume of the hemispherical dome 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43068" y="43301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  <a:sym typeface="Symbol"/>
              </a:rPr>
              <a:t>=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385548" y="4182385"/>
            <a:ext cx="1763435" cy="646331"/>
            <a:chOff x="3818757" y="3181350"/>
            <a:chExt cx="1763435" cy="646331"/>
          </a:xfrm>
        </p:grpSpPr>
        <p:grpSp>
          <p:nvGrpSpPr>
            <p:cNvPr id="106" name="Group 105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mic Sans MS" pitchFamily="66" charset="0"/>
                  </a:rPr>
                  <a:t>2</a:t>
                </a:r>
                <a:endParaRPr lang="en-US" b="1" dirty="0" smtClean="0">
                  <a:latin typeface="Comic Sans MS" pitchFamily="66" charset="0"/>
                </a:endParaRPr>
              </a:p>
              <a:p>
                <a:pPr algn="ctr"/>
                <a:r>
                  <a:rPr lang="en-US" b="1" dirty="0" smtClean="0">
                    <a:latin typeface="Comic Sans MS" pitchFamily="66" charset="0"/>
                  </a:rPr>
                  <a:t>3</a:t>
                </a:r>
                <a:endParaRPr lang="en-US" b="1" dirty="0">
                  <a:latin typeface="Comic Sans MS" pitchFamily="66" charset="0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Symbol"/>
                </a:rPr>
                <a:t></a:t>
              </a:r>
              <a:r>
                <a:rPr lang="en-US" b="1" i="1" dirty="0" smtClean="0">
                  <a:latin typeface="Comic Sans MS" pitchFamily="66" charset="0"/>
                  <a:sym typeface="Symbol"/>
                </a:rPr>
                <a:t>r</a:t>
              </a:r>
              <a:r>
                <a:rPr lang="en-US" b="1" baseline="30000" dirty="0" smtClean="0">
                  <a:latin typeface="Comic Sans MS" pitchFamily="66" charset="0"/>
                  <a:sym typeface="Symbol"/>
                </a:rPr>
                <a:t>3</a:t>
              </a:r>
              <a:endParaRPr lang="en-US" b="1" i="1" dirty="0">
                <a:latin typeface="Comic Sans MS" pitchFamily="66" charset="0"/>
              </a:endParaRPr>
            </a:p>
          </p:txBody>
        </p:sp>
      </p:grpSp>
      <p:sp>
        <p:nvSpPr>
          <p:cNvPr id="28" name="Cloud Callout 27"/>
          <p:cNvSpPr/>
          <p:nvPr/>
        </p:nvSpPr>
        <p:spPr>
          <a:xfrm>
            <a:off x="2329574" y="3755994"/>
            <a:ext cx="2699626" cy="1177956"/>
          </a:xfrm>
          <a:prstGeom prst="cloudCallout">
            <a:avLst>
              <a:gd name="adj1" fmla="val 147211"/>
              <a:gd name="adj2" fmla="val 1609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04423" y="3971671"/>
            <a:ext cx="214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But, we don’t have, value of ‘r’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" name="Cloud 29"/>
          <p:cNvSpPr/>
          <p:nvPr/>
        </p:nvSpPr>
        <p:spPr>
          <a:xfrm>
            <a:off x="304800" y="3741445"/>
            <a:ext cx="2299623" cy="120792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7220" y="403532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Let us find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‘r’ first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345680" y="3656474"/>
            <a:ext cx="1607820" cy="8472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29566" y="3622000"/>
            <a:ext cx="185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Volume of the</a:t>
            </a:r>
          </a:p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 hemispherical </a:t>
            </a:r>
          </a:p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dome</a:t>
            </a:r>
          </a:p>
        </p:txBody>
      </p:sp>
      <p:sp>
        <p:nvSpPr>
          <p:cNvPr id="64" name="Curved Up Arrow 63"/>
          <p:cNvSpPr/>
          <p:nvPr/>
        </p:nvSpPr>
        <p:spPr>
          <a:xfrm rot="1673718" flipV="1">
            <a:off x="6617216" y="1752943"/>
            <a:ext cx="1942987" cy="42108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67" name="Curved Up Arrow 66"/>
          <p:cNvSpPr/>
          <p:nvPr/>
        </p:nvSpPr>
        <p:spPr>
          <a:xfrm rot="630986">
            <a:off x="3927921" y="2680213"/>
            <a:ext cx="4224604" cy="656382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47180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8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7989E-6 L -0.08732 -0.56905 " pathEditMode="relative" rAng="0" ptsTypes="AA">
                                      <p:cBhvr>
                                        <p:cTn id="262" dur="200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84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3" grpId="0"/>
      <p:bldP spid="5" grpId="0"/>
      <p:bldP spid="7" grpId="0"/>
      <p:bldP spid="8" grpId="0"/>
      <p:bldP spid="8" grpId="1"/>
      <p:bldP spid="58" grpId="0"/>
      <p:bldP spid="59" grpId="0"/>
      <p:bldP spid="9" grpId="0"/>
      <p:bldP spid="9" grpId="1"/>
      <p:bldP spid="62" grpId="0"/>
      <p:bldP spid="10" grpId="0" animBg="1"/>
      <p:bldP spid="10" grpId="1" animBg="1"/>
      <p:bldP spid="11" grpId="0"/>
      <p:bldP spid="11" grpId="1"/>
      <p:bldP spid="65" grpId="0"/>
      <p:bldP spid="66" grpId="0"/>
      <p:bldP spid="74" grpId="0"/>
      <p:bldP spid="75" grpId="0"/>
      <p:bldP spid="77" grpId="0"/>
      <p:bldP spid="19" grpId="0"/>
      <p:bldP spid="80" grpId="0"/>
      <p:bldP spid="82" grpId="0"/>
      <p:bldP spid="84" grpId="0"/>
      <p:bldP spid="20" grpId="0"/>
      <p:bldP spid="21" grpId="0"/>
      <p:bldP spid="22" grpId="0" animBg="1"/>
      <p:bldP spid="22" grpId="1" animBg="1"/>
      <p:bldP spid="23" grpId="0"/>
      <p:bldP spid="23" grpId="1"/>
      <p:bldP spid="89" grpId="0" animBg="1"/>
      <p:bldP spid="89" grpId="1" animBg="1"/>
      <p:bldP spid="24" grpId="0"/>
      <p:bldP spid="24" grpId="1"/>
      <p:bldP spid="92" grpId="0"/>
      <p:bldP spid="92" grpId="1"/>
      <p:bldP spid="25" grpId="0" animBg="1"/>
      <p:bldP spid="25" grpId="1" animBg="1"/>
      <p:bldP spid="26" grpId="0"/>
      <p:bldP spid="26" grpId="1"/>
      <p:bldP spid="26" grpId="2"/>
      <p:bldP spid="101" grpId="0" animBg="1"/>
      <p:bldP spid="27" grpId="0"/>
      <p:bldP spid="104" grpId="0"/>
      <p:bldP spid="28" grpId="0" animBg="1"/>
      <p:bldP spid="28" grpId="1" animBg="1"/>
      <p:bldP spid="29" grpId="0"/>
      <p:bldP spid="29" grpId="1"/>
      <p:bldP spid="30" grpId="0" animBg="1"/>
      <p:bldP spid="30" grpId="1" animBg="1"/>
      <p:bldP spid="31" grpId="0"/>
      <p:bldP spid="31" grpId="1"/>
      <p:bldP spid="116" grpId="0" animBg="1"/>
      <p:bldP spid="116" grpId="1" animBg="1"/>
      <p:bldP spid="91" grpId="0"/>
      <p:bldP spid="91" grpId="1"/>
      <p:bldP spid="64" grpId="0" animBg="1"/>
      <p:bldP spid="64" grpId="1" animBg="1"/>
      <p:bldP spid="67" grpId="0" animBg="1"/>
      <p:bldP spid="67" grpId="1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02398" y="4579685"/>
            <a:ext cx="5642204" cy="34175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0399" y="212268"/>
            <a:ext cx="4451986" cy="3002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1344" y="177676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  <a:sym typeface="Symbol"/>
              </a:rPr>
              <a:t>Inner surface area of dome = 249.48m</a:t>
            </a:r>
            <a:r>
              <a:rPr lang="en-US" baseline="30000" dirty="0" smtClean="0">
                <a:latin typeface="Bookman Old Style"/>
                <a:sym typeface="Symbol"/>
              </a:rPr>
              <a:t>2</a:t>
            </a:r>
            <a:endParaRPr lang="en-US" baseline="30000" dirty="0"/>
          </a:p>
        </p:txBody>
      </p:sp>
      <p:sp>
        <p:nvSpPr>
          <p:cNvPr id="7" name="Cloud 6"/>
          <p:cNvSpPr/>
          <p:nvPr/>
        </p:nvSpPr>
        <p:spPr>
          <a:xfrm>
            <a:off x="4778566" y="3285173"/>
            <a:ext cx="4191000" cy="108775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7645" y="3449643"/>
            <a:ext cx="393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inner surface area of a hemisphere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6866" y="36697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35900" y="678588"/>
            <a:ext cx="3719297" cy="109124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4850" y="792837"/>
            <a:ext cx="284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latin typeface="Comic Sans MS" pitchFamily="66" charset="0"/>
                <a:sym typeface="Symbol"/>
              </a:rPr>
              <a:t>Volume of the</a:t>
            </a:r>
          </a:p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     air inside the </a:t>
            </a:r>
          </a:p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dome</a:t>
            </a:r>
            <a:endParaRPr lang="en-US" b="1" dirty="0">
              <a:latin typeface="Comic Sans MS" pitchFamily="66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546794" y="783907"/>
            <a:ext cx="2846614" cy="923330"/>
            <a:chOff x="6546794" y="595225"/>
            <a:chExt cx="284661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6546794" y="595225"/>
              <a:ext cx="2846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  <a:sym typeface="Symbol"/>
                </a:rPr>
                <a:t>Volume of the</a:t>
              </a:r>
            </a:p>
            <a:p>
              <a:pPr algn="ctr"/>
              <a:r>
                <a:rPr lang="en-US" b="1" dirty="0" smtClean="0">
                  <a:latin typeface="Comic Sans MS" pitchFamily="66" charset="0"/>
                  <a:sym typeface="Symbol"/>
                </a:rPr>
                <a:t> hemispherical </a:t>
              </a:r>
            </a:p>
            <a:p>
              <a:pPr algn="ctr"/>
              <a:r>
                <a:rPr lang="en-US" b="1" dirty="0" smtClean="0">
                  <a:latin typeface="Comic Sans MS" pitchFamily="66" charset="0"/>
                  <a:sym typeface="Symbol"/>
                </a:rPr>
                <a:t>dome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0446" y="886095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mic Sans MS" pitchFamily="66" charset="0"/>
                  <a:sym typeface="Symbol"/>
                </a:rPr>
                <a:t>=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265" y="283261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Symbol"/>
              </a:rPr>
              <a:t>\ </a:t>
            </a:r>
            <a:r>
              <a:rPr lang="en-US" dirty="0" smtClean="0">
                <a:latin typeface="Bookman Old Style"/>
              </a:rPr>
              <a:t>Surface area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01736" y="283261"/>
            <a:ext cx="7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8704" y="690354"/>
            <a:ext cx="9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r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  </a:t>
            </a:r>
            <a:r>
              <a:rPr lang="en-US" dirty="0" smtClean="0">
                <a:latin typeface="Bookman Old Style" pitchFamily="18" charset="0"/>
                <a:sym typeface="Symbol"/>
              </a:rPr>
              <a:t>=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1736" y="688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249.48m²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265" y="1239936"/>
            <a:ext cx="45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5472" y="1254929"/>
            <a:ext cx="3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6124" y="1228719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59006" y="1123950"/>
            <a:ext cx="543688" cy="646331"/>
            <a:chOff x="3200400" y="3525619"/>
            <a:chExt cx="1986295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3200400" y="3525619"/>
              <a:ext cx="1986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66713" y="3836670"/>
              <a:ext cx="1002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1428625" y="1219194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30" name="Rectangle 29"/>
          <p:cNvSpPr/>
          <p:nvPr/>
        </p:nvSpPr>
        <p:spPr>
          <a:xfrm>
            <a:off x="1609728" y="1243985"/>
            <a:ext cx="403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r</a:t>
            </a:r>
            <a:r>
              <a:rPr lang="en-US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31" name="Rectangle 30"/>
          <p:cNvSpPr/>
          <p:nvPr/>
        </p:nvSpPr>
        <p:spPr>
          <a:xfrm>
            <a:off x="1920950" y="123030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01736" y="122283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249.48m²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00200" y="1762244"/>
            <a:ext cx="403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r</a:t>
            </a:r>
            <a:r>
              <a:rPr lang="en-US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1851660" y="176807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77348" y="1650207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249.48</a:t>
            </a:r>
            <a:r>
              <a:rPr lang="en-US" dirty="0" smtClean="0">
                <a:latin typeface="Bookman Old Style" pitchFamily="18" charset="0"/>
                <a:sym typeface="Symbol"/>
              </a:rPr>
              <a:t> 7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34523" y="1950880"/>
            <a:ext cx="128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91349" y="189373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 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54277" y="17737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640192" y="1766319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39.69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7265" y="1762244"/>
            <a:ext cx="45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167265" y="2227818"/>
            <a:ext cx="45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baseline="30000" dirty="0"/>
          </a:p>
        </p:txBody>
      </p:sp>
      <p:sp>
        <p:nvSpPr>
          <p:cNvPr id="42" name="Rectangle 41"/>
          <p:cNvSpPr/>
          <p:nvPr/>
        </p:nvSpPr>
        <p:spPr>
          <a:xfrm>
            <a:off x="1593850" y="2354818"/>
            <a:ext cx="403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r</a:t>
            </a:r>
            <a:endParaRPr lang="en-US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1813560" y="237577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072002" y="2385099"/>
            <a:ext cx="917714" cy="390526"/>
            <a:chOff x="1562100" y="2714624"/>
            <a:chExt cx="917714" cy="39052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562100" y="2843894"/>
              <a:ext cx="76200" cy="261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641475" y="2716890"/>
              <a:ext cx="29369" cy="387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69256" y="2721648"/>
              <a:ext cx="7315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633541" y="2714624"/>
              <a:ext cx="8462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39.69</a:t>
              </a:r>
              <a:endParaRPr lang="en-US" baseline="300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992541" y="23777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278456" y="2370244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6.3m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6893" y="2867620"/>
            <a:ext cx="284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      Volume of the</a:t>
            </a:r>
          </a:p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     air inside the </a:t>
            </a:r>
          </a:p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dome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419350" y="2886075"/>
            <a:ext cx="2846614" cy="923330"/>
            <a:chOff x="6546794" y="595225"/>
            <a:chExt cx="2846614" cy="923330"/>
          </a:xfrm>
        </p:grpSpPr>
        <p:sp>
          <p:nvSpPr>
            <p:cNvPr id="54" name="TextBox 53"/>
            <p:cNvSpPr txBox="1"/>
            <p:nvPr/>
          </p:nvSpPr>
          <p:spPr>
            <a:xfrm>
              <a:off x="6546794" y="595225"/>
              <a:ext cx="2846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  <a:sym typeface="Symbol"/>
                </a:rPr>
                <a:t>Volume of the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  <a:sym typeface="Symbol"/>
                </a:rPr>
                <a:t> hemispherical 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  <a:sym typeface="Symbol"/>
                </a:rPr>
                <a:t>dome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61881" y="886095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= 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19681" y="1816413"/>
            <a:ext cx="3911906" cy="897758"/>
            <a:chOff x="5279834" y="3284484"/>
            <a:chExt cx="3911906" cy="897758"/>
          </a:xfrm>
        </p:grpSpPr>
        <p:sp>
          <p:nvSpPr>
            <p:cNvPr id="56" name="Rounded Rectangle 55"/>
            <p:cNvSpPr/>
            <p:nvPr/>
          </p:nvSpPr>
          <p:spPr>
            <a:xfrm>
              <a:off x="5327010" y="3284484"/>
              <a:ext cx="3604953" cy="897758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79834" y="3461953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Volume of the hemispherical dome 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27343" y="3579681"/>
              <a:ext cx="301686" cy="406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  <a:sym typeface="Symbol"/>
                </a:rPr>
                <a:t>=</a:t>
              </a: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428305" y="3468313"/>
              <a:ext cx="1763435" cy="646331"/>
              <a:chOff x="3884859" y="3016095"/>
              <a:chExt cx="1763435" cy="64633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84859" y="3016095"/>
                <a:ext cx="1210443" cy="646331"/>
                <a:chOff x="3884859" y="3016095"/>
                <a:chExt cx="1210443" cy="646331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3884859" y="3016095"/>
                  <a:ext cx="12104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omic Sans MS" pitchFamily="66" charset="0"/>
                    </a:rPr>
                    <a:t>2</a:t>
                  </a:r>
                  <a:endParaRPr lang="en-US" b="1" dirty="0" smtClean="0">
                    <a:latin typeface="Comic Sans MS" pitchFamily="66" charset="0"/>
                  </a:endParaRPr>
                </a:p>
                <a:p>
                  <a:pPr algn="ctr"/>
                  <a:r>
                    <a:rPr lang="en-US" b="1" dirty="0" smtClean="0">
                      <a:latin typeface="Comic Sans MS" pitchFamily="66" charset="0"/>
                    </a:rPr>
                    <a:t>3</a:t>
                  </a:r>
                  <a:endParaRPr lang="en-US" b="1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313161" y="3331781"/>
                  <a:ext cx="3684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/>
              <p:cNvSpPr txBox="1"/>
              <p:nvPr/>
            </p:nvSpPr>
            <p:spPr>
              <a:xfrm>
                <a:off x="4703414" y="3135837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  <a:sym typeface="Symbol"/>
                  </a:rPr>
                  <a:t></a:t>
                </a:r>
                <a:r>
                  <a:rPr lang="en-US" b="1" i="1" dirty="0" smtClean="0">
                    <a:latin typeface="Comic Sans MS" pitchFamily="66" charset="0"/>
                    <a:sym typeface="Symbol"/>
                  </a:rPr>
                  <a:t>r</a:t>
                </a:r>
                <a:r>
                  <a:rPr lang="en-US" b="1" baseline="30000" dirty="0" smtClean="0">
                    <a:latin typeface="Comic Sans MS" pitchFamily="66" charset="0"/>
                    <a:sym typeface="Symbol"/>
                  </a:rPr>
                  <a:t>3</a:t>
                </a:r>
                <a:endParaRPr lang="en-US" b="1" i="1" dirty="0">
                  <a:latin typeface="Comic Sans MS" pitchFamily="66" charset="0"/>
                </a:endParaRP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623851" y="392304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  <a:sym typeface="Symbol"/>
              </a:rPr>
              <a:t>=</a:t>
            </a:r>
            <a:endParaRPr lang="en-US" b="1" dirty="0">
              <a:latin typeface="Comic Sans MS" pitchFamily="66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01900" y="3812718"/>
            <a:ext cx="1763435" cy="646331"/>
            <a:chOff x="2501900" y="3766919"/>
            <a:chExt cx="1763435" cy="64633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930202" y="4082605"/>
              <a:ext cx="3684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501900" y="3766919"/>
              <a:ext cx="1763435" cy="646331"/>
              <a:chOff x="2501900" y="3766919"/>
              <a:chExt cx="1763435" cy="64633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2501900" y="3766919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ookman Old Style" pitchFamily="18" charset="0"/>
                  </a:rPr>
                  <a:t>2</a:t>
                </a:r>
                <a:endParaRPr lang="en-US" dirty="0" smtClean="0">
                  <a:latin typeface="Bookman Old Style" pitchFamily="18" charset="0"/>
                </a:endParaRPr>
              </a:p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3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320455" y="3886661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  <a:sym typeface="Symbol"/>
                  </a:rPr>
                  <a:t></a:t>
                </a:r>
                <a:r>
                  <a:rPr lang="en-US" i="1" dirty="0" smtClean="0">
                    <a:latin typeface="Bookman Old Style" pitchFamily="18" charset="0"/>
                    <a:sym typeface="Symbol"/>
                  </a:rPr>
                  <a:t>r</a:t>
                </a:r>
                <a:r>
                  <a:rPr lang="en-US" baseline="30000" dirty="0" smtClean="0">
                    <a:latin typeface="Bookman Old Style" pitchFamily="18" charset="0"/>
                    <a:sym typeface="Symbol"/>
                  </a:rPr>
                  <a:t>3</a:t>
                </a:r>
                <a:endParaRPr lang="en-US" i="1" dirty="0"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4434031" y="3800476"/>
            <a:ext cx="543688" cy="646331"/>
            <a:chOff x="3200400" y="3525619"/>
            <a:chExt cx="1986295" cy="646331"/>
          </a:xfrm>
        </p:grpSpPr>
        <p:sp>
          <p:nvSpPr>
            <p:cNvPr id="83" name="TextBox 82"/>
            <p:cNvSpPr txBox="1"/>
            <p:nvPr/>
          </p:nvSpPr>
          <p:spPr>
            <a:xfrm>
              <a:off x="3200400" y="3525619"/>
              <a:ext cx="1986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666713" y="3836670"/>
              <a:ext cx="1002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771900" y="3895720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86" name="Rectangle 85"/>
          <p:cNvSpPr/>
          <p:nvPr/>
        </p:nvSpPr>
        <p:spPr>
          <a:xfrm>
            <a:off x="4927602" y="3920511"/>
            <a:ext cx="558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6.3</a:t>
            </a:r>
            <a:endParaRPr lang="en-US" baseline="30000" dirty="0"/>
          </a:p>
        </p:txBody>
      </p:sp>
      <p:sp>
        <p:nvSpPr>
          <p:cNvPr id="87" name="Rectangle 86"/>
          <p:cNvSpPr/>
          <p:nvPr/>
        </p:nvSpPr>
        <p:spPr>
          <a:xfrm>
            <a:off x="3740150" y="393245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=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311650" y="3903021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90" name="Rectangle 89"/>
          <p:cNvSpPr/>
          <p:nvPr/>
        </p:nvSpPr>
        <p:spPr>
          <a:xfrm>
            <a:off x="5305301" y="3888007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91" name="Rectangle 90"/>
          <p:cNvSpPr/>
          <p:nvPr/>
        </p:nvSpPr>
        <p:spPr>
          <a:xfrm>
            <a:off x="5461003" y="3912798"/>
            <a:ext cx="558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6.3</a:t>
            </a:r>
            <a:endParaRPr lang="en-US" baseline="30000" dirty="0"/>
          </a:p>
        </p:txBody>
      </p:sp>
      <p:sp>
        <p:nvSpPr>
          <p:cNvPr id="92" name="Rectangle 91"/>
          <p:cNvSpPr/>
          <p:nvPr/>
        </p:nvSpPr>
        <p:spPr>
          <a:xfrm>
            <a:off x="5838702" y="3880294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93" name="Rectangle 92"/>
          <p:cNvSpPr/>
          <p:nvPr/>
        </p:nvSpPr>
        <p:spPr>
          <a:xfrm>
            <a:off x="5994404" y="3900898"/>
            <a:ext cx="863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6.3</a:t>
            </a:r>
            <a:endParaRPr lang="en-US" baseline="30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984014" y="3812319"/>
            <a:ext cx="379369" cy="645374"/>
            <a:chOff x="1304864" y="4193324"/>
            <a:chExt cx="379369" cy="645374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304864" y="4509087"/>
              <a:ext cx="3793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332222" y="419332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34777" y="44693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6799" y="4552950"/>
            <a:ext cx="5786401" cy="386966"/>
            <a:chOff x="-37926" y="4767322"/>
            <a:chExt cx="5786401" cy="386966"/>
          </a:xfrm>
        </p:grpSpPr>
        <p:sp>
          <p:nvSpPr>
            <p:cNvPr id="95" name="Rectangle 94"/>
            <p:cNvSpPr/>
            <p:nvPr/>
          </p:nvSpPr>
          <p:spPr>
            <a:xfrm>
              <a:off x="4475370" y="4784956"/>
              <a:ext cx="1273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523.9 m³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-37926" y="4767322"/>
              <a:ext cx="47514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Bookman Old Style" pitchFamily="18" charset="0"/>
                  <a:sym typeface="Symbol"/>
                </a:rPr>
                <a:t>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Volume </a:t>
              </a:r>
              <a:r>
                <a:rPr lang="en-US" b="1" dirty="0">
                  <a:latin typeface="Bookman Old Style" pitchFamily="18" charset="0"/>
                  <a:sym typeface="Symbol"/>
                </a:rPr>
                <a:t>of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the air </a:t>
              </a:r>
              <a:r>
                <a:rPr lang="en-US" b="1" dirty="0">
                  <a:latin typeface="Bookman Old Style" pitchFamily="18" charset="0"/>
                  <a:sym typeface="Symbol"/>
                </a:rPr>
                <a:t>inside the 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dome is</a:t>
              </a:r>
              <a:endParaRPr lang="en-US" b="1" dirty="0"/>
            </a:p>
          </p:txBody>
        </p:sp>
      </p:grpSp>
      <p:sp>
        <p:nvSpPr>
          <p:cNvPr id="97" name="Curved Up Arrow 96"/>
          <p:cNvSpPr/>
          <p:nvPr/>
        </p:nvSpPr>
        <p:spPr>
          <a:xfrm rot="2407032" flipV="1">
            <a:off x="3707798" y="2839165"/>
            <a:ext cx="2184594" cy="42108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155135" y="1778794"/>
            <a:ext cx="807140" cy="1347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781971" y="2009775"/>
            <a:ext cx="316829" cy="1445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42595" y="1597683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11.34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317608" y="2019539"/>
            <a:ext cx="316829" cy="1445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521744" y="1609725"/>
            <a:ext cx="490537" cy="952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88467" y="1492197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5.67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07727" y="4024313"/>
            <a:ext cx="397711" cy="1494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547498" y="4160503"/>
            <a:ext cx="316829" cy="1445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084952" y="3861610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0.9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5541545" y="4015037"/>
            <a:ext cx="397711" cy="1494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034660" y="4192791"/>
            <a:ext cx="316829" cy="1445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554860" y="382817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2.1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53200" y="39008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865262" y="3900898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523.9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m³</a:t>
            </a:r>
          </a:p>
        </p:txBody>
      </p:sp>
      <p:sp>
        <p:nvSpPr>
          <p:cNvPr id="110" name="Cloud 109"/>
          <p:cNvSpPr/>
          <p:nvPr/>
        </p:nvSpPr>
        <p:spPr>
          <a:xfrm>
            <a:off x="685800" y="1657350"/>
            <a:ext cx="4481315" cy="132871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48030" y="1860042"/>
            <a:ext cx="375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In order to find the value of r let us use the formula of inner surface area of dome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7265" y="4570584"/>
            <a:ext cx="45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3118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05746E-6 L 0.4684 -0.41118 " pathEditMode="relative" rAng="0" ptsTypes="AA">
                                      <p:cBhvr>
                                        <p:cTn id="223" dur="2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20575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06302E-7 L 0.44288 -0.40871 " pathEditMode="relative" rAng="0" ptsTypes="AA">
                                      <p:cBhvr>
                                        <p:cTn id="225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-20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000"/>
                            </p:stCondLst>
                            <p:childTnLst>
                              <p:par>
                                <p:cTn id="3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" grpId="0" animBg="1"/>
      <p:bldP spid="6" grpId="1" animBg="1"/>
      <p:bldP spid="5" grpId="0"/>
      <p:bldP spid="7" grpId="0" animBg="1"/>
      <p:bldP spid="7" grpId="1" animBg="1"/>
      <p:bldP spid="8" grpId="0"/>
      <p:bldP spid="8" grpId="1"/>
      <p:bldP spid="8" grpId="2"/>
      <p:bldP spid="9" grpId="0"/>
      <p:bldP spid="9" grpId="1"/>
      <p:bldP spid="10" grpId="0" animBg="1"/>
      <p:bldP spid="11" grpId="0"/>
      <p:bldP spid="15" grpId="0"/>
      <p:bldP spid="16" grpId="0"/>
      <p:bldP spid="17" grpId="0"/>
      <p:bldP spid="18" grpId="0"/>
      <p:bldP spid="19" grpId="0"/>
      <p:bldP spid="23" grpId="0"/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9" grpId="0"/>
      <p:bldP spid="50" grpId="0"/>
      <p:bldP spid="51" grpId="0"/>
      <p:bldP spid="51" grpId="1"/>
      <p:bldP spid="70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7" grpId="0" animBg="1"/>
      <p:bldP spid="97" grpId="1" animBg="1"/>
      <p:bldP spid="68" grpId="0"/>
      <p:bldP spid="102" grpId="0"/>
      <p:bldP spid="105" grpId="0"/>
      <p:bldP spid="108" grpId="0"/>
      <p:bldP spid="80" grpId="0"/>
      <p:bldP spid="109" grpId="0"/>
      <p:bldP spid="110" grpId="0" animBg="1"/>
      <p:bldP spid="110" grpId="1" animBg="1"/>
      <p:bldP spid="111" grpId="0"/>
      <p:bldP spid="111" grpId="1"/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3211103</TotalTime>
  <Words>1013</Words>
  <Application>Microsoft Office PowerPoint</Application>
  <PresentationFormat>On-screen Show (16:9)</PresentationFormat>
  <Paragraphs>327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 Antiqua</vt:lpstr>
      <vt:lpstr>Bookman Old Style</vt:lpstr>
      <vt:lpstr>Calibri</vt:lpstr>
      <vt:lpstr>Comic Sans MS</vt:lpstr>
      <vt:lpstr>Rockwell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2022-04-23T04:16:27Z</dcterms:modified>
</cp:coreProperties>
</file>