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9" r:id="rId3"/>
  </p:sldMasterIdLst>
  <p:notesMasterIdLst>
    <p:notesMasterId r:id="rId26"/>
  </p:notesMasterIdLst>
  <p:sldIdLst>
    <p:sldId id="416" r:id="rId4"/>
    <p:sldId id="362" r:id="rId5"/>
    <p:sldId id="363" r:id="rId6"/>
    <p:sldId id="364" r:id="rId7"/>
    <p:sldId id="365" r:id="rId8"/>
    <p:sldId id="366" r:id="rId9"/>
    <p:sldId id="415" r:id="rId10"/>
    <p:sldId id="433" r:id="rId11"/>
    <p:sldId id="420" r:id="rId12"/>
    <p:sldId id="434" r:id="rId13"/>
    <p:sldId id="421" r:id="rId14"/>
    <p:sldId id="435" r:id="rId15"/>
    <p:sldId id="423" r:id="rId16"/>
    <p:sldId id="424" r:id="rId17"/>
    <p:sldId id="436" r:id="rId18"/>
    <p:sldId id="427" r:id="rId19"/>
    <p:sldId id="428" r:id="rId20"/>
    <p:sldId id="429" r:id="rId21"/>
    <p:sldId id="430" r:id="rId22"/>
    <p:sldId id="431" r:id="rId23"/>
    <p:sldId id="432" r:id="rId24"/>
    <p:sldId id="43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  <a:srgbClr val="5B2466"/>
    <a:srgbClr val="0000FF"/>
    <a:srgbClr val="0000CC"/>
    <a:srgbClr val="5F1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6" autoAdjust="0"/>
    <p:restoredTop sz="99645" autoAdjust="0"/>
  </p:normalViewPr>
  <p:slideViewPr>
    <p:cSldViewPr>
      <p:cViewPr varScale="1">
        <p:scale>
          <a:sx n="151" d="100"/>
          <a:sy n="151" d="100"/>
        </p:scale>
        <p:origin x="64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9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5691" y="685800"/>
            <a:ext cx="342661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8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5691" y="685800"/>
            <a:ext cx="342661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7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6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4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9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73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861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9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5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79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9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8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0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4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9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B9F6-0B45-422C-979E-BD3101B48F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D526-4E0A-4566-A0B1-0B212DA964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6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3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4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5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04" y="188287"/>
            <a:ext cx="6953250" cy="323165"/>
          </a:xfrm>
          <a:prstGeom prst="rect">
            <a:avLst/>
          </a:prstGeom>
          <a:gradFill rotWithShape="1">
            <a:gsLst>
              <a:gs pos="0">
                <a:srgbClr val="E8B7B7">
                  <a:tint val="70000"/>
                  <a:satMod val="180000"/>
                </a:srgbClr>
              </a:gs>
              <a:gs pos="62000">
                <a:srgbClr val="E8B7B7">
                  <a:tint val="30000"/>
                  <a:satMod val="180000"/>
                </a:srgbClr>
              </a:gs>
              <a:gs pos="100000">
                <a:srgbClr val="E8B7B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E8B7B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Q. Draw the histogram to represent the following data.</a:t>
            </a:r>
            <a:endParaRPr lang="en-US" sz="1400" b="1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17651"/>
              </p:ext>
            </p:extLst>
          </p:nvPr>
        </p:nvGraphicFramePr>
        <p:xfrm>
          <a:off x="329603" y="493084"/>
          <a:ext cx="7747596" cy="822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3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2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Daily sales of</a:t>
                      </a:r>
                    </a:p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a store in (</a:t>
                      </a:r>
                      <a:r>
                        <a:rPr lang="en-US" sz="1400" b="1" dirty="0" err="1" smtClean="0">
                          <a:latin typeface="Bookman Old Style" pitchFamily="18" charset="0"/>
                        </a:rPr>
                        <a:t>Rs</a:t>
                      </a:r>
                      <a:r>
                        <a:rPr lang="en-US" sz="1400" b="1" dirty="0" smtClean="0">
                          <a:latin typeface="Bookman Old Style" pitchFamily="18" charset="0"/>
                        </a:rPr>
                        <a:t>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smtClean="0">
                          <a:solidFill>
                            <a:schemeClr val="lt1"/>
                          </a:solidFill>
                          <a:latin typeface="Bookman Old Style" pitchFamily="18" charset="0"/>
                        </a:rPr>
                        <a:t>0</a:t>
                      </a:r>
                      <a:r>
                        <a:rPr lang="en-US" sz="1300" b="1" baseline="0" smtClean="0">
                          <a:solidFill>
                            <a:schemeClr val="lt1"/>
                          </a:solidFill>
                          <a:latin typeface="Bookman Old Style" pitchFamily="18" charset="0"/>
                        </a:rPr>
                        <a:t> – 1000 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1000 – 2000 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2000 – 3000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3000 – 4000 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4000 – 5000 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Bookman Old Style" pitchFamily="18" charset="0"/>
                        </a:rPr>
                        <a:t>Total 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  <a:cs typeface="Courier New" pitchFamily="49" charset="0"/>
                        </a:rPr>
                        <a:t>No. of days</a:t>
                      </a:r>
                      <a:r>
                        <a:rPr lang="en-US" sz="1400" b="1" baseline="0" dirty="0" smtClean="0">
                          <a:latin typeface="Bookman Old Style" pitchFamily="18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smtClean="0">
                          <a:latin typeface="Bookman Old Style" pitchFamily="18" charset="0"/>
                          <a:cs typeface="Courier New" pitchFamily="49" charset="0"/>
                        </a:rPr>
                        <a:t>in a 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2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12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10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4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30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317" y="1320664"/>
            <a:ext cx="51007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66213"/>
              </p:ext>
            </p:extLst>
          </p:nvPr>
        </p:nvGraphicFramePr>
        <p:xfrm>
          <a:off x="323868" y="1657350"/>
          <a:ext cx="2952732" cy="294876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04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5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1505" y="1611474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Daily sales of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 store in (Rs.)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6272" y="1619009"/>
            <a:ext cx="15277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No. of days in a month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569" y="2179687"/>
            <a:ext cx="113352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0 - 1000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5971" y="2543846"/>
            <a:ext cx="1480297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1000 - 2000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2726" y="2979787"/>
            <a:ext cx="141678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2000 - 3000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6395" y="3443489"/>
            <a:ext cx="158151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3000 - 4000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5046" y="3883852"/>
            <a:ext cx="146122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4000 - 5000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421" y="4247723"/>
            <a:ext cx="633498" cy="2921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Total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00767" y="2175844"/>
            <a:ext cx="417286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5919" y="2549320"/>
            <a:ext cx="5334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5919" y="2986241"/>
            <a:ext cx="5334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92752" y="3431039"/>
            <a:ext cx="31931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0" y="3890351"/>
            <a:ext cx="4191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82333" y="4286121"/>
            <a:ext cx="5334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30</a:t>
            </a:r>
          </a:p>
        </p:txBody>
      </p:sp>
      <p:sp>
        <p:nvSpPr>
          <p:cNvPr id="36" name="Curved Up Arrow 35"/>
          <p:cNvSpPr/>
          <p:nvPr/>
        </p:nvSpPr>
        <p:spPr>
          <a:xfrm rot="17530749">
            <a:off x="1552538" y="1171076"/>
            <a:ext cx="1040697" cy="34222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Curved Up Arrow 36"/>
          <p:cNvSpPr/>
          <p:nvPr/>
        </p:nvSpPr>
        <p:spPr>
          <a:xfrm rot="13122497">
            <a:off x="2394828" y="1153524"/>
            <a:ext cx="1044393" cy="34222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93" name="Picture 2" descr="C:\Users\MATH\Desktop\Picture 071.jpg"/>
          <p:cNvPicPr>
            <a:picLocks noChangeAspect="1" noChangeArrowheads="1"/>
          </p:cNvPicPr>
          <p:nvPr/>
        </p:nvPicPr>
        <p:blipFill rotWithShape="1">
          <a:blip r:embed="rId2" cstate="print"/>
          <a:srcRect l="7623" t="43387" r="23529" b="7129"/>
          <a:stretch/>
        </p:blipFill>
        <p:spPr bwMode="auto">
          <a:xfrm>
            <a:off x="3613425" y="228603"/>
            <a:ext cx="4930500" cy="4600575"/>
          </a:xfrm>
          <a:prstGeom prst="rect">
            <a:avLst/>
          </a:prstGeom>
          <a:noFill/>
        </p:spPr>
      </p:pic>
      <p:grpSp>
        <p:nvGrpSpPr>
          <p:cNvPr id="42" name="Group 74"/>
          <p:cNvGrpSpPr/>
          <p:nvPr/>
        </p:nvGrpSpPr>
        <p:grpSpPr>
          <a:xfrm>
            <a:off x="3653828" y="218464"/>
            <a:ext cx="4804372" cy="4567680"/>
            <a:chOff x="3861114" y="644070"/>
            <a:chExt cx="4949950" cy="5562600"/>
          </a:xfrm>
        </p:grpSpPr>
        <p:cxnSp>
          <p:nvCxnSpPr>
            <p:cNvPr id="43" name="Straight Arrow Connector 42"/>
            <p:cNvCxnSpPr/>
            <p:nvPr/>
          </p:nvCxnSpPr>
          <p:spPr>
            <a:xfrm rot="5400000">
              <a:off x="1591469" y="3424576"/>
              <a:ext cx="5562600" cy="158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>
            <a:xfrm flipH="1">
              <a:off x="3861114" y="5839220"/>
              <a:ext cx="494995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853192" y="154782"/>
            <a:ext cx="3898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Y</a:t>
            </a:r>
            <a:endParaRPr lang="en-US" sz="1400" b="1" kern="0" dirty="0" smtClean="0">
              <a:solidFill>
                <a:sysClr val="windowText" lastClr="000000"/>
              </a:solidFill>
              <a:latin typeface="Eras Medium ITC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5725" y="4431048"/>
            <a:ext cx="381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24250" y="4438653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X’</a:t>
            </a:r>
            <a:endParaRPr lang="en-US" sz="1400" b="1" kern="0" dirty="0" smtClean="0">
              <a:solidFill>
                <a:sysClr val="windowText" lastClr="000000"/>
              </a:solidFill>
              <a:latin typeface="Eras Medium ITC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0000" y="4602498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Y’</a:t>
            </a:r>
            <a:endParaRPr lang="en-US" sz="1400" b="1" kern="0" dirty="0" smtClean="0">
              <a:solidFill>
                <a:sysClr val="windowText" lastClr="000000"/>
              </a:solidFill>
              <a:latin typeface="Eras Medium ITC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39125" y="4482988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X</a:t>
            </a:r>
            <a:endParaRPr lang="en-US" sz="1400" b="1" kern="0" dirty="0" smtClean="0">
              <a:solidFill>
                <a:sysClr val="windowText" lastClr="000000"/>
              </a:solidFill>
              <a:latin typeface="Eras Medium ITC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24425" y="4624161"/>
            <a:ext cx="259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Daily Sales of a store in (</a:t>
            </a:r>
            <a:r>
              <a:rPr lang="en-US" sz="1400" b="1" kern="0" dirty="0" err="1" smtClean="0">
                <a:solidFill>
                  <a:sysClr val="windowText" lastClr="000000"/>
                </a:solidFill>
              </a:rPr>
              <a:t>Rs</a:t>
            </a:r>
            <a:r>
              <a:rPr lang="en-US" sz="1400" b="1" kern="0" dirty="0" smtClean="0">
                <a:solidFill>
                  <a:sysClr val="windowText" lastClr="000000"/>
                </a:solidFill>
              </a:rPr>
              <a:t>.)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2601818" y="2370241"/>
            <a:ext cx="24384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No.  of   days  in  a month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34096" y="4436791"/>
            <a:ext cx="596514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1000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16335" y="4436791"/>
            <a:ext cx="596514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2000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67400" y="4430896"/>
            <a:ext cx="596514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3000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30785" y="4427267"/>
            <a:ext cx="596514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4000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191375" y="4427266"/>
            <a:ext cx="596514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5000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79850" y="4018779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 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13662" y="3702115"/>
            <a:ext cx="467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06281" y="3381242"/>
            <a:ext cx="467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09456" y="3082987"/>
            <a:ext cx="467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9456" y="2752589"/>
            <a:ext cx="467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12631" y="2444812"/>
            <a:ext cx="467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18981" y="2130487"/>
            <a:ext cx="467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912631" y="1806637"/>
            <a:ext cx="467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09456" y="1482790"/>
            <a:ext cx="467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814206" y="1180964"/>
            <a:ext cx="467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34204" y="866639"/>
            <a:ext cx="467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23731" y="542789"/>
            <a:ext cx="467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49558" y="3847955"/>
            <a:ext cx="672973" cy="6352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824853" y="701440"/>
            <a:ext cx="666310" cy="3788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91163" y="1336861"/>
            <a:ext cx="666310" cy="3147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156417" y="3227536"/>
            <a:ext cx="666310" cy="12601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21727" y="3846703"/>
            <a:ext cx="666310" cy="6342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147854" y="217400"/>
            <a:ext cx="2030965" cy="8034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105531" y="171450"/>
            <a:ext cx="828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Scale 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01401" y="409578"/>
            <a:ext cx="23282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On X axis:2 cm = Rs. 1000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105525" y="712677"/>
            <a:ext cx="22723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On Y axis:1 cm = 1 Day</a:t>
            </a:r>
          </a:p>
        </p:txBody>
      </p:sp>
      <p:grpSp>
        <p:nvGrpSpPr>
          <p:cNvPr id="109" name="Group 17"/>
          <p:cNvGrpSpPr/>
          <p:nvPr/>
        </p:nvGrpSpPr>
        <p:grpSpPr>
          <a:xfrm>
            <a:off x="4876806" y="3500809"/>
            <a:ext cx="2710533" cy="594941"/>
            <a:chOff x="2395243" y="3388134"/>
            <a:chExt cx="2060187" cy="423523"/>
          </a:xfrm>
        </p:grpSpPr>
        <p:sp>
          <p:nvSpPr>
            <p:cNvPr id="110" name="Cloud Callout 109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class limits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X-axis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12" name="Group 17"/>
          <p:cNvGrpSpPr/>
          <p:nvPr/>
        </p:nvGrpSpPr>
        <p:grpSpPr>
          <a:xfrm>
            <a:off x="4191004" y="1292262"/>
            <a:ext cx="2710533" cy="594941"/>
            <a:chOff x="2395243" y="3388136"/>
            <a:chExt cx="2060187" cy="423523"/>
          </a:xfrm>
        </p:grpSpPr>
        <p:sp>
          <p:nvSpPr>
            <p:cNvPr id="113" name="Cloud Callout 112"/>
            <p:cNvSpPr/>
            <p:nvPr/>
          </p:nvSpPr>
          <p:spPr>
            <a:xfrm>
              <a:off x="2395243" y="3388136"/>
              <a:ext cx="2060187" cy="423523"/>
            </a:xfrm>
            <a:prstGeom prst="cloudCallout">
              <a:avLst>
                <a:gd name="adj1" fmla="val -53463"/>
                <a:gd name="adj2" fmla="val 8133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frequencies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Y-axis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15" name="Group 17"/>
          <p:cNvGrpSpPr/>
          <p:nvPr/>
        </p:nvGrpSpPr>
        <p:grpSpPr>
          <a:xfrm>
            <a:off x="4191001" y="2702424"/>
            <a:ext cx="3459741" cy="925493"/>
            <a:chOff x="2306494" y="3422045"/>
            <a:chExt cx="2629629" cy="658837"/>
          </a:xfrm>
        </p:grpSpPr>
        <p:sp>
          <p:nvSpPr>
            <p:cNvPr id="116" name="Cloud Callout 115"/>
            <p:cNvSpPr/>
            <p:nvPr/>
          </p:nvSpPr>
          <p:spPr>
            <a:xfrm>
              <a:off x="2306494" y="3422045"/>
              <a:ext cx="2629629" cy="654144"/>
            </a:xfrm>
            <a:prstGeom prst="cloudCallout">
              <a:avLst>
                <a:gd name="adj1" fmla="val -38482"/>
                <a:gd name="adj2" fmla="val 12923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531821" y="3489315"/>
              <a:ext cx="2130496" cy="59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Check the difference between first limit &amp; ‘0’</a:t>
              </a:r>
            </a:p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&amp; also between second &amp; first </a:t>
              </a:r>
              <a:r>
                <a:rPr lang="en-US" sz="1200" b="1" dirty="0">
                  <a:solidFill>
                    <a:srgbClr val="002060"/>
                  </a:solidFill>
                  <a:latin typeface="Bookman Old Style"/>
                </a:rPr>
                <a:t>limit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  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18" name="Rounded Rectangular Callout 117"/>
          <p:cNvSpPr/>
          <p:nvPr/>
        </p:nvSpPr>
        <p:spPr>
          <a:xfrm>
            <a:off x="4832353" y="3592189"/>
            <a:ext cx="1563356" cy="728666"/>
          </a:xfrm>
          <a:prstGeom prst="wedgeRoundRectCallout">
            <a:avLst>
              <a:gd name="adj1" fmla="val -59512"/>
              <a:gd name="adj2" fmla="val 7396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999192" y="3722760"/>
            <a:ext cx="89213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1000 – 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672085" y="3722300"/>
            <a:ext cx="8423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= 1000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756153" y="3956522"/>
            <a:ext cx="11909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2000 – 1000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87179" y="3956522"/>
            <a:ext cx="70853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= 1000</a:t>
            </a:r>
          </a:p>
        </p:txBody>
      </p:sp>
      <p:grpSp>
        <p:nvGrpSpPr>
          <p:cNvPr id="123" name="Group 17"/>
          <p:cNvGrpSpPr/>
          <p:nvPr/>
        </p:nvGrpSpPr>
        <p:grpSpPr>
          <a:xfrm>
            <a:off x="5672091" y="2595520"/>
            <a:ext cx="2566863" cy="918901"/>
            <a:chOff x="2407100" y="3428826"/>
            <a:chExt cx="2428417" cy="654144"/>
          </a:xfrm>
        </p:grpSpPr>
        <p:sp>
          <p:nvSpPr>
            <p:cNvPr id="124" name="Cloud Callout 123"/>
            <p:cNvSpPr/>
            <p:nvPr/>
          </p:nvSpPr>
          <p:spPr>
            <a:xfrm>
              <a:off x="2407100" y="3428826"/>
              <a:ext cx="2428417" cy="654144"/>
            </a:xfrm>
            <a:prstGeom prst="cloudCallout">
              <a:avLst>
                <a:gd name="adj1" fmla="val -36256"/>
                <a:gd name="adj2" fmla="val 7326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553771" y="3500234"/>
              <a:ext cx="2197936" cy="46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Since difference is same we will not put </a:t>
              </a:r>
              <a:r>
                <a:rPr lang="en-US" sz="1200" b="1" dirty="0" err="1" smtClean="0">
                  <a:solidFill>
                    <a:srgbClr val="002060"/>
                  </a:solidFill>
                  <a:latin typeface="Bookman Old Style"/>
                </a:rPr>
                <a:t>krink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 mark on X-axis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26" name="Group 17"/>
          <p:cNvGrpSpPr/>
          <p:nvPr/>
        </p:nvGrpSpPr>
        <p:grpSpPr>
          <a:xfrm>
            <a:off x="4152900" y="2047131"/>
            <a:ext cx="2503130" cy="594942"/>
            <a:chOff x="2433649" y="3380565"/>
            <a:chExt cx="1902548" cy="423523"/>
          </a:xfrm>
        </p:grpSpPr>
        <p:sp>
          <p:nvSpPr>
            <p:cNvPr id="127" name="Cloud Callout 126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597479" y="3404201"/>
              <a:ext cx="1621277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What is the highest frequency?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29" name="Group 17"/>
          <p:cNvGrpSpPr/>
          <p:nvPr/>
        </p:nvGrpSpPr>
        <p:grpSpPr>
          <a:xfrm>
            <a:off x="4162868" y="2044470"/>
            <a:ext cx="2503130" cy="594942"/>
            <a:chOff x="2433649" y="3380565"/>
            <a:chExt cx="1902548" cy="423523"/>
          </a:xfrm>
        </p:grpSpPr>
        <p:sp>
          <p:nvSpPr>
            <p:cNvPr id="130" name="Cloud Callout 129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056583" y="3467674"/>
              <a:ext cx="476793" cy="21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12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276731" y="1861918"/>
            <a:ext cx="3239255" cy="891085"/>
            <a:chOff x="5123609" y="-314983"/>
            <a:chExt cx="3175428" cy="891085"/>
          </a:xfrm>
        </p:grpSpPr>
        <p:sp>
          <p:nvSpPr>
            <p:cNvPr id="133" name="Oval Callout 132"/>
            <p:cNvSpPr/>
            <p:nvPr/>
          </p:nvSpPr>
          <p:spPr>
            <a:xfrm>
              <a:off x="5123609" y="-314983"/>
              <a:ext cx="3175428" cy="891085"/>
            </a:xfrm>
            <a:prstGeom prst="wedgeEllipseCallout">
              <a:avLst>
                <a:gd name="adj1" fmla="val -55643"/>
                <a:gd name="adj2" fmla="val 56577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03069" y="-266137"/>
              <a:ext cx="3005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 we have 20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cms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on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Y-axis, we will consider simplest scale 1 cm = 1 unit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4509356" y="4329778"/>
            <a:ext cx="1257207" cy="4404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35" name="Group 17"/>
          <p:cNvGrpSpPr/>
          <p:nvPr/>
        </p:nvGrpSpPr>
        <p:grpSpPr>
          <a:xfrm>
            <a:off x="6096006" y="1058386"/>
            <a:ext cx="2370455" cy="918901"/>
            <a:chOff x="2521573" y="3403004"/>
            <a:chExt cx="2242601" cy="654144"/>
          </a:xfrm>
        </p:grpSpPr>
        <p:sp>
          <p:nvSpPr>
            <p:cNvPr id="136" name="Cloud Callout 135"/>
            <p:cNvSpPr/>
            <p:nvPr/>
          </p:nvSpPr>
          <p:spPr>
            <a:xfrm>
              <a:off x="2521573" y="3403004"/>
              <a:ext cx="2242601" cy="654144"/>
            </a:xfrm>
            <a:prstGeom prst="cloudCallout">
              <a:avLst>
                <a:gd name="adj1" fmla="val -35051"/>
                <a:gd name="adj2" fmla="val -6045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747279" y="3479894"/>
              <a:ext cx="1744767" cy="46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Scale is </a:t>
              </a:r>
              <a:r>
                <a:rPr lang="en-US" sz="1200" b="1" dirty="0">
                  <a:solidFill>
                    <a:srgbClr val="002060"/>
                  </a:solidFill>
                  <a:latin typeface="Bookman Old Style"/>
                </a:rPr>
                <a:t>always gap in cm equal 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to difference with units 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94" name="Oval 93"/>
          <p:cNvSpPr/>
          <p:nvPr/>
        </p:nvSpPr>
        <p:spPr>
          <a:xfrm rot="5400000">
            <a:off x="3733013" y="3856246"/>
            <a:ext cx="647365" cy="3596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8" name="Group 17"/>
          <p:cNvGrpSpPr/>
          <p:nvPr/>
        </p:nvGrpSpPr>
        <p:grpSpPr>
          <a:xfrm>
            <a:off x="2675519" y="1809750"/>
            <a:ext cx="3115687" cy="971075"/>
            <a:chOff x="2340558" y="3384749"/>
            <a:chExt cx="2368132" cy="691282"/>
          </a:xfrm>
        </p:grpSpPr>
        <p:sp>
          <p:nvSpPr>
            <p:cNvPr id="99" name="Cloud Callout 98"/>
            <p:cNvSpPr/>
            <p:nvPr/>
          </p:nvSpPr>
          <p:spPr>
            <a:xfrm>
              <a:off x="2340558" y="3384749"/>
              <a:ext cx="2368132" cy="691282"/>
            </a:xfrm>
            <a:prstGeom prst="cloudCallout">
              <a:avLst>
                <a:gd name="adj1" fmla="val 45030"/>
                <a:gd name="adj2" fmla="val 6405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80078" y="3439191"/>
              <a:ext cx="2068342" cy="52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For each class draw rectangle of length equal to its frequency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54460" y="746942"/>
            <a:ext cx="2323753" cy="859000"/>
            <a:chOff x="5840369" y="-137097"/>
            <a:chExt cx="1745870" cy="586708"/>
          </a:xfrm>
        </p:grpSpPr>
        <p:sp>
          <p:nvSpPr>
            <p:cNvPr id="7" name="Oval Callout 6"/>
            <p:cNvSpPr/>
            <p:nvPr/>
          </p:nvSpPr>
          <p:spPr>
            <a:xfrm>
              <a:off x="5840369" y="-137097"/>
              <a:ext cx="1745870" cy="586708"/>
            </a:xfrm>
            <a:prstGeom prst="wedgeEllipseCallout">
              <a:avLst>
                <a:gd name="adj1" fmla="val -54589"/>
                <a:gd name="adj2" fmla="val -27666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38619" y="-123262"/>
              <a:ext cx="1549371" cy="50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Classes are continuous and their size is same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02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000"/>
                            </p:stCondLst>
                            <p:childTnLst>
                              <p:par>
                                <p:cTn id="40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6" grpId="1" animBg="1"/>
      <p:bldP spid="37" grpId="0" animBg="1"/>
      <p:bldP spid="37" grpId="1" animBg="1"/>
      <p:bldP spid="50" grpId="0"/>
      <p:bldP spid="50" grpId="1"/>
      <p:bldP spid="51" grpId="0"/>
      <p:bldP spid="52" grpId="0"/>
      <p:bldP spid="53" grpId="0"/>
      <p:bldP spid="54" grpId="0"/>
      <p:bldP spid="56" grpId="0"/>
      <p:bldP spid="58" grpId="0"/>
      <p:bldP spid="64" grpId="0"/>
      <p:bldP spid="65" grpId="0"/>
      <p:bldP spid="66" grpId="0"/>
      <p:bldP spid="67" grpId="0"/>
      <p:bldP spid="68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5" grpId="0" animBg="1"/>
      <p:bldP spid="96" grpId="0" animBg="1"/>
      <p:bldP spid="97" grpId="0" animBg="1"/>
      <p:bldP spid="100" grpId="0" animBg="1"/>
      <p:bldP spid="101" grpId="0" animBg="1"/>
      <p:bldP spid="102" grpId="0" animBg="1"/>
      <p:bldP spid="104" grpId="0"/>
      <p:bldP spid="107" grpId="0"/>
      <p:bldP spid="108" grpId="0"/>
      <p:bldP spid="118" grpId="0" animBg="1"/>
      <p:bldP spid="118" grpId="1" animBg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3" grpId="0" animBg="1"/>
      <p:bldP spid="3" grpId="1" animBg="1"/>
      <p:bldP spid="3" grpId="2" animBg="1"/>
      <p:bldP spid="94" grpId="0" animBg="1"/>
      <p:bldP spid="94" grpId="1" animBg="1"/>
      <p:bldP spid="9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2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05479"/>
              </p:ext>
            </p:extLst>
          </p:nvPr>
        </p:nvGraphicFramePr>
        <p:xfrm>
          <a:off x="739674" y="1980459"/>
          <a:ext cx="3931920" cy="2285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76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947751" y="3999334"/>
            <a:ext cx="792913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47318" y="3711560"/>
            <a:ext cx="792913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31857" y="3440140"/>
            <a:ext cx="792913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31857" y="3180542"/>
            <a:ext cx="792913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31857" y="2904326"/>
            <a:ext cx="792913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39056" y="2630235"/>
            <a:ext cx="792913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54937" y="2333715"/>
            <a:ext cx="792913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0619" y="2005479"/>
            <a:ext cx="150414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Length (in mm)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49956" y="1994990"/>
            <a:ext cx="150658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Number </a:t>
            </a:r>
            <a:r>
              <a:rPr lang="en-IN" sz="1400" b="1" dirty="0" smtClean="0">
                <a:solidFill>
                  <a:prstClr val="black"/>
                </a:solidFill>
              </a:rPr>
              <a:t>of </a:t>
            </a:r>
            <a:r>
              <a:rPr lang="en-IN" sz="1400" b="1" dirty="0">
                <a:solidFill>
                  <a:prstClr val="black"/>
                </a:solidFill>
              </a:rPr>
              <a:t>leaves 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1344" y="307692"/>
            <a:ext cx="7349008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Q.]  The </a:t>
            </a:r>
            <a:r>
              <a:rPr lang="en-US" sz="1600" b="1" dirty="0">
                <a:solidFill>
                  <a:srgbClr val="0000CC"/>
                </a:solidFill>
              </a:rPr>
              <a:t>length of 40 leaves of a plant are measured correct to one </a:t>
            </a:r>
            <a:r>
              <a:rPr lang="en-US" sz="1600" b="1" dirty="0" smtClean="0">
                <a:solidFill>
                  <a:srgbClr val="0000CC"/>
                </a:solidFill>
              </a:rPr>
              <a:t>millimeter,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       and the obtained </a:t>
            </a:r>
            <a:r>
              <a:rPr lang="en-US" sz="1600" b="1" dirty="0">
                <a:solidFill>
                  <a:srgbClr val="0000CC"/>
                </a:solidFill>
              </a:rPr>
              <a:t>data is represented in the following table : </a:t>
            </a:r>
            <a:r>
              <a:rPr lang="en-US" sz="1600" b="1" dirty="0" smtClean="0">
                <a:solidFill>
                  <a:srgbClr val="0000CC"/>
                </a:solidFill>
              </a:rPr>
              <a:t>Draw histogram.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27407"/>
              </p:ext>
            </p:extLst>
          </p:nvPr>
        </p:nvGraphicFramePr>
        <p:xfrm>
          <a:off x="755127" y="891924"/>
          <a:ext cx="7863840" cy="60443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2751">
                <a:tc>
                  <a:txBody>
                    <a:bodyPr/>
                    <a:lstStyle/>
                    <a:p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82">
                <a:tc>
                  <a:txBody>
                    <a:bodyPr/>
                    <a:lstStyle/>
                    <a:p>
                      <a:endParaRPr lang="en-US" sz="1300" b="1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761405" y="878644"/>
            <a:ext cx="1493114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white"/>
                </a:solidFill>
              </a:rPr>
              <a:t>Length (in mm)</a:t>
            </a:r>
            <a:endParaRPr lang="en-IN" sz="1400" b="1" dirty="0" smtClean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817" y="1186946"/>
            <a:ext cx="148857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Number of leaves 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93872" y="878644"/>
            <a:ext cx="1017595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118 – 126</a:t>
            </a:r>
            <a:endParaRPr lang="en-IN" sz="1400" b="1" dirty="0" smtClean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29962" y="878644"/>
            <a:ext cx="92566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127 – 135</a:t>
            </a:r>
            <a:endParaRPr lang="en-IN" sz="14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49715" y="878644"/>
            <a:ext cx="92566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136 – 144</a:t>
            </a:r>
            <a:endParaRPr lang="en-IN" sz="1400" b="1" dirty="0" smtClean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38988" y="878644"/>
            <a:ext cx="93406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145 – 153</a:t>
            </a:r>
            <a:endParaRPr lang="en-IN" sz="1400" b="1" dirty="0" smtClean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01495" y="1171573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3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91628" y="1171573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11381" y="1169891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9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04853" y="1171573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12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68159" y="878644"/>
            <a:ext cx="953717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154 – 162</a:t>
            </a:r>
            <a:endParaRPr lang="en-IN" sz="1400" b="1" dirty="0" smtClean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92199" y="878644"/>
            <a:ext cx="953717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163 – 171</a:t>
            </a:r>
            <a:endParaRPr lang="en-IN" sz="1400" b="1" dirty="0" smtClean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15356" y="878644"/>
            <a:ext cx="95834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172 – 180</a:t>
            </a:r>
            <a:endParaRPr lang="en-IN" sz="1400" b="1" dirty="0" smtClean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43834" y="1171573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7867" y="1169891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4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93355" y="1171573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0462" y="1558102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093237" y="1285788"/>
            <a:ext cx="2556127" cy="953223"/>
            <a:chOff x="5657053" y="-123262"/>
            <a:chExt cx="2112502" cy="716834"/>
          </a:xfrm>
        </p:grpSpPr>
        <p:sp>
          <p:nvSpPr>
            <p:cNvPr id="41" name="Oval Callout 40"/>
            <p:cNvSpPr/>
            <p:nvPr/>
          </p:nvSpPr>
          <p:spPr>
            <a:xfrm>
              <a:off x="5657053" y="-120680"/>
              <a:ext cx="2112502" cy="709917"/>
            </a:xfrm>
            <a:prstGeom prst="wedgeEllipseCallout">
              <a:avLst>
                <a:gd name="adj1" fmla="val -53559"/>
                <a:gd name="adj2" fmla="val -70181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38619" y="-123262"/>
              <a:ext cx="1549371" cy="71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Classes are discontinuous and their size is same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1886550" y="2005479"/>
            <a:ext cx="150414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Continuous </a:t>
            </a:r>
            <a:r>
              <a:rPr lang="en-IN" sz="1400" b="1" dirty="0" smtClean="0">
                <a:solidFill>
                  <a:prstClr val="black"/>
                </a:solidFill>
              </a:rPr>
              <a:t>class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00032" y="2312752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117.5 – 126.5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900032" y="2599528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126.5 – 135.5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0032" y="2870507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135.5 – 144.5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00032" y="3150340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144.5 – 153.5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900032" y="3397939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153.5 – 162.5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900032" y="3696532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162.5 – 171.5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00032" y="3965515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171.5 – 180.5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96" name="Curved Up Arrow 95"/>
          <p:cNvSpPr/>
          <p:nvPr/>
        </p:nvSpPr>
        <p:spPr>
          <a:xfrm rot="17268278">
            <a:off x="1340372" y="1431843"/>
            <a:ext cx="992007" cy="29501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5871" y="2312752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118 – 126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35871" y="2599528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127 – 135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35871" y="2870507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136 – 144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35871" y="3150340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145 – 153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35871" y="3397939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154 – 162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35871" y="3696532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163 – 171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35871" y="3965515"/>
            <a:ext cx="140073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172 – 180</a:t>
            </a:r>
          </a:p>
        </p:txBody>
      </p:sp>
      <p:sp>
        <p:nvSpPr>
          <p:cNvPr id="104" name="Curved Up Arrow 103"/>
          <p:cNvSpPr/>
          <p:nvPr/>
        </p:nvSpPr>
        <p:spPr>
          <a:xfrm rot="12622368">
            <a:off x="2051593" y="1432477"/>
            <a:ext cx="1535977" cy="303532"/>
          </a:xfrm>
          <a:prstGeom prst="curvedUpArrow">
            <a:avLst>
              <a:gd name="adj1" fmla="val 25000"/>
              <a:gd name="adj2" fmla="val 67955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78189" y="2303230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3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778189" y="2590012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78189" y="2861002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9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778189" y="3140824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12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78189" y="3388413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5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78189" y="3687025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4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78189" y="3956010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349396" y="2331097"/>
            <a:ext cx="382228" cy="2648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909208" y="2629290"/>
            <a:ext cx="382228" cy="2648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1979736" y="2709166"/>
            <a:ext cx="2109201" cy="586708"/>
            <a:chOff x="5411054" y="-137097"/>
            <a:chExt cx="2109201" cy="586708"/>
          </a:xfrm>
        </p:grpSpPr>
        <p:sp>
          <p:nvSpPr>
            <p:cNvPr id="115" name="Oval Callout 114"/>
            <p:cNvSpPr/>
            <p:nvPr/>
          </p:nvSpPr>
          <p:spPr>
            <a:xfrm>
              <a:off x="5411054" y="-137097"/>
              <a:ext cx="2109201" cy="586708"/>
            </a:xfrm>
            <a:prstGeom prst="wedgeEllipseCallout">
              <a:avLst>
                <a:gd name="adj1" fmla="val -60469"/>
                <a:gd name="adj2" fmla="val -98013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518734" y="-123262"/>
              <a:ext cx="1939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 us make the classes continuous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107156" y="1373801"/>
            <a:ext cx="3256932" cy="806688"/>
            <a:chOff x="5065199" y="-208987"/>
            <a:chExt cx="3256932" cy="806688"/>
          </a:xfrm>
        </p:grpSpPr>
        <p:sp>
          <p:nvSpPr>
            <p:cNvPr id="118" name="Oval Callout 117"/>
            <p:cNvSpPr/>
            <p:nvPr/>
          </p:nvSpPr>
          <p:spPr>
            <a:xfrm>
              <a:off x="5065199" y="-208987"/>
              <a:ext cx="3207182" cy="806688"/>
            </a:xfrm>
            <a:prstGeom prst="wedgeEllipseCallout">
              <a:avLst>
                <a:gd name="adj1" fmla="val -56145"/>
                <a:gd name="adj2" fmla="val 70895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067936" y="-76631"/>
              <a:ext cx="3254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Find Difference between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upper limit &amp;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lower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limit of next class.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0" name="Vertical Scroll 119"/>
          <p:cNvSpPr/>
          <p:nvPr/>
        </p:nvSpPr>
        <p:spPr>
          <a:xfrm>
            <a:off x="4630720" y="1404017"/>
            <a:ext cx="2124072" cy="1344052"/>
          </a:xfrm>
          <a:prstGeom prst="verticalScroll">
            <a:avLst>
              <a:gd name="adj" fmla="val 77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187928" y="1518704"/>
            <a:ext cx="14438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</a:rPr>
              <a:t>127 – 126 =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</a:rPr>
              <a:t>1</a:t>
            </a:r>
            <a:endParaRPr lang="en-US" sz="1300" b="1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4925991" y="1577564"/>
            <a:ext cx="304800" cy="1658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4916466" y="1900873"/>
            <a:ext cx="304800" cy="1658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499118" y="1839054"/>
            <a:ext cx="12556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</a:rPr>
              <a:t>1 ÷  2  =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</a:rPr>
              <a:t>0.5</a:t>
            </a:r>
            <a:endParaRPr lang="en-US" sz="1300" b="1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125" name="Right Arrow 124"/>
          <p:cNvSpPr/>
          <p:nvPr/>
        </p:nvSpPr>
        <p:spPr>
          <a:xfrm>
            <a:off x="4916466" y="2266377"/>
            <a:ext cx="304800" cy="1658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135558" y="2207170"/>
            <a:ext cx="190527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</a:rPr>
              <a:t> 118 –  0.5 = 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</a:rPr>
              <a:t>117.5</a:t>
            </a:r>
            <a:endParaRPr lang="en-US" sz="1300" b="1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116491" y="2461695"/>
            <a:ext cx="19006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</a:rPr>
              <a:t> 126 +  0.5 = 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</a:rPr>
              <a:t>126.5</a:t>
            </a:r>
            <a:endParaRPr lang="en-US" sz="1300" b="1" dirty="0">
              <a:solidFill>
                <a:srgbClr val="EEECE1">
                  <a:lumMod val="25000"/>
                </a:srgb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4042330" y="694806"/>
            <a:ext cx="2329870" cy="648090"/>
            <a:chOff x="5548369" y="-167788"/>
            <a:chExt cx="2329870" cy="648090"/>
          </a:xfrm>
        </p:grpSpPr>
        <p:sp>
          <p:nvSpPr>
            <p:cNvPr id="130" name="Oval Callout 129"/>
            <p:cNvSpPr/>
            <p:nvPr/>
          </p:nvSpPr>
          <p:spPr>
            <a:xfrm>
              <a:off x="5593825" y="-167788"/>
              <a:ext cx="2238959" cy="648090"/>
            </a:xfrm>
            <a:prstGeom prst="wedgeEllipseCallout">
              <a:avLst>
                <a:gd name="adj1" fmla="val 40426"/>
                <a:gd name="adj2" fmla="val 8706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548369" y="-56587"/>
              <a:ext cx="2329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Divide the difference value by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816620" y="982571"/>
            <a:ext cx="3051524" cy="838200"/>
            <a:chOff x="5123978" y="-208987"/>
            <a:chExt cx="3051524" cy="838200"/>
          </a:xfrm>
        </p:grpSpPr>
        <p:sp>
          <p:nvSpPr>
            <p:cNvPr id="133" name="Oval Callout 132"/>
            <p:cNvSpPr/>
            <p:nvPr/>
          </p:nvSpPr>
          <p:spPr>
            <a:xfrm>
              <a:off x="5123978" y="-208987"/>
              <a:ext cx="3051524" cy="806688"/>
            </a:xfrm>
            <a:prstGeom prst="wedgeEllipseCallout">
              <a:avLst>
                <a:gd name="adj1" fmla="val 60595"/>
                <a:gd name="adj2" fmla="val 64991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52051" y="-109451"/>
              <a:ext cx="28310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Subtract the value from the lower limit and add it to the upper limit.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64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39" grpId="0" animBg="1"/>
      <p:bldP spid="139" grpId="1" animBg="1"/>
      <p:bldP spid="138" grpId="0" animBg="1"/>
      <p:bldP spid="138" grpId="1" animBg="1"/>
      <p:bldP spid="137" grpId="0" animBg="1"/>
      <p:bldP spid="137" grpId="1" animBg="1"/>
      <p:bldP spid="136" grpId="0" animBg="1"/>
      <p:bldP spid="136" grpId="1" animBg="1"/>
      <p:bldP spid="135" grpId="0" animBg="1"/>
      <p:bldP spid="135" grpId="1" animBg="1"/>
      <p:bldP spid="128" grpId="0" animBg="1"/>
      <p:bldP spid="128" grpId="1" animBg="1"/>
      <p:bldP spid="75" grpId="0" build="allAtOnce"/>
      <p:bldP spid="76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/>
      <p:bldP spid="30" grpId="0"/>
      <p:bldP spid="31" grpId="0"/>
      <p:bldP spid="32" grpId="0"/>
      <p:bldP spid="33" grpId="0" build="allAtOnce"/>
      <p:bldP spid="34" grpId="0" build="allAtOnce"/>
      <p:bldP spid="35" grpId="0" build="allAtOnce"/>
      <p:bldP spid="36" grpId="0"/>
      <p:bldP spid="37" grpId="0"/>
      <p:bldP spid="38" grpId="0"/>
      <p:bldP spid="39" grpId="0" animBg="1"/>
      <p:bldP spid="87" grpId="0" build="allAtOnce"/>
      <p:bldP spid="88" grpId="0"/>
      <p:bldP spid="89" grpId="0"/>
      <p:bldP spid="90" grpId="0"/>
      <p:bldP spid="91" grpId="0"/>
      <p:bldP spid="92" grpId="0"/>
      <p:bldP spid="93" grpId="0"/>
      <p:bldP spid="94" grpId="0"/>
      <p:bldP spid="96" grpId="0" animBg="1"/>
      <p:bldP spid="96" grpId="1" animBg="1"/>
      <p:bldP spid="97" grpId="0" build="allAtOnce"/>
      <p:bldP spid="98" grpId="0" build="allAtOnce"/>
      <p:bldP spid="99" grpId="0" build="allAtOnce"/>
      <p:bldP spid="100" grpId="0" build="allAtOnce"/>
      <p:bldP spid="101" grpId="0" build="allAtOnce"/>
      <p:bldP spid="102" grpId="0" build="allAtOnce"/>
      <p:bldP spid="103" grpId="0" build="allAtOnce"/>
      <p:bldP spid="104" grpId="0" animBg="1"/>
      <p:bldP spid="104" grpId="1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 animBg="1"/>
      <p:bldP spid="112" grpId="1" animBg="1"/>
      <p:bldP spid="113" grpId="0" animBg="1"/>
      <p:bldP spid="113" grpId="1" animBg="1"/>
      <p:bldP spid="120" grpId="0" animBg="1"/>
      <p:bldP spid="120" grpId="1" animBg="1"/>
      <p:bldP spid="121" grpId="0"/>
      <p:bldP spid="121" grpId="1"/>
      <p:bldP spid="122" grpId="0" animBg="1"/>
      <p:bldP spid="122" grpId="1" animBg="1"/>
      <p:bldP spid="123" grpId="0" animBg="1"/>
      <p:bldP spid="123" grpId="1" animBg="1"/>
      <p:bldP spid="124" grpId="0"/>
      <p:bldP spid="124" grpId="1"/>
      <p:bldP spid="125" grpId="0" animBg="1"/>
      <p:bldP spid="125" grpId="1" animBg="1"/>
      <p:bldP spid="126" grpId="0"/>
      <p:bldP spid="126" grpId="1"/>
      <p:bldP spid="127" grpId="0"/>
      <p:bldP spid="12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46571" y="4637326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Y′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83232" y="297864"/>
            <a:ext cx="6550334" cy="4600575"/>
            <a:chOff x="3988042" y="329658"/>
            <a:chExt cx="6550334" cy="4604835"/>
          </a:xfrm>
        </p:grpSpPr>
        <p:pic>
          <p:nvPicPr>
            <p:cNvPr id="3" name="Picture 2" descr="C:\Users\MATH\Desktop\Picture 071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622" t="43387" r="66143" b="7129"/>
            <a:stretch/>
          </p:blipFill>
          <p:spPr bwMode="auto">
            <a:xfrm>
              <a:off x="8659564" y="329658"/>
              <a:ext cx="1878812" cy="4604835"/>
            </a:xfrm>
            <a:prstGeom prst="rect">
              <a:avLst/>
            </a:prstGeom>
            <a:noFill/>
          </p:spPr>
        </p:pic>
        <p:pic>
          <p:nvPicPr>
            <p:cNvPr id="4" name="Picture 2" descr="C:\Users\MATH\Desktop\Picture 071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623" t="43387" r="23529" b="7129"/>
            <a:stretch/>
          </p:blipFill>
          <p:spPr bwMode="auto">
            <a:xfrm>
              <a:off x="3988042" y="329658"/>
              <a:ext cx="4930500" cy="4604835"/>
            </a:xfrm>
            <a:prstGeom prst="rect">
              <a:avLst/>
            </a:prstGeom>
            <a:noFill/>
          </p:spPr>
        </p:pic>
      </p:grpSp>
      <p:cxnSp>
        <p:nvCxnSpPr>
          <p:cNvPr id="5" name="Straight Arrow Connector 4"/>
          <p:cNvCxnSpPr>
            <a:stCxn id="18" idx="0"/>
          </p:cNvCxnSpPr>
          <p:nvPr/>
        </p:nvCxnSpPr>
        <p:spPr>
          <a:xfrm flipH="1">
            <a:off x="2167536" y="4550981"/>
            <a:ext cx="6407305" cy="449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4942" y="4838282"/>
            <a:ext cx="2000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Length (in mm)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1484597" y="2340088"/>
            <a:ext cx="16092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Number of leaves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751" y="269638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4334" y="4550993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2377" y="4526153"/>
            <a:ext cx="381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57309" y="4568099"/>
            <a:ext cx="6662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117.5 </a:t>
            </a:r>
            <a:endParaRPr lang="en-US" sz="12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2370" y="4568099"/>
            <a:ext cx="8191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126.5</a:t>
            </a:r>
            <a:endParaRPr lang="en-US" sz="12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98181" y="4568099"/>
            <a:ext cx="723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135.5 </a:t>
            </a:r>
            <a:endParaRPr lang="en-US" sz="12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69065" y="4568099"/>
            <a:ext cx="828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144.5</a:t>
            </a:r>
            <a:endParaRPr lang="en-US" sz="12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39383" y="4568099"/>
            <a:ext cx="7774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153.5</a:t>
            </a:r>
            <a:endParaRPr lang="en-US" sz="12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11264" y="4555487"/>
            <a:ext cx="828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162.5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81559" y="4555487"/>
            <a:ext cx="7774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171.5</a:t>
            </a:r>
            <a:endParaRPr lang="en-US" sz="12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38499" y="4101228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03388" y="3752911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83584" y="3483877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9141" y="3161333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79139" y="2843185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82314" y="2530778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86759" y="2217078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82314" y="1904657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79139" y="1590345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01036" y="1281722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97226" y="950253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91509" y="637845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</a:p>
        </p:txBody>
      </p:sp>
      <p:grpSp>
        <p:nvGrpSpPr>
          <p:cNvPr id="63" name="Group 142"/>
          <p:cNvGrpSpPr/>
          <p:nvPr/>
        </p:nvGrpSpPr>
        <p:grpSpPr>
          <a:xfrm>
            <a:off x="2173118" y="4389597"/>
            <a:ext cx="6406436" cy="304802"/>
            <a:chOff x="9131141" y="3416300"/>
            <a:chExt cx="6265417" cy="304802"/>
          </a:xfrm>
        </p:grpSpPr>
        <p:grpSp>
          <p:nvGrpSpPr>
            <p:cNvPr id="64" name="Group 134"/>
            <p:cNvGrpSpPr/>
            <p:nvPr/>
          </p:nvGrpSpPr>
          <p:grpSpPr>
            <a:xfrm>
              <a:off x="9601200" y="3416300"/>
              <a:ext cx="287835" cy="304802"/>
              <a:chOff x="7391400" y="3416300"/>
              <a:chExt cx="287835" cy="30480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rot="5400000">
                <a:off x="7353300" y="3454400"/>
                <a:ext cx="1524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467600" y="3416300"/>
                <a:ext cx="146384" cy="3048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7564935" y="3606800"/>
                <a:ext cx="1524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Arrow Connector 64"/>
            <p:cNvCxnSpPr/>
            <p:nvPr/>
          </p:nvCxnSpPr>
          <p:spPr>
            <a:xfrm>
              <a:off x="9884522" y="3568700"/>
              <a:ext cx="551203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0800000">
              <a:off x="9131141" y="3583316"/>
              <a:ext cx="4163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/>
          <p:cNvSpPr/>
          <p:nvPr/>
        </p:nvSpPr>
        <p:spPr>
          <a:xfrm>
            <a:off x="3292183" y="3606084"/>
            <a:ext cx="659396" cy="95245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57587" y="2979354"/>
            <a:ext cx="672650" cy="157826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630828" y="1707400"/>
            <a:ext cx="665990" cy="28529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291530" y="761452"/>
            <a:ext cx="672650" cy="37982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958007" y="2974376"/>
            <a:ext cx="665990" cy="15797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624241" y="3283212"/>
            <a:ext cx="679377" cy="126635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304214" y="3916778"/>
            <a:ext cx="665990" cy="63828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36950" y="4555487"/>
            <a:ext cx="7774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180.5</a:t>
            </a:r>
          </a:p>
        </p:txBody>
      </p:sp>
      <p:grpSp>
        <p:nvGrpSpPr>
          <p:cNvPr id="9" name="Group 17"/>
          <p:cNvGrpSpPr/>
          <p:nvPr/>
        </p:nvGrpSpPr>
        <p:grpSpPr>
          <a:xfrm>
            <a:off x="4985233" y="3430155"/>
            <a:ext cx="2710533" cy="594941"/>
            <a:chOff x="2395243" y="3388134"/>
            <a:chExt cx="2060187" cy="423523"/>
          </a:xfrm>
        </p:grpSpPr>
        <p:sp>
          <p:nvSpPr>
            <p:cNvPr id="10" name="Cloud Callout 9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class limits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X-axis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2595943" y="1320692"/>
            <a:ext cx="2710533" cy="594941"/>
            <a:chOff x="2395243" y="3388134"/>
            <a:chExt cx="2060187" cy="423523"/>
          </a:xfrm>
        </p:grpSpPr>
        <p:sp>
          <p:nvSpPr>
            <p:cNvPr id="13" name="Cloud Callout 12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53463"/>
                <a:gd name="adj2" fmla="val 8133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frequencies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Y-axis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42621" y="4545205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X′</a:t>
            </a:r>
          </a:p>
        </p:txBody>
      </p:sp>
      <p:grpSp>
        <p:nvGrpSpPr>
          <p:cNvPr id="21" name="Group 17"/>
          <p:cNvGrpSpPr/>
          <p:nvPr/>
        </p:nvGrpSpPr>
        <p:grpSpPr>
          <a:xfrm>
            <a:off x="1022641" y="3335122"/>
            <a:ext cx="1598838" cy="594941"/>
            <a:chOff x="2817722" y="3388134"/>
            <a:chExt cx="1215225" cy="423523"/>
          </a:xfrm>
        </p:grpSpPr>
        <p:sp>
          <p:nvSpPr>
            <p:cNvPr id="22" name="Cloud Callout 21"/>
            <p:cNvSpPr/>
            <p:nvPr/>
          </p:nvSpPr>
          <p:spPr>
            <a:xfrm>
              <a:off x="2817722" y="3388134"/>
              <a:ext cx="1215225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84715" y="3484605"/>
              <a:ext cx="572190" cy="21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No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30" name="Group 17"/>
          <p:cNvGrpSpPr/>
          <p:nvPr/>
        </p:nvGrpSpPr>
        <p:grpSpPr>
          <a:xfrm>
            <a:off x="2611691" y="3075351"/>
            <a:ext cx="3115687" cy="611705"/>
            <a:chOff x="2241270" y="3388134"/>
            <a:chExt cx="2368132" cy="435456"/>
          </a:xfrm>
        </p:grpSpPr>
        <p:sp>
          <p:nvSpPr>
            <p:cNvPr id="31" name="Cloud Callout 30"/>
            <p:cNvSpPr/>
            <p:nvPr/>
          </p:nvSpPr>
          <p:spPr>
            <a:xfrm>
              <a:off x="2241270" y="3388134"/>
              <a:ext cx="2368132" cy="42352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7983" y="3451469"/>
              <a:ext cx="1964439" cy="372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1</a:t>
              </a:r>
              <a:r>
                <a:rPr lang="en-US" sz="1400" b="1" baseline="30000" dirty="0" smtClean="0">
                  <a:solidFill>
                    <a:srgbClr val="002060"/>
                  </a:solidFill>
                  <a:latin typeface="Bookman Old Style"/>
                </a:rPr>
                <a:t>st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class limit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117.5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39" name="Group 17"/>
          <p:cNvGrpSpPr/>
          <p:nvPr/>
        </p:nvGrpSpPr>
        <p:grpSpPr>
          <a:xfrm>
            <a:off x="3135086" y="2653448"/>
            <a:ext cx="3459741" cy="925493"/>
            <a:chOff x="2306494" y="3422045"/>
            <a:chExt cx="2629629" cy="658837"/>
          </a:xfrm>
        </p:grpSpPr>
        <p:sp>
          <p:nvSpPr>
            <p:cNvPr id="40" name="Cloud Callout 39"/>
            <p:cNvSpPr/>
            <p:nvPr/>
          </p:nvSpPr>
          <p:spPr>
            <a:xfrm>
              <a:off x="2306494" y="3422045"/>
              <a:ext cx="2629629" cy="654144"/>
            </a:xfrm>
            <a:prstGeom prst="cloudCallout">
              <a:avLst>
                <a:gd name="adj1" fmla="val -38482"/>
                <a:gd name="adj2" fmla="val 12923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31821" y="3489315"/>
              <a:ext cx="2130496" cy="59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Check the difference between first limit &amp; ‘0’</a:t>
              </a:r>
            </a:p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&amp; also between second &amp; first </a:t>
              </a:r>
              <a:r>
                <a:rPr lang="en-US" sz="1200" b="1" dirty="0">
                  <a:solidFill>
                    <a:srgbClr val="002060"/>
                  </a:solidFill>
                  <a:latin typeface="Bookman Old Style"/>
                </a:rPr>
                <a:t>limit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  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42" name="Rounded Rectangular Callout 41"/>
          <p:cNvSpPr/>
          <p:nvPr/>
        </p:nvSpPr>
        <p:spPr>
          <a:xfrm>
            <a:off x="3479022" y="3596077"/>
            <a:ext cx="1347814" cy="728666"/>
          </a:xfrm>
          <a:prstGeom prst="wedgeRoundRectCallout">
            <a:avLst>
              <a:gd name="adj1" fmla="val -59512"/>
              <a:gd name="adj2" fmla="val 7396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2991" y="3610012"/>
            <a:ext cx="89213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117.5 – 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49023" y="3598919"/>
            <a:ext cx="8423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= 117.5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02822" y="3843774"/>
            <a:ext cx="11909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126.5 – 117.5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43135" y="3843774"/>
            <a:ext cx="4998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= 9</a:t>
            </a:r>
          </a:p>
        </p:txBody>
      </p:sp>
      <p:grpSp>
        <p:nvGrpSpPr>
          <p:cNvPr id="47" name="Group 17"/>
          <p:cNvGrpSpPr/>
          <p:nvPr/>
        </p:nvGrpSpPr>
        <p:grpSpPr>
          <a:xfrm>
            <a:off x="4587225" y="2598149"/>
            <a:ext cx="2566863" cy="918901"/>
            <a:chOff x="2407100" y="3428826"/>
            <a:chExt cx="2428417" cy="654144"/>
          </a:xfrm>
        </p:grpSpPr>
        <p:sp>
          <p:nvSpPr>
            <p:cNvPr id="48" name="Cloud Callout 47"/>
            <p:cNvSpPr/>
            <p:nvPr/>
          </p:nvSpPr>
          <p:spPr>
            <a:xfrm>
              <a:off x="2407100" y="3428826"/>
              <a:ext cx="2428417" cy="654144"/>
            </a:xfrm>
            <a:prstGeom prst="cloudCallout">
              <a:avLst>
                <a:gd name="adj1" fmla="val -36256"/>
                <a:gd name="adj2" fmla="val 7326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53771" y="3500234"/>
              <a:ext cx="2197936" cy="46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Since difference is not same we will put </a:t>
              </a:r>
              <a:r>
                <a:rPr lang="en-US" sz="1200" b="1" dirty="0" err="1" smtClean="0">
                  <a:solidFill>
                    <a:srgbClr val="002060"/>
                  </a:solidFill>
                  <a:latin typeface="Bookman Old Style"/>
                </a:rPr>
                <a:t>krink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 mark on X-axis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70" name="Group 17"/>
          <p:cNvGrpSpPr/>
          <p:nvPr/>
        </p:nvGrpSpPr>
        <p:grpSpPr>
          <a:xfrm>
            <a:off x="2733276" y="1881558"/>
            <a:ext cx="2503130" cy="594942"/>
            <a:chOff x="2433649" y="3380565"/>
            <a:chExt cx="1902548" cy="423523"/>
          </a:xfrm>
        </p:grpSpPr>
        <p:sp>
          <p:nvSpPr>
            <p:cNvPr id="71" name="Cloud Callout 70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97479" y="3404201"/>
              <a:ext cx="1621277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What is the highest frequency?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73" name="Group 17"/>
          <p:cNvGrpSpPr/>
          <p:nvPr/>
        </p:nvGrpSpPr>
        <p:grpSpPr>
          <a:xfrm>
            <a:off x="3207575" y="754144"/>
            <a:ext cx="2503130" cy="594942"/>
            <a:chOff x="2433649" y="3380565"/>
            <a:chExt cx="1902548" cy="423523"/>
          </a:xfrm>
        </p:grpSpPr>
        <p:sp>
          <p:nvSpPr>
            <p:cNvPr id="74" name="Cloud Callout 73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56583" y="3467674"/>
              <a:ext cx="476793" cy="21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12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152419" y="1320970"/>
            <a:ext cx="3239255" cy="891085"/>
            <a:chOff x="5123609" y="-314983"/>
            <a:chExt cx="3175428" cy="891085"/>
          </a:xfrm>
        </p:grpSpPr>
        <p:sp>
          <p:nvSpPr>
            <p:cNvPr id="77" name="Oval Callout 76"/>
            <p:cNvSpPr/>
            <p:nvPr/>
          </p:nvSpPr>
          <p:spPr>
            <a:xfrm>
              <a:off x="5123609" y="-314983"/>
              <a:ext cx="3175428" cy="891085"/>
            </a:xfrm>
            <a:prstGeom prst="wedgeEllipseCallout">
              <a:avLst>
                <a:gd name="adj1" fmla="val -51274"/>
                <a:gd name="adj2" fmla="val 70015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03069" y="-266137"/>
              <a:ext cx="3005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 we have 20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cms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on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Y-axis, we will consider simplest scale 1 cm = 1 unit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971973" y="325877"/>
            <a:ext cx="81180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Scale 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43380" y="536354"/>
            <a:ext cx="2440957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On X axis:2 cm = 9 mm length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87482" y="4101493"/>
            <a:ext cx="6027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2 cm</a:t>
            </a:r>
          </a:p>
        </p:txBody>
      </p:sp>
      <p:sp>
        <p:nvSpPr>
          <p:cNvPr id="83" name="Rounded Rectangular Callout 82"/>
          <p:cNvSpPr/>
          <p:nvPr/>
        </p:nvSpPr>
        <p:spPr>
          <a:xfrm>
            <a:off x="4029437" y="3353067"/>
            <a:ext cx="1177943" cy="728666"/>
          </a:xfrm>
          <a:prstGeom prst="wedgeRoundRectCallout">
            <a:avLst>
              <a:gd name="adj1" fmla="val -59512"/>
              <a:gd name="adj2" fmla="val 7396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01931" y="3483625"/>
            <a:ext cx="11909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126.5 – 117.5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51714" y="3767808"/>
            <a:ext cx="8423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= 9 units</a:t>
            </a:r>
          </a:p>
        </p:txBody>
      </p:sp>
      <p:grpSp>
        <p:nvGrpSpPr>
          <p:cNvPr id="86" name="Group 17"/>
          <p:cNvGrpSpPr/>
          <p:nvPr/>
        </p:nvGrpSpPr>
        <p:grpSpPr>
          <a:xfrm>
            <a:off x="5661625" y="1118133"/>
            <a:ext cx="2370455" cy="918901"/>
            <a:chOff x="2521573" y="3403004"/>
            <a:chExt cx="2242601" cy="654144"/>
          </a:xfrm>
        </p:grpSpPr>
        <p:sp>
          <p:nvSpPr>
            <p:cNvPr id="87" name="Cloud Callout 86"/>
            <p:cNvSpPr/>
            <p:nvPr/>
          </p:nvSpPr>
          <p:spPr>
            <a:xfrm>
              <a:off x="2521573" y="3403004"/>
              <a:ext cx="2242601" cy="654144"/>
            </a:xfrm>
            <a:prstGeom prst="cloudCallout">
              <a:avLst>
                <a:gd name="adj1" fmla="val -35051"/>
                <a:gd name="adj2" fmla="val -6045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747279" y="3479894"/>
              <a:ext cx="1744767" cy="46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Scale is </a:t>
              </a:r>
              <a:r>
                <a:rPr lang="en-US" sz="1200" b="1" dirty="0">
                  <a:solidFill>
                    <a:srgbClr val="002060"/>
                  </a:solidFill>
                  <a:latin typeface="Bookman Old Style"/>
                </a:rPr>
                <a:t>always gap in cm equal 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to difference with units 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948791" y="690905"/>
            <a:ext cx="221441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On Y axis:1 cm = 1 leaf</a:t>
            </a:r>
          </a:p>
        </p:txBody>
      </p:sp>
      <p:sp>
        <p:nvSpPr>
          <p:cNvPr id="90" name="Left Brace 89"/>
          <p:cNvSpPr/>
          <p:nvPr/>
        </p:nvSpPr>
        <p:spPr>
          <a:xfrm rot="10800000">
            <a:off x="2662814" y="3916790"/>
            <a:ext cx="258330" cy="34934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97479" y="3950424"/>
            <a:ext cx="971581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1cm Unit</a:t>
            </a:r>
          </a:p>
        </p:txBody>
      </p:sp>
      <p:grpSp>
        <p:nvGrpSpPr>
          <p:cNvPr id="92" name="Group 17"/>
          <p:cNvGrpSpPr/>
          <p:nvPr/>
        </p:nvGrpSpPr>
        <p:grpSpPr>
          <a:xfrm>
            <a:off x="2775030" y="1510029"/>
            <a:ext cx="3115687" cy="971075"/>
            <a:chOff x="2340558" y="3384749"/>
            <a:chExt cx="2368132" cy="691282"/>
          </a:xfrm>
        </p:grpSpPr>
        <p:sp>
          <p:nvSpPr>
            <p:cNvPr id="93" name="Cloud Callout 92"/>
            <p:cNvSpPr/>
            <p:nvPr/>
          </p:nvSpPr>
          <p:spPr>
            <a:xfrm>
              <a:off x="2340558" y="3384749"/>
              <a:ext cx="2368132" cy="691282"/>
            </a:xfrm>
            <a:prstGeom prst="cloudCallout">
              <a:avLst>
                <a:gd name="adj1" fmla="val 45030"/>
                <a:gd name="adj2" fmla="val 6405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80078" y="3439191"/>
              <a:ext cx="2068342" cy="52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For each class draw rectangle of length equal to its frequency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071188" y="4060658"/>
            <a:ext cx="934645" cy="409100"/>
            <a:chOff x="7142698" y="3286993"/>
            <a:chExt cx="934645" cy="409100"/>
          </a:xfrm>
        </p:grpSpPr>
        <p:sp>
          <p:nvSpPr>
            <p:cNvPr id="99" name="Rectangular Callout 98"/>
            <p:cNvSpPr/>
            <p:nvPr/>
          </p:nvSpPr>
          <p:spPr>
            <a:xfrm>
              <a:off x="7173363" y="3297312"/>
              <a:ext cx="882499" cy="398781"/>
            </a:xfrm>
            <a:prstGeom prst="wedgeRectCallout">
              <a:avLst>
                <a:gd name="adj1" fmla="val -67517"/>
                <a:gd name="adj2" fmla="val 5651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42698" y="3286993"/>
              <a:ext cx="934645" cy="39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  <a:latin typeface="Bookman Old Style"/>
                </a:rPr>
                <a:t>Upper limit 126.5</a:t>
              </a:r>
              <a:endParaRPr lang="en-US" sz="10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01" name="Rounded Rectangular Callout 100"/>
          <p:cNvSpPr/>
          <p:nvPr/>
        </p:nvSpPr>
        <p:spPr>
          <a:xfrm>
            <a:off x="3930988" y="2909254"/>
            <a:ext cx="909428" cy="475017"/>
          </a:xfrm>
          <a:prstGeom prst="wedgeRoundRectCallout">
            <a:avLst>
              <a:gd name="adj1" fmla="val -93463"/>
              <a:gd name="adj2" fmla="val 10146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15949" y="2922350"/>
            <a:ext cx="94730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Frequency 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3335" y="274399"/>
            <a:ext cx="2" cy="456247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/>
          <p:cNvSpPr/>
          <p:nvPr/>
        </p:nvSpPr>
        <p:spPr>
          <a:xfrm rot="5400000">
            <a:off x="3501653" y="4105668"/>
            <a:ext cx="264083" cy="665047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173586" y="4011338"/>
            <a:ext cx="1022207" cy="430887"/>
            <a:chOff x="7098917" y="3257550"/>
            <a:chExt cx="1022207" cy="430887"/>
          </a:xfrm>
        </p:grpSpPr>
        <p:sp>
          <p:nvSpPr>
            <p:cNvPr id="96" name="Rectangular Callout 95"/>
            <p:cNvSpPr/>
            <p:nvPr/>
          </p:nvSpPr>
          <p:spPr>
            <a:xfrm>
              <a:off x="7159993" y="3264000"/>
              <a:ext cx="909239" cy="419124"/>
            </a:xfrm>
            <a:prstGeom prst="wedgeRectCallout">
              <a:avLst>
                <a:gd name="adj1" fmla="val 68405"/>
                <a:gd name="adj2" fmla="val 5581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98917" y="3257550"/>
              <a:ext cx="1022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002060"/>
                  </a:solidFill>
                  <a:latin typeface="Bookman Old Style"/>
                </a:rPr>
                <a:t>Lower limit 117.5</a:t>
              </a:r>
              <a:endParaRPr lang="en-US" sz="11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960" y="3472030"/>
            <a:ext cx="3110563" cy="891085"/>
            <a:chOff x="5203069" y="-314983"/>
            <a:chExt cx="3049273" cy="891085"/>
          </a:xfrm>
        </p:grpSpPr>
        <p:sp>
          <p:nvSpPr>
            <p:cNvPr id="28" name="Oval Callout 27"/>
            <p:cNvSpPr/>
            <p:nvPr/>
          </p:nvSpPr>
          <p:spPr>
            <a:xfrm>
              <a:off x="5301055" y="-314983"/>
              <a:ext cx="2951287" cy="891085"/>
            </a:xfrm>
            <a:prstGeom prst="wedgeEllipseCallout">
              <a:avLst>
                <a:gd name="adj1" fmla="val 41904"/>
                <a:gd name="adj2" fmla="val 55747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3069" y="-132787"/>
              <a:ext cx="3005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Mark class limits on X-axis with a gap of 2 cm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5206" y="3482718"/>
            <a:ext cx="3337407" cy="891085"/>
            <a:chOff x="5010720" y="-272451"/>
            <a:chExt cx="3337407" cy="891085"/>
          </a:xfrm>
        </p:grpSpPr>
        <p:sp>
          <p:nvSpPr>
            <p:cNvPr id="25" name="Oval Callout 24"/>
            <p:cNvSpPr/>
            <p:nvPr/>
          </p:nvSpPr>
          <p:spPr>
            <a:xfrm>
              <a:off x="5010720" y="-272451"/>
              <a:ext cx="3337407" cy="891085"/>
            </a:xfrm>
            <a:prstGeom prst="wedgeEllipseCallout">
              <a:avLst>
                <a:gd name="adj1" fmla="val 39911"/>
                <a:gd name="adj2" fmla="val 47759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78569" y="-132787"/>
              <a:ext cx="32541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As classes are not starting from ‘0’ leave space of 2 cm from origin on X-axis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1227"/>
            <a:ext cx="2117154" cy="189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3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8" grpId="0"/>
      <p:bldP spid="15" grpId="0"/>
      <p:bldP spid="18" grpId="0"/>
      <p:bldP spid="19" grpId="0"/>
      <p:bldP spid="20" grpId="0"/>
      <p:bldP spid="33" grpId="0"/>
      <p:bldP spid="34" grpId="0"/>
      <p:bldP spid="35" grpId="0"/>
      <p:bldP spid="36" grpId="0"/>
      <p:bldP spid="37" grpId="0"/>
      <p:bldP spid="38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120" grpId="0" animBg="1"/>
      <p:bldP spid="121" grpId="0" animBg="1"/>
      <p:bldP spid="122" grpId="0" animBg="1"/>
      <p:bldP spid="123" grpId="0" animBg="1"/>
      <p:bldP spid="159" grpId="0" animBg="1"/>
      <p:bldP spid="161" grpId="0" animBg="1"/>
      <p:bldP spid="162" grpId="0" animBg="1"/>
      <p:bldP spid="164" grpId="0"/>
      <p:bldP spid="16" grpId="0"/>
      <p:bldP spid="42" grpId="0" animBg="1"/>
      <p:bldP spid="42" grpId="1" animBg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79" grpId="0"/>
      <p:bldP spid="80" grpId="0"/>
      <p:bldP spid="82" grpId="0"/>
      <p:bldP spid="82" grpId="1"/>
      <p:bldP spid="83" grpId="0" animBg="1"/>
      <p:bldP spid="83" grpId="1" animBg="1"/>
      <p:bldP spid="84" grpId="0"/>
      <p:bldP spid="84" grpId="1"/>
      <p:bldP spid="85" grpId="0"/>
      <p:bldP spid="85" grpId="1"/>
      <p:bldP spid="89" grpId="0"/>
      <p:bldP spid="90" grpId="0" animBg="1"/>
      <p:bldP spid="90" grpId="1" animBg="1"/>
      <p:bldP spid="91" grpId="0"/>
      <p:bldP spid="91" grpId="1"/>
      <p:bldP spid="101" grpId="0" animBg="1"/>
      <p:bldP spid="101" grpId="1" animBg="1"/>
      <p:bldP spid="102" grpId="0"/>
      <p:bldP spid="102" grpId="1"/>
      <p:bldP spid="81" grpId="0" animBg="1"/>
      <p:bldP spid="8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344" y="296453"/>
            <a:ext cx="6302305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Q.]    The following table gives the life times of 400 neon lamps : 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(</a:t>
            </a:r>
            <a:r>
              <a:rPr lang="en-US" sz="1600" b="1" dirty="0" err="1">
                <a:solidFill>
                  <a:srgbClr val="0000CC"/>
                </a:solidFill>
              </a:rPr>
              <a:t>i</a:t>
            </a:r>
            <a:r>
              <a:rPr lang="en-US" sz="1600" b="1" dirty="0">
                <a:solidFill>
                  <a:srgbClr val="0000CC"/>
                </a:solidFill>
              </a:rPr>
              <a:t>)    Represent the given information with the help of a histogram.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(ii)   How many lamps have a life time of 700 or more than 700 hours? 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91478"/>
              </p:ext>
            </p:extLst>
          </p:nvPr>
        </p:nvGraphicFramePr>
        <p:xfrm>
          <a:off x="739225" y="1094259"/>
          <a:ext cx="7863840" cy="60443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2751">
                <a:tc>
                  <a:txBody>
                    <a:bodyPr/>
                    <a:lstStyle/>
                    <a:p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82">
                <a:tc>
                  <a:txBody>
                    <a:bodyPr/>
                    <a:lstStyle/>
                    <a:p>
                      <a:endParaRPr lang="en-US" sz="1300" b="1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684702" y="1080979"/>
            <a:ext cx="1573629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white"/>
                </a:solidFill>
              </a:rPr>
              <a:t>Life time (in hours)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5915" y="1389281"/>
            <a:ext cx="148857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Number of </a:t>
            </a:r>
            <a:r>
              <a:rPr lang="en-IN" sz="1400" b="1" dirty="0" smtClean="0">
                <a:solidFill>
                  <a:prstClr val="black"/>
                </a:solidFill>
              </a:rPr>
              <a:t>lamps 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77965" y="1080979"/>
            <a:ext cx="1017595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300 – 400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114060" y="1080979"/>
            <a:ext cx="92566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400 – 500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33813" y="1080979"/>
            <a:ext cx="92566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500 – 600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923086" y="1080979"/>
            <a:ext cx="93406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600 – 700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485593" y="137390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14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75726" y="137390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56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95479" y="137221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60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88951" y="137390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86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52252" y="1080979"/>
            <a:ext cx="953717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700 – 800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76292" y="1080979"/>
            <a:ext cx="953717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800 – 900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651558" y="1080979"/>
            <a:ext cx="1054177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900 – </a:t>
            </a:r>
            <a:r>
              <a:rPr lang="en-IN" sz="1400" b="1" dirty="0" smtClean="0">
                <a:solidFill>
                  <a:prstClr val="white"/>
                </a:solidFill>
              </a:rPr>
              <a:t>1000 </a:t>
            </a:r>
            <a:endParaRPr lang="en-IN" sz="1400" b="1" dirty="0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127932" y="137390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74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051965" y="137221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62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77453" y="137390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48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47132"/>
              </p:ext>
            </p:extLst>
          </p:nvPr>
        </p:nvGraphicFramePr>
        <p:xfrm>
          <a:off x="538383" y="1944883"/>
          <a:ext cx="1896222" cy="247457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3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92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3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678" marB="45678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6" name="Rectangle 115"/>
          <p:cNvSpPr/>
          <p:nvPr/>
        </p:nvSpPr>
        <p:spPr>
          <a:xfrm>
            <a:off x="501681" y="1933722"/>
            <a:ext cx="1108694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Life </a:t>
            </a:r>
            <a:r>
              <a:rPr lang="en-IN" sz="1600" b="1" dirty="0" smtClean="0">
                <a:solidFill>
                  <a:prstClr val="black"/>
                </a:solidFill>
              </a:rPr>
              <a:t>time</a:t>
            </a:r>
          </a:p>
          <a:p>
            <a:r>
              <a:rPr lang="en-IN" sz="1600" b="1" dirty="0" smtClean="0">
                <a:solidFill>
                  <a:prstClr val="black"/>
                </a:solidFill>
              </a:rPr>
              <a:t>(</a:t>
            </a:r>
            <a:r>
              <a:rPr lang="en-IN" sz="1600" b="1" dirty="0">
                <a:solidFill>
                  <a:prstClr val="black"/>
                </a:solidFill>
              </a:rPr>
              <a:t>in hours)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13" name="Curved Up Arrow 112"/>
          <p:cNvSpPr/>
          <p:nvPr/>
        </p:nvSpPr>
        <p:spPr>
          <a:xfrm rot="16787340">
            <a:off x="1245530" y="1635387"/>
            <a:ext cx="797372" cy="22373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6941" y="2457637"/>
            <a:ext cx="11521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300 – 400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6941" y="2727174"/>
            <a:ext cx="11521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400 – 500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6941" y="3023332"/>
            <a:ext cx="1152144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500 – 600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6941" y="3295210"/>
            <a:ext cx="11521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600 – 700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4363" y="3566651"/>
            <a:ext cx="11521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700 – 800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3074" y="3846462"/>
            <a:ext cx="1152144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800 – 900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941" y="4102454"/>
            <a:ext cx="11521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900 – 1000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49074" y="1948136"/>
            <a:ext cx="1106705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Number</a:t>
            </a:r>
          </a:p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of lamps 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41377" y="2470436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14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741377" y="2739997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56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41377" y="3036142"/>
            <a:ext cx="402336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60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41377" y="3308033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86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41377" y="3579450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74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41377" y="3859272"/>
            <a:ext cx="402336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62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41377" y="4115263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48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6" name="Curved Up Arrow 55"/>
          <p:cNvSpPr/>
          <p:nvPr/>
        </p:nvSpPr>
        <p:spPr>
          <a:xfrm rot="13122497">
            <a:off x="2113660" y="1530378"/>
            <a:ext cx="713335" cy="233747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030610" y="1262960"/>
            <a:ext cx="2323753" cy="859000"/>
            <a:chOff x="5840369" y="-137097"/>
            <a:chExt cx="1745870" cy="586708"/>
          </a:xfrm>
        </p:grpSpPr>
        <p:sp>
          <p:nvSpPr>
            <p:cNvPr id="58" name="Oval Callout 57"/>
            <p:cNvSpPr/>
            <p:nvPr/>
          </p:nvSpPr>
          <p:spPr>
            <a:xfrm>
              <a:off x="5840369" y="-137097"/>
              <a:ext cx="1745870" cy="586708"/>
            </a:xfrm>
            <a:prstGeom prst="wedgeEllipseCallout">
              <a:avLst>
                <a:gd name="adj1" fmla="val -54589"/>
                <a:gd name="adj2" fmla="val -27666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38619" y="-123262"/>
              <a:ext cx="1549371" cy="50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Classes are continuous and their size is same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516763" y="1642227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46239" y="4494608"/>
            <a:ext cx="381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174764" y="4502213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X’</a:t>
            </a:r>
            <a:endParaRPr lang="en-US" sz="1400" b="1" kern="0" dirty="0" smtClean="0">
              <a:solidFill>
                <a:sysClr val="windowText" lastClr="000000"/>
              </a:solidFill>
              <a:latin typeface="Eras Medium ITC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207017" y="297864"/>
            <a:ext cx="6145564" cy="4600575"/>
            <a:chOff x="3988042" y="329658"/>
            <a:chExt cx="6145564" cy="4604835"/>
          </a:xfrm>
        </p:grpSpPr>
        <p:pic>
          <p:nvPicPr>
            <p:cNvPr id="80" name="Picture 79" descr="C:\Users\MATH\Desktop\Picture 071.jpg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7622" t="43387" r="71795" b="7129"/>
            <a:stretch/>
          </p:blipFill>
          <p:spPr bwMode="auto">
            <a:xfrm>
              <a:off x="8659564" y="329658"/>
              <a:ext cx="1474042" cy="4604835"/>
            </a:xfrm>
            <a:prstGeom prst="rect">
              <a:avLst/>
            </a:prstGeom>
            <a:noFill/>
          </p:spPr>
        </p:pic>
        <p:pic>
          <p:nvPicPr>
            <p:cNvPr id="81" name="Picture 2" descr="C:\Users\MATH\Desktop\Picture 071.jpg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7623" t="43387" r="23529" b="7129"/>
            <a:stretch/>
          </p:blipFill>
          <p:spPr bwMode="auto">
            <a:xfrm>
              <a:off x="3988042" y="329658"/>
              <a:ext cx="4930500" cy="4604835"/>
            </a:xfrm>
            <a:prstGeom prst="rect">
              <a:avLst/>
            </a:prstGeom>
            <a:noFill/>
          </p:spPr>
        </p:pic>
      </p:grpSp>
      <p:grpSp>
        <p:nvGrpSpPr>
          <p:cNvPr id="82" name="Group 74"/>
          <p:cNvGrpSpPr/>
          <p:nvPr/>
        </p:nvGrpSpPr>
        <p:grpSpPr>
          <a:xfrm>
            <a:off x="2388342" y="282013"/>
            <a:ext cx="5964376" cy="4567680"/>
            <a:chOff x="3989839" y="644070"/>
            <a:chExt cx="6145105" cy="5562600"/>
          </a:xfrm>
        </p:grpSpPr>
        <p:cxnSp>
          <p:nvCxnSpPr>
            <p:cNvPr id="83" name="Straight Arrow Connector 82"/>
            <p:cNvCxnSpPr/>
            <p:nvPr/>
          </p:nvCxnSpPr>
          <p:spPr>
            <a:xfrm rot="5400000">
              <a:off x="1591469" y="3424576"/>
              <a:ext cx="5562600" cy="158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>
            <a:xfrm flipH="1">
              <a:off x="3989839" y="5839220"/>
              <a:ext cx="614510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</p:grpSp>
      <p:sp>
        <p:nvSpPr>
          <p:cNvPr id="85" name="TextBox 84"/>
          <p:cNvSpPr txBox="1"/>
          <p:nvPr/>
        </p:nvSpPr>
        <p:spPr>
          <a:xfrm>
            <a:off x="2503706" y="218342"/>
            <a:ext cx="3898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Y</a:t>
            </a:r>
            <a:endParaRPr lang="en-US" sz="1400" b="1" kern="0" dirty="0" smtClean="0">
              <a:solidFill>
                <a:sysClr val="windowText" lastClr="000000"/>
              </a:solidFill>
              <a:latin typeface="Eras Medium ITC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52563" y="4618384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Y’</a:t>
            </a:r>
            <a:endParaRPr lang="en-US" sz="1400" b="1" kern="0" dirty="0" smtClean="0">
              <a:solidFill>
                <a:sysClr val="windowText" lastClr="000000"/>
              </a:solidFill>
              <a:latin typeface="Eras Medium ITC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74018" y="4546548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X</a:t>
            </a:r>
            <a:endParaRPr lang="en-US" sz="1400" b="1" kern="0" dirty="0" smtClean="0">
              <a:solidFill>
                <a:sysClr val="windowText" lastClr="000000"/>
              </a:solidFill>
              <a:latin typeface="Eras Medium ITC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03658" y="4659587"/>
            <a:ext cx="1407426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prstClr val="black"/>
                </a:solidFill>
              </a:rPr>
              <a:t>Life Time (in hours)</a:t>
            </a:r>
            <a:endParaRPr lang="en-US" sz="1100" b="1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71372" y="4512493"/>
            <a:ext cx="500556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875564" y="4512493"/>
            <a:ext cx="559491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400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26269" y="4512493"/>
            <a:ext cx="494434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500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13761" y="4512493"/>
            <a:ext cx="565995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600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75969" y="4512493"/>
            <a:ext cx="531035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700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40530" y="4499869"/>
            <a:ext cx="533194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800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10194" y="4499869"/>
            <a:ext cx="531035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900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17777" y="4499869"/>
            <a:ext cx="642553" cy="261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1000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405319" y="4108416"/>
            <a:ext cx="368641" cy="253681"/>
            <a:chOff x="881845" y="4112208"/>
            <a:chExt cx="368641" cy="253916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1184150" y="4232761"/>
              <a:ext cx="48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81845" y="4112208"/>
              <a:ext cx="368641" cy="2539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371606" y="3795858"/>
            <a:ext cx="396744" cy="245993"/>
            <a:chOff x="848157" y="3799360"/>
            <a:chExt cx="396744" cy="246221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184494" y="3916769"/>
              <a:ext cx="48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48157" y="3799360"/>
              <a:ext cx="396744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20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407880" y="3507000"/>
            <a:ext cx="368927" cy="245993"/>
            <a:chOff x="884406" y="3510235"/>
            <a:chExt cx="368927" cy="246221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183802" y="3611392"/>
              <a:ext cx="48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84406" y="3510235"/>
              <a:ext cx="368927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350685" y="3180797"/>
            <a:ext cx="441870" cy="253681"/>
            <a:chOff x="847321" y="3183730"/>
            <a:chExt cx="401700" cy="253916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1180580" y="3289596"/>
              <a:ext cx="48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47321" y="3183730"/>
              <a:ext cx="401700" cy="2539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40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50470" y="2865460"/>
            <a:ext cx="446679" cy="253681"/>
            <a:chOff x="847321" y="2868101"/>
            <a:chExt cx="406072" cy="253916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1184681" y="2968124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47321" y="2868101"/>
              <a:ext cx="406072" cy="2539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50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334389" y="2556965"/>
            <a:ext cx="463399" cy="253681"/>
            <a:chOff x="832000" y="2559322"/>
            <a:chExt cx="421272" cy="253916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185899" y="2666695"/>
              <a:ext cx="48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832000" y="2559322"/>
              <a:ext cx="421272" cy="2539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60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361185" y="2238787"/>
            <a:ext cx="436418" cy="253681"/>
            <a:chOff x="857573" y="2240848"/>
            <a:chExt cx="396744" cy="25391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1171897" y="2351049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857573" y="2240848"/>
              <a:ext cx="396744" cy="2539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70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61722" y="1615841"/>
            <a:ext cx="436418" cy="253681"/>
            <a:chOff x="858110" y="1617336"/>
            <a:chExt cx="396744" cy="253916"/>
          </a:xfrm>
        </p:grpSpPr>
        <p:sp>
          <p:nvSpPr>
            <p:cNvPr id="122" name="TextBox 121"/>
            <p:cNvSpPr txBox="1"/>
            <p:nvPr/>
          </p:nvSpPr>
          <p:spPr>
            <a:xfrm>
              <a:off x="858110" y="1617336"/>
              <a:ext cx="396744" cy="2539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90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178729" y="1720440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366484" y="1919725"/>
            <a:ext cx="436418" cy="253681"/>
            <a:chOff x="862872" y="1921503"/>
            <a:chExt cx="396744" cy="253916"/>
          </a:xfrm>
        </p:grpSpPr>
        <p:sp>
          <p:nvSpPr>
            <p:cNvPr id="125" name="TextBox 124"/>
            <p:cNvSpPr txBox="1"/>
            <p:nvPr/>
          </p:nvSpPr>
          <p:spPr>
            <a:xfrm>
              <a:off x="862872" y="1921503"/>
              <a:ext cx="396744" cy="2539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80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1188572" y="2030031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2366500" y="1285421"/>
            <a:ext cx="436418" cy="253916"/>
            <a:chOff x="862888" y="1277987"/>
            <a:chExt cx="396744" cy="254151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1176231" y="1385709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862888" y="1277987"/>
              <a:ext cx="396744" cy="2541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100</a:t>
              </a:r>
            </a:p>
          </p:txBody>
        </p:sp>
      </p:grpSp>
      <p:sp>
        <p:nvSpPr>
          <p:cNvPr id="130" name="Oval 129"/>
          <p:cNvSpPr/>
          <p:nvPr/>
        </p:nvSpPr>
        <p:spPr>
          <a:xfrm>
            <a:off x="3110072" y="4414415"/>
            <a:ext cx="1257207" cy="4404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 rot="5400000">
            <a:off x="2336755" y="3921839"/>
            <a:ext cx="647365" cy="3596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091723" y="2793152"/>
            <a:ext cx="646403" cy="17499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737141" y="2672264"/>
            <a:ext cx="672650" cy="18652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411689" y="1850346"/>
            <a:ext cx="665990" cy="269638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77679" y="2232412"/>
            <a:ext cx="665990" cy="231197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747365" y="2598465"/>
            <a:ext cx="672650" cy="195150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421881" y="3046748"/>
            <a:ext cx="672650" cy="149922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grpSp>
        <p:nvGrpSpPr>
          <p:cNvPr id="138" name="Group 17"/>
          <p:cNvGrpSpPr/>
          <p:nvPr/>
        </p:nvGrpSpPr>
        <p:grpSpPr>
          <a:xfrm>
            <a:off x="2720502" y="3402374"/>
            <a:ext cx="2710533" cy="594941"/>
            <a:chOff x="2395243" y="3388134"/>
            <a:chExt cx="2060187" cy="423523"/>
          </a:xfrm>
        </p:grpSpPr>
        <p:sp>
          <p:nvSpPr>
            <p:cNvPr id="139" name="Cloud Callout 138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class limits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X-axis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999130" y="845156"/>
            <a:ext cx="2710533" cy="594941"/>
            <a:chOff x="2395243" y="3388136"/>
            <a:chExt cx="2060187" cy="423523"/>
          </a:xfrm>
        </p:grpSpPr>
        <p:sp>
          <p:nvSpPr>
            <p:cNvPr id="142" name="Cloud Callout 141"/>
            <p:cNvSpPr/>
            <p:nvPr/>
          </p:nvSpPr>
          <p:spPr>
            <a:xfrm>
              <a:off x="2395243" y="3388136"/>
              <a:ext cx="2060187" cy="423523"/>
            </a:xfrm>
            <a:prstGeom prst="cloudCallout">
              <a:avLst>
                <a:gd name="adj1" fmla="val -53463"/>
                <a:gd name="adj2" fmla="val 8133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frequencies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Y-axis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44" name="Group 17"/>
          <p:cNvGrpSpPr/>
          <p:nvPr/>
        </p:nvGrpSpPr>
        <p:grpSpPr>
          <a:xfrm>
            <a:off x="2848059" y="2427879"/>
            <a:ext cx="3459741" cy="925493"/>
            <a:chOff x="2306494" y="3422045"/>
            <a:chExt cx="2629629" cy="658837"/>
          </a:xfrm>
        </p:grpSpPr>
        <p:sp>
          <p:nvSpPr>
            <p:cNvPr id="145" name="Cloud Callout 144"/>
            <p:cNvSpPr/>
            <p:nvPr/>
          </p:nvSpPr>
          <p:spPr>
            <a:xfrm>
              <a:off x="2306494" y="3422045"/>
              <a:ext cx="2629629" cy="654144"/>
            </a:xfrm>
            <a:prstGeom prst="cloudCallout">
              <a:avLst>
                <a:gd name="adj1" fmla="val -38482"/>
                <a:gd name="adj2" fmla="val 12923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531821" y="3489315"/>
              <a:ext cx="2130496" cy="59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Check the difference between first limit &amp; ‘0’</a:t>
              </a:r>
            </a:p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&amp; also between second &amp; first </a:t>
              </a:r>
              <a:r>
                <a:rPr lang="en-US" sz="1200" b="1" dirty="0">
                  <a:solidFill>
                    <a:srgbClr val="002060"/>
                  </a:solidFill>
                  <a:latin typeface="Bookman Old Style"/>
                </a:rPr>
                <a:t>limit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  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52" name="Group 17"/>
          <p:cNvGrpSpPr/>
          <p:nvPr/>
        </p:nvGrpSpPr>
        <p:grpSpPr>
          <a:xfrm>
            <a:off x="5201746" y="2524140"/>
            <a:ext cx="2566863" cy="918901"/>
            <a:chOff x="2407100" y="3428826"/>
            <a:chExt cx="2428417" cy="654144"/>
          </a:xfrm>
        </p:grpSpPr>
        <p:sp>
          <p:nvSpPr>
            <p:cNvPr id="153" name="Cloud Callout 152"/>
            <p:cNvSpPr/>
            <p:nvPr/>
          </p:nvSpPr>
          <p:spPr>
            <a:xfrm>
              <a:off x="2407100" y="3428826"/>
              <a:ext cx="2428417" cy="654144"/>
            </a:xfrm>
            <a:prstGeom prst="cloudCallout">
              <a:avLst>
                <a:gd name="adj1" fmla="val -36256"/>
                <a:gd name="adj2" fmla="val 7326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553771" y="3500234"/>
              <a:ext cx="2197936" cy="46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Since difference is same we will not put </a:t>
              </a:r>
              <a:r>
                <a:rPr lang="en-US" sz="1200" b="1" dirty="0" err="1" smtClean="0">
                  <a:solidFill>
                    <a:srgbClr val="002060"/>
                  </a:solidFill>
                  <a:latin typeface="Bookman Old Style"/>
                </a:rPr>
                <a:t>krink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 mark on X-axis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55" name="Group 17"/>
          <p:cNvGrpSpPr/>
          <p:nvPr/>
        </p:nvGrpSpPr>
        <p:grpSpPr>
          <a:xfrm>
            <a:off x="2806934" y="2336527"/>
            <a:ext cx="2503130" cy="594942"/>
            <a:chOff x="2433649" y="3380565"/>
            <a:chExt cx="1902548" cy="423523"/>
          </a:xfrm>
        </p:grpSpPr>
        <p:sp>
          <p:nvSpPr>
            <p:cNvPr id="156" name="Cloud Callout 155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597479" y="3404201"/>
              <a:ext cx="1621277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What is the highest frequency?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58" name="Group 17"/>
          <p:cNvGrpSpPr/>
          <p:nvPr/>
        </p:nvGrpSpPr>
        <p:grpSpPr>
          <a:xfrm>
            <a:off x="2942258" y="2312696"/>
            <a:ext cx="2503130" cy="594942"/>
            <a:chOff x="2433649" y="3380565"/>
            <a:chExt cx="1902548" cy="423523"/>
          </a:xfrm>
        </p:grpSpPr>
        <p:sp>
          <p:nvSpPr>
            <p:cNvPr id="159" name="Cloud Callout 158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056583" y="3467674"/>
              <a:ext cx="476793" cy="21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86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00211" y="1443101"/>
            <a:ext cx="3239255" cy="891085"/>
            <a:chOff x="5123609" y="-314983"/>
            <a:chExt cx="3175428" cy="891085"/>
          </a:xfrm>
        </p:grpSpPr>
        <p:sp>
          <p:nvSpPr>
            <p:cNvPr id="162" name="Oval Callout 161"/>
            <p:cNvSpPr/>
            <p:nvPr/>
          </p:nvSpPr>
          <p:spPr>
            <a:xfrm>
              <a:off x="5123609" y="-314983"/>
              <a:ext cx="3175428" cy="891085"/>
            </a:xfrm>
            <a:prstGeom prst="wedgeEllipseCallout">
              <a:avLst>
                <a:gd name="adj1" fmla="val -55643"/>
                <a:gd name="adj2" fmla="val 56577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03069" y="-266137"/>
              <a:ext cx="3005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 we have 20 cm on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Y-axis, we will consider simplest scale 1 cm = 10 units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6321618" y="302025"/>
            <a:ext cx="2030965" cy="8034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279315" y="256088"/>
            <a:ext cx="828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Scale :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275163" y="494202"/>
            <a:ext cx="23282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On X axis:2 cm = 100 </a:t>
            </a:r>
            <a:r>
              <a:rPr lang="en-US" sz="1400" b="1" kern="0" dirty="0" err="1" smtClean="0">
                <a:solidFill>
                  <a:sysClr val="windowText" lastClr="000000"/>
                </a:solidFill>
              </a:rPr>
              <a:t>hrs</a:t>
            </a:r>
            <a:r>
              <a:rPr lang="en-US" sz="1400" b="1" kern="0" dirty="0" smtClean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279287" y="797315"/>
            <a:ext cx="22723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</a:rPr>
              <a:t>On Y axis:1 cm = 10 lamps</a:t>
            </a:r>
          </a:p>
        </p:txBody>
      </p:sp>
      <p:grpSp>
        <p:nvGrpSpPr>
          <p:cNvPr id="168" name="Group 17"/>
          <p:cNvGrpSpPr/>
          <p:nvPr/>
        </p:nvGrpSpPr>
        <p:grpSpPr>
          <a:xfrm>
            <a:off x="6269782" y="1143023"/>
            <a:ext cx="2370455" cy="918901"/>
            <a:chOff x="2521573" y="3403004"/>
            <a:chExt cx="2242601" cy="654144"/>
          </a:xfrm>
        </p:grpSpPr>
        <p:sp>
          <p:nvSpPr>
            <p:cNvPr id="169" name="Cloud Callout 168"/>
            <p:cNvSpPr/>
            <p:nvPr/>
          </p:nvSpPr>
          <p:spPr>
            <a:xfrm>
              <a:off x="2521573" y="3403004"/>
              <a:ext cx="2242601" cy="654144"/>
            </a:xfrm>
            <a:prstGeom prst="cloudCallout">
              <a:avLst>
                <a:gd name="adj1" fmla="val -35051"/>
                <a:gd name="adj2" fmla="val -6045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47279" y="3479894"/>
              <a:ext cx="1744767" cy="46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Scale is </a:t>
              </a:r>
              <a:r>
                <a:rPr lang="en-US" sz="1200" b="1" dirty="0">
                  <a:solidFill>
                    <a:srgbClr val="002060"/>
                  </a:solidFill>
                  <a:latin typeface="Bookman Old Style"/>
                </a:rPr>
                <a:t>always gap in cm equal 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to difference with units 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71" name="Group 17"/>
          <p:cNvGrpSpPr/>
          <p:nvPr/>
        </p:nvGrpSpPr>
        <p:grpSpPr>
          <a:xfrm>
            <a:off x="2763763" y="2427879"/>
            <a:ext cx="3115687" cy="971075"/>
            <a:chOff x="2340558" y="3384749"/>
            <a:chExt cx="2368132" cy="691282"/>
          </a:xfrm>
        </p:grpSpPr>
        <p:sp>
          <p:nvSpPr>
            <p:cNvPr id="172" name="Cloud Callout 171"/>
            <p:cNvSpPr/>
            <p:nvPr/>
          </p:nvSpPr>
          <p:spPr>
            <a:xfrm>
              <a:off x="2340558" y="3384749"/>
              <a:ext cx="2368132" cy="691282"/>
            </a:xfrm>
            <a:prstGeom prst="cloudCallout">
              <a:avLst>
                <a:gd name="adj1" fmla="val -41181"/>
                <a:gd name="adj2" fmla="val 5915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480078" y="3439191"/>
              <a:ext cx="2068342" cy="52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For each class draw rectangle of length equal to its frequency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74" name="Rectangle 173"/>
          <p:cNvSpPr/>
          <p:nvPr/>
        </p:nvSpPr>
        <p:spPr>
          <a:xfrm>
            <a:off x="3423855" y="4115265"/>
            <a:ext cx="665990" cy="4241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75" name="TextBox 174"/>
          <p:cNvSpPr txBox="1"/>
          <p:nvPr/>
        </p:nvSpPr>
        <p:spPr>
          <a:xfrm rot="16200000">
            <a:off x="1606467" y="2386997"/>
            <a:ext cx="15733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prstClr val="black"/>
                </a:solidFill>
              </a:rPr>
              <a:t>Number of Lamps</a:t>
            </a:r>
            <a:endParaRPr lang="en-US" sz="1200" b="1" kern="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176" name="Group 142"/>
          <p:cNvGrpSpPr/>
          <p:nvPr/>
        </p:nvGrpSpPr>
        <p:grpSpPr>
          <a:xfrm>
            <a:off x="2430769" y="4384240"/>
            <a:ext cx="5919678" cy="304802"/>
            <a:chOff x="9147528" y="3422644"/>
            <a:chExt cx="5789382" cy="304802"/>
          </a:xfrm>
        </p:grpSpPr>
        <p:grpSp>
          <p:nvGrpSpPr>
            <p:cNvPr id="177" name="Group 134"/>
            <p:cNvGrpSpPr/>
            <p:nvPr/>
          </p:nvGrpSpPr>
          <p:grpSpPr>
            <a:xfrm>
              <a:off x="9601200" y="3422644"/>
              <a:ext cx="287835" cy="304802"/>
              <a:chOff x="7391400" y="3422644"/>
              <a:chExt cx="287835" cy="304802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rot="5400000">
                <a:off x="7353300" y="3460744"/>
                <a:ext cx="1524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467600" y="3422644"/>
                <a:ext cx="146384" cy="3048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rot="5400000">
                <a:off x="7564935" y="3606800"/>
                <a:ext cx="1524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Arrow Connector 177"/>
            <p:cNvCxnSpPr/>
            <p:nvPr/>
          </p:nvCxnSpPr>
          <p:spPr>
            <a:xfrm>
              <a:off x="9897036" y="3578216"/>
              <a:ext cx="503987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rot="10800000">
              <a:off x="9147528" y="3583316"/>
              <a:ext cx="4332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ular Callout 146"/>
          <p:cNvSpPr/>
          <p:nvPr/>
        </p:nvSpPr>
        <p:spPr>
          <a:xfrm>
            <a:off x="3489386" y="3592189"/>
            <a:ext cx="1563356" cy="728666"/>
          </a:xfrm>
          <a:prstGeom prst="wedgeRoundRectCallout">
            <a:avLst>
              <a:gd name="adj1" fmla="val -59512"/>
              <a:gd name="adj2" fmla="val 7396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656250" y="3722760"/>
            <a:ext cx="89213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300 – 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329118" y="3722300"/>
            <a:ext cx="8423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00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548353" y="3956522"/>
            <a:ext cx="11909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00 – </a:t>
            </a:r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00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344212" y="3956522"/>
            <a:ext cx="70853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= 100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195464" y="4513639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Eras Medium ITC" pitchFamily="34" charset="0"/>
              </a:rPr>
              <a:t>X’</a:t>
            </a:r>
            <a:endParaRPr lang="en-US" sz="1400" b="1" kern="0" dirty="0" smtClean="0">
              <a:solidFill>
                <a:sysClr val="windowText" lastClr="000000"/>
              </a:solidFill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000"/>
                            </p:stCondLst>
                            <p:childTnLst>
                              <p:par>
                                <p:cTn id="2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0"/>
                            </p:stCondLst>
                            <p:childTnLst>
                              <p:par>
                                <p:cTn id="2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000"/>
                            </p:stCondLst>
                            <p:childTnLst>
                              <p:par>
                                <p:cTn id="2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000"/>
                            </p:stCondLst>
                            <p:childTnLst>
                              <p:par>
                                <p:cTn id="3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000"/>
                            </p:stCondLst>
                            <p:childTnLst>
                              <p:par>
                                <p:cTn id="4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2500"/>
                            </p:stCondLst>
                            <p:childTnLst>
                              <p:par>
                                <p:cTn id="4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3500"/>
                            </p:stCondLst>
                            <p:childTnLst>
                              <p:par>
                                <p:cTn id="4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4000"/>
                            </p:stCondLst>
                            <p:childTnLst>
                              <p:par>
                                <p:cTn id="4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500"/>
                            </p:stCondLst>
                            <p:childTnLst>
                              <p:par>
                                <p:cTn id="4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allAtOnce"/>
      <p:bldP spid="63" grpId="0" build="allAtOnce"/>
      <p:bldP spid="64" grpId="0" build="allAtOnce"/>
      <p:bldP spid="65" grpId="0" build="allAtOnce"/>
      <p:bldP spid="66" grpId="0" build="allAtOnce"/>
      <p:bldP spid="67" grpId="0" build="allAtOnce"/>
      <p:bldP spid="68" grpId="0"/>
      <p:bldP spid="69" grpId="0"/>
      <p:bldP spid="70" grpId="0"/>
      <p:bldP spid="71" grpId="0"/>
      <p:bldP spid="72" grpId="0" build="allAtOnce"/>
      <p:bldP spid="73" grpId="0" build="allAtOnce"/>
      <p:bldP spid="74" grpId="0" build="allAtOnce"/>
      <p:bldP spid="75" grpId="0"/>
      <p:bldP spid="76" grpId="0"/>
      <p:bldP spid="77" grpId="0"/>
      <p:bldP spid="116" grpId="0" build="allAtOnce"/>
      <p:bldP spid="113" grpId="0" animBg="1"/>
      <p:bldP spid="113" grpId="1" animBg="1"/>
      <p:bldP spid="40" grpId="0" build="allAtOnce"/>
      <p:bldP spid="41" grpId="0" build="allAtOnce"/>
      <p:bldP spid="42" grpId="0" build="allAtOnce"/>
      <p:bldP spid="43" grpId="0" build="allAtOnce"/>
      <p:bldP spid="44" grpId="0" build="allAtOnce"/>
      <p:bldP spid="45" grpId="0" build="allAtOnce"/>
      <p:bldP spid="46" grpId="0" build="allAtOnce"/>
      <p:bldP spid="47" grpId="0" build="allAtOnce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 animBg="1"/>
      <p:bldP spid="56" grpId="1" animBg="1"/>
      <p:bldP spid="60" grpId="0" animBg="1"/>
      <p:bldP spid="52" grpId="0"/>
      <p:bldP spid="78" grpId="0"/>
      <p:bldP spid="85" grpId="0"/>
      <p:bldP spid="85" grpId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64" grpId="0" animBg="1"/>
      <p:bldP spid="165" grpId="0"/>
      <p:bldP spid="166" grpId="0"/>
      <p:bldP spid="167" grpId="0"/>
      <p:bldP spid="174" grpId="0" animBg="1"/>
      <p:bldP spid="175" grpId="0"/>
      <p:bldP spid="147" grpId="0" animBg="1"/>
      <p:bldP spid="147" grpId="1" animBg="1"/>
      <p:bldP spid="148" grpId="0"/>
      <p:bldP spid="148" grpId="1"/>
      <p:bldP spid="149" grpId="0"/>
      <p:bldP spid="149" grpId="1"/>
      <p:bldP spid="150" grpId="0"/>
      <p:bldP spid="150" grpId="1"/>
      <p:bldP spid="151" grpId="0"/>
      <p:bldP spid="151" grpId="1"/>
      <p:bldP spid="1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07947" y="841833"/>
            <a:ext cx="5589679" cy="257642"/>
          </a:xfrm>
          <a:prstGeom prst="roundRect">
            <a:avLst>
              <a:gd name="adj" fmla="val 26185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1344" y="296453"/>
            <a:ext cx="6772945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Q.]    The </a:t>
            </a:r>
            <a:r>
              <a:rPr lang="en-US" sz="1600" b="1" dirty="0">
                <a:solidFill>
                  <a:srgbClr val="0000CC"/>
                </a:solidFill>
              </a:rPr>
              <a:t>following table gives the life times of 400 neon lamps : 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(</a:t>
            </a:r>
            <a:r>
              <a:rPr lang="en-US" sz="1600" b="1" dirty="0" err="1" smtClean="0">
                <a:solidFill>
                  <a:srgbClr val="0000CC"/>
                </a:solidFill>
              </a:rPr>
              <a:t>i</a:t>
            </a:r>
            <a:r>
              <a:rPr lang="en-US" sz="1600" b="1" dirty="0" smtClean="0">
                <a:solidFill>
                  <a:srgbClr val="0000CC"/>
                </a:solidFill>
              </a:rPr>
              <a:t>)    Represent </a:t>
            </a:r>
            <a:r>
              <a:rPr lang="en-US" sz="1600" b="1" dirty="0">
                <a:solidFill>
                  <a:srgbClr val="0000CC"/>
                </a:solidFill>
              </a:rPr>
              <a:t>the given information with the help of a histogram.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(ii)   How </a:t>
            </a:r>
            <a:r>
              <a:rPr lang="en-US" sz="1600" b="1" dirty="0">
                <a:solidFill>
                  <a:srgbClr val="0000CC"/>
                </a:solidFill>
              </a:rPr>
              <a:t>many lamps have a life time of </a:t>
            </a:r>
            <a:r>
              <a:rPr lang="en-US" sz="1600" b="1" dirty="0" smtClean="0">
                <a:solidFill>
                  <a:srgbClr val="0000CC"/>
                </a:solidFill>
              </a:rPr>
              <a:t>700 or more than 700 hours</a:t>
            </a:r>
            <a:r>
              <a:rPr lang="en-US" sz="1600" b="1" dirty="0">
                <a:solidFill>
                  <a:srgbClr val="0000CC"/>
                </a:solidFill>
              </a:rPr>
              <a:t>? </a:t>
            </a:r>
            <a:endParaRPr lang="en-US" sz="1600" b="1" dirty="0" smtClean="0">
              <a:solidFill>
                <a:srgbClr val="0000CC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67858"/>
              </p:ext>
            </p:extLst>
          </p:nvPr>
        </p:nvGraphicFramePr>
        <p:xfrm>
          <a:off x="739225" y="1094259"/>
          <a:ext cx="7863840" cy="60443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2751">
                <a:tc>
                  <a:txBody>
                    <a:bodyPr/>
                    <a:lstStyle/>
                    <a:p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82">
                <a:tc>
                  <a:txBody>
                    <a:bodyPr/>
                    <a:lstStyle/>
                    <a:p>
                      <a:endParaRPr lang="en-US" sz="1300" b="1" dirty="0" smtClean="0"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4702" y="1080979"/>
            <a:ext cx="1573629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white"/>
                </a:solidFill>
              </a:rPr>
              <a:t>Life time (in hours)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915" y="1389281"/>
            <a:ext cx="148857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Number of </a:t>
            </a:r>
            <a:r>
              <a:rPr lang="en-IN" sz="1400" b="1" dirty="0" smtClean="0">
                <a:solidFill>
                  <a:prstClr val="black"/>
                </a:solidFill>
              </a:rPr>
              <a:t>lamps 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7965" y="1080979"/>
            <a:ext cx="1017595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300 – 400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4060" y="1080979"/>
            <a:ext cx="92566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400 – 500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3813" y="1080979"/>
            <a:ext cx="92566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500 – 600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3086" y="1080979"/>
            <a:ext cx="93406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600 – 700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5593" y="137390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14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75726" y="137390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56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5479" y="137221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60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8951" y="137390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86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763" y="1642227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08050" y="1129816"/>
            <a:ext cx="832563" cy="220647"/>
          </a:xfrm>
          <a:prstGeom prst="roundRect">
            <a:avLst>
              <a:gd name="adj" fmla="val 44653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52252" y="1080979"/>
            <a:ext cx="953717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700 – 800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36869" y="1129816"/>
            <a:ext cx="832563" cy="220647"/>
          </a:xfrm>
          <a:prstGeom prst="roundRect">
            <a:avLst>
              <a:gd name="adj" fmla="val 44653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730009" y="1129816"/>
            <a:ext cx="852016" cy="220647"/>
          </a:xfrm>
          <a:prstGeom prst="roundRect">
            <a:avLst>
              <a:gd name="adj" fmla="val 44653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76292" y="1080979"/>
            <a:ext cx="953717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800 – 900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51558" y="1080979"/>
            <a:ext cx="1054177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white"/>
                </a:solidFill>
              </a:rPr>
              <a:t>900 – </a:t>
            </a:r>
            <a:r>
              <a:rPr lang="en-IN" sz="1400" b="1" dirty="0" smtClean="0">
                <a:solidFill>
                  <a:prstClr val="white"/>
                </a:solidFill>
              </a:rPr>
              <a:t>1000 </a:t>
            </a:r>
            <a:endParaRPr lang="en-IN" sz="140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7544" y="1958004"/>
            <a:ext cx="56044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Number of lamps having lifetime of 700 or more than 700 hours </a:t>
            </a:r>
            <a:endParaRPr lang="en-IN" sz="1600" b="1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43581" y="1958004"/>
            <a:ext cx="30514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IN" sz="1600" b="1" dirty="0" smtClean="0">
              <a:solidFill>
                <a:prstClr val="black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32487" y="1398013"/>
            <a:ext cx="2206653" cy="220647"/>
          </a:xfrm>
          <a:prstGeom prst="roundRect">
            <a:avLst>
              <a:gd name="adj" fmla="val 44653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7932" y="137390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74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51965" y="137221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62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77453" y="1373906"/>
            <a:ext cx="40233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48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89960" y="1958004"/>
            <a:ext cx="1334371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74 + 62 + 48 </a:t>
            </a:r>
            <a:endParaRPr lang="en-IN" sz="1600" b="1" dirty="0" smtClean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43581" y="2296245"/>
            <a:ext cx="30514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IN" sz="1600" b="1" dirty="0" smtClean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89960" y="2296245"/>
            <a:ext cx="55065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184</a:t>
            </a:r>
            <a:endParaRPr lang="en-IN" sz="1600" b="1" dirty="0" smtClean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544" y="2859516"/>
            <a:ext cx="56044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b="1" dirty="0" smtClean="0">
                <a:solidFill>
                  <a:prstClr val="black"/>
                </a:solidFill>
              </a:rPr>
              <a:t> 184 lamps have a lifetime of 700 or more than 700 hours.</a:t>
            </a:r>
            <a:endParaRPr lang="en-IN" sz="16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build="allAtOnce"/>
      <p:bldP spid="33" grpId="0" build="allAtOnce"/>
      <p:bldP spid="34" grpId="0" animBg="1"/>
      <p:bldP spid="34" grpId="1" animBg="1"/>
      <p:bldP spid="35" grpId="0" build="allAtOnce"/>
      <p:bldP spid="36" grpId="0" build="allAtOnce"/>
      <p:bldP spid="37" grpId="0" build="allAtOnce"/>
      <p:bldP spid="39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4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179" y="188284"/>
            <a:ext cx="5476143" cy="323165"/>
          </a:xfrm>
          <a:prstGeom prst="rect">
            <a:avLst/>
          </a:prstGeom>
          <a:gradFill rotWithShape="1">
            <a:gsLst>
              <a:gs pos="0">
                <a:srgbClr val="E8B7B7">
                  <a:tint val="70000"/>
                  <a:satMod val="180000"/>
                </a:srgbClr>
              </a:gs>
              <a:gs pos="62000">
                <a:srgbClr val="E8B7B7">
                  <a:tint val="30000"/>
                  <a:satMod val="180000"/>
                </a:srgbClr>
              </a:gs>
              <a:gs pos="100000">
                <a:srgbClr val="E8B7B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E8B7B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Q.) The class marks of a distribution are given below</a:t>
            </a:r>
            <a:endParaRPr lang="en-US" sz="1400" b="1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8901"/>
              </p:ext>
            </p:extLst>
          </p:nvPr>
        </p:nvGraphicFramePr>
        <p:xfrm>
          <a:off x="385272" y="495300"/>
          <a:ext cx="7768128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3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Class Marks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15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25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35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45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55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65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75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5274" y="1212562"/>
            <a:ext cx="510076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" name="Group 17"/>
          <p:cNvGrpSpPr/>
          <p:nvPr/>
        </p:nvGrpSpPr>
        <p:grpSpPr>
          <a:xfrm>
            <a:off x="2794204" y="1112074"/>
            <a:ext cx="2710533" cy="594941"/>
            <a:chOff x="2395243" y="3388134"/>
            <a:chExt cx="2060187" cy="423523"/>
          </a:xfrm>
        </p:grpSpPr>
        <p:sp>
          <p:nvSpPr>
            <p:cNvPr id="12" name="Cloud Callout 11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23258"/>
                <a:gd name="adj2" fmla="val -973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6772" y="3406053"/>
              <a:ext cx="1626042" cy="37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Class mark is mid point of classes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4" name="Group 17"/>
          <p:cNvGrpSpPr/>
          <p:nvPr/>
        </p:nvGrpSpPr>
        <p:grpSpPr>
          <a:xfrm>
            <a:off x="2950856" y="1644460"/>
            <a:ext cx="2453809" cy="826185"/>
            <a:chOff x="2484724" y="3389082"/>
            <a:chExt cx="1865060" cy="588141"/>
          </a:xfrm>
        </p:grpSpPr>
        <p:sp>
          <p:nvSpPr>
            <p:cNvPr id="15" name="Cloud 14"/>
            <p:cNvSpPr/>
            <p:nvPr/>
          </p:nvSpPr>
          <p:spPr>
            <a:xfrm>
              <a:off x="2484724" y="3389082"/>
              <a:ext cx="1865060" cy="58814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1723" y="3406053"/>
              <a:ext cx="1578220" cy="525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 us find class size using given class marks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92640"/>
              </p:ext>
            </p:extLst>
          </p:nvPr>
        </p:nvGraphicFramePr>
        <p:xfrm>
          <a:off x="679718" y="1526265"/>
          <a:ext cx="2105527" cy="302668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61"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5"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84"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35"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1357" y="1475064"/>
            <a:ext cx="10738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Class marks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23283" y="1485260"/>
            <a:ext cx="10738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Class interval</a:t>
            </a:r>
          </a:p>
        </p:txBody>
      </p:sp>
      <p:sp>
        <p:nvSpPr>
          <p:cNvPr id="42" name="Curved Up Arrow 41"/>
          <p:cNvSpPr/>
          <p:nvPr/>
        </p:nvSpPr>
        <p:spPr>
          <a:xfrm rot="5400000" flipH="1">
            <a:off x="637699" y="2964293"/>
            <a:ext cx="451098" cy="17537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3" name="Group 17"/>
          <p:cNvGrpSpPr/>
          <p:nvPr/>
        </p:nvGrpSpPr>
        <p:grpSpPr>
          <a:xfrm>
            <a:off x="4329949" y="3199315"/>
            <a:ext cx="1981200" cy="602012"/>
            <a:chOff x="2484725" y="3389083"/>
            <a:chExt cx="1505845" cy="428558"/>
          </a:xfrm>
        </p:grpSpPr>
        <p:sp>
          <p:nvSpPr>
            <p:cNvPr id="44" name="Cloud Callout 43"/>
            <p:cNvSpPr/>
            <p:nvPr/>
          </p:nvSpPr>
          <p:spPr>
            <a:xfrm>
              <a:off x="2484725" y="3389083"/>
              <a:ext cx="1505845" cy="428558"/>
            </a:xfrm>
            <a:prstGeom prst="cloudCallout">
              <a:avLst>
                <a:gd name="adj1" fmla="val -52723"/>
                <a:gd name="adj2" fmla="val -53623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86773" y="3486899"/>
              <a:ext cx="1230046" cy="21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35 – 25 = 10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93863" y="2034308"/>
            <a:ext cx="240506" cy="21069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3796" y="1995868"/>
            <a:ext cx="417286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3673" y="1998706"/>
            <a:ext cx="11588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0 – 10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83286" y="2432422"/>
            <a:ext cx="240506" cy="21069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998" y="2391576"/>
            <a:ext cx="417286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4623" y="2391576"/>
            <a:ext cx="11588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10 – 20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78168" y="2770149"/>
            <a:ext cx="240506" cy="21069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85855" y="2729303"/>
            <a:ext cx="11588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20 – 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998" y="2743411"/>
            <a:ext cx="417286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25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84518" y="3090824"/>
            <a:ext cx="240506" cy="21069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92205" y="3049978"/>
            <a:ext cx="11588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30 – 40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9998" y="3048544"/>
            <a:ext cx="417286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35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84518" y="3377844"/>
            <a:ext cx="240506" cy="21069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92205" y="3336998"/>
            <a:ext cx="11588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40 – 50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65" y="3328129"/>
            <a:ext cx="417286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45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78168" y="3695979"/>
            <a:ext cx="240506" cy="21069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92205" y="3655133"/>
            <a:ext cx="11588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50 – 60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3228" y="3660974"/>
            <a:ext cx="417286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55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84518" y="3989349"/>
            <a:ext cx="240506" cy="21069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98555" y="3948503"/>
            <a:ext cx="11588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60 – 70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9998" y="3945616"/>
            <a:ext cx="417286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65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84518" y="4313199"/>
            <a:ext cx="240506" cy="21069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98555" y="4272353"/>
            <a:ext cx="11588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70 – 80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9998" y="4269466"/>
            <a:ext cx="417286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3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ourier New" pitchFamily="49" charset="0"/>
              </a:rPr>
              <a:t>75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7457" y="887800"/>
            <a:ext cx="4409343" cy="3231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Determine the class size, the class limits.</a:t>
            </a:r>
            <a:endParaRPr lang="en-US" sz="1400" b="1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76" name="Group 17"/>
          <p:cNvGrpSpPr/>
          <p:nvPr/>
        </p:nvGrpSpPr>
        <p:grpSpPr>
          <a:xfrm>
            <a:off x="2794204" y="2367526"/>
            <a:ext cx="2877285" cy="1015941"/>
            <a:chOff x="2331030" y="3362034"/>
            <a:chExt cx="2186930" cy="723225"/>
          </a:xfrm>
        </p:grpSpPr>
        <p:sp>
          <p:nvSpPr>
            <p:cNvPr id="77" name="Cloud 76"/>
            <p:cNvSpPr/>
            <p:nvPr/>
          </p:nvSpPr>
          <p:spPr>
            <a:xfrm>
              <a:off x="2331030" y="3362034"/>
              <a:ext cx="2186930" cy="669360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90450" y="3406053"/>
              <a:ext cx="1760772" cy="679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Difference between consecutive class marks is the class size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2854156" y="1508318"/>
            <a:ext cx="1355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Class size = 10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grpSp>
        <p:nvGrpSpPr>
          <p:cNvPr id="81" name="Group 17"/>
          <p:cNvGrpSpPr/>
          <p:nvPr/>
        </p:nvGrpSpPr>
        <p:grpSpPr>
          <a:xfrm>
            <a:off x="4208330" y="1017925"/>
            <a:ext cx="2177632" cy="718749"/>
            <a:chOff x="2589681" y="3413759"/>
            <a:chExt cx="1655146" cy="511661"/>
          </a:xfrm>
        </p:grpSpPr>
        <p:sp>
          <p:nvSpPr>
            <p:cNvPr id="82" name="Cloud 81"/>
            <p:cNvSpPr/>
            <p:nvPr/>
          </p:nvSpPr>
          <p:spPr>
            <a:xfrm>
              <a:off x="2589681" y="3413759"/>
              <a:ext cx="1655146" cy="51166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81376" y="3460299"/>
              <a:ext cx="978907" cy="372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 us find class limits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4759659" y="2237247"/>
            <a:ext cx="6240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   0 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888362" y="1931908"/>
            <a:ext cx="2171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Lower limit of 1</a:t>
            </a:r>
            <a:r>
              <a:rPr lang="en-IN" sz="1600" baseline="30000" dirty="0" smtClean="0">
                <a:solidFill>
                  <a:prstClr val="black"/>
                </a:solidFill>
              </a:rPr>
              <a:t>st</a:t>
            </a:r>
            <a:r>
              <a:rPr lang="en-IN" sz="1600" dirty="0" smtClean="0">
                <a:solidFill>
                  <a:prstClr val="black"/>
                </a:solidFill>
              </a:rPr>
              <a:t> class 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83700" y="1865594"/>
            <a:ext cx="426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u="sng" dirty="0" smtClean="0">
                <a:solidFill>
                  <a:prstClr val="black"/>
                </a:solidFill>
              </a:rPr>
              <a:t>10</a:t>
            </a:r>
          </a:p>
          <a:p>
            <a:r>
              <a:rPr lang="en-IN" sz="1400" dirty="0">
                <a:solidFill>
                  <a:prstClr val="black"/>
                </a:solidFill>
              </a:rPr>
              <a:t> </a:t>
            </a:r>
            <a:r>
              <a:rPr lang="en-IN" sz="1400" dirty="0" smtClean="0">
                <a:solidFill>
                  <a:prstClr val="black"/>
                </a:solidFill>
              </a:rPr>
              <a:t>2</a:t>
            </a:r>
            <a:r>
              <a:rPr lang="en-IN" sz="1400" u="sng" dirty="0" smtClean="0">
                <a:solidFill>
                  <a:prstClr val="black"/>
                </a:solidFill>
              </a:rPr>
              <a:t> </a:t>
            </a:r>
            <a:endParaRPr lang="en-US" sz="1400" b="1" u="sng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027465" y="1913247"/>
            <a:ext cx="4447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5 - 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00694" y="2587633"/>
            <a:ext cx="2177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Upper limit of 1</a:t>
            </a:r>
            <a:r>
              <a:rPr lang="en-IN" sz="1600" baseline="30000" dirty="0" smtClean="0">
                <a:solidFill>
                  <a:prstClr val="black"/>
                </a:solidFill>
              </a:rPr>
              <a:t>st</a:t>
            </a:r>
            <a:r>
              <a:rPr lang="en-IN" sz="1600" dirty="0" smtClean="0">
                <a:solidFill>
                  <a:prstClr val="black"/>
                </a:solidFill>
              </a:rPr>
              <a:t> class 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63597" y="2568972"/>
            <a:ext cx="555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 </a:t>
            </a:r>
            <a:r>
              <a:rPr lang="en-IN" sz="1600" dirty="0" smtClean="0">
                <a:solidFill>
                  <a:prstClr val="black"/>
                </a:solidFill>
              </a:rPr>
              <a:t> 5 + 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443657" y="2521319"/>
            <a:ext cx="426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u="sng" dirty="0" smtClean="0">
                <a:solidFill>
                  <a:prstClr val="black"/>
                </a:solidFill>
              </a:rPr>
              <a:t>10</a:t>
            </a:r>
          </a:p>
          <a:p>
            <a:r>
              <a:rPr lang="en-IN" sz="1400" dirty="0">
                <a:solidFill>
                  <a:prstClr val="black"/>
                </a:solidFill>
              </a:rPr>
              <a:t> </a:t>
            </a:r>
            <a:r>
              <a:rPr lang="en-IN" sz="1400" dirty="0" smtClean="0">
                <a:solidFill>
                  <a:prstClr val="black"/>
                </a:solidFill>
              </a:rPr>
              <a:t>2</a:t>
            </a:r>
            <a:r>
              <a:rPr lang="en-IN" sz="1400" u="sng" dirty="0" smtClean="0">
                <a:solidFill>
                  <a:prstClr val="black"/>
                </a:solidFill>
              </a:rPr>
              <a:t> </a:t>
            </a:r>
            <a:endParaRPr lang="en-US" sz="1400" b="1" u="sng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771991" y="2892972"/>
            <a:ext cx="746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   10 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103124" y="3225533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First class is 0 – 10 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2" name="Curved Up Arrow 31"/>
          <p:cNvSpPr/>
          <p:nvPr/>
        </p:nvSpPr>
        <p:spPr>
          <a:xfrm rot="17750103">
            <a:off x="1395510" y="1081197"/>
            <a:ext cx="1096533" cy="39548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3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8" grpId="0"/>
      <p:bldP spid="20" grpId="0"/>
      <p:bldP spid="42" grpId="0" animBg="1"/>
      <p:bldP spid="42" grpId="1" animBg="1"/>
      <p:bldP spid="3" grpId="0" animBg="1"/>
      <p:bldP spid="3" grpId="1" animBg="1"/>
      <p:bldP spid="21" grpId="0"/>
      <p:bldP spid="60" grpId="0"/>
      <p:bldP spid="61" grpId="0" animBg="1"/>
      <p:bldP spid="61" grpId="1" animBg="1"/>
      <p:bldP spid="22" grpId="0"/>
      <p:bldP spid="62" grpId="0"/>
      <p:bldP spid="63" grpId="0" animBg="1"/>
      <p:bldP spid="63" grpId="1" animBg="1"/>
      <p:bldP spid="64" grpId="0"/>
      <p:bldP spid="23" grpId="0"/>
      <p:bldP spid="65" grpId="0" animBg="1"/>
      <p:bldP spid="65" grpId="1" animBg="1"/>
      <p:bldP spid="66" grpId="0"/>
      <p:bldP spid="24" grpId="0"/>
      <p:bldP spid="67" grpId="0" animBg="1"/>
      <p:bldP spid="67" grpId="1" animBg="1"/>
      <p:bldP spid="68" grpId="0"/>
      <p:bldP spid="25" grpId="0"/>
      <p:bldP spid="69" grpId="0" animBg="1"/>
      <p:bldP spid="69" grpId="1" animBg="1"/>
      <p:bldP spid="70" grpId="0"/>
      <p:bldP spid="26" grpId="0"/>
      <p:bldP spid="71" grpId="0" animBg="1"/>
      <p:bldP spid="71" grpId="1" animBg="1"/>
      <p:bldP spid="72" grpId="0"/>
      <p:bldP spid="27" grpId="0"/>
      <p:bldP spid="73" grpId="0" animBg="1"/>
      <p:bldP spid="73" grpId="1" animBg="1"/>
      <p:bldP spid="74" grpId="0"/>
      <p:bldP spid="28" grpId="0"/>
      <p:bldP spid="75" grpId="0"/>
      <p:bldP spid="80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32" grpId="0" animBg="1"/>
      <p:bldP spid="3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"/>
          <p:cNvSpPr>
            <a:spLocks noChangeArrowheads="1" noChangeShapeType="1" noTextEdit="1"/>
          </p:cNvSpPr>
          <p:nvPr/>
        </p:nvSpPr>
        <p:spPr bwMode="auto">
          <a:xfrm>
            <a:off x="2425704" y="361950"/>
            <a:ext cx="4127496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Histogram</a:t>
            </a:r>
            <a:endParaRPr lang="en-US" sz="3600" kern="10" dirty="0">
              <a:ln w="19050">
                <a:solidFill>
                  <a:srgbClr val="C0C0C0"/>
                </a:solidFill>
                <a:round/>
                <a:headEnd/>
                <a:tailEnd/>
              </a:ln>
              <a:solidFill>
                <a:prstClr val="black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09601" y="1428750"/>
            <a:ext cx="4825539" cy="3276600"/>
            <a:chOff x="533400" y="2895600"/>
            <a:chExt cx="2362200" cy="2753651"/>
          </a:xfrm>
        </p:grpSpPr>
        <p:pic>
          <p:nvPicPr>
            <p:cNvPr id="4" name="Picture 3" descr="C:\Users\Sunil\Desktop\iw_histogram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2895600"/>
              <a:ext cx="2362200" cy="2753651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990600" y="3048000"/>
              <a:ext cx="560466" cy="31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Histogram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29206" y="1259541"/>
            <a:ext cx="2622677" cy="899894"/>
            <a:chOff x="3429192" y="986046"/>
            <a:chExt cx="1345848" cy="818085"/>
          </a:xfrm>
        </p:grpSpPr>
        <p:sp>
          <p:nvSpPr>
            <p:cNvPr id="7" name="Cloud Callout 6"/>
            <p:cNvSpPr/>
            <p:nvPr/>
          </p:nvSpPr>
          <p:spPr>
            <a:xfrm>
              <a:off x="3429192" y="986046"/>
              <a:ext cx="1345848" cy="818085"/>
            </a:xfrm>
            <a:prstGeom prst="cloudCallout">
              <a:avLst>
                <a:gd name="adj1" fmla="val -47108"/>
                <a:gd name="adj2" fmla="val -67254"/>
              </a:avLst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253" y="1201371"/>
              <a:ext cx="1250962" cy="419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Histogram is series of joint Rectangles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9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283" y="238425"/>
            <a:ext cx="5363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Q.) Draw a histogram for the marks of students given below:</a:t>
            </a:r>
            <a:endParaRPr 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25192"/>
              </p:ext>
            </p:extLst>
          </p:nvPr>
        </p:nvGraphicFramePr>
        <p:xfrm>
          <a:off x="701040" y="628050"/>
          <a:ext cx="4099560" cy="16287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76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81139" y="652325"/>
            <a:ext cx="1683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Marks 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8600" y="652325"/>
            <a:ext cx="1976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Number of </a:t>
            </a:r>
            <a:r>
              <a:rPr lang="en-IN" sz="1600" b="1" dirty="0" smtClean="0">
                <a:solidFill>
                  <a:prstClr val="black"/>
                </a:solidFill>
              </a:rPr>
              <a:t>students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9649" y="991905"/>
            <a:ext cx="814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0 </a:t>
            </a:r>
            <a:r>
              <a:rPr lang="en-IN" sz="1600" b="1" dirty="0">
                <a:solidFill>
                  <a:prstClr val="black"/>
                </a:solidFill>
              </a:rPr>
              <a:t>– </a:t>
            </a:r>
            <a:r>
              <a:rPr lang="en-IN" sz="1600" b="1" dirty="0" smtClean="0">
                <a:solidFill>
                  <a:prstClr val="black"/>
                </a:solidFill>
              </a:rPr>
              <a:t>10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399" y="1227960"/>
            <a:ext cx="8209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10 </a:t>
            </a:r>
            <a:r>
              <a:rPr lang="en-IN" sz="1600" b="1" dirty="0">
                <a:solidFill>
                  <a:prstClr val="black"/>
                </a:solidFill>
              </a:rPr>
              <a:t>– </a:t>
            </a:r>
            <a:r>
              <a:rPr lang="en-IN" sz="1600" b="1" dirty="0" smtClean="0">
                <a:solidFill>
                  <a:prstClr val="black"/>
                </a:solidFill>
              </a:rPr>
              <a:t>30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399" y="1481325"/>
            <a:ext cx="968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30 </a:t>
            </a:r>
            <a:r>
              <a:rPr lang="en-IN" sz="1600" b="1" dirty="0">
                <a:solidFill>
                  <a:prstClr val="black"/>
                </a:solidFill>
              </a:rPr>
              <a:t>– </a:t>
            </a:r>
            <a:r>
              <a:rPr lang="en-IN" sz="1600" b="1" dirty="0" smtClean="0">
                <a:solidFill>
                  <a:prstClr val="black"/>
                </a:solidFill>
              </a:rPr>
              <a:t>45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399" y="1715640"/>
            <a:ext cx="104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45 </a:t>
            </a:r>
            <a:r>
              <a:rPr lang="en-IN" sz="1600" b="1" dirty="0">
                <a:solidFill>
                  <a:prstClr val="black"/>
                </a:solidFill>
              </a:rPr>
              <a:t>– </a:t>
            </a:r>
            <a:r>
              <a:rPr lang="en-IN" sz="1600" b="1" dirty="0" smtClean="0">
                <a:solidFill>
                  <a:prstClr val="black"/>
                </a:solidFill>
              </a:rPr>
              <a:t>50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67618" y="991905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8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2841" y="1227960"/>
            <a:ext cx="392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32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24644" y="1471800"/>
            <a:ext cx="3893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18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3197" y="1715640"/>
            <a:ext cx="392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5701" y="1959480"/>
            <a:ext cx="2872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6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399" y="1952025"/>
            <a:ext cx="914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50 </a:t>
            </a:r>
            <a:r>
              <a:rPr lang="en-IN" sz="1600" b="1" dirty="0">
                <a:solidFill>
                  <a:prstClr val="black"/>
                </a:solidFill>
              </a:rPr>
              <a:t>– </a:t>
            </a:r>
            <a:r>
              <a:rPr lang="en-IN" sz="1600" b="1" dirty="0" smtClean="0">
                <a:solidFill>
                  <a:prstClr val="black"/>
                </a:solidFill>
              </a:rPr>
              <a:t>60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0550" y="2314575"/>
            <a:ext cx="607859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ea typeface="Cambria Math" pitchFamily="18" charset="0"/>
              </a:rPr>
              <a:t>Soln.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7470" y="2305050"/>
            <a:ext cx="6687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(i) In the given frequency distribution, we see that the class-sizes are different.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65859" y="2591400"/>
            <a:ext cx="683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Hence, we calculate the adjusted frequency for each class by using the formula :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4209" y="2957425"/>
            <a:ext cx="2675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Adjusted frequency for a </a:t>
            </a:r>
            <a:r>
              <a:rPr lang="en-US" sz="1600" dirty="0" smtClean="0">
                <a:solidFill>
                  <a:prstClr val="black"/>
                </a:solidFill>
              </a:rPr>
              <a:t>class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45106" y="295742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60131" y="2847739"/>
            <a:ext cx="1800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Minimum class-size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835524" y="3155277"/>
            <a:ext cx="18499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727884" y="3129143"/>
            <a:ext cx="2065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Class - size of this class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24426" y="295742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37684" y="2957425"/>
            <a:ext cx="1265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</a:t>
            </a:r>
            <a:r>
              <a:rPr lang="en-US" sz="1600" dirty="0" smtClean="0">
                <a:solidFill>
                  <a:prstClr val="black"/>
                </a:solidFill>
              </a:rPr>
              <a:t>ts frequency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4209" y="3415529"/>
            <a:ext cx="3472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In this problem, the minimum class-size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78447" y="341552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07987" y="341552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50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67441" y="3415529"/>
            <a:ext cx="247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81742" y="3415529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45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36535" y="3415529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93697" y="3415529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5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94209" y="3715150"/>
            <a:ext cx="5287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We thus obtain the following table of the adjusted frequency.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4" grpId="0" animBg="1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7143"/>
              </p:ext>
            </p:extLst>
          </p:nvPr>
        </p:nvGraphicFramePr>
        <p:xfrm>
          <a:off x="571500" y="1590675"/>
          <a:ext cx="2971800" cy="31571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1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7694" y="1727835"/>
            <a:ext cx="9503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Marks 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6126" y="1718137"/>
            <a:ext cx="728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Freq.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7900" y="1743075"/>
            <a:ext cx="1034295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Adj. freq.</a:t>
            </a:r>
          </a:p>
          <a:p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532" y="2328075"/>
            <a:ext cx="775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0 </a:t>
            </a:r>
            <a:r>
              <a:rPr lang="en-IN" sz="1600" dirty="0">
                <a:solidFill>
                  <a:prstClr val="black"/>
                </a:solidFill>
              </a:rPr>
              <a:t>– </a:t>
            </a:r>
            <a:r>
              <a:rPr lang="en-IN" sz="1600" dirty="0" smtClean="0">
                <a:solidFill>
                  <a:prstClr val="black"/>
                </a:solidFill>
              </a:rPr>
              <a:t>10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1833" y="2771039"/>
            <a:ext cx="799619" cy="366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10 </a:t>
            </a:r>
            <a:r>
              <a:rPr lang="en-IN" sz="1600" dirty="0">
                <a:solidFill>
                  <a:prstClr val="black"/>
                </a:solidFill>
              </a:rPr>
              <a:t>– </a:t>
            </a:r>
            <a:r>
              <a:rPr lang="en-IN" sz="1600" dirty="0" smtClean="0">
                <a:solidFill>
                  <a:prstClr val="black"/>
                </a:solidFill>
              </a:rPr>
              <a:t>30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631" y="3271421"/>
            <a:ext cx="790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30 </a:t>
            </a:r>
            <a:r>
              <a:rPr lang="en-IN" sz="1600" dirty="0">
                <a:solidFill>
                  <a:prstClr val="black"/>
                </a:solidFill>
              </a:rPr>
              <a:t>– </a:t>
            </a:r>
            <a:r>
              <a:rPr lang="en-IN" sz="1600" dirty="0" smtClean="0">
                <a:solidFill>
                  <a:prstClr val="black"/>
                </a:solidFill>
              </a:rPr>
              <a:t>45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654" y="3833396"/>
            <a:ext cx="84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45 </a:t>
            </a:r>
            <a:r>
              <a:rPr lang="en-IN" sz="1600" dirty="0">
                <a:solidFill>
                  <a:prstClr val="black"/>
                </a:solidFill>
              </a:rPr>
              <a:t>– </a:t>
            </a:r>
            <a:r>
              <a:rPr lang="en-IN" sz="1600" dirty="0" smtClean="0">
                <a:solidFill>
                  <a:prstClr val="black"/>
                </a:solidFill>
              </a:rPr>
              <a:t>50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" y="4376321"/>
            <a:ext cx="789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50 </a:t>
            </a:r>
            <a:r>
              <a:rPr lang="en-IN" sz="1600" dirty="0">
                <a:solidFill>
                  <a:prstClr val="black"/>
                </a:solidFill>
              </a:rPr>
              <a:t>– </a:t>
            </a:r>
            <a:r>
              <a:rPr lang="en-IN" sz="1600" dirty="0" smtClean="0">
                <a:solidFill>
                  <a:prstClr val="black"/>
                </a:solidFill>
              </a:rPr>
              <a:t>60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2241" y="2328075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8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9800" y="2776121"/>
            <a:ext cx="391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32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5464" y="3273097"/>
            <a:ext cx="390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18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7820" y="3842921"/>
            <a:ext cx="392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10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50609" y="4376321"/>
            <a:ext cx="306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6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90750" y="2271712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5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41490" y="2547295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33600" y="2490523"/>
            <a:ext cx="395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10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87961" y="23734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41780" y="23734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8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47977" y="23734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06558" y="23734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89162" y="2733675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5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239902" y="3009258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41537" y="2952486"/>
            <a:ext cx="4526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20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87961" y="2835429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67122" y="2835429"/>
            <a:ext cx="3898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32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47977" y="2835429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90859" y="2835429"/>
            <a:ext cx="390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8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90750" y="3186112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5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241490" y="3461695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133600" y="3404923"/>
            <a:ext cx="395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15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87961" y="32878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71750" y="3287866"/>
            <a:ext cx="390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18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47977" y="3287866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86098" y="3287866"/>
            <a:ext cx="390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6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76461" y="3714599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5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227201" y="3990182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176461" y="3950239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5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87961" y="3816353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86500" y="3816353"/>
            <a:ext cx="3900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10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47977" y="3816353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71700" y="4233710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5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5348482" y="-23243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05025" y="4452521"/>
            <a:ext cx="41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10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87961" y="4335464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30240" y="4335464"/>
            <a:ext cx="2930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6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47977" y="4335464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06558" y="4335464"/>
            <a:ext cx="30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102" name="Picture 101" descr="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1039" y="620526"/>
            <a:ext cx="4740591" cy="4181474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3" name="Rectangle 102"/>
          <p:cNvSpPr/>
          <p:nvPr/>
        </p:nvSpPr>
        <p:spPr>
          <a:xfrm>
            <a:off x="4065217" y="4207694"/>
            <a:ext cx="256802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1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050924" y="4042442"/>
            <a:ext cx="253596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2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50924" y="3864641"/>
            <a:ext cx="253596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3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050924" y="3712717"/>
            <a:ext cx="253596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4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50924" y="3551533"/>
            <a:ext cx="253596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5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050924" y="3394385"/>
            <a:ext cx="253596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6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050924" y="3222925"/>
            <a:ext cx="253596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7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01022" y="4500266"/>
            <a:ext cx="250390" cy="24622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5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95814" y="4492646"/>
            <a:ext cx="354504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10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837257" y="4492646"/>
            <a:ext cx="366247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15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72698" y="4492646"/>
            <a:ext cx="338640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20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322095" y="4492646"/>
            <a:ext cx="315610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25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55456" y="4495503"/>
            <a:ext cx="314464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30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79044" y="3847684"/>
            <a:ext cx="484931" cy="62125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767263" y="3209926"/>
            <a:ext cx="938211" cy="12551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710238" y="3524250"/>
            <a:ext cx="704850" cy="9453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rot="5400000">
            <a:off x="2357042" y="2834136"/>
            <a:ext cx="384048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275314" y="4253445"/>
            <a:ext cx="304892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rPr>
              <a:t>X</a:t>
            </a:r>
            <a:endParaRPr lang="en-US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62400" y="850900"/>
            <a:ext cx="29687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rPr>
              <a:t>y</a:t>
            </a:r>
            <a:endParaRPr lang="en-US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415089" y="2881313"/>
            <a:ext cx="238124" cy="15788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57560" y="4014788"/>
            <a:ext cx="472273" cy="4480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 rot="16200000">
            <a:off x="3283896" y="3486364"/>
            <a:ext cx="1475276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Number of </a:t>
            </a:r>
            <a:r>
              <a:rPr lang="en-US" sz="1200" b="1" dirty="0" smtClean="0">
                <a:solidFill>
                  <a:prstClr val="black"/>
                </a:solidFill>
              </a:rPr>
              <a:t>Students</a:t>
            </a:r>
            <a:endParaRPr lang="en-US" sz="12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50924" y="3065770"/>
            <a:ext cx="253596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8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39956" y="4487672"/>
            <a:ext cx="263214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0</a:t>
            </a:r>
            <a:endParaRPr lang="en-US" sz="12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793443" y="4500266"/>
            <a:ext cx="314464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35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029324" y="4500266"/>
            <a:ext cx="31397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40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3930101" y="4473310"/>
            <a:ext cx="4389120" cy="57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475283" y="4626525"/>
            <a:ext cx="620717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Marks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269837" y="4500266"/>
            <a:ext cx="31397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45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03898" y="4500266"/>
            <a:ext cx="31397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50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44" name="Rectangular Callout 143"/>
          <p:cNvSpPr/>
          <p:nvPr/>
        </p:nvSpPr>
        <p:spPr>
          <a:xfrm>
            <a:off x="3754692" y="1651337"/>
            <a:ext cx="2967666" cy="722129"/>
          </a:xfrm>
          <a:prstGeom prst="wedgeRectCallout">
            <a:avLst>
              <a:gd name="adj1" fmla="val -63818"/>
              <a:gd name="adj2" fmla="val 7116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4822" y="1830337"/>
            <a:ext cx="36251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=</a:t>
            </a:r>
          </a:p>
          <a:p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57564" y="1715864"/>
            <a:ext cx="1227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Min. </a:t>
            </a:r>
            <a:r>
              <a:rPr lang="en-US" sz="1400" dirty="0">
                <a:solidFill>
                  <a:prstClr val="black"/>
                </a:solidFill>
              </a:rPr>
              <a:t>class-size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705962" y="2004350"/>
            <a:ext cx="1263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630074" y="1949640"/>
            <a:ext cx="1374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size of this class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06112" y="18255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41900" y="1852220"/>
            <a:ext cx="741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i</a:t>
            </a:r>
            <a:r>
              <a:rPr lang="en-US" sz="1400" dirty="0" smtClean="0">
                <a:solidFill>
                  <a:prstClr val="black"/>
                </a:solidFill>
              </a:rPr>
              <a:t>ts freq.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751089" y="1823814"/>
            <a:ext cx="855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Adj. freq.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3843198" y="2155448"/>
            <a:ext cx="2967666" cy="722129"/>
          </a:xfrm>
          <a:prstGeom prst="wedgeRectCallout">
            <a:avLst>
              <a:gd name="adj1" fmla="val -64674"/>
              <a:gd name="adj2" fmla="val 6677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553803" y="2334448"/>
            <a:ext cx="36251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=</a:t>
            </a:r>
          </a:p>
          <a:p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836545" y="2219975"/>
            <a:ext cx="1227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Min. </a:t>
            </a:r>
            <a:r>
              <a:rPr lang="en-US" sz="1400" dirty="0">
                <a:solidFill>
                  <a:prstClr val="black"/>
                </a:solidFill>
              </a:rPr>
              <a:t>class-size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4784943" y="2508461"/>
            <a:ext cx="1263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4709055" y="2453751"/>
            <a:ext cx="1374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size of this class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985093" y="232966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×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120881" y="2356331"/>
            <a:ext cx="741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i</a:t>
            </a:r>
            <a:r>
              <a:rPr lang="en-US" sz="1400" dirty="0" smtClean="0">
                <a:solidFill>
                  <a:prstClr val="black"/>
                </a:solidFill>
              </a:rPr>
              <a:t>ts freq.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830070" y="2327925"/>
            <a:ext cx="855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Adj. freq.</a:t>
            </a:r>
            <a:endParaRPr lang="en-US" sz="14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2222439" y="4509868"/>
            <a:ext cx="2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050924" y="2913370"/>
            <a:ext cx="253596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9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57200" y="457200"/>
            <a:ext cx="1827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minimum </a:t>
            </a:r>
            <a:r>
              <a:rPr lang="en-US" sz="1600" b="1" dirty="0">
                <a:solidFill>
                  <a:prstClr val="black"/>
                </a:solidFill>
              </a:rPr>
              <a:t>class-size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133600" y="4762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348865" y="47625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734928" y="4500535"/>
            <a:ext cx="31397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55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973100" y="4503210"/>
            <a:ext cx="31397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60</a:t>
            </a:r>
            <a:endParaRPr lang="en-US" sz="10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005680" y="2747729"/>
            <a:ext cx="322524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050" b="1" cap="all" dirty="0" smtClean="0">
                <a:ln w="9000" cmpd="sng">
                  <a:noFill/>
                  <a:prstDash val="solid"/>
                </a:ln>
                <a:solidFill>
                  <a:prstClr val="black"/>
                </a:solidFill>
              </a:rPr>
              <a:t>10</a:t>
            </a:r>
            <a:endParaRPr lang="en-US" sz="105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89272" y="3821222"/>
            <a:ext cx="304800" cy="316984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39883" y="3816353"/>
            <a:ext cx="474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10</a:t>
            </a:r>
            <a:endParaRPr lang="en-US" sz="1600" dirty="0">
              <a:solidFill>
                <a:srgbClr val="00B0F0"/>
              </a:solidFill>
            </a:endParaRPr>
          </a:p>
        </p:txBody>
      </p:sp>
      <p:grpSp>
        <p:nvGrpSpPr>
          <p:cNvPr id="140" name="Group 17"/>
          <p:cNvGrpSpPr/>
          <p:nvPr/>
        </p:nvGrpSpPr>
        <p:grpSpPr>
          <a:xfrm>
            <a:off x="5320548" y="734559"/>
            <a:ext cx="1966522" cy="993278"/>
            <a:chOff x="2484725" y="3389083"/>
            <a:chExt cx="1494689" cy="707091"/>
          </a:xfrm>
        </p:grpSpPr>
        <p:sp>
          <p:nvSpPr>
            <p:cNvPr id="141" name="Cloud 140"/>
            <p:cNvSpPr/>
            <p:nvPr/>
          </p:nvSpPr>
          <p:spPr>
            <a:xfrm>
              <a:off x="2484725" y="3389083"/>
              <a:ext cx="1494689" cy="70709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586773" y="3486899"/>
              <a:ext cx="1230046" cy="52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The biggest adjusted frequency is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43" name="Group 17"/>
          <p:cNvGrpSpPr/>
          <p:nvPr/>
        </p:nvGrpSpPr>
        <p:grpSpPr>
          <a:xfrm>
            <a:off x="5006948" y="707889"/>
            <a:ext cx="2243548" cy="1209116"/>
            <a:chOff x="2539128" y="3367386"/>
            <a:chExt cx="1705247" cy="860741"/>
          </a:xfrm>
        </p:grpSpPr>
        <p:sp>
          <p:nvSpPr>
            <p:cNvPr id="145" name="Cloud 144"/>
            <p:cNvSpPr/>
            <p:nvPr/>
          </p:nvSpPr>
          <p:spPr>
            <a:xfrm>
              <a:off x="2539128" y="3367386"/>
              <a:ext cx="1705247" cy="86074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586772" y="3459776"/>
              <a:ext cx="1626816" cy="679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We will take the simplest scale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 cm = 1 unit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on ‘Y’ 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47" name="Group 17"/>
          <p:cNvGrpSpPr/>
          <p:nvPr/>
        </p:nvGrpSpPr>
        <p:grpSpPr>
          <a:xfrm>
            <a:off x="5584031" y="1461831"/>
            <a:ext cx="2243548" cy="1209116"/>
            <a:chOff x="2539128" y="3367386"/>
            <a:chExt cx="1705247" cy="860741"/>
          </a:xfrm>
        </p:grpSpPr>
        <p:sp>
          <p:nvSpPr>
            <p:cNvPr id="148" name="Cloud 147"/>
            <p:cNvSpPr/>
            <p:nvPr/>
          </p:nvSpPr>
          <p:spPr>
            <a:xfrm>
              <a:off x="2539128" y="3367386"/>
              <a:ext cx="1705247" cy="86074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586772" y="3459776"/>
              <a:ext cx="1626816" cy="679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Since, the classes are starting from ‘0’ and the first class is 0 to 10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50" name="Group 17"/>
          <p:cNvGrpSpPr/>
          <p:nvPr/>
        </p:nvGrpSpPr>
        <p:grpSpPr>
          <a:xfrm>
            <a:off x="5715047" y="1515034"/>
            <a:ext cx="2243548" cy="1209116"/>
            <a:chOff x="2539128" y="3367386"/>
            <a:chExt cx="1705247" cy="860741"/>
          </a:xfrm>
        </p:grpSpPr>
        <p:sp>
          <p:nvSpPr>
            <p:cNvPr id="151" name="Cloud 150"/>
            <p:cNvSpPr/>
            <p:nvPr/>
          </p:nvSpPr>
          <p:spPr>
            <a:xfrm>
              <a:off x="2539128" y="3367386"/>
              <a:ext cx="1705247" cy="86074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576811" y="3448160"/>
              <a:ext cx="1626816" cy="679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On the ‘X’ axis starting from ‘0’ we will leave 2 cm and then write 10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53" name="Group 17"/>
          <p:cNvGrpSpPr/>
          <p:nvPr/>
        </p:nvGrpSpPr>
        <p:grpSpPr>
          <a:xfrm>
            <a:off x="5661868" y="1625020"/>
            <a:ext cx="2243548" cy="1209116"/>
            <a:chOff x="2539128" y="3367386"/>
            <a:chExt cx="1705247" cy="860741"/>
          </a:xfrm>
        </p:grpSpPr>
        <p:sp>
          <p:nvSpPr>
            <p:cNvPr id="154" name="Cloud 153"/>
            <p:cNvSpPr/>
            <p:nvPr/>
          </p:nvSpPr>
          <p:spPr>
            <a:xfrm>
              <a:off x="2539128" y="3367386"/>
              <a:ext cx="1705247" cy="86074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612814" y="3536759"/>
              <a:ext cx="1537885" cy="52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And further after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2 cm we write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20, 30, 40….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56" name="Group 17"/>
          <p:cNvGrpSpPr/>
          <p:nvPr/>
        </p:nvGrpSpPr>
        <p:grpSpPr>
          <a:xfrm>
            <a:off x="5201576" y="1240236"/>
            <a:ext cx="2852141" cy="1566810"/>
            <a:chOff x="2339247" y="3347043"/>
            <a:chExt cx="2167818" cy="1115375"/>
          </a:xfrm>
        </p:grpSpPr>
        <p:sp>
          <p:nvSpPr>
            <p:cNvPr id="174" name="Cloud 173"/>
            <p:cNvSpPr/>
            <p:nvPr/>
          </p:nvSpPr>
          <p:spPr>
            <a:xfrm>
              <a:off x="2339247" y="3347043"/>
              <a:ext cx="2167818" cy="1115375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586772" y="3459776"/>
              <a:ext cx="1626816" cy="83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Since, in the list of classes we have numbers like 45, we put numbers 5, 15, 25 on the ‘</a:t>
              </a:r>
              <a:r>
                <a:rPr lang="en-US" sz="1400" b="1" dirty="0" err="1" smtClean="0">
                  <a:solidFill>
                    <a:srgbClr val="002060"/>
                  </a:solidFill>
                  <a:latin typeface="Bookman Old Style"/>
                </a:rPr>
                <a:t>X’x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76" name="Group 17"/>
          <p:cNvGrpSpPr/>
          <p:nvPr/>
        </p:nvGrpSpPr>
        <p:grpSpPr>
          <a:xfrm>
            <a:off x="5148673" y="1331282"/>
            <a:ext cx="2710450" cy="1431965"/>
            <a:chOff x="2397890" y="3274507"/>
            <a:chExt cx="2060123" cy="1019380"/>
          </a:xfrm>
        </p:grpSpPr>
        <p:sp>
          <p:nvSpPr>
            <p:cNvPr id="177" name="Cloud 176"/>
            <p:cNvSpPr/>
            <p:nvPr/>
          </p:nvSpPr>
          <p:spPr>
            <a:xfrm>
              <a:off x="2397890" y="3274507"/>
              <a:ext cx="2060123" cy="1019380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550574" y="3452382"/>
              <a:ext cx="1725669" cy="67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For each class we will draw rectangle of length equal to the adjusted frequency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17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500"/>
                            </p:stCondLst>
                            <p:childTnLst>
                              <p:par>
                                <p:cTn id="4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8" grpId="0"/>
      <p:bldP spid="50" grpId="0"/>
      <p:bldP spid="51" grpId="0"/>
      <p:bldP spid="52" grpId="0"/>
      <p:bldP spid="53" grpId="0"/>
      <p:bldP spid="54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 animBg="1"/>
      <p:bldP spid="117" grpId="0" animBg="1"/>
      <p:bldP spid="118" grpId="0" animBg="1"/>
      <p:bldP spid="120" grpId="0"/>
      <p:bldP spid="121" grpId="0"/>
      <p:bldP spid="122" grpId="0" animBg="1"/>
      <p:bldP spid="123" grpId="0" animBg="1"/>
      <p:bldP spid="124" grpId="0"/>
      <p:bldP spid="125" grpId="0"/>
      <p:bldP spid="127" grpId="0"/>
      <p:bldP spid="128" grpId="0"/>
      <p:bldP spid="129" grpId="0"/>
      <p:bldP spid="131" grpId="0"/>
      <p:bldP spid="132" grpId="0"/>
      <p:bldP spid="133" grpId="0"/>
      <p:bldP spid="144" grpId="0" animBg="1"/>
      <p:bldP spid="144" grpId="1" animBg="1"/>
      <p:bldP spid="56" grpId="0"/>
      <p:bldP spid="56" grpId="1"/>
      <p:bldP spid="57" grpId="0"/>
      <p:bldP spid="57" grpId="1"/>
      <p:bldP spid="59" grpId="0"/>
      <p:bldP spid="59" grpId="1"/>
      <p:bldP spid="60" grpId="0"/>
      <p:bldP spid="60" grpId="1"/>
      <p:bldP spid="61" grpId="0"/>
      <p:bldP spid="61" grpId="1"/>
      <p:bldP spid="137" grpId="0"/>
      <p:bldP spid="137" grpId="1"/>
      <p:bldP spid="157" grpId="0" animBg="1"/>
      <p:bldP spid="157" grpId="1" animBg="1"/>
      <p:bldP spid="158" grpId="0"/>
      <p:bldP spid="158" grpId="1"/>
      <p:bldP spid="159" grpId="0"/>
      <p:bldP spid="159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66" grpId="0"/>
      <p:bldP spid="167" grpId="0"/>
      <p:bldP spid="168" grpId="0"/>
      <p:bldP spid="169" grpId="0"/>
      <p:bldP spid="126" grpId="0"/>
      <p:bldP spid="138" grpId="0"/>
      <p:bldP spid="139" grpId="0"/>
      <p:bldP spid="16" grpId="0" animBg="1"/>
      <p:bldP spid="16" grpId="1" animBg="1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1340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701" y="189606"/>
            <a:ext cx="263896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cs typeface="Times New Roman" pitchFamily="18" charset="0"/>
              </a:rPr>
              <a:t>To draw a histogram  :</a:t>
            </a:r>
            <a:endParaRPr lang="en-US" b="1" dirty="0">
              <a:solidFill>
                <a:prstClr val="white"/>
              </a:solidFill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674" y="614907"/>
            <a:ext cx="2919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ea typeface="Arial Unicode MS" pitchFamily="34" charset="-128"/>
                <a:cs typeface="Times New Roman" pitchFamily="18" charset="0"/>
              </a:rPr>
              <a:t>Class should be continuous</a:t>
            </a:r>
            <a:endParaRPr lang="en-US" b="1" dirty="0">
              <a:solidFill>
                <a:prstClr val="black"/>
              </a:solidFill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16198" y="721743"/>
            <a:ext cx="304800" cy="165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3754433">
            <a:off x="3655983" y="764858"/>
            <a:ext cx="279873" cy="1155700"/>
          </a:xfrm>
          <a:prstGeom prst="downArrow">
            <a:avLst>
              <a:gd name="adj1" fmla="val 22222"/>
              <a:gd name="adj2" fmla="val 636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7845567" flipH="1">
            <a:off x="4804132" y="753377"/>
            <a:ext cx="266289" cy="1175426"/>
          </a:xfrm>
          <a:prstGeom prst="downArrow">
            <a:avLst>
              <a:gd name="adj1" fmla="val 22222"/>
              <a:gd name="adj2" fmla="val 636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9110" y="798624"/>
            <a:ext cx="98071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b="1" dirty="0" smtClean="0">
                <a:solidFill>
                  <a:prstClr val="white"/>
                </a:solidFill>
              </a:rPr>
              <a:t>CLASSES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03595" y="1552596"/>
            <a:ext cx="2358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b="1" u="sng" dirty="0">
                <a:solidFill>
                  <a:prstClr val="black"/>
                </a:solidFill>
                <a:latin typeface="Calibri"/>
                <a:ea typeface="Arial Unicode MS" pitchFamily="34" charset="-128"/>
                <a:cs typeface="Times New Roman" pitchFamily="18" charset="0"/>
              </a:rPr>
              <a:t>Discontinuous </a:t>
            </a:r>
            <a:r>
              <a:rPr lang="en-US" b="1" u="sng" dirty="0" smtClean="0">
                <a:solidFill>
                  <a:prstClr val="black"/>
                </a:solidFill>
                <a:latin typeface="Calibri"/>
                <a:ea typeface="Arial Unicode MS" pitchFamily="34" charset="-128"/>
                <a:cs typeface="Times New Roman" pitchFamily="18" charset="0"/>
              </a:rPr>
              <a:t>Classes</a:t>
            </a:r>
            <a:endParaRPr lang="en-US" b="1" u="sng" dirty="0">
              <a:solidFill>
                <a:prstClr val="black"/>
              </a:solidFill>
              <a:latin typeface="Calibri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45398" y="1563229"/>
            <a:ext cx="2006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b="1" u="sng" dirty="0">
                <a:solidFill>
                  <a:prstClr val="black"/>
                </a:solidFill>
                <a:latin typeface="Calibri"/>
                <a:ea typeface="Arial Unicode MS" pitchFamily="34" charset="-128"/>
                <a:cs typeface="Times New Roman" pitchFamily="18" charset="0"/>
              </a:rPr>
              <a:t>Continuous Classes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3742" y="1878056"/>
            <a:ext cx="10214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 1 </a:t>
            </a:r>
            <a:r>
              <a:rPr lang="en-US" sz="2400" dirty="0">
                <a:solidFill>
                  <a:prstClr val="black"/>
                </a:solidFill>
              </a:rPr>
              <a:t>- 10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3630" y="2688800"/>
            <a:ext cx="10390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11 - 20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3630" y="3382220"/>
            <a:ext cx="10390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21 - 30</a:t>
            </a:r>
          </a:p>
        </p:txBody>
      </p:sp>
      <p:sp>
        <p:nvSpPr>
          <p:cNvPr id="13" name="Oval 12"/>
          <p:cNvSpPr/>
          <p:nvPr/>
        </p:nvSpPr>
        <p:spPr>
          <a:xfrm>
            <a:off x="2526560" y="1868527"/>
            <a:ext cx="457200" cy="477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36097" y="2687676"/>
            <a:ext cx="457200" cy="477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97009" y="2343675"/>
            <a:ext cx="353292" cy="347642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1431797" y="2101510"/>
            <a:ext cx="684342" cy="408369"/>
          </a:xfrm>
          <a:prstGeom prst="bentConnector3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4913" y="1948543"/>
            <a:ext cx="942887" cy="3077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prstClr val="black"/>
                </a:solidFill>
                <a:cs typeface="Times New Roman" pitchFamily="18" charset="0"/>
              </a:rPr>
              <a:t>Not same </a:t>
            </a:r>
            <a:endParaRPr lang="en-US" sz="14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3067" y="1899319"/>
            <a:ext cx="118189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0 </a:t>
            </a:r>
            <a:r>
              <a:rPr lang="en-US" sz="2400" dirty="0" smtClean="0">
                <a:solidFill>
                  <a:prstClr val="black"/>
                </a:solidFill>
              </a:rPr>
              <a:t>-  </a:t>
            </a:r>
            <a:r>
              <a:rPr lang="en-US" sz="2400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42189" y="2710455"/>
            <a:ext cx="12636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10 </a:t>
            </a:r>
            <a:r>
              <a:rPr lang="en-US" sz="2400" dirty="0" smtClean="0">
                <a:solidFill>
                  <a:prstClr val="black"/>
                </a:solidFill>
              </a:rPr>
              <a:t> - </a:t>
            </a:r>
            <a:r>
              <a:rPr lang="en-US" sz="2400" dirty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2189" y="3403875"/>
            <a:ext cx="12636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20 </a:t>
            </a:r>
            <a:r>
              <a:rPr lang="en-US" sz="2400" dirty="0" smtClean="0">
                <a:solidFill>
                  <a:prstClr val="black"/>
                </a:solidFill>
              </a:rPr>
              <a:t>-  </a:t>
            </a:r>
            <a:r>
              <a:rPr lang="en-US" sz="2400" dirty="0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21" name="Oval 20"/>
          <p:cNvSpPr/>
          <p:nvPr/>
        </p:nvSpPr>
        <p:spPr>
          <a:xfrm>
            <a:off x="6196547" y="1885981"/>
            <a:ext cx="457200" cy="477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73129" y="2701957"/>
            <a:ext cx="457200" cy="477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956917" y="2364941"/>
            <a:ext cx="353292" cy="347642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5038654" y="2108450"/>
            <a:ext cx="684342" cy="408369"/>
          </a:xfrm>
          <a:prstGeom prst="bentConnector3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7015" y="1948543"/>
            <a:ext cx="692818" cy="3077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cs typeface="Times New Roman" pitchFamily="18" charset="0"/>
              </a:rPr>
              <a:t>S</a:t>
            </a:r>
            <a:r>
              <a:rPr lang="en-US" sz="1400" b="1" dirty="0" smtClean="0">
                <a:solidFill>
                  <a:prstClr val="black"/>
                </a:solidFill>
                <a:cs typeface="Times New Roman" pitchFamily="18" charset="0"/>
              </a:rPr>
              <a:t>ame </a:t>
            </a:r>
            <a:endParaRPr lang="en-US" sz="14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7" grpId="0" animBg="1"/>
      <p:bldP spid="18" grpId="0"/>
      <p:bldP spid="19" grpId="0"/>
      <p:bldP spid="20" grpId="0"/>
      <p:bldP spid="21" grpId="0" animBg="1"/>
      <p:bldP spid="2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536" y="112084"/>
            <a:ext cx="3437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8000"/>
                </a:solidFill>
                <a:cs typeface="Times New Roman" pitchFamily="18" charset="0"/>
              </a:rPr>
              <a:t>How to make classes continuous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704" y="438150"/>
            <a:ext cx="6951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Find Difference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between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any consecutive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lower and upper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limits.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41763"/>
              </p:ext>
            </p:extLst>
          </p:nvPr>
        </p:nvGraphicFramePr>
        <p:xfrm>
          <a:off x="423396" y="2724134"/>
          <a:ext cx="2550887" cy="1782746"/>
        </p:xfrm>
        <a:graphic>
          <a:graphicData uri="http://schemas.openxmlformats.org/drawingml/2006/table">
            <a:tbl>
              <a:tblPr firstRow="1" bandRow="1"/>
              <a:tblGrid>
                <a:gridCol w="1275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8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9628" y="3390107"/>
            <a:ext cx="11900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Demi ITC" pitchFamily="34" charset="0"/>
              </a:rPr>
              <a:t>11 - 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731" y="3783519"/>
            <a:ext cx="12698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Demi ITC" pitchFamily="34" charset="0"/>
              </a:rPr>
              <a:t>21  - 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628" y="4215319"/>
            <a:ext cx="1193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Demi ITC" pitchFamily="34" charset="0"/>
              </a:rPr>
              <a:t>31 -  40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0752" y="3358552"/>
            <a:ext cx="11900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Demi ITC" pitchFamily="34" charset="0"/>
              </a:rPr>
              <a:t>10.5  -  20.5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3564" y="3765612"/>
            <a:ext cx="12698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Demi ITC" pitchFamily="34" charset="0"/>
              </a:rPr>
              <a:t>20.5  -  30.5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0755" y="4183767"/>
            <a:ext cx="1193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Demi ITC" pitchFamily="34" charset="0"/>
              </a:rPr>
              <a:t>30.5  -  39.5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239" y="2870822"/>
            <a:ext cx="1574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 Interval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7183" y="2765112"/>
            <a:ext cx="157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Continuous 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13" name="Oval 12"/>
          <p:cNvSpPr/>
          <p:nvPr/>
        </p:nvSpPr>
        <p:spPr>
          <a:xfrm>
            <a:off x="1054351" y="3370011"/>
            <a:ext cx="324896" cy="287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8705" y="3762633"/>
            <a:ext cx="324896" cy="287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74447" y="3797067"/>
            <a:ext cx="324896" cy="2870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7535" y="4189689"/>
            <a:ext cx="324896" cy="2870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1582" y="724857"/>
            <a:ext cx="1576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21 – 20 =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672" y="1054826"/>
            <a:ext cx="3657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Divide the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difference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value by 2.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7739" y="1340129"/>
            <a:ext cx="1374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÷  2  =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0.5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0411" y="1670467"/>
            <a:ext cx="7411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Subtract the value from the lower limit and add it to the upper limit.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1065" y="1970795"/>
            <a:ext cx="2268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11 –  0.5 =  10.5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5736" y="2351795"/>
            <a:ext cx="2268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20 +  0.5 =  20.5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27805" y="1959127"/>
            <a:ext cx="2268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21 –  0.5 =  20.5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32477" y="2340127"/>
            <a:ext cx="2268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30 +  0.5 =  30.5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69624" y="1959127"/>
            <a:ext cx="2268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31 –  0.5 =  30.5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74293" y="2340127"/>
            <a:ext cx="2268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40 +  0.5 =  40.5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94066" y="1054826"/>
            <a:ext cx="1233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difference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76134" y="72621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6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216 L -0.10729 0.11628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59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709" y="167018"/>
            <a:ext cx="2249425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cs typeface="Times New Roman" pitchFamily="18" charset="0"/>
              </a:rPr>
              <a:t>To draw histogram  :</a:t>
            </a:r>
            <a:endParaRPr lang="en-US" b="1" dirty="0">
              <a:solidFill>
                <a:prstClr val="white"/>
              </a:solidFill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637" y="537682"/>
            <a:ext cx="2763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Class should be continuous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05565" y="671613"/>
            <a:ext cx="304800" cy="165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C:\Users\MATH\Desktop\Picture 071.jpg"/>
          <p:cNvPicPr>
            <a:picLocks noChangeAspect="1" noChangeArrowheads="1"/>
          </p:cNvPicPr>
          <p:nvPr/>
        </p:nvPicPr>
        <p:blipFill rotWithShape="1">
          <a:blip r:embed="rId2"/>
          <a:srcRect l="5882" t="47387" r="42650" b="9229"/>
          <a:stretch/>
        </p:blipFill>
        <p:spPr bwMode="auto">
          <a:xfrm>
            <a:off x="4473874" y="241936"/>
            <a:ext cx="4000277" cy="463708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H="1">
            <a:off x="5212837" y="340528"/>
            <a:ext cx="0" cy="44743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>
            <a:off x="4473873" y="4334722"/>
            <a:ext cx="3874458" cy="726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797061" y="212451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Eras Medium ITC" pitchFamily="34" charset="0"/>
              </a:rPr>
              <a:t>Y</a:t>
            </a:r>
            <a:endParaRPr lang="en-US" sz="1400" b="1" dirty="0" smtClean="0">
              <a:solidFill>
                <a:prstClr val="black"/>
              </a:solidFill>
              <a:latin typeface="Eras Medium IT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9172" y="4294361"/>
            <a:ext cx="381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6" y="511373"/>
            <a:ext cx="10392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C00000"/>
                </a:solidFill>
                <a:latin typeface="Bookman Old Style" pitchFamily="18" charset="0"/>
              </a:defRPr>
            </a:lvl1pPr>
          </a:lstStyle>
          <a:p>
            <a:r>
              <a:rPr lang="en-US" sz="1400" dirty="0"/>
              <a:t>Scale 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061048" y="2236144"/>
            <a:ext cx="17042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C00000"/>
                </a:solidFill>
                <a:latin typeface="Bookman Old Style" pitchFamily="18" charset="0"/>
              </a:defRPr>
            </a:lvl1pPr>
          </a:lstStyle>
          <a:p>
            <a:r>
              <a:rPr lang="en-US" sz="1600" dirty="0"/>
              <a:t>Frequency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0995" y="4332464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Eras Medium ITC" pitchFamily="34" charset="0"/>
              </a:rPr>
              <a:t>X’</a:t>
            </a:r>
            <a:endParaRPr lang="en-US" sz="1400" b="1" dirty="0" smtClean="0">
              <a:solidFill>
                <a:prstClr val="black"/>
              </a:solidFill>
              <a:latin typeface="Eras Medium IT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1995" y="4555851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Eras Medium ITC" pitchFamily="34" charset="0"/>
              </a:rPr>
              <a:t>Y’</a:t>
            </a:r>
            <a:endParaRPr lang="en-US" sz="1400" b="1" dirty="0" smtClean="0">
              <a:solidFill>
                <a:prstClr val="black"/>
              </a:solidFill>
              <a:latin typeface="Eras Medium IT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9358" y="4320815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Eras Medium ITC" pitchFamily="34" charset="0"/>
              </a:rPr>
              <a:t>X</a:t>
            </a:r>
            <a:endParaRPr lang="en-US" sz="1400" b="1" dirty="0" smtClean="0">
              <a:solidFill>
                <a:prstClr val="black"/>
              </a:solidFill>
              <a:latin typeface="Eras Medium ITC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637" y="965486"/>
            <a:ext cx="245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Draw X axis and Y axis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05565" y="1064161"/>
            <a:ext cx="304800" cy="165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1109" y="1390686"/>
            <a:ext cx="261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Scale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05565" y="1503009"/>
            <a:ext cx="304800" cy="165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4892" y="4344435"/>
            <a:ext cx="16509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Class Interval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2637" y="1798982"/>
            <a:ext cx="261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Frequency on Y axis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05565" y="1884009"/>
            <a:ext cx="304800" cy="165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9472" y="3601144"/>
            <a:ext cx="261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Class Interval on X axis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05565" y="3699819"/>
            <a:ext cx="304800" cy="165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41766"/>
              </p:ext>
            </p:extLst>
          </p:nvPr>
        </p:nvGraphicFramePr>
        <p:xfrm>
          <a:off x="304800" y="2190750"/>
          <a:ext cx="2971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Maximum</a:t>
                      </a:r>
                      <a:r>
                        <a:rPr lang="en-US" sz="1800" baseline="0" dirty="0" smtClean="0"/>
                        <a:t> frequency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Ideal</a:t>
                      </a:r>
                      <a:r>
                        <a:rPr lang="en-US" sz="1800" baseline="0" dirty="0" smtClean="0"/>
                        <a:t> Scale for Y axis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 to 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cm = 1 unit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Up to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 cm = 2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9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709" y="167018"/>
            <a:ext cx="2249425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To draw histogram  :</a:t>
            </a:r>
            <a:endParaRPr lang="en-US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MATH\Desktop\Picture 071.jpg"/>
          <p:cNvPicPr>
            <a:picLocks noChangeAspect="1" noChangeArrowheads="1"/>
          </p:cNvPicPr>
          <p:nvPr/>
        </p:nvPicPr>
        <p:blipFill rotWithShape="1">
          <a:blip r:embed="rId2"/>
          <a:srcRect l="5882" t="47387" r="42650" b="9229"/>
          <a:stretch/>
        </p:blipFill>
        <p:spPr bwMode="auto">
          <a:xfrm>
            <a:off x="4473874" y="241936"/>
            <a:ext cx="4000277" cy="4637080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flipH="1">
            <a:off x="5212837" y="340528"/>
            <a:ext cx="0" cy="44743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>
          <a:xfrm flipH="1">
            <a:off x="4473873" y="4334722"/>
            <a:ext cx="3874458" cy="726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797061" y="212451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Eras Medium ITC" pitchFamily="34" charset="0"/>
              </a:rPr>
              <a:t>Y</a:t>
            </a:r>
            <a:endParaRPr lang="en-US" sz="1400" b="1" dirty="0" smtClean="0">
              <a:solidFill>
                <a:prstClr val="black"/>
              </a:solidFill>
              <a:latin typeface="Eras Medium IT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9172" y="4294361"/>
            <a:ext cx="381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6" y="511373"/>
            <a:ext cx="10392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C00000"/>
                </a:solidFill>
                <a:latin typeface="Bookman Old Style" pitchFamily="18" charset="0"/>
              </a:defRPr>
            </a:lvl1pPr>
          </a:lstStyle>
          <a:p>
            <a:r>
              <a:rPr lang="en-US" sz="1400" dirty="0"/>
              <a:t>Scale :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061048" y="2236144"/>
            <a:ext cx="17042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C00000"/>
                </a:solidFill>
                <a:latin typeface="Bookman Old Style" pitchFamily="18" charset="0"/>
              </a:defRPr>
            </a:lvl1pPr>
          </a:lstStyle>
          <a:p>
            <a:r>
              <a:rPr lang="en-US" sz="1600" dirty="0"/>
              <a:t>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0995" y="4332464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Eras Medium ITC" pitchFamily="34" charset="0"/>
              </a:rPr>
              <a:t>X’</a:t>
            </a:r>
            <a:endParaRPr lang="en-US" sz="1400" b="1" dirty="0" smtClean="0">
              <a:solidFill>
                <a:prstClr val="black"/>
              </a:solidFill>
              <a:latin typeface="Eras Medium IT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1995" y="4555851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Eras Medium ITC" pitchFamily="34" charset="0"/>
              </a:rPr>
              <a:t>Y’</a:t>
            </a:r>
            <a:endParaRPr lang="en-US" sz="1400" b="1" dirty="0" smtClean="0">
              <a:solidFill>
                <a:prstClr val="black"/>
              </a:solidFill>
              <a:latin typeface="Eras Medium IT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9358" y="4320815"/>
            <a:ext cx="381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Eras Medium ITC" pitchFamily="34" charset="0"/>
              </a:rPr>
              <a:t>X</a:t>
            </a:r>
            <a:endParaRPr lang="en-US" sz="1400" b="1" dirty="0" smtClean="0">
              <a:solidFill>
                <a:prstClr val="black"/>
              </a:solidFill>
              <a:latin typeface="Eras Medium IT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4892" y="4344435"/>
            <a:ext cx="16509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Class Interval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996368" y="2494064"/>
            <a:ext cx="16054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No.  of   students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1521" y="3831963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0177" y="345394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2321" y="3104489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5496" y="2739562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5496" y="2380592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8671" y="2015662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5021" y="166324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8196" y="128224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15496" y="92029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9119" y="4482290"/>
            <a:ext cx="18842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Medium ITC" pitchFamily="34" charset="0"/>
              </a:rPr>
              <a:t>Height of students in cm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87739" y="4312612"/>
            <a:ext cx="5585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Medium ITC" pitchFamily="34" charset="0"/>
              </a:rPr>
              <a:t>140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68710" y="4312612"/>
            <a:ext cx="6199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Medium ITC" pitchFamily="34" charset="0"/>
              </a:rPr>
              <a:t>145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41384" y="4317347"/>
            <a:ext cx="5533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Medium ITC" pitchFamily="34" charset="0"/>
              </a:rPr>
              <a:t>150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9440" y="4313721"/>
            <a:ext cx="5038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Medium ITC" pitchFamily="34" charset="0"/>
              </a:rPr>
              <a:t>155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52874" y="4313720"/>
            <a:ext cx="5326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Medium ITC" pitchFamily="34" charset="0"/>
              </a:rPr>
              <a:t>160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94479" y="4313720"/>
            <a:ext cx="5326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Medium ITC" pitchFamily="34" charset="0"/>
              </a:rPr>
              <a:t>165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0281" y="166574"/>
            <a:ext cx="7186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Eras Medium ITC" pitchFamily="34" charset="0"/>
              </a:rPr>
              <a:t>Scale 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76286" y="422466"/>
            <a:ext cx="26236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Medium ITC" pitchFamily="34" charset="0"/>
              </a:rPr>
              <a:t>On X axis:1cm =  5 cm height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81518" y="696996"/>
            <a:ext cx="22723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Eras Medium ITC" pitchFamily="34" charset="0"/>
              </a:rPr>
              <a:t>On Y axis:1 cm = 1 student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3667" y="590550"/>
            <a:ext cx="333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This mark is called as ‘</a:t>
            </a:r>
            <a:r>
              <a:rPr lang="en-US" sz="16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Krink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’ mark</a:t>
            </a:r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Group 142"/>
          <p:cNvGrpSpPr/>
          <p:nvPr/>
        </p:nvGrpSpPr>
        <p:grpSpPr>
          <a:xfrm>
            <a:off x="4473873" y="4184061"/>
            <a:ext cx="3885992" cy="317498"/>
            <a:chOff x="9027155" y="3406777"/>
            <a:chExt cx="3616957" cy="317498"/>
          </a:xfrm>
        </p:grpSpPr>
        <p:grpSp>
          <p:nvGrpSpPr>
            <p:cNvPr id="40" name="Group 134"/>
            <p:cNvGrpSpPr/>
            <p:nvPr/>
          </p:nvGrpSpPr>
          <p:grpSpPr>
            <a:xfrm>
              <a:off x="9739634" y="3406777"/>
              <a:ext cx="245521" cy="317498"/>
              <a:chOff x="7529834" y="3406777"/>
              <a:chExt cx="245521" cy="317498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rot="5400000">
                <a:off x="7491734" y="3450862"/>
                <a:ext cx="152400" cy="762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606672" y="3406777"/>
                <a:ext cx="92483" cy="317498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7661055" y="3603625"/>
                <a:ext cx="152400" cy="762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1" name="Straight Arrow Connector 40"/>
            <p:cNvCxnSpPr/>
            <p:nvPr/>
          </p:nvCxnSpPr>
          <p:spPr>
            <a:xfrm flipV="1">
              <a:off x="9982200" y="3562578"/>
              <a:ext cx="266191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>
            <a:xfrm flipH="1">
              <a:off x="9027155" y="3558352"/>
              <a:ext cx="714883" cy="340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sp>
        <p:nvSpPr>
          <p:cNvPr id="2" name="Oval 1"/>
          <p:cNvSpPr/>
          <p:nvPr/>
        </p:nvSpPr>
        <p:spPr>
          <a:xfrm>
            <a:off x="5128221" y="4130304"/>
            <a:ext cx="533400" cy="403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65489"/>
            <a:ext cx="8534400" cy="4001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If the size of the classes is not same then we need to adjust the frequency 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767036"/>
            <a:ext cx="2737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Adjusted frequency for a </a:t>
            </a:r>
            <a:r>
              <a:rPr lang="en-US" sz="1600" b="1" dirty="0" smtClean="0"/>
              <a:t>class</a:t>
            </a:r>
            <a:endParaRPr lang="en-US" sz="1600" b="1" dirty="0">
              <a:solidFill>
                <a:srgbClr val="0070C0"/>
              </a:solidFill>
              <a:latin typeface="+mj-lt"/>
              <a:ea typeface="Cambria Math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4094" y="176703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321" y="1628775"/>
            <a:ext cx="1839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Minimum class-size</a:t>
            </a:r>
            <a:endParaRPr lang="en-US" sz="1600" b="1" dirty="0">
              <a:solidFill>
                <a:srgbClr val="0070C0"/>
              </a:solidFill>
              <a:latin typeface="+mj-lt"/>
              <a:ea typeface="Cambria Math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407267" y="1964888"/>
            <a:ext cx="20348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76600" y="1983204"/>
            <a:ext cx="2440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Class - size of </a:t>
            </a:r>
            <a:r>
              <a:rPr lang="en-US" sz="1600" b="1" dirty="0" smtClean="0"/>
              <a:t>present class</a:t>
            </a:r>
            <a:endParaRPr lang="en-US" sz="1600" b="1" dirty="0">
              <a:solidFill>
                <a:srgbClr val="0070C0"/>
              </a:solidFill>
              <a:latin typeface="+mj-lt"/>
              <a:ea typeface="Cambria Math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2014" y="176703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×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5272" y="1767036"/>
            <a:ext cx="1291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i</a:t>
            </a:r>
            <a:r>
              <a:rPr lang="en-US" sz="1600" b="1" dirty="0" smtClean="0"/>
              <a:t>ts frequency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0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8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666" y="167018"/>
            <a:ext cx="6610350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Q. Represent the following data using histogram.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27600"/>
              </p:ext>
            </p:extLst>
          </p:nvPr>
        </p:nvGraphicFramePr>
        <p:xfrm>
          <a:off x="249866" y="514351"/>
          <a:ext cx="7065334" cy="60499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1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031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Bookman Old Style" pitchFamily="18" charset="0"/>
                        </a:rPr>
                        <a:t>Height of students(cm.)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140</a:t>
                      </a:r>
                      <a:r>
                        <a:rPr lang="en-US" sz="1300" baseline="0" dirty="0" smtClean="0">
                          <a:latin typeface="Bookman Old Style" pitchFamily="18" charset="0"/>
                        </a:rPr>
                        <a:t> - 144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145 - 149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150 - 154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Bookman Old Style" pitchFamily="18" charset="0"/>
                        </a:rPr>
                        <a:t>155 - 159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Bookman Old Style" pitchFamily="18" charset="0"/>
                        </a:rPr>
                        <a:t>Number of students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2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12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10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itchFamily="18" charset="0"/>
                        </a:rPr>
                        <a:t>4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89089"/>
              </p:ext>
            </p:extLst>
          </p:nvPr>
        </p:nvGraphicFramePr>
        <p:xfrm>
          <a:off x="247668" y="1457475"/>
          <a:ext cx="3638532" cy="203436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5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3666" y="1124505"/>
            <a:ext cx="510076" cy="2921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0323" y="1409703"/>
            <a:ext cx="163658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Continuous classes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38450" y="1429179"/>
            <a:ext cx="114645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Number of </a:t>
            </a:r>
          </a:p>
          <a:p>
            <a:pPr algn="ctr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students</a:t>
            </a:r>
          </a:p>
        </p:txBody>
      </p:sp>
      <p:sp>
        <p:nvSpPr>
          <p:cNvPr id="11" name="Curved Up Arrow 10"/>
          <p:cNvSpPr/>
          <p:nvPr/>
        </p:nvSpPr>
        <p:spPr>
          <a:xfrm rot="17530749">
            <a:off x="1219416" y="1028913"/>
            <a:ext cx="980386" cy="34222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2244897">
            <a:off x="1954307" y="893455"/>
            <a:ext cx="1565771" cy="34222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8421" y="1920212"/>
            <a:ext cx="49608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1356" y="2285355"/>
            <a:ext cx="67887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1826" y="2710787"/>
            <a:ext cx="57331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7081" y="3120362"/>
            <a:ext cx="42091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  <a:cs typeface="Courier New" pitchFamily="49" charset="0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843899" y="1884755"/>
            <a:ext cx="397748" cy="357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7535" y="2262234"/>
            <a:ext cx="397748" cy="357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4" name="Vertical Scroll 23"/>
          <p:cNvSpPr/>
          <p:nvPr/>
        </p:nvSpPr>
        <p:spPr>
          <a:xfrm>
            <a:off x="4886329" y="1200153"/>
            <a:ext cx="2581275" cy="1656831"/>
          </a:xfrm>
          <a:prstGeom prst="verticalScroll">
            <a:avLst>
              <a:gd name="adj" fmla="val 77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43537" y="1450687"/>
            <a:ext cx="14438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145 – 144 =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  <a:latin typeface="Bookman Old Style" pitchFamily="18" charset="0"/>
              </a:rPr>
              <a:t>1</a:t>
            </a:r>
            <a:endParaRPr lang="en-US" sz="1300" b="1" dirty="0">
              <a:solidFill>
                <a:srgbClr val="EEECE1">
                  <a:lumMod val="2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5181600" y="1509547"/>
            <a:ext cx="304800" cy="1658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437391" y="660154"/>
            <a:ext cx="2329870" cy="648090"/>
            <a:chOff x="5548369" y="-167788"/>
            <a:chExt cx="2329870" cy="648090"/>
          </a:xfrm>
        </p:grpSpPr>
        <p:sp>
          <p:nvSpPr>
            <p:cNvPr id="28" name="Oval Callout 27"/>
            <p:cNvSpPr/>
            <p:nvPr/>
          </p:nvSpPr>
          <p:spPr>
            <a:xfrm>
              <a:off x="5593825" y="-167788"/>
              <a:ext cx="2238959" cy="648090"/>
            </a:xfrm>
            <a:prstGeom prst="wedgeEllipseCallout">
              <a:avLst>
                <a:gd name="adj1" fmla="val 40426"/>
                <a:gd name="adj2" fmla="val 8706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8369" y="-56587"/>
              <a:ext cx="2329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Divide the difference value by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5172075" y="1832856"/>
            <a:ext cx="304800" cy="1658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54727" y="1771048"/>
            <a:ext cx="12556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 ÷  2  =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  <a:latin typeface="Bookman Old Style" pitchFamily="18" charset="0"/>
              </a:rPr>
              <a:t>0.5</a:t>
            </a:r>
            <a:endParaRPr lang="en-US" sz="1300" b="1" dirty="0">
              <a:solidFill>
                <a:srgbClr val="EEECE1">
                  <a:lumMod val="25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44488" y="933857"/>
            <a:ext cx="3051524" cy="838200"/>
            <a:chOff x="5123978" y="-208987"/>
            <a:chExt cx="3051524" cy="838200"/>
          </a:xfrm>
        </p:grpSpPr>
        <p:sp>
          <p:nvSpPr>
            <p:cNvPr id="33" name="Oval Callout 32"/>
            <p:cNvSpPr/>
            <p:nvPr/>
          </p:nvSpPr>
          <p:spPr>
            <a:xfrm>
              <a:off x="5123978" y="-208987"/>
              <a:ext cx="3051524" cy="806688"/>
            </a:xfrm>
            <a:prstGeom prst="wedgeEllipseCallout">
              <a:avLst>
                <a:gd name="adj1" fmla="val 60595"/>
                <a:gd name="adj2" fmla="val 64991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2051" y="-109451"/>
              <a:ext cx="28310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Subtract the value from the lower limit and add it to the upper limit.</a:t>
              </a: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5172075" y="2198360"/>
            <a:ext cx="304800" cy="1658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1156" y="2139164"/>
            <a:ext cx="190527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140 –  0.5 = 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  <a:latin typeface="Bookman Old Style" pitchFamily="18" charset="0"/>
              </a:rPr>
              <a:t>139.5</a:t>
            </a:r>
            <a:endParaRPr lang="en-US" sz="1300" b="1" dirty="0">
              <a:solidFill>
                <a:srgbClr val="EEECE1">
                  <a:lumMod val="2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72100" y="2393678"/>
            <a:ext cx="19006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144 +  0.5 =  </a:t>
            </a:r>
            <a:r>
              <a:rPr lang="en-US" sz="1300" b="1" dirty="0" smtClean="0">
                <a:solidFill>
                  <a:srgbClr val="EEECE1">
                    <a:lumMod val="25000"/>
                  </a:srgbClr>
                </a:solidFill>
                <a:latin typeface="Bookman Old Style" pitchFamily="18" charset="0"/>
              </a:rPr>
              <a:t>144.5</a:t>
            </a:r>
            <a:endParaRPr lang="en-US" sz="1300" b="1" dirty="0">
              <a:solidFill>
                <a:srgbClr val="EEECE1">
                  <a:lumMod val="2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74288" y="1926937"/>
            <a:ext cx="1452906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139.5 – 144.5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59344" y="2278679"/>
            <a:ext cx="145303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144.5 – 149.5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81633" y="2705779"/>
            <a:ext cx="149565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149.5 – 154.5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66856" y="3148940"/>
            <a:ext cx="148841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154.5 – 159.5</a:t>
            </a:r>
          </a:p>
        </p:txBody>
      </p:sp>
      <p:pic>
        <p:nvPicPr>
          <p:cNvPr id="48" name="Picture 2" descr="C:\Users\MATH\Desktop\Picture 071.jpg"/>
          <p:cNvPicPr>
            <a:picLocks noChangeAspect="1" noChangeArrowheads="1"/>
          </p:cNvPicPr>
          <p:nvPr/>
        </p:nvPicPr>
        <p:blipFill rotWithShape="1">
          <a:blip r:embed="rId2" cstate="print"/>
          <a:srcRect l="7623" t="43387" r="23529" b="7129"/>
          <a:stretch/>
        </p:blipFill>
        <p:spPr bwMode="auto">
          <a:xfrm>
            <a:off x="3988042" y="160416"/>
            <a:ext cx="4930500" cy="4600575"/>
          </a:xfrm>
          <a:prstGeom prst="rect">
            <a:avLst/>
          </a:prstGeom>
          <a:noFill/>
        </p:spPr>
      </p:pic>
      <p:cxnSp>
        <p:nvCxnSpPr>
          <p:cNvPr id="49" name="Straight Arrow Connector 48"/>
          <p:cNvCxnSpPr/>
          <p:nvPr/>
        </p:nvCxnSpPr>
        <p:spPr>
          <a:xfrm>
            <a:off x="4532259" y="154962"/>
            <a:ext cx="2" cy="456247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4043977" y="4418036"/>
            <a:ext cx="483563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29100" y="156687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9970" y="4432269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X′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19577" y="4524378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Y′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20125" y="4438045"/>
            <a:ext cx="381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19752" y="4531063"/>
            <a:ext cx="2000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Height of students in cm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3389407" y="2290379"/>
            <a:ext cx="16092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No.  of   students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93381" y="4385643"/>
            <a:ext cx="7679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139.5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37180" y="4381392"/>
            <a:ext cx="8191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144.5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2991" y="4381209"/>
            <a:ext cx="723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149.5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73869" y="4377583"/>
            <a:ext cx="828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154.5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44180" y="4377582"/>
            <a:ext cx="7774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159.5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35689" y="3961629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76725" y="3665521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80774" y="3331074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76331" y="3033894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76329" y="2715756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79504" y="2403339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83949" y="2073774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79504" y="1761351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76329" y="1447026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98226" y="1138416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94416" y="806949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88699" y="494526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98928" y="154790"/>
            <a:ext cx="81180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Scale :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70335" y="365267"/>
            <a:ext cx="23693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On X axis:2 cm = 5 cm height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588566" y="583455"/>
            <a:ext cx="221441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On Y axis:1 cm = 1 student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94008" y="4363326"/>
            <a:ext cx="3810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</a:p>
        </p:txBody>
      </p:sp>
      <p:grpSp>
        <p:nvGrpSpPr>
          <p:cNvPr id="78" name="Group 142"/>
          <p:cNvGrpSpPr/>
          <p:nvPr/>
        </p:nvGrpSpPr>
        <p:grpSpPr>
          <a:xfrm>
            <a:off x="4043977" y="4260848"/>
            <a:ext cx="4827694" cy="304802"/>
            <a:chOff x="8991600" y="3416300"/>
            <a:chExt cx="4721426" cy="304802"/>
          </a:xfrm>
        </p:grpSpPr>
        <p:grpSp>
          <p:nvGrpSpPr>
            <p:cNvPr id="79" name="Group 134"/>
            <p:cNvGrpSpPr/>
            <p:nvPr/>
          </p:nvGrpSpPr>
          <p:grpSpPr>
            <a:xfrm>
              <a:off x="9601200" y="3416300"/>
              <a:ext cx="287835" cy="304802"/>
              <a:chOff x="7391400" y="3416300"/>
              <a:chExt cx="287835" cy="304802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rot="5400000">
                <a:off x="7353300" y="3454400"/>
                <a:ext cx="1524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467600" y="3416300"/>
                <a:ext cx="146384" cy="3048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7564935" y="3606800"/>
                <a:ext cx="1524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/>
            <p:cNvCxnSpPr/>
            <p:nvPr/>
          </p:nvCxnSpPr>
          <p:spPr>
            <a:xfrm>
              <a:off x="9888630" y="3568700"/>
              <a:ext cx="382439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0800000">
              <a:off x="8991600" y="35687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5198799" y="3789558"/>
            <a:ext cx="666310" cy="623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64849" y="643605"/>
            <a:ext cx="672973" cy="3767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41566" y="1265458"/>
            <a:ext cx="659713" cy="31497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93057" y="3167765"/>
            <a:ext cx="659713" cy="1248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3" name="Group 17"/>
          <p:cNvGrpSpPr/>
          <p:nvPr/>
        </p:nvGrpSpPr>
        <p:grpSpPr>
          <a:xfrm>
            <a:off x="598592" y="3742110"/>
            <a:ext cx="3115687" cy="594941"/>
            <a:chOff x="2241270" y="3388134"/>
            <a:chExt cx="2368132" cy="423523"/>
          </a:xfrm>
        </p:grpSpPr>
        <p:sp>
          <p:nvSpPr>
            <p:cNvPr id="94" name="Cloud Callout 93"/>
            <p:cNvSpPr/>
            <p:nvPr/>
          </p:nvSpPr>
          <p:spPr>
            <a:xfrm>
              <a:off x="2241270" y="3388134"/>
              <a:ext cx="2368132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96195" y="3416483"/>
              <a:ext cx="2149226" cy="37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Check if the classes are starting from ‘0’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96" name="Group 17"/>
          <p:cNvGrpSpPr/>
          <p:nvPr/>
        </p:nvGrpSpPr>
        <p:grpSpPr>
          <a:xfrm>
            <a:off x="600737" y="3746652"/>
            <a:ext cx="3115687" cy="594941"/>
            <a:chOff x="2241270" y="3388134"/>
            <a:chExt cx="2368132" cy="423523"/>
          </a:xfrm>
        </p:grpSpPr>
        <p:sp>
          <p:nvSpPr>
            <p:cNvPr id="97" name="Cloud Callout 96"/>
            <p:cNvSpPr/>
            <p:nvPr/>
          </p:nvSpPr>
          <p:spPr>
            <a:xfrm>
              <a:off x="2241270" y="3388134"/>
              <a:ext cx="2368132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84715" y="3484605"/>
              <a:ext cx="572190" cy="21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No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193830" y="3363883"/>
            <a:ext cx="3337407" cy="891085"/>
            <a:chOff x="5010720" y="-272451"/>
            <a:chExt cx="3337407" cy="891085"/>
          </a:xfrm>
        </p:grpSpPr>
        <p:sp>
          <p:nvSpPr>
            <p:cNvPr id="101" name="Oval Callout 100"/>
            <p:cNvSpPr/>
            <p:nvPr/>
          </p:nvSpPr>
          <p:spPr>
            <a:xfrm>
              <a:off x="5010720" y="-272451"/>
              <a:ext cx="3337407" cy="891085"/>
            </a:xfrm>
            <a:prstGeom prst="wedgeEllipseCallout">
              <a:avLst>
                <a:gd name="adj1" fmla="val 56635"/>
                <a:gd name="adj2" fmla="val 63736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078569" y="-132787"/>
              <a:ext cx="32541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As classes are not starting from ‘0’ leave space of 2 cm from origin on X-axis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295444" y="3372914"/>
            <a:ext cx="3143988" cy="891085"/>
            <a:chOff x="5170303" y="-314983"/>
            <a:chExt cx="3082039" cy="891085"/>
          </a:xfrm>
        </p:grpSpPr>
        <p:sp>
          <p:nvSpPr>
            <p:cNvPr id="113" name="Oval Callout 112"/>
            <p:cNvSpPr/>
            <p:nvPr/>
          </p:nvSpPr>
          <p:spPr>
            <a:xfrm>
              <a:off x="5170303" y="-314983"/>
              <a:ext cx="3082039" cy="891085"/>
            </a:xfrm>
            <a:prstGeom prst="wedgeEllipseCallout">
              <a:avLst>
                <a:gd name="adj1" fmla="val 56635"/>
                <a:gd name="adj2" fmla="val 63736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03069" y="-132787"/>
              <a:ext cx="3005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Mark class limits on X-axis with a gap of 2 cm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5" name="Group 17"/>
          <p:cNvGrpSpPr/>
          <p:nvPr/>
        </p:nvGrpSpPr>
        <p:grpSpPr>
          <a:xfrm>
            <a:off x="4095889" y="3372911"/>
            <a:ext cx="3115687" cy="594942"/>
            <a:chOff x="2241270" y="3388134"/>
            <a:chExt cx="2368132" cy="423523"/>
          </a:xfrm>
        </p:grpSpPr>
        <p:sp>
          <p:nvSpPr>
            <p:cNvPr id="116" name="Cloud Callout 115"/>
            <p:cNvSpPr/>
            <p:nvPr/>
          </p:nvSpPr>
          <p:spPr>
            <a:xfrm>
              <a:off x="2241270" y="3388134"/>
              <a:ext cx="2368132" cy="42352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457983" y="3451469"/>
              <a:ext cx="1964439" cy="21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1</a:t>
              </a:r>
              <a:r>
                <a:rPr lang="en-US" sz="1400" b="1" baseline="30000" dirty="0" smtClean="0">
                  <a:solidFill>
                    <a:srgbClr val="002060"/>
                  </a:solidFill>
                  <a:latin typeface="Bookman Old Style"/>
                </a:rPr>
                <a:t>st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class limit 139.5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00895" y="1921619"/>
            <a:ext cx="1079414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385" y="1925308"/>
            <a:ext cx="13716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140 - 144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02573" y="2283500"/>
            <a:ext cx="1079414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6335" y="2695701"/>
            <a:ext cx="1079414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7168" y="3138917"/>
            <a:ext cx="1079414" cy="29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277" y="2294781"/>
            <a:ext cx="114411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145 - 149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062" y="3132084"/>
            <a:ext cx="114632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155 - 159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217" y="2711218"/>
            <a:ext cx="114917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150 - 154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25" y="1419654"/>
            <a:ext cx="144241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Height of</a:t>
            </a:r>
          </a:p>
          <a:p>
            <a:pPr algn="ctr"/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students (cm.)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71404" y="1294578"/>
            <a:ext cx="3256932" cy="806688"/>
            <a:chOff x="5065199" y="-208987"/>
            <a:chExt cx="3256932" cy="806688"/>
          </a:xfrm>
        </p:grpSpPr>
        <p:sp>
          <p:nvSpPr>
            <p:cNvPr id="22" name="Oval Callout 21"/>
            <p:cNvSpPr/>
            <p:nvPr/>
          </p:nvSpPr>
          <p:spPr>
            <a:xfrm>
              <a:off x="5065199" y="-208987"/>
              <a:ext cx="3207182" cy="806688"/>
            </a:xfrm>
            <a:prstGeom prst="wedgeEllipseCallout">
              <a:avLst>
                <a:gd name="adj1" fmla="val -56145"/>
                <a:gd name="adj2" fmla="val 70895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67936" y="-76631"/>
              <a:ext cx="3254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Find Difference between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upper limit &amp;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lower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limit of next class.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3" name="Group 17"/>
          <p:cNvGrpSpPr/>
          <p:nvPr/>
        </p:nvGrpSpPr>
        <p:grpSpPr>
          <a:xfrm>
            <a:off x="5754733" y="3380446"/>
            <a:ext cx="2710533" cy="594941"/>
            <a:chOff x="2395243" y="3388134"/>
            <a:chExt cx="2060187" cy="423523"/>
          </a:xfrm>
        </p:grpSpPr>
        <p:sp>
          <p:nvSpPr>
            <p:cNvPr id="124" name="Cloud Callout 123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12275"/>
                <a:gd name="adj2" fmla="val 11350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class limits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X-axis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26" name="Group 17"/>
          <p:cNvGrpSpPr/>
          <p:nvPr/>
        </p:nvGrpSpPr>
        <p:grpSpPr>
          <a:xfrm>
            <a:off x="4500733" y="1270993"/>
            <a:ext cx="2710533" cy="594941"/>
            <a:chOff x="2395243" y="3388134"/>
            <a:chExt cx="2060187" cy="423523"/>
          </a:xfrm>
        </p:grpSpPr>
        <p:sp>
          <p:nvSpPr>
            <p:cNvPr id="127" name="Cloud Callout 126"/>
            <p:cNvSpPr/>
            <p:nvPr/>
          </p:nvSpPr>
          <p:spPr>
            <a:xfrm>
              <a:off x="2395243" y="3388134"/>
              <a:ext cx="2060187" cy="423523"/>
            </a:xfrm>
            <a:prstGeom prst="cloudCallout">
              <a:avLst>
                <a:gd name="adj1" fmla="val -53463"/>
                <a:gd name="adj2" fmla="val 8133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586772" y="3421191"/>
              <a:ext cx="1626042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Mark frequencies on </a:t>
              </a:r>
            </a:p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Y-axis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29" name="Group 17"/>
          <p:cNvGrpSpPr/>
          <p:nvPr/>
        </p:nvGrpSpPr>
        <p:grpSpPr>
          <a:xfrm>
            <a:off x="4630466" y="1881558"/>
            <a:ext cx="2503130" cy="594942"/>
            <a:chOff x="2433649" y="3380565"/>
            <a:chExt cx="1902548" cy="423523"/>
          </a:xfrm>
        </p:grpSpPr>
        <p:sp>
          <p:nvSpPr>
            <p:cNvPr id="130" name="Cloud Callout 129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97479" y="3404201"/>
              <a:ext cx="1621277" cy="37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What is the highest frequency?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32" name="Group 17"/>
          <p:cNvGrpSpPr/>
          <p:nvPr/>
        </p:nvGrpSpPr>
        <p:grpSpPr>
          <a:xfrm>
            <a:off x="4615637" y="1885531"/>
            <a:ext cx="2503130" cy="594942"/>
            <a:chOff x="2433649" y="3380565"/>
            <a:chExt cx="1902548" cy="423523"/>
          </a:xfrm>
        </p:grpSpPr>
        <p:sp>
          <p:nvSpPr>
            <p:cNvPr id="133" name="Cloud Callout 132"/>
            <p:cNvSpPr/>
            <p:nvPr/>
          </p:nvSpPr>
          <p:spPr>
            <a:xfrm>
              <a:off x="2433649" y="3380565"/>
              <a:ext cx="1902548" cy="423523"/>
            </a:xfrm>
            <a:prstGeom prst="cloudCallout">
              <a:avLst>
                <a:gd name="adj1" fmla="val -46742"/>
                <a:gd name="adj2" fmla="val 6704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56583" y="3467674"/>
              <a:ext cx="476793" cy="21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12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594153" y="860055"/>
            <a:ext cx="3239255" cy="891085"/>
            <a:chOff x="5123609" y="-314983"/>
            <a:chExt cx="3175428" cy="891085"/>
          </a:xfrm>
        </p:grpSpPr>
        <p:sp>
          <p:nvSpPr>
            <p:cNvPr id="136" name="Oval Callout 135"/>
            <p:cNvSpPr/>
            <p:nvPr/>
          </p:nvSpPr>
          <p:spPr>
            <a:xfrm>
              <a:off x="5123609" y="-314983"/>
              <a:ext cx="3175428" cy="891085"/>
            </a:xfrm>
            <a:prstGeom prst="wedgeEllipseCallout">
              <a:avLst>
                <a:gd name="adj1" fmla="val -51274"/>
                <a:gd name="adj2" fmla="val 70015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03069" y="-266137"/>
              <a:ext cx="3005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Since we have 20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cms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on 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Y-axis, we will consider simplest scale 1 cm = 1 unit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5" name="Left Brace 84"/>
          <p:cNvSpPr/>
          <p:nvPr/>
        </p:nvSpPr>
        <p:spPr>
          <a:xfrm rot="5400000">
            <a:off x="5395615" y="3934570"/>
            <a:ext cx="264083" cy="665047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81455" y="3930405"/>
            <a:ext cx="6027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2 cm</a:t>
            </a:r>
          </a:p>
        </p:txBody>
      </p:sp>
      <p:sp>
        <p:nvSpPr>
          <p:cNvPr id="90" name="Rounded Rectangular Callout 89"/>
          <p:cNvSpPr/>
          <p:nvPr/>
        </p:nvSpPr>
        <p:spPr>
          <a:xfrm>
            <a:off x="5800730" y="3503544"/>
            <a:ext cx="1177943" cy="728666"/>
          </a:xfrm>
          <a:prstGeom prst="wedgeRoundRectCallout">
            <a:avLst>
              <a:gd name="adj1" fmla="val -59512"/>
              <a:gd name="adj2" fmla="val 7396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773243" y="3634115"/>
            <a:ext cx="11909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144.5 – 139.5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823026" y="3918297"/>
            <a:ext cx="8423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= 5 units</a:t>
            </a:r>
          </a:p>
        </p:txBody>
      </p:sp>
      <p:grpSp>
        <p:nvGrpSpPr>
          <p:cNvPr id="141" name="Group 17"/>
          <p:cNvGrpSpPr/>
          <p:nvPr/>
        </p:nvGrpSpPr>
        <p:grpSpPr>
          <a:xfrm>
            <a:off x="4448146" y="2415267"/>
            <a:ext cx="3459741" cy="925493"/>
            <a:chOff x="2306494" y="3422045"/>
            <a:chExt cx="2629629" cy="658837"/>
          </a:xfrm>
        </p:grpSpPr>
        <p:sp>
          <p:nvSpPr>
            <p:cNvPr id="142" name="Cloud Callout 141"/>
            <p:cNvSpPr/>
            <p:nvPr/>
          </p:nvSpPr>
          <p:spPr>
            <a:xfrm>
              <a:off x="2306494" y="3422045"/>
              <a:ext cx="2629629" cy="654144"/>
            </a:xfrm>
            <a:prstGeom prst="cloudCallout">
              <a:avLst>
                <a:gd name="adj1" fmla="val -38482"/>
                <a:gd name="adj2" fmla="val 12923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531821" y="3489315"/>
              <a:ext cx="2130496" cy="59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Check the difference between first limit &amp; ‘0’</a:t>
              </a:r>
            </a:p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&amp; also between second &amp; first </a:t>
              </a:r>
              <a:r>
                <a:rPr lang="en-US" sz="1200" b="1" dirty="0">
                  <a:solidFill>
                    <a:srgbClr val="002060"/>
                  </a:solidFill>
                  <a:latin typeface="Bookman Old Style"/>
                </a:rPr>
                <a:t>limit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  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47" name="Rounded Rectangular Callout 146"/>
          <p:cNvSpPr/>
          <p:nvPr/>
        </p:nvSpPr>
        <p:spPr>
          <a:xfrm>
            <a:off x="5178125" y="3432191"/>
            <a:ext cx="1347814" cy="728666"/>
          </a:xfrm>
          <a:prstGeom prst="wedgeRoundRectCallout">
            <a:avLst>
              <a:gd name="adj1" fmla="val -59512"/>
              <a:gd name="adj2" fmla="val 7396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22073" y="3562762"/>
            <a:ext cx="89213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139.5 – 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848126" y="3551669"/>
            <a:ext cx="8423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= 139.5 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101925" y="3796524"/>
            <a:ext cx="11909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144.5 – 139.5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142238" y="3796524"/>
            <a:ext cx="4998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= 5</a:t>
            </a:r>
          </a:p>
        </p:txBody>
      </p:sp>
      <p:grpSp>
        <p:nvGrpSpPr>
          <p:cNvPr id="150" name="Group 17"/>
          <p:cNvGrpSpPr/>
          <p:nvPr/>
        </p:nvGrpSpPr>
        <p:grpSpPr>
          <a:xfrm>
            <a:off x="5349179" y="2359999"/>
            <a:ext cx="2566863" cy="918901"/>
            <a:chOff x="2407100" y="3428826"/>
            <a:chExt cx="2428417" cy="654144"/>
          </a:xfrm>
        </p:grpSpPr>
        <p:sp>
          <p:nvSpPr>
            <p:cNvPr id="151" name="Cloud Callout 150"/>
            <p:cNvSpPr/>
            <p:nvPr/>
          </p:nvSpPr>
          <p:spPr>
            <a:xfrm>
              <a:off x="2407100" y="3428826"/>
              <a:ext cx="2428417" cy="654144"/>
            </a:xfrm>
            <a:prstGeom prst="cloudCallout">
              <a:avLst>
                <a:gd name="adj1" fmla="val -36256"/>
                <a:gd name="adj2" fmla="val 7326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553771" y="3500234"/>
              <a:ext cx="2197936" cy="46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Since difference is not same we will put </a:t>
              </a:r>
              <a:r>
                <a:rPr lang="en-US" sz="1200" b="1" dirty="0" err="1" smtClean="0">
                  <a:solidFill>
                    <a:srgbClr val="002060"/>
                  </a:solidFill>
                  <a:latin typeface="Bookman Old Style"/>
                </a:rPr>
                <a:t>krink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 mark on X-axis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53" name="Group 17"/>
          <p:cNvGrpSpPr/>
          <p:nvPr/>
        </p:nvGrpSpPr>
        <p:grpSpPr>
          <a:xfrm>
            <a:off x="6324601" y="895353"/>
            <a:ext cx="2370455" cy="918901"/>
            <a:chOff x="2521573" y="3403004"/>
            <a:chExt cx="2242601" cy="654144"/>
          </a:xfrm>
        </p:grpSpPr>
        <p:sp>
          <p:nvSpPr>
            <p:cNvPr id="154" name="Cloud Callout 153"/>
            <p:cNvSpPr/>
            <p:nvPr/>
          </p:nvSpPr>
          <p:spPr>
            <a:xfrm>
              <a:off x="2521573" y="3403004"/>
              <a:ext cx="2242601" cy="654144"/>
            </a:xfrm>
            <a:prstGeom prst="cloudCallout">
              <a:avLst>
                <a:gd name="adj1" fmla="val -35051"/>
                <a:gd name="adj2" fmla="val -6045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747279" y="3479894"/>
              <a:ext cx="1744767" cy="46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Scale is </a:t>
              </a:r>
              <a:r>
                <a:rPr lang="en-US" sz="1200" b="1" dirty="0">
                  <a:solidFill>
                    <a:srgbClr val="002060"/>
                  </a:solidFill>
                  <a:latin typeface="Bookman Old Style"/>
                </a:rPr>
                <a:t>always gap in cm equal </a:t>
              </a:r>
              <a:r>
                <a:rPr lang="en-US" sz="1200" b="1" dirty="0" smtClean="0">
                  <a:solidFill>
                    <a:srgbClr val="002060"/>
                  </a:solidFill>
                  <a:latin typeface="Bookman Old Style"/>
                </a:rPr>
                <a:t>to difference with units </a:t>
              </a:r>
              <a:endParaRPr lang="en-US" sz="12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56" name="Left Brace 155"/>
          <p:cNvSpPr/>
          <p:nvPr/>
        </p:nvSpPr>
        <p:spPr>
          <a:xfrm rot="10800000">
            <a:off x="4569587" y="3777555"/>
            <a:ext cx="258330" cy="34934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04232" y="3811199"/>
            <a:ext cx="53708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1cm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238979" y="3825713"/>
            <a:ext cx="8554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= 1 units</a:t>
            </a:r>
          </a:p>
        </p:txBody>
      </p:sp>
      <p:grpSp>
        <p:nvGrpSpPr>
          <p:cNvPr id="159" name="Group 17"/>
          <p:cNvGrpSpPr/>
          <p:nvPr/>
        </p:nvGrpSpPr>
        <p:grpSpPr>
          <a:xfrm>
            <a:off x="3807546" y="1510019"/>
            <a:ext cx="3115687" cy="971075"/>
            <a:chOff x="2340558" y="3384749"/>
            <a:chExt cx="2368132" cy="691282"/>
          </a:xfrm>
        </p:grpSpPr>
        <p:sp>
          <p:nvSpPr>
            <p:cNvPr id="160" name="Cloud Callout 159"/>
            <p:cNvSpPr/>
            <p:nvPr/>
          </p:nvSpPr>
          <p:spPr>
            <a:xfrm>
              <a:off x="2340558" y="3384749"/>
              <a:ext cx="2368132" cy="691282"/>
            </a:xfrm>
            <a:prstGeom prst="cloudCallout">
              <a:avLst>
                <a:gd name="adj1" fmla="val 45030"/>
                <a:gd name="adj2" fmla="val 6405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480078" y="3439191"/>
              <a:ext cx="2068342" cy="52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For each class draw rectangle of length equal to its frequency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039469" y="3966353"/>
            <a:ext cx="1022207" cy="430887"/>
            <a:chOff x="7098917" y="3257550"/>
            <a:chExt cx="1022207" cy="430887"/>
          </a:xfrm>
        </p:grpSpPr>
        <p:sp>
          <p:nvSpPr>
            <p:cNvPr id="164" name="Rectangular Callout 163"/>
            <p:cNvSpPr/>
            <p:nvPr/>
          </p:nvSpPr>
          <p:spPr>
            <a:xfrm>
              <a:off x="7159993" y="3264000"/>
              <a:ext cx="909239" cy="419124"/>
            </a:xfrm>
            <a:prstGeom prst="wedgeRectCallout">
              <a:avLst>
                <a:gd name="adj1" fmla="val 68405"/>
                <a:gd name="adj2" fmla="val 5581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098917" y="3257550"/>
              <a:ext cx="1022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002060"/>
                  </a:solidFill>
                  <a:latin typeface="Bookman Old Style"/>
                </a:rPr>
                <a:t>Lower limit 139.5</a:t>
              </a:r>
              <a:endParaRPr lang="en-US" sz="11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979966" y="3985392"/>
            <a:ext cx="934645" cy="409100"/>
            <a:chOff x="7142698" y="3286993"/>
            <a:chExt cx="934645" cy="409100"/>
          </a:xfrm>
        </p:grpSpPr>
        <p:sp>
          <p:nvSpPr>
            <p:cNvPr id="167" name="Rectangular Callout 166"/>
            <p:cNvSpPr/>
            <p:nvPr/>
          </p:nvSpPr>
          <p:spPr>
            <a:xfrm>
              <a:off x="7173363" y="3297312"/>
              <a:ext cx="882499" cy="398781"/>
            </a:xfrm>
            <a:prstGeom prst="wedgeRectCallout">
              <a:avLst>
                <a:gd name="adj1" fmla="val -67517"/>
                <a:gd name="adj2" fmla="val 5651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142698" y="3286993"/>
              <a:ext cx="934645" cy="39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  <a:latin typeface="Bookman Old Style"/>
                </a:rPr>
                <a:t>Upper limit 144.5</a:t>
              </a:r>
              <a:endParaRPr lang="en-US" sz="10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69" name="Rounded Rectangular Callout 168"/>
          <p:cNvSpPr/>
          <p:nvPr/>
        </p:nvSpPr>
        <p:spPr>
          <a:xfrm>
            <a:off x="4925018" y="3073384"/>
            <a:ext cx="909428" cy="475017"/>
          </a:xfrm>
          <a:prstGeom prst="wedgeRoundRectCallout">
            <a:avLst>
              <a:gd name="adj1" fmla="val -93463"/>
              <a:gd name="adj2" fmla="val 10146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909979" y="3086491"/>
            <a:ext cx="94730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Frequency 2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540962" y="2476500"/>
            <a:ext cx="2109201" cy="586708"/>
            <a:chOff x="5411054" y="-137097"/>
            <a:chExt cx="2109201" cy="586708"/>
          </a:xfrm>
        </p:grpSpPr>
        <p:sp>
          <p:nvSpPr>
            <p:cNvPr id="42" name="Oval Callout 41"/>
            <p:cNvSpPr/>
            <p:nvPr/>
          </p:nvSpPr>
          <p:spPr>
            <a:xfrm>
              <a:off x="5411054" y="-137097"/>
              <a:ext cx="2109201" cy="586708"/>
            </a:xfrm>
            <a:prstGeom prst="wedgeEllipseCallout">
              <a:avLst>
                <a:gd name="adj1" fmla="val -60469"/>
                <a:gd name="adj2" fmla="val -98013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18734" y="-123262"/>
              <a:ext cx="1939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 us make the classes continuous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92792" y="952854"/>
            <a:ext cx="2556127" cy="954106"/>
            <a:chOff x="5657053" y="-123262"/>
            <a:chExt cx="2112502" cy="716834"/>
          </a:xfrm>
        </p:grpSpPr>
        <p:sp>
          <p:nvSpPr>
            <p:cNvPr id="39" name="Oval Callout 38"/>
            <p:cNvSpPr/>
            <p:nvPr/>
          </p:nvSpPr>
          <p:spPr>
            <a:xfrm>
              <a:off x="5657053" y="-120680"/>
              <a:ext cx="2112502" cy="709917"/>
            </a:xfrm>
            <a:prstGeom prst="wedgeEllipseCallout">
              <a:avLst>
                <a:gd name="adj1" fmla="val -53559"/>
                <a:gd name="adj2" fmla="val -70181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38619" y="-123262"/>
              <a:ext cx="1549371" cy="71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Classes are discontinuous and their size is same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92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000"/>
                            </p:stCondLst>
                            <p:childTnLst>
                              <p:par>
                                <p:cTn id="38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2" grpId="0"/>
      <p:bldP spid="13" grpId="0"/>
      <p:bldP spid="11" grpId="0" animBg="1"/>
      <p:bldP spid="11" grpId="1" animBg="1"/>
      <p:bldP spid="14" grpId="0" animBg="1"/>
      <p:bldP spid="14" grpId="1" animBg="1"/>
      <p:bldP spid="15" grpId="0"/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30" grpId="0" animBg="1"/>
      <p:bldP spid="30" grpId="1" animBg="1"/>
      <p:bldP spid="31" grpId="0"/>
      <p:bldP spid="31" grpId="1"/>
      <p:bldP spid="35" grpId="0" animBg="1"/>
      <p:bldP spid="35" grpId="1" animBg="1"/>
      <p:bldP spid="36" grpId="0"/>
      <p:bldP spid="36" grpId="1"/>
      <p:bldP spid="37" grpId="0"/>
      <p:bldP spid="37" grpId="1"/>
      <p:bldP spid="44" grpId="0"/>
      <p:bldP spid="45" grpId="0"/>
      <p:bldP spid="46" grpId="0"/>
      <p:bldP spid="47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86" grpId="0" animBg="1"/>
      <p:bldP spid="87" grpId="0" animBg="1"/>
      <p:bldP spid="88" grpId="0" animBg="1"/>
      <p:bldP spid="89" grpId="0" animBg="1"/>
      <p:bldP spid="118" grpId="0" animBg="1"/>
      <p:bldP spid="118" grpId="1" animBg="1"/>
      <p:bldP spid="7" grpId="0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8" grpId="0"/>
      <p:bldP spid="9" grpId="0"/>
      <p:bldP spid="10" grpId="0"/>
      <p:bldP spid="6" grpId="0"/>
      <p:bldP spid="85" grpId="0" animBg="1"/>
      <p:bldP spid="85" grpId="1" animBg="1"/>
      <p:bldP spid="138" grpId="0"/>
      <p:bldP spid="138" grpId="1"/>
      <p:bldP spid="90" grpId="0" animBg="1"/>
      <p:bldP spid="90" grpId="1" animBg="1"/>
      <p:bldP spid="139" grpId="0"/>
      <p:bldP spid="139" grpId="1"/>
      <p:bldP spid="140" grpId="0"/>
      <p:bldP spid="140" grpId="1"/>
      <p:bldP spid="147" grpId="0" animBg="1"/>
      <p:bldP spid="147" grpId="1" animBg="1"/>
      <p:bldP spid="148" grpId="0"/>
      <p:bldP spid="148" grpId="1"/>
      <p:bldP spid="149" grpId="0"/>
      <p:bldP spid="149" grpId="1"/>
      <p:bldP spid="145" grpId="0"/>
      <p:bldP spid="145" grpId="1"/>
      <p:bldP spid="146" grpId="0"/>
      <p:bldP spid="146" grpId="1"/>
      <p:bldP spid="156" grpId="0" animBg="1"/>
      <p:bldP spid="156" grpId="1" animBg="1"/>
      <p:bldP spid="157" grpId="0"/>
      <p:bldP spid="157" grpId="1"/>
      <p:bldP spid="158" grpId="0"/>
      <p:bldP spid="158" grpId="1"/>
      <p:bldP spid="169" grpId="0" animBg="1"/>
      <p:bldP spid="169" grpId="1" animBg="1"/>
      <p:bldP spid="170" grpId="0"/>
      <p:bldP spid="17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5513</TotalTime>
  <Words>2219</Words>
  <Application>Microsoft Office PowerPoint</Application>
  <PresentationFormat>On-screen Show (16:9)</PresentationFormat>
  <Paragraphs>672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Arial Unicode MS</vt:lpstr>
      <vt:lpstr>Bookman Old Style</vt:lpstr>
      <vt:lpstr>Calibri</vt:lpstr>
      <vt:lpstr>Cambria Math</vt:lpstr>
      <vt:lpstr>Courier New</vt:lpstr>
      <vt:lpstr>Eras Demi ITC</vt:lpstr>
      <vt:lpstr>Eras Medium ITC</vt:lpstr>
      <vt:lpstr>Impact</vt:lpstr>
      <vt:lpstr>Rockwell</vt:lpstr>
      <vt:lpstr>Symbol</vt:lpstr>
      <vt:lpstr>Times New Roman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1936</cp:revision>
  <dcterms:created xsi:type="dcterms:W3CDTF">2013-07-31T12:47:49Z</dcterms:created>
  <dcterms:modified xsi:type="dcterms:W3CDTF">2022-04-23T04:17:31Z</dcterms:modified>
</cp:coreProperties>
</file>