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75" r:id="rId2"/>
    <p:sldMasterId id="2147483689" r:id="rId3"/>
  </p:sldMasterIdLst>
  <p:notesMasterIdLst>
    <p:notesMasterId r:id="rId26"/>
  </p:notesMasterIdLst>
  <p:sldIdLst>
    <p:sldId id="273" r:id="rId4"/>
    <p:sldId id="274" r:id="rId5"/>
    <p:sldId id="275" r:id="rId6"/>
    <p:sldId id="291" r:id="rId7"/>
    <p:sldId id="271" r:id="rId8"/>
    <p:sldId id="272" r:id="rId9"/>
    <p:sldId id="292" r:id="rId10"/>
    <p:sldId id="281" r:id="rId11"/>
    <p:sldId id="282" r:id="rId12"/>
    <p:sldId id="293" r:id="rId13"/>
    <p:sldId id="284" r:id="rId14"/>
    <p:sldId id="294" r:id="rId15"/>
    <p:sldId id="286" r:id="rId16"/>
    <p:sldId id="287" r:id="rId17"/>
    <p:sldId id="295" r:id="rId18"/>
    <p:sldId id="289" r:id="rId19"/>
    <p:sldId id="290" r:id="rId20"/>
    <p:sldId id="296" r:id="rId21"/>
    <p:sldId id="277" r:id="rId22"/>
    <p:sldId id="297" r:id="rId23"/>
    <p:sldId id="279" r:id="rId24"/>
    <p:sldId id="298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91329-A03D-42D2-B00D-CA0DB75460D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24126-9EAE-4935-A86E-91E771EDE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71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5691" y="685800"/>
            <a:ext cx="3426619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5B7D0-3C10-49DD-9C3E-6191A902B141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937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5691" y="685800"/>
            <a:ext cx="3426619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5B7D0-3C10-49DD-9C3E-6191A902B141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104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5B7D0-3C10-49DD-9C3E-6191A902B141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03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2F94-ABEA-4056-B2F9-7EBC57307602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0B47-8280-4CAC-9417-D0A2A91245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0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2F94-ABEA-4056-B2F9-7EBC57307602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0B47-8280-4CAC-9417-D0A2A91245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73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2F94-ABEA-4056-B2F9-7EBC57307602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0B47-8280-4CAC-9417-D0A2A91245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718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4139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5300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BF64-A378-49D7-A842-A290CF4F769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80CE-0C67-4A10-ACC6-C4B1BE3CF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632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BF64-A378-49D7-A842-A290CF4F769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80CE-0C67-4A10-ACC6-C4B1BE3CF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153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BF64-A378-49D7-A842-A290CF4F769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80CE-0C67-4A10-ACC6-C4B1BE3CF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609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21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21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BF64-A378-49D7-A842-A290CF4F769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80CE-0C67-4A10-ACC6-C4B1BE3CF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203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BF64-A378-49D7-A842-A290CF4F769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80CE-0C67-4A10-ACC6-C4B1BE3CF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0726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BF64-A378-49D7-A842-A290CF4F769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80CE-0C67-4A10-ACC6-C4B1BE3CF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43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2F94-ABEA-4056-B2F9-7EBC57307602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0B47-8280-4CAC-9417-D0A2A91245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339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BF64-A378-49D7-A842-A290CF4F769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80CE-0C67-4A10-ACC6-C4B1BE3CF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8497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95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34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BF64-A378-49D7-A842-A290CF4F769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80CE-0C67-4A10-ACC6-C4B1BE3CF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6686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BF64-A378-49D7-A842-A290CF4F769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80CE-0C67-4A10-ACC6-C4B1BE3CF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350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BF64-A378-49D7-A842-A290CF4F769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80CE-0C67-4A10-ACC6-C4B1BE3CF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4465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9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9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BF64-A378-49D7-A842-A290CF4F769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80CE-0C67-4A10-ACC6-C4B1BE3CF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9282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422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77020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783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2F94-ABEA-4056-B2F9-7EBC57307602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0B47-8280-4CAC-9417-D0A2A91245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30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9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9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2F94-ABEA-4056-B2F9-7EBC57307602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0B47-8280-4CAC-9417-D0A2A91245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88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2F94-ABEA-4056-B2F9-7EBC57307602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0B47-8280-4CAC-9417-D0A2A91245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94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2F94-ABEA-4056-B2F9-7EBC57307602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0B47-8280-4CAC-9417-D0A2A91245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69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2F94-ABEA-4056-B2F9-7EBC57307602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0B47-8280-4CAC-9417-D0A2A91245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38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95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34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2F94-ABEA-4056-B2F9-7EBC57307602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0B47-8280-4CAC-9417-D0A2A91245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5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2F94-ABEA-4056-B2F9-7EBC57307602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0B47-8280-4CAC-9417-D0A2A91245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66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9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02F94-ABEA-4056-B2F9-7EBC57307602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D0B47-8280-4CAC-9417-D0A2A912452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62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96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9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8BF64-A378-49D7-A842-A290CF4F769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A80CE-0C67-4A10-ACC6-C4B1BE3CF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58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03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0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33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51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36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96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 29"/>
          <p:cNvSpPr>
            <a:spLocks noChangeArrowheads="1"/>
          </p:cNvSpPr>
          <p:nvPr/>
        </p:nvSpPr>
        <p:spPr bwMode="auto">
          <a:xfrm>
            <a:off x="1586510" y="2882946"/>
            <a:ext cx="1217040" cy="232465"/>
          </a:xfrm>
          <a:prstGeom prst="rect">
            <a:avLst/>
          </a:prstGeom>
          <a:ln>
            <a:solidFill>
              <a:srgbClr val="C000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46" name="Rectangle 345"/>
          <p:cNvSpPr/>
          <p:nvPr/>
        </p:nvSpPr>
        <p:spPr>
          <a:xfrm>
            <a:off x="3195668" y="1164791"/>
            <a:ext cx="541713" cy="33855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345" name="Rectangle 344"/>
          <p:cNvSpPr/>
          <p:nvPr/>
        </p:nvSpPr>
        <p:spPr>
          <a:xfrm>
            <a:off x="750230" y="883033"/>
            <a:ext cx="2549858" cy="33855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344" name="Rectangle 343"/>
          <p:cNvSpPr/>
          <p:nvPr/>
        </p:nvSpPr>
        <p:spPr>
          <a:xfrm>
            <a:off x="2141498" y="1172994"/>
            <a:ext cx="671457" cy="33855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343" name="Rectangle 342"/>
          <p:cNvSpPr/>
          <p:nvPr/>
        </p:nvSpPr>
        <p:spPr>
          <a:xfrm>
            <a:off x="1535654" y="1173070"/>
            <a:ext cx="610415" cy="33855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59" name="Rectangular Callout 58"/>
          <p:cNvSpPr/>
          <p:nvPr/>
        </p:nvSpPr>
        <p:spPr>
          <a:xfrm>
            <a:off x="2474135" y="2122932"/>
            <a:ext cx="2214854" cy="272198"/>
          </a:xfrm>
          <a:prstGeom prst="wedgeRectCallout">
            <a:avLst>
              <a:gd name="adj1" fmla="val -25064"/>
              <a:gd name="adj2" fmla="val 49484"/>
            </a:avLst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3487" y="601924"/>
            <a:ext cx="7307521" cy="830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AutoNum type="alphaUcPeriod" startAt="17"/>
            </a:pPr>
            <a:r>
              <a:rPr lang="en-US" sz="1600" b="1" dirty="0" smtClean="0">
                <a:solidFill>
                  <a:srgbClr val="0000CC"/>
                </a:solidFill>
              </a:rPr>
              <a:t>The </a:t>
            </a:r>
            <a:r>
              <a:rPr lang="en-US" sz="1600" b="1" dirty="0">
                <a:solidFill>
                  <a:srgbClr val="0000CC"/>
                </a:solidFill>
              </a:rPr>
              <a:t>following number of goals were scored by a team in a series  </a:t>
            </a:r>
            <a:r>
              <a:rPr lang="en-US" sz="1600" b="1" dirty="0" smtClean="0">
                <a:solidFill>
                  <a:srgbClr val="0000CC"/>
                </a:solidFill>
              </a:rPr>
              <a:t>of </a:t>
            </a:r>
            <a:r>
              <a:rPr lang="en-US" sz="1600" b="1" dirty="0">
                <a:solidFill>
                  <a:srgbClr val="0000CC"/>
                </a:solidFill>
              </a:rPr>
              <a:t>10 matches</a:t>
            </a:r>
            <a:r>
              <a:rPr lang="en-US" sz="1600" b="1" dirty="0" smtClean="0">
                <a:solidFill>
                  <a:srgbClr val="0000CC"/>
                </a:solidFill>
              </a:rPr>
              <a:t>. </a:t>
            </a:r>
          </a:p>
          <a:p>
            <a:r>
              <a:rPr lang="en-US" sz="1600" b="1" dirty="0" smtClean="0">
                <a:solidFill>
                  <a:srgbClr val="0000CC"/>
                </a:solidFill>
              </a:rPr>
              <a:t>        2,  </a:t>
            </a:r>
            <a:r>
              <a:rPr lang="en-US" sz="1600" b="1" dirty="0">
                <a:solidFill>
                  <a:srgbClr val="0000CC"/>
                </a:solidFill>
              </a:rPr>
              <a:t>3,  4,  5,  0,  1,  3,  3,  4,  3.</a:t>
            </a:r>
          </a:p>
          <a:p>
            <a:r>
              <a:rPr lang="en-US" sz="1600" b="1" dirty="0" smtClean="0">
                <a:solidFill>
                  <a:srgbClr val="0000CC"/>
                </a:solidFill>
              </a:rPr>
              <a:t>        Find </a:t>
            </a:r>
            <a:r>
              <a:rPr lang="en-US" sz="1600" b="1" dirty="0">
                <a:solidFill>
                  <a:srgbClr val="0000CC"/>
                </a:solidFill>
              </a:rPr>
              <a:t>the mean, median and mode of these scores. </a:t>
            </a:r>
            <a:endParaRPr lang="en-US" sz="1600" b="1" dirty="0" smtClean="0">
              <a:solidFill>
                <a:srgbClr val="0000CC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83460" y="900109"/>
            <a:ext cx="2517589" cy="23992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92511" y="1433185"/>
            <a:ext cx="497252" cy="33855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47763" y="1458169"/>
            <a:ext cx="1032057" cy="3074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Given data:</a:t>
            </a:r>
            <a:endParaRPr lang="en-US" sz="1200" b="1" dirty="0" smtClean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95711" y="1459816"/>
            <a:ext cx="2536236" cy="3074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2,  3,  4,  5,  0,  1,  3,  3,  4,  3.</a:t>
            </a:r>
            <a:endParaRPr lang="en-US" sz="1200" b="1" dirty="0" smtClean="0">
              <a:solidFill>
                <a:prstClr val="black"/>
              </a:solidFill>
            </a:endParaRPr>
          </a:p>
        </p:txBody>
      </p:sp>
      <p:sp>
        <p:nvSpPr>
          <p:cNvPr id="37" name="Rectangular Callout 36"/>
          <p:cNvSpPr/>
          <p:nvPr/>
        </p:nvSpPr>
        <p:spPr>
          <a:xfrm>
            <a:off x="2473000" y="1845607"/>
            <a:ext cx="2214854" cy="272198"/>
          </a:xfrm>
          <a:prstGeom prst="wedgeRectCallout">
            <a:avLst>
              <a:gd name="adj1" fmla="val -25064"/>
              <a:gd name="adj2" fmla="val 49484"/>
            </a:avLst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60501" y="1780401"/>
            <a:ext cx="2673332" cy="374224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</a:rPr>
              <a:t>Sum of all observations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871" y="1826848"/>
            <a:ext cx="2754337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</a:rPr>
              <a:t>________________________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43850" y="2071110"/>
            <a:ext cx="2673332" cy="374224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</a:rPr>
              <a:t>Number of observations</a:t>
            </a:r>
            <a:endParaRPr lang="en-US" sz="1600" b="1" dirty="0">
              <a:solidFill>
                <a:prstClr val="black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7051058" y="1195748"/>
            <a:ext cx="1433122" cy="738663"/>
            <a:chOff x="3385555" y="1180760"/>
            <a:chExt cx="1433122" cy="738664"/>
          </a:xfrm>
        </p:grpSpPr>
        <p:sp>
          <p:nvSpPr>
            <p:cNvPr id="43" name="Rounded Rectangle 42"/>
            <p:cNvSpPr/>
            <p:nvPr/>
          </p:nvSpPr>
          <p:spPr>
            <a:xfrm>
              <a:off x="3385555" y="1211257"/>
              <a:ext cx="1433122" cy="67150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40005" y="1180760"/>
              <a:ext cx="132650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What is the formula to find mean?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1373330" y="1892840"/>
            <a:ext cx="678391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Mean</a:t>
            </a:r>
            <a:endParaRPr lang="en-US" sz="1600" b="1" dirty="0">
              <a:solidFill>
                <a:prstClr val="black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960476" y="1892840"/>
            <a:ext cx="279244" cy="338241"/>
            <a:chOff x="1262589" y="2089966"/>
            <a:chExt cx="279244" cy="338554"/>
          </a:xfrm>
        </p:grpSpPr>
        <p:sp>
          <p:nvSpPr>
            <p:cNvPr id="48" name="Rectangle 47"/>
            <p:cNvSpPr/>
            <p:nvPr/>
          </p:nvSpPr>
          <p:spPr>
            <a:xfrm>
              <a:off x="1262589" y="2089966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x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345558" y="2214091"/>
              <a:ext cx="1082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2138219" y="1892840"/>
            <a:ext cx="287258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013944" y="1892840"/>
            <a:ext cx="362600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27920" y="2521116"/>
            <a:ext cx="4572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</a:p>
        </p:txBody>
      </p:sp>
      <p:sp>
        <p:nvSpPr>
          <p:cNvPr id="54" name="Rectangular Callout 53"/>
          <p:cNvSpPr/>
          <p:nvPr/>
        </p:nvSpPr>
        <p:spPr>
          <a:xfrm>
            <a:off x="1999964" y="1440783"/>
            <a:ext cx="2471309" cy="352565"/>
          </a:xfrm>
          <a:prstGeom prst="wedgeRectCallout">
            <a:avLst>
              <a:gd name="adj1" fmla="val -25064"/>
              <a:gd name="adj2" fmla="val 49484"/>
            </a:avLst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prstClr val="white"/>
                </a:solidFill>
                <a:latin typeface="Bookman Old Style" pitchFamily="18" charset="0"/>
              </a:rPr>
              <a:t>2+3 </a:t>
            </a:r>
            <a:r>
              <a:rPr lang="en-US" sz="1500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  <a:r>
              <a:rPr lang="en-US" sz="1500" dirty="0" smtClean="0">
                <a:solidFill>
                  <a:prstClr val="white"/>
                </a:solidFill>
                <a:latin typeface="Bookman Old Style" pitchFamily="18" charset="0"/>
              </a:rPr>
              <a:t>4+5+0+1+3+3+4</a:t>
            </a:r>
            <a:r>
              <a:rPr lang="en-US" sz="1500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  <a:r>
              <a:rPr lang="en-US" sz="1500" dirty="0" smtClean="0">
                <a:solidFill>
                  <a:prstClr val="white"/>
                </a:solidFill>
                <a:latin typeface="Bookman Old Style" pitchFamily="18" charset="0"/>
              </a:rPr>
              <a:t>3</a:t>
            </a:r>
            <a:endParaRPr lang="en-US" sz="15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416706" y="2383241"/>
            <a:ext cx="393056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cs typeface="Times New Roman" pitchFamily="18" charset="0"/>
              </a:rPr>
              <a:t>28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7117503" y="1256436"/>
            <a:ext cx="1326508" cy="738663"/>
            <a:chOff x="3440005" y="1180760"/>
            <a:chExt cx="1326508" cy="738664"/>
          </a:xfrm>
        </p:grpSpPr>
        <p:sp>
          <p:nvSpPr>
            <p:cNvPr id="61" name="Rounded Rectangle 60"/>
            <p:cNvSpPr/>
            <p:nvPr/>
          </p:nvSpPr>
          <p:spPr>
            <a:xfrm>
              <a:off x="3476197" y="1192094"/>
              <a:ext cx="1289939" cy="70983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440005" y="1180760"/>
              <a:ext cx="132650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How many observations are there?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939446" y="1657850"/>
            <a:ext cx="563636" cy="416953"/>
            <a:chOff x="3777168" y="1338536"/>
            <a:chExt cx="563636" cy="416953"/>
          </a:xfrm>
        </p:grpSpPr>
        <p:sp>
          <p:nvSpPr>
            <p:cNvPr id="65" name="Rounded Rectangle 64"/>
            <p:cNvSpPr/>
            <p:nvPr/>
          </p:nvSpPr>
          <p:spPr>
            <a:xfrm>
              <a:off x="3777168" y="1338536"/>
              <a:ext cx="563636" cy="41695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83615" y="1387496"/>
              <a:ext cx="4904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10</a:t>
              </a:r>
              <a:endParaRPr lang="en-US" sz="14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416706" y="2610174"/>
            <a:ext cx="406139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10</a:t>
            </a:r>
            <a:endParaRPr lang="en-US" sz="1600" b="1" dirty="0">
              <a:solidFill>
                <a:prstClr val="black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2474315" y="2661200"/>
            <a:ext cx="2731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2416502" y="2821683"/>
            <a:ext cx="447558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2.8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542870" y="2821683"/>
            <a:ext cx="911558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Mean  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40802" y="3056828"/>
            <a:ext cx="2816880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Given data in ascending order: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6656206" y="1271897"/>
            <a:ext cx="1859828" cy="781743"/>
            <a:chOff x="3190880" y="1227170"/>
            <a:chExt cx="1859828" cy="781745"/>
          </a:xfrm>
        </p:grpSpPr>
        <p:sp>
          <p:nvSpPr>
            <p:cNvPr id="137" name="Rounded Rectangle 136"/>
            <p:cNvSpPr/>
            <p:nvPr/>
          </p:nvSpPr>
          <p:spPr>
            <a:xfrm>
              <a:off x="3213120" y="1258561"/>
              <a:ext cx="1830192" cy="75035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190880" y="1227170"/>
              <a:ext cx="1859828" cy="737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Let us arrange </a:t>
              </a:r>
              <a:r>
                <a:rPr lang="en-US" sz="1400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n</a:t>
              </a:r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umber of goals in ascending order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39" name="Rounded Rectangle 138"/>
          <p:cNvSpPr/>
          <p:nvPr/>
        </p:nvSpPr>
        <p:spPr>
          <a:xfrm>
            <a:off x="4195654" y="3427246"/>
            <a:ext cx="4304238" cy="1188919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28000">
                <a:schemeClr val="accent5">
                  <a:lumMod val="20000"/>
                  <a:lumOff val="80000"/>
                </a:schemeClr>
              </a:gs>
              <a:gs pos="75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  <a:ln>
            <a:solidFill>
              <a:srgbClr val="002060"/>
            </a:solidFill>
            <a:prstDash val="solid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224452" y="3423431"/>
            <a:ext cx="2431755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Steps to find Median:</a:t>
            </a:r>
            <a:endParaRPr lang="en-US" sz="1600" b="1" u="sng" dirty="0">
              <a:solidFill>
                <a:srgbClr val="8064A2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202953" y="3766988"/>
            <a:ext cx="4191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Segoe Print" pitchFamily="2" charset="0"/>
              </a:rPr>
              <a:t>1) Arrange the data in either ascending </a:t>
            </a:r>
          </a:p>
          <a:p>
            <a:r>
              <a:rPr lang="en-US" sz="1400" b="1" dirty="0">
                <a:solidFill>
                  <a:srgbClr val="0000FF"/>
                </a:solidFill>
                <a:latin typeface="Segoe Print" pitchFamily="2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Segoe Print" pitchFamily="2" charset="0"/>
              </a:rPr>
              <a:t>  or descending order.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2943806" y="3066341"/>
            <a:ext cx="2348274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0, 1, 2, 3, 3, 3, 3, 4, 4, 5.</a:t>
            </a:r>
            <a:endParaRPr lang="en-US" sz="1600" b="1" dirty="0" smtClean="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203484" y="3782148"/>
            <a:ext cx="44009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Segoe Print" pitchFamily="2" charset="0"/>
              </a:rPr>
              <a:t>2) Find the total number of observations (N).</a:t>
            </a:r>
          </a:p>
        </p:txBody>
      </p:sp>
      <p:grpSp>
        <p:nvGrpSpPr>
          <p:cNvPr id="145" name="Group 144"/>
          <p:cNvGrpSpPr/>
          <p:nvPr/>
        </p:nvGrpSpPr>
        <p:grpSpPr>
          <a:xfrm>
            <a:off x="4932040" y="1461813"/>
            <a:ext cx="1769562" cy="624641"/>
            <a:chOff x="3236013" y="1295328"/>
            <a:chExt cx="1769562" cy="696892"/>
          </a:xfrm>
        </p:grpSpPr>
        <p:sp>
          <p:nvSpPr>
            <p:cNvPr id="146" name="Rounded Rectangle 145"/>
            <p:cNvSpPr/>
            <p:nvPr/>
          </p:nvSpPr>
          <p:spPr>
            <a:xfrm>
              <a:off x="3271863" y="1295328"/>
              <a:ext cx="1697252" cy="6958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36013" y="1409021"/>
              <a:ext cx="1769562" cy="583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i.e. from lowest to highest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388427" y="3429721"/>
            <a:ext cx="3730592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Total number of observations (N) =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391853" y="3419224"/>
            <a:ext cx="533400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388427" y="3713295"/>
            <a:ext cx="1808146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Since  N  is even,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388427" y="4005195"/>
            <a:ext cx="1143000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Median = 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4203452" y="3701666"/>
            <a:ext cx="32766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Segoe Print" pitchFamily="2" charset="0"/>
              </a:rPr>
              <a:t>3) If N is even then, 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Segoe Print" pitchFamily="2" charset="0"/>
              </a:rPr>
              <a:t>Median = 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3415196" y="4005294"/>
            <a:ext cx="868772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</a:rPr>
              <a:t>th</a:t>
            </a:r>
            <a:r>
              <a:rPr lang="en-US" sz="1600" b="1" dirty="0" smtClean="0">
                <a:solidFill>
                  <a:prstClr val="black"/>
                </a:solidFill>
              </a:rPr>
              <a:t> term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88427" y="4513532"/>
            <a:ext cx="1143000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Median = 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395599" y="4006189"/>
            <a:ext cx="553357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50" b="1" dirty="0">
                <a:solidFill>
                  <a:prstClr val="black"/>
                </a:solidFill>
                <a:cs typeface="Times New Roman" pitchFamily="18" charset="0"/>
              </a:rPr>
              <a:t>a</a:t>
            </a:r>
            <a:r>
              <a:rPr lang="en-US" sz="1550" b="1" dirty="0" smtClean="0">
                <a:solidFill>
                  <a:prstClr val="black"/>
                </a:solidFill>
                <a:cs typeface="Times New Roman" pitchFamily="18" charset="0"/>
              </a:rPr>
              <a:t>nd </a:t>
            </a:r>
            <a:endParaRPr lang="en-US" sz="1550" b="1" baseline="-25000" dirty="0">
              <a:solidFill>
                <a:prstClr val="black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023787" y="3979123"/>
            <a:ext cx="2377311" cy="507050"/>
            <a:chOff x="6197753" y="4188649"/>
            <a:chExt cx="2377311" cy="507520"/>
          </a:xfrm>
        </p:grpSpPr>
        <p:grpSp>
          <p:nvGrpSpPr>
            <p:cNvPr id="2" name="Group 1"/>
            <p:cNvGrpSpPr/>
            <p:nvPr/>
          </p:nvGrpSpPr>
          <p:grpSpPr>
            <a:xfrm>
              <a:off x="6236810" y="4188649"/>
              <a:ext cx="2338254" cy="507520"/>
              <a:chOff x="2270502" y="5492218"/>
              <a:chExt cx="2338254" cy="507520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3111580" y="5492218"/>
                <a:ext cx="424511" cy="488739"/>
                <a:chOff x="2848176" y="1701730"/>
                <a:chExt cx="424511" cy="488739"/>
              </a:xfrm>
            </p:grpSpPr>
            <p:sp>
              <p:nvSpPr>
                <p:cNvPr id="112" name="Rectangle 111"/>
                <p:cNvSpPr/>
                <p:nvPr/>
              </p:nvSpPr>
              <p:spPr>
                <a:xfrm>
                  <a:off x="2848176" y="1701730"/>
                  <a:ext cx="40107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0000FF"/>
                      </a:solidFill>
                      <a:latin typeface="Segoe Print" pitchFamily="2" charset="0"/>
                      <a:cs typeface="Times New Roman" pitchFamily="18" charset="0"/>
                    </a:rPr>
                    <a:t>N </a:t>
                  </a:r>
                  <a:endParaRPr lang="en-US" sz="1400" b="1" baseline="-25000" dirty="0">
                    <a:solidFill>
                      <a:srgbClr val="0000FF"/>
                    </a:solidFill>
                    <a:latin typeface="Segoe Print" pitchFamily="2" charset="0"/>
                  </a:endParaRPr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2866548" y="1882692"/>
                  <a:ext cx="406139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0000FF"/>
                      </a:solidFill>
                      <a:latin typeface="Segoe Print" pitchFamily="2" charset="0"/>
                    </a:rPr>
                    <a:t>2</a:t>
                  </a:r>
                  <a:endParaRPr lang="en-US" sz="1400" b="1" dirty="0">
                    <a:solidFill>
                      <a:srgbClr val="0000FF"/>
                    </a:solidFill>
                    <a:latin typeface="Segoe Print" pitchFamily="2" charset="0"/>
                  </a:endParaRPr>
                </a:p>
              </p:txBody>
            </p: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2854057" y="1943289"/>
                  <a:ext cx="337212" cy="0"/>
                </a:xfrm>
                <a:prstGeom prst="line">
                  <a:avLst/>
                </a:prstGeom>
                <a:ln w="1905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ectangle 126"/>
              <p:cNvSpPr/>
              <p:nvPr/>
            </p:nvSpPr>
            <p:spPr>
              <a:xfrm>
                <a:off x="3402977" y="5563072"/>
                <a:ext cx="120577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00FF"/>
                    </a:solidFill>
                    <a:latin typeface="Segoe Print" pitchFamily="2" charset="0"/>
                  </a:rPr>
                  <a:t>+1 </a:t>
                </a:r>
                <a:r>
                  <a:rPr lang="en-US" sz="1400" b="1" dirty="0" err="1" smtClean="0">
                    <a:solidFill>
                      <a:srgbClr val="0000FF"/>
                    </a:solidFill>
                    <a:latin typeface="Segoe Print" pitchFamily="2" charset="0"/>
                  </a:rPr>
                  <a:t>th</a:t>
                </a:r>
                <a:r>
                  <a:rPr lang="en-US" sz="1400" b="1" dirty="0" smtClean="0">
                    <a:solidFill>
                      <a:srgbClr val="0000FF"/>
                    </a:solidFill>
                    <a:latin typeface="Segoe Print" pitchFamily="2" charset="0"/>
                  </a:rPr>
                  <a:t> term</a:t>
                </a:r>
                <a:endParaRPr lang="en-US" sz="1400" b="1" dirty="0">
                  <a:solidFill>
                    <a:srgbClr val="0000FF"/>
                  </a:solidFill>
                  <a:latin typeface="Segoe Print" pitchFamily="2" charset="0"/>
                </a:endParaRPr>
              </a:p>
            </p:txBody>
          </p:sp>
          <p:grpSp>
            <p:nvGrpSpPr>
              <p:cNvPr id="128" name="Group 127"/>
              <p:cNvGrpSpPr/>
              <p:nvPr/>
            </p:nvGrpSpPr>
            <p:grpSpPr>
              <a:xfrm>
                <a:off x="2270502" y="5521632"/>
                <a:ext cx="418630" cy="478106"/>
                <a:chOff x="2854057" y="1712363"/>
                <a:chExt cx="418630" cy="478106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2860160" y="1712363"/>
                  <a:ext cx="32893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FF"/>
                      </a:solidFill>
                      <a:latin typeface="Segoe Print" pitchFamily="2" charset="0"/>
                      <a:cs typeface="Times New Roman" pitchFamily="18" charset="0"/>
                    </a:rPr>
                    <a:t>N</a:t>
                  </a:r>
                  <a:endParaRPr lang="en-US" sz="1400" b="1" baseline="-25000" dirty="0">
                    <a:solidFill>
                      <a:srgbClr val="0000FF"/>
                    </a:solidFill>
                    <a:latin typeface="Segoe Print" pitchFamily="2" charset="0"/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2866548" y="1882692"/>
                  <a:ext cx="406139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0000FF"/>
                      </a:solidFill>
                      <a:latin typeface="Segoe Print" pitchFamily="2" charset="0"/>
                    </a:rPr>
                    <a:t>2</a:t>
                  </a:r>
                  <a:endParaRPr lang="en-US" sz="1400" b="1" dirty="0">
                    <a:solidFill>
                      <a:srgbClr val="0000FF"/>
                    </a:solidFill>
                    <a:latin typeface="Segoe Print" pitchFamily="2" charset="0"/>
                  </a:endParaRPr>
                </a:p>
              </p:txBody>
            </p: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2854057" y="1943289"/>
                  <a:ext cx="337212" cy="0"/>
                </a:xfrm>
                <a:prstGeom prst="line">
                  <a:avLst/>
                </a:prstGeom>
                <a:ln w="1905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2" name="Rectangle 131"/>
              <p:cNvSpPr/>
              <p:nvPr/>
            </p:nvSpPr>
            <p:spPr>
              <a:xfrm>
                <a:off x="2572615" y="5572594"/>
                <a:ext cx="5998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rgbClr val="0000FF"/>
                    </a:solidFill>
                    <a:latin typeface="Segoe Print" pitchFamily="2" charset="0"/>
                    <a:cs typeface="Times New Roman" pitchFamily="18" charset="0"/>
                  </a:rPr>
                  <a:t>a</a:t>
                </a:r>
                <a:r>
                  <a:rPr lang="en-US" sz="1400" b="1" dirty="0" smtClean="0">
                    <a:solidFill>
                      <a:srgbClr val="0000FF"/>
                    </a:solidFill>
                    <a:latin typeface="Segoe Print" pitchFamily="2" charset="0"/>
                    <a:cs typeface="Times New Roman" pitchFamily="18" charset="0"/>
                  </a:rPr>
                  <a:t>nd </a:t>
                </a:r>
                <a:endParaRPr lang="en-US" sz="1400" b="1" baseline="-25000" dirty="0">
                  <a:solidFill>
                    <a:srgbClr val="0000FF"/>
                  </a:solidFill>
                  <a:latin typeface="Segoe Print" pitchFamily="2" charset="0"/>
                </a:endParaRPr>
              </a:p>
            </p:txBody>
          </p:sp>
        </p:grpSp>
        <p:sp>
          <p:nvSpPr>
            <p:cNvPr id="4" name="Double Bracket 3"/>
            <p:cNvSpPr/>
            <p:nvPr/>
          </p:nvSpPr>
          <p:spPr>
            <a:xfrm>
              <a:off x="7014292" y="4238941"/>
              <a:ext cx="698045" cy="409650"/>
            </a:xfrm>
            <a:prstGeom prst="bracketPair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prstClr val="black"/>
                </a:solidFill>
                <a:latin typeface="Segoe Print" pitchFamily="2" charset="0"/>
              </a:endParaRPr>
            </a:p>
          </p:txBody>
        </p:sp>
        <p:sp>
          <p:nvSpPr>
            <p:cNvPr id="143" name="Double Bracket 142"/>
            <p:cNvSpPr/>
            <p:nvPr/>
          </p:nvSpPr>
          <p:spPr>
            <a:xfrm>
              <a:off x="6197753" y="4261613"/>
              <a:ext cx="416519" cy="422063"/>
            </a:xfrm>
            <a:prstGeom prst="bracketPair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prstClr val="black"/>
                </a:solidFill>
                <a:latin typeface="Segoe Print" pitchFamily="2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31546" y="3894018"/>
            <a:ext cx="760914" cy="550905"/>
            <a:chOff x="2831546" y="3897624"/>
            <a:chExt cx="760914" cy="551415"/>
          </a:xfrm>
        </p:grpSpPr>
        <p:grpSp>
          <p:nvGrpSpPr>
            <p:cNvPr id="154" name="Group 153"/>
            <p:cNvGrpSpPr/>
            <p:nvPr/>
          </p:nvGrpSpPr>
          <p:grpSpPr>
            <a:xfrm>
              <a:off x="2843808" y="3897624"/>
              <a:ext cx="748652" cy="551415"/>
              <a:chOff x="2825282" y="1669831"/>
              <a:chExt cx="748652" cy="551415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2825282" y="1669831"/>
                <a:ext cx="3193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cs typeface="Times New Roman" pitchFamily="18" charset="0"/>
                  </a:rPr>
                  <a:t>N</a:t>
                </a:r>
                <a:endParaRPr lang="en-US" sz="1600" b="1" baseline="-25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2840670" y="1882692"/>
                <a:ext cx="40613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</a:rPr>
                  <a:t>2 </a:t>
                </a:r>
                <a:endParaRPr lang="en-US" sz="1600" b="1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57" name="Straight Connector 156"/>
              <p:cNvCxnSpPr/>
              <p:nvPr/>
            </p:nvCxnSpPr>
            <p:spPr>
              <a:xfrm>
                <a:off x="2886824" y="1943289"/>
                <a:ext cx="215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Rectangle 158"/>
              <p:cNvSpPr/>
              <p:nvPr/>
            </p:nvSpPr>
            <p:spPr>
              <a:xfrm>
                <a:off x="3070965" y="1768549"/>
                <a:ext cx="50296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</a:rPr>
                  <a:t>+ 1 </a:t>
                </a:r>
                <a:endParaRPr lang="en-US" sz="1600" b="1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" name="Double Bracket 6"/>
            <p:cNvSpPr/>
            <p:nvPr/>
          </p:nvSpPr>
          <p:spPr>
            <a:xfrm>
              <a:off x="2831546" y="3991460"/>
              <a:ext cx="651365" cy="405702"/>
            </a:xfrm>
            <a:prstGeom prst="bracketPair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089295" y="3912782"/>
            <a:ext cx="418822" cy="550905"/>
            <a:chOff x="2132162" y="3916405"/>
            <a:chExt cx="418822" cy="551415"/>
          </a:xfrm>
        </p:grpSpPr>
        <p:grpSp>
          <p:nvGrpSpPr>
            <p:cNvPr id="103" name="Group 102"/>
            <p:cNvGrpSpPr/>
            <p:nvPr/>
          </p:nvGrpSpPr>
          <p:grpSpPr>
            <a:xfrm>
              <a:off x="2138457" y="3916405"/>
              <a:ext cx="412527" cy="551415"/>
              <a:chOff x="2860160" y="1669831"/>
              <a:chExt cx="412527" cy="551415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2860160" y="1669831"/>
                <a:ext cx="3193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>
                    <a:solidFill>
                      <a:prstClr val="black"/>
                    </a:solidFill>
                    <a:cs typeface="Times New Roman" pitchFamily="18" charset="0"/>
                  </a:rPr>
                  <a:t>N</a:t>
                </a:r>
                <a:endParaRPr lang="en-US" sz="1600" b="1" baseline="-25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66548" y="1882692"/>
                <a:ext cx="40613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</a:rPr>
                  <a:t>2</a:t>
                </a:r>
                <a:endParaRPr lang="en-US" sz="1600" b="1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6" name="Straight Connector 105"/>
              <p:cNvCxnSpPr/>
              <p:nvPr/>
            </p:nvCxnSpPr>
            <p:spPr>
              <a:xfrm>
                <a:off x="2895987" y="1943289"/>
                <a:ext cx="2533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0" name="Double Bracket 159"/>
            <p:cNvSpPr/>
            <p:nvPr/>
          </p:nvSpPr>
          <p:spPr>
            <a:xfrm>
              <a:off x="2132162" y="4001588"/>
              <a:ext cx="364038" cy="413857"/>
            </a:xfrm>
            <a:prstGeom prst="bracketPair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61" name="TextBox 160"/>
          <p:cNvSpPr txBox="1"/>
          <p:nvPr/>
        </p:nvSpPr>
        <p:spPr>
          <a:xfrm>
            <a:off x="1225893" y="4010577"/>
            <a:ext cx="1143000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Mean of 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3406068" y="4502648"/>
            <a:ext cx="868772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</a:rPr>
              <a:t>th</a:t>
            </a:r>
            <a:r>
              <a:rPr lang="en-US" sz="1600" b="1" dirty="0" smtClean="0">
                <a:solidFill>
                  <a:prstClr val="black"/>
                </a:solidFill>
              </a:rPr>
              <a:t> term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2395599" y="4503544"/>
            <a:ext cx="553357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50" b="1" dirty="0">
                <a:solidFill>
                  <a:prstClr val="black"/>
                </a:solidFill>
                <a:cs typeface="Times New Roman" pitchFamily="18" charset="0"/>
              </a:rPr>
              <a:t>a</a:t>
            </a:r>
            <a:r>
              <a:rPr lang="en-US" sz="1550" b="1" dirty="0" smtClean="0">
                <a:solidFill>
                  <a:prstClr val="black"/>
                </a:solidFill>
                <a:cs typeface="Times New Roman" pitchFamily="18" charset="0"/>
              </a:rPr>
              <a:t>nd </a:t>
            </a:r>
            <a:endParaRPr lang="en-US" sz="1550" b="1" baseline="-25000" dirty="0">
              <a:solidFill>
                <a:prstClr val="black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788250" y="4391373"/>
            <a:ext cx="751828" cy="550905"/>
            <a:chOff x="2788250" y="4328201"/>
            <a:chExt cx="751828" cy="551415"/>
          </a:xfrm>
        </p:grpSpPr>
        <p:grpSp>
          <p:nvGrpSpPr>
            <p:cNvPr id="163" name="Group 162"/>
            <p:cNvGrpSpPr/>
            <p:nvPr/>
          </p:nvGrpSpPr>
          <p:grpSpPr>
            <a:xfrm>
              <a:off x="2788250" y="4328201"/>
              <a:ext cx="751828" cy="551415"/>
              <a:chOff x="2778852" y="1669831"/>
              <a:chExt cx="751828" cy="551415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2778852" y="1669831"/>
                <a:ext cx="39305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cs typeface="Times New Roman" pitchFamily="18" charset="0"/>
                  </a:rPr>
                  <a:t>10</a:t>
                </a:r>
                <a:endParaRPr lang="en-US" sz="1600" b="1" baseline="-25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2828745" y="1882692"/>
                <a:ext cx="34316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</a:rPr>
                  <a:t>2 </a:t>
                </a:r>
                <a:endParaRPr lang="en-US" sz="1600" b="1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66" name="Straight Connector 165"/>
              <p:cNvCxnSpPr/>
              <p:nvPr/>
            </p:nvCxnSpPr>
            <p:spPr>
              <a:xfrm>
                <a:off x="2859089" y="1943289"/>
                <a:ext cx="2303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Rectangle 166"/>
              <p:cNvSpPr/>
              <p:nvPr/>
            </p:nvSpPr>
            <p:spPr>
              <a:xfrm>
                <a:off x="3066313" y="1768549"/>
                <a:ext cx="46436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</a:rPr>
                  <a:t>+ 1 </a:t>
                </a:r>
                <a:endParaRPr lang="en-US" sz="1600" b="1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74" name="Double Bracket 173"/>
            <p:cNvSpPr/>
            <p:nvPr/>
          </p:nvSpPr>
          <p:spPr>
            <a:xfrm>
              <a:off x="2822418" y="4422037"/>
              <a:ext cx="651365" cy="405702"/>
            </a:xfrm>
            <a:prstGeom prst="bracketPair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074558" y="4410137"/>
            <a:ext cx="405971" cy="550905"/>
            <a:chOff x="2117424" y="4346982"/>
            <a:chExt cx="405971" cy="551415"/>
          </a:xfrm>
        </p:grpSpPr>
        <p:grpSp>
          <p:nvGrpSpPr>
            <p:cNvPr id="169" name="Group 168"/>
            <p:cNvGrpSpPr/>
            <p:nvPr/>
          </p:nvGrpSpPr>
          <p:grpSpPr>
            <a:xfrm>
              <a:off x="2117424" y="4346982"/>
              <a:ext cx="405971" cy="551415"/>
              <a:chOff x="2848255" y="1669831"/>
              <a:chExt cx="405971" cy="551415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2848255" y="1669831"/>
                <a:ext cx="39305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cs typeface="Times New Roman" pitchFamily="18" charset="0"/>
                  </a:rPr>
                  <a:t>10</a:t>
                </a:r>
                <a:endParaRPr lang="en-US" sz="1600" b="1" baseline="-25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2885009" y="1882692"/>
                <a:ext cx="36921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</a:rPr>
                  <a:t>2</a:t>
                </a:r>
                <a:endParaRPr lang="en-US" sz="1600" b="1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72" name="Straight Connector 171"/>
              <p:cNvCxnSpPr/>
              <p:nvPr/>
            </p:nvCxnSpPr>
            <p:spPr>
              <a:xfrm>
                <a:off x="2907436" y="1943289"/>
                <a:ext cx="24770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Double Bracket 174"/>
            <p:cNvSpPr/>
            <p:nvPr/>
          </p:nvSpPr>
          <p:spPr>
            <a:xfrm>
              <a:off x="2123034" y="4432165"/>
              <a:ext cx="364038" cy="413857"/>
            </a:xfrm>
            <a:prstGeom prst="bracketPair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76" name="TextBox 175"/>
          <p:cNvSpPr txBox="1"/>
          <p:nvPr/>
        </p:nvSpPr>
        <p:spPr>
          <a:xfrm>
            <a:off x="1216766" y="4507931"/>
            <a:ext cx="994091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Mean of 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5079585" y="4088822"/>
            <a:ext cx="1066643" cy="3074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0000FF"/>
                </a:solidFill>
                <a:latin typeface="Segoe Print" pitchFamily="2" charset="0"/>
              </a:rPr>
              <a:t>Mean of 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5103051" y="1335101"/>
            <a:ext cx="3562898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Median    = Mean of 5th </a:t>
            </a:r>
            <a:r>
              <a:rPr lang="en-US" sz="1600" b="1" dirty="0">
                <a:solidFill>
                  <a:prstClr val="black"/>
                </a:solidFill>
              </a:rPr>
              <a:t>and 6th terms. </a:t>
            </a:r>
          </a:p>
        </p:txBody>
      </p:sp>
      <p:sp>
        <p:nvSpPr>
          <p:cNvPr id="245" name="Rounded Rectangle 244"/>
          <p:cNvSpPr/>
          <p:nvPr/>
        </p:nvSpPr>
        <p:spPr>
          <a:xfrm>
            <a:off x="3975604" y="3103221"/>
            <a:ext cx="240725" cy="268282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46" name="Group 245"/>
          <p:cNvGrpSpPr/>
          <p:nvPr/>
        </p:nvGrpSpPr>
        <p:grpSpPr>
          <a:xfrm>
            <a:off x="3999678" y="2399322"/>
            <a:ext cx="925082" cy="795732"/>
            <a:chOff x="4086196" y="1462627"/>
            <a:chExt cx="690467" cy="795732"/>
          </a:xfrm>
        </p:grpSpPr>
        <p:sp>
          <p:nvSpPr>
            <p:cNvPr id="247" name="Cloud 12"/>
            <p:cNvSpPr/>
            <p:nvPr/>
          </p:nvSpPr>
          <p:spPr>
            <a:xfrm>
              <a:off x="4189049" y="1531365"/>
              <a:ext cx="474201" cy="522944"/>
            </a:xfrm>
            <a:prstGeom prst="wedgeRoundRectCallout">
              <a:avLst>
                <a:gd name="adj1" fmla="val -48432"/>
                <a:gd name="adj2" fmla="val 82123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4086196" y="1462627"/>
              <a:ext cx="690467" cy="795732"/>
            </a:xfrm>
            <a:prstGeom prst="cloudCallou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V Boli" pitchFamily="2" charset="0"/>
                  <a:cs typeface="MV Boli" pitchFamily="2" charset="0"/>
                </a:rPr>
                <a:t>6</a:t>
              </a:r>
              <a:r>
                <a:rPr lang="en-US" sz="1400" b="1" baseline="30000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V Boli" pitchFamily="2" charset="0"/>
                  <a:cs typeface="MV Boli" pitchFamily="2" charset="0"/>
                </a:rPr>
                <a:t>th</a:t>
              </a:r>
              <a:r>
                <a:rPr lang="en-US" sz="1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V Boli" pitchFamily="2" charset="0"/>
                  <a:cs typeface="MV Boli" pitchFamily="2" charset="0"/>
                </a:rPr>
                <a:t> term</a:t>
              </a:r>
              <a:endParaRPr lang="en-US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itchFamily="2" charset="0"/>
                <a:cs typeface="MV Boli" pitchFamily="2" charset="0"/>
              </a:endParaRPr>
            </a:p>
          </p:txBody>
        </p:sp>
      </p:grpSp>
      <p:sp>
        <p:nvSpPr>
          <p:cNvPr id="249" name="Rounded Rectangle 248"/>
          <p:cNvSpPr/>
          <p:nvPr/>
        </p:nvSpPr>
        <p:spPr>
          <a:xfrm>
            <a:off x="3768868" y="3089423"/>
            <a:ext cx="269411" cy="285231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50" name="Group 249"/>
          <p:cNvGrpSpPr/>
          <p:nvPr/>
        </p:nvGrpSpPr>
        <p:grpSpPr>
          <a:xfrm>
            <a:off x="3453780" y="2303017"/>
            <a:ext cx="925082" cy="795732"/>
            <a:chOff x="4086196" y="1462627"/>
            <a:chExt cx="690467" cy="795732"/>
          </a:xfrm>
        </p:grpSpPr>
        <p:sp>
          <p:nvSpPr>
            <p:cNvPr id="251" name="Cloud 12"/>
            <p:cNvSpPr/>
            <p:nvPr/>
          </p:nvSpPr>
          <p:spPr>
            <a:xfrm>
              <a:off x="4189049" y="1531365"/>
              <a:ext cx="474201" cy="522944"/>
            </a:xfrm>
            <a:prstGeom prst="wedgeRoundRectCallout">
              <a:avLst>
                <a:gd name="adj1" fmla="val 7039"/>
                <a:gd name="adj2" fmla="val 76664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4086196" y="1462627"/>
              <a:ext cx="690467" cy="795732"/>
            </a:xfrm>
            <a:prstGeom prst="cloudCallou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V Boli" pitchFamily="2" charset="0"/>
                  <a:cs typeface="MV Boli" pitchFamily="2" charset="0"/>
                </a:rPr>
                <a:t>5</a:t>
              </a:r>
              <a:r>
                <a:rPr lang="en-US" sz="1400" b="1" baseline="30000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V Boli" pitchFamily="2" charset="0"/>
                  <a:cs typeface="MV Boli" pitchFamily="2" charset="0"/>
                </a:rPr>
                <a:t>th</a:t>
              </a:r>
              <a:r>
                <a:rPr lang="en-US" sz="1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V Boli" pitchFamily="2" charset="0"/>
                  <a:cs typeface="MV Boli" pitchFamily="2" charset="0"/>
                </a:rPr>
                <a:t> term</a:t>
              </a:r>
              <a:endParaRPr lang="en-US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itchFamily="2" charset="0"/>
                <a:cs typeface="MV Boli" pitchFamily="2" charset="0"/>
              </a:endParaRPr>
            </a:p>
          </p:txBody>
        </p:sp>
      </p:grpSp>
      <p:sp>
        <p:nvSpPr>
          <p:cNvPr id="254" name="Rectangle 253"/>
          <p:cNvSpPr/>
          <p:nvPr/>
        </p:nvSpPr>
        <p:spPr>
          <a:xfrm>
            <a:off x="5014681" y="1698340"/>
            <a:ext cx="1258678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sym typeface="Symbol"/>
              </a:rPr>
              <a:t> </a:t>
            </a:r>
            <a:r>
              <a:rPr lang="en-US" sz="1600" b="1" dirty="0" smtClean="0">
                <a:solidFill>
                  <a:srgbClr val="000000"/>
                </a:solidFill>
              </a:rPr>
              <a:t>Median </a:t>
            </a:r>
            <a:r>
              <a:rPr lang="en-US" sz="1600" b="1" dirty="0">
                <a:solidFill>
                  <a:srgbClr val="000000"/>
                </a:solidFill>
              </a:rPr>
              <a:t>= </a:t>
            </a:r>
            <a:endParaRPr lang="en-US" sz="1600" b="1" dirty="0">
              <a:solidFill>
                <a:prstClr val="black"/>
              </a:solidFill>
            </a:endParaRPr>
          </a:p>
        </p:txBody>
      </p:sp>
      <p:grpSp>
        <p:nvGrpSpPr>
          <p:cNvPr id="255" name="Group 254"/>
          <p:cNvGrpSpPr/>
          <p:nvPr/>
        </p:nvGrpSpPr>
        <p:grpSpPr>
          <a:xfrm>
            <a:off x="6103012" y="1596888"/>
            <a:ext cx="588623" cy="550905"/>
            <a:chOff x="2735804" y="1669831"/>
            <a:chExt cx="588623" cy="551415"/>
          </a:xfrm>
        </p:grpSpPr>
        <p:sp>
          <p:nvSpPr>
            <p:cNvPr id="256" name="Rectangle 255"/>
            <p:cNvSpPr/>
            <p:nvPr/>
          </p:nvSpPr>
          <p:spPr>
            <a:xfrm>
              <a:off x="2735804" y="1669831"/>
              <a:ext cx="5886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cs typeface="Times New Roman" pitchFamily="18" charset="0"/>
                </a:rPr>
                <a:t>3 + 3</a:t>
              </a:r>
              <a:endParaRPr lang="en-US" sz="16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2880837" y="1882692"/>
              <a:ext cx="4061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2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258" name="Straight Connector 257"/>
            <p:cNvCxnSpPr/>
            <p:nvPr/>
          </p:nvCxnSpPr>
          <p:spPr>
            <a:xfrm>
              <a:off x="2828176" y="1943289"/>
              <a:ext cx="4080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1" name="Rectangle 260"/>
          <p:cNvSpPr/>
          <p:nvPr/>
        </p:nvSpPr>
        <p:spPr>
          <a:xfrm>
            <a:off x="6107978" y="2026607"/>
            <a:ext cx="288862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262" name="Rectangle 261"/>
          <p:cNvSpPr/>
          <p:nvPr/>
        </p:nvSpPr>
        <p:spPr>
          <a:xfrm>
            <a:off x="5940152" y="2026607"/>
            <a:ext cx="287258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grpSp>
        <p:nvGrpSpPr>
          <p:cNvPr id="266" name="Group 265"/>
          <p:cNvGrpSpPr/>
          <p:nvPr/>
        </p:nvGrpSpPr>
        <p:grpSpPr>
          <a:xfrm>
            <a:off x="7016968" y="1256435"/>
            <a:ext cx="1526147" cy="738664"/>
            <a:chOff x="3530943" y="1212971"/>
            <a:chExt cx="1526147" cy="738664"/>
          </a:xfrm>
        </p:grpSpPr>
        <p:sp>
          <p:nvSpPr>
            <p:cNvPr id="267" name="Rounded Rectangle 266"/>
            <p:cNvSpPr/>
            <p:nvPr/>
          </p:nvSpPr>
          <p:spPr>
            <a:xfrm>
              <a:off x="3577894" y="1241123"/>
              <a:ext cx="1400786" cy="70608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3530943" y="1212971"/>
              <a:ext cx="152614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Let us arrange given data in tabular form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aphicFrame>
        <p:nvGraphicFramePr>
          <p:cNvPr id="269" name="Table 2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978035"/>
              </p:ext>
            </p:extLst>
          </p:nvPr>
        </p:nvGraphicFramePr>
        <p:xfrm>
          <a:off x="4917184" y="2605101"/>
          <a:ext cx="3788916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5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72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505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Bookman Old Style" panose="02050604050505020204" pitchFamily="18" charset="0"/>
                        </a:rPr>
                        <a:t>Observation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05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Bookman Old Style" panose="02050604050505020204" pitchFamily="18" charset="0"/>
                        </a:rPr>
                        <a:t>Frequency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0" name="TextBox 269"/>
          <p:cNvSpPr txBox="1"/>
          <p:nvPr/>
        </p:nvSpPr>
        <p:spPr>
          <a:xfrm>
            <a:off x="6405719" y="2615040"/>
            <a:ext cx="48487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6761988" y="2618352"/>
            <a:ext cx="48487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7181220" y="2618353"/>
            <a:ext cx="484876" cy="322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7944669" y="2597106"/>
            <a:ext cx="48487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8285513" y="2597106"/>
            <a:ext cx="456775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6405719" y="2953801"/>
            <a:ext cx="48487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6761988" y="2953801"/>
            <a:ext cx="48487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7181220" y="2953801"/>
            <a:ext cx="48487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7944669" y="2953801"/>
            <a:ext cx="48487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8271461" y="2953801"/>
            <a:ext cx="48487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0" name="Rounded Rectangle 279"/>
          <p:cNvSpPr/>
          <p:nvPr/>
        </p:nvSpPr>
        <p:spPr>
          <a:xfrm>
            <a:off x="1782214" y="883221"/>
            <a:ext cx="240725" cy="268282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1" name="Rounded Rectangle 280"/>
          <p:cNvSpPr/>
          <p:nvPr/>
        </p:nvSpPr>
        <p:spPr>
          <a:xfrm>
            <a:off x="2022939" y="883221"/>
            <a:ext cx="240725" cy="268282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2" name="Rounded Rectangle 281"/>
          <p:cNvSpPr/>
          <p:nvPr/>
        </p:nvSpPr>
        <p:spPr>
          <a:xfrm>
            <a:off x="806319" y="883221"/>
            <a:ext cx="240725" cy="268282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3" name="Rounded Rectangle 282"/>
          <p:cNvSpPr/>
          <p:nvPr/>
        </p:nvSpPr>
        <p:spPr>
          <a:xfrm>
            <a:off x="1024352" y="883221"/>
            <a:ext cx="240725" cy="268282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4" name="Rounded Rectangle 283"/>
          <p:cNvSpPr/>
          <p:nvPr/>
        </p:nvSpPr>
        <p:spPr>
          <a:xfrm>
            <a:off x="2271412" y="883221"/>
            <a:ext cx="240725" cy="268282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5" name="Rounded Rectangle 284"/>
          <p:cNvSpPr/>
          <p:nvPr/>
        </p:nvSpPr>
        <p:spPr>
          <a:xfrm>
            <a:off x="2496961" y="883221"/>
            <a:ext cx="240725" cy="268282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6" name="Rounded Rectangle 285"/>
          <p:cNvSpPr/>
          <p:nvPr/>
        </p:nvSpPr>
        <p:spPr>
          <a:xfrm>
            <a:off x="2997143" y="883221"/>
            <a:ext cx="240725" cy="268282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7" name="Rounded Rectangle 286"/>
          <p:cNvSpPr/>
          <p:nvPr/>
        </p:nvSpPr>
        <p:spPr>
          <a:xfrm>
            <a:off x="1273143" y="883221"/>
            <a:ext cx="240725" cy="268282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8" name="Rounded Rectangle 287"/>
          <p:cNvSpPr/>
          <p:nvPr/>
        </p:nvSpPr>
        <p:spPr>
          <a:xfrm>
            <a:off x="2762069" y="883221"/>
            <a:ext cx="240725" cy="268282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9" name="Rounded Rectangle 288"/>
          <p:cNvSpPr/>
          <p:nvPr/>
        </p:nvSpPr>
        <p:spPr>
          <a:xfrm>
            <a:off x="1513232" y="883221"/>
            <a:ext cx="240725" cy="268282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90" name="Group 289"/>
          <p:cNvGrpSpPr/>
          <p:nvPr/>
        </p:nvGrpSpPr>
        <p:grpSpPr>
          <a:xfrm>
            <a:off x="6585692" y="1267605"/>
            <a:ext cx="1826570" cy="746906"/>
            <a:chOff x="3346232" y="1212971"/>
            <a:chExt cx="1826570" cy="746904"/>
          </a:xfrm>
        </p:grpSpPr>
        <p:sp>
          <p:nvSpPr>
            <p:cNvPr id="291" name="Rounded Rectangle 290"/>
            <p:cNvSpPr/>
            <p:nvPr/>
          </p:nvSpPr>
          <p:spPr>
            <a:xfrm>
              <a:off x="3440128" y="1249718"/>
              <a:ext cx="1638219" cy="7101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3346232" y="1212971"/>
              <a:ext cx="182657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Let us find frequency of each observation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293" name="Group 292"/>
          <p:cNvGrpSpPr/>
          <p:nvPr/>
        </p:nvGrpSpPr>
        <p:grpSpPr>
          <a:xfrm>
            <a:off x="6903922" y="1392603"/>
            <a:ext cx="1576597" cy="765792"/>
            <a:chOff x="3405456" y="1170439"/>
            <a:chExt cx="1576597" cy="765792"/>
          </a:xfrm>
        </p:grpSpPr>
        <p:sp>
          <p:nvSpPr>
            <p:cNvPr id="294" name="Rounded Rectangle 293"/>
            <p:cNvSpPr/>
            <p:nvPr/>
          </p:nvSpPr>
          <p:spPr>
            <a:xfrm>
              <a:off x="3459523" y="1211798"/>
              <a:ext cx="1466079" cy="7244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3405456" y="1170439"/>
              <a:ext cx="157659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Which frequency </a:t>
              </a:r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is the maximum?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296" name="Group 295"/>
          <p:cNvGrpSpPr/>
          <p:nvPr/>
        </p:nvGrpSpPr>
        <p:grpSpPr>
          <a:xfrm>
            <a:off x="6733067" y="1347789"/>
            <a:ext cx="1702672" cy="738664"/>
            <a:chOff x="3442680" y="1243962"/>
            <a:chExt cx="1702672" cy="738664"/>
          </a:xfrm>
        </p:grpSpPr>
        <p:sp>
          <p:nvSpPr>
            <p:cNvPr id="297" name="Rounded Rectangle 296"/>
            <p:cNvSpPr/>
            <p:nvPr/>
          </p:nvSpPr>
          <p:spPr>
            <a:xfrm>
              <a:off x="3506058" y="1299783"/>
              <a:ext cx="1612688" cy="65479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3442680" y="1243962"/>
              <a:ext cx="17026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Observation corresponding to 4 is Mode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299" name="TextBox 298"/>
          <p:cNvSpPr txBox="1"/>
          <p:nvPr/>
        </p:nvSpPr>
        <p:spPr>
          <a:xfrm>
            <a:off x="5016356" y="3238047"/>
            <a:ext cx="3804116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Here, </a:t>
            </a:r>
            <a:r>
              <a:rPr lang="en-US" sz="1600" b="1" dirty="0">
                <a:solidFill>
                  <a:prstClr val="black"/>
                </a:solidFill>
              </a:rPr>
              <a:t>3</a:t>
            </a:r>
            <a:r>
              <a:rPr lang="en-US" sz="1600" b="1" dirty="0" smtClean="0">
                <a:solidFill>
                  <a:prstClr val="black"/>
                </a:solidFill>
              </a:rPr>
              <a:t> occurs maximum number of times</a:t>
            </a:r>
          </a:p>
        </p:txBody>
      </p:sp>
      <p:sp>
        <p:nvSpPr>
          <p:cNvPr id="300" name="Rectangle 299"/>
          <p:cNvSpPr/>
          <p:nvPr/>
        </p:nvSpPr>
        <p:spPr>
          <a:xfrm>
            <a:off x="7579213" y="2615182"/>
            <a:ext cx="363356" cy="671322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7583018" y="2947054"/>
            <a:ext cx="363356" cy="322199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7528204" y="2600419"/>
            <a:ext cx="48487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7528204" y="2953801"/>
            <a:ext cx="48487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04" name="Straight Connector 303"/>
          <p:cNvCxnSpPr/>
          <p:nvPr/>
        </p:nvCxnSpPr>
        <p:spPr>
          <a:xfrm flipV="1">
            <a:off x="5079585" y="1272502"/>
            <a:ext cx="5997" cy="11268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Rectangle 346"/>
          <p:cNvSpPr/>
          <p:nvPr/>
        </p:nvSpPr>
        <p:spPr>
          <a:xfrm>
            <a:off x="6375936" y="3567442"/>
            <a:ext cx="1069705" cy="286251"/>
          </a:xfrm>
          <a:prstGeom prst="rect">
            <a:avLst/>
          </a:prstGeom>
          <a:ln>
            <a:solidFill>
              <a:srgbClr val="C000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6385917" y="3535950"/>
            <a:ext cx="1145760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Mode  = 3  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5014681" y="2287875"/>
            <a:ext cx="362600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80" name="Rectangle 29"/>
          <p:cNvSpPr>
            <a:spLocks noChangeArrowheads="1"/>
          </p:cNvSpPr>
          <p:nvPr/>
        </p:nvSpPr>
        <p:spPr bwMode="auto">
          <a:xfrm>
            <a:off x="5290819" y="2322424"/>
            <a:ext cx="1042279" cy="279957"/>
          </a:xfrm>
          <a:prstGeom prst="rect">
            <a:avLst/>
          </a:prstGeom>
          <a:ln>
            <a:solidFill>
              <a:srgbClr val="C000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5255336" y="2287875"/>
            <a:ext cx="1329899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Median </a:t>
            </a:r>
            <a:r>
              <a:rPr lang="en-US" sz="1600" b="1" dirty="0">
                <a:solidFill>
                  <a:prstClr val="black"/>
                </a:solidFill>
              </a:rPr>
              <a:t>= 3</a:t>
            </a:r>
          </a:p>
        </p:txBody>
      </p:sp>
    </p:spTree>
    <p:extLst>
      <p:ext uri="{BB962C8B-B14F-4D97-AF65-F5344CB8AC3E}">
        <p14:creationId xmlns:p14="http://schemas.microsoft.com/office/powerpoint/2010/main" val="125678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1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4" dur="5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500"/>
                            </p:stCondLst>
                            <p:childTnLst>
                              <p:par>
                                <p:cTn id="41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4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8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5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1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1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89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4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6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0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9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5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0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500"/>
                            </p:stCondLst>
                            <p:childTnLst>
                              <p:par>
                                <p:cTn id="522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4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1000"/>
                            </p:stCondLst>
                            <p:childTnLst>
                              <p:par>
                                <p:cTn id="526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8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500"/>
                            </p:stCondLst>
                            <p:childTnLst>
                              <p:par>
                                <p:cTn id="5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6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9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2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5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51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56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1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6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72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7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9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5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3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7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3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500"/>
                            </p:stCondLst>
                            <p:childTnLst>
                              <p:par>
                                <p:cTn id="6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2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6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8" fill="hold">
                      <p:stCondLst>
                        <p:cond delay="indefinite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2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6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2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9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  <p:bldP spid="346" grpId="0" animBg="1"/>
      <p:bldP spid="346" grpId="1" animBg="1"/>
      <p:bldP spid="345" grpId="0" animBg="1"/>
      <p:bldP spid="345" grpId="1" animBg="1"/>
      <p:bldP spid="344" grpId="0" animBg="1"/>
      <p:bldP spid="344" grpId="1" animBg="1"/>
      <p:bldP spid="343" grpId="0" animBg="1"/>
      <p:bldP spid="343" grpId="1" animBg="1"/>
      <p:bldP spid="59" grpId="0" animBg="1"/>
      <p:bldP spid="59" grpId="1" animBg="1"/>
      <p:bldP spid="15" grpId="0"/>
      <p:bldP spid="25" grpId="0" animBg="1"/>
      <p:bldP spid="25" grpId="1" animBg="1"/>
      <p:bldP spid="25" grpId="2" animBg="1"/>
      <p:bldP spid="32" grpId="0" animBg="1"/>
      <p:bldP spid="33" grpId="0"/>
      <p:bldP spid="34" grpId="0"/>
      <p:bldP spid="37" grpId="0" animBg="1"/>
      <p:bldP spid="37" grpId="1" animBg="1"/>
      <p:bldP spid="39" grpId="0"/>
      <p:bldP spid="40" grpId="0"/>
      <p:bldP spid="41" grpId="0"/>
      <p:bldP spid="46" grpId="0"/>
      <p:bldP spid="50" grpId="0"/>
      <p:bldP spid="51" grpId="0"/>
      <p:bldP spid="53" grpId="0"/>
      <p:bldP spid="54" grpId="0" animBg="1"/>
      <p:bldP spid="54" grpId="1" animBg="1"/>
      <p:bldP spid="56" grpId="0"/>
      <p:bldP spid="71" grpId="0"/>
      <p:bldP spid="113" grpId="0"/>
      <p:bldP spid="114" grpId="0"/>
      <p:bldP spid="115" grpId="0"/>
      <p:bldP spid="139" grpId="0" animBg="1"/>
      <p:bldP spid="139" grpId="1" animBg="1"/>
      <p:bldP spid="140" grpId="0"/>
      <p:bldP spid="140" grpId="1"/>
      <p:bldP spid="141" grpId="0" build="allAtOnce"/>
      <p:bldP spid="142" grpId="0"/>
      <p:bldP spid="144" grpId="0"/>
      <p:bldP spid="144" grpId="1"/>
      <p:bldP spid="148" grpId="0"/>
      <p:bldP spid="149" grpId="0"/>
      <p:bldP spid="150" grpId="0"/>
      <p:bldP spid="151" grpId="0"/>
      <p:bldP spid="152" grpId="0" build="allAtOnce"/>
      <p:bldP spid="158" grpId="0"/>
      <p:bldP spid="97" grpId="0"/>
      <p:bldP spid="108" grpId="0"/>
      <p:bldP spid="161" grpId="0"/>
      <p:bldP spid="168" grpId="0"/>
      <p:bldP spid="173" grpId="0"/>
      <p:bldP spid="176" grpId="0"/>
      <p:bldP spid="177" grpId="0"/>
      <p:bldP spid="177" grpId="1"/>
      <p:bldP spid="241" grpId="0"/>
      <p:bldP spid="245" grpId="0" animBg="1"/>
      <p:bldP spid="245" grpId="1" animBg="1"/>
      <p:bldP spid="249" grpId="0" animBg="1"/>
      <p:bldP spid="249" grpId="1" animBg="1"/>
      <p:bldP spid="254" grpId="0"/>
      <p:bldP spid="261" grpId="0"/>
      <p:bldP spid="262" grpId="0"/>
      <p:bldP spid="270" grpId="0"/>
      <p:bldP spid="271" grpId="0"/>
      <p:bldP spid="272" grpId="0"/>
      <p:bldP spid="273" grpId="0"/>
      <p:bldP spid="274" grpId="0"/>
      <p:bldP spid="275" grpId="0"/>
      <p:bldP spid="276" grpId="0"/>
      <p:bldP spid="277" grpId="0"/>
      <p:bldP spid="278" grpId="0"/>
      <p:bldP spid="279" grpId="0"/>
      <p:bldP spid="280" grpId="0" animBg="1"/>
      <p:bldP spid="280" grpId="1" animBg="1"/>
      <p:bldP spid="281" grpId="0" animBg="1"/>
      <p:bldP spid="281" grpId="1" animBg="1"/>
      <p:bldP spid="282" grpId="0" animBg="1"/>
      <p:bldP spid="282" grpId="1" animBg="1"/>
      <p:bldP spid="283" grpId="0" animBg="1"/>
      <p:bldP spid="283" grpId="1" animBg="1"/>
      <p:bldP spid="284" grpId="0" animBg="1"/>
      <p:bldP spid="284" grpId="1" animBg="1"/>
      <p:bldP spid="285" grpId="0" animBg="1"/>
      <p:bldP spid="285" grpId="1" animBg="1"/>
      <p:bldP spid="286" grpId="0" animBg="1"/>
      <p:bldP spid="286" grpId="1" animBg="1"/>
      <p:bldP spid="287" grpId="0" animBg="1"/>
      <p:bldP spid="287" grpId="1" animBg="1"/>
      <p:bldP spid="288" grpId="0" animBg="1"/>
      <p:bldP spid="288" grpId="1" animBg="1"/>
      <p:bldP spid="289" grpId="0" animBg="1"/>
      <p:bldP spid="289" grpId="1" animBg="1"/>
      <p:bldP spid="299" grpId="0"/>
      <p:bldP spid="300" grpId="0" animBg="1"/>
      <p:bldP spid="301" grpId="0" animBg="1"/>
      <p:bldP spid="301" grpId="1" animBg="1"/>
      <p:bldP spid="302" grpId="0"/>
      <p:bldP spid="303" grpId="0"/>
      <p:bldP spid="347" grpId="0" animBg="1"/>
      <p:bldP spid="348" grpId="0"/>
      <p:bldP spid="179" grpId="0"/>
      <p:bldP spid="180" grpId="0" animBg="1"/>
      <p:bldP spid="18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37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96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196"/>
          <p:cNvSpPr/>
          <p:nvPr/>
        </p:nvSpPr>
        <p:spPr>
          <a:xfrm>
            <a:off x="1668675" y="855780"/>
            <a:ext cx="4634631" cy="33855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2109599" y="1172994"/>
            <a:ext cx="671457" cy="33855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530153" y="1172994"/>
            <a:ext cx="536350" cy="33855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59" name="Rectangular Callout 58"/>
          <p:cNvSpPr/>
          <p:nvPr/>
        </p:nvSpPr>
        <p:spPr>
          <a:xfrm>
            <a:off x="1892903" y="2160997"/>
            <a:ext cx="2214854" cy="272198"/>
          </a:xfrm>
          <a:prstGeom prst="wedgeRectCallout">
            <a:avLst>
              <a:gd name="adj1" fmla="val -25064"/>
              <a:gd name="adj2" fmla="val 49484"/>
            </a:avLst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3487" y="601924"/>
            <a:ext cx="8100955" cy="830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</a:rPr>
              <a:t>Q.   In a Mathematics test given to 15 students, the following marks (out of 100) are</a:t>
            </a:r>
          </a:p>
          <a:p>
            <a:r>
              <a:rPr lang="en-US" sz="1600" b="1" dirty="0">
                <a:solidFill>
                  <a:srgbClr val="0000CC"/>
                </a:solidFill>
              </a:rPr>
              <a:t>       recorded:  41, 39, 48, 52, 46, 62, 54, 40, 96, 52, 98, 40, 42, 52, 60</a:t>
            </a:r>
          </a:p>
          <a:p>
            <a:r>
              <a:rPr lang="en-US" sz="1600" b="1" dirty="0">
                <a:solidFill>
                  <a:srgbClr val="0000CC"/>
                </a:solidFill>
              </a:rPr>
              <a:t>       Find the mean, median and mode of this data.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676168" y="869470"/>
            <a:ext cx="4595207" cy="28015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92511" y="1585723"/>
            <a:ext cx="497252" cy="33855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47763" y="1587868"/>
            <a:ext cx="1032057" cy="3074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Given data:</a:t>
            </a:r>
            <a:endParaRPr lang="en-US" sz="1200" b="1" dirty="0" smtClean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95711" y="1589515"/>
            <a:ext cx="4764074" cy="3074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41, 39, 48, 52, 46, 62, 54, 40, 96, 52, 98, 40, 42, 52, </a:t>
            </a:r>
            <a:r>
              <a:rPr lang="en-US" sz="1400" b="1" dirty="0" smtClean="0">
                <a:solidFill>
                  <a:prstClr val="black"/>
                </a:solidFill>
              </a:rPr>
              <a:t>60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7" name="Rectangular Callout 36"/>
          <p:cNvSpPr/>
          <p:nvPr/>
        </p:nvSpPr>
        <p:spPr>
          <a:xfrm>
            <a:off x="1891768" y="1883672"/>
            <a:ext cx="2214854" cy="272198"/>
          </a:xfrm>
          <a:prstGeom prst="wedgeRectCallout">
            <a:avLst>
              <a:gd name="adj1" fmla="val -25064"/>
              <a:gd name="adj2" fmla="val 49484"/>
            </a:avLst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54504" y="1832101"/>
            <a:ext cx="2673332" cy="374224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</a:rPr>
              <a:t>Sum of all observations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08998" y="1852342"/>
            <a:ext cx="2999773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</a:rPr>
              <a:t>_______________________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96526" y="2094360"/>
            <a:ext cx="2673332" cy="374224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</a:rPr>
              <a:t>Number of observations</a:t>
            </a:r>
            <a:endParaRPr lang="en-US" sz="1600" b="1" dirty="0">
              <a:solidFill>
                <a:prstClr val="black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969492" y="897849"/>
            <a:ext cx="1418932" cy="738663"/>
            <a:chOff x="3392650" y="1180760"/>
            <a:chExt cx="1418932" cy="738664"/>
          </a:xfrm>
        </p:grpSpPr>
        <p:sp>
          <p:nvSpPr>
            <p:cNvPr id="43" name="Rounded Rectangle 42"/>
            <p:cNvSpPr/>
            <p:nvPr/>
          </p:nvSpPr>
          <p:spPr>
            <a:xfrm>
              <a:off x="3392650" y="1220773"/>
              <a:ext cx="1418932" cy="67150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40005" y="1180760"/>
              <a:ext cx="132650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What is the formula to find mean?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797266" y="1920282"/>
            <a:ext cx="678391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Mean</a:t>
            </a:r>
            <a:endParaRPr lang="en-US" sz="1600" b="1" dirty="0">
              <a:solidFill>
                <a:prstClr val="black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379244" y="1930905"/>
            <a:ext cx="279244" cy="338241"/>
            <a:chOff x="1262589" y="2089966"/>
            <a:chExt cx="279244" cy="338554"/>
          </a:xfrm>
        </p:grpSpPr>
        <p:sp>
          <p:nvSpPr>
            <p:cNvPr id="48" name="Rectangle 47"/>
            <p:cNvSpPr/>
            <p:nvPr/>
          </p:nvSpPr>
          <p:spPr>
            <a:xfrm>
              <a:off x="1262589" y="2089966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x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345558" y="2214091"/>
              <a:ext cx="1082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1548361" y="1956759"/>
            <a:ext cx="287258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32712" y="1930905"/>
            <a:ext cx="362600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46688" y="2594865"/>
            <a:ext cx="4572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=</a:t>
            </a:r>
          </a:p>
        </p:txBody>
      </p:sp>
      <p:sp>
        <p:nvSpPr>
          <p:cNvPr id="54" name="Rectangular Callout 53"/>
          <p:cNvSpPr/>
          <p:nvPr/>
        </p:nvSpPr>
        <p:spPr>
          <a:xfrm>
            <a:off x="2023849" y="1574461"/>
            <a:ext cx="5380847" cy="292279"/>
          </a:xfrm>
          <a:prstGeom prst="wedgeRectCallout">
            <a:avLst>
              <a:gd name="adj1" fmla="val -25064"/>
              <a:gd name="adj2" fmla="val 49484"/>
            </a:avLst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prstClr val="white"/>
                </a:solidFill>
              </a:rPr>
              <a:t>41 + 39 + 48 + 52 + 46 + 62+ 54 + 40+  96 +52 +98 +40 +42 +52 +</a:t>
            </a:r>
            <a:r>
              <a:rPr lang="en-US" sz="1500" dirty="0" smtClean="0">
                <a:solidFill>
                  <a:prstClr val="white"/>
                </a:solidFill>
              </a:rPr>
              <a:t>60</a:t>
            </a:r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38071" y="2442717"/>
            <a:ext cx="6094938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cs typeface="Times New Roman" pitchFamily="18" charset="0"/>
              </a:rPr>
              <a:t>41 + 39 + 48 + 52 + 46 + </a:t>
            </a:r>
            <a:r>
              <a:rPr lang="en-US" sz="1600" b="1" dirty="0" smtClean="0">
                <a:solidFill>
                  <a:prstClr val="black"/>
                </a:solidFill>
                <a:cs typeface="Times New Roman" pitchFamily="18" charset="0"/>
              </a:rPr>
              <a:t>62 + </a:t>
            </a:r>
            <a:r>
              <a:rPr lang="en-US" sz="1600" b="1" dirty="0">
                <a:solidFill>
                  <a:prstClr val="black"/>
                </a:solidFill>
                <a:cs typeface="Times New Roman" pitchFamily="18" charset="0"/>
              </a:rPr>
              <a:t>54 + </a:t>
            </a:r>
            <a:r>
              <a:rPr lang="en-US" sz="1600" b="1" dirty="0" smtClean="0">
                <a:solidFill>
                  <a:prstClr val="black"/>
                </a:solidFill>
                <a:cs typeface="Times New Roman" pitchFamily="18" charset="0"/>
              </a:rPr>
              <a:t>40 +  </a:t>
            </a:r>
            <a:r>
              <a:rPr lang="en-US" sz="1600" b="1" dirty="0">
                <a:solidFill>
                  <a:prstClr val="black"/>
                </a:solidFill>
                <a:cs typeface="Times New Roman" pitchFamily="18" charset="0"/>
              </a:rPr>
              <a:t>96 </a:t>
            </a:r>
            <a:r>
              <a:rPr lang="en-US" sz="1600" b="1" dirty="0" smtClean="0">
                <a:solidFill>
                  <a:prstClr val="black"/>
                </a:solidFill>
                <a:cs typeface="Times New Roman" pitchFamily="18" charset="0"/>
              </a:rPr>
              <a:t>+ 52 + 98  + 40 + 42 + 52 + 60</a:t>
            </a:r>
            <a:endParaRPr lang="en-US" sz="1600" b="1" dirty="0">
              <a:solidFill>
                <a:prstClr val="black"/>
              </a:solidFill>
              <a:cs typeface="Times New Roman" pitchFamily="18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6917900" y="897849"/>
            <a:ext cx="1326508" cy="738663"/>
            <a:chOff x="3440005" y="1180760"/>
            <a:chExt cx="1326508" cy="738664"/>
          </a:xfrm>
        </p:grpSpPr>
        <p:sp>
          <p:nvSpPr>
            <p:cNvPr id="61" name="Rounded Rectangle 60"/>
            <p:cNvSpPr/>
            <p:nvPr/>
          </p:nvSpPr>
          <p:spPr>
            <a:xfrm>
              <a:off x="3450697" y="1211257"/>
              <a:ext cx="1302838" cy="67150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440005" y="1180760"/>
              <a:ext cx="132650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How many observations are there?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240612" y="1009606"/>
            <a:ext cx="563636" cy="554964"/>
            <a:chOff x="3756472" y="1282217"/>
            <a:chExt cx="563636" cy="554964"/>
          </a:xfrm>
        </p:grpSpPr>
        <p:sp>
          <p:nvSpPr>
            <p:cNvPr id="65" name="Cloud 64"/>
            <p:cNvSpPr/>
            <p:nvPr/>
          </p:nvSpPr>
          <p:spPr>
            <a:xfrm>
              <a:off x="3756472" y="1282217"/>
              <a:ext cx="563636" cy="554964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83615" y="1387496"/>
              <a:ext cx="4904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15</a:t>
              </a:r>
              <a:endParaRPr lang="en-US" sz="14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71" name="Rectangle 70"/>
          <p:cNvSpPr/>
          <p:nvPr/>
        </p:nvSpPr>
        <p:spPr>
          <a:xfrm>
            <a:off x="4690724" y="2715313"/>
            <a:ext cx="406139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15</a:t>
            </a:r>
            <a:endParaRPr lang="en-US" sz="1600" b="1" dirty="0">
              <a:solidFill>
                <a:prstClr val="black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1903216" y="2734948"/>
            <a:ext cx="5981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ular Callout 75"/>
          <p:cNvSpPr/>
          <p:nvPr/>
        </p:nvSpPr>
        <p:spPr>
          <a:xfrm>
            <a:off x="5310492" y="1866080"/>
            <a:ext cx="1709781" cy="2059551"/>
          </a:xfrm>
          <a:prstGeom prst="wedgeRectCallout">
            <a:avLst>
              <a:gd name="adj1" fmla="val -25064"/>
              <a:gd name="adj2" fmla="val 4948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79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522710"/>
              </p:ext>
            </p:extLst>
          </p:nvPr>
        </p:nvGraphicFramePr>
        <p:xfrm>
          <a:off x="5700619" y="2081517"/>
          <a:ext cx="759698" cy="37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3" imgW="431640" imgH="203040" progId="Equation.DSMT4">
                  <p:embed/>
                </p:oleObj>
              </mc:Choice>
              <mc:Fallback>
                <p:oleObj name="Equation" r:id="rId3" imgW="431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0619" y="2081517"/>
                        <a:ext cx="759698" cy="3768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5765278" y="2101820"/>
            <a:ext cx="618596" cy="322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822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435206" y="2102184"/>
            <a:ext cx="424992" cy="322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15 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767421" y="1856613"/>
            <a:ext cx="35651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759210" y="2315813"/>
            <a:ext cx="47944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75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655017" y="2309564"/>
            <a:ext cx="39080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-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766462" y="2364018"/>
            <a:ext cx="60991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____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882053" y="2570397"/>
            <a:ext cx="35651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002120" y="2570397"/>
            <a:ext cx="356511" cy="322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905326" y="1855445"/>
            <a:ext cx="573543" cy="322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890279" y="2751648"/>
            <a:ext cx="47944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60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760686" y="2751648"/>
            <a:ext cx="39080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-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916576" y="2804689"/>
            <a:ext cx="60991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____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038352" y="1856613"/>
            <a:ext cx="35651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.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899894" y="3014011"/>
            <a:ext cx="779424" cy="322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120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791818" y="3291163"/>
            <a:ext cx="598241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54. 8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568229" y="3291163"/>
            <a:ext cx="287258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95093" y="3582633"/>
            <a:ext cx="2816880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Given data in ascending order: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6744620" y="908592"/>
            <a:ext cx="1859828" cy="799861"/>
            <a:chOff x="3190880" y="1224290"/>
            <a:chExt cx="1859828" cy="799861"/>
          </a:xfrm>
        </p:grpSpPr>
        <p:sp>
          <p:nvSpPr>
            <p:cNvPr id="137" name="Rounded Rectangle 136"/>
            <p:cNvSpPr/>
            <p:nvPr/>
          </p:nvSpPr>
          <p:spPr>
            <a:xfrm>
              <a:off x="3254657" y="1224290"/>
              <a:ext cx="1766168" cy="79986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190880" y="1227170"/>
              <a:ext cx="185982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Let us arrange class test marks in ascending order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39" name="Rounded Rectangle 138"/>
          <p:cNvSpPr/>
          <p:nvPr/>
        </p:nvSpPr>
        <p:spPr>
          <a:xfrm>
            <a:off x="4132122" y="3841772"/>
            <a:ext cx="4372321" cy="1015269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28000">
                <a:schemeClr val="accent5">
                  <a:lumMod val="20000"/>
                  <a:lumOff val="80000"/>
                </a:schemeClr>
              </a:gs>
              <a:gs pos="75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  <a:ln>
            <a:solidFill>
              <a:srgbClr val="002060"/>
            </a:solidFill>
            <a:prstDash val="solid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160920" y="3794753"/>
            <a:ext cx="2431755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Steps to find Median:</a:t>
            </a:r>
            <a:endParaRPr lang="en-US" sz="1600" b="1" u="sng" dirty="0">
              <a:solidFill>
                <a:srgbClr val="8064A2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139421" y="4091880"/>
            <a:ext cx="4191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Segoe Print" pitchFamily="2" charset="0"/>
              </a:rPr>
              <a:t>1) Arrange the data in either ascending </a:t>
            </a:r>
          </a:p>
          <a:p>
            <a:r>
              <a:rPr lang="en-US" sz="1400" b="1" dirty="0">
                <a:solidFill>
                  <a:srgbClr val="0000FF"/>
                </a:solidFill>
                <a:latin typeface="Segoe Print" pitchFamily="2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Segoe Print" pitchFamily="2" charset="0"/>
              </a:rPr>
              <a:t>  or descending order.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3098097" y="3582633"/>
            <a:ext cx="4573919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39, 40, 40, 41, 42, 46, 48, 52, 52, 54, 60, 62, 96, </a:t>
            </a:r>
            <a:r>
              <a:rPr lang="en-US" sz="1600" b="1" dirty="0" smtClean="0">
                <a:solidFill>
                  <a:prstClr val="black"/>
                </a:solidFill>
              </a:rPr>
              <a:t>98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139952" y="4107039"/>
            <a:ext cx="471487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Segoe Print" pitchFamily="2" charset="0"/>
              </a:rPr>
              <a:t>2) Find the total number of observations (N).</a:t>
            </a:r>
          </a:p>
        </p:txBody>
      </p:sp>
      <p:grpSp>
        <p:nvGrpSpPr>
          <p:cNvPr id="145" name="Group 144"/>
          <p:cNvGrpSpPr/>
          <p:nvPr/>
        </p:nvGrpSpPr>
        <p:grpSpPr>
          <a:xfrm>
            <a:off x="5044992" y="1121680"/>
            <a:ext cx="1769562" cy="586774"/>
            <a:chOff x="3236013" y="1337575"/>
            <a:chExt cx="1769562" cy="654645"/>
          </a:xfrm>
        </p:grpSpPr>
        <p:sp>
          <p:nvSpPr>
            <p:cNvPr id="146" name="Rounded Rectangle 145"/>
            <p:cNvSpPr/>
            <p:nvPr/>
          </p:nvSpPr>
          <p:spPr>
            <a:xfrm>
              <a:off x="3289115" y="1337575"/>
              <a:ext cx="1697252" cy="63259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36013" y="1409021"/>
              <a:ext cx="1769562" cy="583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i.e. from lowest to highest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495093" y="3836575"/>
            <a:ext cx="3730592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Total number of observations (N) =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483565" y="3836575"/>
            <a:ext cx="533400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15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495093" y="4124313"/>
            <a:ext cx="1808146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Since  N  is odd,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95093" y="4440598"/>
            <a:ext cx="1143000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Median = 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4139920" y="4081248"/>
            <a:ext cx="32766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Segoe Print" pitchFamily="2" charset="0"/>
              </a:rPr>
              <a:t>3) If N is odd then, 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Segoe Print" pitchFamily="2" charset="0"/>
              </a:rPr>
              <a:t>   Median = 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1810296" y="2787574"/>
            <a:ext cx="497252" cy="550905"/>
            <a:chOff x="2778644" y="1669831"/>
            <a:chExt cx="497252" cy="551415"/>
          </a:xfrm>
        </p:grpSpPr>
        <p:sp>
          <p:nvSpPr>
            <p:cNvPr id="104" name="Rectangle 103"/>
            <p:cNvSpPr/>
            <p:nvPr/>
          </p:nvSpPr>
          <p:spPr>
            <a:xfrm>
              <a:off x="2778644" y="1669831"/>
              <a:ext cx="4972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cs typeface="Times New Roman" pitchFamily="18" charset="0"/>
                </a:rPr>
                <a:t>822</a:t>
              </a:r>
              <a:endParaRPr lang="en-US" sz="16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824201" y="1882692"/>
              <a:ext cx="4061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15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2854057" y="1943289"/>
              <a:ext cx="3372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/>
          <p:cNvSpPr/>
          <p:nvPr/>
        </p:nvSpPr>
        <p:spPr>
          <a:xfrm>
            <a:off x="1544712" y="2879015"/>
            <a:ext cx="287258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905817" y="3270892"/>
            <a:ext cx="741489" cy="322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120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760686" y="3264645"/>
            <a:ext cx="39080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-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118651" y="1856613"/>
            <a:ext cx="35651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</a:rPr>
              <a:t>8</a:t>
            </a:r>
            <a:endParaRPr lang="en-US" sz="1400" dirty="0" smtClean="0">
              <a:solidFill>
                <a:prstClr val="black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904658" y="3326283"/>
            <a:ext cx="60991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____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132362" y="3532662"/>
            <a:ext cx="35651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0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034601" y="4440358"/>
            <a:ext cx="868772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</a:rPr>
              <a:t>th</a:t>
            </a:r>
            <a:r>
              <a:rPr lang="en-US" sz="1600" b="1" dirty="0" smtClean="0">
                <a:solidFill>
                  <a:prstClr val="black"/>
                </a:solidFill>
              </a:rPr>
              <a:t> term</a:t>
            </a:r>
            <a:endParaRPr lang="en-US" sz="1600" b="1" dirty="0">
              <a:solidFill>
                <a:prstClr val="black"/>
              </a:solidFill>
            </a:endParaRPr>
          </a:p>
        </p:txBody>
      </p:sp>
      <p:grpSp>
        <p:nvGrpSpPr>
          <p:cNvPr id="159" name="Group 158"/>
          <p:cNvGrpSpPr/>
          <p:nvPr/>
        </p:nvGrpSpPr>
        <p:grpSpPr>
          <a:xfrm>
            <a:off x="1475656" y="4333229"/>
            <a:ext cx="619080" cy="550905"/>
            <a:chOff x="2129329" y="4346982"/>
            <a:chExt cx="619080" cy="551415"/>
          </a:xfrm>
        </p:grpSpPr>
        <p:grpSp>
          <p:nvGrpSpPr>
            <p:cNvPr id="160" name="Group 159"/>
            <p:cNvGrpSpPr/>
            <p:nvPr/>
          </p:nvGrpSpPr>
          <p:grpSpPr>
            <a:xfrm>
              <a:off x="2129329" y="4346982"/>
              <a:ext cx="619080" cy="551415"/>
              <a:chOff x="2860160" y="1669831"/>
              <a:chExt cx="619080" cy="551415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2860160" y="1669831"/>
                <a:ext cx="6190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cs typeface="Times New Roman" pitchFamily="18" charset="0"/>
                  </a:rPr>
                  <a:t>N + 1</a:t>
                </a:r>
                <a:endParaRPr lang="en-US" sz="1600" b="1" baseline="-25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3023358" y="1882692"/>
                <a:ext cx="22043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</a:rPr>
                  <a:t>2</a:t>
                </a:r>
                <a:endParaRPr lang="en-US" sz="1600" b="1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64" name="Straight Connector 163"/>
              <p:cNvCxnSpPr/>
              <p:nvPr/>
            </p:nvCxnSpPr>
            <p:spPr>
              <a:xfrm>
                <a:off x="2907436" y="1943289"/>
                <a:ext cx="49753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1" name="Double Bracket 160"/>
            <p:cNvSpPr/>
            <p:nvPr/>
          </p:nvSpPr>
          <p:spPr>
            <a:xfrm>
              <a:off x="2131859" y="4432165"/>
              <a:ext cx="595022" cy="413857"/>
            </a:xfrm>
            <a:prstGeom prst="bracketPair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5436096" y="4386694"/>
            <a:ext cx="1512168" cy="477664"/>
            <a:chOff x="6197753" y="4218063"/>
            <a:chExt cx="1512168" cy="478106"/>
          </a:xfrm>
        </p:grpSpPr>
        <p:grpSp>
          <p:nvGrpSpPr>
            <p:cNvPr id="167" name="Group 166"/>
            <p:cNvGrpSpPr/>
            <p:nvPr/>
          </p:nvGrpSpPr>
          <p:grpSpPr>
            <a:xfrm>
              <a:off x="6236810" y="4218063"/>
              <a:ext cx="1473111" cy="478106"/>
              <a:chOff x="2270502" y="5521632"/>
              <a:chExt cx="1473111" cy="478106"/>
            </a:xfrm>
          </p:grpSpPr>
          <p:sp>
            <p:nvSpPr>
              <p:cNvPr id="171" name="Rectangle 170"/>
              <p:cNvSpPr/>
              <p:nvPr/>
            </p:nvSpPr>
            <p:spPr>
              <a:xfrm>
                <a:off x="2771872" y="5616412"/>
                <a:ext cx="97174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00FF"/>
                    </a:solidFill>
                    <a:latin typeface="Segoe Print" pitchFamily="2" charset="0"/>
                  </a:rPr>
                  <a:t> </a:t>
                </a:r>
                <a:r>
                  <a:rPr lang="en-US" sz="1400" b="1" dirty="0" err="1" smtClean="0">
                    <a:solidFill>
                      <a:srgbClr val="0000FF"/>
                    </a:solidFill>
                    <a:latin typeface="Segoe Print" pitchFamily="2" charset="0"/>
                  </a:rPr>
                  <a:t>th</a:t>
                </a:r>
                <a:r>
                  <a:rPr lang="en-US" sz="1400" b="1" dirty="0" smtClean="0">
                    <a:solidFill>
                      <a:srgbClr val="0000FF"/>
                    </a:solidFill>
                    <a:latin typeface="Segoe Print" pitchFamily="2" charset="0"/>
                  </a:rPr>
                  <a:t> term</a:t>
                </a:r>
                <a:endParaRPr lang="en-US" sz="1400" b="1" dirty="0">
                  <a:solidFill>
                    <a:srgbClr val="0000FF"/>
                  </a:solidFill>
                  <a:latin typeface="Segoe Print" pitchFamily="2" charset="0"/>
                </a:endParaRPr>
              </a:p>
            </p:txBody>
          </p:sp>
          <p:grpSp>
            <p:nvGrpSpPr>
              <p:cNvPr id="172" name="Group 171"/>
              <p:cNvGrpSpPr/>
              <p:nvPr/>
            </p:nvGrpSpPr>
            <p:grpSpPr>
              <a:xfrm>
                <a:off x="2270502" y="5521632"/>
                <a:ext cx="713348" cy="478106"/>
                <a:chOff x="2854057" y="1712363"/>
                <a:chExt cx="713348" cy="478106"/>
              </a:xfrm>
            </p:grpSpPr>
            <p:sp>
              <p:nvSpPr>
                <p:cNvPr id="174" name="Rectangle 173"/>
                <p:cNvSpPr/>
                <p:nvPr/>
              </p:nvSpPr>
              <p:spPr>
                <a:xfrm>
                  <a:off x="2860160" y="1712363"/>
                  <a:ext cx="70724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0000FF"/>
                      </a:solidFill>
                      <a:latin typeface="Segoe Print" pitchFamily="2" charset="0"/>
                      <a:cs typeface="Times New Roman" pitchFamily="18" charset="0"/>
                    </a:rPr>
                    <a:t>N + 1</a:t>
                  </a:r>
                  <a:endParaRPr lang="en-US" sz="1400" b="1" baseline="-25000" dirty="0">
                    <a:solidFill>
                      <a:srgbClr val="0000FF"/>
                    </a:solidFill>
                    <a:latin typeface="Segoe Print" pitchFamily="2" charset="0"/>
                  </a:endParaRPr>
                </a:p>
              </p:txBody>
            </p:sp>
            <p:sp>
              <p:nvSpPr>
                <p:cNvPr id="175" name="Rectangle 174"/>
                <p:cNvSpPr/>
                <p:nvPr/>
              </p:nvSpPr>
              <p:spPr>
                <a:xfrm>
                  <a:off x="2866548" y="1882692"/>
                  <a:ext cx="534957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0000FF"/>
                      </a:solidFill>
                      <a:latin typeface="Segoe Print" pitchFamily="2" charset="0"/>
                    </a:rPr>
                    <a:t>  2</a:t>
                  </a:r>
                  <a:endParaRPr lang="en-US" sz="1400" b="1" dirty="0">
                    <a:solidFill>
                      <a:srgbClr val="0000FF"/>
                    </a:solidFill>
                    <a:latin typeface="Segoe Print" pitchFamily="2" charset="0"/>
                  </a:endParaRPr>
                </a:p>
              </p:txBody>
            </p:sp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2854057" y="1943289"/>
                  <a:ext cx="549180" cy="0"/>
                </a:xfrm>
                <a:prstGeom prst="line">
                  <a:avLst/>
                </a:prstGeom>
                <a:ln w="1905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9" name="Double Bracket 168"/>
            <p:cNvSpPr/>
            <p:nvPr/>
          </p:nvSpPr>
          <p:spPr>
            <a:xfrm>
              <a:off x="6197753" y="4261613"/>
              <a:ext cx="638480" cy="422063"/>
            </a:xfrm>
            <a:prstGeom prst="bracketPair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prstClr val="black"/>
                </a:solidFill>
                <a:latin typeface="Segoe Print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421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500"/>
                            </p:stCondLst>
                            <p:childTnLst>
                              <p:par>
                                <p:cTn id="3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3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6" dur="5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0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3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6" dur="5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197" grpId="1" animBg="1"/>
      <p:bldP spid="196" grpId="0" animBg="1"/>
      <p:bldP spid="196" grpId="1" animBg="1"/>
      <p:bldP spid="195" grpId="0" animBg="1"/>
      <p:bldP spid="195" grpId="1" animBg="1"/>
      <p:bldP spid="59" grpId="0" animBg="1"/>
      <p:bldP spid="59" grpId="1" animBg="1"/>
      <p:bldP spid="15" grpId="0"/>
      <p:bldP spid="25" grpId="0" animBg="1"/>
      <p:bldP spid="25" grpId="1" animBg="1"/>
      <p:bldP spid="25" grpId="2" animBg="1"/>
      <p:bldP spid="32" grpId="0" animBg="1"/>
      <p:bldP spid="33" grpId="0"/>
      <p:bldP spid="34" grpId="0"/>
      <p:bldP spid="37" grpId="0" animBg="1"/>
      <p:bldP spid="37" grpId="1" animBg="1"/>
      <p:bldP spid="39" grpId="0"/>
      <p:bldP spid="40" grpId="0"/>
      <p:bldP spid="41" grpId="0"/>
      <p:bldP spid="46" grpId="0"/>
      <p:bldP spid="50" grpId="0"/>
      <p:bldP spid="51" grpId="0"/>
      <p:bldP spid="53" grpId="0"/>
      <p:bldP spid="54" grpId="0" animBg="1"/>
      <p:bldP spid="54" grpId="1" animBg="1"/>
      <p:bldP spid="56" grpId="0"/>
      <p:bldP spid="71" grpId="0"/>
      <p:bldP spid="76" grpId="0" animBg="1"/>
      <p:bldP spid="76" grpId="1" animBg="1"/>
      <p:bldP spid="80" grpId="0"/>
      <p:bldP spid="80" grpId="1"/>
      <p:bldP spid="82" grpId="0"/>
      <p:bldP spid="82" grpId="1"/>
      <p:bldP spid="83" grpId="0"/>
      <p:bldP spid="83" grpId="1"/>
      <p:bldP spid="84" grpId="0"/>
      <p:bldP spid="84" grpId="1"/>
      <p:bldP spid="85" grpId="0"/>
      <p:bldP spid="85" grpId="1"/>
      <p:bldP spid="86" grpId="0"/>
      <p:bldP spid="86" grpId="1"/>
      <p:bldP spid="87" grpId="0"/>
      <p:bldP spid="87" grpId="1"/>
      <p:bldP spid="88" grpId="0"/>
      <p:bldP spid="88" grpId="1"/>
      <p:bldP spid="89" grpId="0"/>
      <p:bldP spid="89" grpId="1"/>
      <p:bldP spid="90" grpId="0"/>
      <p:bldP spid="90" grpId="1"/>
      <p:bldP spid="91" grpId="0"/>
      <p:bldP spid="91" grpId="1"/>
      <p:bldP spid="92" grpId="0"/>
      <p:bldP spid="92" grpId="1"/>
      <p:bldP spid="94" grpId="0"/>
      <p:bldP spid="94" grpId="1"/>
      <p:bldP spid="95" grpId="0"/>
      <p:bldP spid="95" grpId="1"/>
      <p:bldP spid="113" grpId="0"/>
      <p:bldP spid="114" grpId="0"/>
      <p:bldP spid="115" grpId="0"/>
      <p:bldP spid="139" grpId="0" animBg="1"/>
      <p:bldP spid="139" grpId="1" animBg="1"/>
      <p:bldP spid="140" grpId="0"/>
      <p:bldP spid="140" grpId="1"/>
      <p:bldP spid="141" grpId="0" build="allAtOnce"/>
      <p:bldP spid="142" grpId="0"/>
      <p:bldP spid="144" grpId="0"/>
      <p:bldP spid="144" grpId="1"/>
      <p:bldP spid="148" grpId="0"/>
      <p:bldP spid="149" grpId="0"/>
      <p:bldP spid="150" grpId="0"/>
      <p:bldP spid="151" grpId="0"/>
      <p:bldP spid="152" grpId="0" build="allAtOnce"/>
      <p:bldP spid="107" grpId="0"/>
      <p:bldP spid="110" grpId="0"/>
      <p:bldP spid="110" grpId="1"/>
      <p:bldP spid="111" grpId="0"/>
      <p:bldP spid="111" grpId="1"/>
      <p:bldP spid="112" grpId="0"/>
      <p:bldP spid="112" grpId="1"/>
      <p:bldP spid="127" grpId="0"/>
      <p:bldP spid="127" grpId="1"/>
      <p:bldP spid="129" grpId="0"/>
      <p:bldP spid="129" grpId="1"/>
      <p:bldP spid="10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2109599" y="1171176"/>
            <a:ext cx="671457" cy="33855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126081" y="1162974"/>
            <a:ext cx="541714" cy="33855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3487" y="601924"/>
            <a:ext cx="8200961" cy="830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</a:rPr>
              <a:t>Q.   In </a:t>
            </a:r>
            <a:r>
              <a:rPr lang="en-US" sz="1600" b="1" dirty="0">
                <a:solidFill>
                  <a:srgbClr val="0000CC"/>
                </a:solidFill>
              </a:rPr>
              <a:t>a Mathematics test given to 15 students, the following marks (out of 100) are</a:t>
            </a:r>
          </a:p>
          <a:p>
            <a:r>
              <a:rPr lang="en-US" sz="1600" b="1" dirty="0">
                <a:solidFill>
                  <a:srgbClr val="0000CC"/>
                </a:solidFill>
              </a:rPr>
              <a:t>       recorded: </a:t>
            </a:r>
            <a:r>
              <a:rPr lang="en-US" sz="1600" b="1" dirty="0" smtClean="0">
                <a:solidFill>
                  <a:srgbClr val="0000CC"/>
                </a:solidFill>
              </a:rPr>
              <a:t> </a:t>
            </a:r>
            <a:r>
              <a:rPr lang="en-US" sz="1600" b="1" dirty="0">
                <a:solidFill>
                  <a:srgbClr val="0000CC"/>
                </a:solidFill>
              </a:rPr>
              <a:t>41, 39, 48, 52, 46, 62, 54, 40, 96, 52, 98, 40, 42, 52, 60</a:t>
            </a:r>
          </a:p>
          <a:p>
            <a:r>
              <a:rPr lang="en-US" sz="1600" b="1" dirty="0">
                <a:solidFill>
                  <a:srgbClr val="0000CC"/>
                </a:solidFill>
              </a:rPr>
              <a:t>       Find the mean, median and mode of this data. 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92511" y="1585723"/>
            <a:ext cx="497252" cy="33855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098550" y="1636511"/>
            <a:ext cx="2816880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Given data in ascending order: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3701554" y="1646025"/>
            <a:ext cx="4902895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39, 40, 40, 41, 42, 46, 48, 52, 52, 52, 54, 60, 62, 96, 98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952545" y="1954060"/>
            <a:ext cx="1143000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Median = 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1816815" y="1868741"/>
            <a:ext cx="692818" cy="550905"/>
            <a:chOff x="2735804" y="1669831"/>
            <a:chExt cx="692818" cy="551415"/>
          </a:xfrm>
        </p:grpSpPr>
        <p:sp>
          <p:nvSpPr>
            <p:cNvPr id="171" name="Rectangle 170"/>
            <p:cNvSpPr/>
            <p:nvPr/>
          </p:nvSpPr>
          <p:spPr>
            <a:xfrm>
              <a:off x="2735804" y="1669831"/>
              <a:ext cx="6928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cs typeface="Times New Roman" pitchFamily="18" charset="0"/>
                </a:rPr>
                <a:t>15 + 1</a:t>
              </a:r>
              <a:endParaRPr lang="en-US" sz="16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942748" y="1882692"/>
              <a:ext cx="4061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2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73" name="Straight Connector 172"/>
            <p:cNvCxnSpPr/>
            <p:nvPr/>
          </p:nvCxnSpPr>
          <p:spPr>
            <a:xfrm>
              <a:off x="2827611" y="1943289"/>
              <a:ext cx="5086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Rectangle 173"/>
          <p:cNvSpPr/>
          <p:nvPr/>
        </p:nvSpPr>
        <p:spPr>
          <a:xfrm>
            <a:off x="2452490" y="1971395"/>
            <a:ext cx="823367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th </a:t>
            </a:r>
            <a:r>
              <a:rPr lang="en-US" sz="1600" b="1" dirty="0" smtClean="0">
                <a:solidFill>
                  <a:prstClr val="black"/>
                </a:solidFill>
              </a:rPr>
              <a:t>term</a:t>
            </a:r>
            <a:endParaRPr lang="en-US" sz="1600" b="1" dirty="0">
              <a:solidFill>
                <a:prstClr val="black"/>
              </a:solidFill>
            </a:endParaRPr>
          </a:p>
        </p:txBody>
      </p:sp>
      <p:grpSp>
        <p:nvGrpSpPr>
          <p:cNvPr id="175" name="Group 174"/>
          <p:cNvGrpSpPr/>
          <p:nvPr/>
        </p:nvGrpSpPr>
        <p:grpSpPr>
          <a:xfrm>
            <a:off x="1907216" y="2259483"/>
            <a:ext cx="393056" cy="550905"/>
            <a:chOff x="2804044" y="1669831"/>
            <a:chExt cx="393056" cy="551415"/>
          </a:xfrm>
        </p:grpSpPr>
        <p:sp>
          <p:nvSpPr>
            <p:cNvPr id="176" name="Rectangle 175"/>
            <p:cNvSpPr/>
            <p:nvPr/>
          </p:nvSpPr>
          <p:spPr>
            <a:xfrm>
              <a:off x="2804044" y="1669831"/>
              <a:ext cx="39305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cs typeface="Times New Roman" pitchFamily="18" charset="0"/>
                </a:rPr>
                <a:t>16</a:t>
              </a:r>
              <a:endParaRPr lang="en-US" sz="16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2860847" y="1882692"/>
              <a:ext cx="33565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2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78" name="Straight Connector 177"/>
            <p:cNvCxnSpPr/>
            <p:nvPr/>
          </p:nvCxnSpPr>
          <p:spPr>
            <a:xfrm>
              <a:off x="2854057" y="1943289"/>
              <a:ext cx="3372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Rectangle 178"/>
          <p:cNvSpPr/>
          <p:nvPr/>
        </p:nvSpPr>
        <p:spPr>
          <a:xfrm>
            <a:off x="1650736" y="2325070"/>
            <a:ext cx="30168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860512" y="2691131"/>
            <a:ext cx="288862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8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619672" y="2691131"/>
            <a:ext cx="30168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1249957" y="3003398"/>
            <a:ext cx="1296667" cy="381000"/>
          </a:xfrm>
          <a:prstGeom prst="rect">
            <a:avLst/>
          </a:prstGeom>
          <a:ln>
            <a:solidFill>
              <a:srgbClr val="C000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259938" y="3029902"/>
            <a:ext cx="1348796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Median = 52  </a:t>
            </a:r>
          </a:p>
        </p:txBody>
      </p:sp>
      <p:sp>
        <p:nvSpPr>
          <p:cNvPr id="188" name="Rounded Rectangle 187"/>
          <p:cNvSpPr/>
          <p:nvPr/>
        </p:nvSpPr>
        <p:spPr>
          <a:xfrm>
            <a:off x="5857201" y="1650148"/>
            <a:ext cx="352447" cy="324620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5921802" y="811331"/>
            <a:ext cx="925082" cy="795732"/>
            <a:chOff x="4086196" y="1462627"/>
            <a:chExt cx="690467" cy="795732"/>
          </a:xfrm>
        </p:grpSpPr>
        <p:sp>
          <p:nvSpPr>
            <p:cNvPr id="190" name="Cloud 12"/>
            <p:cNvSpPr/>
            <p:nvPr/>
          </p:nvSpPr>
          <p:spPr>
            <a:xfrm>
              <a:off x="4189049" y="1531365"/>
              <a:ext cx="474201" cy="522944"/>
            </a:xfrm>
            <a:prstGeom prst="wedgeRoundRectCallout">
              <a:avLst>
                <a:gd name="adj1" fmla="val -48432"/>
                <a:gd name="adj2" fmla="val 82123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4086196" y="1462627"/>
              <a:ext cx="690467" cy="795732"/>
            </a:xfrm>
            <a:prstGeom prst="cloudCallou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V Boli" pitchFamily="2" charset="0"/>
                  <a:cs typeface="MV Boli" pitchFamily="2" charset="0"/>
                </a:rPr>
                <a:t>8</a:t>
              </a:r>
              <a:r>
                <a:rPr lang="en-US" sz="1400" b="1" baseline="30000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V Boli" pitchFamily="2" charset="0"/>
                  <a:cs typeface="MV Boli" pitchFamily="2" charset="0"/>
                </a:rPr>
                <a:t>th</a:t>
              </a:r>
              <a:r>
                <a:rPr lang="en-US" sz="1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V Boli" pitchFamily="2" charset="0"/>
                  <a:cs typeface="MV Boli" pitchFamily="2" charset="0"/>
                </a:rPr>
                <a:t> term</a:t>
              </a:r>
              <a:endParaRPr lang="en-US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itchFamily="2" charset="0"/>
                <a:cs typeface="MV Boli" pitchFamily="2" charset="0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4784107" y="3491796"/>
            <a:ext cx="428525" cy="671322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85628" y="3861950"/>
            <a:ext cx="432810" cy="323552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654159" y="909323"/>
            <a:ext cx="1526147" cy="784457"/>
            <a:chOff x="3530943" y="1201936"/>
            <a:chExt cx="1526147" cy="784457"/>
          </a:xfrm>
        </p:grpSpPr>
        <p:sp>
          <p:nvSpPr>
            <p:cNvPr id="35" name="Rounded Rectangle 34"/>
            <p:cNvSpPr/>
            <p:nvPr/>
          </p:nvSpPr>
          <p:spPr>
            <a:xfrm>
              <a:off x="3532560" y="1201936"/>
              <a:ext cx="1510504" cy="7844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30943" y="1212971"/>
              <a:ext cx="152614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Let us arrange given data in tabular form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196172"/>
              </p:ext>
            </p:extLst>
          </p:nvPr>
        </p:nvGraphicFramePr>
        <p:xfrm>
          <a:off x="467544" y="3498716"/>
          <a:ext cx="7040880" cy="706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Bookman Old Style" panose="02050604050505020204" pitchFamily="18" charset="0"/>
                        </a:rPr>
                        <a:t>Observation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Bookman Old Style" panose="02050604050505020204" pitchFamily="18" charset="0"/>
                        </a:rPr>
                        <a:t>Frequency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942536" y="3525538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39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15528" y="3525538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40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79910" y="3525539"/>
            <a:ext cx="533400" cy="322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41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47864" y="3525538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42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06861" y="3525538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46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70321" y="3525538"/>
            <a:ext cx="502487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48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42536" y="3861950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15528" y="3861950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79910" y="3861950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47864" y="3861950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06861" y="3861950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56672" y="3861950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38920" y="3525538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52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11912" y="3525538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54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76294" y="3525539"/>
            <a:ext cx="533400" cy="322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60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44248" y="3525538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62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62493" y="3525538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96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66705" y="3525538"/>
            <a:ext cx="502487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98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738920" y="3861950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11912" y="3861950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76294" y="3861950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144248" y="3861950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562493" y="3861950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53056" y="3861950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996543" y="868449"/>
            <a:ext cx="282712" cy="286430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3822969" y="856926"/>
            <a:ext cx="282712" cy="286430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5049598" y="868449"/>
            <a:ext cx="282712" cy="286430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691337" y="871343"/>
            <a:ext cx="282712" cy="286430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5341835" y="880857"/>
            <a:ext cx="282712" cy="286430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913133" y="873351"/>
            <a:ext cx="282712" cy="286430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298305" y="874449"/>
            <a:ext cx="282712" cy="286430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2608734" y="878805"/>
            <a:ext cx="282712" cy="286430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4433304" y="884133"/>
            <a:ext cx="282712" cy="286430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5647915" y="878805"/>
            <a:ext cx="282712" cy="286430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3510930" y="878805"/>
            <a:ext cx="282712" cy="286430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5960330" y="878805"/>
            <a:ext cx="282712" cy="286430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3203848" y="874616"/>
            <a:ext cx="282712" cy="286430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4120889" y="855780"/>
            <a:ext cx="282712" cy="286430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736194" y="878805"/>
            <a:ext cx="282712" cy="286430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6705870" y="930188"/>
            <a:ext cx="1826570" cy="768749"/>
            <a:chOff x="3346232" y="1212971"/>
            <a:chExt cx="1826570" cy="768749"/>
          </a:xfrm>
        </p:grpSpPr>
        <p:sp>
          <p:nvSpPr>
            <p:cNvPr id="79" name="Rounded Rectangle 78"/>
            <p:cNvSpPr/>
            <p:nvPr/>
          </p:nvSpPr>
          <p:spPr>
            <a:xfrm>
              <a:off x="3411761" y="1227873"/>
              <a:ext cx="1694952" cy="75384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346232" y="1212971"/>
              <a:ext cx="182657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Let us find frequency of each observation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883836" y="892737"/>
            <a:ext cx="1576597" cy="775308"/>
            <a:chOff x="3405456" y="1170439"/>
            <a:chExt cx="1576597" cy="775308"/>
          </a:xfrm>
        </p:grpSpPr>
        <p:sp>
          <p:nvSpPr>
            <p:cNvPr id="82" name="Rounded Rectangle 81"/>
            <p:cNvSpPr/>
            <p:nvPr/>
          </p:nvSpPr>
          <p:spPr>
            <a:xfrm>
              <a:off x="3478573" y="1221314"/>
              <a:ext cx="1466079" cy="7244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405456" y="1170439"/>
              <a:ext cx="157659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Which frequency </a:t>
              </a:r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is the maximum?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732240" y="891964"/>
            <a:ext cx="1702672" cy="816489"/>
            <a:chOff x="3442680" y="1243962"/>
            <a:chExt cx="1702672" cy="816489"/>
          </a:xfrm>
        </p:grpSpPr>
        <p:sp>
          <p:nvSpPr>
            <p:cNvPr id="85" name="Cloud 94"/>
            <p:cNvSpPr/>
            <p:nvPr/>
          </p:nvSpPr>
          <p:spPr>
            <a:xfrm>
              <a:off x="3599807" y="1267383"/>
              <a:ext cx="1425190" cy="77669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442680" y="1243962"/>
              <a:ext cx="1702672" cy="816489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Observation corresponding to 3 is Mode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504296" y="4203285"/>
            <a:ext cx="4036640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Here, 52 occurs maximum number of times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197149" y="4480291"/>
            <a:ext cx="1111934" cy="381000"/>
          </a:xfrm>
          <a:prstGeom prst="rect">
            <a:avLst/>
          </a:prstGeom>
          <a:ln>
            <a:solidFill>
              <a:srgbClr val="C000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155617" y="4521928"/>
            <a:ext cx="1212711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Mode  = 52  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267745" y="2327377"/>
            <a:ext cx="823367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th </a:t>
            </a:r>
            <a:r>
              <a:rPr lang="en-US" sz="1600" b="1" dirty="0" smtClean="0">
                <a:solidFill>
                  <a:prstClr val="black"/>
                </a:solidFill>
              </a:rPr>
              <a:t>term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051721" y="2684189"/>
            <a:ext cx="823367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th </a:t>
            </a:r>
            <a:r>
              <a:rPr lang="en-US" sz="1600" b="1" dirty="0" smtClean="0">
                <a:solidFill>
                  <a:prstClr val="black"/>
                </a:solidFill>
              </a:rPr>
              <a:t>term</a:t>
            </a:r>
            <a:endParaRPr lang="en-US" sz="1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39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"/>
                            </p:stCondLst>
                            <p:childTnLst>
                              <p:par>
                                <p:cTn id="25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8" grpId="1" animBg="1"/>
      <p:bldP spid="169" grpId="0"/>
      <p:bldP spid="174" grpId="0"/>
      <p:bldP spid="179" grpId="0"/>
      <p:bldP spid="181" grpId="0"/>
      <p:bldP spid="182" grpId="0"/>
      <p:bldP spid="185" grpId="0" animBg="1"/>
      <p:bldP spid="187" grpId="0"/>
      <p:bldP spid="188" grpId="0" animBg="1"/>
      <p:bldP spid="188" grpId="1" animBg="1"/>
      <p:bldP spid="27" grpId="0" animBg="1"/>
      <p:bldP spid="28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87" grpId="0"/>
      <p:bldP spid="90" grpId="0" animBg="1"/>
      <p:bldP spid="91" grpId="0"/>
      <p:bldP spid="92" grpId="0"/>
      <p:bldP spid="9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38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96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/>
          <p:cNvSpPr/>
          <p:nvPr/>
        </p:nvSpPr>
        <p:spPr>
          <a:xfrm>
            <a:off x="1537031" y="677538"/>
            <a:ext cx="541714" cy="33855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451925" y="1879530"/>
            <a:ext cx="428525" cy="671322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426526" y="2241698"/>
            <a:ext cx="471378" cy="319009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3487" y="601924"/>
            <a:ext cx="6400762" cy="584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</a:rPr>
              <a:t>Q.    Find </a:t>
            </a:r>
            <a:r>
              <a:rPr lang="en-US" sz="1600" b="1" dirty="0">
                <a:solidFill>
                  <a:srgbClr val="0000CC"/>
                </a:solidFill>
              </a:rPr>
              <a:t>the mode (</a:t>
            </a:r>
            <a:r>
              <a:rPr lang="en-US" sz="1600" b="1" dirty="0" err="1">
                <a:solidFill>
                  <a:srgbClr val="0000CC"/>
                </a:solidFill>
              </a:rPr>
              <a:t>i</a:t>
            </a:r>
            <a:r>
              <a:rPr lang="en-US" sz="1600" b="1" dirty="0">
                <a:solidFill>
                  <a:srgbClr val="0000CC"/>
                </a:solidFill>
              </a:rPr>
              <a:t>) 14, 25, 14,28, 18, 17, 18, 14, 23, 22, 14, 18</a:t>
            </a:r>
          </a:p>
          <a:p>
            <a:r>
              <a:rPr lang="en-US" sz="1600" b="1" dirty="0" smtClean="0">
                <a:solidFill>
                  <a:srgbClr val="0000CC"/>
                </a:solidFill>
              </a:rPr>
              <a:t>                                   (ii)   7</a:t>
            </a:r>
            <a:r>
              <a:rPr lang="en-US" sz="1600" b="1" dirty="0">
                <a:solidFill>
                  <a:srgbClr val="0000CC"/>
                </a:solidFill>
              </a:rPr>
              <a:t>, 9, 12, 13, 7, 12, 15, 7, 12, 7, 25, 18, 7</a:t>
            </a:r>
            <a:endParaRPr lang="en-US" sz="1600" b="1" dirty="0" smtClean="0">
              <a:solidFill>
                <a:srgbClr val="0000CC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5536" y="1132922"/>
            <a:ext cx="497252" cy="33855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548102" y="916152"/>
            <a:ext cx="1577810" cy="738664"/>
            <a:chOff x="3479280" y="1212971"/>
            <a:chExt cx="1577810" cy="738664"/>
          </a:xfrm>
        </p:grpSpPr>
        <p:sp>
          <p:nvSpPr>
            <p:cNvPr id="25" name="Rounded Rectangle 24"/>
            <p:cNvSpPr/>
            <p:nvPr/>
          </p:nvSpPr>
          <p:spPr>
            <a:xfrm>
              <a:off x="3479280" y="1237593"/>
              <a:ext cx="1540865" cy="71314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30943" y="1212971"/>
              <a:ext cx="152614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Let us arrange given data in tabular form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818059" y="1137088"/>
            <a:ext cx="5112568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(</a:t>
            </a:r>
            <a:r>
              <a:rPr lang="en-US" sz="1600" b="1" dirty="0" err="1" smtClean="0">
                <a:solidFill>
                  <a:prstClr val="black"/>
                </a:solidFill>
              </a:rPr>
              <a:t>i</a:t>
            </a:r>
            <a:r>
              <a:rPr lang="en-US" sz="1600" b="1" dirty="0" smtClean="0">
                <a:solidFill>
                  <a:prstClr val="black"/>
                </a:solidFill>
              </a:rPr>
              <a:t>) Arranging the given data in ascending order as follows,     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92485" y="1436272"/>
            <a:ext cx="3527443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14, </a:t>
            </a:r>
            <a:r>
              <a:rPr lang="en-US" sz="1600" b="1" dirty="0">
                <a:solidFill>
                  <a:prstClr val="black"/>
                </a:solidFill>
              </a:rPr>
              <a:t>14, 14, 14, 17, 18, 18, 22, 23, 25, </a:t>
            </a:r>
            <a:r>
              <a:rPr lang="en-US" sz="1600" b="1" dirty="0" smtClean="0">
                <a:solidFill>
                  <a:prstClr val="black"/>
                </a:solidFill>
              </a:rPr>
              <a:t>28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55501" y="1135356"/>
            <a:ext cx="798232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we get 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361044"/>
              </p:ext>
            </p:extLst>
          </p:nvPr>
        </p:nvGraphicFramePr>
        <p:xfrm>
          <a:off x="898140" y="1862964"/>
          <a:ext cx="4754880" cy="706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Bookman Old Style" panose="02050604050505020204" pitchFamily="18" charset="0"/>
                        </a:rPr>
                        <a:t>Observation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Bookman Old Style" panose="02050604050505020204" pitchFamily="18" charset="0"/>
                        </a:rPr>
                        <a:t>Frequency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373132" y="1872905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14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46124" y="1876216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17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10506" y="1876217"/>
            <a:ext cx="533400" cy="322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18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78460" y="1879529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22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01255" y="1876216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00917" y="1876216"/>
            <a:ext cx="502487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25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73132" y="2226392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46124" y="2226392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10506" y="2226392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778460" y="2226392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301255" y="2226392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87268" y="2226392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69516" y="1868541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28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69516" y="2226543"/>
            <a:ext cx="533400" cy="322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51098" y="1475314"/>
            <a:ext cx="282712" cy="286430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242540" y="1475118"/>
            <a:ext cx="282712" cy="286430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565262" y="1475118"/>
            <a:ext cx="282712" cy="286430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867024" y="1465602"/>
            <a:ext cx="282712" cy="286430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156171" y="1469790"/>
            <a:ext cx="282712" cy="286430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2467445" y="1480446"/>
            <a:ext cx="282712" cy="286430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785193" y="1475118"/>
            <a:ext cx="282712" cy="286430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062559" y="1475118"/>
            <a:ext cx="282712" cy="286430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3380307" y="1475118"/>
            <a:ext cx="282712" cy="286430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3683197" y="1475314"/>
            <a:ext cx="282712" cy="286430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3994484" y="1469790"/>
            <a:ext cx="282712" cy="286430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55576" y="2547156"/>
            <a:ext cx="3931692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Here, 14 occurs maximum number of times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6469729" y="844210"/>
            <a:ext cx="1576597" cy="775308"/>
            <a:chOff x="3405456" y="1170439"/>
            <a:chExt cx="1576597" cy="775308"/>
          </a:xfrm>
        </p:grpSpPr>
        <p:sp>
          <p:nvSpPr>
            <p:cNvPr id="79" name="Rounded Rectangle 78"/>
            <p:cNvSpPr/>
            <p:nvPr/>
          </p:nvSpPr>
          <p:spPr>
            <a:xfrm>
              <a:off x="3469925" y="1221314"/>
              <a:ext cx="1466079" cy="7244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05456" y="1170439"/>
              <a:ext cx="157659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Which frequency </a:t>
              </a:r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is the maximum?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469728" y="916152"/>
            <a:ext cx="1702672" cy="792301"/>
            <a:chOff x="3442680" y="1240545"/>
            <a:chExt cx="1702672" cy="792301"/>
          </a:xfrm>
        </p:grpSpPr>
        <p:sp>
          <p:nvSpPr>
            <p:cNvPr id="82" name="Rounded Rectangle 81"/>
            <p:cNvSpPr/>
            <p:nvPr/>
          </p:nvSpPr>
          <p:spPr>
            <a:xfrm>
              <a:off x="3480326" y="1240545"/>
              <a:ext cx="1645103" cy="79230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442680" y="1243962"/>
              <a:ext cx="17026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Observation corresponding to 4 is Mode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84" name="Rectangle 29"/>
          <p:cNvSpPr>
            <a:spLocks noChangeArrowheads="1"/>
          </p:cNvSpPr>
          <p:nvPr/>
        </p:nvSpPr>
        <p:spPr bwMode="auto">
          <a:xfrm>
            <a:off x="1482752" y="2794627"/>
            <a:ext cx="1001016" cy="348465"/>
          </a:xfrm>
          <a:prstGeom prst="rect">
            <a:avLst/>
          </a:prstGeom>
          <a:ln>
            <a:solidFill>
              <a:srgbClr val="C000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94459" y="2820211"/>
            <a:ext cx="340158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cs typeface="Times New Roman" pitchFamily="18" charset="0"/>
                <a:sym typeface="Symbol"/>
              </a:rPr>
              <a:t>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472146" y="2819696"/>
            <a:ext cx="1085450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Mode = </a:t>
            </a:r>
            <a:r>
              <a:rPr lang="en-US" sz="1600" b="1" dirty="0" smtClean="0">
                <a:solidFill>
                  <a:prstClr val="black"/>
                </a:solidFill>
              </a:rPr>
              <a:t>14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453377" y="3797107"/>
            <a:ext cx="428525" cy="671322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427978" y="4153436"/>
            <a:ext cx="471378" cy="319009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6455750" y="916152"/>
            <a:ext cx="1526147" cy="738664"/>
            <a:chOff x="3530943" y="1212971"/>
            <a:chExt cx="1526147" cy="738664"/>
          </a:xfrm>
        </p:grpSpPr>
        <p:sp>
          <p:nvSpPr>
            <p:cNvPr id="75" name="Rounded Rectangle 74"/>
            <p:cNvSpPr/>
            <p:nvPr/>
          </p:nvSpPr>
          <p:spPr>
            <a:xfrm>
              <a:off x="3568369" y="1237593"/>
              <a:ext cx="1400786" cy="71314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530943" y="1212971"/>
              <a:ext cx="152614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Let us arrange given data in tabular form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539551" y="3075339"/>
            <a:ext cx="5221559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(ii) Arranging the given data in ascending order as follows,     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00542" y="3370935"/>
            <a:ext cx="3527443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7, 7, 7, 7, 7, 9, 12, 12, 12, 13, 15, 18, </a:t>
            </a:r>
            <a:r>
              <a:rPr lang="en-US" sz="1600" b="1" dirty="0" smtClean="0">
                <a:solidFill>
                  <a:prstClr val="black"/>
                </a:solidFill>
              </a:rPr>
              <a:t>25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488312" y="3075339"/>
            <a:ext cx="798232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we get </a:t>
            </a:r>
          </a:p>
        </p:txBody>
      </p: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594231"/>
              </p:ext>
            </p:extLst>
          </p:nvPr>
        </p:nvGraphicFramePr>
        <p:xfrm>
          <a:off x="899592" y="3780542"/>
          <a:ext cx="4754880" cy="706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Bookman Old Style" panose="02050604050505020204" pitchFamily="18" charset="0"/>
                        </a:rPr>
                        <a:t>Observation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Bookman Old Style" panose="02050604050505020204" pitchFamily="18" charset="0"/>
                        </a:rPr>
                        <a:t>Frequency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2374584" y="3790482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847576" y="3793794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9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311958" y="3793794"/>
            <a:ext cx="533400" cy="322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12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779912" y="3797107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13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238909" y="3793794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15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702369" y="3793794"/>
            <a:ext cx="502487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18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374584" y="4153436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847576" y="4153436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311958" y="4153436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779912" y="4153436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238909" y="4153436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688720" y="4153436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170968" y="3786118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25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170968" y="4153436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941974" y="3413480"/>
            <a:ext cx="183724" cy="260391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1159254" y="3413284"/>
            <a:ext cx="159583" cy="260391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1358672" y="3400266"/>
            <a:ext cx="193095" cy="286430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1551454" y="3390749"/>
            <a:ext cx="193095" cy="286430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1767478" y="3394938"/>
            <a:ext cx="193095" cy="286430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1959119" y="3398285"/>
            <a:ext cx="193095" cy="286430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2191863" y="3392957"/>
            <a:ext cx="228683" cy="286430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2465977" y="3392957"/>
            <a:ext cx="282712" cy="286430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2783725" y="3392957"/>
            <a:ext cx="282712" cy="286430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3066437" y="3393153"/>
            <a:ext cx="282712" cy="286430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3376414" y="3387629"/>
            <a:ext cx="282712" cy="286430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899593" y="4463165"/>
            <a:ext cx="3943405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Here, 7 occurs maximum number of times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6541737" y="895978"/>
            <a:ext cx="1576597" cy="811530"/>
            <a:chOff x="3405456" y="1170439"/>
            <a:chExt cx="1576597" cy="811529"/>
          </a:xfrm>
        </p:grpSpPr>
        <p:sp>
          <p:nvSpPr>
            <p:cNvPr id="121" name="Rounded Rectangle 120"/>
            <p:cNvSpPr/>
            <p:nvPr/>
          </p:nvSpPr>
          <p:spPr>
            <a:xfrm>
              <a:off x="3457623" y="1185092"/>
              <a:ext cx="1466079" cy="79687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405456" y="1170439"/>
              <a:ext cx="157659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Which frequency </a:t>
              </a:r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is the maximum?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6469728" y="882695"/>
            <a:ext cx="1702672" cy="752871"/>
            <a:chOff x="3442680" y="1243962"/>
            <a:chExt cx="1702672" cy="752871"/>
          </a:xfrm>
        </p:grpSpPr>
        <p:sp>
          <p:nvSpPr>
            <p:cNvPr id="124" name="Rounded Rectangle 123"/>
            <p:cNvSpPr/>
            <p:nvPr/>
          </p:nvSpPr>
          <p:spPr>
            <a:xfrm>
              <a:off x="3480326" y="1276559"/>
              <a:ext cx="1645103" cy="7202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442680" y="1243962"/>
              <a:ext cx="17026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Observation corresponding to 5 is Mode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26" name="Rounded Rectangle 125"/>
          <p:cNvSpPr/>
          <p:nvPr/>
        </p:nvSpPr>
        <p:spPr>
          <a:xfrm>
            <a:off x="3706269" y="3387857"/>
            <a:ext cx="276706" cy="286430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3993159" y="3395165"/>
            <a:ext cx="276706" cy="286430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4781472" y="4455861"/>
            <a:ext cx="1001016" cy="348465"/>
          </a:xfrm>
          <a:prstGeom prst="rect">
            <a:avLst/>
          </a:prstGeom>
          <a:ln>
            <a:solidFill>
              <a:srgbClr val="C000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496242" y="4464207"/>
            <a:ext cx="340158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cs typeface="Times New Roman" pitchFamily="18" charset="0"/>
                <a:sym typeface="Symbol"/>
              </a:rPr>
              <a:t>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788024" y="4463691"/>
            <a:ext cx="1015018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Mode = </a:t>
            </a:r>
            <a:r>
              <a:rPr lang="en-US" sz="1600" b="1" dirty="0" smtClean="0">
                <a:solidFill>
                  <a:prstClr val="black"/>
                </a:solidFill>
              </a:rPr>
              <a:t>7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019821" y="886070"/>
            <a:ext cx="3896392" cy="26392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023989" y="635213"/>
            <a:ext cx="3896392" cy="24719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26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00"/>
                            </p:stCondLst>
                            <p:childTnLst>
                              <p:par>
                                <p:cTn id="26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500"/>
                            </p:stCondLst>
                            <p:childTnLst>
                              <p:par>
                                <p:cTn id="2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 tmFilter="0, 0; .2, .5; .8, .5; 1, 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2" dur="250" autoRev="1" fill="hold"/>
                                        <p:tgtEl>
                                          <p:spTgt spid="1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500"/>
                            </p:stCondLst>
                            <p:childTnLst>
                              <p:par>
                                <p:cTn id="35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1000"/>
                            </p:stCondLst>
                            <p:childTnLst>
                              <p:par>
                                <p:cTn id="363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1500"/>
                            </p:stCondLst>
                            <p:childTnLst>
                              <p:par>
                                <p:cTn id="367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2000"/>
                            </p:stCondLst>
                            <p:childTnLst>
                              <p:par>
                                <p:cTn id="37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1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1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5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6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500"/>
                            </p:stCondLst>
                            <p:childTnLst>
                              <p:par>
                                <p:cTn id="53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3" grpId="1" animBg="1"/>
      <p:bldP spid="133" grpId="2" animBg="1"/>
      <p:bldP spid="133" grpId="3" animBg="1"/>
      <p:bldP spid="72" grpId="0" animBg="1"/>
      <p:bldP spid="73" grpId="0" animBg="1"/>
      <p:bldP spid="73" grpId="1" animBg="1"/>
      <p:bldP spid="24" grpId="0" animBg="1"/>
      <p:bldP spid="30" grpId="0"/>
      <p:bldP spid="31" grpId="0"/>
      <p:bldP spid="32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55" grpId="0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6" grpId="0"/>
      <p:bldP spid="84" grpId="0" animBg="1"/>
      <p:bldP spid="96" grpId="0"/>
      <p:bldP spid="97" grpId="0"/>
      <p:bldP spid="56" grpId="0" animBg="1"/>
      <p:bldP spid="57" grpId="0" animBg="1"/>
      <p:bldP spid="88" grpId="0"/>
      <p:bldP spid="89" grpId="0"/>
      <p:bldP spid="90" grpId="0"/>
      <p:bldP spid="92" grpId="0"/>
      <p:bldP spid="93" grpId="0"/>
      <p:bldP spid="94" grpId="0"/>
      <p:bldP spid="95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/>
      <p:bldP spid="126" grpId="0" animBg="1"/>
      <p:bldP spid="126" grpId="1" animBg="1"/>
      <p:bldP spid="127" grpId="0" animBg="1"/>
      <p:bldP spid="127" grpId="1" animBg="1"/>
      <p:bldP spid="128" grpId="0" animBg="1"/>
      <p:bldP spid="129" grpId="0"/>
      <p:bldP spid="130" grpId="0"/>
      <p:bldP spid="131" grpId="0" animBg="1"/>
      <p:bldP spid="131" grpId="1" animBg="1"/>
      <p:bldP spid="131" grpId="2" animBg="1"/>
      <p:bldP spid="132" grpId="0" animBg="1"/>
      <p:bldP spid="132" grpId="1" animBg="1"/>
      <p:bldP spid="132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3113589" y="919666"/>
            <a:ext cx="245990" cy="33855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14902" y="2421079"/>
            <a:ext cx="697506" cy="33855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3422703" y="912188"/>
            <a:ext cx="1528181" cy="33855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740021" y="912188"/>
            <a:ext cx="2684125" cy="33855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22231" y="1117638"/>
            <a:ext cx="3644379" cy="33855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2511" y="1433185"/>
            <a:ext cx="497252" cy="33855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6821674" y="679865"/>
            <a:ext cx="1494743" cy="524999"/>
            <a:chOff x="3345255" y="1284512"/>
            <a:chExt cx="1494743" cy="524999"/>
          </a:xfrm>
        </p:grpSpPr>
        <p:sp>
          <p:nvSpPr>
            <p:cNvPr id="36" name="Rounded Rectangle 35"/>
            <p:cNvSpPr/>
            <p:nvPr/>
          </p:nvSpPr>
          <p:spPr>
            <a:xfrm>
              <a:off x="3424247" y="1284512"/>
              <a:ext cx="1355738" cy="52499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45255" y="1361521"/>
              <a:ext cx="14947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What is given?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728428" y="1124275"/>
            <a:ext cx="3618225" cy="28578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52851" y="1470957"/>
            <a:ext cx="2775099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Given data in ascending order: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635896" y="1470957"/>
            <a:ext cx="3682354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29,  32,  48,  50,  x,  x + 2,  72,  78,  84,  95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660232" y="602309"/>
            <a:ext cx="1871108" cy="746437"/>
            <a:chOff x="3190880" y="1227170"/>
            <a:chExt cx="1871108" cy="746436"/>
          </a:xfrm>
        </p:grpSpPr>
        <p:sp>
          <p:nvSpPr>
            <p:cNvPr id="45" name="Rounded Rectangle 44"/>
            <p:cNvSpPr/>
            <p:nvPr/>
          </p:nvSpPr>
          <p:spPr>
            <a:xfrm>
              <a:off x="3213494" y="1274833"/>
              <a:ext cx="1848494" cy="69877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190880" y="1227170"/>
              <a:ext cx="1859828" cy="737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Data is already arranged in ascending order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075861" y="1757719"/>
            <a:ext cx="3730592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Total number of observations (N) =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067944" y="1758311"/>
            <a:ext cx="533400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51873" y="2036554"/>
            <a:ext cx="2104134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Since  N  is even,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50581" y="2369307"/>
            <a:ext cx="1143000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Median = 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762429" y="3147280"/>
            <a:ext cx="2998641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63 = mean of the 5</a:t>
            </a:r>
            <a:r>
              <a:rPr lang="en-US" sz="1600" b="1" baseline="30000" dirty="0" smtClean="0">
                <a:solidFill>
                  <a:prstClr val="black"/>
                </a:solidFill>
              </a:rPr>
              <a:t>th</a:t>
            </a:r>
            <a:r>
              <a:rPr lang="en-US" sz="1600" b="1" dirty="0" smtClean="0">
                <a:solidFill>
                  <a:prstClr val="black"/>
                </a:solidFill>
              </a:rPr>
              <a:t> &amp; 6</a:t>
            </a:r>
            <a:r>
              <a:rPr lang="en-US" sz="1600" b="1" baseline="30000" dirty="0" smtClean="0">
                <a:solidFill>
                  <a:prstClr val="black"/>
                </a:solidFill>
              </a:rPr>
              <a:t>th</a:t>
            </a:r>
            <a:r>
              <a:rPr lang="en-US" sz="1600" b="1" dirty="0" smtClean="0">
                <a:solidFill>
                  <a:prstClr val="black"/>
                </a:solidFill>
              </a:rPr>
              <a:t> terms</a:t>
            </a:r>
            <a:r>
              <a:rPr lang="en-US" sz="1600" b="1" dirty="0">
                <a:solidFill>
                  <a:prstClr val="black"/>
                </a:solidFill>
              </a:rPr>
              <a:t>. 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1600907" y="3529765"/>
            <a:ext cx="461447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63</a:t>
            </a:r>
            <a:endParaRPr lang="en-US" sz="1600" b="1" dirty="0">
              <a:solidFill>
                <a:prstClr val="black"/>
              </a:solidFill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2146492" y="3381930"/>
            <a:ext cx="885179" cy="622398"/>
            <a:chOff x="1737676" y="1645978"/>
            <a:chExt cx="885179" cy="622974"/>
          </a:xfrm>
        </p:grpSpPr>
        <p:sp>
          <p:nvSpPr>
            <p:cNvPr id="115" name="Rectangle 114"/>
            <p:cNvSpPr/>
            <p:nvPr/>
          </p:nvSpPr>
          <p:spPr>
            <a:xfrm>
              <a:off x="1737676" y="1645978"/>
              <a:ext cx="88517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cs typeface="Times New Roman" pitchFamily="18" charset="0"/>
                </a:rPr>
                <a:t>x</a:t>
              </a:r>
              <a:r>
                <a:rPr lang="en-US" sz="1600" b="1" dirty="0" smtClean="0">
                  <a:solidFill>
                    <a:prstClr val="black"/>
                  </a:solidFill>
                </a:rPr>
                <a:t> + </a:t>
              </a:r>
              <a:r>
                <a:rPr lang="en-US" sz="1600" b="1" dirty="0">
                  <a:solidFill>
                    <a:prstClr val="black"/>
                  </a:solidFill>
                  <a:cs typeface="Times New Roman" pitchFamily="18" charset="0"/>
                </a:rPr>
                <a:t>x</a:t>
              </a:r>
              <a:r>
                <a:rPr lang="en-US" sz="1600" b="1" dirty="0" smtClean="0">
                  <a:solidFill>
                    <a:prstClr val="black"/>
                  </a:solidFill>
                </a:rPr>
                <a:t> + 2</a:t>
              </a:r>
              <a:endParaRPr lang="en-US" sz="16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065428" y="1930398"/>
              <a:ext cx="4061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2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17" name="Straight Connector 116"/>
            <p:cNvCxnSpPr/>
            <p:nvPr/>
          </p:nvCxnSpPr>
          <p:spPr>
            <a:xfrm>
              <a:off x="1822215" y="1975093"/>
              <a:ext cx="7217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Rectangle 117"/>
          <p:cNvSpPr/>
          <p:nvPr/>
        </p:nvSpPr>
        <p:spPr>
          <a:xfrm>
            <a:off x="1918446" y="3524020"/>
            <a:ext cx="287258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198527" y="3862196"/>
            <a:ext cx="689612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cs typeface="Times New Roman" pitchFamily="18" charset="0"/>
              </a:rPr>
              <a:t>2x</a:t>
            </a:r>
            <a:r>
              <a:rPr lang="en-US" sz="1600" b="1" i="1" dirty="0" smtClean="0">
                <a:solidFill>
                  <a:prstClr val="black"/>
                </a:solidFill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</a:rPr>
              <a:t>+ 2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910495" y="3862196"/>
            <a:ext cx="287258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5294422" y="1525948"/>
            <a:ext cx="501714" cy="257408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5447118" y="816611"/>
            <a:ext cx="925082" cy="795732"/>
            <a:chOff x="4086196" y="1462627"/>
            <a:chExt cx="690467" cy="795732"/>
          </a:xfrm>
        </p:grpSpPr>
        <p:sp>
          <p:nvSpPr>
            <p:cNvPr id="126" name="Cloud 12"/>
            <p:cNvSpPr/>
            <p:nvPr/>
          </p:nvSpPr>
          <p:spPr>
            <a:xfrm>
              <a:off x="4189049" y="1531365"/>
              <a:ext cx="474201" cy="522944"/>
            </a:xfrm>
            <a:prstGeom prst="wedgeRoundRectCallout">
              <a:avLst>
                <a:gd name="adj1" fmla="val -48432"/>
                <a:gd name="adj2" fmla="val 82123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086196" y="1462627"/>
              <a:ext cx="690467" cy="795732"/>
            </a:xfrm>
            <a:prstGeom prst="cloudCallou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V Boli" pitchFamily="2" charset="0"/>
                  <a:cs typeface="MV Boli" pitchFamily="2" charset="0"/>
                </a:rPr>
                <a:t>6</a:t>
              </a:r>
              <a:r>
                <a:rPr lang="en-US" sz="1400" b="1" baseline="30000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V Boli" pitchFamily="2" charset="0"/>
                  <a:cs typeface="MV Boli" pitchFamily="2" charset="0"/>
                </a:rPr>
                <a:t>th</a:t>
              </a:r>
              <a:r>
                <a:rPr lang="en-US" sz="1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V Boli" pitchFamily="2" charset="0"/>
                  <a:cs typeface="MV Boli" pitchFamily="2" charset="0"/>
                </a:rPr>
                <a:t> term</a:t>
              </a:r>
              <a:endParaRPr lang="en-US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itchFamily="2" charset="0"/>
                <a:cs typeface="MV Boli" pitchFamily="2" charset="0"/>
              </a:endParaRPr>
            </a:p>
          </p:txBody>
        </p:sp>
      </p:grpSp>
      <p:sp>
        <p:nvSpPr>
          <p:cNvPr id="128" name="Rounded Rectangle 127"/>
          <p:cNvSpPr/>
          <p:nvPr/>
        </p:nvSpPr>
        <p:spPr>
          <a:xfrm>
            <a:off x="5035737" y="1529387"/>
            <a:ext cx="234744" cy="251008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550833" y="2327211"/>
            <a:ext cx="86923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</a:rPr>
              <a:t>th</a:t>
            </a:r>
            <a:r>
              <a:rPr lang="en-US" sz="1600" b="1" dirty="0" smtClean="0">
                <a:solidFill>
                  <a:prstClr val="black"/>
                </a:solidFill>
              </a:rPr>
              <a:t> term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433143" y="2346137"/>
            <a:ext cx="553357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50" b="1" dirty="0">
                <a:solidFill>
                  <a:prstClr val="black"/>
                </a:solidFill>
                <a:cs typeface="Times New Roman" pitchFamily="18" charset="0"/>
              </a:rPr>
              <a:t>a</a:t>
            </a:r>
            <a:r>
              <a:rPr lang="en-US" sz="1550" b="1" dirty="0" smtClean="0">
                <a:solidFill>
                  <a:prstClr val="black"/>
                </a:solidFill>
                <a:cs typeface="Times New Roman" pitchFamily="18" charset="0"/>
              </a:rPr>
              <a:t>nd </a:t>
            </a:r>
            <a:endParaRPr lang="en-US" sz="1550" b="1" baseline="-25000" dirty="0">
              <a:solidFill>
                <a:prstClr val="black"/>
              </a:solidFill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2864725" y="2233967"/>
            <a:ext cx="724006" cy="550905"/>
            <a:chOff x="2822418" y="4328201"/>
            <a:chExt cx="724006" cy="551415"/>
          </a:xfrm>
        </p:grpSpPr>
        <p:grpSp>
          <p:nvGrpSpPr>
            <p:cNvPr id="137" name="Group 136"/>
            <p:cNvGrpSpPr/>
            <p:nvPr/>
          </p:nvGrpSpPr>
          <p:grpSpPr>
            <a:xfrm>
              <a:off x="2903090" y="4328201"/>
              <a:ext cx="643334" cy="551415"/>
              <a:chOff x="2893692" y="1669831"/>
              <a:chExt cx="643334" cy="551415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2893692" y="1669831"/>
                <a:ext cx="3193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cs typeface="Times New Roman" pitchFamily="18" charset="0"/>
                  </a:rPr>
                  <a:t>N</a:t>
                </a:r>
                <a:endParaRPr lang="en-US" sz="1600" b="1" baseline="-25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2901053" y="1882692"/>
                <a:ext cx="34316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</a:rPr>
                  <a:t>2 </a:t>
                </a:r>
                <a:endParaRPr lang="en-US" sz="1600" b="1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41" name="Straight Connector 140"/>
              <p:cNvCxnSpPr/>
              <p:nvPr/>
            </p:nvCxnSpPr>
            <p:spPr>
              <a:xfrm>
                <a:off x="2940922" y="1943289"/>
                <a:ext cx="2303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Rectangle 141"/>
              <p:cNvSpPr/>
              <p:nvPr/>
            </p:nvSpPr>
            <p:spPr>
              <a:xfrm>
                <a:off x="3130887" y="1768549"/>
                <a:ext cx="40613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</a:rPr>
                  <a:t>+1 </a:t>
                </a:r>
                <a:endParaRPr lang="en-US" sz="1600" b="1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8" name="Double Bracket 137"/>
            <p:cNvSpPr/>
            <p:nvPr/>
          </p:nvSpPr>
          <p:spPr>
            <a:xfrm>
              <a:off x="2822418" y="4422037"/>
              <a:ext cx="651365" cy="405702"/>
            </a:xfrm>
            <a:prstGeom prst="bracketPair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2112176" y="2242107"/>
            <a:ext cx="418822" cy="550905"/>
            <a:chOff x="2123034" y="4346982"/>
            <a:chExt cx="418822" cy="551415"/>
          </a:xfrm>
        </p:grpSpPr>
        <p:grpSp>
          <p:nvGrpSpPr>
            <p:cNvPr id="144" name="Group 143"/>
            <p:cNvGrpSpPr/>
            <p:nvPr/>
          </p:nvGrpSpPr>
          <p:grpSpPr>
            <a:xfrm>
              <a:off x="2129329" y="4346982"/>
              <a:ext cx="412527" cy="551415"/>
              <a:chOff x="2860160" y="1669831"/>
              <a:chExt cx="412527" cy="551415"/>
            </a:xfrm>
          </p:grpSpPr>
          <p:sp>
            <p:nvSpPr>
              <p:cNvPr id="146" name="Rectangle 145"/>
              <p:cNvSpPr/>
              <p:nvPr/>
            </p:nvSpPr>
            <p:spPr>
              <a:xfrm>
                <a:off x="2860160" y="1669831"/>
                <a:ext cx="3193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cs typeface="Times New Roman" pitchFamily="18" charset="0"/>
                  </a:rPr>
                  <a:t>N</a:t>
                </a:r>
                <a:endParaRPr lang="en-US" sz="1600" b="1" baseline="-25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866548" y="1882692"/>
                <a:ext cx="40613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</a:rPr>
                  <a:t>2</a:t>
                </a:r>
                <a:endParaRPr lang="en-US" sz="1600" b="1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48" name="Straight Connector 147"/>
              <p:cNvCxnSpPr/>
              <p:nvPr/>
            </p:nvCxnSpPr>
            <p:spPr>
              <a:xfrm>
                <a:off x="2907436" y="1943289"/>
                <a:ext cx="24770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5" name="Double Bracket 144"/>
            <p:cNvSpPr/>
            <p:nvPr/>
          </p:nvSpPr>
          <p:spPr>
            <a:xfrm>
              <a:off x="2123034" y="4432165"/>
              <a:ext cx="364038" cy="413857"/>
            </a:xfrm>
            <a:prstGeom prst="bracketPair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1248775" y="2339902"/>
            <a:ext cx="994091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Mean of 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3558748" y="2778906"/>
            <a:ext cx="869236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</a:rPr>
              <a:t>th</a:t>
            </a:r>
            <a:r>
              <a:rPr lang="en-US" sz="1600" b="1" dirty="0" smtClean="0">
                <a:solidFill>
                  <a:prstClr val="black"/>
                </a:solidFill>
              </a:rPr>
              <a:t> term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2395245" y="2797832"/>
            <a:ext cx="553357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50" b="1" dirty="0">
                <a:solidFill>
                  <a:prstClr val="black"/>
                </a:solidFill>
                <a:cs typeface="Times New Roman" pitchFamily="18" charset="0"/>
              </a:rPr>
              <a:t>a</a:t>
            </a:r>
            <a:r>
              <a:rPr lang="en-US" sz="1550" b="1" dirty="0" smtClean="0">
                <a:solidFill>
                  <a:prstClr val="black"/>
                </a:solidFill>
                <a:cs typeface="Times New Roman" pitchFamily="18" charset="0"/>
              </a:rPr>
              <a:t>nd </a:t>
            </a:r>
            <a:endParaRPr lang="en-US" sz="1550" b="1" baseline="-25000" dirty="0">
              <a:solidFill>
                <a:prstClr val="black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864967" y="2685661"/>
            <a:ext cx="735678" cy="550905"/>
            <a:chOff x="2860558" y="4328201"/>
            <a:chExt cx="735678" cy="551415"/>
          </a:xfrm>
        </p:grpSpPr>
        <p:grpSp>
          <p:nvGrpSpPr>
            <p:cNvPr id="153" name="Group 152"/>
            <p:cNvGrpSpPr/>
            <p:nvPr/>
          </p:nvGrpSpPr>
          <p:grpSpPr>
            <a:xfrm>
              <a:off x="2860558" y="4328201"/>
              <a:ext cx="735678" cy="551415"/>
              <a:chOff x="2851160" y="1669831"/>
              <a:chExt cx="735678" cy="551415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2851160" y="1669831"/>
                <a:ext cx="39305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cs typeface="Times New Roman" pitchFamily="18" charset="0"/>
                  </a:rPr>
                  <a:t>10</a:t>
                </a:r>
                <a:endParaRPr lang="en-US" sz="1600" b="1" baseline="-25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2901053" y="1882692"/>
                <a:ext cx="34316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</a:rPr>
                  <a:t>2 </a:t>
                </a:r>
                <a:endParaRPr lang="en-US" sz="1600" b="1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57" name="Straight Connector 156"/>
              <p:cNvCxnSpPr/>
              <p:nvPr/>
            </p:nvCxnSpPr>
            <p:spPr>
              <a:xfrm>
                <a:off x="2940922" y="1943289"/>
                <a:ext cx="2303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Rectangle 178"/>
              <p:cNvSpPr/>
              <p:nvPr/>
            </p:nvSpPr>
            <p:spPr>
              <a:xfrm>
                <a:off x="3148898" y="1763162"/>
                <a:ext cx="43794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cs typeface="Times New Roman" pitchFamily="18" charset="0"/>
                  </a:rPr>
                  <a:t>+ 1</a:t>
                </a:r>
                <a:endParaRPr lang="en-US" sz="1600" b="1" baseline="-250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54" name="Double Bracket 153"/>
            <p:cNvSpPr/>
            <p:nvPr/>
          </p:nvSpPr>
          <p:spPr>
            <a:xfrm>
              <a:off x="2864841" y="4422037"/>
              <a:ext cx="719481" cy="405702"/>
            </a:xfrm>
            <a:prstGeom prst="bracketPair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2048674" y="2693802"/>
            <a:ext cx="444426" cy="550905"/>
            <a:chOff x="2097430" y="4346982"/>
            <a:chExt cx="444426" cy="551415"/>
          </a:xfrm>
        </p:grpSpPr>
        <p:grpSp>
          <p:nvGrpSpPr>
            <p:cNvPr id="160" name="Group 159"/>
            <p:cNvGrpSpPr/>
            <p:nvPr/>
          </p:nvGrpSpPr>
          <p:grpSpPr>
            <a:xfrm>
              <a:off x="2097430" y="4346982"/>
              <a:ext cx="444426" cy="551415"/>
              <a:chOff x="2828261" y="1669831"/>
              <a:chExt cx="444426" cy="551415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2828261" y="1669831"/>
                <a:ext cx="39305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cs typeface="Times New Roman" pitchFamily="18" charset="0"/>
                  </a:rPr>
                  <a:t>10</a:t>
                </a:r>
                <a:endParaRPr lang="en-US" sz="1600" b="1" baseline="-25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2866548" y="1882692"/>
                <a:ext cx="40613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</a:rPr>
                  <a:t>2</a:t>
                </a:r>
                <a:endParaRPr lang="en-US" sz="1600" b="1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64" name="Straight Connector 163"/>
              <p:cNvCxnSpPr/>
              <p:nvPr/>
            </p:nvCxnSpPr>
            <p:spPr>
              <a:xfrm>
                <a:off x="2907436" y="1943289"/>
                <a:ext cx="24770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1" name="Double Bracket 160"/>
            <p:cNvSpPr/>
            <p:nvPr/>
          </p:nvSpPr>
          <p:spPr>
            <a:xfrm>
              <a:off x="2123034" y="4432165"/>
              <a:ext cx="364038" cy="413857"/>
            </a:xfrm>
            <a:prstGeom prst="bracketPair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82" name="TextBox 181"/>
          <p:cNvSpPr txBox="1"/>
          <p:nvPr/>
        </p:nvSpPr>
        <p:spPr>
          <a:xfrm>
            <a:off x="1174149" y="2789529"/>
            <a:ext cx="1084869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Mean of </a:t>
            </a:r>
          </a:p>
        </p:txBody>
      </p:sp>
      <p:cxnSp>
        <p:nvCxnSpPr>
          <p:cNvPr id="183" name="Straight Arrow Connector 182"/>
          <p:cNvCxnSpPr>
            <a:stCxn id="116" idx="1"/>
          </p:cNvCxnSpPr>
          <p:nvPr/>
        </p:nvCxnSpPr>
        <p:spPr>
          <a:xfrm flipH="1" flipV="1">
            <a:off x="1907693" y="3728446"/>
            <a:ext cx="566550" cy="10676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/>
          <p:cNvSpPr/>
          <p:nvPr/>
        </p:nvSpPr>
        <p:spPr>
          <a:xfrm>
            <a:off x="1187624" y="3862196"/>
            <a:ext cx="708848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cs typeface="Times New Roman" pitchFamily="18" charset="0"/>
              </a:rPr>
              <a:t>63</a:t>
            </a:r>
            <a:r>
              <a:rPr lang="en-US" sz="1600" b="1" i="1" dirty="0" smtClean="0">
                <a:solidFill>
                  <a:prstClr val="black"/>
                </a:solidFill>
              </a:rPr>
              <a:t> x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</a:rPr>
              <a:t>2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2206737" y="4133433"/>
            <a:ext cx="383438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cs typeface="Times New Roman" pitchFamily="18" charset="0"/>
              </a:rPr>
              <a:t>2x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1918705" y="4133433"/>
            <a:ext cx="287258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1163935" y="4133433"/>
            <a:ext cx="497252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cs typeface="Times New Roman" pitchFamily="18" charset="0"/>
              </a:rPr>
              <a:t>126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1560722" y="4124650"/>
            <a:ext cx="409086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600" b="1" dirty="0" smtClean="0">
                <a:solidFill>
                  <a:prstClr val="black"/>
                </a:solidFill>
              </a:rPr>
              <a:t>2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190" name="Curved Up Arrow 189"/>
          <p:cNvSpPr/>
          <p:nvPr/>
        </p:nvSpPr>
        <p:spPr>
          <a:xfrm flipH="1" flipV="1">
            <a:off x="1547665" y="3594956"/>
            <a:ext cx="1183673" cy="322433"/>
          </a:xfrm>
          <a:prstGeom prst="curvedUp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2201573" y="4330212"/>
            <a:ext cx="383438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cs typeface="Times New Roman" pitchFamily="18" charset="0"/>
              </a:rPr>
              <a:t>2x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1913541" y="4330212"/>
            <a:ext cx="287258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1511303" y="4330212"/>
            <a:ext cx="497252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cs typeface="Times New Roman" pitchFamily="18" charset="0"/>
              </a:rPr>
              <a:t>124</a:t>
            </a:r>
            <a:endParaRPr lang="en-US" sz="1600" b="1" baseline="-25000" dirty="0">
              <a:solidFill>
                <a:prstClr val="black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1725586" y="4617932"/>
            <a:ext cx="895603" cy="246563"/>
          </a:xfrm>
          <a:prstGeom prst="rect">
            <a:avLst/>
          </a:prstGeom>
          <a:ln>
            <a:solidFill>
              <a:srgbClr val="C000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600" b="1">
              <a:solidFill>
                <a:prstClr val="black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235777" y="4584322"/>
            <a:ext cx="105874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       </a:t>
            </a:r>
            <a:r>
              <a:rPr lang="en-US" sz="1500" b="1" dirty="0" smtClean="0">
                <a:solidFill>
                  <a:prstClr val="black"/>
                </a:solidFill>
              </a:rPr>
              <a:t>x  =</a:t>
            </a:r>
            <a:endParaRPr lang="en-US" sz="1400" b="1" dirty="0" smtClean="0">
              <a:solidFill>
                <a:prstClr val="black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2210325" y="4584322"/>
            <a:ext cx="478835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sym typeface="Symbol"/>
              </a:rPr>
              <a:t>62</a:t>
            </a:r>
            <a:endParaRPr lang="en-US" sz="1400" b="1" dirty="0" smtClean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3486" y="601924"/>
            <a:ext cx="8344977" cy="830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</a:rPr>
              <a:t>Q</a:t>
            </a:r>
            <a:r>
              <a:rPr lang="en-US" sz="1600" b="1" dirty="0">
                <a:solidFill>
                  <a:srgbClr val="0000CC"/>
                </a:solidFill>
              </a:rPr>
              <a:t>. The following observations have been arranged in ascending  order.  </a:t>
            </a:r>
          </a:p>
          <a:p>
            <a:r>
              <a:rPr lang="en-US" sz="1600" b="1" dirty="0">
                <a:solidFill>
                  <a:srgbClr val="0000CC"/>
                </a:solidFill>
              </a:rPr>
              <a:t>    </a:t>
            </a:r>
            <a:r>
              <a:rPr lang="en-US" sz="1600" b="1" dirty="0" smtClean="0">
                <a:solidFill>
                  <a:srgbClr val="0000CC"/>
                </a:solidFill>
              </a:rPr>
              <a:t>  </a:t>
            </a:r>
            <a:r>
              <a:rPr lang="en-US" sz="1600" b="1" dirty="0">
                <a:solidFill>
                  <a:srgbClr val="0000CC"/>
                </a:solidFill>
              </a:rPr>
              <a:t>If the  median of the data is 63, find the value of x.</a:t>
            </a:r>
          </a:p>
          <a:p>
            <a:r>
              <a:rPr lang="en-US" sz="1600" b="1" dirty="0">
                <a:solidFill>
                  <a:srgbClr val="0000CC"/>
                </a:solidFill>
              </a:rPr>
              <a:t>       29,  32,  48,  50,  x,  x + 2,  72,  78,  84,  95.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53004" y="2793011"/>
            <a:ext cx="1050644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lfaen"/>
                <a:sym typeface="Symbol"/>
              </a:rPr>
              <a:t>    </a:t>
            </a:r>
            <a:r>
              <a:rPr lang="en-US" sz="1600" b="1" dirty="0" smtClean="0">
                <a:solidFill>
                  <a:prstClr val="black"/>
                </a:solidFill>
              </a:rPr>
              <a:t>63 =  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842941" y="3786263"/>
            <a:ext cx="4487003" cy="1075881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28000">
                <a:schemeClr val="accent5">
                  <a:lumMod val="20000"/>
                  <a:lumOff val="80000"/>
                </a:schemeClr>
              </a:gs>
              <a:gs pos="75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  <a:ln>
            <a:solidFill>
              <a:srgbClr val="002060"/>
            </a:solidFill>
            <a:prstDash val="solid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71739" y="3782444"/>
            <a:ext cx="2431755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Steps to find Median:</a:t>
            </a:r>
            <a:endParaRPr lang="en-US" sz="1600" b="1" u="sng" dirty="0">
              <a:solidFill>
                <a:srgbClr val="8064A2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50240" y="4126005"/>
            <a:ext cx="4191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Segoe Print" pitchFamily="2" charset="0"/>
              </a:rPr>
              <a:t>1) Arrange the data in either ascending </a:t>
            </a:r>
          </a:p>
          <a:p>
            <a:r>
              <a:rPr lang="en-US" sz="1400" b="1" dirty="0">
                <a:solidFill>
                  <a:srgbClr val="0000FF"/>
                </a:solidFill>
                <a:latin typeface="Segoe Print" pitchFamily="2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Segoe Print" pitchFamily="2" charset="0"/>
              </a:rPr>
              <a:t>  or descending order.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58310" y="4129261"/>
            <a:ext cx="4339637" cy="3074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Segoe Print" pitchFamily="2" charset="0"/>
              </a:rPr>
              <a:t>2) Find the total number of observations (N).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45922" y="4049239"/>
            <a:ext cx="32766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Segoe Print" pitchFamily="2" charset="0"/>
              </a:rPr>
              <a:t>3) If N is even then, 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Segoe Print" pitchFamily="2" charset="0"/>
              </a:rPr>
              <a:t>    Median = 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2952633" y="4317029"/>
            <a:ext cx="2377311" cy="507050"/>
            <a:chOff x="6197753" y="4188649"/>
            <a:chExt cx="2377311" cy="507520"/>
          </a:xfrm>
        </p:grpSpPr>
        <p:grpSp>
          <p:nvGrpSpPr>
            <p:cNvPr id="80" name="Group 79"/>
            <p:cNvGrpSpPr/>
            <p:nvPr/>
          </p:nvGrpSpPr>
          <p:grpSpPr>
            <a:xfrm>
              <a:off x="6236810" y="4188649"/>
              <a:ext cx="2338254" cy="507520"/>
              <a:chOff x="2270502" y="5492218"/>
              <a:chExt cx="2338254" cy="507520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3111580" y="5492218"/>
                <a:ext cx="424511" cy="488739"/>
                <a:chOff x="2848176" y="1701730"/>
                <a:chExt cx="424511" cy="488739"/>
              </a:xfrm>
            </p:grpSpPr>
            <p:sp>
              <p:nvSpPr>
                <p:cNvPr id="91" name="Rectangle 90"/>
                <p:cNvSpPr/>
                <p:nvPr/>
              </p:nvSpPr>
              <p:spPr>
                <a:xfrm>
                  <a:off x="2848176" y="1701730"/>
                  <a:ext cx="40107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0000FF"/>
                      </a:solidFill>
                      <a:latin typeface="Segoe Print" pitchFamily="2" charset="0"/>
                      <a:cs typeface="Times New Roman" pitchFamily="18" charset="0"/>
                    </a:rPr>
                    <a:t>N </a:t>
                  </a:r>
                  <a:endParaRPr lang="en-US" sz="1400" b="1" baseline="-25000" dirty="0">
                    <a:solidFill>
                      <a:srgbClr val="0000FF"/>
                    </a:solidFill>
                    <a:latin typeface="Segoe Print" pitchFamily="2" charset="0"/>
                  </a:endParaRPr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2866548" y="1882692"/>
                  <a:ext cx="406139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0000FF"/>
                      </a:solidFill>
                      <a:latin typeface="Segoe Print" pitchFamily="2" charset="0"/>
                    </a:rPr>
                    <a:t>2</a:t>
                  </a:r>
                  <a:endParaRPr lang="en-US" sz="1400" b="1" dirty="0">
                    <a:solidFill>
                      <a:srgbClr val="0000FF"/>
                    </a:solidFill>
                    <a:latin typeface="Segoe Print" pitchFamily="2" charset="0"/>
                  </a:endParaRPr>
                </a:p>
              </p:txBody>
            </p: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2854057" y="1943289"/>
                  <a:ext cx="337212" cy="0"/>
                </a:xfrm>
                <a:prstGeom prst="line">
                  <a:avLst/>
                </a:prstGeom>
                <a:ln w="1905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4" name="Rectangle 83"/>
              <p:cNvSpPr/>
              <p:nvPr/>
            </p:nvSpPr>
            <p:spPr>
              <a:xfrm>
                <a:off x="3402977" y="5563072"/>
                <a:ext cx="120577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00FF"/>
                    </a:solidFill>
                    <a:latin typeface="Segoe Print" pitchFamily="2" charset="0"/>
                  </a:rPr>
                  <a:t>+1 </a:t>
                </a:r>
                <a:r>
                  <a:rPr lang="en-US" sz="1400" b="1" dirty="0" err="1" smtClean="0">
                    <a:solidFill>
                      <a:srgbClr val="0000FF"/>
                    </a:solidFill>
                    <a:latin typeface="Segoe Print" pitchFamily="2" charset="0"/>
                  </a:rPr>
                  <a:t>th</a:t>
                </a:r>
                <a:r>
                  <a:rPr lang="en-US" sz="1400" b="1" dirty="0" smtClean="0">
                    <a:solidFill>
                      <a:srgbClr val="0000FF"/>
                    </a:solidFill>
                    <a:latin typeface="Segoe Print" pitchFamily="2" charset="0"/>
                  </a:rPr>
                  <a:t> term</a:t>
                </a:r>
                <a:endParaRPr lang="en-US" sz="1400" b="1" dirty="0">
                  <a:solidFill>
                    <a:srgbClr val="0000FF"/>
                  </a:solidFill>
                  <a:latin typeface="Segoe Print" pitchFamily="2" charset="0"/>
                </a:endParaRPr>
              </a:p>
            </p:txBody>
          </p:sp>
          <p:grpSp>
            <p:nvGrpSpPr>
              <p:cNvPr id="86" name="Group 85"/>
              <p:cNvGrpSpPr/>
              <p:nvPr/>
            </p:nvGrpSpPr>
            <p:grpSpPr>
              <a:xfrm>
                <a:off x="2270502" y="5532265"/>
                <a:ext cx="418630" cy="467473"/>
                <a:chOff x="2854057" y="1722996"/>
                <a:chExt cx="418630" cy="467473"/>
              </a:xfrm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2860160" y="1722996"/>
                  <a:ext cx="32893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FF"/>
                      </a:solidFill>
                      <a:latin typeface="Segoe Print" pitchFamily="2" charset="0"/>
                      <a:cs typeface="Times New Roman" pitchFamily="18" charset="0"/>
                    </a:rPr>
                    <a:t>N</a:t>
                  </a:r>
                  <a:endParaRPr lang="en-US" sz="1400" b="1" baseline="-25000" dirty="0">
                    <a:solidFill>
                      <a:srgbClr val="0000FF"/>
                    </a:solidFill>
                    <a:latin typeface="Segoe Print" pitchFamily="2" charset="0"/>
                  </a:endParaRPr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2866548" y="1882692"/>
                  <a:ext cx="406139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0000FF"/>
                      </a:solidFill>
                      <a:latin typeface="Segoe Print" pitchFamily="2" charset="0"/>
                    </a:rPr>
                    <a:t>2</a:t>
                  </a:r>
                  <a:endParaRPr lang="en-US" sz="1400" b="1" dirty="0">
                    <a:solidFill>
                      <a:srgbClr val="0000FF"/>
                    </a:solidFill>
                    <a:latin typeface="Segoe Print" pitchFamily="2" charset="0"/>
                  </a:endParaRPr>
                </a:p>
              </p:txBody>
            </p: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2854057" y="1943289"/>
                  <a:ext cx="337212" cy="0"/>
                </a:xfrm>
                <a:prstGeom prst="line">
                  <a:avLst/>
                </a:prstGeom>
                <a:ln w="1905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Rectangle 86"/>
              <p:cNvSpPr/>
              <p:nvPr/>
            </p:nvSpPr>
            <p:spPr>
              <a:xfrm>
                <a:off x="2572615" y="5572594"/>
                <a:ext cx="5998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rgbClr val="0000FF"/>
                    </a:solidFill>
                    <a:latin typeface="Segoe Print" pitchFamily="2" charset="0"/>
                    <a:cs typeface="Times New Roman" pitchFamily="18" charset="0"/>
                  </a:rPr>
                  <a:t>a</a:t>
                </a:r>
                <a:r>
                  <a:rPr lang="en-US" sz="1400" b="1" dirty="0" smtClean="0">
                    <a:solidFill>
                      <a:srgbClr val="0000FF"/>
                    </a:solidFill>
                    <a:latin typeface="Segoe Print" pitchFamily="2" charset="0"/>
                    <a:cs typeface="Times New Roman" pitchFamily="18" charset="0"/>
                  </a:rPr>
                  <a:t>nd </a:t>
                </a:r>
                <a:endParaRPr lang="en-US" sz="1400" b="1" baseline="-25000" dirty="0">
                  <a:solidFill>
                    <a:srgbClr val="0000FF"/>
                  </a:solidFill>
                  <a:latin typeface="Segoe Print" pitchFamily="2" charset="0"/>
                </a:endParaRPr>
              </a:p>
            </p:txBody>
          </p:sp>
        </p:grpSp>
        <p:sp>
          <p:nvSpPr>
            <p:cNvPr id="81" name="Double Bracket 80"/>
            <p:cNvSpPr/>
            <p:nvPr/>
          </p:nvSpPr>
          <p:spPr>
            <a:xfrm>
              <a:off x="7014292" y="4238941"/>
              <a:ext cx="698045" cy="409650"/>
            </a:xfrm>
            <a:prstGeom prst="bracketPair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prstClr val="black"/>
                </a:solidFill>
                <a:latin typeface="Segoe Print" pitchFamily="2" charset="0"/>
              </a:endParaRPr>
            </a:p>
          </p:txBody>
        </p:sp>
        <p:sp>
          <p:nvSpPr>
            <p:cNvPr id="82" name="Double Bracket 81"/>
            <p:cNvSpPr/>
            <p:nvPr/>
          </p:nvSpPr>
          <p:spPr>
            <a:xfrm>
              <a:off x="6197753" y="4261613"/>
              <a:ext cx="416519" cy="422063"/>
            </a:xfrm>
            <a:prstGeom prst="bracketPair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prstClr val="black"/>
                </a:solidFill>
                <a:latin typeface="Segoe Print" pitchFamily="2" charset="0"/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2008431" y="4426727"/>
            <a:ext cx="1066643" cy="3074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0000FF"/>
                </a:solidFill>
                <a:latin typeface="Segoe Print" pitchFamily="2" charset="0"/>
              </a:rPr>
              <a:t>Mean of </a:t>
            </a:r>
          </a:p>
        </p:txBody>
      </p:sp>
      <p:grpSp>
        <p:nvGrpSpPr>
          <p:cNvPr id="129" name="Group 128"/>
          <p:cNvGrpSpPr/>
          <p:nvPr/>
        </p:nvGrpSpPr>
        <p:grpSpPr>
          <a:xfrm>
            <a:off x="4716016" y="822689"/>
            <a:ext cx="925082" cy="795732"/>
            <a:chOff x="4086196" y="1462627"/>
            <a:chExt cx="690467" cy="795732"/>
          </a:xfrm>
        </p:grpSpPr>
        <p:sp>
          <p:nvSpPr>
            <p:cNvPr id="130" name="Cloud 12"/>
            <p:cNvSpPr/>
            <p:nvPr/>
          </p:nvSpPr>
          <p:spPr>
            <a:xfrm>
              <a:off x="4189049" y="1531365"/>
              <a:ext cx="474201" cy="522944"/>
            </a:xfrm>
            <a:prstGeom prst="wedgeRoundRectCallout">
              <a:avLst>
                <a:gd name="adj1" fmla="val 7039"/>
                <a:gd name="adj2" fmla="val 76664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086196" y="1462627"/>
              <a:ext cx="690467" cy="795732"/>
            </a:xfrm>
            <a:prstGeom prst="cloudCallou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V Boli" pitchFamily="2" charset="0"/>
                  <a:cs typeface="MV Boli" pitchFamily="2" charset="0"/>
                </a:rPr>
                <a:t>5</a:t>
              </a:r>
              <a:r>
                <a:rPr lang="en-US" sz="1400" b="1" baseline="30000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V Boli" pitchFamily="2" charset="0"/>
                  <a:cs typeface="MV Boli" pitchFamily="2" charset="0"/>
                </a:rPr>
                <a:t>th</a:t>
              </a:r>
              <a:r>
                <a:rPr lang="en-US" sz="1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V Boli" pitchFamily="2" charset="0"/>
                  <a:cs typeface="MV Boli" pitchFamily="2" charset="0"/>
                </a:rPr>
                <a:t> term</a:t>
              </a:r>
              <a:endParaRPr lang="en-US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itchFamily="2" charset="0"/>
                <a:cs typeface="MV Boli" pitchFamily="2" charset="0"/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353004" y="3147280"/>
            <a:ext cx="334312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lfaen"/>
                <a:sym typeface="Symbol"/>
              </a:rPr>
              <a:t></a:t>
            </a:r>
            <a:endParaRPr lang="en-US" sz="1600" b="1" dirty="0" smtClean="0">
              <a:solidFill>
                <a:prstClr val="black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53004" y="3529765"/>
            <a:ext cx="334312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lfaen"/>
                <a:sym typeface="Symbol"/>
              </a:rPr>
              <a:t></a:t>
            </a:r>
            <a:endParaRPr lang="en-US" sz="1600" b="1" dirty="0" smtClean="0">
              <a:solidFill>
                <a:prstClr val="black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53004" y="3862196"/>
            <a:ext cx="334312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lfaen"/>
                <a:sym typeface="Symbol"/>
              </a:rPr>
              <a:t></a:t>
            </a:r>
            <a:endParaRPr lang="en-US" sz="1600" b="1" dirty="0" smtClean="0">
              <a:solidFill>
                <a:prstClr val="black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53004" y="4133433"/>
            <a:ext cx="334312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lfaen"/>
                <a:sym typeface="Symbol"/>
              </a:rPr>
              <a:t></a:t>
            </a:r>
            <a:endParaRPr lang="en-US" sz="1600" b="1" dirty="0" smtClean="0">
              <a:solidFill>
                <a:prstClr val="black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53004" y="4330212"/>
            <a:ext cx="334312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lfaen"/>
                <a:sym typeface="Symbol"/>
              </a:rPr>
              <a:t></a:t>
            </a:r>
            <a:endParaRPr lang="en-US" sz="1600" b="1" dirty="0" smtClean="0">
              <a:solidFill>
                <a:prstClr val="black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53004" y="4569246"/>
            <a:ext cx="334312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lfaen"/>
                <a:sym typeface="Symbol"/>
              </a:rPr>
              <a:t></a:t>
            </a:r>
            <a:endParaRPr lang="en-US" sz="16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42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4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4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5" grpId="1" animBg="1"/>
      <p:bldP spid="104" grpId="0" animBg="1"/>
      <p:bldP spid="104" grpId="1" animBg="1"/>
      <p:bldP spid="104" grpId="2" animBg="1"/>
      <p:bldP spid="158" grpId="0" animBg="1"/>
      <p:bldP spid="158" grpId="1" animBg="1"/>
      <p:bldP spid="133" grpId="0" animBg="1"/>
      <p:bldP spid="133" grpId="1" animBg="1"/>
      <p:bldP spid="132" grpId="0" animBg="1"/>
      <p:bldP spid="132" grpId="1" animBg="1"/>
      <p:bldP spid="24" grpId="0" animBg="1"/>
      <p:bldP spid="41" grpId="0" animBg="1"/>
      <p:bldP spid="41" grpId="1" animBg="1"/>
      <p:bldP spid="41" grpId="2" animBg="1"/>
      <p:bldP spid="42" grpId="0"/>
      <p:bldP spid="43" grpId="0"/>
      <p:bldP spid="54" grpId="0"/>
      <p:bldP spid="55" grpId="0"/>
      <p:bldP spid="61" grpId="0"/>
      <p:bldP spid="92" grpId="0"/>
      <p:bldP spid="110" grpId="0"/>
      <p:bldP spid="113" grpId="0"/>
      <p:bldP spid="118" grpId="0"/>
      <p:bldP spid="119" grpId="0"/>
      <p:bldP spid="120" grpId="0"/>
      <p:bldP spid="124" grpId="0" animBg="1"/>
      <p:bldP spid="124" grpId="1" animBg="1"/>
      <p:bldP spid="128" grpId="0" animBg="1"/>
      <p:bldP spid="128" grpId="1" animBg="1"/>
      <p:bldP spid="134" grpId="0"/>
      <p:bldP spid="135" grpId="0"/>
      <p:bldP spid="149" grpId="0"/>
      <p:bldP spid="150" grpId="0"/>
      <p:bldP spid="151" grpId="0"/>
      <p:bldP spid="182" grpId="0"/>
      <p:bldP spid="184" grpId="0"/>
      <p:bldP spid="185" grpId="0"/>
      <p:bldP spid="186" grpId="0"/>
      <p:bldP spid="188" grpId="0"/>
      <p:bldP spid="189" grpId="0"/>
      <p:bldP spid="190" grpId="0" animBg="1"/>
      <p:bldP spid="190" grpId="1" animBg="1"/>
      <p:bldP spid="191" grpId="0"/>
      <p:bldP spid="192" grpId="0"/>
      <p:bldP spid="193" grpId="0"/>
      <p:bldP spid="198" grpId="0" animBg="1"/>
      <p:bldP spid="199" grpId="0"/>
      <p:bldP spid="200" grpId="0"/>
      <p:bldP spid="98" grpId="0"/>
      <p:bldP spid="50" grpId="0" animBg="1"/>
      <p:bldP spid="50" grpId="1" animBg="1"/>
      <p:bldP spid="51" grpId="0"/>
      <p:bldP spid="51" grpId="1"/>
      <p:bldP spid="53" grpId="0" build="allAtOnce"/>
      <p:bldP spid="56" grpId="0"/>
      <p:bldP spid="56" grpId="1"/>
      <p:bldP spid="62" grpId="0" build="allAtOnce"/>
      <p:bldP spid="123" grpId="0"/>
      <p:bldP spid="123" grpId="1"/>
      <p:bldP spid="106" grpId="0"/>
      <p:bldP spid="107" grpId="0"/>
      <p:bldP spid="108" grpId="0"/>
      <p:bldP spid="109" grpId="0"/>
      <p:bldP spid="111" grpId="0"/>
      <p:bldP spid="1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39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96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/>
          <p:cNvSpPr/>
          <p:nvPr/>
        </p:nvSpPr>
        <p:spPr>
          <a:xfrm>
            <a:off x="1147635" y="525845"/>
            <a:ext cx="1122699" cy="33855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59" name="Rectangular Callout 58"/>
          <p:cNvSpPr/>
          <p:nvPr/>
        </p:nvSpPr>
        <p:spPr>
          <a:xfrm>
            <a:off x="1767368" y="1706793"/>
            <a:ext cx="2214854" cy="272198"/>
          </a:xfrm>
          <a:prstGeom prst="wedgeRectCallout">
            <a:avLst>
              <a:gd name="adj1" fmla="val -25064"/>
              <a:gd name="adj2" fmla="val 49484"/>
            </a:avLst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3490" y="463433"/>
            <a:ext cx="8233655" cy="584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</a:rPr>
              <a:t>Q. </a:t>
            </a:r>
            <a:r>
              <a:rPr lang="en-US" sz="1600" b="1" dirty="0">
                <a:solidFill>
                  <a:srgbClr val="0000CC"/>
                </a:solidFill>
              </a:rPr>
              <a:t>Give one example of a situation in which</a:t>
            </a:r>
          </a:p>
          <a:p>
            <a:r>
              <a:rPr lang="en-US" sz="1600" b="1" dirty="0">
                <a:solidFill>
                  <a:srgbClr val="0000CC"/>
                </a:solidFill>
              </a:rPr>
              <a:t>     (</a:t>
            </a:r>
            <a:r>
              <a:rPr lang="en-US" sz="1600" b="1" dirty="0" err="1">
                <a:solidFill>
                  <a:srgbClr val="0000CC"/>
                </a:solidFill>
              </a:rPr>
              <a:t>i</a:t>
            </a:r>
            <a:r>
              <a:rPr lang="en-US" sz="1600" b="1" dirty="0">
                <a:solidFill>
                  <a:srgbClr val="0000CC"/>
                </a:solidFill>
              </a:rPr>
              <a:t>)  the mean is an appropriate measure of central tendency</a:t>
            </a:r>
            <a:r>
              <a:rPr lang="en-US" sz="1600" b="1" dirty="0" smtClean="0">
                <a:solidFill>
                  <a:srgbClr val="0000CC"/>
                </a:solidFill>
              </a:rPr>
              <a:t>.</a:t>
            </a:r>
            <a:endParaRPr lang="en-US" sz="1600" b="1" dirty="0">
              <a:solidFill>
                <a:srgbClr val="0000CC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01511" y="754776"/>
            <a:ext cx="4851593" cy="28015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92511" y="994431"/>
            <a:ext cx="497252" cy="33855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47762" y="996583"/>
            <a:ext cx="7700702" cy="5842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If we consider the marks obtained by the </a:t>
            </a:r>
            <a:r>
              <a:rPr lang="en-US" sz="1600" b="1" dirty="0" smtClean="0">
                <a:solidFill>
                  <a:prstClr val="black"/>
                </a:solidFill>
              </a:rPr>
              <a:t>nine </a:t>
            </a:r>
            <a:r>
              <a:rPr lang="en-US" sz="1600" b="1" dirty="0">
                <a:solidFill>
                  <a:prstClr val="black"/>
                </a:solidFill>
              </a:rPr>
              <a:t>students </a:t>
            </a:r>
            <a:r>
              <a:rPr lang="en-US" sz="1600" b="1" dirty="0" smtClean="0">
                <a:solidFill>
                  <a:prstClr val="black"/>
                </a:solidFill>
              </a:rPr>
              <a:t>as </a:t>
            </a:r>
            <a:r>
              <a:rPr lang="en-US" sz="1600" b="1" dirty="0">
                <a:solidFill>
                  <a:prstClr val="black"/>
                </a:solidFill>
              </a:rPr>
              <a:t>10, 15, 14, 26, 18, 24, 20, 14 and 27 </a:t>
            </a:r>
            <a:r>
              <a:rPr lang="en-US" sz="1600" b="1" dirty="0" smtClean="0">
                <a:solidFill>
                  <a:prstClr val="black"/>
                </a:solidFill>
              </a:rPr>
              <a:t>then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37" name="Rectangular Callout 36"/>
          <p:cNvSpPr/>
          <p:nvPr/>
        </p:nvSpPr>
        <p:spPr>
          <a:xfrm>
            <a:off x="1766233" y="1429468"/>
            <a:ext cx="2214854" cy="272198"/>
          </a:xfrm>
          <a:prstGeom prst="wedgeRectCallout">
            <a:avLst>
              <a:gd name="adj1" fmla="val -25064"/>
              <a:gd name="adj2" fmla="val 49484"/>
            </a:avLst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28969" y="1365216"/>
            <a:ext cx="2673332" cy="374224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</a:rPr>
              <a:t>Sum of all observations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83653" y="1433508"/>
            <a:ext cx="3029771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</a:rPr>
              <a:t>________________________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70991" y="1649673"/>
            <a:ext cx="2673332" cy="374224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</a:rPr>
              <a:t>Number of observations</a:t>
            </a:r>
            <a:endParaRPr lang="en-US" sz="1600" b="1" dirty="0">
              <a:solidFill>
                <a:prstClr val="black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3421330" y="319239"/>
            <a:ext cx="1329026" cy="741741"/>
            <a:chOff x="3437603" y="1177682"/>
            <a:chExt cx="1329026" cy="741742"/>
          </a:xfrm>
        </p:grpSpPr>
        <p:sp>
          <p:nvSpPr>
            <p:cNvPr id="43" name="Rounded Rectangle 42"/>
            <p:cNvSpPr/>
            <p:nvPr/>
          </p:nvSpPr>
          <p:spPr>
            <a:xfrm>
              <a:off x="3437603" y="1177682"/>
              <a:ext cx="1329026" cy="73865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40005" y="1180760"/>
              <a:ext cx="132650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What is the formula to find mean?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574720" y="1548194"/>
            <a:ext cx="678391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Mean</a:t>
            </a:r>
            <a:endParaRPr lang="en-US" sz="1600" b="1" dirty="0">
              <a:solidFill>
                <a:prstClr val="black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236457" y="1548194"/>
            <a:ext cx="279244" cy="338241"/>
            <a:chOff x="1262589" y="2089966"/>
            <a:chExt cx="279244" cy="338554"/>
          </a:xfrm>
        </p:grpSpPr>
        <p:sp>
          <p:nvSpPr>
            <p:cNvPr id="48" name="Rectangle 47"/>
            <p:cNvSpPr/>
            <p:nvPr/>
          </p:nvSpPr>
          <p:spPr>
            <a:xfrm>
              <a:off x="1262589" y="2089966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x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345558" y="2214091"/>
              <a:ext cx="1082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1392390" y="1539576"/>
            <a:ext cx="287258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07177" y="1548194"/>
            <a:ext cx="362600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94287" y="2041375"/>
            <a:ext cx="283464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</a:rPr>
              <a:t>=</a:t>
            </a:r>
          </a:p>
        </p:txBody>
      </p:sp>
      <p:sp>
        <p:nvSpPr>
          <p:cNvPr id="54" name="Rectangular Callout 53"/>
          <p:cNvSpPr/>
          <p:nvPr/>
        </p:nvSpPr>
        <p:spPr>
          <a:xfrm>
            <a:off x="5456840" y="984857"/>
            <a:ext cx="3135153" cy="353659"/>
          </a:xfrm>
          <a:prstGeom prst="wedgeRectCallout">
            <a:avLst>
              <a:gd name="adj1" fmla="val -25064"/>
              <a:gd name="adj2" fmla="val 49484"/>
            </a:avLst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prstClr val="white"/>
                </a:solidFill>
              </a:rPr>
              <a:t>10 +15+ 14 +18+ 26 + 24+ 20 + 14+ </a:t>
            </a:r>
            <a:r>
              <a:rPr lang="en-US" sz="1500" dirty="0" smtClean="0">
                <a:solidFill>
                  <a:prstClr val="white"/>
                </a:solidFill>
              </a:rPr>
              <a:t>27</a:t>
            </a:r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596271" y="1928240"/>
            <a:ext cx="3363521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cs typeface="Times New Roman" pitchFamily="18" charset="0"/>
              </a:rPr>
              <a:t>10 +15+ 14 +18+ 26 + 24+ 20 + 14+ </a:t>
            </a:r>
            <a:r>
              <a:rPr lang="en-US" sz="1600" b="1" dirty="0" smtClean="0">
                <a:solidFill>
                  <a:prstClr val="black"/>
                </a:solidFill>
                <a:cs typeface="Times New Roman" pitchFamily="18" charset="0"/>
              </a:rPr>
              <a:t>27</a:t>
            </a:r>
            <a:endParaRPr lang="en-US" sz="1600" b="1" dirty="0">
              <a:solidFill>
                <a:prstClr val="black"/>
              </a:solidFill>
              <a:cs typeface="Times New Roman" pitchFamily="18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4176833" y="320785"/>
            <a:ext cx="1461927" cy="738663"/>
            <a:chOff x="3371153" y="1180760"/>
            <a:chExt cx="1461927" cy="738664"/>
          </a:xfrm>
        </p:grpSpPr>
        <p:sp>
          <p:nvSpPr>
            <p:cNvPr id="61" name="Rounded Rectangle 60"/>
            <p:cNvSpPr/>
            <p:nvPr/>
          </p:nvSpPr>
          <p:spPr>
            <a:xfrm>
              <a:off x="3371153" y="1219363"/>
              <a:ext cx="1461927" cy="67432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440005" y="1180760"/>
              <a:ext cx="132650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How many observations are there?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762835" y="2213525"/>
            <a:ext cx="406139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9</a:t>
            </a:r>
            <a:endParaRPr lang="en-US" sz="1600" b="1" dirty="0">
              <a:solidFill>
                <a:prstClr val="black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1676784" y="2220472"/>
            <a:ext cx="30979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ular Callout 75"/>
          <p:cNvSpPr/>
          <p:nvPr/>
        </p:nvSpPr>
        <p:spPr>
          <a:xfrm>
            <a:off x="4860032" y="1842506"/>
            <a:ext cx="1441398" cy="2322079"/>
          </a:xfrm>
          <a:prstGeom prst="wedgeRectCallout">
            <a:avLst>
              <a:gd name="adj1" fmla="val -25064"/>
              <a:gd name="adj2" fmla="val 4948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79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717583"/>
              </p:ext>
            </p:extLst>
          </p:nvPr>
        </p:nvGraphicFramePr>
        <p:xfrm>
          <a:off x="5162655" y="2017778"/>
          <a:ext cx="759698" cy="37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4" imgW="431640" imgH="203040" progId="Equation.DSMT4">
                  <p:embed/>
                </p:oleObj>
              </mc:Choice>
              <mc:Fallback>
                <p:oleObj name="Equation" r:id="rId4" imgW="431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655" y="2017778"/>
                        <a:ext cx="759698" cy="3768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5227314" y="2038081"/>
            <a:ext cx="618596" cy="322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168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897242" y="2038451"/>
            <a:ext cx="424992" cy="322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9 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178478" y="1814457"/>
            <a:ext cx="35651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470231" y="2252074"/>
            <a:ext cx="47944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9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241711" y="2245825"/>
            <a:ext cx="39080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-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239129" y="2300279"/>
            <a:ext cx="916069" cy="322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______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457897" y="2506664"/>
            <a:ext cx="35651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577977" y="2506658"/>
            <a:ext cx="356511" cy="322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prstClr val="black"/>
                </a:solidFill>
                <a:latin typeface="Bookman Old Style" panose="02050604050505020204" pitchFamily="18" charset="0"/>
              </a:rPr>
              <a:t>8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291676" y="1814451"/>
            <a:ext cx="573543" cy="322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</a:rPr>
              <a:t>8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59774" y="2687915"/>
            <a:ext cx="47944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72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241711" y="2681669"/>
            <a:ext cx="39080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-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242310" y="2740956"/>
            <a:ext cx="852607" cy="5381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prstClr val="black"/>
                </a:solidFill>
                <a:latin typeface="Bookman Old Style" panose="02050604050505020204" pitchFamily="18" charset="0"/>
              </a:rPr>
              <a:t>______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433107" y="1814457"/>
            <a:ext cx="35651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prstClr val="black"/>
                </a:solidFill>
                <a:latin typeface="Bookman Old Style" pitchFamily="18" charset="0"/>
              </a:rPr>
              <a:t>.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565254" y="2950272"/>
            <a:ext cx="779424" cy="322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60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666282" y="2630466"/>
            <a:ext cx="702436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18.67 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1392390" y="2647702"/>
            <a:ext cx="287258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47381" y="2838479"/>
            <a:ext cx="2816880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Given data in ascending order: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3229518" y="660071"/>
            <a:ext cx="2471783" cy="760623"/>
            <a:chOff x="3190880" y="1227170"/>
            <a:chExt cx="1910910" cy="760623"/>
          </a:xfrm>
        </p:grpSpPr>
        <p:sp>
          <p:nvSpPr>
            <p:cNvPr id="137" name="Rounded Rectangle 136"/>
            <p:cNvSpPr/>
            <p:nvPr/>
          </p:nvSpPr>
          <p:spPr>
            <a:xfrm>
              <a:off x="3286678" y="1260647"/>
              <a:ext cx="1683079" cy="7271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190880" y="1227170"/>
              <a:ext cx="1910910" cy="737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For Median, let us arrange the marks in ascending order 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347381" y="3057927"/>
            <a:ext cx="3258944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10, </a:t>
            </a:r>
            <a:r>
              <a:rPr lang="en-US" sz="1600" b="1" dirty="0" smtClean="0">
                <a:solidFill>
                  <a:prstClr val="black"/>
                </a:solidFill>
              </a:rPr>
              <a:t>14, </a:t>
            </a:r>
            <a:r>
              <a:rPr lang="en-US" sz="1600" b="1" dirty="0">
                <a:solidFill>
                  <a:prstClr val="black"/>
                </a:solidFill>
              </a:rPr>
              <a:t>14, </a:t>
            </a:r>
            <a:r>
              <a:rPr lang="en-US" sz="1600" b="1" dirty="0" smtClean="0">
                <a:solidFill>
                  <a:prstClr val="black"/>
                </a:solidFill>
              </a:rPr>
              <a:t>15, 18</a:t>
            </a:r>
            <a:r>
              <a:rPr lang="en-US" sz="1600" b="1" dirty="0">
                <a:solidFill>
                  <a:prstClr val="black"/>
                </a:solidFill>
              </a:rPr>
              <a:t>, </a:t>
            </a:r>
            <a:r>
              <a:rPr lang="en-US" sz="1600" b="1" dirty="0" smtClean="0">
                <a:solidFill>
                  <a:prstClr val="black"/>
                </a:solidFill>
              </a:rPr>
              <a:t>20, 24, 26 </a:t>
            </a:r>
            <a:r>
              <a:rPr lang="en-US" sz="1600" b="1" dirty="0">
                <a:solidFill>
                  <a:prstClr val="black"/>
                </a:solidFill>
              </a:rPr>
              <a:t>and 27.</a:t>
            </a:r>
          </a:p>
        </p:txBody>
      </p:sp>
      <p:grpSp>
        <p:nvGrpSpPr>
          <p:cNvPr id="145" name="Group 144"/>
          <p:cNvGrpSpPr/>
          <p:nvPr/>
        </p:nvGrpSpPr>
        <p:grpSpPr>
          <a:xfrm>
            <a:off x="2523683" y="495506"/>
            <a:ext cx="1795039" cy="522735"/>
            <a:chOff x="3236013" y="1409021"/>
            <a:chExt cx="1795039" cy="583199"/>
          </a:xfrm>
        </p:grpSpPr>
        <p:sp>
          <p:nvSpPr>
            <p:cNvPr id="146" name="Rounded Rectangle 145"/>
            <p:cNvSpPr/>
            <p:nvPr/>
          </p:nvSpPr>
          <p:spPr>
            <a:xfrm>
              <a:off x="3244431" y="1434936"/>
              <a:ext cx="1786621" cy="52280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36013" y="1409021"/>
              <a:ext cx="1769562" cy="583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i.e. from lowest to highest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355251" y="3332261"/>
            <a:ext cx="3730592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Total number of observations (N) =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402528" y="3337651"/>
            <a:ext cx="533400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444205" y="3544349"/>
            <a:ext cx="1808146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Since  N  is odd,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48981" y="3873137"/>
            <a:ext cx="1143000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Median = 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1710161" y="2256852"/>
            <a:ext cx="497252" cy="540282"/>
            <a:chOff x="2804044" y="1669831"/>
            <a:chExt cx="497252" cy="540782"/>
          </a:xfrm>
        </p:grpSpPr>
        <p:sp>
          <p:nvSpPr>
            <p:cNvPr id="104" name="Rectangle 103"/>
            <p:cNvSpPr/>
            <p:nvPr/>
          </p:nvSpPr>
          <p:spPr>
            <a:xfrm>
              <a:off x="2804044" y="1669831"/>
              <a:ext cx="4972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cs typeface="Times New Roman" pitchFamily="18" charset="0"/>
                </a:rPr>
                <a:t>168</a:t>
              </a:r>
              <a:endParaRPr lang="en-US" sz="16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905305" y="1872059"/>
              <a:ext cx="33565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9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2885956" y="1943289"/>
              <a:ext cx="3372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/>
          <p:cNvSpPr/>
          <p:nvPr/>
        </p:nvSpPr>
        <p:spPr>
          <a:xfrm>
            <a:off x="1392390" y="2339675"/>
            <a:ext cx="287258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557076" y="3207159"/>
            <a:ext cx="474145" cy="322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54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241711" y="3200912"/>
            <a:ext cx="39080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-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530912" y="1814457"/>
            <a:ext cx="35651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</a:rPr>
              <a:t>6</a:t>
            </a:r>
            <a:endParaRPr lang="en-US" sz="14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242297" y="3246053"/>
            <a:ext cx="938996" cy="5381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prstClr val="black"/>
                </a:solidFill>
                <a:latin typeface="Bookman Old Style" panose="02050604050505020204" pitchFamily="18" charset="0"/>
              </a:rPr>
              <a:t>______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673743" y="3431545"/>
            <a:ext cx="779424" cy="322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60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659461" y="1814457"/>
            <a:ext cx="35651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</a:rPr>
              <a:t>6</a:t>
            </a:r>
            <a:endParaRPr lang="en-US" sz="14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5662425" y="3625849"/>
            <a:ext cx="474145" cy="322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54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241711" y="3667264"/>
            <a:ext cx="39080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-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5263498" y="3650289"/>
            <a:ext cx="924846" cy="322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______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5774118" y="3840245"/>
            <a:ext cx="483961" cy="322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4438569" y="1323816"/>
            <a:ext cx="4195231" cy="995264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28000">
                <a:schemeClr val="accent5">
                  <a:lumMod val="20000"/>
                  <a:lumOff val="80000"/>
                </a:schemeClr>
              </a:gs>
              <a:gs pos="75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  <a:ln>
            <a:solidFill>
              <a:srgbClr val="002060"/>
            </a:solidFill>
            <a:prstDash val="solid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582665" y="1285007"/>
            <a:ext cx="2431755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Steps to find Median:</a:t>
            </a:r>
            <a:endParaRPr lang="en-US" sz="1600" b="1" u="sng" dirty="0">
              <a:solidFill>
                <a:srgbClr val="8064A2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419211" y="1572773"/>
            <a:ext cx="4191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Segoe Print" pitchFamily="2" charset="0"/>
              </a:rPr>
              <a:t>1) Arrange the data in either ascending </a:t>
            </a:r>
          </a:p>
          <a:p>
            <a:r>
              <a:rPr lang="en-US" sz="1400" b="1" dirty="0">
                <a:solidFill>
                  <a:srgbClr val="0000FF"/>
                </a:solidFill>
                <a:latin typeface="Segoe Print" pitchFamily="2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Segoe Print" pitchFamily="2" charset="0"/>
              </a:rPr>
              <a:t>  or descending order.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414078" y="1563545"/>
            <a:ext cx="43130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Segoe Print" pitchFamily="2" charset="0"/>
              </a:rPr>
              <a:t>2) Find the total number of observations (N).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4413010" y="1479932"/>
            <a:ext cx="32766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Segoe Print" pitchFamily="2" charset="0"/>
              </a:rPr>
              <a:t>3) If N is odd then, 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Segoe Print" pitchFamily="2" charset="0"/>
              </a:rPr>
              <a:t>   Median = 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888190" y="3889921"/>
            <a:ext cx="868772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</a:rPr>
              <a:t>th</a:t>
            </a:r>
            <a:r>
              <a:rPr lang="en-US" sz="1600" b="1" dirty="0" smtClean="0">
                <a:solidFill>
                  <a:prstClr val="black"/>
                </a:solidFill>
              </a:rPr>
              <a:t> term</a:t>
            </a:r>
            <a:endParaRPr lang="en-US" sz="1600" b="1" dirty="0">
              <a:solidFill>
                <a:prstClr val="black"/>
              </a:solidFill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1328231" y="3778645"/>
            <a:ext cx="653554" cy="550905"/>
            <a:chOff x="2846109" y="4328201"/>
            <a:chExt cx="653554" cy="551415"/>
          </a:xfrm>
        </p:grpSpPr>
        <p:grpSp>
          <p:nvGrpSpPr>
            <p:cNvPr id="128" name="Group 127"/>
            <p:cNvGrpSpPr/>
            <p:nvPr/>
          </p:nvGrpSpPr>
          <p:grpSpPr>
            <a:xfrm>
              <a:off x="2846109" y="4328201"/>
              <a:ext cx="653554" cy="551415"/>
              <a:chOff x="2836711" y="1669831"/>
              <a:chExt cx="653554" cy="551415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2836711" y="1669831"/>
                <a:ext cx="3193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cs typeface="Times New Roman" pitchFamily="18" charset="0"/>
                  </a:rPr>
                  <a:t>N</a:t>
                </a:r>
                <a:endParaRPr lang="en-US" sz="1600" b="1" baseline="-25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2964851" y="1882692"/>
                <a:ext cx="34316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</a:rPr>
                  <a:t>2 </a:t>
                </a:r>
                <a:endParaRPr lang="en-US" sz="1600" b="1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43" name="Straight Connector 142"/>
              <p:cNvCxnSpPr/>
              <p:nvPr/>
            </p:nvCxnSpPr>
            <p:spPr>
              <a:xfrm>
                <a:off x="2928762" y="1943289"/>
                <a:ext cx="38985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Rectangle 158"/>
              <p:cNvSpPr/>
              <p:nvPr/>
            </p:nvSpPr>
            <p:spPr>
              <a:xfrm>
                <a:off x="2993329" y="1680684"/>
                <a:ext cx="49693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</a:rPr>
                  <a:t>+ 1 </a:t>
                </a:r>
                <a:endParaRPr lang="en-US" sz="1600" b="1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9" name="Double Bracket 128"/>
            <p:cNvSpPr/>
            <p:nvPr/>
          </p:nvSpPr>
          <p:spPr>
            <a:xfrm>
              <a:off x="2889124" y="4414086"/>
              <a:ext cx="489380" cy="405702"/>
            </a:xfrm>
            <a:prstGeom prst="bracketPair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5595117" y="1822746"/>
            <a:ext cx="1427591" cy="488287"/>
            <a:chOff x="7045989" y="4188649"/>
            <a:chExt cx="1427591" cy="488739"/>
          </a:xfrm>
        </p:grpSpPr>
        <p:grpSp>
          <p:nvGrpSpPr>
            <p:cNvPr id="168" name="Group 167"/>
            <p:cNvGrpSpPr/>
            <p:nvPr/>
          </p:nvGrpSpPr>
          <p:grpSpPr>
            <a:xfrm>
              <a:off x="7045989" y="4188649"/>
              <a:ext cx="1427591" cy="488739"/>
              <a:chOff x="3079681" y="5492218"/>
              <a:chExt cx="1427591" cy="488739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3079681" y="5492218"/>
                <a:ext cx="707245" cy="488739"/>
                <a:chOff x="2816277" y="1701730"/>
                <a:chExt cx="707245" cy="488739"/>
              </a:xfrm>
            </p:grpSpPr>
            <p:sp>
              <p:nvSpPr>
                <p:cNvPr id="182" name="Rectangle 181"/>
                <p:cNvSpPr/>
                <p:nvPr/>
              </p:nvSpPr>
              <p:spPr>
                <a:xfrm>
                  <a:off x="2816277" y="1701730"/>
                  <a:ext cx="70724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0000FF"/>
                      </a:solidFill>
                      <a:latin typeface="Segoe Print" pitchFamily="2" charset="0"/>
                      <a:cs typeface="Times New Roman" pitchFamily="18" charset="0"/>
                    </a:rPr>
                    <a:t>N</a:t>
                  </a:r>
                  <a:r>
                    <a:rPr lang="en-US" sz="1400" b="1" dirty="0">
                      <a:solidFill>
                        <a:srgbClr val="0000FF"/>
                      </a:solidFill>
                      <a:latin typeface="Segoe Print" pitchFamily="2" charset="0"/>
                    </a:rPr>
                    <a:t> +1</a:t>
                  </a:r>
                  <a:r>
                    <a:rPr lang="en-US" sz="1400" b="1" dirty="0" smtClean="0">
                      <a:solidFill>
                        <a:srgbClr val="0000FF"/>
                      </a:solidFill>
                      <a:latin typeface="Segoe Print" pitchFamily="2" charset="0"/>
                      <a:cs typeface="Times New Roman" pitchFamily="18" charset="0"/>
                    </a:rPr>
                    <a:t> </a:t>
                  </a:r>
                  <a:endParaRPr lang="en-US" sz="1400" b="1" baseline="-25000" dirty="0">
                    <a:solidFill>
                      <a:srgbClr val="0000FF"/>
                    </a:solidFill>
                    <a:latin typeface="Segoe Print" pitchFamily="2" charset="0"/>
                  </a:endParaRPr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2952367" y="1882692"/>
                  <a:ext cx="406139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0000FF"/>
                      </a:solidFill>
                      <a:latin typeface="Segoe Print" pitchFamily="2" charset="0"/>
                    </a:rPr>
                    <a:t>2</a:t>
                  </a:r>
                  <a:endParaRPr lang="en-US" sz="1400" b="1" dirty="0">
                    <a:solidFill>
                      <a:srgbClr val="0000FF"/>
                    </a:solidFill>
                    <a:latin typeface="Segoe Print" pitchFamily="2" charset="0"/>
                  </a:endParaRPr>
                </a:p>
              </p:txBody>
            </p: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2908813" y="1943289"/>
                  <a:ext cx="448829" cy="0"/>
                </a:xfrm>
                <a:prstGeom prst="line">
                  <a:avLst/>
                </a:prstGeom>
                <a:ln w="1905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6" name="Rectangle 175"/>
              <p:cNvSpPr/>
              <p:nvPr/>
            </p:nvSpPr>
            <p:spPr>
              <a:xfrm>
                <a:off x="3607667" y="5594971"/>
                <a:ext cx="8996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err="1" smtClean="0">
                    <a:solidFill>
                      <a:srgbClr val="0000FF"/>
                    </a:solidFill>
                    <a:latin typeface="Segoe Print" pitchFamily="2" charset="0"/>
                  </a:rPr>
                  <a:t>th</a:t>
                </a:r>
                <a:r>
                  <a:rPr lang="en-US" sz="1400" b="1" dirty="0" smtClean="0">
                    <a:solidFill>
                      <a:srgbClr val="0000FF"/>
                    </a:solidFill>
                    <a:latin typeface="Segoe Print" pitchFamily="2" charset="0"/>
                  </a:rPr>
                  <a:t> term</a:t>
                </a:r>
                <a:endParaRPr lang="en-US" sz="1400" b="1" dirty="0">
                  <a:solidFill>
                    <a:srgbClr val="0000FF"/>
                  </a:solidFill>
                  <a:latin typeface="Segoe Print" pitchFamily="2" charset="0"/>
                </a:endParaRPr>
              </a:p>
            </p:txBody>
          </p:sp>
        </p:grpSp>
        <p:sp>
          <p:nvSpPr>
            <p:cNvPr id="169" name="Double Bracket 168"/>
            <p:cNvSpPr/>
            <p:nvPr/>
          </p:nvSpPr>
          <p:spPr>
            <a:xfrm>
              <a:off x="7052839" y="4228308"/>
              <a:ext cx="574483" cy="409650"/>
            </a:xfrm>
            <a:prstGeom prst="bracketPair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prstClr val="black"/>
                </a:solidFill>
                <a:latin typeface="Segoe Print" pitchFamily="2" charset="0"/>
              </a:endParaRPr>
            </a:p>
          </p:txBody>
        </p:sp>
      </p:grpSp>
      <p:cxnSp>
        <p:nvCxnSpPr>
          <p:cNvPr id="191" name="Straight Connector 190"/>
          <p:cNvCxnSpPr/>
          <p:nvPr/>
        </p:nvCxnSpPr>
        <p:spPr>
          <a:xfrm flipV="1">
            <a:off x="4865067" y="1440430"/>
            <a:ext cx="15633" cy="2413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441369" y="4383672"/>
            <a:ext cx="1074337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Median = </a:t>
            </a:r>
          </a:p>
        </p:txBody>
      </p:sp>
      <p:grpSp>
        <p:nvGrpSpPr>
          <p:cNvPr id="199" name="Group 198"/>
          <p:cNvGrpSpPr/>
          <p:nvPr/>
        </p:nvGrpSpPr>
        <p:grpSpPr>
          <a:xfrm>
            <a:off x="1305639" y="4298349"/>
            <a:ext cx="588623" cy="550905"/>
            <a:chOff x="2735804" y="1669831"/>
            <a:chExt cx="588623" cy="551415"/>
          </a:xfrm>
        </p:grpSpPr>
        <p:sp>
          <p:nvSpPr>
            <p:cNvPr id="200" name="Rectangle 199"/>
            <p:cNvSpPr/>
            <p:nvPr/>
          </p:nvSpPr>
          <p:spPr>
            <a:xfrm>
              <a:off x="2735804" y="1669831"/>
              <a:ext cx="5886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cs typeface="Times New Roman" pitchFamily="18" charset="0"/>
                </a:rPr>
                <a:t>9 + 1</a:t>
              </a:r>
              <a:endParaRPr lang="en-US" sz="16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2866548" y="1882692"/>
              <a:ext cx="4061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2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202" name="Straight Connector 201"/>
            <p:cNvCxnSpPr/>
            <p:nvPr/>
          </p:nvCxnSpPr>
          <p:spPr>
            <a:xfrm>
              <a:off x="2854057" y="1943289"/>
              <a:ext cx="3372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Rectangle 202"/>
          <p:cNvSpPr/>
          <p:nvPr/>
        </p:nvSpPr>
        <p:spPr>
          <a:xfrm>
            <a:off x="1767855" y="4401000"/>
            <a:ext cx="823367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th </a:t>
            </a:r>
            <a:r>
              <a:rPr lang="en-US" sz="1600" b="1" dirty="0" smtClean="0">
                <a:solidFill>
                  <a:prstClr val="black"/>
                </a:solidFill>
              </a:rPr>
              <a:t>term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5275281" y="1399785"/>
            <a:ext cx="1143000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Median = </a:t>
            </a:r>
          </a:p>
        </p:txBody>
      </p:sp>
      <p:grpSp>
        <p:nvGrpSpPr>
          <p:cNvPr id="205" name="Group 204"/>
          <p:cNvGrpSpPr/>
          <p:nvPr/>
        </p:nvGrpSpPr>
        <p:grpSpPr>
          <a:xfrm>
            <a:off x="6139555" y="1314462"/>
            <a:ext cx="455727" cy="550905"/>
            <a:chOff x="2735804" y="1669831"/>
            <a:chExt cx="455727" cy="551415"/>
          </a:xfrm>
        </p:grpSpPr>
        <p:sp>
          <p:nvSpPr>
            <p:cNvPr id="206" name="Rectangle 205"/>
            <p:cNvSpPr/>
            <p:nvPr/>
          </p:nvSpPr>
          <p:spPr>
            <a:xfrm>
              <a:off x="2735804" y="1669831"/>
              <a:ext cx="39305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cs typeface="Times New Roman" pitchFamily="18" charset="0"/>
                </a:rPr>
                <a:t>10</a:t>
              </a:r>
              <a:endParaRPr lang="en-US" sz="1600" b="1" dirty="0">
                <a:solidFill>
                  <a:prstClr val="black"/>
                </a:solidFill>
                <a:cs typeface="Times New Roman" pitchFamily="18" charset="0"/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2785392" y="1882692"/>
              <a:ext cx="4061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2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208" name="Straight Connector 207"/>
            <p:cNvCxnSpPr/>
            <p:nvPr/>
          </p:nvCxnSpPr>
          <p:spPr>
            <a:xfrm>
              <a:off x="2815140" y="1943289"/>
              <a:ext cx="2584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TextBox 208"/>
          <p:cNvSpPr txBox="1"/>
          <p:nvPr/>
        </p:nvSpPr>
        <p:spPr>
          <a:xfrm>
            <a:off x="5277725" y="1727278"/>
            <a:ext cx="2157796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Median = </a:t>
            </a:r>
            <a:r>
              <a:rPr lang="en-US" sz="1600" b="1" dirty="0">
                <a:solidFill>
                  <a:prstClr val="black"/>
                </a:solidFill>
              </a:rPr>
              <a:t>5th </a:t>
            </a:r>
            <a:r>
              <a:rPr lang="en-US" sz="1600" b="1" dirty="0" smtClean="0">
                <a:solidFill>
                  <a:prstClr val="black"/>
                </a:solidFill>
              </a:rPr>
              <a:t>term 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5011576" y="1993804"/>
            <a:ext cx="1289960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sym typeface="Symbol"/>
              </a:rPr>
              <a:t>  </a:t>
            </a:r>
            <a:r>
              <a:rPr lang="en-US" sz="1600" b="1" dirty="0" smtClean="0">
                <a:solidFill>
                  <a:prstClr val="black"/>
                </a:solidFill>
              </a:rPr>
              <a:t>Median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5971178" y="2002006"/>
            <a:ext cx="287258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15" name="Rounded Rectangle 214"/>
          <p:cNvSpPr/>
          <p:nvPr/>
        </p:nvSpPr>
        <p:spPr>
          <a:xfrm>
            <a:off x="1629197" y="3078904"/>
            <a:ext cx="282712" cy="296812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16" name="Group 215"/>
          <p:cNvGrpSpPr/>
          <p:nvPr/>
        </p:nvGrpSpPr>
        <p:grpSpPr>
          <a:xfrm>
            <a:off x="830739" y="2326364"/>
            <a:ext cx="925082" cy="795732"/>
            <a:chOff x="4086196" y="1462627"/>
            <a:chExt cx="690467" cy="795732"/>
          </a:xfrm>
        </p:grpSpPr>
        <p:sp>
          <p:nvSpPr>
            <p:cNvPr id="217" name="Cloud 12"/>
            <p:cNvSpPr/>
            <p:nvPr/>
          </p:nvSpPr>
          <p:spPr>
            <a:xfrm>
              <a:off x="4189049" y="1531365"/>
              <a:ext cx="474201" cy="522944"/>
            </a:xfrm>
            <a:prstGeom prst="wedgeRoundRectCallout">
              <a:avLst>
                <a:gd name="adj1" fmla="val 60761"/>
                <a:gd name="adj2" fmla="val 89705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086196" y="1462627"/>
              <a:ext cx="690467" cy="795732"/>
            </a:xfrm>
            <a:prstGeom prst="cloudCallou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V Boli" pitchFamily="2" charset="0"/>
                  <a:cs typeface="MV Boli" pitchFamily="2" charset="0"/>
                </a:rPr>
                <a:t>5</a:t>
              </a:r>
              <a:r>
                <a:rPr lang="en-US" sz="1400" b="1" baseline="30000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V Boli" pitchFamily="2" charset="0"/>
                  <a:cs typeface="MV Boli" pitchFamily="2" charset="0"/>
                </a:rPr>
                <a:t>th</a:t>
              </a:r>
              <a:r>
                <a:rPr lang="en-US" sz="1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V Boli" pitchFamily="2" charset="0"/>
                  <a:cs typeface="MV Boli" pitchFamily="2" charset="0"/>
                </a:rPr>
                <a:t> term</a:t>
              </a:r>
              <a:endParaRPr lang="en-US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itchFamily="2" charset="0"/>
                <a:cs typeface="MV Boli" pitchFamily="2" charset="0"/>
              </a:endParaRPr>
            </a:p>
          </p:txBody>
        </p:sp>
      </p:grpSp>
      <p:sp>
        <p:nvSpPr>
          <p:cNvPr id="219" name="Rectangle 218"/>
          <p:cNvSpPr/>
          <p:nvPr/>
        </p:nvSpPr>
        <p:spPr>
          <a:xfrm>
            <a:off x="6140151" y="1993804"/>
            <a:ext cx="393056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18</a:t>
            </a:r>
            <a:endParaRPr lang="en-US" sz="1600" b="1" dirty="0">
              <a:solidFill>
                <a:prstClr val="black"/>
              </a:solidFill>
            </a:endParaRPr>
          </a:p>
        </p:txBody>
      </p:sp>
      <p:grpSp>
        <p:nvGrpSpPr>
          <p:cNvPr id="220" name="Group 219"/>
          <p:cNvGrpSpPr/>
          <p:nvPr/>
        </p:nvGrpSpPr>
        <p:grpSpPr>
          <a:xfrm>
            <a:off x="827774" y="2724229"/>
            <a:ext cx="1866659" cy="737981"/>
            <a:chOff x="3530943" y="1212971"/>
            <a:chExt cx="1526147" cy="737980"/>
          </a:xfrm>
        </p:grpSpPr>
        <p:sp>
          <p:nvSpPr>
            <p:cNvPr id="221" name="Rounded Rectangle 220"/>
            <p:cNvSpPr/>
            <p:nvPr/>
          </p:nvSpPr>
          <p:spPr>
            <a:xfrm>
              <a:off x="3570443" y="1237593"/>
              <a:ext cx="1466080" cy="71314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3530943" y="1212971"/>
              <a:ext cx="1526147" cy="737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For Mode, </a:t>
              </a:r>
              <a:r>
                <a:rPr lang="en-US" sz="1400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l</a:t>
              </a:r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et us arrange given data in tabular form 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aphicFrame>
        <p:nvGraphicFramePr>
          <p:cNvPr id="223" name="Table 2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957547"/>
              </p:ext>
            </p:extLst>
          </p:nvPr>
        </p:nvGraphicFramePr>
        <p:xfrm>
          <a:off x="4716017" y="2362988"/>
          <a:ext cx="3867280" cy="6901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8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73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73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3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3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73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489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</a:rPr>
                        <a:t>Observation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</a:rPr>
                        <a:t>Frequency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4" name="TextBox 223"/>
          <p:cNvSpPr txBox="1"/>
          <p:nvPr/>
        </p:nvSpPr>
        <p:spPr>
          <a:xfrm>
            <a:off x="5743288" y="2389812"/>
            <a:ext cx="484909" cy="3074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6408514" y="2389812"/>
            <a:ext cx="533400" cy="3074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</a:rPr>
              <a:t>15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6747346" y="2389812"/>
            <a:ext cx="533400" cy="3074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</a:rPr>
              <a:t>18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7075636" y="2389812"/>
            <a:ext cx="533400" cy="3074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</a:rPr>
              <a:t>20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7455495" y="2389812"/>
            <a:ext cx="502487" cy="3074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</a:rPr>
              <a:t>24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5743288" y="2735877"/>
            <a:ext cx="484909" cy="3074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</a:rPr>
              <a:t>1</a:t>
            </a:r>
            <a:endParaRPr lang="en-US" sz="1400" b="1" dirty="0" smtClean="0">
              <a:solidFill>
                <a:prstClr val="black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6408514" y="2735877"/>
            <a:ext cx="533400" cy="3074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6747346" y="2735877"/>
            <a:ext cx="533400" cy="3074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7075636" y="2735877"/>
            <a:ext cx="533400" cy="3074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7440025" y="2735877"/>
            <a:ext cx="533400" cy="3074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7795716" y="2389812"/>
            <a:ext cx="533400" cy="3074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</a:rPr>
              <a:t>26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7795716" y="2735877"/>
            <a:ext cx="533400" cy="3074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4865490" y="3049251"/>
            <a:ext cx="3971335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Here, 14 occurs maximum number of times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883024" y="2052570"/>
            <a:ext cx="1600487" cy="811530"/>
            <a:chOff x="3381566" y="1170439"/>
            <a:chExt cx="1600487" cy="811529"/>
          </a:xfrm>
        </p:grpSpPr>
        <p:sp>
          <p:nvSpPr>
            <p:cNvPr id="246" name="Rounded Rectangle 245"/>
            <p:cNvSpPr/>
            <p:nvPr/>
          </p:nvSpPr>
          <p:spPr>
            <a:xfrm>
              <a:off x="3381566" y="1185092"/>
              <a:ext cx="1596720" cy="79687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405456" y="1170439"/>
              <a:ext cx="157659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Which frequency </a:t>
              </a:r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is the maximum?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744932" y="1997812"/>
            <a:ext cx="1702672" cy="792301"/>
            <a:chOff x="3442680" y="1240545"/>
            <a:chExt cx="1702672" cy="792301"/>
          </a:xfrm>
        </p:grpSpPr>
        <p:sp>
          <p:nvSpPr>
            <p:cNvPr id="249" name="Rounded Rectangle 248"/>
            <p:cNvSpPr/>
            <p:nvPr/>
          </p:nvSpPr>
          <p:spPr>
            <a:xfrm>
              <a:off x="3488470" y="1240545"/>
              <a:ext cx="1628815" cy="79230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442680" y="1243962"/>
              <a:ext cx="17026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Observation corresponding to 2 is Mode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251" name="Rectangle 250"/>
          <p:cNvSpPr/>
          <p:nvPr/>
        </p:nvSpPr>
        <p:spPr>
          <a:xfrm>
            <a:off x="6486277" y="1390843"/>
            <a:ext cx="823367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th </a:t>
            </a:r>
            <a:r>
              <a:rPr lang="en-US" sz="1600" b="1" dirty="0" smtClean="0">
                <a:solidFill>
                  <a:prstClr val="black"/>
                </a:solidFill>
              </a:rPr>
              <a:t>term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8138358" y="2389812"/>
            <a:ext cx="533400" cy="3074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</a:rPr>
              <a:t>27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8138358" y="2735877"/>
            <a:ext cx="533400" cy="3074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255" name="Rectangle 254"/>
          <p:cNvSpPr/>
          <p:nvPr/>
        </p:nvSpPr>
        <p:spPr>
          <a:xfrm>
            <a:off x="6163341" y="2374425"/>
            <a:ext cx="320611" cy="671322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6163341" y="2726745"/>
            <a:ext cx="320611" cy="319009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6091977" y="2389812"/>
            <a:ext cx="463312" cy="3074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6091977" y="2735877"/>
            <a:ext cx="463312" cy="3074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4890776" y="3302762"/>
            <a:ext cx="1555759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    </a:t>
            </a:r>
            <a:r>
              <a:rPr lang="en-US" sz="1600" b="1" dirty="0" smtClean="0">
                <a:solidFill>
                  <a:prstClr val="black"/>
                </a:solidFill>
              </a:rPr>
              <a:t>Mode   =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6221154" y="3302762"/>
            <a:ext cx="478835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sym typeface="Symbol"/>
              </a:rPr>
              <a:t>14</a:t>
            </a:r>
            <a:endParaRPr lang="en-US" sz="1600" b="1" dirty="0" smtClean="0">
              <a:solidFill>
                <a:prstClr val="black"/>
              </a:solidFill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4818411" y="3669909"/>
            <a:ext cx="3698030" cy="101472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</a:rPr>
              <a:t>We conclude that mean is rigidly defined and the marks 18.67 represent the performance of student, but median and mode are not so rigidly defined. 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011576" y="1399785"/>
            <a:ext cx="504802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600" b="1" dirty="0" smtClean="0">
              <a:solidFill>
                <a:prstClr val="black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011576" y="1727278"/>
            <a:ext cx="504802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6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5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500"/>
                            </p:stCondLst>
                            <p:childTnLst>
                              <p:par>
                                <p:cTn id="3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5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8" dur="5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0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5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1000"/>
                            </p:stCondLst>
                            <p:childTnLst>
                              <p:par>
                                <p:cTn id="4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500"/>
                            </p:stCondLst>
                            <p:childTnLst>
                              <p:par>
                                <p:cTn id="4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6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1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4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9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3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9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4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9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0" fill="hold">
                      <p:stCondLst>
                        <p:cond delay="indefinite"/>
                      </p:stCondLst>
                      <p:childTnLst>
                        <p:par>
                          <p:cTn id="581" fill="hold">
                            <p:stCondLst>
                              <p:cond delay="0"/>
                            </p:stCondLst>
                            <p:childTnLst>
                              <p:par>
                                <p:cTn id="5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4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9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" fill="hold">
                      <p:stCondLst>
                        <p:cond delay="indefinite"/>
                      </p:stCondLst>
                      <p:childTnLst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4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9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4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0" fill="hold">
                      <p:stCondLst>
                        <p:cond delay="indefinite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4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>
                      <p:stCondLst>
                        <p:cond delay="indefinite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0" fill="hold">
                      <p:stCondLst>
                        <p:cond delay="indefinite"/>
                      </p:stCondLst>
                      <p:childTnLst>
                        <p:par>
                          <p:cTn id="621" fill="hold">
                            <p:stCondLst>
                              <p:cond delay="0"/>
                            </p:stCondLst>
                            <p:childTnLst>
                              <p:par>
                                <p:cTn id="6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5" fill="hold">
                      <p:stCondLst>
                        <p:cond delay="indefinite"/>
                      </p:stCondLst>
                      <p:childTnLst>
                        <p:par>
                          <p:cTn id="636" fill="hold">
                            <p:stCondLst>
                              <p:cond delay="0"/>
                            </p:stCondLst>
                            <p:childTnLst>
                              <p:par>
                                <p:cTn id="6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0" fill="hold">
                      <p:stCondLst>
                        <p:cond delay="indefinite"/>
                      </p:stCondLst>
                      <p:childTnLst>
                        <p:par>
                          <p:cTn id="641" fill="hold">
                            <p:stCondLst>
                              <p:cond delay="0"/>
                            </p:stCondLst>
                            <p:childTnLst>
                              <p:par>
                                <p:cTn id="6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4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>
                      <p:stCondLst>
                        <p:cond delay="indefinite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9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0" fill="hold">
                      <p:stCondLst>
                        <p:cond delay="indefinite"/>
                      </p:stCondLst>
                      <p:childTnLst>
                        <p:par>
                          <p:cTn id="651" fill="hold">
                            <p:stCondLst>
                              <p:cond delay="0"/>
                            </p:stCondLst>
                            <p:childTnLst>
                              <p:par>
                                <p:cTn id="6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8" fill="hold">
                      <p:stCondLst>
                        <p:cond delay="indefinite"/>
                      </p:stCondLst>
                      <p:childTnLst>
                        <p:par>
                          <p:cTn id="659" fill="hold">
                            <p:stCondLst>
                              <p:cond delay="0"/>
                            </p:stCondLst>
                            <p:childTnLst>
                              <p:par>
                                <p:cTn id="6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3" fill="hold">
                      <p:stCondLst>
                        <p:cond delay="indefinite"/>
                      </p:stCondLst>
                      <p:childTnLst>
                        <p:par>
                          <p:cTn id="664" fill="hold">
                            <p:stCondLst>
                              <p:cond delay="0"/>
                            </p:stCondLst>
                            <p:childTnLst>
                              <p:par>
                                <p:cTn id="6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8" fill="hold">
                      <p:stCondLst>
                        <p:cond delay="indefinite"/>
                      </p:stCondLst>
                      <p:childTnLst>
                        <p:par>
                          <p:cTn id="669" fill="hold">
                            <p:stCondLst>
                              <p:cond delay="0"/>
                            </p:stCondLst>
                            <p:childTnLst>
                              <p:par>
                                <p:cTn id="6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2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4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6" fill="hold">
                      <p:stCondLst>
                        <p:cond delay="indefinite"/>
                      </p:stCondLst>
                      <p:childTnLst>
                        <p:par>
                          <p:cTn id="677" fill="hold">
                            <p:stCondLst>
                              <p:cond delay="0"/>
                            </p:stCondLst>
                            <p:childTnLst>
                              <p:par>
                                <p:cTn id="6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0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1" fill="hold">
                      <p:stCondLst>
                        <p:cond delay="indefinite"/>
                      </p:stCondLst>
                      <p:childTnLst>
                        <p:par>
                          <p:cTn id="682" fill="hold">
                            <p:stCondLst>
                              <p:cond delay="0"/>
                            </p:stCondLst>
                            <p:childTnLst>
                              <p:par>
                                <p:cTn id="6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5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6" fill="hold">
                      <p:stCondLst>
                        <p:cond delay="indefinite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0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fill="hold">
                      <p:stCondLst>
                        <p:cond delay="indefinite"/>
                      </p:stCondLst>
                      <p:childTnLst>
                        <p:par>
                          <p:cTn id="692" fill="hold">
                            <p:stCondLst>
                              <p:cond delay="0"/>
                            </p:stCondLst>
                            <p:childTnLst>
                              <p:par>
                                <p:cTn id="6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59" grpId="0" animBg="1"/>
      <p:bldP spid="59" grpId="1" animBg="1"/>
      <p:bldP spid="15" grpId="0"/>
      <p:bldP spid="25" grpId="0" animBg="1"/>
      <p:bldP spid="25" grpId="1" animBg="1"/>
      <p:bldP spid="25" grpId="2" animBg="1"/>
      <p:bldP spid="32" grpId="0" animBg="1"/>
      <p:bldP spid="33" grpId="0"/>
      <p:bldP spid="37" grpId="0" animBg="1"/>
      <p:bldP spid="37" grpId="1" animBg="1"/>
      <p:bldP spid="39" grpId="0"/>
      <p:bldP spid="40" grpId="0"/>
      <p:bldP spid="41" grpId="0"/>
      <p:bldP spid="46" grpId="0"/>
      <p:bldP spid="50" grpId="0"/>
      <p:bldP spid="51" grpId="0"/>
      <p:bldP spid="53" grpId="0"/>
      <p:bldP spid="54" grpId="0" animBg="1"/>
      <p:bldP spid="54" grpId="1" animBg="1"/>
      <p:bldP spid="56" grpId="0"/>
      <p:bldP spid="71" grpId="0"/>
      <p:bldP spid="76" grpId="0" animBg="1"/>
      <p:bldP spid="76" grpId="1" animBg="1"/>
      <p:bldP spid="80" grpId="0"/>
      <p:bldP spid="80" grpId="1"/>
      <p:bldP spid="82" grpId="0"/>
      <p:bldP spid="82" grpId="1"/>
      <p:bldP spid="83" grpId="0"/>
      <p:bldP spid="83" grpId="1"/>
      <p:bldP spid="84" grpId="0"/>
      <p:bldP spid="84" grpId="1"/>
      <p:bldP spid="85" grpId="0"/>
      <p:bldP spid="85" grpId="1"/>
      <p:bldP spid="86" grpId="0"/>
      <p:bldP spid="86" grpId="1"/>
      <p:bldP spid="87" grpId="0"/>
      <p:bldP spid="87" grpId="1"/>
      <p:bldP spid="88" grpId="0"/>
      <p:bldP spid="88" grpId="1"/>
      <p:bldP spid="89" grpId="0"/>
      <p:bldP spid="89" grpId="1"/>
      <p:bldP spid="90" grpId="0"/>
      <p:bldP spid="90" grpId="1"/>
      <p:bldP spid="91" grpId="0"/>
      <p:bldP spid="91" grpId="1"/>
      <p:bldP spid="92" grpId="0"/>
      <p:bldP spid="92" grpId="1"/>
      <p:bldP spid="94" grpId="0"/>
      <p:bldP spid="94" grpId="1"/>
      <p:bldP spid="95" grpId="0"/>
      <p:bldP spid="95" grpId="1"/>
      <p:bldP spid="113" grpId="0"/>
      <p:bldP spid="114" grpId="0"/>
      <p:bldP spid="115" grpId="0"/>
      <p:bldP spid="142" grpId="0"/>
      <p:bldP spid="148" grpId="0"/>
      <p:bldP spid="149" grpId="0"/>
      <p:bldP spid="150" grpId="0"/>
      <p:bldP spid="151" grpId="0"/>
      <p:bldP spid="107" grpId="0"/>
      <p:bldP spid="110" grpId="0"/>
      <p:bldP spid="110" grpId="1"/>
      <p:bldP spid="111" grpId="0"/>
      <p:bldP spid="111" grpId="1"/>
      <p:bldP spid="112" grpId="0"/>
      <p:bldP spid="112" grpId="1"/>
      <p:bldP spid="116" grpId="0"/>
      <p:bldP spid="116" grpId="1"/>
      <p:bldP spid="126" grpId="0"/>
      <p:bldP spid="126" grpId="1"/>
      <p:bldP spid="131" grpId="0"/>
      <p:bldP spid="131" grpId="1"/>
      <p:bldP spid="170" grpId="0"/>
      <p:bldP spid="170" grpId="1"/>
      <p:bldP spid="171" grpId="0"/>
      <p:bldP spid="171" grpId="1"/>
      <p:bldP spid="172" grpId="0"/>
      <p:bldP spid="172" grpId="1"/>
      <p:bldP spid="173" grpId="0"/>
      <p:bldP spid="173" grpId="1"/>
      <p:bldP spid="139" grpId="0" animBg="1"/>
      <p:bldP spid="139" grpId="1" animBg="1"/>
      <p:bldP spid="140" grpId="0"/>
      <p:bldP spid="140" grpId="1"/>
      <p:bldP spid="141" grpId="0" build="allAtOnce"/>
      <p:bldP spid="144" grpId="0"/>
      <p:bldP spid="144" grpId="1"/>
      <p:bldP spid="152" grpId="0" build="allAtOnce"/>
      <p:bldP spid="108" grpId="0"/>
      <p:bldP spid="198" grpId="0"/>
      <p:bldP spid="203" grpId="0"/>
      <p:bldP spid="204" grpId="0"/>
      <p:bldP spid="209" grpId="0"/>
      <p:bldP spid="210" grpId="0"/>
      <p:bldP spid="211" grpId="0"/>
      <p:bldP spid="215" grpId="0" animBg="1"/>
      <p:bldP spid="215" grpId="1" animBg="1"/>
      <p:bldP spid="219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4" grpId="0"/>
      <p:bldP spid="235" grpId="0"/>
      <p:bldP spid="244" grpId="0"/>
      <p:bldP spid="251" grpId="0"/>
      <p:bldP spid="252" grpId="0"/>
      <p:bldP spid="253" grpId="0"/>
      <p:bldP spid="255" grpId="0" animBg="1"/>
      <p:bldP spid="255" grpId="1" animBg="1"/>
      <p:bldP spid="256" grpId="0" animBg="1"/>
      <p:bldP spid="256" grpId="1" animBg="1"/>
      <p:bldP spid="257" grpId="0"/>
      <p:bldP spid="258" grpId="0"/>
      <p:bldP spid="261" grpId="0"/>
      <p:bldP spid="262" grpId="0"/>
      <p:bldP spid="263" grpId="0" animBg="1"/>
      <p:bldP spid="157" grpId="0"/>
      <p:bldP spid="1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/>
          <p:cNvSpPr/>
          <p:nvPr/>
        </p:nvSpPr>
        <p:spPr>
          <a:xfrm>
            <a:off x="5782609" y="1191838"/>
            <a:ext cx="353856" cy="246771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954269" y="321885"/>
            <a:ext cx="333349" cy="246771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921134" y="532358"/>
            <a:ext cx="768939" cy="267218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4288" y="285750"/>
            <a:ext cx="7086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35000" algn="l"/>
              </a:tabLst>
            </a:pP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Q.) The weights (in kg) of 15 students are : 31, 35, 27, 29, 32, 43, 37, 41, 34, 28, 36, 44, 45, 42, 30. Find the median. If the weight 44 kg is replaced by 46 kg and 27 kg by 25 kg, find the new median.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6277" y="1097075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Sol :</a:t>
            </a:r>
            <a:endParaRPr lang="en-US" sz="14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139564"/>
            <a:ext cx="1603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Ascending order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16" y="1633538"/>
            <a:ext cx="1859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No. of observations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0616" y="1139564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9721" y="1139564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27,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20616" y="163353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16026" y="1633538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15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3000" y="2028825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Since N is odd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93909" y="2394312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Median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20616" y="238125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61467" y="2262188"/>
            <a:ext cx="317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N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3484839" y="2535138"/>
            <a:ext cx="6400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48075" y="2486033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20616" y="302121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774330" y="1139564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28,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111400" y="1139564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29,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35250" y="1139564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30,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59100" y="1139564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31,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92475" y="1139564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32,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08643" y="1139564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34,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745713" y="1139564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35,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69563" y="1139564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36,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93413" y="1139564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37,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717792" y="1139564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41,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409950" y="1374882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42,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43325" y="1374882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43,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66617" y="1374882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44,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399992" y="1374882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45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7" name="Left Bracket 66"/>
          <p:cNvSpPr/>
          <p:nvPr/>
        </p:nvSpPr>
        <p:spPr>
          <a:xfrm>
            <a:off x="3402596" y="2256532"/>
            <a:ext cx="216371" cy="519112"/>
          </a:xfrm>
          <a:prstGeom prst="leftBracket">
            <a:avLst>
              <a:gd name="adj" fmla="val 8534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657600" y="226218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810000" y="2262188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0" name="Left Bracket 69"/>
          <p:cNvSpPr/>
          <p:nvPr/>
        </p:nvSpPr>
        <p:spPr>
          <a:xfrm flipH="1">
            <a:off x="4010867" y="2256532"/>
            <a:ext cx="189673" cy="519112"/>
          </a:xfrm>
          <a:prstGeom prst="leftBracket">
            <a:avLst>
              <a:gd name="adj" fmla="val 8534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14800" y="2102056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th</a:t>
            </a:r>
            <a:endParaRPr lang="en-US" sz="12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59568" y="2333625"/>
            <a:ext cx="1200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observation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430722" y="2897394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15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3501719" y="3170336"/>
            <a:ext cx="6400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664955" y="3121231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6" name="Left Bracket 75"/>
          <p:cNvSpPr/>
          <p:nvPr/>
        </p:nvSpPr>
        <p:spPr>
          <a:xfrm>
            <a:off x="3419487" y="2891738"/>
            <a:ext cx="216371" cy="519112"/>
          </a:xfrm>
          <a:prstGeom prst="leftBracket">
            <a:avLst>
              <a:gd name="adj" fmla="val 8534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674480" y="2897394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826880" y="2897394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9" name="Left Bracket 78"/>
          <p:cNvSpPr/>
          <p:nvPr/>
        </p:nvSpPr>
        <p:spPr>
          <a:xfrm flipH="1">
            <a:off x="4027734" y="2891738"/>
            <a:ext cx="189673" cy="519112"/>
          </a:xfrm>
          <a:prstGeom prst="leftBracket">
            <a:avLst>
              <a:gd name="adj" fmla="val 8534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131680" y="2718196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th</a:t>
            </a:r>
            <a:endParaRPr lang="en-US" sz="12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376448" y="2968831"/>
            <a:ext cx="1200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anose="02050604050505020204" pitchFamily="18" charset="0"/>
              </a:rPr>
              <a:t>observation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120616" y="3732014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451942" y="3608198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16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3522939" y="3881140"/>
            <a:ext cx="365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524250" y="3832027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6" name="Left Bracket 85"/>
          <p:cNvSpPr/>
          <p:nvPr/>
        </p:nvSpPr>
        <p:spPr>
          <a:xfrm>
            <a:off x="3440695" y="3602542"/>
            <a:ext cx="146304" cy="519112"/>
          </a:xfrm>
          <a:prstGeom prst="leftBracket">
            <a:avLst>
              <a:gd name="adj" fmla="val 8534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9" name="Left Bracket 88"/>
          <p:cNvSpPr/>
          <p:nvPr/>
        </p:nvSpPr>
        <p:spPr>
          <a:xfrm flipH="1">
            <a:off x="3810016" y="3612067"/>
            <a:ext cx="142047" cy="519112"/>
          </a:xfrm>
          <a:prstGeom prst="leftBracket">
            <a:avLst>
              <a:gd name="adj" fmla="val 8534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866324" y="3495675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th</a:t>
            </a:r>
            <a:endParaRPr lang="en-US" sz="12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111092" y="3689160"/>
            <a:ext cx="1200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anose="02050604050505020204" pitchFamily="18" charset="0"/>
              </a:rPr>
              <a:t>observation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105150" y="418565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508784" y="4185650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657600" y="4201039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th</a:t>
            </a:r>
            <a:endParaRPr lang="en-US" sz="12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886200" y="4185650"/>
            <a:ext cx="1200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anose="02050604050505020204" pitchFamily="18" charset="0"/>
              </a:rPr>
              <a:t>observation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105150" y="451188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508784" y="4511881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35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133613" y="4511881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Median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87" name="Group 17"/>
          <p:cNvGrpSpPr/>
          <p:nvPr/>
        </p:nvGrpSpPr>
        <p:grpSpPr>
          <a:xfrm>
            <a:off x="5254527" y="1468739"/>
            <a:ext cx="1732180" cy="718745"/>
            <a:chOff x="2758967" y="3413759"/>
            <a:chExt cx="1316573" cy="511661"/>
          </a:xfrm>
        </p:grpSpPr>
        <p:sp>
          <p:nvSpPr>
            <p:cNvPr id="88" name="Cloud 87"/>
            <p:cNvSpPr/>
            <p:nvPr/>
          </p:nvSpPr>
          <p:spPr>
            <a:xfrm>
              <a:off x="2758967" y="3413759"/>
              <a:ext cx="1316573" cy="511661"/>
            </a:xfrm>
            <a:prstGeom prst="cloud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833824" y="3478132"/>
              <a:ext cx="1206398" cy="372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What we need to find?</a:t>
              </a:r>
              <a:endParaRPr lang="en-US" sz="1400" b="1" baseline="-25000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grpSp>
        <p:nvGrpSpPr>
          <p:cNvPr id="101" name="Group 17"/>
          <p:cNvGrpSpPr/>
          <p:nvPr/>
        </p:nvGrpSpPr>
        <p:grpSpPr>
          <a:xfrm>
            <a:off x="5190341" y="2104202"/>
            <a:ext cx="2113588" cy="711627"/>
            <a:chOff x="2655391" y="3470542"/>
            <a:chExt cx="1606469" cy="506595"/>
          </a:xfrm>
        </p:grpSpPr>
        <p:sp>
          <p:nvSpPr>
            <p:cNvPr id="102" name="Cloud 101"/>
            <p:cNvSpPr/>
            <p:nvPr/>
          </p:nvSpPr>
          <p:spPr>
            <a:xfrm>
              <a:off x="2655391" y="3470542"/>
              <a:ext cx="1606469" cy="506595"/>
            </a:xfrm>
            <a:prstGeom prst="cloud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790311" y="3519047"/>
              <a:ext cx="1293422" cy="37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Arrange data in ascending order</a:t>
              </a:r>
              <a:endParaRPr lang="en-US" sz="1400" b="1" baseline="-25000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grpSp>
        <p:nvGrpSpPr>
          <p:cNvPr id="108" name="Group 17"/>
          <p:cNvGrpSpPr/>
          <p:nvPr/>
        </p:nvGrpSpPr>
        <p:grpSpPr>
          <a:xfrm>
            <a:off x="5092475" y="1823348"/>
            <a:ext cx="1732180" cy="718745"/>
            <a:chOff x="2758967" y="3413759"/>
            <a:chExt cx="1316573" cy="511661"/>
          </a:xfrm>
        </p:grpSpPr>
        <p:sp>
          <p:nvSpPr>
            <p:cNvPr id="109" name="Cloud 108"/>
            <p:cNvSpPr/>
            <p:nvPr/>
          </p:nvSpPr>
          <p:spPr>
            <a:xfrm>
              <a:off x="2758967" y="3413759"/>
              <a:ext cx="1316573" cy="511661"/>
            </a:xfrm>
            <a:prstGeom prst="cloud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833824" y="3478132"/>
              <a:ext cx="1206398" cy="37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Let us find Median</a:t>
              </a:r>
              <a:endParaRPr lang="en-US" sz="1400" b="1" baseline="-25000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grpSp>
        <p:nvGrpSpPr>
          <p:cNvPr id="111" name="Group 17"/>
          <p:cNvGrpSpPr/>
          <p:nvPr/>
        </p:nvGrpSpPr>
        <p:grpSpPr>
          <a:xfrm>
            <a:off x="4530205" y="3915975"/>
            <a:ext cx="1732180" cy="718745"/>
            <a:chOff x="2758967" y="3413759"/>
            <a:chExt cx="1316573" cy="511661"/>
          </a:xfrm>
        </p:grpSpPr>
        <p:sp>
          <p:nvSpPr>
            <p:cNvPr id="112" name="Cloud 111"/>
            <p:cNvSpPr/>
            <p:nvPr/>
          </p:nvSpPr>
          <p:spPr>
            <a:xfrm>
              <a:off x="2758967" y="3413759"/>
              <a:ext cx="1316573" cy="511661"/>
            </a:xfrm>
            <a:prstGeom prst="cloud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833824" y="3478132"/>
              <a:ext cx="1206398" cy="37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Median value is 8</a:t>
              </a:r>
              <a:r>
                <a:rPr lang="en-US" sz="1400" b="1" baseline="30000" dirty="0" smtClean="0">
                  <a:solidFill>
                    <a:srgbClr val="002060"/>
                  </a:solidFill>
                  <a:latin typeface="Bookman Old Style"/>
                </a:rPr>
                <a:t>th</a:t>
              </a:r>
              <a:r>
                <a:rPr lang="en-US" sz="1400" b="1" dirty="0" smtClean="0">
                  <a:solidFill>
                    <a:srgbClr val="002060"/>
                  </a:solidFill>
                  <a:latin typeface="Bookman Old Style"/>
                </a:rPr>
                <a:t> term</a:t>
              </a:r>
              <a:endParaRPr lang="en-US" sz="1400" b="1" baseline="-25000" dirty="0">
                <a:solidFill>
                  <a:srgbClr val="002060"/>
                </a:solidFill>
                <a:latin typeface="Bookman Old Style"/>
              </a:endParaRPr>
            </a:p>
          </p:txBody>
        </p:sp>
      </p:grpSp>
      <p:grpSp>
        <p:nvGrpSpPr>
          <p:cNvPr id="115" name="Group 17"/>
          <p:cNvGrpSpPr/>
          <p:nvPr/>
        </p:nvGrpSpPr>
        <p:grpSpPr>
          <a:xfrm>
            <a:off x="6002770" y="626520"/>
            <a:ext cx="1601082" cy="441743"/>
            <a:chOff x="3005113" y="3413759"/>
            <a:chExt cx="1216929" cy="314468"/>
          </a:xfrm>
        </p:grpSpPr>
        <p:sp>
          <p:nvSpPr>
            <p:cNvPr id="116" name="Oval Callout 115"/>
            <p:cNvSpPr/>
            <p:nvPr/>
          </p:nvSpPr>
          <p:spPr>
            <a:xfrm>
              <a:off x="3005113" y="3413759"/>
              <a:ext cx="1216929" cy="314468"/>
            </a:xfrm>
            <a:prstGeom prst="wedgeEllipseCallout">
              <a:avLst>
                <a:gd name="adj1" fmla="val -43738"/>
                <a:gd name="adj2" fmla="val 78424"/>
              </a:avLst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007576" y="3460050"/>
              <a:ext cx="1214466" cy="219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/>
                </a:rPr>
                <a:t>8</a:t>
              </a:r>
              <a:r>
                <a:rPr lang="en-US" sz="1400" b="1" baseline="30000" dirty="0" smtClean="0">
                  <a:solidFill>
                    <a:prstClr val="black"/>
                  </a:solidFill>
                  <a:latin typeface="Bookman Old Style"/>
                </a:rPr>
                <a:t>th</a:t>
              </a:r>
              <a:r>
                <a:rPr lang="en-US" sz="1400" b="1" dirty="0" smtClean="0">
                  <a:solidFill>
                    <a:prstClr val="black"/>
                  </a:solidFill>
                  <a:latin typeface="Bookman Old Style"/>
                </a:rPr>
                <a:t> observation</a:t>
              </a:r>
              <a:endParaRPr lang="en-US" sz="1400" b="1" baseline="-25000" dirty="0">
                <a:solidFill>
                  <a:prstClr val="black"/>
                </a:solidFill>
                <a:latin typeface="Bookman Old Styl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242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4" grpId="1" animBg="1"/>
      <p:bldP spid="104" grpId="0" animBg="1"/>
      <p:bldP spid="104" grpId="1" animBg="1"/>
      <p:bldP spid="100" grpId="0" animBg="1"/>
      <p:bldP spid="100" grpId="1" animBg="1"/>
      <p:bldP spid="2" grpId="0"/>
      <p:bldP spid="3" grpId="0"/>
      <p:bldP spid="4" grpId="0"/>
      <p:bldP spid="5" grpId="0"/>
      <p:bldP spid="6" grpId="0"/>
      <p:bldP spid="7" grpId="0"/>
      <p:bldP spid="10" grpId="0"/>
      <p:bldP spid="11" grpId="0"/>
      <p:bldP spid="13" grpId="0"/>
      <p:bldP spid="37" grpId="0"/>
      <p:bldP spid="39" grpId="0"/>
      <p:bldP spid="40" grpId="0"/>
      <p:bldP spid="42" grpId="0"/>
      <p:bldP spid="43" grpId="0"/>
      <p:bldP spid="49" grpId="0"/>
      <p:bldP spid="50" grpId="0"/>
      <p:bldP spid="51" grpId="0"/>
      <p:bldP spid="52" grpId="0"/>
      <p:bldP spid="53" grpId="0"/>
      <p:bldP spid="55" grpId="0"/>
      <p:bldP spid="56" grpId="0"/>
      <p:bldP spid="57" grpId="0"/>
      <p:bldP spid="58" grpId="0"/>
      <p:bldP spid="62" grpId="0"/>
      <p:bldP spid="63" grpId="0"/>
      <p:bldP spid="64" grpId="0"/>
      <p:bldP spid="65" grpId="0"/>
      <p:bldP spid="66" grpId="0"/>
      <p:bldP spid="67" grpId="0" animBg="1"/>
      <p:bldP spid="68" grpId="0"/>
      <p:bldP spid="69" grpId="0"/>
      <p:bldP spid="70" grpId="0" animBg="1"/>
      <p:bldP spid="71" grpId="0"/>
      <p:bldP spid="72" grpId="0"/>
      <p:bldP spid="73" grpId="0"/>
      <p:bldP spid="75" grpId="0"/>
      <p:bldP spid="76" grpId="0" animBg="1"/>
      <p:bldP spid="77" grpId="0"/>
      <p:bldP spid="78" grpId="0"/>
      <p:bldP spid="79" grpId="0" animBg="1"/>
      <p:bldP spid="80" grpId="0"/>
      <p:bldP spid="81" grpId="0"/>
      <p:bldP spid="82" grpId="0"/>
      <p:bldP spid="83" grpId="0"/>
      <p:bldP spid="85" grpId="0"/>
      <p:bldP spid="86" grpId="0" animBg="1"/>
      <p:bldP spid="89" grpId="0" animBg="1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40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96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ular Callout 58"/>
          <p:cNvSpPr/>
          <p:nvPr/>
        </p:nvSpPr>
        <p:spPr>
          <a:xfrm>
            <a:off x="1892903" y="2152566"/>
            <a:ext cx="2214854" cy="272198"/>
          </a:xfrm>
          <a:prstGeom prst="wedgeRectCallout">
            <a:avLst>
              <a:gd name="adj1" fmla="val -25064"/>
              <a:gd name="adj2" fmla="val 49484"/>
            </a:avLst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3490" y="601924"/>
            <a:ext cx="8233655" cy="830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CC"/>
                </a:solidFill>
              </a:rPr>
              <a:t>Q. </a:t>
            </a:r>
            <a:r>
              <a:rPr lang="en-US" sz="1600" b="1" dirty="0">
                <a:solidFill>
                  <a:srgbClr val="0000CC"/>
                </a:solidFill>
              </a:rPr>
              <a:t>Give one example of a situation in which</a:t>
            </a:r>
          </a:p>
          <a:p>
            <a:r>
              <a:rPr lang="en-US" sz="1600" b="1" dirty="0" smtClean="0">
                <a:solidFill>
                  <a:srgbClr val="0000CC"/>
                </a:solidFill>
              </a:rPr>
              <a:t>     </a:t>
            </a:r>
            <a:r>
              <a:rPr lang="en-US" sz="1600" b="1" dirty="0">
                <a:solidFill>
                  <a:srgbClr val="0000CC"/>
                </a:solidFill>
              </a:rPr>
              <a:t>(ii) the mean is not an appropriate measure of central tendency </a:t>
            </a:r>
            <a:r>
              <a:rPr lang="en-US" sz="1600" b="1" dirty="0" smtClean="0">
                <a:solidFill>
                  <a:srgbClr val="0000CC"/>
                </a:solidFill>
              </a:rPr>
              <a:t> but </a:t>
            </a:r>
            <a:r>
              <a:rPr lang="en-US" sz="1600" b="1" dirty="0">
                <a:solidFill>
                  <a:srgbClr val="0000CC"/>
                </a:solidFill>
              </a:rPr>
              <a:t>the median is </a:t>
            </a:r>
            <a:r>
              <a:rPr lang="en-US" sz="1600" b="1" dirty="0" smtClean="0">
                <a:solidFill>
                  <a:srgbClr val="0000CC"/>
                </a:solidFill>
              </a:rPr>
              <a:t>an</a:t>
            </a:r>
          </a:p>
          <a:p>
            <a:r>
              <a:rPr lang="en-US" sz="1600" b="1" dirty="0">
                <a:solidFill>
                  <a:srgbClr val="0000CC"/>
                </a:solidFill>
              </a:rPr>
              <a:t> </a:t>
            </a:r>
            <a:r>
              <a:rPr lang="en-US" sz="1600" b="1" dirty="0" smtClean="0">
                <a:solidFill>
                  <a:srgbClr val="0000CC"/>
                </a:solidFill>
              </a:rPr>
              <a:t>          </a:t>
            </a:r>
            <a:r>
              <a:rPr lang="en-US" sz="1600" b="1" dirty="0">
                <a:solidFill>
                  <a:srgbClr val="0000CC"/>
                </a:solidFill>
              </a:rPr>
              <a:t>appropriate measure of central tendency.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17353" y="898065"/>
            <a:ext cx="7239024" cy="48858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92511" y="1363591"/>
            <a:ext cx="497252" cy="33855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47763" y="1365739"/>
            <a:ext cx="6083297" cy="5842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Mean is affected by extreme values present in the </a:t>
            </a:r>
            <a:r>
              <a:rPr lang="en-US" sz="1600" b="1" dirty="0" smtClean="0">
                <a:solidFill>
                  <a:prstClr val="black"/>
                </a:solidFill>
              </a:rPr>
              <a:t>data </a:t>
            </a:r>
            <a:r>
              <a:rPr lang="en-US" sz="1600" b="1" dirty="0">
                <a:solidFill>
                  <a:prstClr val="black"/>
                </a:solidFill>
              </a:rPr>
              <a:t>but median is </a:t>
            </a:r>
            <a:r>
              <a:rPr lang="en-US" sz="1600" b="1" dirty="0" err="1" smtClean="0">
                <a:solidFill>
                  <a:prstClr val="black"/>
                </a:solidFill>
              </a:rPr>
              <a:t>not.e.g</a:t>
            </a:r>
            <a:r>
              <a:rPr lang="en-US" sz="1600" b="1" dirty="0">
                <a:solidFill>
                  <a:prstClr val="black"/>
                </a:solidFill>
              </a:rPr>
              <a:t>. Mean of 4, 7, 12, 18, 19, 450, 1000 is </a:t>
            </a:r>
          </a:p>
        </p:txBody>
      </p:sp>
      <p:sp>
        <p:nvSpPr>
          <p:cNvPr id="37" name="Rectangular Callout 36"/>
          <p:cNvSpPr/>
          <p:nvPr/>
        </p:nvSpPr>
        <p:spPr>
          <a:xfrm>
            <a:off x="1891768" y="1875240"/>
            <a:ext cx="2214854" cy="272198"/>
          </a:xfrm>
          <a:prstGeom prst="wedgeRectCallout">
            <a:avLst>
              <a:gd name="adj1" fmla="val -25064"/>
              <a:gd name="adj2" fmla="val 49484"/>
            </a:avLst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54504" y="1810985"/>
            <a:ext cx="2673332" cy="374224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</a:rPr>
              <a:t>Sum of all observations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24429" y="1879277"/>
            <a:ext cx="3029771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</a:rPr>
              <a:t>_________________________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96526" y="2095445"/>
            <a:ext cx="2673332" cy="374224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</a:rPr>
              <a:t>Number of observations</a:t>
            </a:r>
            <a:endParaRPr lang="en-US" sz="1600" b="1" dirty="0">
              <a:solidFill>
                <a:prstClr val="black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603495" y="815681"/>
            <a:ext cx="1329025" cy="738663"/>
            <a:chOff x="3437604" y="1180760"/>
            <a:chExt cx="1329025" cy="738664"/>
          </a:xfrm>
        </p:grpSpPr>
        <p:sp>
          <p:nvSpPr>
            <p:cNvPr id="43" name="Rounded Rectangle 42"/>
            <p:cNvSpPr/>
            <p:nvPr/>
          </p:nvSpPr>
          <p:spPr>
            <a:xfrm>
              <a:off x="3437604" y="1211257"/>
              <a:ext cx="1329025" cy="67150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40005" y="1180760"/>
              <a:ext cx="132650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What is the formula to find mean?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791939" y="1984450"/>
            <a:ext cx="678391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Mean</a:t>
            </a:r>
            <a:endParaRPr lang="en-US" sz="1600" b="1" dirty="0">
              <a:solidFill>
                <a:prstClr val="black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379244" y="1993966"/>
            <a:ext cx="279244" cy="338241"/>
            <a:chOff x="1262589" y="2089966"/>
            <a:chExt cx="279244" cy="338554"/>
          </a:xfrm>
        </p:grpSpPr>
        <p:sp>
          <p:nvSpPr>
            <p:cNvPr id="48" name="Rectangle 47"/>
            <p:cNvSpPr/>
            <p:nvPr/>
          </p:nvSpPr>
          <p:spPr>
            <a:xfrm>
              <a:off x="1262589" y="2089966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x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345558" y="2214091"/>
              <a:ext cx="1082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1515369" y="1968113"/>
            <a:ext cx="300083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32712" y="1993966"/>
            <a:ext cx="362600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23671" y="2487141"/>
            <a:ext cx="283464" cy="3689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=</a:t>
            </a:r>
          </a:p>
        </p:txBody>
      </p:sp>
      <p:sp>
        <p:nvSpPr>
          <p:cNvPr id="54" name="Rectangular Callout 53"/>
          <p:cNvSpPr/>
          <p:nvPr/>
        </p:nvSpPr>
        <p:spPr>
          <a:xfrm>
            <a:off x="2284177" y="1698531"/>
            <a:ext cx="2485351" cy="194063"/>
          </a:xfrm>
          <a:prstGeom prst="wedgeRectCallout">
            <a:avLst>
              <a:gd name="adj1" fmla="val -25064"/>
              <a:gd name="adj2" fmla="val 49484"/>
            </a:avLst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prstClr val="white"/>
                </a:solidFill>
              </a:rPr>
              <a:t>4+7+ 12 +18+ 19 + 450+ </a:t>
            </a:r>
            <a:r>
              <a:rPr lang="en-US" sz="1500" dirty="0" smtClean="0">
                <a:solidFill>
                  <a:prstClr val="white"/>
                </a:solidFill>
              </a:rPr>
              <a:t>1000</a:t>
            </a:r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38073" y="2374013"/>
            <a:ext cx="2716125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cs typeface="Times New Roman" pitchFamily="18" charset="0"/>
              </a:rPr>
              <a:t>4+7+ 12 +18+ 19 + 450+ 1000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6648594" y="797963"/>
            <a:ext cx="1350064" cy="738663"/>
            <a:chOff x="3427084" y="1180760"/>
            <a:chExt cx="1350064" cy="738664"/>
          </a:xfrm>
        </p:grpSpPr>
        <p:sp>
          <p:nvSpPr>
            <p:cNvPr id="61" name="Rounded Rectangle 60"/>
            <p:cNvSpPr/>
            <p:nvPr/>
          </p:nvSpPr>
          <p:spPr>
            <a:xfrm>
              <a:off x="3427084" y="1221880"/>
              <a:ext cx="1350064" cy="67150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440005" y="1180760"/>
              <a:ext cx="132650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How many observations are there?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71" name="Rectangle 70"/>
          <p:cNvSpPr/>
          <p:nvPr/>
        </p:nvSpPr>
        <p:spPr>
          <a:xfrm>
            <a:off x="3004631" y="2659297"/>
            <a:ext cx="406139" cy="3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7</a:t>
            </a:r>
            <a:endParaRPr lang="en-US" sz="1600" b="1" dirty="0">
              <a:solidFill>
                <a:prstClr val="black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1924018" y="2666244"/>
            <a:ext cx="24707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ular Callout 75"/>
          <p:cNvSpPr/>
          <p:nvPr/>
        </p:nvSpPr>
        <p:spPr>
          <a:xfrm>
            <a:off x="5310491" y="1643948"/>
            <a:ext cx="1744092" cy="2395208"/>
          </a:xfrm>
          <a:prstGeom prst="wedgeRectCallout">
            <a:avLst>
              <a:gd name="adj1" fmla="val -25064"/>
              <a:gd name="adj2" fmla="val 4948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79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208748"/>
              </p:ext>
            </p:extLst>
          </p:nvPr>
        </p:nvGraphicFramePr>
        <p:xfrm>
          <a:off x="5700619" y="1859388"/>
          <a:ext cx="759698" cy="37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3" imgW="431640" imgH="203040" progId="Equation.DSMT4">
                  <p:embed/>
                </p:oleObj>
              </mc:Choice>
              <mc:Fallback>
                <p:oleObj name="Equation" r:id="rId3" imgW="431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0619" y="1859388"/>
                        <a:ext cx="759698" cy="3768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5765278" y="1879691"/>
            <a:ext cx="840402" cy="322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1510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435206" y="1880055"/>
            <a:ext cx="424992" cy="322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 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750635" y="1654488"/>
            <a:ext cx="35651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772705" y="2093681"/>
            <a:ext cx="47944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14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655023" y="2087435"/>
            <a:ext cx="39080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-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769643" y="2141885"/>
            <a:ext cx="60991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____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901898" y="2348264"/>
            <a:ext cx="35651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017210" y="2348268"/>
            <a:ext cx="356511" cy="322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868144" y="1664005"/>
            <a:ext cx="267562" cy="3074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013404" y="2529516"/>
            <a:ext cx="360215" cy="322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prstClr val="black"/>
                </a:solidFill>
                <a:latin typeface="Bookman Old Style" panose="02050604050505020204" pitchFamily="18" charset="0"/>
              </a:rPr>
              <a:t>7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795613" y="2523269"/>
            <a:ext cx="39080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-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916582" y="2563527"/>
            <a:ext cx="60991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____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983066" y="1656057"/>
            <a:ext cx="35651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015300" y="2772850"/>
            <a:ext cx="779424" cy="322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40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791819" y="3123900"/>
            <a:ext cx="655949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215.7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1515362" y="3123900"/>
            <a:ext cx="30008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53244" y="3338508"/>
            <a:ext cx="2816880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Given data in ascending order: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4329777" y="705712"/>
            <a:ext cx="1859828" cy="769032"/>
            <a:chOff x="3190880" y="1227170"/>
            <a:chExt cx="1859828" cy="769032"/>
          </a:xfrm>
        </p:grpSpPr>
        <p:sp>
          <p:nvSpPr>
            <p:cNvPr id="137" name="Rounded Rectangle 136"/>
            <p:cNvSpPr/>
            <p:nvPr/>
          </p:nvSpPr>
          <p:spPr>
            <a:xfrm>
              <a:off x="3226475" y="1269056"/>
              <a:ext cx="1822532" cy="7271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190880" y="1227170"/>
              <a:ext cx="185982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Let us arrange the marks in ascending order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39" name="Rounded Rectangle 138"/>
          <p:cNvSpPr/>
          <p:nvPr/>
        </p:nvSpPr>
        <p:spPr>
          <a:xfrm>
            <a:off x="4458149" y="1688280"/>
            <a:ext cx="4198300" cy="100101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28000">
                <a:schemeClr val="accent5">
                  <a:lumMod val="20000"/>
                  <a:lumOff val="80000"/>
                </a:schemeClr>
              </a:gs>
              <a:gs pos="75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  <a:ln>
            <a:solidFill>
              <a:srgbClr val="002060"/>
            </a:solidFill>
            <a:prstDash val="solid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486947" y="1644714"/>
            <a:ext cx="2431755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Steps to find Median:</a:t>
            </a:r>
            <a:endParaRPr lang="en-US" sz="1600" b="1" u="sng" dirty="0">
              <a:solidFill>
                <a:srgbClr val="8064A2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445347" y="1947143"/>
            <a:ext cx="4191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Segoe Print" pitchFamily="2" charset="0"/>
              </a:rPr>
              <a:t>1) Arrange the data in either ascending </a:t>
            </a:r>
          </a:p>
          <a:p>
            <a:r>
              <a:rPr lang="en-US" sz="1400" b="1" dirty="0">
                <a:solidFill>
                  <a:srgbClr val="0000FF"/>
                </a:solidFill>
                <a:latin typeface="Segoe Print" pitchFamily="2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Segoe Print" pitchFamily="2" charset="0"/>
              </a:rPr>
              <a:t>  or descending order.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3000738" y="3334802"/>
            <a:ext cx="2730855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4, 7, 12, 18, 19, 450, </a:t>
            </a:r>
            <a:r>
              <a:rPr lang="en-US" sz="1600" b="1" dirty="0" smtClean="0">
                <a:solidFill>
                  <a:prstClr val="black"/>
                </a:solidFill>
              </a:rPr>
              <a:t>1000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446795" y="1964352"/>
            <a:ext cx="471487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Segoe Print" pitchFamily="2" charset="0"/>
              </a:rPr>
              <a:t>2) Find the total number of observations (N).</a:t>
            </a:r>
          </a:p>
        </p:txBody>
      </p:sp>
      <p:grpSp>
        <p:nvGrpSpPr>
          <p:cNvPr id="145" name="Group 144"/>
          <p:cNvGrpSpPr/>
          <p:nvPr/>
        </p:nvGrpSpPr>
        <p:grpSpPr>
          <a:xfrm>
            <a:off x="6413951" y="925815"/>
            <a:ext cx="1786194" cy="525840"/>
            <a:chOff x="3236013" y="1405556"/>
            <a:chExt cx="1786194" cy="586664"/>
          </a:xfrm>
        </p:grpSpPr>
        <p:sp>
          <p:nvSpPr>
            <p:cNvPr id="146" name="Rounded Rectangle 145"/>
            <p:cNvSpPr/>
            <p:nvPr/>
          </p:nvSpPr>
          <p:spPr>
            <a:xfrm>
              <a:off x="3253275" y="1405556"/>
              <a:ext cx="1768932" cy="52280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36013" y="1409021"/>
              <a:ext cx="1769562" cy="583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i.e. from lowest to highest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353246" y="3637742"/>
            <a:ext cx="3371209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Total number of observations (N) =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341716" y="3637742"/>
            <a:ext cx="293370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353244" y="3926569"/>
            <a:ext cx="1808146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Since  N  is odd,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353244" y="4313627"/>
            <a:ext cx="1143000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Median = 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4450494" y="1881728"/>
            <a:ext cx="32766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Segoe Print" pitchFamily="2" charset="0"/>
              </a:rPr>
              <a:t>3) If N is odd then, 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Segoe Print" pitchFamily="2" charset="0"/>
              </a:rPr>
              <a:t>              Median = </a:t>
            </a:r>
          </a:p>
        </p:txBody>
      </p:sp>
      <p:graphicFrame>
        <p:nvGraphicFramePr>
          <p:cNvPr id="153" name="Object 1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385914"/>
              </p:ext>
            </p:extLst>
          </p:nvPr>
        </p:nvGraphicFramePr>
        <p:xfrm>
          <a:off x="6446385" y="2098576"/>
          <a:ext cx="1338262" cy="599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5" imgW="939600" imgH="355320" progId="Equation.DSMT4">
                  <p:embed/>
                </p:oleObj>
              </mc:Choice>
              <mc:Fallback>
                <p:oleObj name="Equation" r:id="rId5" imgW="9396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6385" y="2098576"/>
                        <a:ext cx="1338262" cy="59955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4" name="Group 153"/>
          <p:cNvGrpSpPr/>
          <p:nvPr/>
        </p:nvGrpSpPr>
        <p:grpSpPr>
          <a:xfrm>
            <a:off x="1197149" y="4228308"/>
            <a:ext cx="619080" cy="550905"/>
            <a:chOff x="2735804" y="1669831"/>
            <a:chExt cx="619080" cy="551415"/>
          </a:xfrm>
        </p:grpSpPr>
        <p:sp>
          <p:nvSpPr>
            <p:cNvPr id="155" name="Rectangle 154"/>
            <p:cNvSpPr/>
            <p:nvPr/>
          </p:nvSpPr>
          <p:spPr>
            <a:xfrm>
              <a:off x="2735804" y="1669831"/>
              <a:ext cx="6190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cs typeface="Times New Roman" pitchFamily="18" charset="0"/>
                </a:rPr>
                <a:t>N + 1</a:t>
              </a:r>
              <a:endParaRPr lang="en-US" sz="16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866548" y="1882692"/>
              <a:ext cx="4061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2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57" name="Straight Connector 156"/>
            <p:cNvCxnSpPr/>
            <p:nvPr/>
          </p:nvCxnSpPr>
          <p:spPr>
            <a:xfrm>
              <a:off x="2819284" y="1943289"/>
              <a:ext cx="43312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Rectangle 157"/>
          <p:cNvSpPr/>
          <p:nvPr/>
        </p:nvSpPr>
        <p:spPr>
          <a:xfrm>
            <a:off x="1668889" y="4313627"/>
            <a:ext cx="823367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th </a:t>
            </a:r>
            <a:r>
              <a:rPr lang="en-US" sz="1600" b="1" dirty="0" smtClean="0">
                <a:solidFill>
                  <a:prstClr val="black"/>
                </a:solidFill>
              </a:rPr>
              <a:t>term</a:t>
            </a:r>
            <a:endParaRPr lang="en-US" sz="1600" b="1" dirty="0">
              <a:solidFill>
                <a:prstClr val="black"/>
              </a:solidFill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1835703" y="2702628"/>
            <a:ext cx="601447" cy="550905"/>
            <a:chOff x="2804044" y="1669831"/>
            <a:chExt cx="601447" cy="551415"/>
          </a:xfrm>
        </p:grpSpPr>
        <p:sp>
          <p:nvSpPr>
            <p:cNvPr id="104" name="Rectangle 103"/>
            <p:cNvSpPr/>
            <p:nvPr/>
          </p:nvSpPr>
          <p:spPr>
            <a:xfrm>
              <a:off x="2804044" y="1669831"/>
              <a:ext cx="60144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cs typeface="Times New Roman" pitchFamily="18" charset="0"/>
                </a:rPr>
                <a:t>1510</a:t>
              </a:r>
              <a:endParaRPr lang="en-US" sz="1600" b="1" dirty="0">
                <a:solidFill>
                  <a:prstClr val="black"/>
                </a:solidFill>
                <a:cs typeface="Times New Roman" pitchFamily="18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942165" y="1882692"/>
              <a:ext cx="4061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7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2919410" y="1943289"/>
              <a:ext cx="3746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/>
          <p:cNvSpPr/>
          <p:nvPr/>
        </p:nvSpPr>
        <p:spPr>
          <a:xfrm>
            <a:off x="1515362" y="2768212"/>
            <a:ext cx="30008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009869" y="3029730"/>
            <a:ext cx="474145" cy="322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35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893148" y="3023480"/>
            <a:ext cx="39080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-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120629" y="1656057"/>
            <a:ext cx="35651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.</a:t>
            </a:r>
            <a:endParaRPr lang="en-US" sz="1400" dirty="0" smtClean="0">
              <a:solidFill>
                <a:prstClr val="black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004783" y="3068702"/>
            <a:ext cx="60991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____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028353" y="3278028"/>
            <a:ext cx="779424" cy="322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50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249176" y="1656057"/>
            <a:ext cx="35651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</a:rPr>
              <a:t>7</a:t>
            </a:r>
            <a:endParaRPr lang="en-US" sz="1400" dirty="0" smtClean="0">
              <a:solidFill>
                <a:prstClr val="black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6038074" y="3472329"/>
            <a:ext cx="474145" cy="322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49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921354" y="3494308"/>
            <a:ext cx="39080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-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6075070" y="3512880"/>
            <a:ext cx="60991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____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156183" y="3715993"/>
            <a:ext cx="371455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 flipV="1">
            <a:off x="5316245" y="1594303"/>
            <a:ext cx="10677" cy="29198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505594" y="1696543"/>
            <a:ext cx="1143000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Median = 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6369871" y="1611220"/>
            <a:ext cx="588623" cy="550905"/>
            <a:chOff x="2735804" y="1669831"/>
            <a:chExt cx="588623" cy="551415"/>
          </a:xfrm>
        </p:grpSpPr>
        <p:sp>
          <p:nvSpPr>
            <p:cNvPr id="123" name="Rectangle 122"/>
            <p:cNvSpPr/>
            <p:nvPr/>
          </p:nvSpPr>
          <p:spPr>
            <a:xfrm>
              <a:off x="2735804" y="1669831"/>
              <a:ext cx="5886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cs typeface="Times New Roman" pitchFamily="18" charset="0"/>
                </a:rPr>
                <a:t>7 + 1</a:t>
              </a:r>
              <a:endParaRPr lang="en-US" sz="16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876073" y="1882692"/>
              <a:ext cx="4061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2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2854057" y="1943289"/>
              <a:ext cx="3372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Rectangle 132"/>
          <p:cNvSpPr/>
          <p:nvPr/>
        </p:nvSpPr>
        <p:spPr>
          <a:xfrm>
            <a:off x="6832079" y="1713878"/>
            <a:ext cx="823367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th </a:t>
            </a:r>
            <a:r>
              <a:rPr lang="en-US" sz="1600" b="1" dirty="0" smtClean="0">
                <a:solidFill>
                  <a:prstClr val="black"/>
                </a:solidFill>
              </a:rPr>
              <a:t>term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505594" y="2103810"/>
            <a:ext cx="1143000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Median = 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6439193" y="2018487"/>
            <a:ext cx="293459" cy="541389"/>
            <a:chOff x="2805126" y="1669831"/>
            <a:chExt cx="293459" cy="541890"/>
          </a:xfrm>
        </p:grpSpPr>
        <p:sp>
          <p:nvSpPr>
            <p:cNvPr id="176" name="Rectangle 175"/>
            <p:cNvSpPr/>
            <p:nvPr/>
          </p:nvSpPr>
          <p:spPr>
            <a:xfrm>
              <a:off x="2805126" y="1669831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cs typeface="Times New Roman" pitchFamily="18" charset="0"/>
                </a:rPr>
                <a:t>8</a:t>
              </a:r>
              <a:endParaRPr lang="en-US" sz="1600" b="1" dirty="0">
                <a:solidFill>
                  <a:prstClr val="black"/>
                </a:solidFill>
                <a:cs typeface="Times New Roman" pitchFamily="18" charset="0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821187" y="1873167"/>
              <a:ext cx="27739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2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79" name="Straight Connector 178"/>
            <p:cNvCxnSpPr/>
            <p:nvPr/>
          </p:nvCxnSpPr>
          <p:spPr>
            <a:xfrm>
              <a:off x="2856617" y="1943289"/>
              <a:ext cx="2135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TextBox 179"/>
          <p:cNvSpPr txBox="1"/>
          <p:nvPr/>
        </p:nvSpPr>
        <p:spPr>
          <a:xfrm>
            <a:off x="5508038" y="2464859"/>
            <a:ext cx="2016290" cy="338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Median = </a:t>
            </a:r>
            <a:r>
              <a:rPr lang="en-US" sz="1600" b="1" dirty="0">
                <a:solidFill>
                  <a:prstClr val="black"/>
                </a:solidFill>
              </a:rPr>
              <a:t>4th </a:t>
            </a:r>
            <a:r>
              <a:rPr lang="en-US" sz="1600" b="1" dirty="0" smtClean="0">
                <a:solidFill>
                  <a:prstClr val="black"/>
                </a:solidFill>
              </a:rPr>
              <a:t>term 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5240270" y="2769102"/>
            <a:ext cx="1109599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sym typeface="Symbol"/>
              </a:rPr>
              <a:t>  </a:t>
            </a:r>
            <a:r>
              <a:rPr lang="en-US" sz="1600" b="1" dirty="0">
                <a:solidFill>
                  <a:prstClr val="black"/>
                </a:solidFill>
              </a:rPr>
              <a:t>Median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6201491" y="2778618"/>
            <a:ext cx="287258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grpSp>
        <p:nvGrpSpPr>
          <p:cNvPr id="183" name="Group 182"/>
          <p:cNvGrpSpPr/>
          <p:nvPr/>
        </p:nvGrpSpPr>
        <p:grpSpPr>
          <a:xfrm>
            <a:off x="3786044" y="2664715"/>
            <a:ext cx="925082" cy="795732"/>
            <a:chOff x="4086196" y="1462627"/>
            <a:chExt cx="690467" cy="795732"/>
          </a:xfrm>
        </p:grpSpPr>
        <p:sp>
          <p:nvSpPr>
            <p:cNvPr id="184" name="Cloud 12"/>
            <p:cNvSpPr/>
            <p:nvPr/>
          </p:nvSpPr>
          <p:spPr>
            <a:xfrm>
              <a:off x="4189049" y="1531365"/>
              <a:ext cx="474201" cy="522944"/>
            </a:xfrm>
            <a:prstGeom prst="wedgeRoundRectCallout">
              <a:avLst>
                <a:gd name="adj1" fmla="val -48432"/>
                <a:gd name="adj2" fmla="val 82123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086196" y="1462627"/>
              <a:ext cx="690467" cy="795732"/>
            </a:xfrm>
            <a:prstGeom prst="cloudCallou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V Boli" pitchFamily="2" charset="0"/>
                  <a:cs typeface="MV Boli" pitchFamily="2" charset="0"/>
                </a:rPr>
                <a:t>4</a:t>
              </a:r>
              <a:r>
                <a:rPr lang="en-US" sz="1400" b="1" baseline="30000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V Boli" pitchFamily="2" charset="0"/>
                  <a:cs typeface="MV Boli" pitchFamily="2" charset="0"/>
                </a:rPr>
                <a:t>th</a:t>
              </a:r>
              <a:r>
                <a:rPr lang="en-US" sz="1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V Boli" pitchFamily="2" charset="0"/>
                  <a:cs typeface="MV Boli" pitchFamily="2" charset="0"/>
                </a:rPr>
                <a:t> term</a:t>
              </a:r>
              <a:endParaRPr lang="en-US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itchFamily="2" charset="0"/>
                <a:cs typeface="MV Boli" pitchFamily="2" charset="0"/>
              </a:endParaRPr>
            </a:p>
          </p:txBody>
        </p:sp>
      </p:grpSp>
      <p:sp>
        <p:nvSpPr>
          <p:cNvPr id="186" name="Rectangle 185"/>
          <p:cNvSpPr/>
          <p:nvPr/>
        </p:nvSpPr>
        <p:spPr>
          <a:xfrm>
            <a:off x="6370464" y="2787007"/>
            <a:ext cx="393056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18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87" name="Rounded Rectangle 186"/>
          <p:cNvSpPr/>
          <p:nvPr/>
        </p:nvSpPr>
        <p:spPr>
          <a:xfrm>
            <a:off x="3772078" y="3370484"/>
            <a:ext cx="276706" cy="286430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5486544" y="3090187"/>
            <a:ext cx="3045896" cy="5842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Mean </a:t>
            </a:r>
            <a:r>
              <a:rPr lang="en-US" sz="1600" b="1" dirty="0" smtClean="0">
                <a:solidFill>
                  <a:prstClr val="black"/>
                </a:solidFill>
              </a:rPr>
              <a:t>is 215.7 </a:t>
            </a:r>
            <a:r>
              <a:rPr lang="en-US" sz="1600" b="1" dirty="0">
                <a:solidFill>
                  <a:prstClr val="black"/>
                </a:solidFill>
              </a:rPr>
              <a:t>which doesn’t represent the </a:t>
            </a:r>
            <a:r>
              <a:rPr lang="en-US" sz="1600" b="1" dirty="0" smtClean="0">
                <a:solidFill>
                  <a:prstClr val="black"/>
                </a:solidFill>
              </a:rPr>
              <a:t>data appropriately. 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240263" y="2464859"/>
            <a:ext cx="362600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240263" y="2103810"/>
            <a:ext cx="362600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5473306" y="3715593"/>
            <a:ext cx="3174796" cy="584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But, </a:t>
            </a:r>
            <a:r>
              <a:rPr lang="en-US" sz="1600" b="1" dirty="0">
                <a:solidFill>
                  <a:prstClr val="black"/>
                </a:solidFill>
              </a:rPr>
              <a:t>Median is 18 which </a:t>
            </a:r>
            <a:r>
              <a:rPr lang="en-US" sz="1600" b="1" dirty="0" smtClean="0">
                <a:solidFill>
                  <a:prstClr val="black"/>
                </a:solidFill>
              </a:rPr>
              <a:t>represent </a:t>
            </a:r>
            <a:r>
              <a:rPr lang="en-US" sz="1600" b="1" dirty="0">
                <a:solidFill>
                  <a:prstClr val="black"/>
                </a:solidFill>
              </a:rPr>
              <a:t>the </a:t>
            </a:r>
            <a:r>
              <a:rPr lang="en-US" sz="1600" b="1" dirty="0" smtClean="0">
                <a:solidFill>
                  <a:prstClr val="black"/>
                </a:solidFill>
              </a:rPr>
              <a:t>data </a:t>
            </a:r>
            <a:r>
              <a:rPr lang="en-US" sz="1600" b="1" dirty="0">
                <a:solidFill>
                  <a:prstClr val="black"/>
                </a:solidFill>
              </a:rPr>
              <a:t>appropriately</a:t>
            </a:r>
            <a:r>
              <a:rPr lang="en-US" sz="1600" b="1" dirty="0" smtClean="0">
                <a:solidFill>
                  <a:prstClr val="black"/>
                </a:solidFill>
              </a:rPr>
              <a:t>.</a:t>
            </a:r>
            <a:endParaRPr lang="en-US" sz="1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3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500"/>
                            </p:stCondLst>
                            <p:childTnLst>
                              <p:par>
                                <p:cTn id="3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500"/>
                            </p:stCondLst>
                            <p:childTnLst>
                              <p:par>
                                <p:cTn id="3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500"/>
                            </p:stCondLst>
                            <p:childTnLst>
                              <p:par>
                                <p:cTn id="4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500"/>
                            </p:stCondLst>
                            <p:childTnLst>
                              <p:par>
                                <p:cTn id="4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9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5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500"/>
                            </p:stCondLst>
                            <p:childTnLst>
                              <p:par>
                                <p:cTn id="4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9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4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0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2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15" grpId="0"/>
      <p:bldP spid="25" grpId="0" animBg="1"/>
      <p:bldP spid="25" grpId="1" animBg="1"/>
      <p:bldP spid="25" grpId="2" animBg="1"/>
      <p:bldP spid="32" grpId="0" animBg="1"/>
      <p:bldP spid="33" grpId="0"/>
      <p:bldP spid="37" grpId="0" animBg="1"/>
      <p:bldP spid="37" grpId="1" animBg="1"/>
      <p:bldP spid="39" grpId="0"/>
      <p:bldP spid="40" grpId="0"/>
      <p:bldP spid="41" grpId="0"/>
      <p:bldP spid="46" grpId="0"/>
      <p:bldP spid="50" grpId="0"/>
      <p:bldP spid="51" grpId="0"/>
      <p:bldP spid="53" grpId="0"/>
      <p:bldP spid="54" grpId="0" animBg="1"/>
      <p:bldP spid="54" grpId="1" animBg="1"/>
      <p:bldP spid="56" grpId="0"/>
      <p:bldP spid="71" grpId="0"/>
      <p:bldP spid="76" grpId="0" animBg="1"/>
      <p:bldP spid="76" grpId="1" animBg="1"/>
      <p:bldP spid="80" grpId="0"/>
      <p:bldP spid="80" grpId="1"/>
      <p:bldP spid="82" grpId="0"/>
      <p:bldP spid="82" grpId="1"/>
      <p:bldP spid="83" grpId="0"/>
      <p:bldP spid="83" grpId="1"/>
      <p:bldP spid="84" grpId="0"/>
      <p:bldP spid="84" grpId="1"/>
      <p:bldP spid="85" grpId="0"/>
      <p:bldP spid="85" grpId="1"/>
      <p:bldP spid="86" grpId="0"/>
      <p:bldP spid="86" grpId="1"/>
      <p:bldP spid="87" grpId="0"/>
      <p:bldP spid="87" grpId="1"/>
      <p:bldP spid="88" grpId="0"/>
      <p:bldP spid="88" grpId="1"/>
      <p:bldP spid="89" grpId="0"/>
      <p:bldP spid="89" grpId="1"/>
      <p:bldP spid="90" grpId="0"/>
      <p:bldP spid="90" grpId="1"/>
      <p:bldP spid="91" grpId="0"/>
      <p:bldP spid="91" grpId="1"/>
      <p:bldP spid="92" grpId="0"/>
      <p:bldP spid="92" grpId="1"/>
      <p:bldP spid="94" grpId="0"/>
      <p:bldP spid="94" grpId="1"/>
      <p:bldP spid="95" grpId="0"/>
      <p:bldP spid="95" grpId="1"/>
      <p:bldP spid="113" grpId="0"/>
      <p:bldP spid="114" grpId="0"/>
      <p:bldP spid="115" grpId="0"/>
      <p:bldP spid="139" grpId="0" animBg="1"/>
      <p:bldP spid="139" grpId="1" animBg="1"/>
      <p:bldP spid="140" grpId="0"/>
      <p:bldP spid="140" grpId="1"/>
      <p:bldP spid="141" grpId="0"/>
      <p:bldP spid="141" grpId="1"/>
      <p:bldP spid="142" grpId="0"/>
      <p:bldP spid="144" grpId="0"/>
      <p:bldP spid="144" grpId="1"/>
      <p:bldP spid="148" grpId="0"/>
      <p:bldP spid="149" grpId="0"/>
      <p:bldP spid="150" grpId="0"/>
      <p:bldP spid="151" grpId="0"/>
      <p:bldP spid="152" grpId="0" build="allAtOnce"/>
      <p:bldP spid="158" grpId="0"/>
      <p:bldP spid="107" grpId="0"/>
      <p:bldP spid="110" grpId="0"/>
      <p:bldP spid="110" grpId="1"/>
      <p:bldP spid="111" grpId="0"/>
      <p:bldP spid="111" grpId="1"/>
      <p:bldP spid="112" grpId="0"/>
      <p:bldP spid="112" grpId="1"/>
      <p:bldP spid="116" grpId="0"/>
      <p:bldP spid="116" grpId="1"/>
      <p:bldP spid="126" grpId="0"/>
      <p:bldP spid="126" grpId="1"/>
      <p:bldP spid="131" grpId="0"/>
      <p:bldP spid="131" grpId="1"/>
      <p:bldP spid="170" grpId="0"/>
      <p:bldP spid="170" grpId="1"/>
      <p:bldP spid="171" grpId="0"/>
      <p:bldP spid="171" grpId="1"/>
      <p:bldP spid="172" grpId="0"/>
      <p:bldP spid="172" grpId="1"/>
      <p:bldP spid="108" grpId="0"/>
      <p:bldP spid="108" grpId="1"/>
      <p:bldP spid="118" grpId="0"/>
      <p:bldP spid="133" grpId="0"/>
      <p:bldP spid="134" grpId="0"/>
      <p:bldP spid="180" grpId="0"/>
      <p:bldP spid="181" grpId="0"/>
      <p:bldP spid="182" grpId="0"/>
      <p:bldP spid="186" grpId="0"/>
      <p:bldP spid="187" grpId="0" animBg="1"/>
      <p:bldP spid="187" grpId="1" animBg="1"/>
      <p:bldP spid="193" grpId="0"/>
      <p:bldP spid="109" grpId="0"/>
      <p:bldP spid="1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87841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5187965" y="1315329"/>
            <a:ext cx="330049" cy="246771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289511"/>
            <a:ext cx="1603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Ascending order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1" y="1755340"/>
            <a:ext cx="1859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No. of observations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1016" y="128951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10121" y="1289511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25,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1016" y="175534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6426" y="1755340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15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2006381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Since N is odd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2" y="2358814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Median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1016" y="2358814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51867" y="2239752"/>
            <a:ext cx="317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N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875239" y="2512694"/>
            <a:ext cx="6400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38475" y="2463589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1016" y="299876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64730" y="1289511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28,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01800" y="1289511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29,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25650" y="1289511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30,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49500" y="1289511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31,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82875" y="1289511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32,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12792" y="1289511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34,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49862" y="1289511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35,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73712" y="1289511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36,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97562" y="1289511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37,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05144" y="1289511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41,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5" name="Left Bracket 34"/>
          <p:cNvSpPr/>
          <p:nvPr/>
        </p:nvSpPr>
        <p:spPr>
          <a:xfrm>
            <a:off x="2793011" y="2234096"/>
            <a:ext cx="216371" cy="519112"/>
          </a:xfrm>
          <a:prstGeom prst="leftBracket">
            <a:avLst>
              <a:gd name="adj" fmla="val 8534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48000" y="223975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00400" y="2239752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Left Bracket 37"/>
          <p:cNvSpPr/>
          <p:nvPr/>
        </p:nvSpPr>
        <p:spPr>
          <a:xfrm flipH="1">
            <a:off x="3401258" y="2234096"/>
            <a:ext cx="189673" cy="519112"/>
          </a:xfrm>
          <a:prstGeom prst="leftBracket">
            <a:avLst>
              <a:gd name="adj" fmla="val 8534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05200" y="2079604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th</a:t>
            </a:r>
            <a:endParaRPr lang="en-US" sz="12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49968" y="2311189"/>
            <a:ext cx="1200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anose="02050604050505020204" pitchFamily="18" charset="0"/>
              </a:rPr>
              <a:t>observation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21122" y="2874950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15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2892119" y="3147892"/>
            <a:ext cx="6400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55355" y="3098779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Left Bracket 43"/>
          <p:cNvSpPr/>
          <p:nvPr/>
        </p:nvSpPr>
        <p:spPr>
          <a:xfrm>
            <a:off x="2809882" y="2869294"/>
            <a:ext cx="216371" cy="519112"/>
          </a:xfrm>
          <a:prstGeom prst="leftBracket">
            <a:avLst>
              <a:gd name="adj" fmla="val 8534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64880" y="287495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17280" y="2874950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7" name="Left Bracket 46"/>
          <p:cNvSpPr/>
          <p:nvPr/>
        </p:nvSpPr>
        <p:spPr>
          <a:xfrm flipH="1">
            <a:off x="3418147" y="2869294"/>
            <a:ext cx="189673" cy="519112"/>
          </a:xfrm>
          <a:prstGeom prst="leftBracket">
            <a:avLst>
              <a:gd name="adj" fmla="val 8534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22080" y="2695760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th</a:t>
            </a:r>
            <a:endParaRPr lang="en-US" sz="12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766848" y="2946387"/>
            <a:ext cx="1200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anose="02050604050505020204" pitchFamily="18" charset="0"/>
              </a:rPr>
              <a:t>observation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511016" y="370957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842342" y="3585754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16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2913339" y="3858696"/>
            <a:ext cx="365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914650" y="3809583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4" name="Left Bracket 53"/>
          <p:cNvSpPr/>
          <p:nvPr/>
        </p:nvSpPr>
        <p:spPr>
          <a:xfrm>
            <a:off x="2831095" y="3580090"/>
            <a:ext cx="146304" cy="519112"/>
          </a:xfrm>
          <a:prstGeom prst="leftBracket">
            <a:avLst>
              <a:gd name="adj" fmla="val 8534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5" name="Left Bracket 54"/>
          <p:cNvSpPr/>
          <p:nvPr/>
        </p:nvSpPr>
        <p:spPr>
          <a:xfrm flipH="1">
            <a:off x="3200404" y="3589623"/>
            <a:ext cx="142047" cy="519112"/>
          </a:xfrm>
          <a:prstGeom prst="leftBracket">
            <a:avLst>
              <a:gd name="adj" fmla="val 8534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56724" y="3473239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th</a:t>
            </a:r>
            <a:endParaRPr lang="en-US" sz="12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01492" y="3666716"/>
            <a:ext cx="1200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anose="02050604050505020204" pitchFamily="18" charset="0"/>
              </a:rPr>
              <a:t>observation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495550" y="41632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99184" y="4163206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48000" y="4178595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th</a:t>
            </a:r>
            <a:endParaRPr lang="en-US" sz="12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76600" y="4163206"/>
            <a:ext cx="1200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anose="02050604050505020204" pitchFamily="18" charset="0"/>
              </a:rPr>
              <a:t>observation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495550" y="448466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99184" y="4484667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35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24000" y="4484667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Median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52452" y="1004222"/>
            <a:ext cx="4208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If 44 is replaced by 46 &amp; 27 is replaced by 25 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00744" y="285750"/>
            <a:ext cx="7086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35000" algn="l"/>
              </a:tabLst>
            </a:pPr>
            <a:r>
              <a:rPr lang="en-US" sz="1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Q.) The weights (in kg) of 15 students are : 31, 35, 27, 29, 32, 43, 37, 41, 34, 28, 36, 44, 45, 42, 30. Find the median. If the weight 44 kg is replaced by 46 kg and 27 kg by 25 kg, find the new median.   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715424" y="758506"/>
            <a:ext cx="200767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75562" y="982450"/>
            <a:ext cx="347030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521132" y="468739"/>
            <a:ext cx="6071984" cy="568149"/>
            <a:chOff x="229831" y="5306541"/>
            <a:chExt cx="6071984" cy="568149"/>
          </a:xfrm>
        </p:grpSpPr>
        <p:sp>
          <p:nvSpPr>
            <p:cNvPr id="90" name="Rectangle 89"/>
            <p:cNvSpPr/>
            <p:nvPr/>
          </p:nvSpPr>
          <p:spPr>
            <a:xfrm>
              <a:off x="229831" y="5306541"/>
              <a:ext cx="6071984" cy="56814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269688" y="5314950"/>
              <a:ext cx="6032127" cy="543095"/>
              <a:chOff x="469929" y="5391150"/>
              <a:chExt cx="6032127" cy="543095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469929" y="5391150"/>
                <a:ext cx="16033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Ascending order</a:t>
                </a:r>
                <a:endParaRPr lang="en-US" sz="1400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447545" y="5391150"/>
                <a:ext cx="2920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=</a:t>
                </a:r>
                <a:endParaRPr lang="en-US" sz="1400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746650" y="5391150"/>
                <a:ext cx="4635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27,</a:t>
                </a:r>
                <a:endParaRPr lang="en-US" sz="1400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101259" y="5391150"/>
                <a:ext cx="4635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28,</a:t>
                </a:r>
                <a:endParaRPr lang="en-US" sz="1400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3438329" y="5391150"/>
                <a:ext cx="4635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29,</a:t>
                </a:r>
                <a:endParaRPr lang="en-US" sz="1400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762179" y="5391150"/>
                <a:ext cx="4635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30,</a:t>
                </a:r>
                <a:endParaRPr lang="en-US" sz="1400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086029" y="5391150"/>
                <a:ext cx="4635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31,</a:t>
                </a:r>
                <a:endParaRPr lang="en-US" sz="1400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419404" y="5391150"/>
                <a:ext cx="4635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32,</a:t>
                </a:r>
                <a:endParaRPr lang="en-US" sz="1400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736972" y="5391150"/>
                <a:ext cx="4635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34,</a:t>
                </a:r>
                <a:endParaRPr lang="en-US" sz="1400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083083" y="5401972"/>
                <a:ext cx="4635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35,</a:t>
                </a:r>
                <a:endParaRPr lang="en-US" sz="1400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397892" y="5391150"/>
                <a:ext cx="4635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36,</a:t>
                </a:r>
                <a:endParaRPr lang="en-US" sz="1400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5721742" y="5391150"/>
                <a:ext cx="4635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37,</a:t>
                </a:r>
                <a:endParaRPr lang="en-US" sz="1400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038468" y="5391150"/>
                <a:ext cx="4635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41,</a:t>
                </a:r>
                <a:endParaRPr lang="en-US" sz="1400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736879" y="5626468"/>
                <a:ext cx="4635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42,</a:t>
                </a:r>
                <a:endParaRPr lang="en-US" sz="1400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3070254" y="5626468"/>
                <a:ext cx="4635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43,</a:t>
                </a:r>
                <a:endParaRPr lang="en-US" sz="1400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393546" y="5626468"/>
                <a:ext cx="4635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44,</a:t>
                </a:r>
                <a:endParaRPr lang="en-US" sz="1400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3726921" y="5626468"/>
                <a:ext cx="4058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45</a:t>
                </a:r>
                <a:endParaRPr lang="en-US" sz="1400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</p:grpSp>
      </p:grpSp>
      <p:sp>
        <p:nvSpPr>
          <p:cNvPr id="91" name="TextBox 90"/>
          <p:cNvSpPr txBox="1"/>
          <p:nvPr/>
        </p:nvSpPr>
        <p:spPr>
          <a:xfrm>
            <a:off x="2802246" y="1522323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42,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156855" y="1522323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43,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493925" y="1522323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45,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817775" y="1522323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46</a:t>
            </a:r>
            <a:endParaRPr lang="en-US" sz="1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flipH="1">
            <a:off x="2941942" y="568611"/>
            <a:ext cx="196764" cy="13960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2965715" y="557107"/>
            <a:ext cx="152400" cy="16810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584031" y="793814"/>
            <a:ext cx="196764" cy="13960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 flipV="1">
            <a:off x="3607804" y="782302"/>
            <a:ext cx="152400" cy="16810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7"/>
          <p:cNvGrpSpPr/>
          <p:nvPr/>
        </p:nvGrpSpPr>
        <p:grpSpPr>
          <a:xfrm>
            <a:off x="5408906" y="750011"/>
            <a:ext cx="1601082" cy="441743"/>
            <a:chOff x="3005113" y="3413759"/>
            <a:chExt cx="1216929" cy="314468"/>
          </a:xfrm>
        </p:grpSpPr>
        <p:sp>
          <p:nvSpPr>
            <p:cNvPr id="104" name="Oval Callout 103"/>
            <p:cNvSpPr/>
            <p:nvPr/>
          </p:nvSpPr>
          <p:spPr>
            <a:xfrm>
              <a:off x="3005113" y="3413759"/>
              <a:ext cx="1216929" cy="314468"/>
            </a:xfrm>
            <a:prstGeom prst="wedgeEllipseCallout">
              <a:avLst>
                <a:gd name="adj1" fmla="val -43738"/>
                <a:gd name="adj2" fmla="val 78424"/>
              </a:avLst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007576" y="3460050"/>
              <a:ext cx="1214466" cy="219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/>
                </a:rPr>
                <a:t>8</a:t>
              </a:r>
              <a:r>
                <a:rPr lang="en-US" sz="1400" b="1" baseline="30000" dirty="0" smtClean="0">
                  <a:solidFill>
                    <a:prstClr val="black"/>
                  </a:solidFill>
                  <a:latin typeface="Bookman Old Style"/>
                </a:rPr>
                <a:t>th</a:t>
              </a:r>
              <a:r>
                <a:rPr lang="en-US" sz="1400" b="1" dirty="0" smtClean="0">
                  <a:solidFill>
                    <a:prstClr val="black"/>
                  </a:solidFill>
                  <a:latin typeface="Bookman Old Style"/>
                </a:rPr>
                <a:t> observation</a:t>
              </a:r>
              <a:endParaRPr lang="en-US" sz="1400" b="1" baseline="-25000" dirty="0">
                <a:solidFill>
                  <a:prstClr val="black"/>
                </a:solidFill>
                <a:latin typeface="Bookman Old Styl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898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2" grpId="1" animBg="1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6" grpId="0"/>
      <p:bldP spid="30" grpId="0"/>
      <p:bldP spid="35" grpId="0" animBg="1"/>
      <p:bldP spid="36" grpId="0"/>
      <p:bldP spid="37" grpId="0"/>
      <p:bldP spid="38" grpId="0" animBg="1"/>
      <p:bldP spid="39" grpId="0"/>
      <p:bldP spid="40" grpId="0"/>
      <p:bldP spid="41" grpId="0"/>
      <p:bldP spid="43" grpId="0"/>
      <p:bldP spid="44" grpId="0" animBg="1"/>
      <p:bldP spid="45" grpId="0"/>
      <p:bldP spid="46" grpId="0"/>
      <p:bldP spid="47" grpId="0" animBg="1"/>
      <p:bldP spid="48" grpId="0"/>
      <p:bldP spid="49" grpId="0"/>
      <p:bldP spid="50" grpId="0"/>
      <p:bldP spid="51" grpId="0"/>
      <p:bldP spid="53" grpId="0"/>
      <p:bldP spid="54" grpId="0" animBg="1"/>
      <p:bldP spid="55" grpId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91" grpId="0"/>
      <p:bldP spid="92" grpId="0"/>
      <p:bldP spid="93" grpId="0"/>
      <p:bldP spid="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34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96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1559542" y="2726610"/>
            <a:ext cx="432810" cy="257367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85367" y="3923853"/>
            <a:ext cx="14478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259844"/>
            <a:ext cx="5239578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Ex. 7.5) Q.4) Find the median weight of the data: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901701"/>
              </p:ext>
            </p:extLst>
          </p:nvPr>
        </p:nvGraphicFramePr>
        <p:xfrm>
          <a:off x="653787" y="569284"/>
          <a:ext cx="6170547" cy="86295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80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9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9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89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70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717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Bookman Old Style" pitchFamily="18" charset="0"/>
                        </a:rPr>
                        <a:t>Weight (kg)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Bookman Old Style" pitchFamily="18" charset="0"/>
                        </a:rPr>
                        <a:t>35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Bookman Old Style" pitchFamily="18" charset="0"/>
                        </a:rPr>
                        <a:t>36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Bookman Old Style" pitchFamily="18" charset="0"/>
                        </a:rPr>
                        <a:t>38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Bookman Old Style" pitchFamily="18" charset="0"/>
                        </a:rPr>
                        <a:t>40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Bookman Old Style" pitchFamily="18" charset="0"/>
                        </a:rPr>
                        <a:t>42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Bookman Old Style" pitchFamily="18" charset="0"/>
                        </a:rPr>
                        <a:t>44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Bookman Old Style" pitchFamily="18" charset="0"/>
                        </a:rPr>
                        <a:t>45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Bookman Old Style" pitchFamily="18" charset="0"/>
                        </a:rPr>
                        <a:t>Number of students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Bookman Old Style" pitchFamily="18" charset="0"/>
                        </a:rPr>
                        <a:t>6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Bookman Old Style" pitchFamily="18" charset="0"/>
                        </a:rPr>
                        <a:t>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Bookman Old Style" pitchFamily="18" charset="0"/>
                        </a:rPr>
                        <a:t>8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Bookman Old Style" pitchFamily="18" charset="0"/>
                        </a:rPr>
                        <a:t>9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Bookman Old Style" pitchFamily="18" charset="0"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Bookman Old Style" pitchFamily="18" charset="0"/>
                        </a:rPr>
                        <a:t>7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Bookman Old Style" pitchFamily="18" charset="0"/>
                        </a:rPr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6570" y="1197174"/>
            <a:ext cx="685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037729"/>
              </p:ext>
            </p:extLst>
          </p:nvPr>
        </p:nvGraphicFramePr>
        <p:xfrm>
          <a:off x="1041952" y="1271576"/>
          <a:ext cx="4648200" cy="299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5780"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ookman Old Style" panose="02050604050505020204" pitchFamily="18" charset="0"/>
                        </a:rPr>
                        <a:t>35</a:t>
                      </a:r>
                      <a:endParaRPr lang="en-US" sz="14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ookman Old Style" panose="02050604050505020204" pitchFamily="18" charset="0"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ookman Old Style" panose="02050604050505020204" pitchFamily="18" charset="0"/>
                        </a:rPr>
                        <a:t>36</a:t>
                      </a:r>
                      <a:endParaRPr lang="en-US" sz="14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ookman Old Style" panose="02050604050505020204" pitchFamily="18" charset="0"/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ookman Old Style" panose="02050604050505020204" pitchFamily="18" charset="0"/>
                        </a:rPr>
                        <a:t>38</a:t>
                      </a:r>
                      <a:endParaRPr lang="en-US" sz="14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ookman Old Style" panose="02050604050505020204" pitchFamily="18" charset="0"/>
                        </a:rPr>
                        <a:t>8</a:t>
                      </a:r>
                      <a:endParaRPr lang="en-US" sz="14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ookman Old Style" panose="02050604050505020204" pitchFamily="18" charset="0"/>
                        </a:rPr>
                        <a:t>40</a:t>
                      </a:r>
                      <a:endParaRPr lang="en-US" sz="14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ookman Old Style" panose="02050604050505020204" pitchFamily="18" charset="0"/>
                        </a:rPr>
                        <a:t>9</a:t>
                      </a:r>
                      <a:endParaRPr lang="en-US" sz="14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ookman Old Style" panose="02050604050505020204" pitchFamily="18" charset="0"/>
                        </a:rPr>
                        <a:t>42</a:t>
                      </a:r>
                      <a:endParaRPr lang="en-US" sz="14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ookman Old Style" panose="02050604050505020204" pitchFamily="18" charset="0"/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ookman Old Style" panose="02050604050505020204" pitchFamily="18" charset="0"/>
                        </a:rPr>
                        <a:t>44</a:t>
                      </a:r>
                      <a:endParaRPr lang="en-US" sz="14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ookman Old Style" panose="02050604050505020204" pitchFamily="18" charset="0"/>
                        </a:rPr>
                        <a:t>7</a:t>
                      </a:r>
                      <a:endParaRPr lang="en-US" sz="14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ookman Old Style" panose="02050604050505020204" pitchFamily="18" charset="0"/>
                        </a:rPr>
                        <a:t>45</a:t>
                      </a:r>
                      <a:endParaRPr lang="en-US" sz="14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ookman Old Style" panose="02050604050505020204" pitchFamily="18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29393" y="1242155"/>
            <a:ext cx="14080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Weight (kg)</a:t>
            </a:r>
          </a:p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 x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32042" y="1250729"/>
            <a:ext cx="17890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No. of students</a:t>
            </a:r>
          </a:p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 </a:t>
            </a:r>
            <a:r>
              <a:rPr lang="en-US" sz="14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f</a:t>
            </a:r>
            <a:r>
              <a:rPr lang="en-US" sz="1400" b="1" baseline="-25000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38167" y="1259814"/>
            <a:ext cx="15719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cum. freq.</a:t>
            </a:r>
          </a:p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less than type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2417" y="1795822"/>
            <a:ext cx="60092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48978" y="2102324"/>
            <a:ext cx="1447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  + 5 = 11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48978" y="2409523"/>
            <a:ext cx="1447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11+ 8 = 19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48978" y="2713518"/>
            <a:ext cx="1447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19+ 9 = 28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48978" y="3038970"/>
            <a:ext cx="1447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28+ 2 = 30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59611" y="3344567"/>
            <a:ext cx="1447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30+ 7 = 37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59611" y="3628898"/>
            <a:ext cx="1447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37+ 4 = 41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72024" y="3936711"/>
            <a:ext cx="1371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N =  </a:t>
            </a:r>
            <a:r>
              <a:rPr lang="en-US" sz="14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f</a:t>
            </a:r>
            <a:r>
              <a:rPr lang="en-US" sz="1400" b="1" baseline="-25000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= 41</a:t>
            </a:r>
            <a:endParaRPr lang="en-US" sz="1400" b="1" baseline="-250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00486" y="1200150"/>
            <a:ext cx="25291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Total number of observations (N) =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70484" y="1414860"/>
            <a:ext cx="533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48325" y="1681008"/>
            <a:ext cx="18356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Since  N  is odd,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25633" y="2077914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Median = 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447118"/>
              </p:ext>
            </p:extLst>
          </p:nvPr>
        </p:nvGraphicFramePr>
        <p:xfrm>
          <a:off x="6650669" y="1965662"/>
          <a:ext cx="14382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3" imgW="838080" imgH="355320" progId="Equation.DSMT4">
                  <p:embed/>
                </p:oleObj>
              </mc:Choice>
              <mc:Fallback>
                <p:oleObj name="Equation" r:id="rId3" imgW="8380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0669" y="1965662"/>
                        <a:ext cx="14382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818541"/>
              </p:ext>
            </p:extLst>
          </p:nvPr>
        </p:nvGraphicFramePr>
        <p:xfrm>
          <a:off x="6482326" y="2490931"/>
          <a:ext cx="1688498" cy="59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5" imgW="1002960" imgH="355320" progId="Equation.DSMT4">
                  <p:embed/>
                </p:oleObj>
              </mc:Choice>
              <mc:Fallback>
                <p:oleObj name="Equation" r:id="rId5" imgW="10029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2326" y="2490931"/>
                        <a:ext cx="1688498" cy="59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06449"/>
              </p:ext>
            </p:extLst>
          </p:nvPr>
        </p:nvGraphicFramePr>
        <p:xfrm>
          <a:off x="6499678" y="3016557"/>
          <a:ext cx="1360797" cy="5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7" imgW="825480" imgH="355320" progId="Equation.DSMT4">
                  <p:embed/>
                </p:oleObj>
              </mc:Choice>
              <mc:Fallback>
                <p:oleObj name="Equation" r:id="rId7" imgW="8254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9678" y="3016557"/>
                        <a:ext cx="1360797" cy="5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973456"/>
              </p:ext>
            </p:extLst>
          </p:nvPr>
        </p:nvGraphicFramePr>
        <p:xfrm>
          <a:off x="6508462" y="3598983"/>
          <a:ext cx="1261218" cy="237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9" imgW="685800" imgH="139680" progId="Equation.DSMT4">
                  <p:embed/>
                </p:oleObj>
              </mc:Choice>
              <mc:Fallback>
                <p:oleObj name="Equation" r:id="rId9" imgW="68580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462" y="3598983"/>
                        <a:ext cx="1261218" cy="2373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744123" y="3950366"/>
            <a:ext cx="178904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 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Median = 40  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224958" y="1080533"/>
            <a:ext cx="1633579" cy="1023074"/>
            <a:chOff x="3285327" y="1056740"/>
            <a:chExt cx="1633579" cy="1023074"/>
          </a:xfrm>
        </p:grpSpPr>
        <p:sp>
          <p:nvSpPr>
            <p:cNvPr id="30" name="Cloud 29"/>
            <p:cNvSpPr/>
            <p:nvPr/>
          </p:nvSpPr>
          <p:spPr>
            <a:xfrm>
              <a:off x="3285327" y="1056740"/>
              <a:ext cx="1633579" cy="1023074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77529" y="1264699"/>
              <a:ext cx="14947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What we need to find?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658726" y="259844"/>
            <a:ext cx="108326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median</a:t>
            </a:r>
            <a:endParaRPr lang="en-US" sz="1400" b="1" dirty="0" smtClean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554232" y="1448146"/>
            <a:ext cx="1188108" cy="680349"/>
            <a:chOff x="3508062" y="1147337"/>
            <a:chExt cx="1188108" cy="680349"/>
          </a:xfrm>
        </p:grpSpPr>
        <p:sp>
          <p:nvSpPr>
            <p:cNvPr id="34" name="Cloud 33"/>
            <p:cNvSpPr/>
            <p:nvPr/>
          </p:nvSpPr>
          <p:spPr>
            <a:xfrm>
              <a:off x="3508062" y="1147337"/>
              <a:ext cx="1188108" cy="68034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623958" y="1296848"/>
              <a:ext cx="982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Median </a:t>
              </a:r>
              <a:endParaRPr lang="en-US" sz="14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180055" y="1096754"/>
            <a:ext cx="1804487" cy="1023074"/>
            <a:chOff x="3199873" y="1035474"/>
            <a:chExt cx="1804487" cy="1023074"/>
          </a:xfrm>
        </p:grpSpPr>
        <p:sp>
          <p:nvSpPr>
            <p:cNvPr id="37" name="Cloud 36"/>
            <p:cNvSpPr/>
            <p:nvPr/>
          </p:nvSpPr>
          <p:spPr>
            <a:xfrm>
              <a:off x="3199873" y="1035474"/>
              <a:ext cx="1804487" cy="1023074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45255" y="1361521"/>
              <a:ext cx="14947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What is given?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832493" y="259843"/>
            <a:ext cx="711564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data</a:t>
            </a:r>
            <a:endParaRPr lang="en-US" sz="1400" b="1" dirty="0" smtClean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084931" y="2492615"/>
            <a:ext cx="4547665" cy="100965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28000">
                <a:schemeClr val="accent5">
                  <a:lumMod val="20000"/>
                  <a:lumOff val="80000"/>
                </a:schemeClr>
              </a:gs>
              <a:gs pos="75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  <a:ln>
            <a:solidFill>
              <a:srgbClr val="002060"/>
            </a:solidFill>
            <a:prstDash val="solid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71192" y="2488807"/>
            <a:ext cx="2431755" cy="646986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Steps to find Median:</a:t>
            </a:r>
            <a:endParaRPr lang="en-US" sz="1600" b="1" u="sng" dirty="0">
              <a:solidFill>
                <a:srgbClr val="8064A2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11444" y="2784120"/>
            <a:ext cx="4191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Segoe Print" pitchFamily="2" charset="0"/>
              </a:rPr>
              <a:t>1) Arrange the data in either ascending </a:t>
            </a:r>
          </a:p>
          <a:p>
            <a:r>
              <a:rPr lang="en-US" sz="1400" b="1" dirty="0">
                <a:solidFill>
                  <a:srgbClr val="0000FF"/>
                </a:solidFill>
                <a:latin typeface="Segoe Print" pitchFamily="2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Segoe Print" pitchFamily="2" charset="0"/>
              </a:rPr>
              <a:t>  or descending order.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49357" y="581477"/>
            <a:ext cx="6160493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        Weight (kg)              35     36     38    40     42     44      45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5427641" y="1197182"/>
            <a:ext cx="1804487" cy="1023074"/>
            <a:chOff x="3199873" y="1035474"/>
            <a:chExt cx="1804487" cy="1023074"/>
          </a:xfrm>
        </p:grpSpPr>
        <p:sp>
          <p:nvSpPr>
            <p:cNvPr id="45" name="Cloud 44"/>
            <p:cNvSpPr/>
            <p:nvPr/>
          </p:nvSpPr>
          <p:spPr>
            <a:xfrm>
              <a:off x="3199873" y="1035474"/>
              <a:ext cx="1804487" cy="1023074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345255" y="1212659"/>
              <a:ext cx="149474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Given data is in ascending order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571507" y="1496553"/>
            <a:ext cx="1828082" cy="1141411"/>
            <a:chOff x="3232319" y="965673"/>
            <a:chExt cx="1828082" cy="1141411"/>
          </a:xfrm>
        </p:grpSpPr>
        <p:sp>
          <p:nvSpPr>
            <p:cNvPr id="48" name="Cloud 47"/>
            <p:cNvSpPr/>
            <p:nvPr/>
          </p:nvSpPr>
          <p:spPr>
            <a:xfrm>
              <a:off x="3332707" y="965673"/>
              <a:ext cx="1666414" cy="1141411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32319" y="1040643"/>
              <a:ext cx="18280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Let us find cumulative frequency for given data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189008" y="1004741"/>
            <a:ext cx="1569838" cy="830154"/>
            <a:chOff x="3260306" y="1075043"/>
            <a:chExt cx="1569838" cy="830154"/>
          </a:xfrm>
        </p:grpSpPr>
        <p:sp>
          <p:nvSpPr>
            <p:cNvPr id="51" name="Cloud Callout 50"/>
            <p:cNvSpPr/>
            <p:nvPr/>
          </p:nvSpPr>
          <p:spPr>
            <a:xfrm>
              <a:off x="3260306" y="1075043"/>
              <a:ext cx="1569838" cy="830154"/>
            </a:xfrm>
            <a:prstGeom prst="cloudCallout">
              <a:avLst>
                <a:gd name="adj1" fmla="val -61420"/>
                <a:gd name="adj2" fmla="val 6346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388422" y="1111468"/>
              <a:ext cx="131634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First </a:t>
              </a:r>
              <a:r>
                <a:rPr lang="en-US" sz="1400" dirty="0" err="1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cf</a:t>
              </a:r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is same as its frequency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cxnSp>
        <p:nvCxnSpPr>
          <p:cNvPr id="54" name="Straight Arrow Connector 53"/>
          <p:cNvCxnSpPr/>
          <p:nvPr/>
        </p:nvCxnSpPr>
        <p:spPr>
          <a:xfrm>
            <a:off x="3626225" y="1949709"/>
            <a:ext cx="1051081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5571508" y="1283493"/>
            <a:ext cx="1859165" cy="890038"/>
            <a:chOff x="2966781" y="1077000"/>
            <a:chExt cx="1859165" cy="890038"/>
          </a:xfrm>
        </p:grpSpPr>
        <p:sp>
          <p:nvSpPr>
            <p:cNvPr id="57" name="Cloud Callout 56"/>
            <p:cNvSpPr/>
            <p:nvPr/>
          </p:nvSpPr>
          <p:spPr>
            <a:xfrm>
              <a:off x="2966781" y="1077000"/>
              <a:ext cx="1859165" cy="890038"/>
            </a:xfrm>
            <a:prstGeom prst="cloudCallout">
              <a:avLst>
                <a:gd name="adj1" fmla="val -61420"/>
                <a:gd name="adj2" fmla="val 6346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026814" y="1122101"/>
              <a:ext cx="166960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To get this </a:t>
              </a:r>
              <a:r>
                <a:rPr lang="en-US" sz="1400" dirty="0" err="1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cf</a:t>
              </a:r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add previous </a:t>
              </a:r>
              <a:r>
                <a:rPr lang="en-US" sz="1400" dirty="0" err="1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cf</a:t>
              </a:r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 to its frequency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cxnSp>
        <p:nvCxnSpPr>
          <p:cNvPr id="59" name="Straight Arrow Connector 58"/>
          <p:cNvCxnSpPr/>
          <p:nvPr/>
        </p:nvCxnSpPr>
        <p:spPr>
          <a:xfrm flipH="1">
            <a:off x="3539363" y="1960891"/>
            <a:ext cx="1106893" cy="29532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109675" y="2784121"/>
            <a:ext cx="437202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Segoe Print" pitchFamily="2" charset="0"/>
              </a:rPr>
              <a:t>2) Find the total number of observations (N).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3811738" y="3808815"/>
            <a:ext cx="1106893" cy="29532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5014428" y="3626592"/>
            <a:ext cx="322256" cy="296812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5603424" y="2725164"/>
            <a:ext cx="1735619" cy="1164353"/>
            <a:chOff x="3224951" y="954202"/>
            <a:chExt cx="1735619" cy="1164353"/>
          </a:xfrm>
        </p:grpSpPr>
        <p:sp>
          <p:nvSpPr>
            <p:cNvPr id="69" name="Cloud 68"/>
            <p:cNvSpPr/>
            <p:nvPr/>
          </p:nvSpPr>
          <p:spPr>
            <a:xfrm>
              <a:off x="3243662" y="954202"/>
              <a:ext cx="1716908" cy="1164353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224951" y="1032210"/>
              <a:ext cx="17353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Total of frequency is same as last value of </a:t>
              </a:r>
              <a:r>
                <a:rPr lang="en-US" sz="1400" dirty="0" err="1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cf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4109675" y="2694194"/>
            <a:ext cx="32766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Segoe Print" pitchFamily="2" charset="0"/>
              </a:rPr>
              <a:t>3) If N is odd then, 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Segoe Print" pitchFamily="2" charset="0"/>
              </a:rPr>
              <a:t>              Median = </a:t>
            </a:r>
          </a:p>
        </p:txBody>
      </p:sp>
      <p:graphicFrame>
        <p:nvGraphicFramePr>
          <p:cNvPr id="72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505661"/>
              </p:ext>
            </p:extLst>
          </p:nvPr>
        </p:nvGraphicFramePr>
        <p:xfrm>
          <a:off x="6061686" y="2928721"/>
          <a:ext cx="1325012" cy="593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11" imgW="939600" imgH="355320" progId="Equation.DSMT4">
                  <p:embed/>
                </p:oleObj>
              </mc:Choice>
              <mc:Fallback>
                <p:oleObj name="Equation" r:id="rId11" imgW="9396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1686" y="2928721"/>
                        <a:ext cx="1325012" cy="59361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" name="Group 72"/>
          <p:cNvGrpSpPr/>
          <p:nvPr/>
        </p:nvGrpSpPr>
        <p:grpSpPr>
          <a:xfrm>
            <a:off x="6984547" y="2606631"/>
            <a:ext cx="1617405" cy="1054074"/>
            <a:chOff x="3293414" y="1009341"/>
            <a:chExt cx="1617405" cy="1054074"/>
          </a:xfrm>
        </p:grpSpPr>
        <p:sp>
          <p:nvSpPr>
            <p:cNvPr id="74" name="Cloud 73"/>
            <p:cNvSpPr/>
            <p:nvPr/>
          </p:nvSpPr>
          <p:spPr>
            <a:xfrm>
              <a:off x="3293414" y="1009341"/>
              <a:ext cx="1617405" cy="1054074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388568" y="1138540"/>
              <a:ext cx="140811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How to get value of 21st term? 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5378319" y="1504951"/>
            <a:ext cx="2164561" cy="1176529"/>
            <a:chOff x="3209964" y="1027165"/>
            <a:chExt cx="2164561" cy="1176529"/>
          </a:xfrm>
        </p:grpSpPr>
        <p:sp>
          <p:nvSpPr>
            <p:cNvPr id="77" name="Cloud 76"/>
            <p:cNvSpPr/>
            <p:nvPr/>
          </p:nvSpPr>
          <p:spPr>
            <a:xfrm>
              <a:off x="3209964" y="1027165"/>
              <a:ext cx="2164561" cy="117652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275693" y="1138540"/>
              <a:ext cx="20366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Find a value in </a:t>
              </a:r>
              <a:r>
                <a:rPr lang="en-US" sz="1400" dirty="0" err="1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cf</a:t>
              </a:r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column which is equal or just greater than 21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79" name="Rounded Rectangle 78"/>
          <p:cNvSpPr/>
          <p:nvPr/>
        </p:nvSpPr>
        <p:spPr>
          <a:xfrm>
            <a:off x="4998977" y="2716394"/>
            <a:ext cx="335341" cy="305806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5427632" y="2231801"/>
            <a:ext cx="1739002" cy="1130622"/>
            <a:chOff x="3422743" y="1028852"/>
            <a:chExt cx="1739002" cy="1130622"/>
          </a:xfrm>
        </p:grpSpPr>
        <p:sp>
          <p:nvSpPr>
            <p:cNvPr id="81" name="Cloud 80"/>
            <p:cNvSpPr/>
            <p:nvPr/>
          </p:nvSpPr>
          <p:spPr>
            <a:xfrm>
              <a:off x="3422743" y="1028852"/>
              <a:ext cx="1739002" cy="1130622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527865" y="1075679"/>
              <a:ext cx="15110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Data corresponding to 28 is the Median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 flipH="1">
            <a:off x="2126022" y="2870483"/>
            <a:ext cx="2866567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5571508" y="1592061"/>
            <a:ext cx="1859165" cy="890038"/>
            <a:chOff x="2966781" y="1077000"/>
            <a:chExt cx="1859165" cy="890038"/>
          </a:xfrm>
        </p:grpSpPr>
        <p:sp>
          <p:nvSpPr>
            <p:cNvPr id="86" name="Cloud Callout 85"/>
            <p:cNvSpPr/>
            <p:nvPr/>
          </p:nvSpPr>
          <p:spPr>
            <a:xfrm>
              <a:off x="2966781" y="1077000"/>
              <a:ext cx="1859165" cy="890038"/>
            </a:xfrm>
            <a:prstGeom prst="cloudCallout">
              <a:avLst>
                <a:gd name="adj1" fmla="val -61420"/>
                <a:gd name="adj2" fmla="val 6346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026814" y="1122101"/>
              <a:ext cx="166960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To get this </a:t>
              </a:r>
              <a:r>
                <a:rPr lang="en-US" sz="1400" dirty="0" err="1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cf</a:t>
              </a:r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add previous </a:t>
              </a:r>
              <a:r>
                <a:rPr lang="en-US" sz="1400" dirty="0" err="1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cf</a:t>
              </a:r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 to its frequency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 flipH="1">
            <a:off x="3657543" y="2279639"/>
            <a:ext cx="1272441" cy="29532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4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50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000"/>
                            </p:stCondLst>
                            <p:childTnLst>
                              <p:par>
                                <p:cTn id="1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000"/>
                            </p:stCondLst>
                            <p:childTnLst>
                              <p:par>
                                <p:cTn id="1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000"/>
                            </p:stCondLst>
                            <p:childTnLst>
                              <p:par>
                                <p:cTn id="2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22" presetClass="entr" presetSubtype="8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00"/>
                            </p:stCondLst>
                            <p:childTnLst>
                              <p:par>
                                <p:cTn id="2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500"/>
                            </p:stCondLst>
                            <p:childTnLst>
                              <p:par>
                                <p:cTn id="3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1000"/>
                            </p:stCondLst>
                            <p:childTnLst>
                              <p:par>
                                <p:cTn id="36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27" grpId="0" animBg="1"/>
      <p:bldP spid="2" grpId="0"/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6" grpId="0"/>
      <p:bldP spid="32" grpId="0"/>
      <p:bldP spid="39" grpId="0"/>
      <p:bldP spid="40" grpId="0" animBg="1"/>
      <p:bldP spid="40" grpId="1" animBg="1"/>
      <p:bldP spid="40" grpId="2" animBg="1"/>
      <p:bldP spid="40" grpId="3" animBg="1"/>
      <p:bldP spid="40" grpId="4" animBg="1"/>
      <p:bldP spid="40" grpId="5" animBg="1"/>
      <p:bldP spid="41" grpId="0"/>
      <p:bldP spid="41" grpId="1"/>
      <p:bldP spid="41" grpId="2"/>
      <p:bldP spid="41" grpId="3"/>
      <p:bldP spid="41" grpId="4"/>
      <p:bldP spid="41" grpId="5"/>
      <p:bldP spid="42" grpId="0" build="allAtOnce"/>
      <p:bldP spid="43" grpId="0" animBg="1"/>
      <p:bldP spid="65" grpId="0"/>
      <p:bldP spid="65" grpId="1"/>
      <p:bldP spid="67" grpId="0" animBg="1"/>
      <p:bldP spid="67" grpId="1" animBg="1"/>
      <p:bldP spid="71" grpId="0" build="allAtOnce"/>
      <p:bldP spid="79" grpId="0" animBg="1"/>
      <p:bldP spid="7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5163771" y="3998489"/>
            <a:ext cx="1477102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36238" y="3323820"/>
            <a:ext cx="432810" cy="257367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6663" y="253092"/>
            <a:ext cx="474843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Ex. 7.5)</a:t>
            </a:r>
          </a:p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Q.5) Calculate the median of the following:</a:t>
            </a:r>
            <a:endParaRPr lang="en-US" sz="12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588858"/>
              </p:ext>
            </p:extLst>
          </p:nvPr>
        </p:nvGraphicFramePr>
        <p:xfrm>
          <a:off x="598170" y="798830"/>
          <a:ext cx="4800600" cy="1051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57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Bookman Old Style" pitchFamily="18" charset="0"/>
                        </a:rPr>
                        <a:t>Marks (Out of 60)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Bookman Old Style" pitchFamily="18" charset="0"/>
                        </a:rPr>
                        <a:t>32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Bookman Old Style" pitchFamily="18" charset="0"/>
                        </a:rPr>
                        <a:t>27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Bookman Old Style" pitchFamily="18" charset="0"/>
                        </a:rPr>
                        <a:t>26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Bookman Old Style" pitchFamily="18" charset="0"/>
                        </a:rPr>
                        <a:t>24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Bookman Old Style" pitchFamily="18" charset="0"/>
                        </a:rPr>
                        <a:t>23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Bookman Old Style" pitchFamily="18" charset="0"/>
                        </a:rPr>
                        <a:t>21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Bookman Old Style" pitchFamily="18" charset="0"/>
                        </a:rPr>
                        <a:t>Number of students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Bookman Old Style" pitchFamily="18" charset="0"/>
                        </a:rPr>
                        <a:t>6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Bookman Old Style" pitchFamily="18" charset="0"/>
                        </a:rPr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Bookman Old Style" pitchFamily="18" charset="0"/>
                        </a:rPr>
                        <a:t>7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Bookman Old Style" pitchFamily="18" charset="0"/>
                        </a:rPr>
                        <a:t>9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Bookman Old Style" pitchFamily="18" charset="0"/>
                        </a:rPr>
                        <a:t>16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Bookman Old Style" pitchFamily="18" charset="0"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61824" y="1506927"/>
            <a:ext cx="6858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Sol: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852858"/>
              </p:ext>
            </p:extLst>
          </p:nvPr>
        </p:nvGraphicFramePr>
        <p:xfrm>
          <a:off x="627548" y="1790068"/>
          <a:ext cx="4177748" cy="2831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7914"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Bookman Old Style" pitchFamily="18" charset="0"/>
                      </a:endParaRPr>
                    </a:p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ookman Old Style" pitchFamily="18" charset="0"/>
                        </a:rPr>
                        <a:t>32</a:t>
                      </a:r>
                      <a:endParaRPr lang="en-US" sz="14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ookman Old Style" pitchFamily="18" charset="0"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ookman Old Style" pitchFamily="18" charset="0"/>
                        </a:rPr>
                        <a:t>27</a:t>
                      </a:r>
                      <a:endParaRPr lang="en-US" sz="14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ookman Old Style" pitchFamily="18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ookman Old Style" pitchFamily="18" charset="0"/>
                        </a:rPr>
                        <a:t>26</a:t>
                      </a:r>
                      <a:endParaRPr lang="en-US" sz="14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ookman Old Style" pitchFamily="18" charset="0"/>
                        </a:rPr>
                        <a:t>7</a:t>
                      </a:r>
                      <a:endParaRPr lang="en-US" sz="14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ookman Old Style" pitchFamily="18" charset="0"/>
                        </a:rPr>
                        <a:t>24</a:t>
                      </a:r>
                      <a:endParaRPr lang="en-US" sz="14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ookman Old Style" pitchFamily="18" charset="0"/>
                        </a:rPr>
                        <a:t>9</a:t>
                      </a:r>
                      <a:endParaRPr lang="en-US" sz="14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ookman Old Style" pitchFamily="18" charset="0"/>
                        </a:rPr>
                        <a:t>23</a:t>
                      </a:r>
                      <a:endParaRPr lang="en-US" sz="14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ookman Old Style" pitchFamily="18" charset="0"/>
                        </a:rPr>
                        <a:t>16</a:t>
                      </a:r>
                      <a:endParaRPr lang="en-US" sz="14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ookman Old Style" pitchFamily="18" charset="0"/>
                        </a:rPr>
                        <a:t>21</a:t>
                      </a:r>
                      <a:endParaRPr lang="en-US" sz="14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ookman Old Style" pitchFamily="18" charset="0"/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4356" y="1783735"/>
            <a:ext cx="100054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Marks</a:t>
            </a:r>
          </a:p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 x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) </a:t>
            </a:r>
            <a:endParaRPr lang="en-US" sz="12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7896" y="1783735"/>
            <a:ext cx="17890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No. of students</a:t>
            </a:r>
          </a:p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 </a:t>
            </a:r>
            <a:r>
              <a:rPr lang="en-US" sz="14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f</a:t>
            </a:r>
            <a:r>
              <a:rPr lang="en-US" sz="1400" b="1" baseline="-25000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) </a:t>
            </a:r>
            <a:endParaRPr lang="en-US" sz="12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21889" y="1796962"/>
            <a:ext cx="155640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c.f.</a:t>
            </a:r>
          </a:p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less than type</a:t>
            </a:r>
            <a:endParaRPr lang="en-US" sz="12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2960" y="2342214"/>
            <a:ext cx="4964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</a:t>
            </a:r>
            <a:endParaRPr lang="en-US" sz="12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42177" y="2656805"/>
            <a:ext cx="1447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 + 4   = 10</a:t>
            </a:r>
            <a:endParaRPr lang="en-US" sz="12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97026" y="2958136"/>
            <a:ext cx="1447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10+ 7   = 17</a:t>
            </a:r>
            <a:endParaRPr lang="en-US" sz="12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97026" y="3292051"/>
            <a:ext cx="1447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17+ 9   = 26</a:t>
            </a:r>
            <a:endParaRPr lang="en-US" sz="12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07659" y="3635632"/>
            <a:ext cx="1447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26+ 16 = 42</a:t>
            </a:r>
            <a:endParaRPr lang="en-US" sz="12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07659" y="3958930"/>
            <a:ext cx="1447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42+ 2   = 44</a:t>
            </a:r>
            <a:endParaRPr lang="en-US" sz="12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70463" y="4276659"/>
            <a:ext cx="1371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N =  </a:t>
            </a:r>
            <a:r>
              <a:rPr lang="en-US" sz="14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f</a:t>
            </a:r>
            <a:r>
              <a:rPr lang="en-US" sz="1400" b="1" baseline="-25000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= 44</a:t>
            </a:r>
            <a:endParaRPr lang="en-US" sz="1200" b="1" baseline="-250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86400" y="971550"/>
            <a:ext cx="2667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Total number of observations (N) =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38275" y="1182037"/>
            <a:ext cx="533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30701" y="1453563"/>
            <a:ext cx="20211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Since N is even,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55405" y="1817231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Median = </a:t>
            </a:r>
          </a:p>
        </p:txBody>
      </p:sp>
      <p:graphicFrame>
        <p:nvGraphicFramePr>
          <p:cNvPr id="2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790508"/>
              </p:ext>
            </p:extLst>
          </p:nvPr>
        </p:nvGraphicFramePr>
        <p:xfrm>
          <a:off x="6043464" y="4073055"/>
          <a:ext cx="5461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3" imgW="317160" imgH="139680" progId="Equation.DSMT4">
                  <p:embed/>
                </p:oleObj>
              </mc:Choice>
              <mc:Fallback>
                <p:oleObj name="Equation" r:id="rId3" imgW="31716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3464" y="4073055"/>
                        <a:ext cx="54610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822527" y="4024994"/>
            <a:ext cx="1295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 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Median  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766158" y="1336328"/>
            <a:ext cx="1633579" cy="1023074"/>
            <a:chOff x="3285327" y="1056740"/>
            <a:chExt cx="1633579" cy="1023074"/>
          </a:xfrm>
        </p:grpSpPr>
        <p:sp>
          <p:nvSpPr>
            <p:cNvPr id="29" name="Cloud 28"/>
            <p:cNvSpPr/>
            <p:nvPr/>
          </p:nvSpPr>
          <p:spPr>
            <a:xfrm>
              <a:off x="3285327" y="1056740"/>
              <a:ext cx="1633579" cy="1023074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377529" y="1264699"/>
              <a:ext cx="14947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What we need to find?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869699" y="1805896"/>
            <a:ext cx="1188108" cy="680349"/>
            <a:chOff x="3508062" y="1147337"/>
            <a:chExt cx="1188108" cy="680349"/>
          </a:xfrm>
        </p:grpSpPr>
        <p:sp>
          <p:nvSpPr>
            <p:cNvPr id="32" name="Cloud 31"/>
            <p:cNvSpPr/>
            <p:nvPr/>
          </p:nvSpPr>
          <p:spPr>
            <a:xfrm>
              <a:off x="3508062" y="1147337"/>
              <a:ext cx="1188108" cy="68034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623958" y="1296848"/>
              <a:ext cx="982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Median </a:t>
              </a:r>
              <a:endParaRPr lang="en-US" sz="14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225458" y="460557"/>
            <a:ext cx="103068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median</a:t>
            </a:r>
            <a:endParaRPr lang="en-US" sz="1200" b="1" dirty="0" smtClean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4766110" y="1352025"/>
            <a:ext cx="1617405" cy="1012945"/>
            <a:chOff x="3282781" y="1040539"/>
            <a:chExt cx="1617405" cy="1012945"/>
          </a:xfrm>
        </p:grpSpPr>
        <p:sp>
          <p:nvSpPr>
            <p:cNvPr id="36" name="Cloud 35"/>
            <p:cNvSpPr/>
            <p:nvPr/>
          </p:nvSpPr>
          <p:spPr>
            <a:xfrm>
              <a:off x="3282781" y="1040539"/>
              <a:ext cx="1617405" cy="1012945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45255" y="1361521"/>
              <a:ext cx="14947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What is given?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059664" y="1875429"/>
            <a:ext cx="2151266" cy="1046383"/>
            <a:chOff x="3247728" y="1015908"/>
            <a:chExt cx="2573218" cy="1046383"/>
          </a:xfrm>
        </p:grpSpPr>
        <p:sp>
          <p:nvSpPr>
            <p:cNvPr id="39" name="Cloud 38"/>
            <p:cNvSpPr/>
            <p:nvPr/>
          </p:nvSpPr>
          <p:spPr>
            <a:xfrm>
              <a:off x="3247728" y="1015908"/>
              <a:ext cx="2573218" cy="1046383"/>
            </a:xfrm>
            <a:prstGeom prst="cloud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66579" y="1128390"/>
              <a:ext cx="219405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8064A2">
                      <a:lumMod val="50000"/>
                    </a:srgbClr>
                  </a:solidFill>
                  <a:latin typeface="Bookman Old Style" panose="02050604050505020204" pitchFamily="18" charset="0"/>
                </a:rPr>
                <a:t>Arrange data in ascending or descending order</a:t>
              </a:r>
              <a:endParaRPr lang="en-US" sz="1400" b="1" dirty="0">
                <a:solidFill>
                  <a:srgbClr val="8064A2">
                    <a:lumMod val="50000"/>
                  </a:srgbClr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91215" y="825884"/>
            <a:ext cx="4828515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 Marks (Out of 60)     32    27    26    24   23    21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5447897" y="859275"/>
            <a:ext cx="1804487" cy="1023074"/>
            <a:chOff x="3199873" y="1035474"/>
            <a:chExt cx="1804487" cy="1023074"/>
          </a:xfrm>
        </p:grpSpPr>
        <p:sp>
          <p:nvSpPr>
            <p:cNvPr id="43" name="Cloud 42"/>
            <p:cNvSpPr/>
            <p:nvPr/>
          </p:nvSpPr>
          <p:spPr>
            <a:xfrm>
              <a:off x="3199873" y="1035474"/>
              <a:ext cx="1804487" cy="1023074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345255" y="1212659"/>
              <a:ext cx="149474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Given data is in ascending order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659180" y="2069206"/>
            <a:ext cx="1828082" cy="1141411"/>
            <a:chOff x="3232319" y="965673"/>
            <a:chExt cx="1828082" cy="1141411"/>
          </a:xfrm>
        </p:grpSpPr>
        <p:sp>
          <p:nvSpPr>
            <p:cNvPr id="46" name="Cloud 45"/>
            <p:cNvSpPr/>
            <p:nvPr/>
          </p:nvSpPr>
          <p:spPr>
            <a:xfrm>
              <a:off x="3332707" y="965673"/>
              <a:ext cx="1666414" cy="1141411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32319" y="1040643"/>
              <a:ext cx="18280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Let us find cumulative frequency for given data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634807" y="1589733"/>
            <a:ext cx="1569838" cy="830154"/>
            <a:chOff x="3260306" y="1075043"/>
            <a:chExt cx="1569838" cy="830154"/>
          </a:xfrm>
        </p:grpSpPr>
        <p:sp>
          <p:nvSpPr>
            <p:cNvPr id="49" name="Cloud Callout 48"/>
            <p:cNvSpPr/>
            <p:nvPr/>
          </p:nvSpPr>
          <p:spPr>
            <a:xfrm>
              <a:off x="3260306" y="1075043"/>
              <a:ext cx="1569838" cy="830154"/>
            </a:xfrm>
            <a:prstGeom prst="cloudCallout">
              <a:avLst>
                <a:gd name="adj1" fmla="val -61420"/>
                <a:gd name="adj2" fmla="val 6346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388422" y="1111468"/>
              <a:ext cx="131634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First </a:t>
              </a:r>
              <a:r>
                <a:rPr lang="en-US" sz="1400" dirty="0" err="1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cf</a:t>
              </a:r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is same as its frequency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>
            <a:off x="2558992" y="2495550"/>
            <a:ext cx="1196229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4759572" y="1789320"/>
            <a:ext cx="1859165" cy="890038"/>
            <a:chOff x="2966781" y="1077000"/>
            <a:chExt cx="1859165" cy="890038"/>
          </a:xfrm>
        </p:grpSpPr>
        <p:sp>
          <p:nvSpPr>
            <p:cNvPr id="53" name="Cloud Callout 52"/>
            <p:cNvSpPr/>
            <p:nvPr/>
          </p:nvSpPr>
          <p:spPr>
            <a:xfrm>
              <a:off x="2966781" y="1077000"/>
              <a:ext cx="1859165" cy="890038"/>
            </a:xfrm>
            <a:prstGeom prst="cloudCallout">
              <a:avLst>
                <a:gd name="adj1" fmla="val -61420"/>
                <a:gd name="adj2" fmla="val 6346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026814" y="1122101"/>
              <a:ext cx="166960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To get this </a:t>
              </a:r>
              <a:r>
                <a:rPr lang="en-US" sz="1400" dirty="0" err="1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cf</a:t>
              </a:r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add previous </a:t>
              </a:r>
              <a:r>
                <a:rPr lang="en-US" sz="1400" dirty="0" err="1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cf</a:t>
              </a:r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 to its frequency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 flipH="1">
            <a:off x="2569625" y="2495550"/>
            <a:ext cx="1117527" cy="29532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4793229" y="2141321"/>
            <a:ext cx="1859165" cy="890038"/>
            <a:chOff x="2966781" y="1077000"/>
            <a:chExt cx="1859165" cy="890038"/>
          </a:xfrm>
        </p:grpSpPr>
        <p:sp>
          <p:nvSpPr>
            <p:cNvPr id="58" name="Cloud Callout 57"/>
            <p:cNvSpPr/>
            <p:nvPr/>
          </p:nvSpPr>
          <p:spPr>
            <a:xfrm>
              <a:off x="2966781" y="1077000"/>
              <a:ext cx="1859165" cy="890038"/>
            </a:xfrm>
            <a:prstGeom prst="cloudCallout">
              <a:avLst>
                <a:gd name="adj1" fmla="val -61420"/>
                <a:gd name="adj2" fmla="val 6346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026814" y="1122101"/>
              <a:ext cx="166960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To get this </a:t>
              </a:r>
              <a:r>
                <a:rPr lang="en-US" sz="1400" dirty="0" err="1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cf</a:t>
              </a:r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add previous </a:t>
              </a:r>
              <a:r>
                <a:rPr lang="en-US" sz="1400" dirty="0" err="1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cf</a:t>
              </a:r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 to its frequency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cxnSp>
        <p:nvCxnSpPr>
          <p:cNvPr id="60" name="Straight Arrow Connector 59"/>
          <p:cNvCxnSpPr/>
          <p:nvPr/>
        </p:nvCxnSpPr>
        <p:spPr>
          <a:xfrm flipH="1">
            <a:off x="2644786" y="2820463"/>
            <a:ext cx="1433817" cy="29532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5136701" y="2859251"/>
            <a:ext cx="1816481" cy="874795"/>
            <a:chOff x="3371640" y="1059170"/>
            <a:chExt cx="2172768" cy="874795"/>
          </a:xfrm>
        </p:grpSpPr>
        <p:sp>
          <p:nvSpPr>
            <p:cNvPr id="62" name="Cloud 61"/>
            <p:cNvSpPr/>
            <p:nvPr/>
          </p:nvSpPr>
          <p:spPr>
            <a:xfrm>
              <a:off x="3371640" y="1059170"/>
              <a:ext cx="2172768" cy="874795"/>
            </a:xfrm>
            <a:prstGeom prst="cloud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546473" y="1202821"/>
              <a:ext cx="18342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8064A2">
                      <a:lumMod val="50000"/>
                    </a:srgbClr>
                  </a:solidFill>
                  <a:latin typeface="Bookman Old Style" panose="02050604050505020204" pitchFamily="18" charset="0"/>
                </a:rPr>
                <a:t>Find total no. of observation</a:t>
              </a:r>
              <a:endParaRPr lang="en-US" sz="1400" b="1" dirty="0">
                <a:solidFill>
                  <a:srgbClr val="8064A2">
                    <a:lumMod val="50000"/>
                  </a:srgbClr>
                </a:solidFill>
                <a:latin typeface="Bookman Old Style" panose="02050604050505020204" pitchFamily="18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flipH="1">
            <a:off x="2999533" y="4139631"/>
            <a:ext cx="1106893" cy="29532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4184288" y="3955968"/>
            <a:ext cx="325479" cy="296812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4554442" y="3415589"/>
            <a:ext cx="1735619" cy="1164353"/>
            <a:chOff x="3224951" y="954202"/>
            <a:chExt cx="1735619" cy="1164353"/>
          </a:xfrm>
        </p:grpSpPr>
        <p:sp>
          <p:nvSpPr>
            <p:cNvPr id="67" name="Cloud 66"/>
            <p:cNvSpPr/>
            <p:nvPr/>
          </p:nvSpPr>
          <p:spPr>
            <a:xfrm>
              <a:off x="3243662" y="954202"/>
              <a:ext cx="1716908" cy="1164353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224951" y="1032210"/>
              <a:ext cx="17353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Total of frequency is same as last value of </a:t>
              </a:r>
              <a:r>
                <a:rPr lang="en-US" sz="1400" dirty="0" err="1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cf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aphicFrame>
        <p:nvGraphicFramePr>
          <p:cNvPr id="72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87439"/>
              </p:ext>
            </p:extLst>
          </p:nvPr>
        </p:nvGraphicFramePr>
        <p:xfrm>
          <a:off x="5671258" y="1683544"/>
          <a:ext cx="2882669" cy="60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5" imgW="1714320" imgH="355320" progId="Equation.DSMT4">
                  <p:embed/>
                </p:oleObj>
              </mc:Choice>
              <mc:Fallback>
                <p:oleObj name="Equation" r:id="rId5" imgW="17143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1258" y="1683544"/>
                        <a:ext cx="2882669" cy="60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232227"/>
              </p:ext>
            </p:extLst>
          </p:nvPr>
        </p:nvGraphicFramePr>
        <p:xfrm>
          <a:off x="5491163" y="2212975"/>
          <a:ext cx="3116262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7" imgW="1904760" imgH="355320" progId="Equation.DSMT4">
                  <p:embed/>
                </p:oleObj>
              </mc:Choice>
              <mc:Fallback>
                <p:oleObj name="Equation" r:id="rId7" imgW="19047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1163" y="2212975"/>
                        <a:ext cx="3116262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27327"/>
              </p:ext>
            </p:extLst>
          </p:nvPr>
        </p:nvGraphicFramePr>
        <p:xfrm>
          <a:off x="5488994" y="2748347"/>
          <a:ext cx="2792412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9" imgW="1549080" imgH="164880" progId="Equation.DSMT4">
                  <p:embed/>
                </p:oleObj>
              </mc:Choice>
              <mc:Fallback>
                <p:oleObj name="Equation" r:id="rId9" imgW="15490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8994" y="2748347"/>
                        <a:ext cx="2792412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" name="Group 74"/>
          <p:cNvGrpSpPr/>
          <p:nvPr/>
        </p:nvGrpSpPr>
        <p:grpSpPr>
          <a:xfrm>
            <a:off x="6706662" y="3072790"/>
            <a:ext cx="1617405" cy="1054074"/>
            <a:chOff x="3293414" y="1009341"/>
            <a:chExt cx="1617405" cy="1054074"/>
          </a:xfrm>
        </p:grpSpPr>
        <p:sp>
          <p:nvSpPr>
            <p:cNvPr id="76" name="Cloud 75"/>
            <p:cNvSpPr/>
            <p:nvPr/>
          </p:nvSpPr>
          <p:spPr>
            <a:xfrm>
              <a:off x="3293414" y="1009341"/>
              <a:ext cx="1617405" cy="1054074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88568" y="1138540"/>
              <a:ext cx="140811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How to get value of 22</a:t>
              </a:r>
              <a:r>
                <a:rPr lang="en-US" sz="1400" baseline="300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nd</a:t>
              </a:r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&amp; 23</a:t>
              </a:r>
              <a:r>
                <a:rPr lang="en-US" sz="1400" baseline="300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rd</a:t>
              </a:r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terms? 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459407" y="1770974"/>
            <a:ext cx="2164561" cy="1176529"/>
            <a:chOff x="3209964" y="1027165"/>
            <a:chExt cx="2164561" cy="1176529"/>
          </a:xfrm>
        </p:grpSpPr>
        <p:sp>
          <p:nvSpPr>
            <p:cNvPr id="80" name="Cloud 79"/>
            <p:cNvSpPr/>
            <p:nvPr/>
          </p:nvSpPr>
          <p:spPr>
            <a:xfrm>
              <a:off x="3209964" y="1027165"/>
              <a:ext cx="2164561" cy="117652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275693" y="1138540"/>
              <a:ext cx="20366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Find a value in </a:t>
              </a:r>
              <a:r>
                <a:rPr lang="en-US" sz="1400" dirty="0" err="1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cf</a:t>
              </a:r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column which is equal or just greater than 22 &amp; 23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83" name="Rounded Rectangle 82"/>
          <p:cNvSpPr/>
          <p:nvPr/>
        </p:nvSpPr>
        <p:spPr>
          <a:xfrm>
            <a:off x="4169334" y="3292339"/>
            <a:ext cx="335341" cy="305806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535276" y="2827325"/>
            <a:ext cx="1864446" cy="1176529"/>
            <a:chOff x="3370654" y="1048431"/>
            <a:chExt cx="1864446" cy="1176529"/>
          </a:xfrm>
        </p:grpSpPr>
        <p:sp>
          <p:nvSpPr>
            <p:cNvPr id="85" name="Cloud 84"/>
            <p:cNvSpPr/>
            <p:nvPr/>
          </p:nvSpPr>
          <p:spPr>
            <a:xfrm>
              <a:off x="3370654" y="1048431"/>
              <a:ext cx="1864446" cy="117652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442680" y="1054413"/>
              <a:ext cx="170267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Data corresponding to 26 is the value of 22</a:t>
              </a:r>
              <a:r>
                <a:rPr lang="en-US" sz="1400" baseline="300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nd</a:t>
              </a:r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&amp; 23</a:t>
              </a:r>
              <a:r>
                <a:rPr lang="en-US" sz="1400" baseline="300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rd</a:t>
              </a:r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terms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cxnSp>
        <p:nvCxnSpPr>
          <p:cNvPr id="87" name="Straight Arrow Connector 86"/>
          <p:cNvCxnSpPr/>
          <p:nvPr/>
        </p:nvCxnSpPr>
        <p:spPr>
          <a:xfrm flipH="1">
            <a:off x="1285739" y="3446427"/>
            <a:ext cx="2866567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415507" y="3154855"/>
            <a:ext cx="34983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722818" y="3021864"/>
            <a:ext cx="45870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24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126223" y="3047329"/>
            <a:ext cx="344047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+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364918" y="3031367"/>
            <a:ext cx="42261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24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5756346" y="3303538"/>
            <a:ext cx="9812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033166" y="3264155"/>
            <a:ext cx="32918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2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39371" y="3610469"/>
            <a:ext cx="34983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805389" y="3487686"/>
            <a:ext cx="42261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48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5853592" y="3759865"/>
            <a:ext cx="3556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860150" y="3720490"/>
            <a:ext cx="32918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2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32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50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000"/>
                            </p:stCondLst>
                            <p:childTnLst>
                              <p:par>
                                <p:cTn id="1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000"/>
                            </p:stCondLst>
                            <p:childTnLst>
                              <p:par>
                                <p:cTn id="2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"/>
                            </p:stCondLst>
                            <p:childTnLst>
                              <p:par>
                                <p:cTn id="2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500"/>
                            </p:stCondLst>
                            <p:childTnLst>
                              <p:par>
                                <p:cTn id="2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500"/>
                            </p:stCondLst>
                            <p:childTnLst>
                              <p:par>
                                <p:cTn id="3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500"/>
                            </p:stCondLst>
                            <p:childTnLst>
                              <p:par>
                                <p:cTn id="3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82" grpId="0" animBg="1"/>
      <p:bldP spid="2" grpId="0"/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6" grpId="0"/>
      <p:bldP spid="34" grpId="0"/>
      <p:bldP spid="41" grpId="0" animBg="1"/>
      <p:bldP spid="65" grpId="0" animBg="1"/>
      <p:bldP spid="65" grpId="1" animBg="1"/>
      <p:bldP spid="83" grpId="0" animBg="1"/>
      <p:bldP spid="83" grpId="1" animBg="1"/>
      <p:bldP spid="88" grpId="0"/>
      <p:bldP spid="89" grpId="0"/>
      <p:bldP spid="90" grpId="0"/>
      <p:bldP spid="91" grpId="0"/>
      <p:bldP spid="93" grpId="0"/>
      <p:bldP spid="98" grpId="0"/>
      <p:bldP spid="99" grpId="0"/>
      <p:bldP spid="1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35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96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610477" y="409573"/>
            <a:ext cx="1273815" cy="499766"/>
            <a:chOff x="3292168" y="1107478"/>
            <a:chExt cx="1508585" cy="782039"/>
          </a:xfrm>
        </p:grpSpPr>
        <p:sp>
          <p:nvSpPr>
            <p:cNvPr id="6" name="Cloud 9"/>
            <p:cNvSpPr/>
            <p:nvPr/>
          </p:nvSpPr>
          <p:spPr>
            <a:xfrm>
              <a:off x="3292168" y="1107478"/>
              <a:ext cx="1508585" cy="782039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05986" y="1228651"/>
              <a:ext cx="1494248" cy="639417"/>
            </a:xfrm>
            <a:prstGeom prst="round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Print" pitchFamily="2" charset="0"/>
                </a:rPr>
                <a:t>MODE</a:t>
              </a:r>
              <a:endPara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endParaRPr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1743080" y="1157454"/>
            <a:ext cx="4952999" cy="3067664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28000">
                <a:schemeClr val="accent5">
                  <a:lumMod val="20000"/>
                  <a:lumOff val="80000"/>
                </a:schemeClr>
              </a:gs>
              <a:gs pos="75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10359" y="639927"/>
            <a:ext cx="2022236" cy="966317"/>
            <a:chOff x="3435164" y="854611"/>
            <a:chExt cx="2022236" cy="966317"/>
          </a:xfrm>
        </p:grpSpPr>
        <p:sp>
          <p:nvSpPr>
            <p:cNvPr id="13" name="Cloud 12"/>
            <p:cNvSpPr/>
            <p:nvPr/>
          </p:nvSpPr>
          <p:spPr>
            <a:xfrm>
              <a:off x="3435164" y="854611"/>
              <a:ext cx="1994381" cy="966317"/>
            </a:xfrm>
            <a:prstGeom prst="cloud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87303" y="1010011"/>
              <a:ext cx="19700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8064A2">
                      <a:lumMod val="50000"/>
                    </a:srgbClr>
                  </a:solidFill>
                  <a:latin typeface="Bookman Old Style" panose="02050604050505020204" pitchFamily="18" charset="0"/>
                </a:rPr>
                <a:t>Let us consider some observations</a:t>
              </a:r>
              <a:endParaRPr lang="en-US" sz="1400" b="1" dirty="0">
                <a:solidFill>
                  <a:srgbClr val="8064A2">
                    <a:lumMod val="50000"/>
                  </a:srgbClr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27439" y="270919"/>
            <a:ext cx="1756137" cy="1638271"/>
            <a:chOff x="3458736" y="876471"/>
            <a:chExt cx="1310767" cy="1638271"/>
          </a:xfrm>
        </p:grpSpPr>
        <p:sp>
          <p:nvSpPr>
            <p:cNvPr id="9" name="Cloud 12"/>
            <p:cNvSpPr/>
            <p:nvPr/>
          </p:nvSpPr>
          <p:spPr>
            <a:xfrm>
              <a:off x="3458736" y="1004141"/>
              <a:ext cx="1286552" cy="1175997"/>
            </a:xfrm>
            <a:prstGeom prst="cloudCallout">
              <a:avLst>
                <a:gd name="adj1" fmla="val -58914"/>
                <a:gd name="adj2" fmla="val -26663"/>
              </a:avLst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60847" y="876471"/>
              <a:ext cx="1208656" cy="1638271"/>
            </a:xfrm>
            <a:prstGeom prst="cloudCallou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Print" pitchFamily="2" charset="0"/>
                </a:rPr>
                <a:t>the most common answer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 rot="20250898">
            <a:off x="2597523" y="1893509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92D050"/>
                </a:solidFill>
                <a:latin typeface="Renfrew" pitchFamily="34" charset="0"/>
              </a:rPr>
              <a:t>5</a:t>
            </a:r>
            <a:endParaRPr lang="en-US" sz="2000" b="1" dirty="0">
              <a:solidFill>
                <a:srgbClr val="92D050"/>
              </a:solidFill>
              <a:latin typeface="Renfrew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 rot="1931816">
            <a:off x="3390854" y="1465902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Renfrew" pitchFamily="34" charset="0"/>
              </a:rPr>
              <a:t>10</a:t>
            </a:r>
            <a:endParaRPr lang="en-US" sz="2000" b="1" dirty="0">
              <a:solidFill>
                <a:srgbClr val="FF0000"/>
              </a:solidFill>
              <a:latin typeface="Renfrew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 rot="327679">
            <a:off x="3904162" y="2302214"/>
            <a:ext cx="4777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Renfrew" pitchFamily="34" charset="0"/>
              </a:rPr>
              <a:t>15</a:t>
            </a:r>
            <a:endParaRPr lang="en-US" sz="2000" b="1" dirty="0">
              <a:solidFill>
                <a:srgbClr val="1F497D">
                  <a:lumMod val="60000"/>
                  <a:lumOff val="40000"/>
                </a:srgbClr>
              </a:solidFill>
              <a:latin typeface="Renfrew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23670" y="1853223"/>
            <a:ext cx="5389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  <a:latin typeface="Renfrew" pitchFamily="34" charset="0"/>
              </a:rPr>
              <a:t>20</a:t>
            </a:r>
            <a:endParaRPr lang="en-US" sz="2000" b="1" dirty="0">
              <a:solidFill>
                <a:srgbClr val="7030A0"/>
              </a:solidFill>
              <a:latin typeface="Renfrew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13676" y="2956872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4F81BD">
                    <a:lumMod val="50000"/>
                  </a:srgbClr>
                </a:solidFill>
                <a:latin typeface="Renfrew" pitchFamily="34" charset="0"/>
              </a:rPr>
              <a:t>10</a:t>
            </a:r>
            <a:endParaRPr lang="en-US" sz="2000" b="1" dirty="0">
              <a:solidFill>
                <a:srgbClr val="4F81BD">
                  <a:lumMod val="50000"/>
                </a:srgbClr>
              </a:solidFill>
              <a:latin typeface="Renfrew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 rot="476722">
            <a:off x="4766821" y="2956872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EEECE1">
                    <a:lumMod val="50000"/>
                  </a:srgbClr>
                </a:solidFill>
                <a:latin typeface="Renfrew" pitchFamily="34" charset="0"/>
              </a:rPr>
              <a:t>10</a:t>
            </a:r>
            <a:endParaRPr lang="en-US" sz="2000" b="1" dirty="0">
              <a:solidFill>
                <a:srgbClr val="EEECE1">
                  <a:lumMod val="50000"/>
                </a:srgbClr>
              </a:solidFill>
              <a:latin typeface="Renfrew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 rot="20903937">
            <a:off x="3740861" y="3390258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Renfrew" pitchFamily="34" charset="0"/>
              </a:rPr>
              <a:t>5</a:t>
            </a:r>
            <a:endParaRPr lang="en-US" sz="2000" b="1" dirty="0">
              <a:solidFill>
                <a:srgbClr val="0000FF"/>
              </a:solidFill>
              <a:latin typeface="Renfrew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475510">
            <a:off x="3317487" y="1391722"/>
            <a:ext cx="645488" cy="529005"/>
            <a:chOff x="6460826" y="2660252"/>
            <a:chExt cx="645488" cy="529005"/>
          </a:xfrm>
        </p:grpSpPr>
        <p:sp>
          <p:nvSpPr>
            <p:cNvPr id="24" name="Double Wave 23"/>
            <p:cNvSpPr/>
            <p:nvPr/>
          </p:nvSpPr>
          <p:spPr>
            <a:xfrm>
              <a:off x="6460826" y="2660252"/>
              <a:ext cx="645488" cy="529005"/>
            </a:xfrm>
            <a:prstGeom prst="doubleWave">
              <a:avLst/>
            </a:prstGeom>
            <a:solidFill>
              <a:schemeClr val="tx2">
                <a:lumMod val="75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 rot="21522010">
              <a:off x="6523960" y="2732365"/>
              <a:ext cx="4924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prstClr val="white"/>
                  </a:solidFill>
                  <a:latin typeface="Renfrew" pitchFamily="34" charset="0"/>
                </a:rPr>
                <a:t>10</a:t>
              </a:r>
              <a:endParaRPr lang="en-US" sz="2000" b="1" dirty="0">
                <a:solidFill>
                  <a:prstClr val="white"/>
                </a:solidFill>
                <a:latin typeface="Renfrew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743200" y="2912028"/>
            <a:ext cx="645488" cy="529005"/>
            <a:chOff x="6460826" y="2660252"/>
            <a:chExt cx="645488" cy="529005"/>
          </a:xfrm>
        </p:grpSpPr>
        <p:sp>
          <p:nvSpPr>
            <p:cNvPr id="34" name="Double Wave 33"/>
            <p:cNvSpPr/>
            <p:nvPr/>
          </p:nvSpPr>
          <p:spPr>
            <a:xfrm>
              <a:off x="6460826" y="2660252"/>
              <a:ext cx="645488" cy="529005"/>
            </a:xfrm>
            <a:prstGeom prst="doubleWave">
              <a:avLst/>
            </a:prstGeom>
            <a:solidFill>
              <a:schemeClr val="tx2">
                <a:lumMod val="75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 rot="21522010">
              <a:off x="6523960" y="2732365"/>
              <a:ext cx="4924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prstClr val="white"/>
                  </a:solidFill>
                  <a:latin typeface="Renfrew" pitchFamily="34" charset="0"/>
                </a:rPr>
                <a:t>10</a:t>
              </a:r>
              <a:endParaRPr lang="en-US" sz="2000" b="1" dirty="0">
                <a:solidFill>
                  <a:prstClr val="white"/>
                </a:solidFill>
                <a:latin typeface="Renfrew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rot="474774">
            <a:off x="4725823" y="2904409"/>
            <a:ext cx="645488" cy="529005"/>
            <a:chOff x="6460826" y="2660252"/>
            <a:chExt cx="645488" cy="529005"/>
          </a:xfrm>
        </p:grpSpPr>
        <p:sp>
          <p:nvSpPr>
            <p:cNvPr id="37" name="Double Wave 36"/>
            <p:cNvSpPr/>
            <p:nvPr/>
          </p:nvSpPr>
          <p:spPr>
            <a:xfrm>
              <a:off x="6460826" y="2660252"/>
              <a:ext cx="645488" cy="529005"/>
            </a:xfrm>
            <a:prstGeom prst="doubleWave">
              <a:avLst/>
            </a:prstGeom>
            <a:solidFill>
              <a:schemeClr val="tx2">
                <a:lumMod val="75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rot="21522010">
              <a:off x="6523960" y="2732365"/>
              <a:ext cx="4924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prstClr val="white"/>
                  </a:solidFill>
                  <a:latin typeface="Renfrew" pitchFamily="34" charset="0"/>
                </a:rPr>
                <a:t>10</a:t>
              </a:r>
              <a:endParaRPr lang="en-US" sz="2000" b="1" dirty="0">
                <a:solidFill>
                  <a:prstClr val="white"/>
                </a:solidFill>
                <a:latin typeface="Renfrew" pitchFamily="34" charset="0"/>
              </a:endParaRPr>
            </a:p>
          </p:txBody>
        </p:sp>
      </p:grpSp>
      <p:sp>
        <p:nvSpPr>
          <p:cNvPr id="39" name="5-Point Star 38"/>
          <p:cNvSpPr/>
          <p:nvPr/>
        </p:nvSpPr>
        <p:spPr>
          <a:xfrm>
            <a:off x="3880444" y="1560192"/>
            <a:ext cx="282627" cy="303014"/>
          </a:xfrm>
          <a:prstGeom prst="star5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5-Point Star 39"/>
          <p:cNvSpPr/>
          <p:nvPr/>
        </p:nvSpPr>
        <p:spPr>
          <a:xfrm>
            <a:off x="2601439" y="2751437"/>
            <a:ext cx="282627" cy="303014"/>
          </a:xfrm>
          <a:prstGeom prst="star5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5-Point Star 44"/>
          <p:cNvSpPr/>
          <p:nvPr/>
        </p:nvSpPr>
        <p:spPr>
          <a:xfrm>
            <a:off x="4524167" y="3151223"/>
            <a:ext cx="282627" cy="303014"/>
          </a:xfrm>
          <a:prstGeom prst="star5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330364" y="2024976"/>
            <a:ext cx="2271449" cy="1005553"/>
            <a:chOff x="3459073" y="834993"/>
            <a:chExt cx="2271449" cy="1005553"/>
          </a:xfrm>
        </p:grpSpPr>
        <p:sp>
          <p:nvSpPr>
            <p:cNvPr id="47" name="Cloud 46"/>
            <p:cNvSpPr/>
            <p:nvPr/>
          </p:nvSpPr>
          <p:spPr>
            <a:xfrm>
              <a:off x="3459073" y="834993"/>
              <a:ext cx="2271449" cy="1005553"/>
            </a:xfrm>
            <a:prstGeom prst="cloud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528208" y="967479"/>
              <a:ext cx="2156540" cy="737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8064A2">
                      <a:lumMod val="50000"/>
                    </a:srgbClr>
                  </a:solidFill>
                  <a:latin typeface="Bookman Old Style" panose="02050604050505020204" pitchFamily="18" charset="0"/>
                </a:rPr>
                <a:t>10 is most frequently occurring number</a:t>
              </a:r>
              <a:endParaRPr lang="en-US" sz="1400" b="1" dirty="0">
                <a:solidFill>
                  <a:srgbClr val="8064A2">
                    <a:lumMod val="50000"/>
                  </a:srgbClr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509201" y="2866954"/>
            <a:ext cx="1937141" cy="857558"/>
            <a:chOff x="3594328" y="898357"/>
            <a:chExt cx="1937141" cy="857558"/>
          </a:xfrm>
        </p:grpSpPr>
        <p:sp>
          <p:nvSpPr>
            <p:cNvPr id="50" name="Cloud 49"/>
            <p:cNvSpPr/>
            <p:nvPr/>
          </p:nvSpPr>
          <p:spPr>
            <a:xfrm>
              <a:off x="3594328" y="898357"/>
              <a:ext cx="1937141" cy="857558"/>
            </a:xfrm>
            <a:prstGeom prst="cloud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66215" y="1020644"/>
              <a:ext cx="15529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8064A2">
                      <a:lumMod val="50000"/>
                    </a:srgbClr>
                  </a:solidFill>
                  <a:latin typeface="Bookman Old Style" panose="02050604050505020204" pitchFamily="18" charset="0"/>
                </a:rPr>
                <a:t>Hence, 10 is taken as mode</a:t>
              </a:r>
              <a:endParaRPr lang="en-US" sz="1400" b="1" dirty="0">
                <a:solidFill>
                  <a:srgbClr val="8064A2">
                    <a:lumMod val="50000"/>
                  </a:srgbClr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53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6" grpId="0"/>
      <p:bldP spid="17" grpId="0"/>
      <p:bldP spid="18" grpId="0"/>
      <p:bldP spid="20" grpId="0"/>
      <p:bldP spid="22" grpId="0"/>
      <p:bldP spid="23" grpId="0"/>
      <p:bldP spid="39" grpId="0" animBg="1"/>
      <p:bldP spid="40" grpId="0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5132476" y="2880922"/>
            <a:ext cx="459436" cy="671322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233234" y="2881714"/>
            <a:ext cx="464030" cy="671322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140465" y="3264949"/>
            <a:ext cx="445924" cy="290007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253844" y="3262237"/>
            <a:ext cx="450383" cy="290007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8200" y="1873253"/>
            <a:ext cx="1295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69773" y="832816"/>
            <a:ext cx="428525" cy="671322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069773" y="1208999"/>
            <a:ext cx="428525" cy="290007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233824"/>
            <a:ext cx="89916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Q.  ) Find the mode of  27, 12, 18, 19, 18,  24, 17, 18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909113"/>
              </p:ext>
            </p:extLst>
          </p:nvPr>
        </p:nvGraphicFramePr>
        <p:xfrm>
          <a:off x="1295400" y="819150"/>
          <a:ext cx="4591880" cy="706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Bookman Old Style" panose="02050604050505020204" pitchFamily="18" charset="0"/>
                        </a:rPr>
                        <a:t>Observation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Bookman Old Style" panose="02050604050505020204" pitchFamily="18" charset="0"/>
                        </a:rPr>
                        <a:t>Frequency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3400" y="742953"/>
            <a:ext cx="6858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Sol: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4140" y="829090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12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24472" y="832402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17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8600" y="832402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18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28932" y="835717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19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96072" y="832402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24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0200" y="832402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27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10340" y="1175164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00672" y="1178476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14800" y="1178476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05132" y="1181788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72272" y="1178476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86400" y="1178476"/>
            <a:ext cx="533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7028" y="1538919"/>
            <a:ext cx="4729372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Here, 18 occurs maximum number of times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3400" y="1904581"/>
            <a:ext cx="18288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  Mode = 18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8000" y="2343153"/>
            <a:ext cx="52070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Q.    Determine the mode of the following data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528700"/>
              </p:ext>
            </p:extLst>
          </p:nvPr>
        </p:nvGraphicFramePr>
        <p:xfrm>
          <a:off x="609604" y="2876550"/>
          <a:ext cx="6629401" cy="706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6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9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49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99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99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Bookman Old Style" panose="02050604050505020204" pitchFamily="18" charset="0"/>
                        </a:rPr>
                        <a:t>Marks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Bookman Old Style" panose="02050604050505020204" pitchFamily="18" charset="0"/>
                        </a:rPr>
                        <a:t>10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Bookman Old Style" panose="02050604050505020204" pitchFamily="18" charset="0"/>
                        </a:rPr>
                        <a:t>16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Bookman Old Style" panose="02050604050505020204" pitchFamily="18" charset="0"/>
                        </a:rPr>
                        <a:t>12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Bookman Old Style" panose="02050604050505020204" pitchFamily="18" charset="0"/>
                        </a:rPr>
                        <a:t>19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Bookman Old Style" panose="02050604050505020204" pitchFamily="18" charset="0"/>
                        </a:rPr>
                        <a:t>13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Bookman Old Style" panose="02050604050505020204" pitchFamily="18" charset="0"/>
                        </a:rPr>
                        <a:t>20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Bookman Old Style" panose="02050604050505020204" pitchFamily="18" charset="0"/>
                        </a:rPr>
                        <a:t>11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Bookman Old Style" panose="02050604050505020204" pitchFamily="18" charset="0"/>
                        </a:rPr>
                        <a:t>14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Bookman Old Style" panose="02050604050505020204" pitchFamily="18" charset="0"/>
                        </a:rPr>
                        <a:t>Number of students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Bookman Old Style" panose="02050604050505020204" pitchFamily="18" charset="0"/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Bookman Old Style" panose="02050604050505020204" pitchFamily="18" charset="0"/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Bookman Old Style" panose="02050604050505020204" pitchFamily="18" charset="0"/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Bookman Old Style" panose="02050604050505020204" pitchFamily="18" charset="0"/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Bookman Old Style" panose="02050604050505020204" pitchFamily="18" charset="0"/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Bookman Old Style" panose="02050604050505020204" pitchFamily="18" charset="0"/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Bookman Old Style" panose="02050604050505020204" pitchFamily="18" charset="0"/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Bookman Old Style" panose="02050604050505020204" pitchFamily="18" charset="0"/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08000" y="3600453"/>
            <a:ext cx="6858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Sol: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16000" y="3613150"/>
            <a:ext cx="60198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Here, maximum frequency is 5 for two scores 11 and 13 </a:t>
            </a:r>
            <a:endParaRPr lang="en-US" sz="14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0996" y="3984721"/>
            <a:ext cx="321034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  Mode = 11 and 13 marks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91196" y="3966090"/>
            <a:ext cx="2760872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804498" y="626855"/>
            <a:ext cx="1633579" cy="1023074"/>
            <a:chOff x="3285327" y="1056740"/>
            <a:chExt cx="1633579" cy="1023074"/>
          </a:xfrm>
        </p:grpSpPr>
        <p:sp>
          <p:nvSpPr>
            <p:cNvPr id="30" name="Cloud 29"/>
            <p:cNvSpPr/>
            <p:nvPr/>
          </p:nvSpPr>
          <p:spPr>
            <a:xfrm>
              <a:off x="3285327" y="1056740"/>
              <a:ext cx="1633579" cy="1023074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77529" y="1264699"/>
              <a:ext cx="14947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What we need to find?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915633" y="461833"/>
            <a:ext cx="766968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mode</a:t>
            </a:r>
            <a:endParaRPr lang="en-US" sz="1400" b="1" dirty="0" smtClean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993274" y="1054470"/>
            <a:ext cx="1224109" cy="715054"/>
            <a:chOff x="3490062" y="1087452"/>
            <a:chExt cx="1224109" cy="715054"/>
          </a:xfrm>
        </p:grpSpPr>
        <p:sp>
          <p:nvSpPr>
            <p:cNvPr id="34" name="Cloud 33"/>
            <p:cNvSpPr/>
            <p:nvPr/>
          </p:nvSpPr>
          <p:spPr>
            <a:xfrm>
              <a:off x="3490062" y="1087452"/>
              <a:ext cx="1224109" cy="715054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602692" y="1233050"/>
              <a:ext cx="982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Mode</a:t>
              </a:r>
              <a:endParaRPr lang="en-US" sz="14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821381" y="725413"/>
            <a:ext cx="1864446" cy="1044111"/>
            <a:chOff x="3317489" y="1072108"/>
            <a:chExt cx="1864446" cy="1044111"/>
          </a:xfrm>
        </p:grpSpPr>
        <p:sp>
          <p:nvSpPr>
            <p:cNvPr id="37" name="Cloud 36"/>
            <p:cNvSpPr/>
            <p:nvPr/>
          </p:nvSpPr>
          <p:spPr>
            <a:xfrm>
              <a:off x="3317489" y="1072108"/>
              <a:ext cx="1864446" cy="1044111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30943" y="1212971"/>
              <a:ext cx="152614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Let us arrange given data in tabular form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3289137" y="466167"/>
            <a:ext cx="335341" cy="305806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242535" y="461836"/>
            <a:ext cx="335341" cy="305806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656913" y="463316"/>
            <a:ext cx="335341" cy="305806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036539" y="462846"/>
            <a:ext cx="335341" cy="305806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885638" y="471383"/>
            <a:ext cx="335341" cy="305806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58741" y="461836"/>
            <a:ext cx="335341" cy="305806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6">
                <a:lumMod val="75000"/>
              </a:schemeClr>
            </a:solidFill>
            <a:prstDash val="soli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914745" y="733926"/>
            <a:ext cx="1864446" cy="1003370"/>
            <a:chOff x="3317489" y="1103111"/>
            <a:chExt cx="1864446" cy="1003370"/>
          </a:xfrm>
        </p:grpSpPr>
        <p:sp>
          <p:nvSpPr>
            <p:cNvPr id="46" name="Cloud 45"/>
            <p:cNvSpPr/>
            <p:nvPr/>
          </p:nvSpPr>
          <p:spPr>
            <a:xfrm>
              <a:off x="3317489" y="1103111"/>
              <a:ext cx="1864446" cy="100337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46232" y="1212971"/>
              <a:ext cx="182657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Let us find frequency of each observation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147578" y="1348202"/>
            <a:ext cx="1773956" cy="964219"/>
            <a:chOff x="3362734" y="1101421"/>
            <a:chExt cx="1773956" cy="964219"/>
          </a:xfrm>
        </p:grpSpPr>
        <p:sp>
          <p:nvSpPr>
            <p:cNvPr id="49" name="Cloud 48"/>
            <p:cNvSpPr/>
            <p:nvPr/>
          </p:nvSpPr>
          <p:spPr>
            <a:xfrm>
              <a:off x="3362734" y="1101421"/>
              <a:ext cx="1773956" cy="96421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05456" y="1170439"/>
              <a:ext cx="157659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Which frequency </a:t>
              </a:r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is the maximum?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827417" y="669453"/>
            <a:ext cx="1809613" cy="1054552"/>
            <a:chOff x="3398071" y="1109419"/>
            <a:chExt cx="1809613" cy="1054552"/>
          </a:xfrm>
        </p:grpSpPr>
        <p:sp>
          <p:nvSpPr>
            <p:cNvPr id="53" name="Cloud 52"/>
            <p:cNvSpPr/>
            <p:nvPr/>
          </p:nvSpPr>
          <p:spPr>
            <a:xfrm>
              <a:off x="3398071" y="1109419"/>
              <a:ext cx="1809613" cy="1054552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442680" y="1243962"/>
              <a:ext cx="17026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Observation corresponding to 3 is Mode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230054" y="1781543"/>
            <a:ext cx="1633579" cy="1023074"/>
            <a:chOff x="3285327" y="1056740"/>
            <a:chExt cx="1633579" cy="1023074"/>
          </a:xfrm>
        </p:grpSpPr>
        <p:sp>
          <p:nvSpPr>
            <p:cNvPr id="57" name="Cloud 56"/>
            <p:cNvSpPr/>
            <p:nvPr/>
          </p:nvSpPr>
          <p:spPr>
            <a:xfrm>
              <a:off x="3285327" y="1056740"/>
              <a:ext cx="1633579" cy="1023074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377529" y="1264699"/>
              <a:ext cx="14947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What we need to find?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418830" y="2209158"/>
            <a:ext cx="1224109" cy="715054"/>
            <a:chOff x="3490062" y="1087452"/>
            <a:chExt cx="1224109" cy="715054"/>
          </a:xfrm>
        </p:grpSpPr>
        <p:sp>
          <p:nvSpPr>
            <p:cNvPr id="60" name="Cloud 59"/>
            <p:cNvSpPr/>
            <p:nvPr/>
          </p:nvSpPr>
          <p:spPr>
            <a:xfrm>
              <a:off x="3490062" y="1087452"/>
              <a:ext cx="1224109" cy="715054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02692" y="1233050"/>
              <a:ext cx="982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Mode</a:t>
              </a:r>
              <a:endParaRPr lang="en-US" sz="14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479761" y="2569276"/>
            <a:ext cx="766968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mode</a:t>
            </a:r>
            <a:endParaRPr lang="en-US" sz="1400" b="1" dirty="0" smtClean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6476910" y="3420586"/>
            <a:ext cx="1773956" cy="964219"/>
            <a:chOff x="3362734" y="1101421"/>
            <a:chExt cx="1773956" cy="964219"/>
          </a:xfrm>
        </p:grpSpPr>
        <p:sp>
          <p:nvSpPr>
            <p:cNvPr id="67" name="Cloud 66"/>
            <p:cNvSpPr/>
            <p:nvPr/>
          </p:nvSpPr>
          <p:spPr>
            <a:xfrm>
              <a:off x="3362734" y="1101421"/>
              <a:ext cx="1773956" cy="96421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05456" y="1170439"/>
              <a:ext cx="157659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Which frequency </a:t>
              </a:r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is the maximum?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259595" y="3645494"/>
            <a:ext cx="1809613" cy="1054552"/>
            <a:chOff x="3398071" y="1109419"/>
            <a:chExt cx="1809613" cy="1054552"/>
          </a:xfrm>
        </p:grpSpPr>
        <p:sp>
          <p:nvSpPr>
            <p:cNvPr id="72" name="Cloud 71"/>
            <p:cNvSpPr/>
            <p:nvPr/>
          </p:nvSpPr>
          <p:spPr>
            <a:xfrm>
              <a:off x="3398071" y="1109419"/>
              <a:ext cx="1809613" cy="1054552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442680" y="1243962"/>
              <a:ext cx="17026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Observation corresponding to 5 is Mode</a:t>
              </a:r>
              <a:endParaRPr lang="en-US" sz="140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717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69" grpId="0" animBg="1"/>
      <p:bldP spid="70" grpId="0" animBg="1"/>
      <p:bldP spid="19" grpId="0" animBg="1"/>
      <p:bldP spid="55" grpId="0" animBg="1"/>
      <p:bldP spid="51" grpId="0" animBg="1"/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2" grpId="0"/>
      <p:bldP spid="23" grpId="0"/>
      <p:bldP spid="24" grpId="0"/>
      <p:bldP spid="25" grpId="0" animBg="1"/>
      <p:bldP spid="32" grpId="0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62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3033</Words>
  <Application>Microsoft Office PowerPoint</Application>
  <PresentationFormat>On-screen Show (16:9)</PresentationFormat>
  <Paragraphs>859</Paragraphs>
  <Slides>22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Arial</vt:lpstr>
      <vt:lpstr>Bookman Old Style</vt:lpstr>
      <vt:lpstr>Calibri</vt:lpstr>
      <vt:lpstr>Cambria Math</vt:lpstr>
      <vt:lpstr>MV Boli</vt:lpstr>
      <vt:lpstr>Renfrew</vt:lpstr>
      <vt:lpstr>Segoe Print</vt:lpstr>
      <vt:lpstr>Sylfaen</vt:lpstr>
      <vt:lpstr>Symbol</vt:lpstr>
      <vt:lpstr>Times New Roman</vt:lpstr>
      <vt:lpstr>1_Office Theme</vt:lpstr>
      <vt:lpstr>Office Theme</vt:lpstr>
      <vt:lpstr>2_Office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7</cp:revision>
  <dcterms:created xsi:type="dcterms:W3CDTF">2015-03-31T08:02:50Z</dcterms:created>
  <dcterms:modified xsi:type="dcterms:W3CDTF">2022-04-23T04:18:18Z</dcterms:modified>
</cp:coreProperties>
</file>