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2"/>
  </p:notesMasterIdLst>
  <p:sldIdLst>
    <p:sldId id="296" r:id="rId3"/>
    <p:sldId id="287" r:id="rId4"/>
    <p:sldId id="262" r:id="rId5"/>
    <p:sldId id="277" r:id="rId6"/>
    <p:sldId id="279" r:id="rId7"/>
    <p:sldId id="297" r:id="rId8"/>
    <p:sldId id="300" r:id="rId9"/>
    <p:sldId id="301" r:id="rId10"/>
    <p:sldId id="298" r:id="rId11"/>
    <p:sldId id="302" r:id="rId12"/>
    <p:sldId id="303" r:id="rId13"/>
    <p:sldId id="299" r:id="rId14"/>
    <p:sldId id="304" r:id="rId15"/>
    <p:sldId id="305" r:id="rId16"/>
    <p:sldId id="306" r:id="rId17"/>
    <p:sldId id="309" r:id="rId18"/>
    <p:sldId id="307" r:id="rId19"/>
    <p:sldId id="308" r:id="rId20"/>
    <p:sldId id="31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C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0941" autoAdjust="0"/>
  </p:normalViewPr>
  <p:slideViewPr>
    <p:cSldViewPr>
      <p:cViewPr varScale="1">
        <p:scale>
          <a:sx n="151" d="100"/>
          <a:sy n="151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BDE06-923A-492C-BE08-ED8C3BE25A7A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849F-CF43-46DE-B9C3-30263F66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17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5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2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56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1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32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5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0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3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4130590" y="4148138"/>
            <a:ext cx="2179758" cy="235951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732823" y="3888058"/>
            <a:ext cx="3191384" cy="229123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117092" y="3133725"/>
            <a:ext cx="2179758" cy="232289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806824" y="2873375"/>
            <a:ext cx="2853407" cy="22965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41326" y="2602181"/>
            <a:ext cx="2901258" cy="247747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7845" y="645478"/>
            <a:ext cx="2082747" cy="2477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28184" y="352328"/>
            <a:ext cx="1310853" cy="2477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295275"/>
            <a:ext cx="7153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To know the opinion of the students about the subject statistics, a survey of 200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600075"/>
            <a:ext cx="6000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students was conducted. The data is recorded in the following table.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20541"/>
              </p:ext>
            </p:extLst>
          </p:nvPr>
        </p:nvGraphicFramePr>
        <p:xfrm>
          <a:off x="693420" y="914400"/>
          <a:ext cx="4059555" cy="1097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6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6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3473" y="932497"/>
            <a:ext cx="895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Opinion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4150" y="932497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Number of students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87451"/>
            <a:ext cx="4857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Find the probability that a student chosen at </a:t>
            </a:r>
            <a:r>
              <a:rPr lang="en-US" sz="1600" b="1" dirty="0" smtClean="0">
                <a:solidFill>
                  <a:srgbClr val="0000FF"/>
                </a:solidFill>
              </a:rPr>
              <a:t>random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2265581"/>
            <a:ext cx="1672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(i) likes statistics,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5989" y="2265581"/>
            <a:ext cx="1786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(ii) does not like it.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226" y="2556778"/>
            <a:ext cx="55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Soln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7306" y="2556778"/>
            <a:ext cx="2655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</a:rPr>
              <a:t>The total number of students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6967" y="25413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=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7552" y="254138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200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470" y="2911475"/>
            <a:ext cx="3421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(i) </a:t>
            </a:r>
            <a:r>
              <a:rPr lang="en-US" sz="1600" dirty="0" smtClean="0">
                <a:solidFill>
                  <a:prstClr val="black"/>
                </a:solidFill>
              </a:rPr>
              <a:t>Let P</a:t>
            </a:r>
            <a:r>
              <a:rPr lang="en-US" sz="1600" baseline="-25000" dirty="0" smtClean="0">
                <a:solidFill>
                  <a:prstClr val="black"/>
                </a:solidFill>
              </a:rPr>
              <a:t>1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(a student likes statistics)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3591" y="28960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55282" y="2809875"/>
            <a:ext cx="2969571" cy="612507"/>
            <a:chOff x="3365500" y="3413393"/>
            <a:chExt cx="2969571" cy="612507"/>
          </a:xfrm>
        </p:grpSpPr>
        <p:sp>
          <p:nvSpPr>
            <p:cNvPr id="23" name="Rectangle 22"/>
            <p:cNvSpPr/>
            <p:nvPr/>
          </p:nvSpPr>
          <p:spPr>
            <a:xfrm>
              <a:off x="3365500" y="3413393"/>
              <a:ext cx="2969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No. of students who like statistics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68999" y="3714750"/>
              <a:ext cx="2966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697760" y="3687346"/>
              <a:ext cx="2305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Total number of students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453591" y="3404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64410" y="3318510"/>
            <a:ext cx="523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135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13902" y="3619867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70089" y="3592463"/>
            <a:ext cx="52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63785" y="34094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59733" y="3323272"/>
            <a:ext cx="415639" cy="612507"/>
            <a:chOff x="3365500" y="3413393"/>
            <a:chExt cx="415639" cy="612507"/>
          </a:xfrm>
        </p:grpSpPr>
        <p:sp>
          <p:nvSpPr>
            <p:cNvPr id="44" name="Rectangle 43"/>
            <p:cNvSpPr/>
            <p:nvPr/>
          </p:nvSpPr>
          <p:spPr>
            <a:xfrm>
              <a:off x="3365500" y="3413393"/>
              <a:ext cx="4088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27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393312" y="3714750"/>
              <a:ext cx="365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374354" y="3687346"/>
              <a:ext cx="4067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40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3471" y="3852654"/>
            <a:ext cx="3006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smtClean="0">
                <a:solidFill>
                  <a:prstClr val="black"/>
                </a:solidFill>
              </a:rPr>
              <a:t>ii) Let P</a:t>
            </a:r>
            <a:r>
              <a:rPr lang="en-US" sz="1600" baseline="-25000" dirty="0" smtClean="0">
                <a:solidFill>
                  <a:prstClr val="black"/>
                </a:solidFill>
              </a:rPr>
              <a:t>2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(a student does not like 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      statistics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53591" y="39360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749267" y="3829685"/>
            <a:ext cx="3262738" cy="612507"/>
            <a:chOff x="3365500" y="3413393"/>
            <a:chExt cx="3262738" cy="612507"/>
          </a:xfrm>
        </p:grpSpPr>
        <p:sp>
          <p:nvSpPr>
            <p:cNvPr id="66" name="Rectangle 65"/>
            <p:cNvSpPr/>
            <p:nvPr/>
          </p:nvSpPr>
          <p:spPr>
            <a:xfrm>
              <a:off x="3365500" y="3413393"/>
              <a:ext cx="32627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No. of students who </a:t>
              </a:r>
              <a:r>
                <a:rPr lang="en-US" sz="1600" dirty="0" smtClean="0">
                  <a:solidFill>
                    <a:prstClr val="black"/>
                  </a:solidFill>
                </a:rPr>
                <a:t>dislike </a:t>
              </a:r>
              <a:r>
                <a:rPr lang="en-US" sz="1600" dirty="0">
                  <a:solidFill>
                    <a:prstClr val="black"/>
                  </a:solidFill>
                </a:rPr>
                <a:t>statistics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369063" y="3714750"/>
              <a:ext cx="31713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684177" y="3687346"/>
              <a:ext cx="2305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Total number of students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3453591" y="440470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4251" y="4298583"/>
            <a:ext cx="409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65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836096" y="4589373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758672" y="4544756"/>
            <a:ext cx="52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06848" y="440470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454904" y="4303345"/>
            <a:ext cx="408812" cy="572661"/>
            <a:chOff x="3368913" y="3418155"/>
            <a:chExt cx="408812" cy="572661"/>
          </a:xfrm>
        </p:grpSpPr>
        <p:sp>
          <p:nvSpPr>
            <p:cNvPr id="76" name="Rectangle 75"/>
            <p:cNvSpPr/>
            <p:nvPr/>
          </p:nvSpPr>
          <p:spPr>
            <a:xfrm>
              <a:off x="3368913" y="3418155"/>
              <a:ext cx="4088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13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390439" y="3714750"/>
              <a:ext cx="365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369927" y="3652262"/>
              <a:ext cx="4067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40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166768" y="1325563"/>
            <a:ext cx="2779305" cy="2477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9686" y="1280160"/>
            <a:ext cx="542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7566" y="1280160"/>
            <a:ext cx="542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135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57732" y="3684244"/>
            <a:ext cx="313514" cy="1645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54275" y="3404721"/>
            <a:ext cx="285013" cy="1645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80842" y="3242140"/>
            <a:ext cx="342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27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71031" y="3597884"/>
            <a:ext cx="3623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40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66768" y="1703241"/>
            <a:ext cx="2779305" cy="2477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5385" y="1657618"/>
            <a:ext cx="771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dislike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2810" y="1657618"/>
            <a:ext cx="432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65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850287" y="4639470"/>
            <a:ext cx="312138" cy="1502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863850" y="4380032"/>
            <a:ext cx="285013" cy="1645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580842" y="4279662"/>
            <a:ext cx="3427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13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71031" y="4561290"/>
            <a:ext cx="3623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40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emph" presetSubtype="0" repeatCount="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35" presetClass="emph" presetSubtype="0" repeatCount="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79" grpId="0" animBg="1"/>
      <p:bldP spid="79" grpId="1" animBg="1"/>
      <p:bldP spid="55" grpId="0" animBg="1"/>
      <p:bldP spid="55" grpId="1" animBg="1"/>
      <p:bldP spid="54" grpId="0" animBg="1"/>
      <p:bldP spid="54" grpId="1" animBg="1"/>
      <p:bldP spid="53" grpId="0" animBg="1"/>
      <p:bldP spid="53" grpId="1" animBg="1"/>
      <p:bldP spid="53" grpId="2" animBg="1"/>
      <p:bldP spid="53" grpId="3" animBg="1"/>
      <p:bldP spid="51" grpId="0" animBg="1"/>
      <p:bldP spid="51" grpId="1" animBg="1"/>
      <p:bldP spid="50" grpId="0" animBg="1"/>
      <p:bldP spid="50" grpId="1" animBg="1"/>
      <p:bldP spid="2" grpId="0"/>
      <p:bldP spid="3" grpId="0"/>
      <p:bldP spid="8" grpId="0"/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8" grpId="0"/>
      <p:bldP spid="30" grpId="0"/>
      <p:bldP spid="32" grpId="0"/>
      <p:bldP spid="42" grpId="0"/>
      <p:bldP spid="63" grpId="0"/>
      <p:bldP spid="64" grpId="0"/>
      <p:bldP spid="69" grpId="0"/>
      <p:bldP spid="71" grpId="0"/>
      <p:bldP spid="73" grpId="0"/>
      <p:bldP spid="74" grpId="0"/>
      <p:bldP spid="52" grpId="0" animBg="1"/>
      <p:bldP spid="52" grpId="1" animBg="1"/>
      <p:bldP spid="52" grpId="2" animBg="1"/>
      <p:bldP spid="10" grpId="0"/>
      <p:bldP spid="12" grpId="0"/>
      <p:bldP spid="60" grpId="0"/>
      <p:bldP spid="61" grpId="0"/>
      <p:bldP spid="62" grpId="0" animBg="1"/>
      <p:bldP spid="62" grpId="1" animBg="1"/>
      <p:bldP spid="62" grpId="2" animBg="1"/>
      <p:bldP spid="11" grpId="0"/>
      <p:bldP spid="13" grpId="0"/>
      <p:bldP spid="82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7783487" y="4219580"/>
            <a:ext cx="370684" cy="563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71875" y="608531"/>
            <a:ext cx="1041400" cy="21351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67494"/>
            <a:ext cx="55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240" y="267494"/>
            <a:ext cx="5063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 You </a:t>
            </a:r>
            <a:r>
              <a:rPr lang="en-US" sz="1600" b="1" dirty="0">
                <a:solidFill>
                  <a:srgbClr val="0000FF"/>
                </a:solidFill>
              </a:rPr>
              <a:t>were asked to prepare a frequency distribution </a:t>
            </a:r>
            <a:r>
              <a:rPr lang="en-US" sz="1600" b="1" dirty="0" smtClean="0">
                <a:solidFill>
                  <a:srgbClr val="0000FF"/>
                </a:solidFill>
              </a:rPr>
              <a:t>table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096" y="814983"/>
            <a:ext cx="7620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the probability that a student of this class, selected at random, has blood </a:t>
            </a:r>
            <a:r>
              <a:rPr lang="en-US" sz="1600" b="1" dirty="0" smtClean="0">
                <a:solidFill>
                  <a:srgbClr val="0000FF"/>
                </a:solidFill>
              </a:rPr>
              <a:t>group AB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50328"/>
              </p:ext>
            </p:extLst>
          </p:nvPr>
        </p:nvGraphicFramePr>
        <p:xfrm>
          <a:off x="890096" y="1256556"/>
          <a:ext cx="4400550" cy="2225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6314" y="1267966"/>
            <a:ext cx="139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Blood Group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8754" y="1267966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Number of students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2708" y="164922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31050" y="201855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17424" y="237467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650054"/>
            <a:ext cx="55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Soln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600" y="4326218"/>
            <a:ext cx="187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Required Probability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986" y="4326218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4281" y="4196801"/>
            <a:ext cx="378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99621" y="4326218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764414" y="4218015"/>
                <a:ext cx="407986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414" y="4218015"/>
                <a:ext cx="407986" cy="554960"/>
              </a:xfrm>
              <a:prstGeom prst="rect">
                <a:avLst/>
              </a:prstGeom>
              <a:blipFill rotWithShape="1">
                <a:blip r:embed="rId2"/>
                <a:stretch>
                  <a:fillRect r="-22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5088430" y="3151155"/>
            <a:ext cx="3430403" cy="950029"/>
          </a:xfrm>
          <a:prstGeom prst="cloudCallout">
            <a:avLst>
              <a:gd name="adj1" fmla="val -95856"/>
              <a:gd name="adj2" fmla="val -24325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How many number of students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89189" y="3119472"/>
            <a:ext cx="63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Total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5947" y="31194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164958" y="4562475"/>
            <a:ext cx="257175" cy="1682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174483" y="4273550"/>
            <a:ext cx="257175" cy="1682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9571" y="4101184"/>
            <a:ext cx="3007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70788" y="4587974"/>
            <a:ext cx="360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10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5567" y="4326218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88764" y="1257916"/>
            <a:ext cx="745056" cy="1108139"/>
            <a:chOff x="5823049" y="1218491"/>
            <a:chExt cx="991670" cy="1340848"/>
          </a:xfrm>
        </p:grpSpPr>
        <p:pic>
          <p:nvPicPr>
            <p:cNvPr id="3074" name="Picture 2" descr="E:\Avinash\Probability\images\BLOO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049" y="1218491"/>
              <a:ext cx="991670" cy="134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162623" y="138216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A</a:t>
              </a:r>
              <a:endParaRPr lang="en-I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56724" y="1257916"/>
            <a:ext cx="745056" cy="1108139"/>
            <a:chOff x="5823049" y="1218491"/>
            <a:chExt cx="991670" cy="1340848"/>
          </a:xfrm>
        </p:grpSpPr>
        <p:pic>
          <p:nvPicPr>
            <p:cNvPr id="51" name="Picture 2" descr="E:\Avinash\Probability\images\BLOO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049" y="1218491"/>
              <a:ext cx="991670" cy="134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162623" y="1382169"/>
              <a:ext cx="418613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B</a:t>
              </a:r>
              <a:endParaRPr lang="en-I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44944" y="1257916"/>
            <a:ext cx="745056" cy="1108139"/>
            <a:chOff x="5823049" y="1218491"/>
            <a:chExt cx="991670" cy="1340848"/>
          </a:xfrm>
        </p:grpSpPr>
        <p:pic>
          <p:nvPicPr>
            <p:cNvPr id="54" name="Picture 2" descr="E:\Avinash\Probability\images\BLOO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049" y="1218491"/>
              <a:ext cx="991670" cy="134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162623" y="1382169"/>
              <a:ext cx="452751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O</a:t>
              </a:r>
              <a:endParaRPr lang="en-I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8261" y="1247587"/>
            <a:ext cx="745056" cy="1108139"/>
            <a:chOff x="5823049" y="1218491"/>
            <a:chExt cx="991670" cy="1340848"/>
          </a:xfrm>
        </p:grpSpPr>
        <p:pic>
          <p:nvPicPr>
            <p:cNvPr id="57" name="Picture 2" descr="E:\Avinash\Probability\images\BLOO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049" y="1218491"/>
              <a:ext cx="991670" cy="134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018090" y="1382169"/>
              <a:ext cx="604234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AB</a:t>
              </a:r>
              <a:endParaRPr lang="en-IN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891388" y="606048"/>
            <a:ext cx="2704554" cy="20893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7471" y="540717"/>
            <a:ext cx="7496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regarding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the </a:t>
            </a:r>
            <a:r>
              <a:rPr lang="en-US" sz="1600" b="1" dirty="0">
                <a:solidFill>
                  <a:srgbClr val="0000FF"/>
                </a:solidFill>
              </a:rPr>
              <a:t>blood groups of 30 students of a class. Use this table to </a:t>
            </a:r>
            <a:r>
              <a:rPr lang="en-US" sz="1600" b="1" dirty="0" smtClean="0">
                <a:solidFill>
                  <a:srgbClr val="0000FF"/>
                </a:solidFill>
              </a:rPr>
              <a:t>determine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19872" y="31045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30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482559" y="1697385"/>
            <a:ext cx="301685" cy="135457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1810" y="164922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1810" y="201855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3300" y="238788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54907" y="2834005"/>
            <a:ext cx="2610509" cy="23004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4526" y="2744004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81810" y="27440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90611" y="3930484"/>
            <a:ext cx="4115802" cy="212417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090526" y="4218409"/>
            <a:ext cx="3754418" cy="21241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89025" y="3691010"/>
            <a:ext cx="2647516" cy="212417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42004" y="4497025"/>
            <a:ext cx="2291816" cy="212417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94548" y="4515966"/>
            <a:ext cx="457881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177099" y="4525830"/>
            <a:ext cx="232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0449" y="3607314"/>
            <a:ext cx="3151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Total number of students =  30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3950" y="3863176"/>
            <a:ext cx="3810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Number of students having blood group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013522" y="4159563"/>
                <a:ext cx="3610316" cy="560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students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having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blood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group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AB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students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22" y="4159563"/>
                <a:ext cx="3610316" cy="560474"/>
              </a:xfrm>
              <a:prstGeom prst="rect">
                <a:avLst/>
              </a:prstGeom>
              <a:blipFill rotWithShape="1">
                <a:blip r:embed="rId4"/>
                <a:stretch>
                  <a:fillRect r="-10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732336" y="3858244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36538" y="3858244"/>
            <a:ext cx="315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432 L -0.12864 -0.0043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5" grpId="0" animBg="1"/>
      <p:bldP spid="35" grpId="1" animBg="1"/>
      <p:bldP spid="5" grpId="0"/>
      <p:bldP spid="6" grpId="0"/>
      <p:bldP spid="8" grpId="0"/>
      <p:bldP spid="10" grpId="0"/>
      <p:bldP spid="11" grpId="0"/>
      <p:bldP spid="12" grpId="0"/>
      <p:bldP spid="14" grpId="0"/>
      <p:bldP spid="19" grpId="0"/>
      <p:bldP spid="20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/>
      <p:bldP spid="34" grpId="0"/>
      <p:bldP spid="40" grpId="0"/>
      <p:bldP spid="41" grpId="0"/>
      <p:bldP spid="45" grpId="0"/>
      <p:bldP spid="38" grpId="0" animBg="1"/>
      <p:bldP spid="38" grpId="1" animBg="1"/>
      <p:bldP spid="7" grpId="0"/>
      <p:bldP spid="63" grpId="0"/>
      <p:bldP spid="59" grpId="0" animBg="1"/>
      <p:bldP spid="59" grpId="1" animBg="1"/>
      <p:bldP spid="13" grpId="0"/>
      <p:bldP spid="15" grpId="0"/>
      <p:bldP spid="16" grpId="0"/>
      <p:bldP spid="36" grpId="0" animBg="1"/>
      <p:bldP spid="36" grpId="1" animBg="1"/>
      <p:bldP spid="18" grpId="0"/>
      <p:bldP spid="17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21" grpId="0"/>
      <p:bldP spid="24" grpId="0"/>
      <p:bldP spid="37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0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2001" y="671350"/>
            <a:ext cx="6800427" cy="4383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0575" y="1152185"/>
            <a:ext cx="7147992" cy="4834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604674"/>
            <a:ext cx="7058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Distance (in km.) of 40 engineers from their place of residence to their place of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900" y="820624"/>
            <a:ext cx="268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work were found as follows 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744" y="1698129"/>
            <a:ext cx="5476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What is the empirical probability that an engineer lives: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115" y="2192660"/>
            <a:ext cx="4892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(ii) more than or equal to 7 km from her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place </a:t>
            </a:r>
            <a:r>
              <a:rPr lang="en-US" sz="1600" b="1" dirty="0">
                <a:solidFill>
                  <a:srgbClr val="0000FF"/>
                </a:solidFill>
              </a:rPr>
              <a:t>of work?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115" y="1942728"/>
            <a:ext cx="3740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(i) less than 7 km from her place of work?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6015" y="2631396"/>
                <a:ext cx="4229099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(iii)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</a:rPr>
                  <a:t>km from her place to work ?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5" y="2631396"/>
                <a:ext cx="4229099" cy="535468"/>
              </a:xfrm>
              <a:prstGeom prst="rect">
                <a:avLst/>
              </a:prstGeom>
              <a:blipFill rotWithShape="1">
                <a:blip r:embed="rId2"/>
                <a:stretch>
                  <a:fillRect l="-720" b="-9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794117" y="1161819"/>
            <a:ext cx="7147992" cy="4834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1" y="1131590"/>
            <a:ext cx="730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5, 3, 10, 20, 25, 11, 13, 7, 12, 31, 19, 10, 12, 17, 18, 11, 32, 17, 16, 2, 7, 9, 7, 8, 3, 5, </a:t>
            </a:r>
            <a:r>
              <a:rPr lang="en-US" sz="1600" b="1" dirty="0">
                <a:solidFill>
                  <a:srgbClr val="0000FF"/>
                </a:solidFill>
              </a:rPr>
              <a:t>12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" y="1347614"/>
            <a:ext cx="3614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15, 18, 3, 12, 14, 2, 9, 6, 15, 15, 7, 6, </a:t>
            </a:r>
            <a:r>
              <a:rPr lang="en-US" sz="1600" b="1" dirty="0">
                <a:solidFill>
                  <a:srgbClr val="0000FF"/>
                </a:solidFill>
              </a:rPr>
              <a:t>12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6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3" grpId="0" animBg="1"/>
      <p:bldP spid="2" grpId="0"/>
      <p:bldP spid="3" grpId="0"/>
      <p:bldP spid="4" grpId="0"/>
      <p:bldP spid="5" grpId="0"/>
      <p:bldP spid="9" grpId="0"/>
      <p:bldP spid="12" grpId="0"/>
      <p:bldP spid="32" grpId="0" animBg="1"/>
      <p:bldP spid="32" grpId="1" animBg="1"/>
      <p:bldP spid="32" grpId="2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2504850" y="672097"/>
            <a:ext cx="1127869" cy="2255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60195" y="3268975"/>
            <a:ext cx="2321412" cy="21140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0575" y="1183414"/>
            <a:ext cx="7147992" cy="4834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9737" y="1201450"/>
            <a:ext cx="7102363" cy="21140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3601" y="1431315"/>
            <a:ext cx="3342949" cy="21140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9791" y="1201450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9718" y="1199926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68070" y="1204035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64077" y="1199925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71576" y="1197545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02267" y="1427117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97651" y="1435163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23257" y="1427434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384596" y="1420873"/>
            <a:ext cx="1741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604674"/>
            <a:ext cx="7058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Distance (in km.) of 40 engineers from their place of residence to their place of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900" y="820624"/>
            <a:ext cx="268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work were found as follows 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" y="1698129"/>
            <a:ext cx="5476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What is the empirical probability that an engineer lives: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629" y="3196962"/>
            <a:ext cx="5927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(ii) more than or equal to 7 km </a:t>
            </a:r>
            <a:r>
              <a:rPr lang="en-US" sz="1600" b="1" dirty="0" smtClean="0">
                <a:solidFill>
                  <a:srgbClr val="0000FF"/>
                </a:solidFill>
              </a:rPr>
              <a:t>from place of </a:t>
            </a:r>
            <a:r>
              <a:rPr lang="en-US" sz="1600" b="1" dirty="0">
                <a:solidFill>
                  <a:srgbClr val="0000FF"/>
                </a:solidFill>
              </a:rPr>
              <a:t>work?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350" y="1902906"/>
            <a:ext cx="55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Soln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62716" y="190290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3920" y="2956704"/>
            <a:ext cx="7144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Let P</a:t>
            </a:r>
            <a:r>
              <a:rPr lang="en-US" sz="16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(an engineer </a:t>
            </a:r>
            <a:r>
              <a:rPr lang="en-US" sz="1600" b="1" dirty="0" smtClean="0">
                <a:solidFill>
                  <a:srgbClr val="C00000"/>
                </a:solidFill>
              </a:rPr>
              <a:t>lives at a distance of less than </a:t>
            </a:r>
            <a:r>
              <a:rPr lang="en-US" sz="1600" b="1" dirty="0">
                <a:solidFill>
                  <a:srgbClr val="C00000"/>
                </a:solidFill>
              </a:rPr>
              <a:t>7 km from </a:t>
            </a:r>
            <a:r>
              <a:rPr lang="en-US" sz="1600" b="1" dirty="0" smtClean="0">
                <a:solidFill>
                  <a:srgbClr val="C00000"/>
                </a:solidFill>
              </a:rPr>
              <a:t>place </a:t>
            </a:r>
            <a:r>
              <a:rPr lang="en-US" sz="1600" b="1" dirty="0">
                <a:solidFill>
                  <a:srgbClr val="C00000"/>
                </a:solidFill>
              </a:rPr>
              <a:t>of work)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288416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96336" y="2960096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=</a:t>
            </a:r>
            <a:endParaRPr lang="en-US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00161" y="2834382"/>
                <a:ext cx="416255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61" y="2834382"/>
                <a:ext cx="416255" cy="554960"/>
              </a:xfrm>
              <a:prstGeom prst="rect">
                <a:avLst/>
              </a:prstGeom>
              <a:blipFill rotWithShape="1">
                <a:blip r:embed="rId2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83920" y="4130526"/>
            <a:ext cx="7504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Let P</a:t>
            </a:r>
            <a:r>
              <a:rPr lang="en-US" sz="16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(an engineer lives </a:t>
            </a:r>
            <a:r>
              <a:rPr lang="en-US" sz="1600" b="1" dirty="0" smtClean="0">
                <a:solidFill>
                  <a:srgbClr val="C00000"/>
                </a:solidFill>
              </a:rPr>
              <a:t> at </a:t>
            </a:r>
            <a:r>
              <a:rPr lang="en-US" sz="1600" b="1" dirty="0">
                <a:solidFill>
                  <a:srgbClr val="C00000"/>
                </a:solidFill>
              </a:rPr>
              <a:t>a distance of less than </a:t>
            </a:r>
            <a:r>
              <a:rPr lang="en-US" sz="1600" b="1" dirty="0" smtClean="0">
                <a:solidFill>
                  <a:srgbClr val="C00000"/>
                </a:solidFill>
              </a:rPr>
              <a:t>more than </a:t>
            </a:r>
            <a:r>
              <a:rPr lang="en-US" sz="1600" b="1" dirty="0">
                <a:solidFill>
                  <a:srgbClr val="C00000"/>
                </a:solidFill>
              </a:rPr>
              <a:t>or equal to 7 km from </a:t>
            </a:r>
            <a:r>
              <a:rPr lang="en-US" sz="1600" b="1" dirty="0" smtClean="0">
                <a:solidFill>
                  <a:srgbClr val="C00000"/>
                </a:solidFill>
              </a:rPr>
              <a:t>her place </a:t>
            </a:r>
            <a:r>
              <a:rPr lang="en-US" sz="1600" b="1" dirty="0">
                <a:solidFill>
                  <a:srgbClr val="C00000"/>
                </a:solidFill>
              </a:rPr>
              <a:t>of work)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" y="407462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7744" y="4412496"/>
            <a:ext cx="312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=</a:t>
            </a:r>
            <a:endParaRPr lang="en-US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27448" y="4376291"/>
                <a:ext cx="396559" cy="497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8" y="4376291"/>
                <a:ext cx="396559" cy="497059"/>
              </a:xfrm>
              <a:prstGeom prst="rect">
                <a:avLst/>
              </a:prstGeom>
              <a:blipFill rotWithShape="1">
                <a:blip r:embed="rId3"/>
                <a:stretch>
                  <a:fillRect r="-16923" b="-1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1049049" y="2225854"/>
            <a:ext cx="1246712" cy="21140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3315" y="2163961"/>
            <a:ext cx="3740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(i) less than 7 km </a:t>
            </a:r>
            <a:r>
              <a:rPr lang="en-US" sz="1600" b="1" dirty="0" smtClean="0">
                <a:solidFill>
                  <a:srgbClr val="0000FF"/>
                </a:solidFill>
              </a:rPr>
              <a:t>from </a:t>
            </a:r>
            <a:r>
              <a:rPr lang="en-US" sz="1600" b="1" dirty="0">
                <a:solidFill>
                  <a:srgbClr val="0000FF"/>
                </a:solidFill>
              </a:rPr>
              <a:t>place of work?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244" y="975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8368" y="975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3422" y="947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19552" y="975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4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9740" y="975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5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40071" y="1591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6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7742" y="1591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7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68612" y="1591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607" y="1591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9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85117" y="1186784"/>
            <a:ext cx="265742" cy="23121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786612" y="1185743"/>
            <a:ext cx="269873" cy="230244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106874" y="1183258"/>
            <a:ext cx="254967" cy="23254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407475" y="1184116"/>
            <a:ext cx="256915" cy="23254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83917" y="1197248"/>
            <a:ext cx="210738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917262" y="1193027"/>
            <a:ext cx="254993" cy="23254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24919" y="1194237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203848" y="1189030"/>
            <a:ext cx="280492" cy="228922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126399" y="1196617"/>
            <a:ext cx="27224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829618" y="1201074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34334" y="1198692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1189248" y="1192055"/>
            <a:ext cx="257576" cy="21781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745484" y="1195517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056634" y="1192342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367784" y="1189167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656709" y="1185992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51984" y="1182817"/>
            <a:ext cx="254993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433770" y="1182817"/>
            <a:ext cx="191580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6660232" y="1182817"/>
            <a:ext cx="191580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880344" y="1182817"/>
            <a:ext cx="191580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070055" y="1182817"/>
            <a:ext cx="191580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676269" y="1181542"/>
            <a:ext cx="262719" cy="22665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1" y="1131590"/>
            <a:ext cx="730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5, 3, 10, 20, 25, 11, 13, 7, 12, 31, 19, 10, 12, 17, 18, 11, 32, 17, 16, 2, 7, 9, 7, 8, 3, 5, </a:t>
            </a:r>
            <a:r>
              <a:rPr lang="en-US" sz="1600" b="1" dirty="0">
                <a:solidFill>
                  <a:srgbClr val="0000FF"/>
                </a:solidFill>
              </a:rPr>
              <a:t>12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78669" y="1398764"/>
            <a:ext cx="272569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57149" y="1393572"/>
            <a:ext cx="288991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558760" y="1397591"/>
            <a:ext cx="288991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81402" y="1417554"/>
            <a:ext cx="288991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386881" y="1404115"/>
            <a:ext cx="179441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773221" y="1397819"/>
            <a:ext cx="288992" cy="24932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11409" y="1415539"/>
            <a:ext cx="238836" cy="20605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402385" y="1433259"/>
            <a:ext cx="163128" cy="20605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839964" y="1419622"/>
            <a:ext cx="238836" cy="20605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" y="1347614"/>
            <a:ext cx="3614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15, 18, 3, 12, 14, 2, 9, 6, 15, 15, 7, 6, </a:t>
            </a:r>
            <a:r>
              <a:rPr lang="en-US" sz="1600" b="1" dirty="0">
                <a:solidFill>
                  <a:srgbClr val="0000FF"/>
                </a:solidFill>
              </a:rPr>
              <a:t>12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481" y="9654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80507" y="9552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80533" y="9546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76414" y="9551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4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72295" y="9556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5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27810" y="956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7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03142" y="9589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8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03874" y="961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9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04606" y="9646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10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067944" y="967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11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82082" y="9703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12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83520" y="9731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13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96680" y="96169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14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05077" y="95975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15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9185" y="953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16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93293" y="9463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17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55307" y="9396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18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75524" y="9456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19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89391" y="9420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90558" y="93842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21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596336" y="9348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22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3038" y="15752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23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16839" y="15801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24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42677" y="15851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25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838871" y="159015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26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322859" y="15887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27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51732" y="15874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28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52464" y="1586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29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30971" y="15846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30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772544" y="15833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31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640484" y="961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6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74" name="Oval Callout 73"/>
          <p:cNvSpPr/>
          <p:nvPr/>
        </p:nvSpPr>
        <p:spPr>
          <a:xfrm>
            <a:off x="693833" y="2928453"/>
            <a:ext cx="3615872" cy="1169837"/>
          </a:xfrm>
          <a:prstGeom prst="wedgeEllipseCallout">
            <a:avLst>
              <a:gd name="adj1" fmla="val -28552"/>
              <a:gd name="adj2" fmla="val -9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Let us mark the distances which are less than 7 km.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4795884" y="2213376"/>
            <a:ext cx="2577313" cy="950029"/>
          </a:xfrm>
          <a:prstGeom prst="cloudCallout">
            <a:avLst>
              <a:gd name="adj1" fmla="val -46069"/>
              <a:gd name="adj2" fmla="val -167506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count number of engineers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9" name="Cloud 168"/>
          <p:cNvSpPr/>
          <p:nvPr/>
        </p:nvSpPr>
        <p:spPr>
          <a:xfrm>
            <a:off x="1253568" y="3355275"/>
            <a:ext cx="5982727" cy="139577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89323" y="3475930"/>
            <a:ext cx="2543212" cy="49129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3712450" y="4075106"/>
            <a:ext cx="258774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322675" y="3795598"/>
            <a:ext cx="20690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P</a:t>
            </a:r>
            <a:r>
              <a:rPr lang="en-US" sz="1400" b="1" baseline="-25000" dirty="0" smtClean="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 (Engineer </a:t>
            </a:r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living at a distance of </a:t>
            </a:r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less  </a:t>
            </a:r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than </a:t>
            </a:r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7km)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477373" y="3507854"/>
            <a:ext cx="2761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No. of engineers living at a distance of less than 7km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946828" y="2519990"/>
            <a:ext cx="4057220" cy="2521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16782" y="2803403"/>
            <a:ext cx="3337589" cy="2291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3238883" y="2782764"/>
            <a:ext cx="220486" cy="208356"/>
          </a:xfrm>
          <a:prstGeom prst="roundRect">
            <a:avLst>
              <a:gd name="adj" fmla="val 91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346" y="2508890"/>
            <a:ext cx="44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5426"/>
                </a:solidFill>
              </a:rPr>
              <a:t>         Number </a:t>
            </a:r>
            <a:r>
              <a:rPr lang="en-US" sz="1600" dirty="0">
                <a:solidFill>
                  <a:srgbClr val="005426"/>
                </a:solidFill>
              </a:rPr>
              <a:t>of engineers living </a:t>
            </a:r>
            <a:r>
              <a:rPr lang="en-US" sz="1600" dirty="0" smtClean="0">
                <a:solidFill>
                  <a:srgbClr val="005426"/>
                </a:solidFill>
              </a:rPr>
              <a:t>at a distance of less </a:t>
            </a:r>
            <a:r>
              <a:rPr lang="en-US" sz="1600" dirty="0">
                <a:solidFill>
                  <a:srgbClr val="005426"/>
                </a:solidFill>
              </a:rPr>
              <a:t>than 7 </a:t>
            </a:r>
            <a:r>
              <a:rPr lang="en-US" sz="1600" dirty="0" smtClean="0">
                <a:solidFill>
                  <a:srgbClr val="005426"/>
                </a:solidFill>
              </a:rPr>
              <a:t>km from their place of work  = 9</a:t>
            </a:r>
            <a:endParaRPr lang="en-US" sz="1600" dirty="0">
              <a:solidFill>
                <a:srgbClr val="005426"/>
              </a:solidFill>
            </a:endParaRPr>
          </a:p>
        </p:txBody>
      </p:sp>
      <p:sp>
        <p:nvSpPr>
          <p:cNvPr id="83" name="Oval Callout 82"/>
          <p:cNvSpPr/>
          <p:nvPr/>
        </p:nvSpPr>
        <p:spPr>
          <a:xfrm>
            <a:off x="3156840" y="2787774"/>
            <a:ext cx="3156758" cy="815434"/>
          </a:xfrm>
          <a:prstGeom prst="wedgeEllipseCallout">
            <a:avLst>
              <a:gd name="adj1" fmla="val -30700"/>
              <a:gd name="adj2" fmla="val -5618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Formula for probability</a:t>
            </a:r>
          </a:p>
        </p:txBody>
      </p:sp>
      <p:sp>
        <p:nvSpPr>
          <p:cNvPr id="209" name="Cloud Callout 208"/>
          <p:cNvSpPr/>
          <p:nvPr/>
        </p:nvSpPr>
        <p:spPr>
          <a:xfrm>
            <a:off x="4908361" y="2453438"/>
            <a:ext cx="2577313" cy="950029"/>
          </a:xfrm>
          <a:prstGeom prst="cloudCallout">
            <a:avLst>
              <a:gd name="adj1" fmla="val -46069"/>
              <a:gd name="adj2" fmla="val -167506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count number of engineers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931579" y="4119839"/>
            <a:ext cx="1980123" cy="25211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203473" y="1961171"/>
            <a:ext cx="2171751" cy="2291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62621" y="1967521"/>
            <a:ext cx="222812" cy="229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92572" y="4071218"/>
            <a:ext cx="410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40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5" name="Oval Callout 184"/>
          <p:cNvSpPr/>
          <p:nvPr/>
        </p:nvSpPr>
        <p:spPr>
          <a:xfrm>
            <a:off x="1063053" y="3581135"/>
            <a:ext cx="3287156" cy="1169837"/>
          </a:xfrm>
          <a:prstGeom prst="wedgeEllipseCallout">
            <a:avLst>
              <a:gd name="adj1" fmla="val -23284"/>
              <a:gd name="adj2" fmla="val -71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Let us mark the distances which are 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more than or equal to 7 km.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1058233" y="3725481"/>
            <a:ext cx="6034047" cy="1871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028649" y="3948867"/>
            <a:ext cx="1896132" cy="20340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90976" y="3939738"/>
            <a:ext cx="352497" cy="2438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851" y="3638809"/>
            <a:ext cx="6896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5426"/>
                </a:solidFill>
              </a:rPr>
              <a:t> </a:t>
            </a:r>
            <a:r>
              <a:rPr lang="en-US" sz="1600" dirty="0" smtClean="0">
                <a:solidFill>
                  <a:srgbClr val="005426"/>
                </a:solidFill>
              </a:rPr>
              <a:t>     </a:t>
            </a:r>
            <a:r>
              <a:rPr lang="en-US" sz="1600" dirty="0">
                <a:solidFill>
                  <a:srgbClr val="005426"/>
                </a:solidFill>
              </a:rPr>
              <a:t>Number of engineer </a:t>
            </a:r>
            <a:r>
              <a:rPr lang="en-US" sz="1600" dirty="0" smtClean="0">
                <a:solidFill>
                  <a:srgbClr val="005426"/>
                </a:solidFill>
              </a:rPr>
              <a:t>living at a </a:t>
            </a:r>
            <a:r>
              <a:rPr lang="en-US" sz="1600" dirty="0" err="1" smtClean="0">
                <a:solidFill>
                  <a:srgbClr val="005426"/>
                </a:solidFill>
              </a:rPr>
              <a:t>distanceof</a:t>
            </a:r>
            <a:r>
              <a:rPr lang="en-US" sz="1600" dirty="0" smtClean="0">
                <a:solidFill>
                  <a:srgbClr val="005426"/>
                </a:solidFill>
              </a:rPr>
              <a:t>  </a:t>
            </a:r>
            <a:r>
              <a:rPr lang="en-US" sz="1600" dirty="0">
                <a:solidFill>
                  <a:srgbClr val="005426"/>
                </a:solidFill>
              </a:rPr>
              <a:t>more than or equal to 7 </a:t>
            </a:r>
            <a:r>
              <a:rPr lang="en-US" sz="1600" dirty="0" smtClean="0">
                <a:solidFill>
                  <a:srgbClr val="005426"/>
                </a:solidFill>
              </a:rPr>
              <a:t>km</a:t>
            </a:r>
          </a:p>
          <a:p>
            <a:r>
              <a:rPr lang="en-US" sz="1600" dirty="0" smtClean="0">
                <a:solidFill>
                  <a:srgbClr val="005426"/>
                </a:solidFill>
              </a:rPr>
              <a:t>      from  </a:t>
            </a:r>
            <a:r>
              <a:rPr lang="en-US" sz="1600" dirty="0">
                <a:solidFill>
                  <a:srgbClr val="005426"/>
                </a:solidFill>
              </a:rPr>
              <a:t>place of </a:t>
            </a:r>
            <a:r>
              <a:rPr lang="en-US" sz="1600" dirty="0" smtClean="0">
                <a:solidFill>
                  <a:srgbClr val="005426"/>
                </a:solidFill>
              </a:rPr>
              <a:t>work =  31</a:t>
            </a:r>
            <a:endParaRPr lang="en-US" sz="1600" dirty="0">
              <a:solidFill>
                <a:srgbClr val="005426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1180481" y="1954936"/>
            <a:ext cx="2199615" cy="2584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3864" y="1902906"/>
            <a:ext cx="237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Total number of engineers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46008" y="1966963"/>
            <a:ext cx="261505" cy="2378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0344" y="190290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8" name="Cloud 207"/>
          <p:cNvSpPr/>
          <p:nvPr/>
        </p:nvSpPr>
        <p:spPr>
          <a:xfrm>
            <a:off x="3540001" y="2011732"/>
            <a:ext cx="5024753" cy="1535353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H="1">
            <a:off x="5539877" y="2958310"/>
            <a:ext cx="258774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109353" y="2791852"/>
            <a:ext cx="3029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P</a:t>
            </a:r>
            <a:r>
              <a:rPr lang="en-US" sz="1400" b="1" baseline="-25000" dirty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 (engineer lives) =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4468988" y="2344412"/>
            <a:ext cx="3858700" cy="47115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345040" y="2298754"/>
            <a:ext cx="4008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No. of engineers living at a distance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 of more than or equal to 7 km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177085" y="2571750"/>
            <a:ext cx="49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31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635822" y="2978009"/>
            <a:ext cx="2178135" cy="26595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948195" y="2939278"/>
            <a:ext cx="3675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Total no of engineers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166448" y="2999727"/>
            <a:ext cx="49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40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9" name="Oval Callout 218"/>
          <p:cNvSpPr/>
          <p:nvPr/>
        </p:nvSpPr>
        <p:spPr>
          <a:xfrm>
            <a:off x="3458853" y="3806105"/>
            <a:ext cx="3156758" cy="815434"/>
          </a:xfrm>
          <a:prstGeom prst="wedgeEllipseCallout">
            <a:avLst>
              <a:gd name="adj1" fmla="val -17284"/>
              <a:gd name="adj2" fmla="val -92780"/>
            </a:avLst>
          </a:prstGeom>
          <a:solidFill>
            <a:srgbClr val="00206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Formula for probability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451645" y="3630812"/>
            <a:ext cx="49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9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638983" y="4068678"/>
            <a:ext cx="2510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Total no of engineers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203848" y="3920157"/>
            <a:ext cx="410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=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0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500"/>
                            </p:stCondLst>
                            <p:childTnLst>
                              <p:par>
                                <p:cTn id="4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0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5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0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5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60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8000"/>
                            </p:stCondLst>
                            <p:childTnLst>
                              <p:par>
                                <p:cTn id="4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8500"/>
                            </p:stCondLst>
                            <p:childTnLst>
                              <p:par>
                                <p:cTn id="4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90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9500"/>
                            </p:stCondLst>
                            <p:childTnLst>
                              <p:par>
                                <p:cTn id="4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5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500"/>
                            </p:stCondLst>
                            <p:childTnLst>
                              <p:par>
                                <p:cTn id="7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2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500"/>
                            </p:stCondLst>
                            <p:childTnLst>
                              <p:par>
                                <p:cTn id="9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1000"/>
                            </p:stCondLst>
                            <p:childTnLst>
                              <p:par>
                                <p:cTn id="9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1500"/>
                            </p:stCondLst>
                            <p:childTnLst>
                              <p:par>
                                <p:cTn id="9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500"/>
                            </p:stCondLst>
                            <p:childTnLst>
                              <p:par>
                                <p:cTn id="9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1000"/>
                            </p:stCondLst>
                            <p:childTnLst>
                              <p:par>
                                <p:cTn id="9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58" grpId="0" animBg="1"/>
      <p:bldP spid="58" grpId="1" animBg="1"/>
      <p:bldP spid="23" grpId="0" animBg="1"/>
      <p:bldP spid="2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10" grpId="0"/>
      <p:bldP spid="12" grpId="0"/>
      <p:bldP spid="14" grpId="0"/>
      <p:bldP spid="19" grpId="0"/>
      <p:bldP spid="20" grpId="0"/>
      <p:bldP spid="21" grpId="0"/>
      <p:bldP spid="22" grpId="0"/>
      <p:bldP spid="30" grpId="0"/>
      <p:bldP spid="31" grpId="0"/>
      <p:bldP spid="32" grpId="0"/>
      <p:bldP spid="33" grpId="0"/>
      <p:bldP spid="46" grpId="0" animBg="1"/>
      <p:bldP spid="46" grpId="1" animBg="1"/>
      <p:bldP spid="9" grpId="0"/>
      <p:bldP spid="7" grpId="0"/>
      <p:bldP spid="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74" grpId="0" animBg="1"/>
      <p:bldP spid="74" grpId="1" animBg="1"/>
      <p:bldP spid="56" grpId="0" animBg="1"/>
      <p:bldP spid="56" grpId="1" animBg="1"/>
      <p:bldP spid="169" grpId="0" animBg="1"/>
      <p:bldP spid="169" grpId="1" animBg="1"/>
      <p:bldP spid="82" grpId="0" animBg="1"/>
      <p:bldP spid="82" grpId="1" animBg="1"/>
      <p:bldP spid="174" grpId="0"/>
      <p:bldP spid="174" grpId="1"/>
      <p:bldP spid="171" grpId="0"/>
      <p:bldP spid="171" grpId="1"/>
      <p:bldP spid="176" grpId="0" animBg="1"/>
      <p:bldP spid="176" grpId="1" animBg="1"/>
      <p:bldP spid="181" grpId="0" animBg="1"/>
      <p:bldP spid="181" grpId="1" animBg="1"/>
      <p:bldP spid="182" grpId="0" animBg="1"/>
      <p:bldP spid="182" grpId="1" animBg="1"/>
      <p:bldP spid="16" grpId="0"/>
      <p:bldP spid="83" grpId="0" animBg="1"/>
      <p:bldP spid="83" grpId="1" animBg="1"/>
      <p:bldP spid="209" grpId="0" animBg="1"/>
      <p:bldP spid="209" grpId="1" animBg="1"/>
      <p:bldP spid="178" grpId="0" animBg="1"/>
      <p:bldP spid="178" grpId="1" animBg="1"/>
      <p:bldP spid="179" grpId="0" animBg="1"/>
      <p:bldP spid="179" grpId="1" animBg="1"/>
      <p:bldP spid="17" grpId="0" animBg="1"/>
      <p:bldP spid="17" grpId="1" animBg="1"/>
      <p:bldP spid="180" grpId="0"/>
      <p:bldP spid="180" grpId="1"/>
      <p:bldP spid="185" grpId="0" animBg="1"/>
      <p:bldP spid="185" grpId="1" animBg="1"/>
      <p:bldP spid="213" grpId="0" animBg="1"/>
      <p:bldP spid="213" grpId="1" animBg="1"/>
      <p:bldP spid="214" grpId="0" animBg="1"/>
      <p:bldP spid="214" grpId="1" animBg="1"/>
      <p:bldP spid="18" grpId="0" animBg="1"/>
      <p:bldP spid="18" grpId="1" animBg="1"/>
      <p:bldP spid="24" grpId="0"/>
      <p:bldP spid="217" grpId="0" animBg="1"/>
      <p:bldP spid="217" grpId="1" animBg="1"/>
      <p:bldP spid="13" grpId="0"/>
      <p:bldP spid="34" grpId="0" animBg="1"/>
      <p:bldP spid="34" grpId="1" animBg="1"/>
      <p:bldP spid="15" grpId="0"/>
      <p:bldP spid="208" grpId="0" animBg="1"/>
      <p:bldP spid="208" grpId="1" animBg="1"/>
      <p:bldP spid="202" grpId="0"/>
      <p:bldP spid="202" grpId="1"/>
      <p:bldP spid="211" grpId="0" animBg="1"/>
      <p:bldP spid="211" grpId="1" animBg="1"/>
      <p:bldP spid="203" grpId="0"/>
      <p:bldP spid="203" grpId="1"/>
      <p:bldP spid="215" grpId="0"/>
      <p:bldP spid="215" grpId="1"/>
      <p:bldP spid="216" grpId="0" animBg="1"/>
      <p:bldP spid="216" grpId="1" animBg="1"/>
      <p:bldP spid="201" grpId="0"/>
      <p:bldP spid="201" grpId="1"/>
      <p:bldP spid="218" grpId="0"/>
      <p:bldP spid="218" grpId="1"/>
      <p:bldP spid="219" grpId="0" animBg="1"/>
      <p:bldP spid="219" grpId="1" animBg="1"/>
      <p:bldP spid="198" grpId="0"/>
      <p:bldP spid="198" grpId="1"/>
      <p:bldP spid="173" grpId="0"/>
      <p:bldP spid="173" grpId="1"/>
      <p:bldP spid="184" grpId="0"/>
      <p:bldP spid="1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90575" y="1183414"/>
            <a:ext cx="7147992" cy="4834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604674"/>
            <a:ext cx="7058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Distance (in km.) of 40 engineers from their place of residence to their place of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900" y="820624"/>
            <a:ext cx="268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work were found as follows 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" y="1698129"/>
            <a:ext cx="5476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What is the empirical probability that an engineer lives: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350" y="1902906"/>
            <a:ext cx="55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Soln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2716" y="190290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6875" y="1101874"/>
            <a:ext cx="7304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5, 3, 10, 20, 25, 11, 13, 7, 12, 31, 19, 10, 12, 17, 18, 11, 32, 17, 16, 2, 7, 9, 7, 8, 3, 5, </a:t>
            </a:r>
            <a:r>
              <a:rPr lang="en-US" sz="1600" b="1" dirty="0">
                <a:solidFill>
                  <a:srgbClr val="0000FF"/>
                </a:solidFill>
              </a:rPr>
              <a:t>12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790630" y="4263566"/>
            <a:ext cx="1714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718549" y="1992675"/>
            <a:ext cx="316422" cy="2378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687964" y="1923678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03387" y="1347614"/>
            <a:ext cx="3614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15, 18, 3, 12, 14, 2, 9, 6, 15, 15, 7, 6, </a:t>
            </a:r>
            <a:r>
              <a:rPr lang="en-US" sz="1600" b="1" dirty="0">
                <a:solidFill>
                  <a:srgbClr val="0000FF"/>
                </a:solidFill>
              </a:rPr>
              <a:t>12</a:t>
            </a:r>
            <a:r>
              <a:rPr lang="en-US" sz="1600" b="1" dirty="0" smtClean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026071" y="2240749"/>
            <a:ext cx="1047389" cy="5187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609600" y="2224909"/>
                <a:ext cx="4229099" cy="486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(iii)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</a:rPr>
                  <a:t>km from her place to work ?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24909"/>
                <a:ext cx="4229099" cy="486789"/>
              </a:xfrm>
              <a:prstGeom prst="rect">
                <a:avLst/>
              </a:prstGeom>
              <a:blipFill rotWithShape="1">
                <a:blip r:embed="rId3"/>
                <a:stretch>
                  <a:fillRect l="-720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Callout 118"/>
          <p:cNvSpPr/>
          <p:nvPr/>
        </p:nvSpPr>
        <p:spPr>
          <a:xfrm>
            <a:off x="759811" y="3270076"/>
            <a:ext cx="3615872" cy="1169837"/>
          </a:xfrm>
          <a:prstGeom prst="wedgeEllipseCallout">
            <a:avLst>
              <a:gd name="adj1" fmla="val -28552"/>
              <a:gd name="adj2" fmla="val -9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Let us mark the distances 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within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½ km.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6100" y="33739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808830" y="3245079"/>
                <a:ext cx="6179816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 Let P</a:t>
                </a:r>
                <a:r>
                  <a:rPr lang="en-US" sz="16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(an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engineer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lives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km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from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her place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of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work)  =  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0" y="3245079"/>
                <a:ext cx="6179816" cy="535468"/>
              </a:xfrm>
              <a:prstGeom prst="rect">
                <a:avLst/>
              </a:prstGeom>
              <a:blipFill rotWithShape="1">
                <a:blip r:embed="rId4"/>
                <a:stretch>
                  <a:fillRect l="-592" b="-7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Oval Callout 181"/>
          <p:cNvSpPr/>
          <p:nvPr/>
        </p:nvSpPr>
        <p:spPr>
          <a:xfrm>
            <a:off x="3458853" y="3806105"/>
            <a:ext cx="3156758" cy="815434"/>
          </a:xfrm>
          <a:prstGeom prst="wedgeEllipseCallout">
            <a:avLst>
              <a:gd name="adj1" fmla="val -17284"/>
              <a:gd name="adj2" fmla="val -92780"/>
            </a:avLst>
          </a:prstGeom>
          <a:solidFill>
            <a:srgbClr val="00206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Formula for probability</a:t>
            </a:r>
          </a:p>
        </p:txBody>
      </p:sp>
      <p:sp>
        <p:nvSpPr>
          <p:cNvPr id="188" name="Cloud 187"/>
          <p:cNvSpPr/>
          <p:nvPr/>
        </p:nvSpPr>
        <p:spPr>
          <a:xfrm>
            <a:off x="3888707" y="3209039"/>
            <a:ext cx="4635101" cy="12688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5864004" y="3890754"/>
            <a:ext cx="2352493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3420630" y="3805307"/>
            <a:ext cx="3029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Comic Sans MS" pitchFamily="66" charset="0"/>
              </a:rPr>
              <a:t>P</a:t>
            </a:r>
            <a:r>
              <a:rPr lang="en-US" sz="1200" b="1" baseline="-25000" dirty="0" smtClean="0">
                <a:solidFill>
                  <a:srgbClr val="FFFF00"/>
                </a:solidFill>
                <a:latin typeface="Comic Sans MS" pitchFamily="66" charset="0"/>
              </a:rPr>
              <a:t>3</a:t>
            </a:r>
            <a:r>
              <a:rPr lang="en-US" sz="1200" b="1" dirty="0" smtClean="0">
                <a:solidFill>
                  <a:srgbClr val="FFFF00"/>
                </a:solidFill>
                <a:latin typeface="Comic Sans MS" pitchFamily="66" charset="0"/>
              </a:rPr>
              <a:t> (engineer lives) =</a:t>
            </a:r>
            <a:endParaRPr lang="en-US" sz="1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967117" y="2769334"/>
            <a:ext cx="3604883" cy="3254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004549" y="3162645"/>
            <a:ext cx="1528823" cy="24452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5540962" y="3379275"/>
            <a:ext cx="2708402" cy="43319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781194" y="3147814"/>
            <a:ext cx="261505" cy="2162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586358" y="2677984"/>
                <a:ext cx="6577930" cy="773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005426"/>
                    </a:solidFill>
                  </a:rPr>
                  <a:t>       Number of engineer lives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54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5426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rgbClr val="005426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5426"/>
                    </a:solidFill>
                  </a:rPr>
                  <a:t> km </a:t>
                </a:r>
                <a:r>
                  <a:rPr lang="en-US" sz="1600" dirty="0">
                    <a:solidFill>
                      <a:srgbClr val="005426"/>
                    </a:solidFill>
                  </a:rPr>
                  <a:t>from </a:t>
                </a:r>
                <a:endParaRPr lang="en-US" sz="1600" dirty="0" smtClean="0">
                  <a:solidFill>
                    <a:srgbClr val="005426"/>
                  </a:solidFill>
                </a:endParaRPr>
              </a:p>
              <a:p>
                <a:r>
                  <a:rPr lang="en-US" sz="1600" dirty="0">
                    <a:solidFill>
                      <a:srgbClr val="005426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5426"/>
                    </a:solidFill>
                  </a:rPr>
                  <a:t>      her </a:t>
                </a:r>
                <a:r>
                  <a:rPr lang="en-US" sz="1600" dirty="0">
                    <a:solidFill>
                      <a:srgbClr val="005426"/>
                    </a:solidFill>
                  </a:rPr>
                  <a:t>place of </a:t>
                </a:r>
                <a:r>
                  <a:rPr lang="en-US" sz="1600" dirty="0" smtClean="0">
                    <a:solidFill>
                      <a:srgbClr val="005426"/>
                    </a:solidFill>
                  </a:rPr>
                  <a:t>work    =   0</a:t>
                </a:r>
                <a:endParaRPr lang="en-US" sz="1600" dirty="0">
                  <a:solidFill>
                    <a:srgbClr val="005426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8" y="2677984"/>
                <a:ext cx="6577930" cy="773160"/>
              </a:xfrm>
              <a:prstGeom prst="rect">
                <a:avLst/>
              </a:prstGeom>
              <a:blipFill rotWithShape="1">
                <a:blip r:embed="rId5"/>
                <a:stretch>
                  <a:fillRect l="-463" b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/>
          <p:cNvSpPr/>
          <p:nvPr/>
        </p:nvSpPr>
        <p:spPr>
          <a:xfrm>
            <a:off x="5548734" y="3324728"/>
            <a:ext cx="2737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Comic Sans MS" pitchFamily="66" charset="0"/>
              </a:rPr>
              <a:t>No of engineer living at a distance of less than ½ km</a:t>
            </a:r>
            <a:endParaRPr lang="en-US" sz="1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449910" y="3560117"/>
            <a:ext cx="40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0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014065" y="3929740"/>
            <a:ext cx="1849875" cy="26898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160427" y="1984643"/>
            <a:ext cx="2214194" cy="2222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794266" y="3870002"/>
            <a:ext cx="2282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Comic Sans MS" pitchFamily="66" charset="0"/>
              </a:rPr>
              <a:t>Total no of engineers</a:t>
            </a:r>
            <a:endParaRPr lang="en-US" sz="1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03864" y="1915696"/>
            <a:ext cx="237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</a:rPr>
              <a:t>Total number of engineers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526212" y="3913985"/>
            <a:ext cx="40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Comic Sans MS" pitchFamily="66" charset="0"/>
              </a:rPr>
              <a:t>40</a:t>
            </a:r>
            <a:endParaRPr lang="en-US" sz="1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6532678" y="3257483"/>
                <a:ext cx="396559" cy="554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78" y="3257483"/>
                <a:ext cx="396559" cy="554960"/>
              </a:xfrm>
              <a:prstGeom prst="rect">
                <a:avLst/>
              </a:prstGeom>
              <a:blipFill rotWithShape="1">
                <a:blip r:embed="rId6"/>
                <a:stretch>
                  <a:fillRect r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6906381" y="3390065"/>
            <a:ext cx="2952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149268" y="3390065"/>
            <a:ext cx="319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Oval Callout 53"/>
          <p:cNvSpPr/>
          <p:nvPr/>
        </p:nvSpPr>
        <p:spPr>
          <a:xfrm>
            <a:off x="4807675" y="1883384"/>
            <a:ext cx="3615872" cy="1169837"/>
          </a:xfrm>
          <a:prstGeom prst="wedgeEllipseCallout">
            <a:avLst>
              <a:gd name="adj1" fmla="val -28552"/>
              <a:gd name="adj2" fmla="val -9465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</a:rPr>
              <a:t>None of the distances given in the data is less than ½ km.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177" grpId="0" animBg="1"/>
      <p:bldP spid="177" grpId="1" animBg="1"/>
      <p:bldP spid="176" grpId="0"/>
      <p:bldP spid="119" grpId="0" animBg="1"/>
      <p:bldP spid="119" grpId="1" animBg="1"/>
      <p:bldP spid="180" grpId="0"/>
      <p:bldP spid="181" grpId="0"/>
      <p:bldP spid="182" grpId="0" animBg="1"/>
      <p:bldP spid="182" grpId="1" animBg="1"/>
      <p:bldP spid="188" grpId="0" animBg="1"/>
      <p:bldP spid="188" grpId="1" animBg="1"/>
      <p:bldP spid="190" grpId="0"/>
      <p:bldP spid="190" grpId="1"/>
      <p:bldP spid="162" grpId="0" animBg="1"/>
      <p:bldP spid="16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79" grpId="0"/>
      <p:bldP spid="191" grpId="0"/>
      <p:bldP spid="191" grpId="1"/>
      <p:bldP spid="196" grpId="0"/>
      <p:bldP spid="196" grpId="1"/>
      <p:bldP spid="197" grpId="0" animBg="1"/>
      <p:bldP spid="197" grpId="1" animBg="1"/>
      <p:bldP spid="198" grpId="0" animBg="1"/>
      <p:bldP spid="198" grpId="1" animBg="1"/>
      <p:bldP spid="192" grpId="0"/>
      <p:bldP spid="192" grpId="1"/>
      <p:bldP spid="199" grpId="0"/>
      <p:bldP spid="199" grpId="1"/>
      <p:bldP spid="201" grpId="0"/>
      <p:bldP spid="202" grpId="0"/>
      <p:bldP spid="203" grpId="0"/>
      <p:bldP spid="54" grpId="0" animBg="1"/>
      <p:bldP spid="5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1979712" y="3048388"/>
            <a:ext cx="1579618" cy="24368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770319" y="904202"/>
            <a:ext cx="587043" cy="68311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27084"/>
              </p:ext>
            </p:extLst>
          </p:nvPr>
        </p:nvGraphicFramePr>
        <p:xfrm>
          <a:off x="604552" y="863862"/>
          <a:ext cx="7863840" cy="7409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5198297" y="856771"/>
            <a:ext cx="763411" cy="685987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200986" y="911419"/>
            <a:ext cx="763411" cy="24526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528" y="298477"/>
            <a:ext cx="7915890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Using the table given below, find the probability of the concentration of </a:t>
            </a:r>
            <a:r>
              <a:rPr lang="en-US" sz="1600" b="1" dirty="0" err="1" smtClean="0">
                <a:solidFill>
                  <a:srgbClr val="0000CC"/>
                </a:solidFill>
              </a:rPr>
              <a:t>sulphur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dioxide </a:t>
            </a:r>
            <a:r>
              <a:rPr lang="en-US" sz="1600" b="1" dirty="0">
                <a:solidFill>
                  <a:srgbClr val="0000CC"/>
                </a:solidFill>
              </a:rPr>
              <a:t>in the interval 0.12 - 0.16 on any of these </a:t>
            </a:r>
            <a:r>
              <a:rPr lang="en-US" sz="1600" b="1" dirty="0" smtClean="0">
                <a:solidFill>
                  <a:srgbClr val="0000CC"/>
                </a:solidFill>
              </a:rPr>
              <a:t>days: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544" y="896076"/>
            <a:ext cx="254581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Concentration of SO</a:t>
            </a:r>
            <a:r>
              <a:rPr lang="en-IN" sz="1400" b="1" baseline="-25000" dirty="0">
                <a:solidFill>
                  <a:prstClr val="black"/>
                </a:solidFill>
              </a:rPr>
              <a:t>2</a:t>
            </a:r>
            <a:r>
              <a:rPr lang="en-IN" sz="1400" b="1" dirty="0">
                <a:solidFill>
                  <a:prstClr val="black"/>
                </a:solidFill>
              </a:rPr>
              <a:t>(ppm</a:t>
            </a:r>
            <a:r>
              <a:rPr lang="en-IN" sz="1400" b="1" dirty="0" smtClean="0">
                <a:solidFill>
                  <a:prstClr val="black"/>
                </a:solidFill>
              </a:rPr>
              <a:t>)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69" y="1241662"/>
            <a:ext cx="191270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Frequency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49150" y="1241662"/>
            <a:ext cx="28154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30922" y="1241662"/>
            <a:ext cx="28346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913" y="902895"/>
            <a:ext cx="593255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Total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92652" y="1248481"/>
            <a:ext cx="595777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30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95704" y="1241662"/>
            <a:ext cx="28346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9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7376" y="896076"/>
            <a:ext cx="96012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0.04 - 0.08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92594" y="896076"/>
            <a:ext cx="96012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0.08 - 0.12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2145" y="896076"/>
            <a:ext cx="961703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0.00 -0.04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40262" y="1241662"/>
            <a:ext cx="28346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35009" y="1241662"/>
            <a:ext cx="28346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2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78480" y="1241662"/>
            <a:ext cx="28346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</a:rPr>
              <a:t>4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40152" y="896076"/>
            <a:ext cx="96012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0.16 - 0.20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70803" y="896076"/>
            <a:ext cx="96012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0.20 - 0.24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01934" y="896076"/>
            <a:ext cx="960120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0.12 - 0.16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2511" y="1843407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6316" y="2141756"/>
            <a:ext cx="4773946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Let </a:t>
            </a:r>
            <a:r>
              <a:rPr lang="en-IN" sz="1600" dirty="0" smtClean="0">
                <a:solidFill>
                  <a:prstClr val="black"/>
                </a:solidFill>
              </a:rPr>
              <a:t>A be </a:t>
            </a:r>
            <a:r>
              <a:rPr lang="en-IN" sz="1600" dirty="0">
                <a:solidFill>
                  <a:prstClr val="black"/>
                </a:solidFill>
              </a:rPr>
              <a:t>the event </a:t>
            </a:r>
            <a:r>
              <a:rPr lang="en-US" sz="1600" dirty="0">
                <a:solidFill>
                  <a:prstClr val="black"/>
                </a:solidFill>
              </a:rPr>
              <a:t>Concentration of </a:t>
            </a:r>
            <a:r>
              <a:rPr lang="en-US" sz="1600" dirty="0" err="1">
                <a:solidFill>
                  <a:prstClr val="black"/>
                </a:solidFill>
              </a:rPr>
              <a:t>sulphur</a:t>
            </a:r>
            <a:r>
              <a:rPr lang="en-US" sz="1600" dirty="0">
                <a:solidFill>
                  <a:prstClr val="black"/>
                </a:solidFill>
              </a:rPr>
              <a:t> dioxide in the </a:t>
            </a:r>
            <a:r>
              <a:rPr lang="en-US" sz="1600" dirty="0" smtClean="0">
                <a:solidFill>
                  <a:prstClr val="black"/>
                </a:solidFill>
              </a:rPr>
              <a:t>interval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29400" y="2394733"/>
            <a:ext cx="111440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0.12 - 0.16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5536" y="2822239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i="1" dirty="0" smtClean="0">
              <a:solidFill>
                <a:srgbClr val="00B0F0"/>
              </a:solidFill>
              <a:latin typeface="Symbol" pitchFamily="18" charset="2"/>
              <a:ea typeface="Cambria Math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0610" y="2822239"/>
            <a:ext cx="624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P(A)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123728" y="2746538"/>
            <a:ext cx="1021180" cy="263371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05077" y="2825723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23728" y="2726164"/>
            <a:ext cx="107042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Frequency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729400" y="3009908"/>
            <a:ext cx="1874448" cy="9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80064" y="2982210"/>
            <a:ext cx="1678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Frequency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9269" y="339010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7397" y="3279894"/>
            <a:ext cx="380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361186" y="3568481"/>
            <a:ext cx="3788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340602" y="3501761"/>
            <a:ext cx="41626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14626" y="3839843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80950" y="3729634"/>
            <a:ext cx="380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366543" y="4018220"/>
            <a:ext cx="3788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45959" y="3951501"/>
            <a:ext cx="41626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73878" y="3404921"/>
            <a:ext cx="163880" cy="96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92872" y="3241289"/>
            <a:ext cx="380870" cy="27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solidFill>
                  <a:prstClr val="black"/>
                </a:solidFill>
              </a:rPr>
              <a:t>1</a:t>
            </a:r>
            <a:endParaRPr lang="en-US" sz="12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415436" y="3629565"/>
            <a:ext cx="239938" cy="96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622448" y="3559268"/>
            <a:ext cx="380870" cy="27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>
                <a:solidFill>
                  <a:prstClr val="black"/>
                </a:solidFill>
              </a:rPr>
              <a:t>15</a:t>
            </a:r>
            <a:endParaRPr lang="en-US" sz="12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5" grpId="0" animBg="1"/>
      <p:bldP spid="105" grpId="1" animBg="1"/>
      <p:bldP spid="97" grpId="0" animBg="1"/>
      <p:bldP spid="97" grpId="1" animBg="1"/>
      <p:bldP spid="67" grpId="0" animBg="1"/>
      <p:bldP spid="67" grpId="1" animBg="1"/>
      <p:bldP spid="22" grpId="0"/>
      <p:bldP spid="23" grpId="0"/>
      <p:bldP spid="24" grpId="0"/>
      <p:bldP spid="25" grpId="0"/>
      <p:bldP spid="27" grpId="0"/>
      <p:bldP spid="28" grpId="0"/>
      <p:bldP spid="30" grpId="0"/>
      <p:bldP spid="31" grpId="0"/>
      <p:bldP spid="32" grpId="0"/>
      <p:bldP spid="33" grpId="0"/>
      <p:bldP spid="51" grpId="0"/>
      <p:bldP spid="53" grpId="0"/>
      <p:bldP spid="54" grpId="0"/>
      <p:bldP spid="55" grpId="0"/>
      <p:bldP spid="56" grpId="0"/>
      <p:bldP spid="57" grpId="0"/>
      <p:bldP spid="59" grpId="0" animBg="1"/>
      <p:bldP spid="60" grpId="0"/>
      <p:bldP spid="68" grpId="0"/>
      <p:bldP spid="71" grpId="0"/>
      <p:bldP spid="72" grpId="0"/>
      <p:bldP spid="76" grpId="0" animBg="1"/>
      <p:bldP spid="76" grpId="1" animBg="1"/>
      <p:bldP spid="77" grpId="0"/>
      <p:bldP spid="78" grpId="0"/>
      <p:bldP spid="80" grpId="0"/>
      <p:bldP spid="98" grpId="0"/>
      <p:bldP spid="99" grpId="0"/>
      <p:bldP spid="101" grpId="0"/>
      <p:bldP spid="106" grpId="0"/>
      <p:bldP spid="107" grpId="0"/>
      <p:bldP spid="109" grpId="0"/>
      <p:bldP spid="61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687861" y="1160953"/>
            <a:ext cx="1376213" cy="2255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133" y="673233"/>
            <a:ext cx="2308856" cy="2255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257083" y="924621"/>
            <a:ext cx="469342" cy="228922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5826173" y="919172"/>
            <a:ext cx="424890" cy="22441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894148" y="925543"/>
            <a:ext cx="437764" cy="215654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397955" y="922422"/>
            <a:ext cx="437764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519211" y="923057"/>
            <a:ext cx="404268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45390" y="915113"/>
            <a:ext cx="408311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591071" y="922423"/>
            <a:ext cx="404268" cy="21140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905779" y="2425733"/>
            <a:ext cx="1371383" cy="22441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624" y="613643"/>
            <a:ext cx="7915890" cy="107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Eleven </a:t>
            </a:r>
            <a:r>
              <a:rPr lang="en-US" sz="1600" b="1" dirty="0">
                <a:solidFill>
                  <a:srgbClr val="0000CC"/>
                </a:solidFill>
              </a:rPr>
              <a:t>bags of wheat flour, each marked 5 kg, actually contained the following </a:t>
            </a:r>
            <a:r>
              <a:rPr lang="en-US" sz="1600" b="1" dirty="0" smtClean="0">
                <a:solidFill>
                  <a:srgbClr val="0000CC"/>
                </a:solidFill>
              </a:rPr>
              <a:t>weights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</a:t>
            </a:r>
            <a:r>
              <a:rPr lang="en-US" sz="1600" b="1" dirty="0">
                <a:solidFill>
                  <a:srgbClr val="0000CC"/>
                </a:solidFill>
              </a:rPr>
              <a:t>of flour (in kg) </a:t>
            </a:r>
            <a:r>
              <a:rPr lang="en-US" sz="1600" b="1" dirty="0" smtClean="0">
                <a:solidFill>
                  <a:srgbClr val="0000CC"/>
                </a:solidFill>
              </a:rPr>
              <a:t>: 4.97</a:t>
            </a:r>
            <a:r>
              <a:rPr lang="en-US" sz="1600" b="1" dirty="0">
                <a:solidFill>
                  <a:srgbClr val="0000CC"/>
                </a:solidFill>
              </a:rPr>
              <a:t>, 5.05, 5.08, 5.03, 5.00, 5.06, 5.08, 4.98, 5.04, 5.07, 5.00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Find </a:t>
            </a:r>
            <a:r>
              <a:rPr lang="en-US" sz="1600" b="1" dirty="0">
                <a:solidFill>
                  <a:srgbClr val="0000CC"/>
                </a:solidFill>
              </a:rPr>
              <a:t>the probability that any of these bags chosen at random contains more than 5 kg 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of </a:t>
            </a:r>
            <a:r>
              <a:rPr lang="en-US" sz="1600" b="1" dirty="0">
                <a:solidFill>
                  <a:srgbClr val="0000CC"/>
                </a:solidFill>
              </a:rPr>
              <a:t>flour.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20" y="1660380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68356" y="2017048"/>
            <a:ext cx="30555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Total number of wheat bags = 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56465" y="2353320"/>
            <a:ext cx="34861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Number of bags having more than 5 </a:t>
            </a:r>
            <a:r>
              <a:rPr lang="en-US" sz="1600" b="1" dirty="0" smtClean="0">
                <a:solidFill>
                  <a:prstClr val="black"/>
                </a:solidFill>
              </a:rPr>
              <a:t>kg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47466" y="2759287"/>
            <a:ext cx="34015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136230" y="2756841"/>
            <a:ext cx="311091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 P (a bag contains more than 5 kg)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067878" y="2764490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294998" y="2664504"/>
            <a:ext cx="446753" cy="550905"/>
            <a:chOff x="2797164" y="1669831"/>
            <a:chExt cx="446753" cy="551415"/>
          </a:xfrm>
        </p:grpSpPr>
        <p:sp>
          <p:nvSpPr>
            <p:cNvPr id="103" name="Rectangle 102"/>
            <p:cNvSpPr/>
            <p:nvPr/>
          </p:nvSpPr>
          <p:spPr>
            <a:xfrm>
              <a:off x="2852812" y="166983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7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797164" y="1882692"/>
              <a:ext cx="4467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855149" y="1943289"/>
              <a:ext cx="2682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252970" y="2353320"/>
            <a:ext cx="57768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 7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Oval Callout 82"/>
          <p:cNvSpPr/>
          <p:nvPr/>
        </p:nvSpPr>
        <p:spPr>
          <a:xfrm>
            <a:off x="4370493" y="1508856"/>
            <a:ext cx="3615872" cy="1169837"/>
          </a:xfrm>
          <a:prstGeom prst="wedgeEllipseCallout">
            <a:avLst>
              <a:gd name="adj1" fmla="val -46201"/>
              <a:gd name="adj2" fmla="val -613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mic Sans MS" pitchFamily="66" charset="0"/>
              </a:rPr>
              <a:t>Let us mark Number of bags having more than 5 kg</a:t>
            </a:r>
          </a:p>
        </p:txBody>
      </p:sp>
    </p:spTree>
    <p:extLst>
      <p:ext uri="{BB962C8B-B14F-4D97-AF65-F5344CB8AC3E}">
        <p14:creationId xmlns:p14="http://schemas.microsoft.com/office/powerpoint/2010/main" val="25831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79" grpId="0" animBg="1"/>
      <p:bldP spid="79" grpId="1" animBg="1"/>
      <p:bldP spid="91" grpId="0" animBg="1"/>
      <p:bldP spid="91" grpId="1" animBg="1"/>
      <p:bldP spid="90" grpId="0" animBg="1"/>
      <p:bldP spid="90" grpId="1" animBg="1"/>
      <p:bldP spid="89" grpId="0" animBg="1"/>
      <p:bldP spid="89" grpId="1" animBg="1"/>
      <p:bldP spid="88" grpId="0" animBg="1"/>
      <p:bldP spid="88" grpId="1" animBg="1"/>
      <p:bldP spid="87" grpId="0" animBg="1"/>
      <p:bldP spid="87" grpId="1" animBg="1"/>
      <p:bldP spid="86" grpId="0" animBg="1"/>
      <p:bldP spid="86" grpId="1" animBg="1"/>
      <p:bldP spid="84" grpId="0" animBg="1"/>
      <p:bldP spid="84" grpId="1" animBg="1"/>
      <p:bldP spid="82" grpId="0" animBg="1"/>
      <p:bldP spid="82" grpId="1" animBg="1"/>
      <p:bldP spid="16" grpId="0" animBg="1"/>
      <p:bldP spid="99" grpId="0"/>
      <p:bldP spid="100" grpId="0"/>
      <p:bldP spid="101" grpId="0"/>
      <p:bldP spid="83" grpId="0" animBg="1"/>
      <p:bldP spid="8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4788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5087838" y="1670234"/>
            <a:ext cx="3175100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ounded Rectangle 60"/>
          <p:cNvSpPr/>
          <p:nvPr/>
        </p:nvSpPr>
        <p:spPr>
          <a:xfrm>
            <a:off x="7457083" y="1415610"/>
            <a:ext cx="80585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56565" y="593515"/>
            <a:ext cx="746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An </a:t>
            </a:r>
            <a:r>
              <a:rPr lang="en-US" sz="1600" b="1" dirty="0" smtClean="0">
                <a:solidFill>
                  <a:srgbClr val="0000FF"/>
                </a:solidFill>
              </a:rPr>
              <a:t>organization </a:t>
            </a:r>
            <a:r>
              <a:rPr lang="en-US" sz="1600" b="1" dirty="0">
                <a:solidFill>
                  <a:srgbClr val="0000FF"/>
                </a:solidFill>
              </a:rPr>
              <a:t>selected 2400 families at random and surveyed them to determine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640" y="812590"/>
            <a:ext cx="6934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 relationship between income level and the number of vehicles in a family. The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640" y="1025315"/>
            <a:ext cx="4391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information gathered is listed in the table below.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7299" y="1385855"/>
            <a:ext cx="3393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Suppose a family is chosen. </a:t>
            </a:r>
            <a:r>
              <a:rPr lang="en-US" sz="1600" b="1" dirty="0" smtClean="0">
                <a:solidFill>
                  <a:prstClr val="black"/>
                </a:solidFill>
              </a:rPr>
              <a:t>Find </a:t>
            </a:r>
            <a:r>
              <a:rPr lang="en-US" sz="1600" b="1" dirty="0">
                <a:solidFill>
                  <a:prstClr val="black"/>
                </a:solidFill>
              </a:rPr>
              <a:t>the </a:t>
            </a:r>
            <a:endParaRPr lang="en-US" sz="1600" b="1" dirty="0" smtClean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prstClr val="black"/>
                </a:solidFill>
              </a:rPr>
              <a:t>probability </a:t>
            </a:r>
            <a:r>
              <a:rPr lang="en-US" sz="1600" b="1" dirty="0">
                <a:solidFill>
                  <a:prstClr val="black"/>
                </a:solidFill>
              </a:rPr>
              <a:t>that the family chosen is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6140" y="3130245"/>
            <a:ext cx="6097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(i) Earning </a:t>
            </a:r>
            <a:r>
              <a:rPr lang="en-US" sz="1600" b="1" dirty="0" err="1" smtClean="0">
                <a:solidFill>
                  <a:srgbClr val="0000FF"/>
                </a:solidFill>
              </a:rPr>
              <a:t>Rs</a:t>
            </a:r>
            <a:r>
              <a:rPr lang="en-US" sz="1600" b="1" dirty="0" smtClean="0">
                <a:solidFill>
                  <a:srgbClr val="0000FF"/>
                </a:solidFill>
              </a:rPr>
              <a:t> 10000 – 13000 per month and owning exactly 2 vehicles.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6140" y="3620398"/>
            <a:ext cx="6290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</a:t>
            </a:r>
            <a:r>
              <a:rPr lang="en-IN" sz="1600" b="1" dirty="0" smtClean="0">
                <a:solidFill>
                  <a:srgbClr val="0000FF"/>
                </a:solidFill>
              </a:rPr>
              <a:t>ii) </a:t>
            </a:r>
            <a:r>
              <a:rPr lang="en-IN" sz="1600" b="1" dirty="0">
                <a:solidFill>
                  <a:srgbClr val="0000FF"/>
                </a:solidFill>
              </a:rPr>
              <a:t>Earning less than </a:t>
            </a:r>
            <a:r>
              <a:rPr lang="en-IN" sz="1600" b="1" dirty="0" err="1">
                <a:solidFill>
                  <a:srgbClr val="0000FF"/>
                </a:solidFill>
              </a:rPr>
              <a:t>Rs</a:t>
            </a:r>
            <a:r>
              <a:rPr lang="en-IN" sz="1600" b="1" dirty="0">
                <a:solidFill>
                  <a:srgbClr val="0000FF"/>
                </a:solidFill>
              </a:rPr>
              <a:t>. 7000 per month and does not own any vehicle.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86140" y="4105404"/>
            <a:ext cx="6074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(iii) </a:t>
            </a:r>
            <a:r>
              <a:rPr lang="en-IN" sz="1600" b="1" dirty="0">
                <a:solidFill>
                  <a:srgbClr val="0000FF"/>
                </a:solidFill>
              </a:rPr>
              <a:t>Owning not more than 1 vehicle</a:t>
            </a:r>
            <a:r>
              <a:rPr lang="en-IN" sz="1600" b="1" dirty="0" smtClean="0">
                <a:solidFill>
                  <a:srgbClr val="0000FF"/>
                </a:solidFill>
              </a:rPr>
              <a:t>.</a:t>
            </a:r>
            <a:endParaRPr lang="en-IN" sz="1600" b="1" dirty="0">
              <a:solidFill>
                <a:srgbClr val="0000FF"/>
              </a:solidFill>
            </a:endParaRPr>
          </a:p>
        </p:txBody>
      </p:sp>
      <p:sp>
        <p:nvSpPr>
          <p:cNvPr id="62" name="Cloud Callout 61"/>
          <p:cNvSpPr/>
          <p:nvPr/>
        </p:nvSpPr>
        <p:spPr>
          <a:xfrm>
            <a:off x="5087837" y="2101265"/>
            <a:ext cx="2941466" cy="1023095"/>
          </a:xfrm>
          <a:prstGeom prst="cloudCallout">
            <a:avLst>
              <a:gd name="adj1" fmla="val -15569"/>
              <a:gd name="adj2" fmla="val -6657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do we need to find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0006" y="1277653"/>
            <a:ext cx="4142034" cy="1897862"/>
            <a:chOff x="790006" y="1277653"/>
            <a:chExt cx="4142034" cy="1897862"/>
          </a:xfrm>
        </p:grpSpPr>
        <p:grpSp>
          <p:nvGrpSpPr>
            <p:cNvPr id="9" name="Group 8"/>
            <p:cNvGrpSpPr/>
            <p:nvPr/>
          </p:nvGrpSpPr>
          <p:grpSpPr>
            <a:xfrm>
              <a:off x="790006" y="1322103"/>
              <a:ext cx="4142034" cy="1800167"/>
              <a:chOff x="5510439" y="2162196"/>
              <a:chExt cx="3192146" cy="180016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804249" y="2162196"/>
                <a:ext cx="1898336" cy="25436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04249" y="2416720"/>
                <a:ext cx="1898336" cy="2543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510439" y="2672835"/>
                <a:ext cx="3192146" cy="2543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10439" y="2931910"/>
                <a:ext cx="3192146" cy="2543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10439" y="3191415"/>
                <a:ext cx="3192146" cy="2543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10439" y="3450705"/>
                <a:ext cx="3192146" cy="2543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10439" y="3708003"/>
                <a:ext cx="3192146" cy="2543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510439" y="2162197"/>
                <a:ext cx="1293810" cy="511948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983301" y="1277653"/>
              <a:ext cx="168174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Vehicles per family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7715" y="1299464"/>
              <a:ext cx="149476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</a:rPr>
                <a:t>Monthly </a:t>
              </a:r>
              <a:r>
                <a:rPr lang="en-US" sz="1500" b="1" dirty="0" smtClean="0">
                  <a:solidFill>
                    <a:prstClr val="black"/>
                  </a:solidFill>
                </a:rPr>
                <a:t>income</a:t>
              </a:r>
            </a:p>
            <a:p>
              <a:pPr algn="ctr"/>
              <a:r>
                <a:rPr lang="en-US" sz="1500" b="1" dirty="0" smtClean="0">
                  <a:solidFill>
                    <a:prstClr val="black"/>
                  </a:solidFill>
                </a:rPr>
                <a:t>(in </a:t>
              </a:r>
              <a:r>
                <a:rPr lang="en-US" sz="1500" b="1" dirty="0" err="1" smtClean="0">
                  <a:solidFill>
                    <a:prstClr val="black"/>
                  </a:solidFill>
                </a:rPr>
                <a:t>Rs</a:t>
              </a:r>
              <a:r>
                <a:rPr lang="en-US" sz="1500" b="1" dirty="0" smtClean="0">
                  <a:solidFill>
                    <a:prstClr val="black"/>
                  </a:solidFill>
                </a:rPr>
                <a:t>)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2351" y="1560618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31141" y="1560618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9180" y="1560618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7323" y="1560618"/>
              <a:ext cx="8347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Above 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4929" y="1802037"/>
              <a:ext cx="136127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Less than 7000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03460" y="1802037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33358" y="1802037"/>
              <a:ext cx="4780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160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0289" y="1802037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25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3456" y="1802037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1836" y="2062278"/>
              <a:ext cx="124745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7000 – 10000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52351" y="2062278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3358" y="2062278"/>
              <a:ext cx="4780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305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00289" y="2062278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27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73456" y="2062278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2944" y="2328201"/>
              <a:ext cx="13452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10000 – 13000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52351" y="2328201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3358" y="2328201"/>
              <a:ext cx="4780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535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00289" y="2328201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29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73456" y="2328201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2944" y="2601193"/>
              <a:ext cx="13452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13000 – 16000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52351" y="2601193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33358" y="2601193"/>
              <a:ext cx="4780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469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00289" y="2601193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59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24565" y="2601193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25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468815" y="1830987"/>
              <a:ext cx="0" cy="129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077089" y="1575256"/>
              <a:ext cx="1326" cy="1536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645364" y="1579865"/>
              <a:ext cx="1326" cy="1536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096462" y="1584474"/>
              <a:ext cx="1326" cy="1536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56820" y="2852350"/>
              <a:ext cx="135748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</a:rPr>
                <a:t>16000 or more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52351" y="2852350"/>
              <a:ext cx="28245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33358" y="2852350"/>
              <a:ext cx="47801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579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00289" y="2852350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82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24565" y="2852350"/>
              <a:ext cx="3802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88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6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2" grpId="0"/>
      <p:bldP spid="3" grpId="0"/>
      <p:bldP spid="4" grpId="0"/>
      <p:bldP spid="58" grpId="0"/>
      <p:bldP spid="59" grpId="0"/>
      <p:bldP spid="93" grpId="0"/>
      <p:bldP spid="95" grpId="0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5032194" y="3266329"/>
            <a:ext cx="1606178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ounded Rectangle 92"/>
          <p:cNvSpPr/>
          <p:nvPr/>
        </p:nvSpPr>
        <p:spPr>
          <a:xfrm>
            <a:off x="1551391" y="3259983"/>
            <a:ext cx="2447091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ounded Rectangle 91"/>
          <p:cNvSpPr/>
          <p:nvPr/>
        </p:nvSpPr>
        <p:spPr>
          <a:xfrm>
            <a:off x="1331639" y="3447512"/>
            <a:ext cx="2748881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ounded Rectangle 90"/>
          <p:cNvSpPr/>
          <p:nvPr/>
        </p:nvSpPr>
        <p:spPr>
          <a:xfrm>
            <a:off x="3825110" y="4608803"/>
            <a:ext cx="2124246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ounded Rectangle 89"/>
          <p:cNvSpPr/>
          <p:nvPr/>
        </p:nvSpPr>
        <p:spPr>
          <a:xfrm>
            <a:off x="2933574" y="4348738"/>
            <a:ext cx="5676698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ounded Rectangle 88"/>
          <p:cNvSpPr/>
          <p:nvPr/>
        </p:nvSpPr>
        <p:spPr>
          <a:xfrm>
            <a:off x="3558496" y="3913967"/>
            <a:ext cx="461054" cy="2244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ounded Rectangle 87"/>
          <p:cNvSpPr/>
          <p:nvPr/>
        </p:nvSpPr>
        <p:spPr>
          <a:xfrm>
            <a:off x="1080041" y="3654495"/>
            <a:ext cx="4716095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ounded Rectangle 86"/>
          <p:cNvSpPr/>
          <p:nvPr/>
        </p:nvSpPr>
        <p:spPr>
          <a:xfrm>
            <a:off x="1064801" y="3910314"/>
            <a:ext cx="2516599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2842980" y="701829"/>
            <a:ext cx="1149901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56565" y="655998"/>
            <a:ext cx="746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</a:rPr>
              <a:t>Q.An</a:t>
            </a:r>
            <a:r>
              <a:rPr lang="en-US" sz="1600" b="1" dirty="0" smtClean="0">
                <a:solidFill>
                  <a:srgbClr val="0000FF"/>
                </a:solidFill>
              </a:rPr>
              <a:t> organization </a:t>
            </a:r>
            <a:r>
              <a:rPr lang="en-US" sz="1600" b="1" dirty="0">
                <a:solidFill>
                  <a:srgbClr val="0000FF"/>
                </a:solidFill>
              </a:rPr>
              <a:t>selected 2400 families at random and surveyed them to determine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640" y="875073"/>
            <a:ext cx="6934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 relationship between income level and the number of vehicles in a family. The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640" y="1087798"/>
            <a:ext cx="4391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information gathered is listed in the table below.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5377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1" name="Rectangle 10"/>
          <p:cNvSpPr/>
          <p:nvPr/>
        </p:nvSpPr>
        <p:spPr>
          <a:xfrm>
            <a:off x="3034167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3900349" y="1623101"/>
            <a:ext cx="834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Above 2</a:t>
            </a:r>
            <a:endParaRPr lang="en-US" sz="15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93032" y="1384586"/>
            <a:ext cx="4142034" cy="1800167"/>
            <a:chOff x="5510439" y="2162196"/>
            <a:chExt cx="3192146" cy="1800167"/>
          </a:xfrm>
        </p:grpSpPr>
        <p:sp>
          <p:nvSpPr>
            <p:cNvPr id="7" name="Rectangle 6"/>
            <p:cNvSpPr/>
            <p:nvPr/>
          </p:nvSpPr>
          <p:spPr>
            <a:xfrm>
              <a:off x="6804249" y="2162196"/>
              <a:ext cx="1898336" cy="2543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4249" y="2416720"/>
              <a:ext cx="1898336" cy="25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10439" y="2672835"/>
              <a:ext cx="3192146" cy="2543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0439" y="2931910"/>
              <a:ext cx="3192146" cy="2543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10439" y="3191415"/>
              <a:ext cx="3192146" cy="2543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10439" y="3450705"/>
              <a:ext cx="3192146" cy="2543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0439" y="3708003"/>
              <a:ext cx="3192146" cy="2543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10439" y="2162197"/>
              <a:ext cx="1293810" cy="51194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2271841" y="1893470"/>
            <a:ext cx="0" cy="12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880115" y="1637739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140" y="3192728"/>
            <a:ext cx="6097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(i) Earning </a:t>
            </a:r>
            <a:r>
              <a:rPr lang="en-US" sz="1600" b="1" dirty="0" err="1" smtClean="0">
                <a:solidFill>
                  <a:srgbClr val="0000FF"/>
                </a:solidFill>
              </a:rPr>
              <a:t>Rs</a:t>
            </a:r>
            <a:r>
              <a:rPr lang="en-US" sz="1600" b="1" dirty="0" smtClean="0">
                <a:solidFill>
                  <a:srgbClr val="0000FF"/>
                </a:solidFill>
              </a:rPr>
              <a:t> 10000 – 13000 per month and owning exactly 2 vehicles.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2016" y="3392957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+mj-lt"/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4400" y="3392957"/>
            <a:ext cx="2867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</a:rPr>
              <a:t>The total number of families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38517" y="33775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=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32208" y="3377568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2400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0550" y="3606704"/>
            <a:ext cx="5286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 Number </a:t>
            </a:r>
            <a:r>
              <a:rPr lang="en-US" sz="1600" dirty="0"/>
              <a:t>of families earning </a:t>
            </a:r>
            <a:r>
              <a:rPr lang="en-US" sz="1600" dirty="0" err="1"/>
              <a:t>Rs</a:t>
            </a:r>
            <a:r>
              <a:rPr lang="en-US" sz="1600" dirty="0"/>
              <a:t> 10000 – 13000 per month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and </a:t>
            </a:r>
            <a:r>
              <a:rPr lang="en-US" sz="1600" dirty="0"/>
              <a:t>owning exactly </a:t>
            </a:r>
            <a:r>
              <a:rPr lang="en-US" sz="1600" dirty="0" smtClean="0"/>
              <a:t>2 vehicles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3492654" y="386167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684608" y="386167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29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513958" y="4066215"/>
            <a:ext cx="550314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/>
              <a:t>Let 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(Families earning </a:t>
            </a:r>
            <a:r>
              <a:rPr lang="en-US" sz="1600" dirty="0" err="1"/>
              <a:t>Rs</a:t>
            </a:r>
            <a:r>
              <a:rPr lang="en-US" sz="1600" dirty="0"/>
              <a:t> 10000 – 13000 per month </a:t>
            </a:r>
            <a:r>
              <a:rPr lang="en-US" sz="1600" dirty="0" smtClean="0"/>
              <a:t>and</a:t>
            </a:r>
          </a:p>
          <a:p>
            <a:pPr>
              <a:spcBef>
                <a:spcPts val="400"/>
              </a:spcBef>
            </a:pPr>
            <a:r>
              <a:rPr lang="en-US" sz="1600" dirty="0" smtClean="0"/>
              <a:t>owning </a:t>
            </a:r>
            <a:r>
              <a:rPr lang="en-US" sz="1600" dirty="0"/>
              <a:t>exactly 2 vehicles)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11950" y="437530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2904930" y="4298814"/>
            <a:ext cx="6390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 </a:t>
            </a:r>
            <a:r>
              <a:rPr lang="en-US" sz="1600" dirty="0"/>
              <a:t>of families earning </a:t>
            </a:r>
            <a:r>
              <a:rPr lang="en-US" sz="1600" dirty="0" err="1"/>
              <a:t>Rs</a:t>
            </a:r>
            <a:r>
              <a:rPr lang="en-US" sz="1600" dirty="0"/>
              <a:t> 10000 – 13000 </a:t>
            </a:r>
            <a:r>
              <a:rPr lang="en-US" sz="1600" dirty="0" err="1" smtClean="0"/>
              <a:t>p.m</a:t>
            </a:r>
            <a:r>
              <a:rPr lang="en-US" sz="1600" dirty="0" smtClean="0"/>
              <a:t> and owning 2 vehicles</a:t>
            </a:r>
            <a:endParaRPr lang="en-US" sz="16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920158" y="4585082"/>
            <a:ext cx="57562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795047" y="4537452"/>
            <a:ext cx="2219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Total </a:t>
            </a:r>
            <a:r>
              <a:rPr lang="en-US" sz="1600" dirty="0"/>
              <a:t>number of families</a:t>
            </a:r>
          </a:p>
        </p:txBody>
      </p:sp>
      <p:sp>
        <p:nvSpPr>
          <p:cNvPr id="86" name="Cloud Callout 85" hidden="1"/>
          <p:cNvSpPr/>
          <p:nvPr/>
        </p:nvSpPr>
        <p:spPr>
          <a:xfrm>
            <a:off x="4077664" y="3348855"/>
            <a:ext cx="2941466" cy="1023095"/>
          </a:xfrm>
          <a:prstGeom prst="cloudCallout">
            <a:avLst>
              <a:gd name="adj1" fmla="val -55464"/>
              <a:gd name="adj2" fmla="val -55402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income range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5" name="Cloud Callout 94" hidden="1"/>
          <p:cNvSpPr/>
          <p:nvPr/>
        </p:nvSpPr>
        <p:spPr>
          <a:xfrm>
            <a:off x="4605130" y="3740459"/>
            <a:ext cx="3660424" cy="1023095"/>
          </a:xfrm>
          <a:prstGeom prst="cloudCallout">
            <a:avLst>
              <a:gd name="adj1" fmla="val -24654"/>
              <a:gd name="adj2" fmla="val -72533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no. of vehicles required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7" name="Cloud Callout 96" hidden="1"/>
          <p:cNvSpPr/>
          <p:nvPr/>
        </p:nvSpPr>
        <p:spPr>
          <a:xfrm>
            <a:off x="4572000" y="3507854"/>
            <a:ext cx="3660424" cy="1023095"/>
          </a:xfrm>
          <a:prstGeom prst="cloudCallout">
            <a:avLst>
              <a:gd name="adj1" fmla="val -66201"/>
              <a:gd name="adj2" fmla="val -292559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 the total no. of families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806576" y="1411749"/>
            <a:ext cx="1618908" cy="20404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86327" y="1340136"/>
            <a:ext cx="16817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Vehicles per family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0741" y="1361947"/>
            <a:ext cx="14947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b="1" dirty="0"/>
              <a:t>Monthly </a:t>
            </a:r>
            <a:r>
              <a:rPr lang="en-US" sz="1500" b="1" dirty="0" smtClean="0"/>
              <a:t>income</a:t>
            </a:r>
          </a:p>
          <a:p>
            <a:pPr lvl="0" algn="ctr"/>
            <a:r>
              <a:rPr lang="en-US" sz="1500" b="1" dirty="0" smtClean="0"/>
              <a:t>(in </a:t>
            </a:r>
            <a:r>
              <a:rPr lang="en-US" sz="1500" b="1" dirty="0" err="1" smtClean="0"/>
              <a:t>Rs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14" name="Rectangle 13"/>
          <p:cNvSpPr/>
          <p:nvPr/>
        </p:nvSpPr>
        <p:spPr>
          <a:xfrm>
            <a:off x="681643" y="1864520"/>
            <a:ext cx="13612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Less than 7000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0174" y="1864520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10</a:t>
            </a:r>
            <a:endParaRPr lang="en-US" sz="1500" b="1" dirty="0"/>
          </a:p>
        </p:txBody>
      </p:sp>
      <p:sp>
        <p:nvSpPr>
          <p:cNvPr id="16" name="Rectangle 15"/>
          <p:cNvSpPr/>
          <p:nvPr/>
        </p:nvSpPr>
        <p:spPr>
          <a:xfrm>
            <a:off x="2960072" y="1864520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160</a:t>
            </a:r>
            <a:endParaRPr lang="en-US" sz="1500" b="1" dirty="0"/>
          </a:p>
        </p:txBody>
      </p:sp>
      <p:sp>
        <p:nvSpPr>
          <p:cNvPr id="18" name="Rectangle 17"/>
          <p:cNvSpPr/>
          <p:nvPr/>
        </p:nvSpPr>
        <p:spPr>
          <a:xfrm>
            <a:off x="4176482" y="1864520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9" name="Rectangle 18"/>
          <p:cNvSpPr/>
          <p:nvPr/>
        </p:nvSpPr>
        <p:spPr>
          <a:xfrm>
            <a:off x="714862" y="2124761"/>
            <a:ext cx="12474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7000 – 10000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55377" y="212476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21" name="Rectangle 20"/>
          <p:cNvSpPr/>
          <p:nvPr/>
        </p:nvSpPr>
        <p:spPr>
          <a:xfrm>
            <a:off x="2936384" y="2124761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305</a:t>
            </a:r>
            <a:endParaRPr lang="en-US" sz="1500" b="1" dirty="0"/>
          </a:p>
        </p:txBody>
      </p:sp>
      <p:sp>
        <p:nvSpPr>
          <p:cNvPr id="23" name="Rectangle 22"/>
          <p:cNvSpPr/>
          <p:nvPr/>
        </p:nvSpPr>
        <p:spPr>
          <a:xfrm>
            <a:off x="4176482" y="212476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29" name="Rectangle 28"/>
          <p:cNvSpPr/>
          <p:nvPr/>
        </p:nvSpPr>
        <p:spPr>
          <a:xfrm>
            <a:off x="665970" y="2663676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13000 – 16000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55377" y="2663676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31" name="Rectangle 30"/>
          <p:cNvSpPr/>
          <p:nvPr/>
        </p:nvSpPr>
        <p:spPr>
          <a:xfrm>
            <a:off x="2936384" y="2663676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469</a:t>
            </a:r>
            <a:endParaRPr lang="en-US" sz="1500" b="1" dirty="0"/>
          </a:p>
        </p:txBody>
      </p:sp>
      <p:sp>
        <p:nvSpPr>
          <p:cNvPr id="33" name="Rectangle 32"/>
          <p:cNvSpPr/>
          <p:nvPr/>
        </p:nvSpPr>
        <p:spPr>
          <a:xfrm>
            <a:off x="4127591" y="2663676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34" name="Rectangle 33"/>
          <p:cNvSpPr/>
          <p:nvPr/>
        </p:nvSpPr>
        <p:spPr>
          <a:xfrm>
            <a:off x="659846" y="2914833"/>
            <a:ext cx="13574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16000 or more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55377" y="291483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6" name="Rectangle 35"/>
          <p:cNvSpPr/>
          <p:nvPr/>
        </p:nvSpPr>
        <p:spPr>
          <a:xfrm>
            <a:off x="2936384" y="2914833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579</a:t>
            </a:r>
            <a:endParaRPr lang="en-US" sz="1500" b="1" dirty="0"/>
          </a:p>
        </p:txBody>
      </p:sp>
      <p:sp>
        <p:nvSpPr>
          <p:cNvPr id="38" name="Rectangle 37"/>
          <p:cNvSpPr/>
          <p:nvPr/>
        </p:nvSpPr>
        <p:spPr>
          <a:xfrm>
            <a:off x="4127591" y="2914833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88</a:t>
            </a:r>
            <a:endParaRPr lang="en-US" sz="15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709134" y="2432613"/>
            <a:ext cx="3787635" cy="2040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65970" y="2390684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10000 – 13000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55377" y="2390684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6" name="Rectangle 25"/>
          <p:cNvSpPr/>
          <p:nvPr/>
        </p:nvSpPr>
        <p:spPr>
          <a:xfrm>
            <a:off x="2936384" y="2390684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535</a:t>
            </a:r>
            <a:endParaRPr lang="en-US" sz="1500" b="1" dirty="0"/>
          </a:p>
        </p:txBody>
      </p:sp>
      <p:sp>
        <p:nvSpPr>
          <p:cNvPr id="28" name="Rectangle 27"/>
          <p:cNvSpPr/>
          <p:nvPr/>
        </p:nvSpPr>
        <p:spPr>
          <a:xfrm>
            <a:off x="4176482" y="2390684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00" name="Cloud Callout 99"/>
          <p:cNvSpPr/>
          <p:nvPr/>
        </p:nvSpPr>
        <p:spPr>
          <a:xfrm>
            <a:off x="5060766" y="2211710"/>
            <a:ext cx="3327658" cy="1023095"/>
          </a:xfrm>
          <a:prstGeom prst="cloudCallout">
            <a:avLst>
              <a:gd name="adj1" fmla="val -88980"/>
              <a:gd name="adj2" fmla="val -14811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families exactly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899488" y="1646957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557097" y="1688594"/>
            <a:ext cx="296901" cy="1488355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448390" y="1642348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03315" y="2914833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82</a:t>
            </a:r>
            <a:endParaRPr lang="en-US" sz="1500" b="1" dirty="0"/>
          </a:p>
        </p:txBody>
      </p:sp>
      <p:sp>
        <p:nvSpPr>
          <p:cNvPr id="12" name="Rectangle 11"/>
          <p:cNvSpPr/>
          <p:nvPr/>
        </p:nvSpPr>
        <p:spPr>
          <a:xfrm>
            <a:off x="3537844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3503315" y="1864520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3503315" y="2124761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27</a:t>
            </a:r>
            <a:endParaRPr lang="en-US" sz="1500" b="1" dirty="0"/>
          </a:p>
        </p:txBody>
      </p:sp>
      <p:sp>
        <p:nvSpPr>
          <p:cNvPr id="32" name="Rectangle 31"/>
          <p:cNvSpPr/>
          <p:nvPr/>
        </p:nvSpPr>
        <p:spPr>
          <a:xfrm>
            <a:off x="3503315" y="2663676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59</a:t>
            </a:r>
            <a:endParaRPr lang="en-US" sz="1500" b="1" dirty="0"/>
          </a:p>
        </p:txBody>
      </p:sp>
      <p:sp>
        <p:nvSpPr>
          <p:cNvPr id="27" name="Rectangle 26"/>
          <p:cNvSpPr/>
          <p:nvPr/>
        </p:nvSpPr>
        <p:spPr>
          <a:xfrm>
            <a:off x="3503315" y="2390684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29</a:t>
            </a:r>
            <a:endParaRPr lang="en-US" sz="1500" b="1" dirty="0"/>
          </a:p>
        </p:txBody>
      </p:sp>
      <p:sp>
        <p:nvSpPr>
          <p:cNvPr id="101" name="Oval 100"/>
          <p:cNvSpPr/>
          <p:nvPr/>
        </p:nvSpPr>
        <p:spPr>
          <a:xfrm>
            <a:off x="3550231" y="2410823"/>
            <a:ext cx="285814" cy="28589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6017502" y="190378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6418518" y="1779662"/>
            <a:ext cx="441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29</a:t>
            </a:r>
            <a:endParaRPr lang="en-US" sz="16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6319041" y="2073059"/>
            <a:ext cx="6400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307147" y="2018300"/>
            <a:ext cx="66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2400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5580112" y="1923678"/>
            <a:ext cx="533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ym typeface="Symbol"/>
              </a:rPr>
              <a:t>P</a:t>
            </a:r>
            <a:r>
              <a:rPr lang="en-US" sz="1600" baseline="-25000" dirty="0" smtClean="0">
                <a:sym typeface="Symbol"/>
              </a:rPr>
              <a:t>1</a:t>
            </a:r>
            <a:endParaRPr lang="en-US" sz="1600" baseline="-25000" dirty="0"/>
          </a:p>
        </p:txBody>
      </p:sp>
      <p:sp>
        <p:nvSpPr>
          <p:cNvPr id="84" name="Rectangle 83"/>
          <p:cNvSpPr/>
          <p:nvPr/>
        </p:nvSpPr>
        <p:spPr>
          <a:xfrm>
            <a:off x="5067299" y="1203598"/>
            <a:ext cx="3393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Suppose a family is chosen. </a:t>
            </a:r>
            <a:r>
              <a:rPr lang="en-US" sz="1600" b="1" dirty="0" smtClean="0">
                <a:solidFill>
                  <a:srgbClr val="0000FF"/>
                </a:solidFill>
              </a:rPr>
              <a:t>Find </a:t>
            </a:r>
            <a:r>
              <a:rPr lang="en-US" sz="1600" b="1" dirty="0">
                <a:solidFill>
                  <a:srgbClr val="0000FF"/>
                </a:solidFill>
              </a:rPr>
              <a:t>the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probability </a:t>
            </a:r>
            <a:r>
              <a:rPr lang="en-US" sz="1600" b="1" dirty="0">
                <a:solidFill>
                  <a:srgbClr val="0000FF"/>
                </a:solidFill>
              </a:rPr>
              <a:t>that the family chosen is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90" grpId="0" animBg="1"/>
      <p:bldP spid="90" grpId="1" animBg="1"/>
      <p:bldP spid="89" grpId="0" animBg="1"/>
      <p:bldP spid="89" grpId="1" animBg="1"/>
      <p:bldP spid="88" grpId="0" animBg="1"/>
      <p:bldP spid="88" grpId="1" animBg="1"/>
      <p:bldP spid="87" grpId="0" animBg="1"/>
      <p:bldP spid="87" grpId="1" animBg="1"/>
      <p:bldP spid="76" grpId="0" animBg="1"/>
      <p:bldP spid="76" grpId="1" animBg="1"/>
      <p:bldP spid="59" grpId="0"/>
      <p:bldP spid="60" grpId="0"/>
      <p:bldP spid="61" grpId="0"/>
      <p:bldP spid="62" grpId="0"/>
      <p:bldP spid="63" grpId="0"/>
      <p:bldP spid="64" grpId="0" build="p"/>
      <p:bldP spid="65" grpId="0"/>
      <p:bldP spid="66" grpId="0"/>
      <p:bldP spid="67" grpId="0" build="p"/>
      <p:bldP spid="68" grpId="0"/>
      <p:bldP spid="70" grpId="0"/>
      <p:bldP spid="72" grpId="0"/>
      <p:bldP spid="86" grpId="0" animBg="1"/>
      <p:bldP spid="86" grpId="1" animBg="1"/>
      <p:bldP spid="95" grpId="0" animBg="1"/>
      <p:bldP spid="95" grpId="1" animBg="1"/>
      <p:bldP spid="97" grpId="0" animBg="1"/>
      <p:bldP spid="97" grpId="1" animBg="1"/>
      <p:bldP spid="80" grpId="0" animBg="1"/>
      <p:bldP spid="80" grpId="1" animBg="1"/>
      <p:bldP spid="98" grpId="0" animBg="1"/>
      <p:bldP spid="98" grpId="1" animBg="1"/>
      <p:bldP spid="100" grpId="0" animBg="1"/>
      <p:bldP spid="100" grpId="1" animBg="1"/>
      <p:bldP spid="99" grpId="0" animBg="1"/>
      <p:bldP spid="99" grpId="1" animBg="1"/>
      <p:bldP spid="101" grpId="0" animBg="1"/>
      <p:bldP spid="101" grpId="1" animBg="1"/>
      <p:bldP spid="101" grpId="2" animBg="1"/>
      <p:bldP spid="94" grpId="0"/>
      <p:bldP spid="106" grpId="0"/>
      <p:bldP spid="108" grpId="0"/>
      <p:bldP spid="109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75740" y="1387905"/>
            <a:ext cx="4149175" cy="1800167"/>
            <a:chOff x="5504935" y="2162196"/>
            <a:chExt cx="3197650" cy="1800167"/>
          </a:xfrm>
        </p:grpSpPr>
        <p:sp>
          <p:nvSpPr>
            <p:cNvPr id="44" name="Rectangle 43"/>
            <p:cNvSpPr/>
            <p:nvPr/>
          </p:nvSpPr>
          <p:spPr>
            <a:xfrm>
              <a:off x="5510439" y="319141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8744" y="2162196"/>
              <a:ext cx="1898336" cy="2543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97537" y="2419785"/>
              <a:ext cx="189833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04935" y="267283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0439" y="2931910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10439" y="345070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0439" y="3708003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10439" y="2162197"/>
              <a:ext cx="1293810" cy="51194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4949462" y="3262846"/>
            <a:ext cx="1786624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ounded Rectangle 92"/>
          <p:cNvSpPr/>
          <p:nvPr/>
        </p:nvSpPr>
        <p:spPr>
          <a:xfrm>
            <a:off x="1604277" y="3249097"/>
            <a:ext cx="2474553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1327169" y="3457272"/>
            <a:ext cx="2748881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ounded Rectangle 95"/>
          <p:cNvSpPr/>
          <p:nvPr/>
        </p:nvSpPr>
        <p:spPr>
          <a:xfrm>
            <a:off x="1685968" y="3892206"/>
            <a:ext cx="581776" cy="2244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ounded Rectangle 96"/>
          <p:cNvSpPr/>
          <p:nvPr/>
        </p:nvSpPr>
        <p:spPr>
          <a:xfrm>
            <a:off x="959275" y="3655594"/>
            <a:ext cx="6583164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ounded Rectangle 97"/>
          <p:cNvSpPr/>
          <p:nvPr/>
        </p:nvSpPr>
        <p:spPr>
          <a:xfrm>
            <a:off x="963085" y="3880933"/>
            <a:ext cx="721018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2892001" y="706593"/>
            <a:ext cx="1149901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00109" y="655998"/>
            <a:ext cx="746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An </a:t>
            </a:r>
            <a:r>
              <a:rPr lang="en-US" sz="1600" b="1" dirty="0" smtClean="0">
                <a:solidFill>
                  <a:srgbClr val="0000FF"/>
                </a:solidFill>
              </a:rPr>
              <a:t>organization </a:t>
            </a:r>
            <a:r>
              <a:rPr lang="en-US" sz="1600" b="1" dirty="0">
                <a:solidFill>
                  <a:srgbClr val="0000FF"/>
                </a:solidFill>
              </a:rPr>
              <a:t>selected 2400 families at random and surveyed them to determine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827" y="858887"/>
            <a:ext cx="6934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 relationship between income level and the number of vehicles in a family. The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184" y="1087798"/>
            <a:ext cx="4391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information gathered is listed in the table below.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3358" y="2390684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535</a:t>
            </a:r>
            <a:endParaRPr lang="en-US" sz="15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68815" y="1893470"/>
            <a:ext cx="0" cy="12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077089" y="1637739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645364" y="1642348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096462" y="1646957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140" y="3181842"/>
            <a:ext cx="6290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(</a:t>
            </a:r>
            <a:r>
              <a:rPr lang="en-IN" sz="1600" b="1" dirty="0" smtClean="0">
                <a:solidFill>
                  <a:srgbClr val="0000FF"/>
                </a:solidFill>
              </a:rPr>
              <a:t>ii</a:t>
            </a:r>
            <a:r>
              <a:rPr lang="en-IN" sz="1600" b="1" dirty="0">
                <a:solidFill>
                  <a:srgbClr val="0000FF"/>
                </a:solidFill>
              </a:rPr>
              <a:t>) Earning less than </a:t>
            </a:r>
            <a:r>
              <a:rPr lang="en-IN" sz="1600" b="1" dirty="0" err="1">
                <a:solidFill>
                  <a:srgbClr val="0000FF"/>
                </a:solidFill>
              </a:rPr>
              <a:t>Rs</a:t>
            </a:r>
            <a:r>
              <a:rPr lang="en-IN" sz="1600" b="1" dirty="0">
                <a:solidFill>
                  <a:srgbClr val="0000FF"/>
                </a:solidFill>
              </a:rPr>
              <a:t>. 7000 per month and does not own any vehicle.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16" y="3392957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+mj-lt"/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4400" y="3391612"/>
            <a:ext cx="2867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</a:rPr>
              <a:t>The total number of families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95650" y="33775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=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32208" y="3391612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2400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7304" y="3576414"/>
            <a:ext cx="7051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(iii) Number of families earning less than </a:t>
            </a:r>
            <a:r>
              <a:rPr lang="en-US" sz="1600" dirty="0" err="1"/>
              <a:t>Rs</a:t>
            </a:r>
            <a:r>
              <a:rPr lang="en-US" sz="1600" dirty="0"/>
              <a:t> 7000 per month and does not own </a:t>
            </a:r>
            <a:r>
              <a:rPr lang="en-US" sz="1600" dirty="0" smtClean="0"/>
              <a:t>any   </a:t>
            </a:r>
          </a:p>
          <a:p>
            <a:r>
              <a:rPr lang="en-US" sz="1600" dirty="0" smtClean="0"/>
              <a:t>       vehicle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1684103" y="38256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920661" y="3825671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628146" y="4080727"/>
            <a:ext cx="742159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buFont typeface="Symbol"/>
              <a:buChar char="\"/>
            </a:pPr>
            <a:r>
              <a:rPr lang="en-US" sz="1600" dirty="0" smtClean="0"/>
              <a:t>Let P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r>
              <a:rPr lang="en-US" sz="1600" dirty="0"/>
              <a:t>(Families earning </a:t>
            </a:r>
            <a:r>
              <a:rPr lang="en-US" sz="1600" dirty="0" smtClean="0"/>
              <a:t>less than Rs.7000 </a:t>
            </a:r>
            <a:r>
              <a:rPr lang="en-US" sz="1600" dirty="0"/>
              <a:t>per month and </a:t>
            </a:r>
            <a:endParaRPr lang="en-US" sz="1600" dirty="0" smtClean="0"/>
          </a:p>
          <a:p>
            <a:pPr>
              <a:spcBef>
                <a:spcPts val="400"/>
              </a:spcBef>
            </a:pPr>
            <a:r>
              <a:rPr lang="en-US" sz="1600" dirty="0" smtClean="0"/>
              <a:t>      owning no </a:t>
            </a:r>
            <a:r>
              <a:rPr lang="en-US" sz="1600" dirty="0"/>
              <a:t>vehicles)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77862" y="45406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8321697" y="4440299"/>
            <a:ext cx="498775" cy="557166"/>
            <a:chOff x="3495382" y="3418155"/>
            <a:chExt cx="498775" cy="557166"/>
          </a:xfrm>
        </p:grpSpPr>
        <p:sp>
          <p:nvSpPr>
            <p:cNvPr id="84" name="Rectangle 83"/>
            <p:cNvSpPr/>
            <p:nvPr/>
          </p:nvSpPr>
          <p:spPr>
            <a:xfrm>
              <a:off x="3594122" y="3418155"/>
              <a:ext cx="301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38668" y="3714750"/>
              <a:ext cx="412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495382" y="3636767"/>
              <a:ext cx="4987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240</a:t>
              </a:r>
              <a:endParaRPr lang="en-US" sz="1600" dirty="0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4192724" y="4887987"/>
            <a:ext cx="2124246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ounded Rectangle 99"/>
          <p:cNvSpPr/>
          <p:nvPr/>
        </p:nvSpPr>
        <p:spPr>
          <a:xfrm>
            <a:off x="3341563" y="4329688"/>
            <a:ext cx="3763232" cy="4221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3108139" y="43562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3288370" y="4227934"/>
            <a:ext cx="3968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 </a:t>
            </a:r>
            <a:r>
              <a:rPr lang="en-US" sz="1600" dirty="0"/>
              <a:t>of families earning </a:t>
            </a:r>
            <a:r>
              <a:rPr lang="en-US" sz="1600" dirty="0" smtClean="0"/>
              <a:t>less than 7000p.m  and does not own any vehicle</a:t>
            </a:r>
            <a:endParaRPr lang="en-US" sz="16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326230" y="4803998"/>
            <a:ext cx="381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162661" y="4825484"/>
            <a:ext cx="2219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Total </a:t>
            </a:r>
            <a:r>
              <a:rPr lang="en-US" sz="1600" dirty="0"/>
              <a:t>number of families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405076" y="45598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7614313" y="4442830"/>
            <a:ext cx="533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7640743" y="4736227"/>
            <a:ext cx="4809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549260" y="4681468"/>
            <a:ext cx="66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2400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875340" y="4526933"/>
            <a:ext cx="115970" cy="1652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7978971" y="4768102"/>
            <a:ext cx="115970" cy="1652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Callout 90" hidden="1"/>
          <p:cNvSpPr/>
          <p:nvPr/>
        </p:nvSpPr>
        <p:spPr>
          <a:xfrm>
            <a:off x="4190682" y="3579862"/>
            <a:ext cx="3660424" cy="1023095"/>
          </a:xfrm>
          <a:prstGeom prst="cloudCallout">
            <a:avLst>
              <a:gd name="adj1" fmla="val -60824"/>
              <a:gd name="adj2" fmla="val -303421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total no. of families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92" name="Cloud Callout 91" hidden="1"/>
          <p:cNvSpPr/>
          <p:nvPr/>
        </p:nvSpPr>
        <p:spPr>
          <a:xfrm>
            <a:off x="4150815" y="3204839"/>
            <a:ext cx="2941466" cy="1023095"/>
          </a:xfrm>
          <a:prstGeom prst="cloudCallout">
            <a:avLst>
              <a:gd name="adj1" fmla="val -55464"/>
              <a:gd name="adj2" fmla="val -55402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is the income range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0" name="Cloud Callout 109"/>
          <p:cNvSpPr/>
          <p:nvPr/>
        </p:nvSpPr>
        <p:spPr>
          <a:xfrm>
            <a:off x="4600790" y="2113858"/>
            <a:ext cx="3660424" cy="1023095"/>
          </a:xfrm>
          <a:prstGeom prst="cloudCallout">
            <a:avLst>
              <a:gd name="adj1" fmla="val -26523"/>
              <a:gd name="adj2" fmla="val -2133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no. of vehicles required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1" name="Cloud Callout 110"/>
          <p:cNvSpPr/>
          <p:nvPr/>
        </p:nvSpPr>
        <p:spPr>
          <a:xfrm>
            <a:off x="5212427" y="1490548"/>
            <a:ext cx="3327658" cy="1023095"/>
          </a:xfrm>
          <a:prstGeom prst="cloudCallout">
            <a:avLst>
              <a:gd name="adj1" fmla="val -119603"/>
              <a:gd name="adj2" fmla="val 9308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families exactly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7715" y="1361947"/>
            <a:ext cx="14947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b="1" dirty="0"/>
              <a:t>Monthly </a:t>
            </a:r>
            <a:r>
              <a:rPr lang="en-US" sz="1500" b="1" dirty="0" smtClean="0"/>
              <a:t>income</a:t>
            </a:r>
          </a:p>
          <a:p>
            <a:pPr lvl="0" algn="ctr"/>
            <a:r>
              <a:rPr lang="en-US" sz="1500" b="1" dirty="0" smtClean="0"/>
              <a:t>(in </a:t>
            </a:r>
            <a:r>
              <a:rPr lang="en-US" sz="1500" b="1" dirty="0" err="1" smtClean="0"/>
              <a:t>Rs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3034636" y="1398051"/>
            <a:ext cx="1618908" cy="20404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83301" y="1333786"/>
            <a:ext cx="16817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Vehicles per family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1141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" name="Rectangle 11"/>
          <p:cNvSpPr/>
          <p:nvPr/>
        </p:nvSpPr>
        <p:spPr>
          <a:xfrm>
            <a:off x="3749180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4097323" y="1623101"/>
            <a:ext cx="834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Above 2</a:t>
            </a:r>
            <a:endParaRPr lang="en-US" sz="15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2654282" y="1656374"/>
            <a:ext cx="294477" cy="1520873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652351" y="162310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9" name="Rectangle 18"/>
          <p:cNvSpPr/>
          <p:nvPr/>
        </p:nvSpPr>
        <p:spPr>
          <a:xfrm>
            <a:off x="911836" y="2124761"/>
            <a:ext cx="12474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7000 – 10000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33358" y="2124761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305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3700289" y="2124761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27</a:t>
            </a:r>
            <a:endParaRPr lang="en-US" sz="1500" b="1" dirty="0"/>
          </a:p>
        </p:txBody>
      </p:sp>
      <p:sp>
        <p:nvSpPr>
          <p:cNvPr id="23" name="Rectangle 22"/>
          <p:cNvSpPr/>
          <p:nvPr/>
        </p:nvSpPr>
        <p:spPr>
          <a:xfrm>
            <a:off x="4373456" y="212476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862944" y="2390684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10000 – 13000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00289" y="2390684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29</a:t>
            </a:r>
            <a:endParaRPr lang="en-US" sz="1500" b="1" dirty="0"/>
          </a:p>
        </p:txBody>
      </p:sp>
      <p:sp>
        <p:nvSpPr>
          <p:cNvPr id="28" name="Rectangle 27"/>
          <p:cNvSpPr/>
          <p:nvPr/>
        </p:nvSpPr>
        <p:spPr>
          <a:xfrm>
            <a:off x="4373456" y="2390684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9" name="Rectangle 28"/>
          <p:cNvSpPr/>
          <p:nvPr/>
        </p:nvSpPr>
        <p:spPr>
          <a:xfrm>
            <a:off x="862944" y="2663676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13000 – 16000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33358" y="2663676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469</a:t>
            </a:r>
            <a:endParaRPr lang="en-US" sz="1500" b="1" dirty="0"/>
          </a:p>
        </p:txBody>
      </p:sp>
      <p:sp>
        <p:nvSpPr>
          <p:cNvPr id="32" name="Rectangle 31"/>
          <p:cNvSpPr/>
          <p:nvPr/>
        </p:nvSpPr>
        <p:spPr>
          <a:xfrm>
            <a:off x="3700289" y="2663676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59</a:t>
            </a:r>
            <a:endParaRPr lang="en-US" sz="1500" b="1" dirty="0"/>
          </a:p>
        </p:txBody>
      </p:sp>
      <p:sp>
        <p:nvSpPr>
          <p:cNvPr id="33" name="Rectangle 32"/>
          <p:cNvSpPr/>
          <p:nvPr/>
        </p:nvSpPr>
        <p:spPr>
          <a:xfrm>
            <a:off x="4324565" y="2663676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34" name="Rectangle 33"/>
          <p:cNvSpPr/>
          <p:nvPr/>
        </p:nvSpPr>
        <p:spPr>
          <a:xfrm>
            <a:off x="856820" y="2914833"/>
            <a:ext cx="13574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16000 or more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3358" y="2914833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579</a:t>
            </a:r>
            <a:endParaRPr lang="en-US" sz="1500" b="1" dirty="0"/>
          </a:p>
        </p:txBody>
      </p:sp>
      <p:sp>
        <p:nvSpPr>
          <p:cNvPr id="37" name="Rectangle 36"/>
          <p:cNvSpPr/>
          <p:nvPr/>
        </p:nvSpPr>
        <p:spPr>
          <a:xfrm>
            <a:off x="3700289" y="2914833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82</a:t>
            </a:r>
            <a:endParaRPr lang="en-US" sz="1500" b="1" dirty="0"/>
          </a:p>
        </p:txBody>
      </p:sp>
      <p:sp>
        <p:nvSpPr>
          <p:cNvPr id="38" name="Rectangle 37"/>
          <p:cNvSpPr/>
          <p:nvPr/>
        </p:nvSpPr>
        <p:spPr>
          <a:xfrm>
            <a:off x="4324565" y="2914833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88</a:t>
            </a:r>
            <a:endParaRPr lang="en-US" sz="1500" b="1" dirty="0"/>
          </a:p>
        </p:txBody>
      </p:sp>
      <p:sp>
        <p:nvSpPr>
          <p:cNvPr id="20" name="Rectangle 19"/>
          <p:cNvSpPr/>
          <p:nvPr/>
        </p:nvSpPr>
        <p:spPr>
          <a:xfrm>
            <a:off x="2652351" y="2124761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25" name="Rectangle 24"/>
          <p:cNvSpPr/>
          <p:nvPr/>
        </p:nvSpPr>
        <p:spPr>
          <a:xfrm>
            <a:off x="2652351" y="2390684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0" name="Rectangle 29"/>
          <p:cNvSpPr/>
          <p:nvPr/>
        </p:nvSpPr>
        <p:spPr>
          <a:xfrm>
            <a:off x="2652351" y="2663676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35" name="Rectangle 34"/>
          <p:cNvSpPr/>
          <p:nvPr/>
        </p:nvSpPr>
        <p:spPr>
          <a:xfrm>
            <a:off x="2652351" y="291483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862944" y="1935823"/>
            <a:ext cx="3960317" cy="2040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929" y="1864520"/>
            <a:ext cx="13612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Less than 7000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33358" y="1864520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160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3700289" y="1864520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18" name="Rectangle 17"/>
          <p:cNvSpPr/>
          <p:nvPr/>
        </p:nvSpPr>
        <p:spPr>
          <a:xfrm>
            <a:off x="4373456" y="1864520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5" name="Rectangle 14"/>
          <p:cNvSpPr/>
          <p:nvPr/>
        </p:nvSpPr>
        <p:spPr>
          <a:xfrm>
            <a:off x="2603460" y="1864520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10</a:t>
            </a:r>
            <a:endParaRPr lang="en-US" sz="1500" b="1" dirty="0"/>
          </a:p>
        </p:txBody>
      </p:sp>
      <p:sp>
        <p:nvSpPr>
          <p:cNvPr id="112" name="Oval 111"/>
          <p:cNvSpPr/>
          <p:nvPr/>
        </p:nvSpPr>
        <p:spPr>
          <a:xfrm>
            <a:off x="2648669" y="1887742"/>
            <a:ext cx="287300" cy="26932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5067299" y="1131590"/>
            <a:ext cx="3393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Suppose a family is chosen. </a:t>
            </a:r>
            <a:r>
              <a:rPr lang="en-US" sz="1600" b="1" dirty="0" smtClean="0">
                <a:solidFill>
                  <a:srgbClr val="0000FF"/>
                </a:solidFill>
              </a:rPr>
              <a:t>Find </a:t>
            </a:r>
            <a:r>
              <a:rPr lang="en-US" sz="1600" b="1" dirty="0">
                <a:solidFill>
                  <a:srgbClr val="0000FF"/>
                </a:solidFill>
              </a:rPr>
              <a:t>the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probability </a:t>
            </a:r>
            <a:r>
              <a:rPr lang="en-US" sz="1600" b="1" dirty="0">
                <a:solidFill>
                  <a:srgbClr val="0000FF"/>
                </a:solidFill>
              </a:rPr>
              <a:t>that the family chosen is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3" grpId="0" animBg="1"/>
      <p:bldP spid="93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72" grpId="0" animBg="1"/>
      <p:bldP spid="72" grpId="1" animBg="1"/>
      <p:bldP spid="59" grpId="0"/>
      <p:bldP spid="60" grpId="0"/>
      <p:bldP spid="61" grpId="0"/>
      <p:bldP spid="62" grpId="0"/>
      <p:bldP spid="63" grpId="0"/>
      <p:bldP spid="73" grpId="0" build="p"/>
      <p:bldP spid="74" grpId="0"/>
      <p:bldP spid="75" grpId="0"/>
      <p:bldP spid="76" grpId="0" build="p"/>
      <p:bldP spid="82" grpId="0"/>
      <p:bldP spid="99" grpId="0" animBg="1"/>
      <p:bldP spid="99" grpId="1" animBg="1"/>
      <p:bldP spid="100" grpId="0" animBg="1"/>
      <p:bldP spid="100" grpId="1" animBg="1"/>
      <p:bldP spid="101" grpId="0"/>
      <p:bldP spid="102" grpId="0"/>
      <p:bldP spid="104" grpId="0"/>
      <p:bldP spid="105" grpId="0"/>
      <p:bldP spid="106" grpId="0"/>
      <p:bldP spid="108" grpId="0"/>
      <p:bldP spid="91" grpId="0" animBg="1"/>
      <p:bldP spid="91" grpId="1" animBg="1"/>
      <p:bldP spid="92" grpId="0" animBg="1"/>
      <p:bldP spid="92" grpId="1" animBg="1"/>
      <p:bldP spid="110" grpId="0" animBg="1"/>
      <p:bldP spid="110" grpId="1" animBg="1"/>
      <p:bldP spid="111" grpId="0" animBg="1"/>
      <p:bldP spid="111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112" grpId="0" animBg="1"/>
      <p:bldP spid="112" grpId="1" animBg="1"/>
      <p:bldP spid="112" grpId="2" animBg="1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90006" y="1235128"/>
            <a:ext cx="4142034" cy="1800167"/>
            <a:chOff x="5510439" y="2162196"/>
            <a:chExt cx="3192146" cy="1800167"/>
          </a:xfrm>
        </p:grpSpPr>
        <p:sp>
          <p:nvSpPr>
            <p:cNvPr id="7" name="Rectangle 6"/>
            <p:cNvSpPr/>
            <p:nvPr/>
          </p:nvSpPr>
          <p:spPr>
            <a:xfrm>
              <a:off x="6804249" y="2162196"/>
              <a:ext cx="1898336" cy="2543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4249" y="2416720"/>
              <a:ext cx="189833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10439" y="267283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0439" y="2931910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10439" y="319141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10439" y="3450705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0439" y="3708003"/>
              <a:ext cx="3192146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10439" y="2162197"/>
              <a:ext cx="1293810" cy="51194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1291845" y="3178179"/>
            <a:ext cx="2819113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ounded Rectangle 104"/>
          <p:cNvSpPr/>
          <p:nvPr/>
        </p:nvSpPr>
        <p:spPr>
          <a:xfrm>
            <a:off x="2893873" y="569246"/>
            <a:ext cx="1172021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95" name="Rounded Rectangle 94"/>
          <p:cNvSpPr/>
          <p:nvPr/>
        </p:nvSpPr>
        <p:spPr>
          <a:xfrm>
            <a:off x="6704210" y="3878882"/>
            <a:ext cx="458913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928284" y="3424585"/>
            <a:ext cx="4396598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ounded Rectangle 92"/>
          <p:cNvSpPr/>
          <p:nvPr/>
        </p:nvSpPr>
        <p:spPr>
          <a:xfrm>
            <a:off x="2878798" y="3873990"/>
            <a:ext cx="2516162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ounded Rectangle 91"/>
          <p:cNvSpPr/>
          <p:nvPr/>
        </p:nvSpPr>
        <p:spPr>
          <a:xfrm>
            <a:off x="1210794" y="3873201"/>
            <a:ext cx="1530526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ounded Rectangle 74"/>
          <p:cNvSpPr/>
          <p:nvPr/>
        </p:nvSpPr>
        <p:spPr>
          <a:xfrm>
            <a:off x="3253852" y="1522422"/>
            <a:ext cx="227502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ounded Rectangle 72"/>
          <p:cNvSpPr/>
          <p:nvPr/>
        </p:nvSpPr>
        <p:spPr>
          <a:xfrm>
            <a:off x="2678550" y="1522296"/>
            <a:ext cx="225250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00109" y="516176"/>
            <a:ext cx="7468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An </a:t>
            </a:r>
            <a:r>
              <a:rPr lang="en-US" sz="1600" b="1" dirty="0" smtClean="0">
                <a:solidFill>
                  <a:srgbClr val="0000FF"/>
                </a:solidFill>
              </a:rPr>
              <a:t>organization </a:t>
            </a:r>
            <a:r>
              <a:rPr lang="en-US" sz="1600" b="1" dirty="0">
                <a:solidFill>
                  <a:srgbClr val="0000FF"/>
                </a:solidFill>
              </a:rPr>
              <a:t>selected 2400 families at random and surveyed them to determine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184" y="735251"/>
            <a:ext cx="6934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 relationship between income level and the number of vehicles in a family. The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184" y="947976"/>
            <a:ext cx="43916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information gathered is listed in the table below.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52351" y="147364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1" name="Rectangle 10"/>
          <p:cNvSpPr/>
          <p:nvPr/>
        </p:nvSpPr>
        <p:spPr>
          <a:xfrm>
            <a:off x="3231141" y="147364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" name="Rectangle 11"/>
          <p:cNvSpPr/>
          <p:nvPr/>
        </p:nvSpPr>
        <p:spPr>
          <a:xfrm>
            <a:off x="3749180" y="147364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4097323" y="1459354"/>
            <a:ext cx="834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Above 2</a:t>
            </a:r>
            <a:endParaRPr lang="en-US" sz="1500" b="1" dirty="0"/>
          </a:p>
        </p:txBody>
      </p:sp>
      <p:sp>
        <p:nvSpPr>
          <p:cNvPr id="34" name="Rectangle 33"/>
          <p:cNvSpPr/>
          <p:nvPr/>
        </p:nvSpPr>
        <p:spPr>
          <a:xfrm>
            <a:off x="856820" y="2765375"/>
            <a:ext cx="13574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16000 or more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77089" y="1488281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645364" y="1492890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096462" y="1497499"/>
            <a:ext cx="1326" cy="153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4348" y="2945398"/>
            <a:ext cx="4457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(iii) </a:t>
            </a:r>
            <a:r>
              <a:rPr lang="en-IN" sz="1600" b="1" dirty="0">
                <a:solidFill>
                  <a:srgbClr val="0000FF"/>
                </a:solidFill>
              </a:rPr>
              <a:t>Owning not more than 1 vehicle</a:t>
            </a:r>
            <a:r>
              <a:rPr lang="en-IN" sz="1600" b="1" dirty="0" smtClean="0">
                <a:solidFill>
                  <a:srgbClr val="0000FF"/>
                </a:solidFill>
              </a:rPr>
              <a:t>.</a:t>
            </a:r>
            <a:endParaRPr lang="en-IN" sz="1600" b="1" dirty="0">
              <a:solidFill>
                <a:srgbClr val="000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348" y="3142293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+mj-lt"/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latin typeface="+mj-lt"/>
              <a:ea typeface="Cambria Math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35204" y="3371573"/>
            <a:ext cx="471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Number of families owning not more than 1 vehicle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08383" y="3599023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120953" y="3599023"/>
            <a:ext cx="2330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Families having no </a:t>
            </a:r>
            <a:r>
              <a:rPr lang="en-US" sz="1600" dirty="0" smtClean="0"/>
              <a:t>vehicle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908383" y="3820539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1120953" y="3820539"/>
            <a:ext cx="1740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(10 + 0 + 1 + 2 + 1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5355460" y="3830457"/>
            <a:ext cx="30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568030" y="3830457"/>
            <a:ext cx="414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1128573" y="4025192"/>
            <a:ext cx="501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Let P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 </a:t>
            </a:r>
            <a:r>
              <a:rPr lang="en-US" sz="1600" dirty="0"/>
              <a:t>(Families owning not more than 1 vehicle)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355460" y="43361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629765" y="4214566"/>
            <a:ext cx="618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2162</a:t>
            </a:r>
            <a:endParaRPr lang="en-US" sz="16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664861" y="4515923"/>
            <a:ext cx="5486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637423" y="4488519"/>
            <a:ext cx="603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2400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479505" y="43361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671766" y="4214566"/>
            <a:ext cx="636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1081</a:t>
            </a:r>
            <a:endParaRPr lang="en-US" sz="16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761435" y="4515923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681194" y="4488519"/>
            <a:ext cx="617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1200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75856" y="3599023"/>
            <a:ext cx="2372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+ Families having 1 vehicle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70958" y="3820539"/>
            <a:ext cx="2780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+ (160 + 305 + 535 + 469 + 579)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861479" y="3830457"/>
            <a:ext cx="750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+ </a:t>
            </a:r>
            <a:r>
              <a:rPr lang="en-US" sz="1600" dirty="0" smtClean="0"/>
              <a:t>2148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479505" y="3830457"/>
            <a:ext cx="750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= 2162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710309" y="4336153"/>
            <a:ext cx="435813" cy="11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710309" y="4597774"/>
            <a:ext cx="435813" cy="1134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904502" y="4134169"/>
            <a:ext cx="4782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1081</a:t>
            </a:r>
            <a:endParaRPr lang="en-US" sz="1050" dirty="0"/>
          </a:p>
        </p:txBody>
      </p:sp>
      <p:sp>
        <p:nvSpPr>
          <p:cNvPr id="108" name="Rectangle 107"/>
          <p:cNvSpPr/>
          <p:nvPr/>
        </p:nvSpPr>
        <p:spPr>
          <a:xfrm>
            <a:off x="6060410" y="4553120"/>
            <a:ext cx="4640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1200</a:t>
            </a:r>
            <a:endParaRPr lang="en-US" sz="1050" dirty="0"/>
          </a:p>
        </p:txBody>
      </p:sp>
      <p:sp>
        <p:nvSpPr>
          <p:cNvPr id="109" name="Rounded Rectangle 108"/>
          <p:cNvSpPr/>
          <p:nvPr/>
        </p:nvSpPr>
        <p:spPr>
          <a:xfrm>
            <a:off x="2170286" y="4558519"/>
            <a:ext cx="2124246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ounded Rectangle 109"/>
          <p:cNvSpPr/>
          <p:nvPr/>
        </p:nvSpPr>
        <p:spPr>
          <a:xfrm>
            <a:off x="1319125" y="4311154"/>
            <a:ext cx="3876752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917153" y="433772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1265931" y="4261230"/>
            <a:ext cx="4007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 </a:t>
            </a:r>
            <a:r>
              <a:rPr lang="en-US" sz="1600" dirty="0"/>
              <a:t>of families owning not more than </a:t>
            </a:r>
            <a:r>
              <a:rPr lang="en-US" sz="1600" dirty="0" smtClean="0"/>
              <a:t>1 vehicle</a:t>
            </a:r>
            <a:endParaRPr lang="en-US" sz="16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319125" y="4544462"/>
            <a:ext cx="3866592" cy="3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140223" y="4487168"/>
            <a:ext cx="2219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Total </a:t>
            </a:r>
            <a:r>
              <a:rPr lang="en-US" sz="1600" dirty="0"/>
              <a:t>number of families</a:t>
            </a:r>
          </a:p>
        </p:txBody>
      </p:sp>
      <p:sp>
        <p:nvSpPr>
          <p:cNvPr id="100" name="Cloud Callout 99"/>
          <p:cNvSpPr/>
          <p:nvPr/>
        </p:nvSpPr>
        <p:spPr>
          <a:xfrm>
            <a:off x="3965226" y="3450642"/>
            <a:ext cx="3689111" cy="845533"/>
          </a:xfrm>
          <a:prstGeom prst="cloudCallout">
            <a:avLst>
              <a:gd name="adj1" fmla="val -50825"/>
              <a:gd name="adj2" fmla="val -364397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total no. of families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99592" y="3143951"/>
            <a:ext cx="2529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</a:rPr>
              <a:t>The total number of families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95650" y="314395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=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32208" y="31439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66"/>
                </a:solidFill>
              </a:rPr>
              <a:t>2400</a:t>
            </a:r>
            <a:endParaRPr lang="en-US" sz="1600" dirty="0">
              <a:solidFill>
                <a:srgbClr val="FF0066"/>
              </a:solidFill>
            </a:endParaRPr>
          </a:p>
        </p:txBody>
      </p:sp>
      <p:sp>
        <p:nvSpPr>
          <p:cNvPr id="121" name="Cloud Callout 120"/>
          <p:cNvSpPr/>
          <p:nvPr/>
        </p:nvSpPr>
        <p:spPr>
          <a:xfrm>
            <a:off x="5123548" y="2560975"/>
            <a:ext cx="3048852" cy="845533"/>
          </a:xfrm>
          <a:prstGeom prst="cloudCallout">
            <a:avLst>
              <a:gd name="adj1" fmla="val -21119"/>
              <a:gd name="adj2" fmla="val 134356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Divide both the number by 2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9" name="Cloud Callout 128"/>
          <p:cNvSpPr/>
          <p:nvPr/>
        </p:nvSpPr>
        <p:spPr>
          <a:xfrm>
            <a:off x="4427984" y="3482096"/>
            <a:ext cx="3552771" cy="1023095"/>
          </a:xfrm>
          <a:prstGeom prst="cloudCallout">
            <a:avLst>
              <a:gd name="adj1" fmla="val -49333"/>
              <a:gd name="adj2" fmla="val -228920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no. of vehicles required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019472" y="1270610"/>
            <a:ext cx="1596019" cy="2020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83301" y="1199568"/>
            <a:ext cx="16817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Vehicles per family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734" y="1212489"/>
            <a:ext cx="14947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b="1" dirty="0"/>
              <a:t>Monthly </a:t>
            </a:r>
            <a:r>
              <a:rPr lang="en-US" sz="1500" b="1" dirty="0" smtClean="0"/>
              <a:t>income</a:t>
            </a:r>
          </a:p>
          <a:p>
            <a:pPr lvl="0" algn="ctr"/>
            <a:r>
              <a:rPr lang="en-US" sz="1500" b="1" dirty="0" smtClean="0"/>
              <a:t>(in </a:t>
            </a:r>
            <a:r>
              <a:rPr lang="en-US" sz="1500" b="1" dirty="0" err="1" smtClean="0"/>
              <a:t>Rs</a:t>
            </a:r>
            <a:r>
              <a:rPr lang="en-US" sz="1500" b="1" dirty="0" smtClean="0"/>
              <a:t>)</a:t>
            </a:r>
            <a:endParaRPr lang="en-US" sz="15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3188399" y="1764850"/>
            <a:ext cx="350077" cy="125432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ounded Rectangle 87"/>
          <p:cNvSpPr/>
          <p:nvPr/>
        </p:nvSpPr>
        <p:spPr>
          <a:xfrm>
            <a:off x="2671914" y="1767932"/>
            <a:ext cx="250252" cy="125432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54929" y="1715062"/>
            <a:ext cx="13612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Less than 7000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3460" y="1715062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10</a:t>
            </a:r>
            <a:endParaRPr lang="en-US" sz="1500" b="1" dirty="0"/>
          </a:p>
        </p:txBody>
      </p:sp>
      <p:sp>
        <p:nvSpPr>
          <p:cNvPr id="16" name="Rectangle 15"/>
          <p:cNvSpPr/>
          <p:nvPr/>
        </p:nvSpPr>
        <p:spPr>
          <a:xfrm>
            <a:off x="3133358" y="1715062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160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3700289" y="1715062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18" name="Rectangle 17"/>
          <p:cNvSpPr/>
          <p:nvPr/>
        </p:nvSpPr>
        <p:spPr>
          <a:xfrm>
            <a:off x="4373456" y="1715062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19" name="Rectangle 18"/>
          <p:cNvSpPr/>
          <p:nvPr/>
        </p:nvSpPr>
        <p:spPr>
          <a:xfrm>
            <a:off x="911836" y="1975303"/>
            <a:ext cx="12474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7000 – 10000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2351" y="197530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0</a:t>
            </a:r>
            <a:endParaRPr lang="en-US" sz="1500" b="1" dirty="0"/>
          </a:p>
        </p:txBody>
      </p:sp>
      <p:sp>
        <p:nvSpPr>
          <p:cNvPr id="21" name="Rectangle 20"/>
          <p:cNvSpPr/>
          <p:nvPr/>
        </p:nvSpPr>
        <p:spPr>
          <a:xfrm>
            <a:off x="3133358" y="1975303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305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3700289" y="1975303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27</a:t>
            </a:r>
            <a:endParaRPr lang="en-US" sz="1500" b="1" dirty="0"/>
          </a:p>
        </p:txBody>
      </p:sp>
      <p:sp>
        <p:nvSpPr>
          <p:cNvPr id="23" name="Rectangle 22"/>
          <p:cNvSpPr/>
          <p:nvPr/>
        </p:nvSpPr>
        <p:spPr>
          <a:xfrm>
            <a:off x="4373456" y="1975303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862944" y="2241226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10000 – 13000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52351" y="2241226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6" name="Rectangle 25"/>
          <p:cNvSpPr/>
          <p:nvPr/>
        </p:nvSpPr>
        <p:spPr>
          <a:xfrm>
            <a:off x="3133358" y="2241226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535</a:t>
            </a:r>
            <a:endParaRPr lang="en-US" sz="1500" b="1" dirty="0"/>
          </a:p>
        </p:txBody>
      </p:sp>
      <p:sp>
        <p:nvSpPr>
          <p:cNvPr id="27" name="Rectangle 26"/>
          <p:cNvSpPr/>
          <p:nvPr/>
        </p:nvSpPr>
        <p:spPr>
          <a:xfrm>
            <a:off x="3700289" y="2241226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29</a:t>
            </a:r>
            <a:endParaRPr lang="en-US" sz="1500" b="1" dirty="0"/>
          </a:p>
        </p:txBody>
      </p:sp>
      <p:sp>
        <p:nvSpPr>
          <p:cNvPr id="28" name="Rectangle 27"/>
          <p:cNvSpPr/>
          <p:nvPr/>
        </p:nvSpPr>
        <p:spPr>
          <a:xfrm>
            <a:off x="4373456" y="2241226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9" name="Rectangle 28"/>
          <p:cNvSpPr/>
          <p:nvPr/>
        </p:nvSpPr>
        <p:spPr>
          <a:xfrm>
            <a:off x="862944" y="2514218"/>
            <a:ext cx="13452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/>
              <a:t>13000 – 16000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52351" y="2514218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31" name="Rectangle 30"/>
          <p:cNvSpPr/>
          <p:nvPr/>
        </p:nvSpPr>
        <p:spPr>
          <a:xfrm>
            <a:off x="3133358" y="2514218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469</a:t>
            </a:r>
            <a:endParaRPr lang="en-US" sz="1500" b="1" dirty="0"/>
          </a:p>
        </p:txBody>
      </p:sp>
      <p:sp>
        <p:nvSpPr>
          <p:cNvPr id="32" name="Rectangle 31"/>
          <p:cNvSpPr/>
          <p:nvPr/>
        </p:nvSpPr>
        <p:spPr>
          <a:xfrm>
            <a:off x="3700289" y="2514218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59</a:t>
            </a:r>
            <a:endParaRPr lang="en-US" sz="1500" b="1" dirty="0"/>
          </a:p>
        </p:txBody>
      </p:sp>
      <p:sp>
        <p:nvSpPr>
          <p:cNvPr id="33" name="Rectangle 32"/>
          <p:cNvSpPr/>
          <p:nvPr/>
        </p:nvSpPr>
        <p:spPr>
          <a:xfrm>
            <a:off x="4324565" y="2514218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25</a:t>
            </a:r>
            <a:endParaRPr lang="en-US" sz="1500" b="1" dirty="0"/>
          </a:p>
        </p:txBody>
      </p:sp>
      <p:sp>
        <p:nvSpPr>
          <p:cNvPr id="37" name="Rectangle 36"/>
          <p:cNvSpPr/>
          <p:nvPr/>
        </p:nvSpPr>
        <p:spPr>
          <a:xfrm>
            <a:off x="3700289" y="2765375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82</a:t>
            </a:r>
            <a:endParaRPr lang="en-US" sz="1500" b="1" dirty="0"/>
          </a:p>
        </p:txBody>
      </p:sp>
      <p:sp>
        <p:nvSpPr>
          <p:cNvPr id="38" name="Rectangle 37"/>
          <p:cNvSpPr/>
          <p:nvPr/>
        </p:nvSpPr>
        <p:spPr>
          <a:xfrm>
            <a:off x="4324565" y="2765375"/>
            <a:ext cx="38023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88</a:t>
            </a:r>
            <a:endParaRPr lang="en-US" sz="15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68815" y="1744012"/>
            <a:ext cx="0" cy="12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52351" y="2765375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6" name="Rectangle 35"/>
          <p:cNvSpPr/>
          <p:nvPr/>
        </p:nvSpPr>
        <p:spPr>
          <a:xfrm>
            <a:off x="3133358" y="2765375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b="1" dirty="0" smtClean="0"/>
              <a:t>579</a:t>
            </a:r>
            <a:endParaRPr lang="en-US" sz="1500" b="1" dirty="0"/>
          </a:p>
        </p:txBody>
      </p:sp>
      <p:sp>
        <p:nvSpPr>
          <p:cNvPr id="118" name="Cloud 117"/>
          <p:cNvSpPr/>
          <p:nvPr/>
        </p:nvSpPr>
        <p:spPr>
          <a:xfrm>
            <a:off x="5220072" y="1836687"/>
            <a:ext cx="3552771" cy="102309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Not more than 1 vehicle means 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9" name="Cloud 118"/>
          <p:cNvSpPr/>
          <p:nvPr/>
        </p:nvSpPr>
        <p:spPr>
          <a:xfrm>
            <a:off x="4898417" y="2179549"/>
            <a:ext cx="3908048" cy="149791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Families having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0 vehicles and families having 1 vehicle are counted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67299" y="1203598"/>
            <a:ext cx="3393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Suppose a family is chosen. </a:t>
            </a:r>
            <a:r>
              <a:rPr lang="en-US" sz="1600" b="1" dirty="0" smtClean="0">
                <a:solidFill>
                  <a:srgbClr val="0000FF"/>
                </a:solidFill>
              </a:rPr>
              <a:t>Find </a:t>
            </a:r>
            <a:r>
              <a:rPr lang="en-US" sz="1600" b="1" dirty="0">
                <a:solidFill>
                  <a:srgbClr val="0000FF"/>
                </a:solidFill>
              </a:rPr>
              <a:t>the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</a:rPr>
              <a:t>probability </a:t>
            </a:r>
            <a:r>
              <a:rPr lang="en-US" sz="1600" b="1" dirty="0">
                <a:solidFill>
                  <a:srgbClr val="0000FF"/>
                </a:solidFill>
              </a:rPr>
              <a:t>that the family chosen is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105" grpId="0" animBg="1"/>
      <p:bldP spid="105" grpId="1" animBg="1"/>
      <p:bldP spid="95" grpId="0" animBg="1"/>
      <p:bldP spid="95" grpId="1" animBg="1"/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75" grpId="0" animBg="1"/>
      <p:bldP spid="75" grpId="1" animBg="1"/>
      <p:bldP spid="73" grpId="0" animBg="1"/>
      <p:bldP spid="73" grpId="1" animBg="1"/>
      <p:bldP spid="59" grpId="0"/>
      <p:bldP spid="60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98" grpId="0"/>
      <p:bldP spid="99" grpId="0"/>
      <p:bldP spid="101" grpId="0"/>
      <p:bldP spid="103" grpId="0"/>
      <p:bldP spid="74" grpId="0"/>
      <p:bldP spid="87" grpId="0"/>
      <p:bldP spid="90" grpId="0"/>
      <p:bldP spid="91" grpId="0"/>
      <p:bldP spid="107" grpId="0"/>
      <p:bldP spid="108" grpId="0"/>
      <p:bldP spid="109" grpId="0" animBg="1"/>
      <p:bldP spid="109" grpId="1" animBg="1"/>
      <p:bldP spid="110" grpId="0" animBg="1"/>
      <p:bldP spid="110" grpId="1" animBg="1"/>
      <p:bldP spid="111" grpId="0"/>
      <p:bldP spid="112" grpId="0"/>
      <p:bldP spid="114" grpId="0"/>
      <p:bldP spid="100" grpId="0" animBg="1"/>
      <p:bldP spid="100" grpId="1" animBg="1"/>
      <p:bldP spid="115" grpId="0"/>
      <p:bldP spid="116" grpId="0"/>
      <p:bldP spid="117" grpId="0"/>
      <p:bldP spid="121" grpId="0" animBg="1"/>
      <p:bldP spid="121" grpId="1" animBg="1"/>
      <p:bldP spid="129" grpId="0" animBg="1"/>
      <p:bldP spid="129" grpId="1" animBg="1"/>
      <p:bldP spid="120" grpId="0" animBg="1"/>
      <p:bldP spid="120" grpId="1" animBg="1"/>
      <p:bldP spid="89" grpId="0" animBg="1"/>
      <p:bldP spid="89" grpId="1" animBg="1"/>
      <p:bldP spid="88" grpId="0" animBg="1"/>
      <p:bldP spid="88" grpId="1" animBg="1"/>
      <p:bldP spid="118" grpId="0" animBg="1"/>
      <p:bldP spid="118" grpId="1" animBg="1"/>
      <p:bldP spid="119" grpId="0" animBg="1"/>
      <p:bldP spid="119" grpId="1" animBg="1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0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491880" y="3267489"/>
            <a:ext cx="4827232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ounded Rectangle 65"/>
          <p:cNvSpPr/>
          <p:nvPr/>
        </p:nvSpPr>
        <p:spPr>
          <a:xfrm>
            <a:off x="1328219" y="3475268"/>
            <a:ext cx="3891853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1535664" y="3942810"/>
            <a:ext cx="3065986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1522965" y="3697395"/>
            <a:ext cx="4373010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ounded Rectangle 57"/>
          <p:cNvSpPr/>
          <p:nvPr/>
        </p:nvSpPr>
        <p:spPr>
          <a:xfrm>
            <a:off x="1247776" y="3255589"/>
            <a:ext cx="7067550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733804" y="1125700"/>
            <a:ext cx="3221536" cy="2093703"/>
            <a:chOff x="5974554" y="2162196"/>
            <a:chExt cx="2906568" cy="2303077"/>
          </a:xfrm>
        </p:grpSpPr>
        <p:sp>
          <p:nvSpPr>
            <p:cNvPr id="29" name="Rectangle 28"/>
            <p:cNvSpPr/>
            <p:nvPr/>
          </p:nvSpPr>
          <p:spPr>
            <a:xfrm>
              <a:off x="5974554" y="2162196"/>
              <a:ext cx="2906568" cy="2543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74554" y="2416720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74554" y="2672835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4554" y="2928418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74554" y="3180937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74554" y="3440227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74554" y="3697525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74554" y="3954217"/>
              <a:ext cx="2906568" cy="2543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74554" y="4210913"/>
              <a:ext cx="2906568" cy="2543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456565" y="640234"/>
            <a:ext cx="5810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A teacher analyses the performance of two sections of </a:t>
            </a:r>
            <a:r>
              <a:rPr lang="en-US" sz="1600" b="1" dirty="0" smtClean="0">
                <a:solidFill>
                  <a:srgbClr val="0000FF"/>
                </a:solidFill>
              </a:rPr>
              <a:t>students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590" y="856948"/>
            <a:ext cx="5534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in a mathematics </a:t>
            </a:r>
            <a:r>
              <a:rPr lang="en-US" sz="1600" b="1" dirty="0" smtClean="0">
                <a:solidFill>
                  <a:srgbClr val="0000FF"/>
                </a:solidFill>
              </a:rPr>
              <a:t>test </a:t>
            </a:r>
            <a:r>
              <a:rPr lang="en-US" sz="1600" b="1" dirty="0">
                <a:solidFill>
                  <a:srgbClr val="0000FF"/>
                </a:solidFill>
              </a:rPr>
              <a:t>of 100 marks given in the following table.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0576" y="3200569"/>
            <a:ext cx="7597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sz="1600" b="1" dirty="0" smtClean="0">
                <a:solidFill>
                  <a:srgbClr val="0000FF"/>
                </a:solidFill>
              </a:rPr>
              <a:t>Find </a:t>
            </a:r>
            <a:r>
              <a:rPr lang="en-US" sz="1600" b="1" dirty="0">
                <a:solidFill>
                  <a:srgbClr val="0000FF"/>
                </a:solidFill>
              </a:rPr>
              <a:t>the probability that a student obtained less </a:t>
            </a:r>
            <a:r>
              <a:rPr lang="en-US" sz="1600" b="1" dirty="0" smtClean="0">
                <a:solidFill>
                  <a:srgbClr val="0000FF"/>
                </a:solidFill>
              </a:rPr>
              <a:t>than 20</a:t>
            </a:r>
            <a:r>
              <a:rPr lang="en-US" sz="1600" b="1" dirty="0">
                <a:solidFill>
                  <a:srgbClr val="0000FF"/>
                </a:solidFill>
              </a:rPr>
              <a:t>% in the </a:t>
            </a:r>
            <a:r>
              <a:rPr lang="en-US" sz="1600" b="1" dirty="0" smtClean="0">
                <a:solidFill>
                  <a:srgbClr val="0000FF"/>
                </a:solidFill>
              </a:rPr>
              <a:t>mathematics test.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560" y="3416214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Soln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47776" y="3431603"/>
            <a:ext cx="4065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Total number of students in mathematics is 90.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47776" y="3651564"/>
            <a:ext cx="4692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(i) T</a:t>
            </a:r>
            <a:r>
              <a:rPr lang="en-US" sz="1600" dirty="0" smtClean="0"/>
              <a:t>he </a:t>
            </a:r>
            <a:r>
              <a:rPr lang="en-US" sz="1600" dirty="0"/>
              <a:t>number of student who obtained less than 20%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75656" y="3880304"/>
            <a:ext cx="276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marks in the mathematics </a:t>
            </a:r>
            <a:r>
              <a:rPr lang="en-US" sz="1600" dirty="0" smtClean="0"/>
              <a:t>test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4089071" y="38649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325629" y="38649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12523" y="4105783"/>
            <a:ext cx="3821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 </a:t>
            </a:r>
            <a:r>
              <a:rPr lang="en-US" sz="1600" dirty="0" smtClean="0"/>
              <a:t>(</a:t>
            </a:r>
            <a:r>
              <a:rPr lang="en-US" sz="1600" dirty="0"/>
              <a:t>a student obtaining less than 20% marks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838201" y="409039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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658820" y="44121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993266" y="4314736"/>
            <a:ext cx="28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7953985" y="4596787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927447" y="4540285"/>
            <a:ext cx="418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57" name="Cloud Callout 56"/>
          <p:cNvSpPr/>
          <p:nvPr/>
        </p:nvSpPr>
        <p:spPr>
          <a:xfrm>
            <a:off x="4601650" y="1794984"/>
            <a:ext cx="2941466" cy="1023095"/>
          </a:xfrm>
          <a:prstGeom prst="cloudCallout">
            <a:avLst>
              <a:gd name="adj1" fmla="val -67812"/>
              <a:gd name="adj2" fmla="val 34966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do we need to find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4532338" y="1915083"/>
            <a:ext cx="3559174" cy="1023095"/>
          </a:xfrm>
          <a:prstGeom prst="cloudCallout">
            <a:avLst>
              <a:gd name="adj1" fmla="val -63530"/>
              <a:gd name="adj2" fmla="val 65999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students are there in all?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84626" y="3024750"/>
            <a:ext cx="2082234" cy="1854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Cloud Callout 61"/>
          <p:cNvSpPr/>
          <p:nvPr/>
        </p:nvSpPr>
        <p:spPr>
          <a:xfrm>
            <a:off x="4736471" y="2047826"/>
            <a:ext cx="3235613" cy="1023095"/>
          </a:xfrm>
          <a:prstGeom prst="cloudCallout">
            <a:avLst>
              <a:gd name="adj1" fmla="val -68240"/>
              <a:gd name="adj2" fmla="val 63206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20% means less than 20 marks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61336" y="1398345"/>
            <a:ext cx="2128815" cy="1854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866420" y="1109234"/>
            <a:ext cx="3106853" cy="2163164"/>
            <a:chOff x="866420" y="1109234"/>
            <a:chExt cx="3106853" cy="2163164"/>
          </a:xfrm>
        </p:grpSpPr>
        <p:sp>
          <p:nvSpPr>
            <p:cNvPr id="7" name="Rectangle 6"/>
            <p:cNvSpPr/>
            <p:nvPr/>
          </p:nvSpPr>
          <p:spPr>
            <a:xfrm>
              <a:off x="1135085" y="1109234"/>
              <a:ext cx="658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Marks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0520" y="1109234"/>
              <a:ext cx="17727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Number of students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446" y="1575574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20 - 30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8771" y="1575574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3446" y="1812011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30 </a:t>
              </a:r>
              <a:r>
                <a:rPr lang="en-US" sz="1400" dirty="0"/>
                <a:t>- </a:t>
              </a:r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48771" y="1812011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3446" y="2036447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40 </a:t>
              </a:r>
              <a:r>
                <a:rPr lang="en-US" sz="1400" dirty="0"/>
                <a:t>- </a:t>
              </a:r>
              <a:r>
                <a:rPr lang="en-US" sz="1400" dirty="0" smtClean="0"/>
                <a:t>50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8771" y="2036447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3446" y="2269569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50 </a:t>
              </a:r>
              <a:r>
                <a:rPr lang="en-US" sz="1400" dirty="0"/>
                <a:t>- </a:t>
              </a:r>
              <a:r>
                <a:rPr lang="en-US" sz="1400" dirty="0" smtClean="0"/>
                <a:t>60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8771" y="2269569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03446" y="2485334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60 </a:t>
              </a:r>
              <a:r>
                <a:rPr lang="en-US" sz="1400" dirty="0"/>
                <a:t>- </a:t>
              </a:r>
              <a:r>
                <a:rPr lang="en-US" sz="1400" dirty="0" smtClean="0"/>
                <a:t>70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48771" y="2485334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6420" y="2739214"/>
              <a:ext cx="1195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70 and above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24209" y="2739214"/>
              <a:ext cx="3253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173073" y="1133618"/>
              <a:ext cx="1008" cy="2104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57472" y="2964621"/>
              <a:ext cx="6135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Total</a:t>
              </a:r>
              <a:endParaRPr lang="en-US" sz="1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8771" y="2964621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90</a:t>
              </a:r>
              <a:endParaRPr lang="en-US" sz="1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5085" y="1339805"/>
              <a:ext cx="658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0 - 20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1088" y="1339805"/>
              <a:ext cx="3716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2801077" y="4614518"/>
            <a:ext cx="3421120" cy="1854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1319124" y="4388468"/>
            <a:ext cx="6309823" cy="1854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999932" y="442751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1265931" y="4312718"/>
            <a:ext cx="6498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 </a:t>
            </a:r>
            <a:r>
              <a:rPr lang="en-US" sz="1600" dirty="0"/>
              <a:t>of </a:t>
            </a:r>
            <a:r>
              <a:rPr lang="en-US" sz="1600" dirty="0" err="1"/>
              <a:t>of</a:t>
            </a:r>
            <a:r>
              <a:rPr lang="en-US" sz="1600" dirty="0"/>
              <a:t> student who obtained less than 20</a:t>
            </a:r>
            <a:r>
              <a:rPr lang="en-US" sz="1600" dirty="0" smtClean="0"/>
              <a:t>% </a:t>
            </a:r>
            <a:r>
              <a:rPr lang="en-US" sz="1600" dirty="0"/>
              <a:t>marks in the mathematics </a:t>
            </a:r>
            <a:r>
              <a:rPr lang="en-US" sz="1600" dirty="0" smtClean="0"/>
              <a:t>test</a:t>
            </a:r>
            <a:endParaRPr lang="en-US" sz="1600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1401763" y="4596391"/>
            <a:ext cx="6268243" cy="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723403" y="4538656"/>
            <a:ext cx="3583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Total number of students in mathematics</a:t>
            </a:r>
          </a:p>
        </p:txBody>
      </p:sp>
    </p:spTree>
    <p:extLst>
      <p:ext uri="{BB962C8B-B14F-4D97-AF65-F5344CB8AC3E}">
        <p14:creationId xmlns:p14="http://schemas.microsoft.com/office/powerpoint/2010/main" val="39486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6" grpId="0" animBg="1"/>
      <p:bldP spid="66" grpId="1" animBg="1"/>
      <p:bldP spid="64" grpId="0" animBg="1"/>
      <p:bldP spid="64" grpId="1" animBg="1"/>
      <p:bldP spid="65" grpId="0" animBg="1"/>
      <p:bldP spid="65" grpId="1" animBg="1"/>
      <p:bldP spid="58" grpId="0" animBg="1"/>
      <p:bldP spid="58" grpId="1" animBg="1"/>
      <p:bldP spid="3" grpId="0"/>
      <p:bldP spid="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3" grpId="0"/>
      <p:bldP spid="57" grpId="0" animBg="1"/>
      <p:bldP spid="57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94" grpId="0" animBg="1"/>
      <p:bldP spid="94" grpId="1" animBg="1"/>
      <p:bldP spid="95" grpId="0" animBg="1"/>
      <p:bldP spid="95" grpId="1" animBg="1"/>
      <p:bldP spid="96" grpId="0"/>
      <p:bldP spid="9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102172" y="3953520"/>
            <a:ext cx="289009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ounded Rectangle 84"/>
          <p:cNvSpPr/>
          <p:nvPr/>
        </p:nvSpPr>
        <p:spPr>
          <a:xfrm>
            <a:off x="1116153" y="3514133"/>
            <a:ext cx="4509222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780413" y="1012112"/>
            <a:ext cx="3221537" cy="2090528"/>
            <a:chOff x="5974554" y="2162196"/>
            <a:chExt cx="2906569" cy="2299584"/>
          </a:xfrm>
        </p:grpSpPr>
        <p:sp>
          <p:nvSpPr>
            <p:cNvPr id="29" name="Rectangle 28"/>
            <p:cNvSpPr/>
            <p:nvPr/>
          </p:nvSpPr>
          <p:spPr>
            <a:xfrm>
              <a:off x="5974554" y="2162196"/>
              <a:ext cx="2906568" cy="2543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74555" y="2416720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74554" y="2672835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4554" y="2925798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74554" y="3180066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74554" y="3434118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74554" y="3691416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74554" y="3950728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74554" y="4207420"/>
              <a:ext cx="2906568" cy="254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456565" y="555431"/>
            <a:ext cx="58108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</a:rPr>
              <a:t>Q. </a:t>
            </a:r>
            <a:r>
              <a:rPr lang="en-US" sz="1500" b="1" dirty="0">
                <a:solidFill>
                  <a:srgbClr val="0000FF"/>
                </a:solidFill>
              </a:rPr>
              <a:t>A teacher analyses the performance of two sections of </a:t>
            </a:r>
            <a:r>
              <a:rPr lang="en-US" sz="1500" b="1" dirty="0" smtClean="0">
                <a:solidFill>
                  <a:srgbClr val="0000FF"/>
                </a:solidFill>
              </a:rPr>
              <a:t>students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590" y="746018"/>
            <a:ext cx="5534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in a mathematics </a:t>
            </a:r>
            <a:r>
              <a:rPr lang="en-US" sz="1500" b="1" dirty="0" smtClean="0">
                <a:solidFill>
                  <a:srgbClr val="0000FF"/>
                </a:solidFill>
              </a:rPr>
              <a:t>test </a:t>
            </a:r>
            <a:r>
              <a:rPr lang="en-US" sz="1500" b="1" dirty="0">
                <a:solidFill>
                  <a:srgbClr val="0000FF"/>
                </a:solidFill>
              </a:rPr>
              <a:t>of 100 marks given in the following table.</a:t>
            </a:r>
            <a:endParaRPr lang="en-US" sz="15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173073" y="1009261"/>
            <a:ext cx="3390" cy="209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90576" y="3081292"/>
            <a:ext cx="5869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(ii) Find the probability that a student obtained marks 60 or above.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9501" y="32427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Soln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82402" y="3450729"/>
            <a:ext cx="4861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Number </a:t>
            </a:r>
            <a:r>
              <a:rPr lang="en-US" sz="1600" dirty="0"/>
              <a:t>of students who obtained marks 60 or above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76052" y="36594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297526" y="3674879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(students in 60 – 70)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31076" y="3674879"/>
            <a:ext cx="30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3203302" y="3674879"/>
            <a:ext cx="1833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(students above 70)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76052" y="38810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297526" y="3896467"/>
            <a:ext cx="407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1547664" y="3896467"/>
            <a:ext cx="311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1719890" y="3896467"/>
            <a:ext cx="311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1892116" y="3896467"/>
            <a:ext cx="311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2048079" y="3896467"/>
            <a:ext cx="437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23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34174" y="4099307"/>
            <a:ext cx="3821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 (a student obtaining marks 60 and above)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9852" y="40839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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542525" y="4399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02934" y="4287882"/>
            <a:ext cx="418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23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827707" y="4589239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802966" y="4561835"/>
            <a:ext cx="418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90</a:t>
            </a:r>
            <a:endParaRPr lang="en-US" sz="1600" dirty="0"/>
          </a:p>
        </p:txBody>
      </p:sp>
      <p:sp>
        <p:nvSpPr>
          <p:cNvPr id="75" name="Rounded Rectangle 74"/>
          <p:cNvSpPr/>
          <p:nvPr/>
        </p:nvSpPr>
        <p:spPr>
          <a:xfrm>
            <a:off x="1113806" y="2425181"/>
            <a:ext cx="653295" cy="1854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925935" y="2668754"/>
            <a:ext cx="1055265" cy="1854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2957800" y="239157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957800" y="2629605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Cloud Callout 77"/>
          <p:cNvSpPr/>
          <p:nvPr/>
        </p:nvSpPr>
        <p:spPr>
          <a:xfrm>
            <a:off x="4497910" y="1202939"/>
            <a:ext cx="3559174" cy="1237946"/>
          </a:xfrm>
          <a:prstGeom prst="cloudCallout">
            <a:avLst>
              <a:gd name="adj1" fmla="val -79659"/>
              <a:gd name="adj2" fmla="val 59102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students scored above 60 marks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625338" y="4614518"/>
            <a:ext cx="3421120" cy="1854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ounded Rectangle 79"/>
          <p:cNvSpPr/>
          <p:nvPr/>
        </p:nvSpPr>
        <p:spPr>
          <a:xfrm>
            <a:off x="1319124" y="4388468"/>
            <a:ext cx="4195851" cy="1854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999932" y="442751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=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1265931" y="4312718"/>
            <a:ext cx="4315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 </a:t>
            </a:r>
            <a:r>
              <a:rPr lang="en-US" sz="1600" dirty="0"/>
              <a:t>of </a:t>
            </a:r>
            <a:r>
              <a:rPr lang="en-US" sz="1600" dirty="0" err="1"/>
              <a:t>of</a:t>
            </a:r>
            <a:r>
              <a:rPr lang="en-US" sz="1600" dirty="0"/>
              <a:t> student who obtained marks 60 or above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298575" y="4591050"/>
            <a:ext cx="42354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547664" y="4538656"/>
            <a:ext cx="3583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Total number of students in mathematics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220433" y="2895798"/>
            <a:ext cx="2052272" cy="18549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866420" y="984877"/>
            <a:ext cx="3106853" cy="2163799"/>
            <a:chOff x="866420" y="984877"/>
            <a:chExt cx="3106853" cy="2163799"/>
          </a:xfrm>
        </p:grpSpPr>
        <p:sp>
          <p:nvSpPr>
            <p:cNvPr id="7" name="Rectangle 6"/>
            <p:cNvSpPr/>
            <p:nvPr/>
          </p:nvSpPr>
          <p:spPr>
            <a:xfrm>
              <a:off x="1135085" y="984877"/>
              <a:ext cx="658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Marks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0520" y="984877"/>
              <a:ext cx="17727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Number of students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5085" y="1215448"/>
              <a:ext cx="658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0 - 20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1088" y="1215448"/>
              <a:ext cx="3716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3446" y="1451217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20 - 30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8771" y="1451217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3446" y="1687654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30 </a:t>
              </a:r>
              <a:r>
                <a:rPr lang="en-US" sz="1400" dirty="0"/>
                <a:t>- </a:t>
              </a:r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48771" y="1687654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3446" y="1912090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40 </a:t>
              </a:r>
              <a:r>
                <a:rPr lang="en-US" sz="1400" dirty="0"/>
                <a:t>- </a:t>
              </a:r>
              <a:r>
                <a:rPr lang="en-US" sz="1400" dirty="0" smtClean="0"/>
                <a:t>50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8771" y="1912090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3446" y="2145212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50 </a:t>
              </a:r>
              <a:r>
                <a:rPr lang="en-US" sz="1400" dirty="0"/>
                <a:t>- </a:t>
              </a:r>
              <a:r>
                <a:rPr lang="en-US" sz="1400" dirty="0" smtClean="0"/>
                <a:t>60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8771" y="2145212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20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48771" y="2360977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24209" y="2614857"/>
              <a:ext cx="3253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03446" y="2360977"/>
              <a:ext cx="7216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60 </a:t>
              </a:r>
              <a:r>
                <a:rPr lang="en-US" sz="1400" dirty="0"/>
                <a:t>- </a:t>
              </a:r>
              <a:r>
                <a:rPr lang="en-US" sz="1400" dirty="0" smtClean="0"/>
                <a:t>70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6420" y="2614857"/>
              <a:ext cx="1195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70 and above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57472" y="2840899"/>
              <a:ext cx="6135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Total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8771" y="2840899"/>
              <a:ext cx="476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1058252" y="3258108"/>
            <a:ext cx="4021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Total number of students in mathematics </a:t>
            </a:r>
            <a:r>
              <a:rPr lang="en-US" sz="1600" dirty="0" smtClean="0">
                <a:solidFill>
                  <a:srgbClr val="FF0000"/>
                </a:solidFill>
              </a:rPr>
              <a:t>= </a:t>
            </a:r>
            <a:r>
              <a:rPr lang="en-US" sz="1600" dirty="0">
                <a:solidFill>
                  <a:srgbClr val="FF0000"/>
                </a:solidFill>
              </a:rPr>
              <a:t>90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5" grpId="0" animBg="1"/>
      <p:bldP spid="85" grpId="1" animBg="1"/>
      <p:bldP spid="3" grpId="0"/>
      <p:bldP spid="5" grpId="0"/>
      <p:bldP spid="40" grpId="0"/>
      <p:bldP spid="41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4" grpId="0"/>
      <p:bldP spid="75" grpId="0" animBg="1"/>
      <p:bldP spid="75" grpId="1" animBg="1"/>
      <p:bldP spid="76" grpId="0" animBg="1"/>
      <p:bldP spid="76" grpId="1" animBg="1"/>
      <p:bldP spid="2" grpId="0" animBg="1"/>
      <p:bldP spid="2" grpId="1" animBg="1"/>
      <p:bldP spid="2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84" grpId="0"/>
      <p:bldP spid="87" grpId="0" animBg="1"/>
      <p:bldP spid="87" grpId="1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07811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2402</Words>
  <Application>Microsoft Office PowerPoint</Application>
  <PresentationFormat>On-screen Show (16:9)</PresentationFormat>
  <Paragraphs>561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Comic Sans MS</vt:lpstr>
      <vt:lpstr>Symbol</vt:lpstr>
      <vt:lpstr>Times New Roman</vt:lpstr>
      <vt:lpstr>Chapter 2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619</cp:revision>
  <dcterms:created xsi:type="dcterms:W3CDTF">2014-07-22T06:31:58Z</dcterms:created>
  <dcterms:modified xsi:type="dcterms:W3CDTF">2022-04-23T04:18:57Z</dcterms:modified>
</cp:coreProperties>
</file>