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436" r:id="rId2"/>
    <p:sldId id="324" r:id="rId3"/>
    <p:sldId id="256" r:id="rId4"/>
    <p:sldId id="370" r:id="rId5"/>
    <p:sldId id="372" r:id="rId6"/>
    <p:sldId id="371" r:id="rId7"/>
    <p:sldId id="325" r:id="rId8"/>
    <p:sldId id="373" r:id="rId9"/>
    <p:sldId id="43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8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9" y="1657350"/>
            <a:ext cx="254428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2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08" y="367180"/>
            <a:ext cx="5692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Bookman Old Style" panose="02050604050505020204" pitchFamily="18" charset="0"/>
              </a:rPr>
              <a:t>13. WHY DO WE FALL ILL</a:t>
            </a:r>
            <a:endParaRPr lang="en-US" sz="3200" b="1" dirty="0">
              <a:solidFill>
                <a:srgbClr val="002060"/>
              </a:solidFill>
              <a:effectLst>
                <a:reflection blurRad="6350" stA="50000" endA="300" endPos="50000" dist="60007" dir="5400000" sy="-100000" algn="bl" rotWithShape="0"/>
              </a:effectLst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91411" y="1010730"/>
            <a:ext cx="3711665" cy="2536793"/>
            <a:chOff x="906858" y="1330357"/>
            <a:chExt cx="3711665" cy="2536793"/>
          </a:xfrm>
        </p:grpSpPr>
        <p:pic>
          <p:nvPicPr>
            <p:cNvPr id="1028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376" y="1854202"/>
              <a:ext cx="2520147" cy="2012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ular Callout 2"/>
            <p:cNvSpPr/>
            <p:nvPr/>
          </p:nvSpPr>
          <p:spPr>
            <a:xfrm>
              <a:off x="906858" y="1330357"/>
              <a:ext cx="2383036" cy="408623"/>
            </a:xfrm>
            <a:prstGeom prst="wedgeRoundRectCallout">
              <a:avLst>
                <a:gd name="adj1" fmla="val 40241"/>
                <a:gd name="adj2" fmla="val 11098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What is health ?</a:t>
              </a:r>
              <a:endParaRPr lang="en-US" b="1" dirty="0"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8575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All of us like to remain fit and healthy.</a:t>
            </a:r>
          </a:p>
        </p:txBody>
      </p:sp>
      <p:pic>
        <p:nvPicPr>
          <p:cNvPr id="1026" name="Picture 2" descr="\\192.168.1.20\home\State Board_BIO_TAT_2014-15\Std. 9th\Chpt. 8\Images\45059570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36383"/>
            <a:ext cx="4096864" cy="38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2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\\192.168.1.20\home\State Board_BIO_TAT_2014-15\Std. 9th\Chpt. 8\Images\Celebration-of-a-Healthy-Living-thru-Vitam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57" y="2147351"/>
            <a:ext cx="1991323" cy="13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1976" y="28575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Words such as healthy habits, healthy food and healthy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lifestyle or the proverb health is wealth are frequently heard around us.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When one says ‘My grand mother is old, her health is not good’, what does the word health imply?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</a:rPr>
              <a:t>For our grandmothers, being </a:t>
            </a:r>
            <a:r>
              <a:rPr lang="en-US" dirty="0" smtClean="0">
                <a:latin typeface="Bookman Old Style" panose="02050604050505020204" pitchFamily="18" charset="0"/>
              </a:rPr>
              <a:t>able to </a:t>
            </a:r>
            <a:r>
              <a:rPr lang="en-US" dirty="0">
                <a:latin typeface="Bookman Old Style" panose="02050604050505020204" pitchFamily="18" charset="0"/>
              </a:rPr>
              <a:t>go out to the market or to visit </a:t>
            </a:r>
            <a:r>
              <a:rPr lang="en-US" dirty="0" err="1" smtClean="0">
                <a:latin typeface="Bookman Old Style" panose="02050604050505020204" pitchFamily="18" charset="0"/>
              </a:rPr>
              <a:t>neighbours</a:t>
            </a:r>
            <a:r>
              <a:rPr lang="en-US" dirty="0" smtClean="0">
                <a:latin typeface="Bookman Old Style" panose="02050604050505020204" pitchFamily="18" charset="0"/>
              </a:rPr>
              <a:t> is </a:t>
            </a:r>
            <a:r>
              <a:rPr lang="en-US" dirty="0">
                <a:latin typeface="Bookman Old Style" panose="02050604050505020204" pitchFamily="18" charset="0"/>
              </a:rPr>
              <a:t>‘being well’,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3"/>
              </a:buBlip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Many a times we think of health as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physical well being of a person.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9" descr="\\192.168.1.20\home\State Board_BIO_TAT_2014-15\Std. 9th\Chpt. 8\Images\health is wealt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6" y="3450140"/>
            <a:ext cx="4858825" cy="11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8271" y="2614831"/>
            <a:ext cx="1725833" cy="12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2810" y="2583081"/>
            <a:ext cx="1445076" cy="18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5231" y="1936750"/>
            <a:ext cx="7697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			   and </a:t>
            </a:r>
            <a:r>
              <a:rPr lang="en-US" dirty="0">
                <a:latin typeface="Bookman Old Style" panose="02050604050505020204" pitchFamily="18" charset="0"/>
              </a:rPr>
              <a:t>not being able to do such things is ‘poor health’.</a:t>
            </a:r>
            <a:endParaRPr lang="en-US" dirty="0"/>
          </a:p>
        </p:txBody>
      </p:sp>
      <p:pic>
        <p:nvPicPr>
          <p:cNvPr id="8" name="Picture 8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0272" y="2614831"/>
            <a:ext cx="1445076" cy="12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400" y="742950"/>
            <a:ext cx="3874625" cy="2843308"/>
            <a:chOff x="151811" y="521954"/>
            <a:chExt cx="3874625" cy="2843308"/>
          </a:xfrm>
        </p:grpSpPr>
        <p:pic>
          <p:nvPicPr>
            <p:cNvPr id="3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ular Callout 3"/>
            <p:cNvSpPr/>
            <p:nvPr/>
          </p:nvSpPr>
          <p:spPr>
            <a:xfrm>
              <a:off x="151811" y="521954"/>
              <a:ext cx="2840236" cy="1021556"/>
            </a:xfrm>
            <a:prstGeom prst="wedgeRoundRectCallout">
              <a:avLst>
                <a:gd name="adj1" fmla="val 40241"/>
                <a:gd name="adj2" fmla="val 11098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But does the word health have only physical aspect?</a:t>
              </a:r>
            </a:p>
          </p:txBody>
        </p:sp>
      </p:grpSp>
      <p:sp>
        <p:nvSpPr>
          <p:cNvPr id="5" name="Rounded Rectangular Callout 4"/>
          <p:cNvSpPr/>
          <p:nvPr/>
        </p:nvSpPr>
        <p:spPr>
          <a:xfrm>
            <a:off x="2519230" y="3707818"/>
            <a:ext cx="1426964" cy="510778"/>
          </a:xfrm>
          <a:prstGeom prst="wedgeRoundRectCallout">
            <a:avLst>
              <a:gd name="adj1" fmla="val 32192"/>
              <a:gd name="adj2" fmla="val 1152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NO !!!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66800" y="1200150"/>
            <a:ext cx="5410200" cy="135255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Bookman Old Style" panose="02050604050505020204" pitchFamily="18" charset="0"/>
              </a:rPr>
              <a:t>“Health is a state of complete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Bookman Old Style" panose="020506040505050202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Bookman Old Style" panose="02050604050505020204" pitchFamily="18" charset="0"/>
              </a:rPr>
              <a:t>physical, mental &amp; social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Bookman Old Style" panose="020506040505050202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Bookman Old Style" panose="02050604050505020204" pitchFamily="18" charset="0"/>
              </a:rPr>
              <a:t>wellbeing and not </a:t>
            </a:r>
            <a:r>
              <a:rPr lang="en-US" sz="2000" b="1" dirty="0" smtClean="0">
                <a:solidFill>
                  <a:srgbClr val="0066CC"/>
                </a:solidFill>
                <a:latin typeface="Bookman Old Style" panose="02050604050505020204" pitchFamily="18" charset="0"/>
              </a:rPr>
              <a:t>just absence of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Bookman Old Style" panose="02050604050505020204" pitchFamily="18" charset="0"/>
              </a:rPr>
              <a:t>disease.”</a:t>
            </a:r>
          </a:p>
        </p:txBody>
      </p:sp>
      <p:pic>
        <p:nvPicPr>
          <p:cNvPr id="4" name="Picture 3" descr="who-logo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81198" y="2343150"/>
            <a:ext cx="2381404" cy="1939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612266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60093"/>
                </a:solidFill>
                <a:latin typeface="Bookman Old Style" panose="02050604050505020204" pitchFamily="18" charset="0"/>
              </a:rPr>
              <a:t>According to definition of World Health </a:t>
            </a:r>
            <a:r>
              <a:rPr lang="en-US" b="1" dirty="0" err="1" smtClean="0">
                <a:solidFill>
                  <a:srgbClr val="D60093"/>
                </a:solidFill>
                <a:latin typeface="Bookman Old Style" panose="02050604050505020204" pitchFamily="18" charset="0"/>
              </a:rPr>
              <a:t>Organisation</a:t>
            </a:r>
            <a:r>
              <a:rPr lang="en-US" b="1" dirty="0">
                <a:solidFill>
                  <a:srgbClr val="D60093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D60093"/>
                </a:solidFill>
                <a:latin typeface="Bookman Old Style" panose="02050604050505020204" pitchFamily="18" charset="0"/>
              </a:rPr>
              <a:t>(WHO)</a:t>
            </a:r>
          </a:p>
        </p:txBody>
      </p:sp>
    </p:spTree>
    <p:extLst>
      <p:ext uri="{BB962C8B-B14F-4D97-AF65-F5344CB8AC3E}">
        <p14:creationId xmlns:p14="http://schemas.microsoft.com/office/powerpoint/2010/main" val="18086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CC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952750"/>
            <a:ext cx="3505202" cy="176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20\home\CBSE_BIO_TAT_2014-15\Std 9th\Chpt 13\Images\pic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07" y="2022336"/>
            <a:ext cx="300037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2925" y="944880"/>
            <a:ext cx="8043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If health means a state of physical, </a:t>
            </a:r>
            <a:r>
              <a:rPr lang="en-US" dirty="0" smtClean="0">
                <a:latin typeface="Bookman Old Style" panose="02050604050505020204" pitchFamily="18" charset="0"/>
              </a:rPr>
              <a:t>mental and </a:t>
            </a:r>
            <a:r>
              <a:rPr lang="en-US" dirty="0">
                <a:latin typeface="Bookman Old Style" panose="02050604050505020204" pitchFamily="18" charset="0"/>
              </a:rPr>
              <a:t>social well-being, it cannot be </a:t>
            </a:r>
            <a:r>
              <a:rPr lang="en-US" dirty="0" smtClean="0">
                <a:latin typeface="Bookman Old Style" panose="02050604050505020204" pitchFamily="18" charset="0"/>
              </a:rPr>
              <a:t>something that </a:t>
            </a:r>
            <a:r>
              <a:rPr lang="en-US" dirty="0">
                <a:latin typeface="Bookman Old Style" panose="02050604050505020204" pitchFamily="18" charset="0"/>
              </a:rPr>
              <a:t>each one of us can achieve entirely </a:t>
            </a:r>
            <a:r>
              <a:rPr lang="en-US" dirty="0" smtClean="0">
                <a:latin typeface="Bookman Old Style" panose="02050604050505020204" pitchFamily="18" charset="0"/>
              </a:rPr>
              <a:t>on our own.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health of all organisms </a:t>
            </a:r>
            <a:r>
              <a:rPr lang="en-US" dirty="0" smtClean="0">
                <a:latin typeface="Bookman Old Style" panose="02050604050505020204" pitchFamily="18" charset="0"/>
              </a:rPr>
              <a:t>will depend </a:t>
            </a:r>
            <a:r>
              <a:rPr lang="en-US" dirty="0">
                <a:latin typeface="Bookman Old Style" panose="02050604050505020204" pitchFamily="18" charset="0"/>
              </a:rPr>
              <a:t>on their surroundings or </a:t>
            </a:r>
            <a:r>
              <a:rPr lang="en-US" dirty="0" smtClean="0">
                <a:latin typeface="Bookman Old Style" panose="02050604050505020204" pitchFamily="18" charset="0"/>
              </a:rPr>
              <a:t>their environment. 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</a:t>
            </a:r>
            <a:r>
              <a:rPr lang="en-US" dirty="0">
                <a:latin typeface="Bookman Old Style" panose="02050604050505020204" pitchFamily="18" charset="0"/>
              </a:rPr>
              <a:t>, if there is a great deal of </a:t>
            </a:r>
            <a:r>
              <a:rPr lang="en-US" dirty="0" smtClean="0">
                <a:latin typeface="Bookman Old Style" panose="02050604050505020204" pitchFamily="18" charset="0"/>
              </a:rPr>
              <a:t>garbage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thrown </a:t>
            </a:r>
            <a:r>
              <a:rPr lang="en-US" dirty="0">
                <a:latin typeface="Bookman Old Style" panose="02050604050505020204" pitchFamily="18" charset="0"/>
              </a:rPr>
              <a:t>in our streets,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Or </a:t>
            </a:r>
            <a:r>
              <a:rPr lang="en-US" dirty="0">
                <a:latin typeface="Bookman Old Style" panose="02050604050505020204" pitchFamily="18" charset="0"/>
              </a:rPr>
              <a:t>if there is open </a:t>
            </a:r>
            <a:r>
              <a:rPr lang="en-US" dirty="0" smtClean="0">
                <a:latin typeface="Bookman Old Style" panose="02050604050505020204" pitchFamily="18" charset="0"/>
              </a:rPr>
              <a:t>drain-water lying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stagnant </a:t>
            </a:r>
            <a:r>
              <a:rPr lang="en-US" dirty="0">
                <a:latin typeface="Bookman Old Style" panose="02050604050505020204" pitchFamily="18" charset="0"/>
              </a:rPr>
              <a:t>around where we </a:t>
            </a:r>
            <a:r>
              <a:rPr lang="en-US" dirty="0" smtClean="0">
                <a:latin typeface="Bookman Old Style" panose="02050604050505020204" pitchFamily="18" charset="0"/>
              </a:rPr>
              <a:t>live, the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possibility </a:t>
            </a:r>
            <a:r>
              <a:rPr lang="en-US" dirty="0">
                <a:latin typeface="Bookman Old Style" panose="02050604050505020204" pitchFamily="18" charset="0"/>
              </a:rPr>
              <a:t>of poor health increases.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Therefore, public </a:t>
            </a:r>
            <a:r>
              <a:rPr lang="en-US" dirty="0" smtClean="0">
                <a:latin typeface="Bookman Old Style" panose="02050604050505020204" pitchFamily="18" charset="0"/>
              </a:rPr>
              <a:t> cleanliness </a:t>
            </a:r>
            <a:r>
              <a:rPr lang="en-US" dirty="0">
                <a:latin typeface="Bookman Old Style" panose="02050604050505020204" pitchFamily="18" charset="0"/>
              </a:rPr>
              <a:t>is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important for individual </a:t>
            </a:r>
            <a:r>
              <a:rPr lang="en-US" dirty="0">
                <a:latin typeface="Bookman Old Style" panose="02050604050505020204" pitchFamily="18" charset="0"/>
              </a:rPr>
              <a:t>health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6817686" cy="646331"/>
            <a:chOff x="823909" y="815001"/>
            <a:chExt cx="5195888" cy="646331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2120790" y="-470940"/>
              <a:ext cx="632397" cy="321663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Personal and community issues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Both matter for health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b="41143"/>
          <a:stretch/>
        </p:blipFill>
        <p:spPr bwMode="auto">
          <a:xfrm>
            <a:off x="1619378" y="3726821"/>
            <a:ext cx="2952622" cy="1040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10201" y="999949"/>
            <a:ext cx="3124200" cy="1190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7" r="15260"/>
          <a:stretch/>
        </p:blipFill>
        <p:spPr bwMode="auto">
          <a:xfrm>
            <a:off x="2320561" y="999949"/>
            <a:ext cx="3272520" cy="2763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"/>
          <a:stretch/>
        </p:blipFill>
        <p:spPr bwMode="auto">
          <a:xfrm>
            <a:off x="551894" y="999949"/>
            <a:ext cx="1829356" cy="2763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2419350"/>
            <a:ext cx="3040682" cy="228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88" y="1604010"/>
            <a:ext cx="4081812" cy="306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2925" y="944880"/>
            <a:ext cx="8043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We need food for health, and this food will have to be earned by doing work. 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For this, the opportunity to do work has to be available.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Good economic conditions and jobs are therefore needed for individual health.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We need to be happy in order to be truly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healthy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if we mistreat each other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and are </a:t>
            </a:r>
            <a:r>
              <a:rPr lang="en-US" dirty="0">
                <a:latin typeface="Bookman Old Style" panose="02050604050505020204" pitchFamily="18" charset="0"/>
              </a:rPr>
              <a:t>afraid of each other, we cannot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be </a:t>
            </a:r>
            <a:r>
              <a:rPr lang="en-US" dirty="0">
                <a:latin typeface="Bookman Old Style" panose="02050604050505020204" pitchFamily="18" charset="0"/>
              </a:rPr>
              <a:t>happy or healthy. 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Social equality and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harmony </a:t>
            </a:r>
            <a:r>
              <a:rPr lang="en-US" dirty="0">
                <a:latin typeface="Bookman Old Style" panose="02050604050505020204" pitchFamily="18" charset="0"/>
              </a:rPr>
              <a:t>are </a:t>
            </a:r>
            <a:r>
              <a:rPr lang="en-US" dirty="0" smtClean="0">
                <a:latin typeface="Bookman Old Style" panose="02050604050505020204" pitchFamily="18" charset="0"/>
              </a:rPr>
              <a:t>therefore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necessary </a:t>
            </a:r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individual health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4226892" cy="646331"/>
            <a:chOff x="823909" y="815001"/>
            <a:chExt cx="3221395" cy="646331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2120790" y="-470940"/>
              <a:ext cx="632397" cy="321663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32213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Personal and community issues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Both matter for health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19" y="3178852"/>
            <a:ext cx="1608720" cy="1584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3178853"/>
            <a:ext cx="1600200" cy="1584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\\192.168.1.20\home\State Board_BIO_TAT_2014-15\Std. 9th\Chpt. 8\Images\employment_law_pane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190750"/>
            <a:ext cx="4202086" cy="16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198</Words>
  <Application>Microsoft Office PowerPoint</Application>
  <PresentationFormat>On-screen Show (16:9)</PresentationFormat>
  <Paragraphs>30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2015-03-05T12:19:45Z</dcterms:modified>
</cp:coreProperties>
</file>