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0"/>
  </p:notesMasterIdLst>
  <p:sldIdLst>
    <p:sldId id="447" r:id="rId2"/>
    <p:sldId id="403" r:id="rId3"/>
    <p:sldId id="404" r:id="rId4"/>
    <p:sldId id="405" r:id="rId5"/>
    <p:sldId id="406" r:id="rId6"/>
    <p:sldId id="407" r:id="rId7"/>
    <p:sldId id="446" r:id="rId8"/>
    <p:sldId id="408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9225FF"/>
    <a:srgbClr val="0033CC"/>
    <a:srgbClr val="0000CC"/>
    <a:srgbClr val="D60093"/>
    <a:srgbClr val="008080"/>
    <a:srgbClr val="FF9900"/>
    <a:srgbClr val="0000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947" autoAdjust="0"/>
    <p:restoredTop sz="96980" autoAdjust="0"/>
  </p:normalViewPr>
  <p:slideViewPr>
    <p:cSldViewPr>
      <p:cViewPr>
        <p:scale>
          <a:sx n="100" d="100"/>
          <a:sy n="100" d="100"/>
        </p:scale>
        <p:origin x="-72" y="-630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7610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 userDrawn="1"/>
        </p:nvGrpSpPr>
        <p:grpSpPr>
          <a:xfrm>
            <a:off x="776071" y="1227978"/>
            <a:ext cx="3795929" cy="3429000"/>
            <a:chOff x="671727" y="1047750"/>
            <a:chExt cx="3680511" cy="3632200"/>
          </a:xfrm>
        </p:grpSpPr>
        <p:sp>
          <p:nvSpPr>
            <p:cNvPr id="35" name="Hexagon 34"/>
            <p:cNvSpPr/>
            <p:nvPr/>
          </p:nvSpPr>
          <p:spPr>
            <a:xfrm>
              <a:off x="671727" y="1047750"/>
              <a:ext cx="1981200" cy="1752600"/>
            </a:xfrm>
            <a:prstGeom prst="hexagon">
              <a:avLst/>
            </a:prstGeom>
            <a:blipFill>
              <a:blip r:embed="rId4"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exagon 35"/>
            <p:cNvSpPr/>
            <p:nvPr/>
          </p:nvSpPr>
          <p:spPr>
            <a:xfrm>
              <a:off x="2371038" y="1989921"/>
              <a:ext cx="1981200" cy="1752600"/>
            </a:xfrm>
            <a:prstGeom prst="hexagon">
              <a:avLst/>
            </a:prstGeom>
            <a:blipFill dpi="0" rotWithShape="1">
              <a:blip r:embed="rId5"/>
              <a:srcRect/>
              <a:stretch>
                <a:fillRect t="-8000" b="-7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exagon 36"/>
            <p:cNvSpPr/>
            <p:nvPr/>
          </p:nvSpPr>
          <p:spPr>
            <a:xfrm>
              <a:off x="671727" y="2927350"/>
              <a:ext cx="1981200" cy="1752600"/>
            </a:xfrm>
            <a:prstGeom prst="hexagon">
              <a:avLst/>
            </a:prstGeom>
            <a:blipFill>
              <a:blip r:embed="rId6"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microsoft.com/office/2007/relationships/hdphoto" Target="../media/hdphoto4.wdp"/><Relationship Id="rId2" Type="http://schemas.openxmlformats.org/officeDocument/2006/relationships/image" Target="../media/image14.gif"/><Relationship Id="rId16" Type="http://schemas.openxmlformats.org/officeDocument/2006/relationships/image" Target="../media/image22.jp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5" Type="http://schemas.openxmlformats.org/officeDocument/2006/relationships/image" Target="../media/image5.gif"/><Relationship Id="rId10" Type="http://schemas.microsoft.com/office/2007/relationships/hdphoto" Target="../media/hdphoto3.wdp"/><Relationship Id="rId4" Type="http://schemas.openxmlformats.org/officeDocument/2006/relationships/image" Target="../media/image16.gif"/><Relationship Id="rId9" Type="http://schemas.openxmlformats.org/officeDocument/2006/relationships/image" Target="../media/image19.png"/><Relationship Id="rId14" Type="http://schemas.microsoft.com/office/2007/relationships/hdphoto" Target="../media/hdphoto5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eg"/><Relationship Id="rId5" Type="http://schemas.openxmlformats.org/officeDocument/2006/relationships/image" Target="../media/image25.jpg"/><Relationship Id="rId4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3347" y="1657350"/>
            <a:ext cx="3517310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ookman Old Style" panose="02050604050505020204" pitchFamily="18" charset="0"/>
              </a:rPr>
              <a:t>M10</a:t>
            </a:r>
            <a:endParaRPr lang="en-US" sz="115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133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\\192.168.1.20\home\CBSE_BIO_TAT_2014-15\Std 9th\Chpt 13\Images\NU2100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847" y="380999"/>
            <a:ext cx="2058715" cy="185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ound Single Corner Rectangle 19"/>
          <p:cNvSpPr/>
          <p:nvPr/>
        </p:nvSpPr>
        <p:spPr>
          <a:xfrm>
            <a:off x="1371601" y="2942915"/>
            <a:ext cx="4114799" cy="369332"/>
          </a:xfrm>
          <a:prstGeom prst="round1Rect">
            <a:avLst/>
          </a:prstGeom>
          <a:gradFill flip="none" rotWithShape="1">
            <a:gsLst>
              <a:gs pos="0">
                <a:srgbClr val="00B0F0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285750"/>
            <a:r>
              <a:rPr lang="en-US" dirty="0" smtClean="0">
                <a:latin typeface="Bookman Old Style" panose="02050604050505020204" pitchFamily="18" charset="0"/>
              </a:rPr>
              <a:t>3.	The </a:t>
            </a:r>
            <a:r>
              <a:rPr lang="en-US" dirty="0">
                <a:latin typeface="Bookman Old Style" panose="02050604050505020204" pitchFamily="18" charset="0"/>
              </a:rPr>
              <a:t>infection may spread.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90600" y="1042561"/>
            <a:ext cx="228600" cy="213847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993774" y="3015604"/>
            <a:ext cx="492126" cy="223954"/>
            <a:chOff x="993774" y="3635039"/>
            <a:chExt cx="492126" cy="223954"/>
          </a:xfrm>
        </p:grpSpPr>
        <p:sp>
          <p:nvSpPr>
            <p:cNvPr id="17" name="Right Arrow 16"/>
            <p:cNvSpPr/>
            <p:nvPr/>
          </p:nvSpPr>
          <p:spPr>
            <a:xfrm>
              <a:off x="993774" y="3635039"/>
              <a:ext cx="492125" cy="223954"/>
            </a:xfrm>
            <a:prstGeom prst="rightArrow">
              <a:avLst/>
            </a:prstGeom>
            <a:gradFill>
              <a:gsLst>
                <a:gs pos="0">
                  <a:schemeClr val="accent6">
                    <a:shade val="51000"/>
                    <a:satMod val="130000"/>
                    <a:alpha val="50000"/>
                  </a:schemeClr>
                </a:gs>
                <a:gs pos="80000">
                  <a:schemeClr val="accent6">
                    <a:shade val="93000"/>
                    <a:satMod val="130000"/>
                    <a:alpha val="50000"/>
                  </a:schemeClr>
                </a:gs>
                <a:gs pos="100000">
                  <a:schemeClr val="accent6">
                    <a:shade val="94000"/>
                    <a:satMod val="135000"/>
                    <a:alpha val="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993775" y="3635039"/>
              <a:ext cx="492125" cy="223954"/>
            </a:xfrm>
            <a:prstGeom prst="rightArrow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ound Single Corner Rectangle 18"/>
          <p:cNvSpPr/>
          <p:nvPr/>
        </p:nvSpPr>
        <p:spPr>
          <a:xfrm>
            <a:off x="1371600" y="2210880"/>
            <a:ext cx="4114799" cy="646331"/>
          </a:xfrm>
          <a:prstGeom prst="round1Rect">
            <a:avLst/>
          </a:prstGeom>
          <a:gradFill flip="none" rotWithShape="1">
            <a:gsLst>
              <a:gs pos="0">
                <a:srgbClr val="00B0F0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285750"/>
            <a:r>
              <a:rPr lang="en-US" dirty="0">
                <a:latin typeface="Bookman Old Style" panose="02050604050505020204" pitchFamily="18" charset="0"/>
              </a:rPr>
              <a:t>2</a:t>
            </a:r>
            <a:r>
              <a:rPr lang="en-US" dirty="0" smtClean="0">
                <a:latin typeface="Bookman Old Style" panose="02050604050505020204" pitchFamily="18" charset="0"/>
              </a:rPr>
              <a:t>.	The </a:t>
            </a:r>
            <a:r>
              <a:rPr lang="en-US" dirty="0">
                <a:latin typeface="Bookman Old Style" panose="02050604050505020204" pitchFamily="18" charset="0"/>
              </a:rPr>
              <a:t>patient becomes bedridden for sometimes.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90600" y="1042562"/>
            <a:ext cx="228600" cy="141695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990601" y="2291039"/>
            <a:ext cx="495300" cy="223954"/>
            <a:chOff x="990601" y="2910474"/>
            <a:chExt cx="495300" cy="223954"/>
          </a:xfrm>
        </p:grpSpPr>
        <p:sp>
          <p:nvSpPr>
            <p:cNvPr id="16" name="Right Arrow 15"/>
            <p:cNvSpPr/>
            <p:nvPr/>
          </p:nvSpPr>
          <p:spPr>
            <a:xfrm>
              <a:off x="993774" y="2910474"/>
              <a:ext cx="492125" cy="223954"/>
            </a:xfrm>
            <a:prstGeom prst="rightArrow">
              <a:avLst/>
            </a:prstGeom>
            <a:gradFill>
              <a:gsLst>
                <a:gs pos="0">
                  <a:schemeClr val="accent6">
                    <a:shade val="51000"/>
                    <a:satMod val="130000"/>
                    <a:alpha val="50000"/>
                  </a:schemeClr>
                </a:gs>
                <a:gs pos="80000">
                  <a:schemeClr val="accent6">
                    <a:shade val="93000"/>
                    <a:satMod val="130000"/>
                    <a:alpha val="50000"/>
                  </a:schemeClr>
                </a:gs>
                <a:gs pos="100000">
                  <a:schemeClr val="accent6">
                    <a:shade val="94000"/>
                    <a:satMod val="135000"/>
                    <a:alpha val="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990601" y="2910474"/>
              <a:ext cx="495300" cy="223954"/>
            </a:xfrm>
            <a:prstGeom prst="rightArrow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73710" y="306307"/>
            <a:ext cx="3388690" cy="369332"/>
            <a:chOff x="823909" y="815001"/>
            <a:chExt cx="5195891" cy="369332"/>
          </a:xfrm>
        </p:grpSpPr>
        <p:sp>
          <p:nvSpPr>
            <p:cNvPr id="3" name="Round Same Side Corner Rectangle 2"/>
            <p:cNvSpPr/>
            <p:nvPr/>
          </p:nvSpPr>
          <p:spPr>
            <a:xfrm rot="5400000" flipH="1">
              <a:off x="3245749" y="-1595896"/>
              <a:ext cx="356976" cy="5191126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en-US" sz="2000" dirty="0">
                <a:latin typeface="Bookman Old Style" panose="02050604050505020204" pitchFamily="18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823909" y="815001"/>
              <a:ext cx="519589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Principles of prevention</a:t>
              </a:r>
              <a:endParaRPr lang="en-US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87299" y="689052"/>
            <a:ext cx="790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dirty="0">
                <a:latin typeface="Bookman Old Style" panose="02050604050505020204" pitchFamily="18" charset="0"/>
              </a:rPr>
              <a:t>Prevention is better than </a:t>
            </a:r>
            <a:r>
              <a:rPr lang="en-US" dirty="0" smtClean="0">
                <a:latin typeface="Bookman Old Style" panose="02050604050505020204" pitchFamily="18" charset="0"/>
              </a:rPr>
              <a:t>cure for 3 </a:t>
            </a:r>
            <a:r>
              <a:rPr lang="en-US" dirty="0">
                <a:latin typeface="Bookman Old Style" panose="02050604050505020204" pitchFamily="18" charset="0"/>
              </a:rPr>
              <a:t>main </a:t>
            </a:r>
            <a:r>
              <a:rPr lang="en-US" dirty="0" smtClean="0">
                <a:latin typeface="Bookman Old Style" panose="02050604050505020204" pitchFamily="18" charset="0"/>
              </a:rPr>
              <a:t>reasons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18" name="Round Single Corner Rectangle 17"/>
          <p:cNvSpPr/>
          <p:nvPr/>
        </p:nvSpPr>
        <p:spPr>
          <a:xfrm>
            <a:off x="1371600" y="1201845"/>
            <a:ext cx="4114799" cy="923330"/>
          </a:xfrm>
          <a:prstGeom prst="round1Rect">
            <a:avLst/>
          </a:prstGeom>
          <a:gradFill flip="none" rotWithShape="1">
            <a:gsLst>
              <a:gs pos="0">
                <a:srgbClr val="00B0F0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285750"/>
            <a:r>
              <a:rPr lang="en-US" dirty="0" smtClean="0">
                <a:latin typeface="Bookman Old Style" panose="02050604050505020204" pitchFamily="18" charset="0"/>
              </a:rPr>
              <a:t>1.	Sometimes </a:t>
            </a:r>
            <a:r>
              <a:rPr lang="en-US" dirty="0">
                <a:latin typeface="Bookman Old Style" panose="02050604050505020204" pitchFamily="18" charset="0"/>
              </a:rPr>
              <a:t>body functions are so damaged </a:t>
            </a:r>
            <a:r>
              <a:rPr lang="en-US" dirty="0" smtClean="0">
                <a:latin typeface="Bookman Old Style" panose="02050604050505020204" pitchFamily="18" charset="0"/>
              </a:rPr>
              <a:t>that they </a:t>
            </a:r>
            <a:r>
              <a:rPr lang="en-US" dirty="0">
                <a:latin typeface="Bookman Old Style" panose="02050604050505020204" pitchFamily="18" charset="0"/>
              </a:rPr>
              <a:t>do not recover completely.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90600" y="1042561"/>
            <a:ext cx="228600" cy="390641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993774" y="1266515"/>
            <a:ext cx="492127" cy="223954"/>
            <a:chOff x="993774" y="1885950"/>
            <a:chExt cx="492127" cy="223954"/>
          </a:xfrm>
        </p:grpSpPr>
        <p:sp>
          <p:nvSpPr>
            <p:cNvPr id="15" name="Right Arrow 14"/>
            <p:cNvSpPr/>
            <p:nvPr/>
          </p:nvSpPr>
          <p:spPr>
            <a:xfrm>
              <a:off x="993774" y="1885950"/>
              <a:ext cx="492125" cy="223954"/>
            </a:xfrm>
            <a:prstGeom prst="rightArrow">
              <a:avLst/>
            </a:prstGeom>
            <a:gradFill>
              <a:gsLst>
                <a:gs pos="0">
                  <a:schemeClr val="accent6">
                    <a:shade val="51000"/>
                    <a:satMod val="130000"/>
                    <a:alpha val="50000"/>
                  </a:schemeClr>
                </a:gs>
                <a:gs pos="80000">
                  <a:schemeClr val="accent6">
                    <a:shade val="93000"/>
                    <a:satMod val="130000"/>
                    <a:alpha val="50000"/>
                  </a:schemeClr>
                </a:gs>
                <a:gs pos="100000">
                  <a:schemeClr val="accent6">
                    <a:shade val="94000"/>
                    <a:satMod val="135000"/>
                    <a:alpha val="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Arrow 20"/>
            <p:cNvSpPr/>
            <p:nvPr/>
          </p:nvSpPr>
          <p:spPr>
            <a:xfrm>
              <a:off x="993775" y="1885950"/>
              <a:ext cx="492126" cy="223954"/>
            </a:xfrm>
            <a:prstGeom prst="rightArrow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724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4" grpId="0" animBg="1"/>
      <p:bldP spid="19" grpId="0" animBg="1"/>
      <p:bldP spid="30" grpId="0" animBg="1"/>
      <p:bldP spid="5" grpId="0" uiExpand="1" build="allAtOnce"/>
      <p:bldP spid="18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73710" y="306307"/>
            <a:ext cx="3388690" cy="369332"/>
            <a:chOff x="823909" y="815001"/>
            <a:chExt cx="5195891" cy="369332"/>
          </a:xfrm>
        </p:grpSpPr>
        <p:sp>
          <p:nvSpPr>
            <p:cNvPr id="3" name="Round Same Side Corner Rectangle 2"/>
            <p:cNvSpPr/>
            <p:nvPr/>
          </p:nvSpPr>
          <p:spPr>
            <a:xfrm rot="5400000" flipH="1">
              <a:off x="3245749" y="-1595896"/>
              <a:ext cx="356976" cy="5191126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en-US" sz="2000" dirty="0">
                <a:latin typeface="Bookman Old Style" panose="02050604050505020204" pitchFamily="18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823909" y="815001"/>
              <a:ext cx="519589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Principles of prevention</a:t>
              </a:r>
              <a:endParaRPr lang="en-US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90600" y="1206685"/>
            <a:ext cx="4189290" cy="2350558"/>
            <a:chOff x="367593" y="1403039"/>
            <a:chExt cx="4189290" cy="2350558"/>
          </a:xfrm>
        </p:grpSpPr>
        <p:pic>
          <p:nvPicPr>
            <p:cNvPr id="7" name="Picture 4" descr="\\192.168.1.20\home\State Board_BIO_TAT_2014-15\Std. 9th\Chpt. 8\Images\picture-151279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458" y="2241239"/>
              <a:ext cx="1893425" cy="1512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ounded Rectangular Callout 7"/>
            <p:cNvSpPr/>
            <p:nvPr/>
          </p:nvSpPr>
          <p:spPr>
            <a:xfrm>
              <a:off x="367593" y="1403039"/>
              <a:ext cx="2737530" cy="715089"/>
            </a:xfrm>
            <a:prstGeom prst="wedgeRoundRectCallout">
              <a:avLst>
                <a:gd name="adj1" fmla="val 40598"/>
                <a:gd name="adj2" fmla="val 74621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>
                  <a:latin typeface="Bookman Old Style" panose="02050604050505020204" pitchFamily="18" charset="0"/>
                </a:rPr>
                <a:t>How can we prevent diseases?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380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281" y="2915454"/>
            <a:ext cx="2576979" cy="1449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76087" y="3392932"/>
            <a:ext cx="2533734" cy="1449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573710" y="306307"/>
            <a:ext cx="3388690" cy="369332"/>
            <a:chOff x="823909" y="815001"/>
            <a:chExt cx="5195891" cy="369332"/>
          </a:xfrm>
        </p:grpSpPr>
        <p:sp>
          <p:nvSpPr>
            <p:cNvPr id="3" name="Round Same Side Corner Rectangle 2"/>
            <p:cNvSpPr/>
            <p:nvPr/>
          </p:nvSpPr>
          <p:spPr>
            <a:xfrm rot="5400000" flipH="1">
              <a:off x="3245749" y="-1595896"/>
              <a:ext cx="356976" cy="5191126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en-US" sz="2000" dirty="0">
                <a:latin typeface="Bookman Old Style" panose="02050604050505020204" pitchFamily="18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823909" y="815001"/>
              <a:ext cx="519589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Principles of prevention</a:t>
              </a:r>
              <a:endParaRPr lang="en-US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87299" y="689052"/>
            <a:ext cx="790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n-US" dirty="0">
                <a:latin typeface="Bookman Old Style" panose="02050604050505020204" pitchFamily="18" charset="0"/>
              </a:rPr>
              <a:t>There are two ways, </a:t>
            </a:r>
            <a:endParaRPr lang="en-US" dirty="0" smtClean="0">
              <a:latin typeface="Bookman Old Style" panose="0205060405050502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6780" y="102978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1. General way and 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6780" y="1370516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2</a:t>
            </a:r>
            <a:r>
              <a:rPr lang="en-US" smtClean="0">
                <a:latin typeface="Bookman Old Style" panose="02050604050505020204" pitchFamily="18" charset="0"/>
              </a:rPr>
              <a:t>. </a:t>
            </a:r>
            <a:r>
              <a:rPr lang="en-US" dirty="0" smtClean="0">
                <a:latin typeface="Bookman Old Style" panose="02050604050505020204" pitchFamily="18" charset="0"/>
              </a:rPr>
              <a:t>Specific way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7298" y="1711248"/>
            <a:ext cx="7905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n-US" dirty="0">
                <a:latin typeface="Bookman Old Style" panose="02050604050505020204" pitchFamily="18" charset="0"/>
              </a:rPr>
              <a:t>The general ways of preventing </a:t>
            </a:r>
            <a:r>
              <a:rPr lang="en-US" dirty="0" smtClean="0">
                <a:latin typeface="Bookman Old Style" panose="02050604050505020204" pitchFamily="18" charset="0"/>
              </a:rPr>
              <a:t>infections :</a:t>
            </a:r>
            <a:endParaRPr lang="en-US" dirty="0">
              <a:latin typeface="Bookman Old Style" panose="020506040505050202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94358" y="2080580"/>
            <a:ext cx="3749042" cy="476250"/>
            <a:chOff x="601978" y="761542"/>
            <a:chExt cx="3749042" cy="476250"/>
          </a:xfrm>
        </p:grpSpPr>
        <p:grpSp>
          <p:nvGrpSpPr>
            <p:cNvPr id="10" name="Group 9"/>
            <p:cNvGrpSpPr/>
            <p:nvPr/>
          </p:nvGrpSpPr>
          <p:grpSpPr>
            <a:xfrm>
              <a:off x="601978" y="761542"/>
              <a:ext cx="3063242" cy="476250"/>
              <a:chOff x="533400" y="761542"/>
              <a:chExt cx="3063242" cy="476250"/>
            </a:xfrm>
          </p:grpSpPr>
          <p:sp>
            <p:nvSpPr>
              <p:cNvPr id="14" name="Round Same Side Corner Rectangle 13"/>
              <p:cNvSpPr/>
              <p:nvPr/>
            </p:nvSpPr>
            <p:spPr>
              <a:xfrm rot="5400000" flipH="1">
                <a:off x="1999881" y="-418606"/>
                <a:ext cx="356976" cy="2836546"/>
              </a:xfrm>
              <a:prstGeom prst="round2SameRect">
                <a:avLst>
                  <a:gd name="adj1" fmla="val 40913"/>
                  <a:gd name="adj2" fmla="val 0"/>
                </a:avLst>
              </a:prstGeom>
              <a:gradFill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endParaRPr lang="en-US" sz="20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3400" y="761542"/>
                <a:ext cx="476250" cy="476250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53901" y="808823"/>
              <a:ext cx="3697119" cy="375510"/>
              <a:chOff x="653901" y="808823"/>
              <a:chExt cx="3697119" cy="37551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128711" y="815001"/>
                <a:ext cx="322230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Airborne microbes</a:t>
                </a:r>
                <a:endParaRPr lang="en-US" b="1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53901" y="808823"/>
                <a:ext cx="4748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Bookman Old Style" panose="02050604050505020204" pitchFamily="18" charset="0"/>
                  </a:rPr>
                  <a:t>1</a:t>
                </a:r>
                <a:r>
                  <a:rPr lang="en-US" dirty="0" smtClean="0">
                    <a:latin typeface="Bookman Old Style" panose="02050604050505020204" pitchFamily="18" charset="0"/>
                  </a:rPr>
                  <a:t>. </a:t>
                </a:r>
                <a:endParaRPr lang="en-US" dirty="0"/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609601" y="2565246"/>
            <a:ext cx="790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Prevent overcrowding</a:t>
            </a:r>
          </a:p>
        </p:txBody>
      </p:sp>
    </p:spTree>
    <p:extLst>
      <p:ext uri="{BB962C8B-B14F-4D97-AF65-F5344CB8AC3E}">
        <p14:creationId xmlns:p14="http://schemas.microsoft.com/office/powerpoint/2010/main" val="314643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/>
      <p:bldP spid="7" grpId="0"/>
      <p:bldP spid="8" grpId="0"/>
      <p:bldP spid="16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1476" y="1674381"/>
            <a:ext cx="3197224" cy="30309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600" y="1325460"/>
            <a:ext cx="3922533" cy="2455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594358" y="1745553"/>
            <a:ext cx="3749042" cy="476250"/>
            <a:chOff x="601978" y="761542"/>
            <a:chExt cx="3749042" cy="476250"/>
          </a:xfrm>
        </p:grpSpPr>
        <p:grpSp>
          <p:nvGrpSpPr>
            <p:cNvPr id="3" name="Group 2"/>
            <p:cNvGrpSpPr/>
            <p:nvPr/>
          </p:nvGrpSpPr>
          <p:grpSpPr>
            <a:xfrm>
              <a:off x="601978" y="761542"/>
              <a:ext cx="3672842" cy="476250"/>
              <a:chOff x="533400" y="761542"/>
              <a:chExt cx="3672842" cy="476250"/>
            </a:xfrm>
          </p:grpSpPr>
          <p:sp>
            <p:nvSpPr>
              <p:cNvPr id="7" name="Round Same Side Corner Rectangle 6"/>
              <p:cNvSpPr/>
              <p:nvPr/>
            </p:nvSpPr>
            <p:spPr>
              <a:xfrm rot="5400000" flipH="1">
                <a:off x="2304681" y="-723406"/>
                <a:ext cx="356976" cy="3446146"/>
              </a:xfrm>
              <a:prstGeom prst="round2SameRect">
                <a:avLst>
                  <a:gd name="adj1" fmla="val 40913"/>
                  <a:gd name="adj2" fmla="val 0"/>
                </a:avLst>
              </a:prstGeom>
              <a:gradFill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endParaRPr lang="en-US" sz="20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33400" y="761542"/>
                <a:ext cx="476250" cy="476250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653901" y="808823"/>
              <a:ext cx="3697119" cy="375510"/>
              <a:chOff x="653901" y="808823"/>
              <a:chExt cx="3697119" cy="37551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128711" y="815001"/>
                <a:ext cx="322230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V</a:t>
                </a:r>
                <a:r>
                  <a:rPr lang="en-US" b="1" dirty="0" smtClean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ector-borne </a:t>
                </a:r>
                <a:r>
                  <a:rPr lang="en-US" b="1" dirty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infections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53901" y="808823"/>
                <a:ext cx="4748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atin typeface="Bookman Old Style" panose="02050604050505020204" pitchFamily="18" charset="0"/>
                  </a:rPr>
                  <a:t>3. 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609601" y="2230219"/>
            <a:ext cx="7905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Provide clean </a:t>
            </a:r>
            <a:r>
              <a:rPr lang="en-US" dirty="0">
                <a:latin typeface="Bookman Old Style" panose="02050604050505020204" pitchFamily="18" charset="0"/>
              </a:rPr>
              <a:t>environments</a:t>
            </a:r>
            <a:r>
              <a:rPr lang="en-US" dirty="0" smtClean="0">
                <a:latin typeface="Bookman Old Style" panose="02050604050505020204" pitchFamily="18" charset="0"/>
              </a:rPr>
              <a:t>.</a:t>
            </a:r>
          </a:p>
          <a:p>
            <a:pPr marL="285750" indent="-285750">
              <a:buBlip>
                <a:blip r:embed="rId4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E.g. </a:t>
            </a:r>
            <a:r>
              <a:rPr lang="en-US" dirty="0">
                <a:latin typeface="Bookman Old Style" panose="02050604050505020204" pitchFamily="18" charset="0"/>
              </a:rPr>
              <a:t>– Do not allow mosquito </a:t>
            </a:r>
            <a:r>
              <a:rPr lang="en-US" dirty="0" smtClean="0">
                <a:latin typeface="Bookman Old Style" panose="02050604050505020204" pitchFamily="18" charset="0"/>
              </a:rPr>
              <a:t>breeding.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94358" y="285750"/>
            <a:ext cx="3749042" cy="476250"/>
            <a:chOff x="601978" y="761542"/>
            <a:chExt cx="3749042" cy="476250"/>
          </a:xfrm>
        </p:grpSpPr>
        <p:grpSp>
          <p:nvGrpSpPr>
            <p:cNvPr id="11" name="Group 10"/>
            <p:cNvGrpSpPr/>
            <p:nvPr/>
          </p:nvGrpSpPr>
          <p:grpSpPr>
            <a:xfrm>
              <a:off x="601978" y="761542"/>
              <a:ext cx="3368042" cy="476250"/>
              <a:chOff x="533400" y="761542"/>
              <a:chExt cx="3368042" cy="476250"/>
            </a:xfrm>
          </p:grpSpPr>
          <p:sp>
            <p:nvSpPr>
              <p:cNvPr id="15" name="Round Same Side Corner Rectangle 14"/>
              <p:cNvSpPr/>
              <p:nvPr/>
            </p:nvSpPr>
            <p:spPr>
              <a:xfrm rot="5400000" flipH="1">
                <a:off x="2152281" y="-571006"/>
                <a:ext cx="356976" cy="3141346"/>
              </a:xfrm>
              <a:prstGeom prst="round2SameRect">
                <a:avLst>
                  <a:gd name="adj1" fmla="val 40913"/>
                  <a:gd name="adj2" fmla="val 0"/>
                </a:avLst>
              </a:prstGeom>
              <a:gradFill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endParaRPr lang="en-US" sz="20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33400" y="761542"/>
                <a:ext cx="476250" cy="476250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53901" y="808823"/>
              <a:ext cx="3697119" cy="375510"/>
              <a:chOff x="653901" y="808823"/>
              <a:chExt cx="3697119" cy="37551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128711" y="815001"/>
                <a:ext cx="322230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Water borne microbes</a:t>
                </a:r>
                <a:endParaRPr lang="en-US" b="1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53901" y="808823"/>
                <a:ext cx="4748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atin typeface="Bookman Old Style" panose="02050604050505020204" pitchFamily="18" charset="0"/>
                  </a:rPr>
                  <a:t>2. 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609601" y="770416"/>
            <a:ext cx="7905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Prevent </a:t>
            </a:r>
            <a:r>
              <a:rPr lang="en-US" dirty="0">
                <a:latin typeface="Bookman Old Style" panose="02050604050505020204" pitchFamily="18" charset="0"/>
              </a:rPr>
              <a:t>exposure by providing </a:t>
            </a:r>
            <a:r>
              <a:rPr lang="en-US" dirty="0" smtClean="0">
                <a:latin typeface="Bookman Old Style" panose="02050604050505020204" pitchFamily="18" charset="0"/>
              </a:rPr>
              <a:t>safe drinking </a:t>
            </a:r>
            <a:r>
              <a:rPr lang="en-US" dirty="0">
                <a:latin typeface="Bookman Old Style" panose="02050604050505020204" pitchFamily="18" charset="0"/>
              </a:rPr>
              <a:t>water</a:t>
            </a:r>
            <a:r>
              <a:rPr lang="en-US" dirty="0" smtClean="0">
                <a:latin typeface="Bookman Old Style" panose="02050604050505020204" pitchFamily="18" charset="0"/>
              </a:rPr>
              <a:t>.</a:t>
            </a:r>
          </a:p>
          <a:p>
            <a:pPr marL="285750" indent="-285750">
              <a:buBlip>
                <a:blip r:embed="rId4"/>
              </a:buBlip>
            </a:pPr>
            <a:r>
              <a:rPr lang="en-US" dirty="0">
                <a:latin typeface="Bookman Old Style" panose="02050604050505020204" pitchFamily="18" charset="0"/>
              </a:rPr>
              <a:t>This can be done by </a:t>
            </a:r>
            <a:r>
              <a:rPr lang="en-US" dirty="0" smtClean="0">
                <a:latin typeface="Bookman Old Style" panose="02050604050505020204" pitchFamily="18" charset="0"/>
              </a:rPr>
              <a:t>treating the </a:t>
            </a:r>
            <a:r>
              <a:rPr lang="en-US" dirty="0">
                <a:latin typeface="Bookman Old Style" panose="02050604050505020204" pitchFamily="18" charset="0"/>
              </a:rPr>
              <a:t>water to kill any microbial contamination.</a:t>
            </a:r>
            <a:endParaRPr lang="en-US" dirty="0" smtClean="0">
              <a:latin typeface="Bookman Old Style" panose="02050604050505020204" pitchFamily="18" charset="0"/>
            </a:endParaRPr>
          </a:p>
        </p:txBody>
      </p:sp>
      <p:pic>
        <p:nvPicPr>
          <p:cNvPr id="7170" name="Picture 2" descr="\\192.168.1.20\home\CBSE_BIO_TAT_2014-15\Std 9th\Chpt 13\Images\670px-Prevent-Mosquitoes-from-Breeding-Step-1-Version-2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63"/>
          <a:stretch/>
        </p:blipFill>
        <p:spPr bwMode="auto">
          <a:xfrm>
            <a:off x="617218" y="2876624"/>
            <a:ext cx="2760901" cy="19432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\\192.168.1.20\home\CBSE_BIO_TAT_2014-15\Std 9th\Chpt 13\Images\670px-Prevent-Mosquitoes-from-Breeding-Step-3-Version-2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88" b="5900"/>
          <a:stretch/>
        </p:blipFill>
        <p:spPr bwMode="auto">
          <a:xfrm>
            <a:off x="3378119" y="2876550"/>
            <a:ext cx="2203531" cy="19507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13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/>
      <p:bldP spid="17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5702" y="269078"/>
            <a:ext cx="79057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In addition to these issues that relate </a:t>
            </a:r>
            <a:r>
              <a:rPr lang="en-US" dirty="0" smtClean="0">
                <a:latin typeface="Bookman Old Style" panose="02050604050505020204" pitchFamily="18" charset="0"/>
              </a:rPr>
              <a:t>to the </a:t>
            </a:r>
            <a:r>
              <a:rPr lang="en-US" dirty="0">
                <a:latin typeface="Bookman Old Style" panose="02050604050505020204" pitchFamily="18" charset="0"/>
              </a:rPr>
              <a:t>environment, </a:t>
            </a:r>
            <a:r>
              <a:rPr lang="en-US" dirty="0" smtClean="0">
                <a:latin typeface="Bookman Old Style" panose="020506040505050202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there </a:t>
            </a:r>
            <a:r>
              <a:rPr lang="en-US" dirty="0">
                <a:latin typeface="Bookman Old Style" panose="02050604050505020204" pitchFamily="18" charset="0"/>
              </a:rPr>
              <a:t>are some other </a:t>
            </a:r>
            <a:r>
              <a:rPr lang="en-US" dirty="0" smtClean="0">
                <a:latin typeface="Bookman Old Style" panose="02050604050505020204" pitchFamily="18" charset="0"/>
              </a:rPr>
              <a:t>general principles </a:t>
            </a:r>
            <a:r>
              <a:rPr lang="en-US" dirty="0">
                <a:latin typeface="Bookman Old Style" panose="02050604050505020204" pitchFamily="18" charset="0"/>
              </a:rPr>
              <a:t>to prevent infectious diseases</a:t>
            </a:r>
            <a:r>
              <a:rPr lang="en-US" dirty="0" smtClean="0">
                <a:latin typeface="Bookman Old Style" panose="02050604050505020204" pitchFamily="18" charset="0"/>
              </a:rPr>
              <a:t>.</a:t>
            </a:r>
          </a:p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E.g. If someone is suffering from a </a:t>
            </a:r>
            <a:r>
              <a:rPr lang="en-US" dirty="0" smtClean="0">
                <a:latin typeface="Bookman Old Style" panose="02050604050505020204" pitchFamily="18" charset="0"/>
              </a:rPr>
              <a:t>cold and </a:t>
            </a:r>
            <a:r>
              <a:rPr lang="en-US" dirty="0">
                <a:latin typeface="Bookman Old Style" panose="02050604050505020204" pitchFamily="18" charset="0"/>
              </a:rPr>
              <a:t>cough in the class, it is likely that </a:t>
            </a:r>
            <a:r>
              <a:rPr lang="en-US" dirty="0" smtClean="0">
                <a:latin typeface="Bookman Old Style" panose="02050604050505020204" pitchFamily="18" charset="0"/>
              </a:rPr>
              <a:t>the children </a:t>
            </a:r>
            <a:r>
              <a:rPr lang="en-US" dirty="0">
                <a:latin typeface="Bookman Old Style" panose="02050604050505020204" pitchFamily="18" charset="0"/>
              </a:rPr>
              <a:t>sitting around will be exposed to </a:t>
            </a:r>
            <a:r>
              <a:rPr lang="en-US" dirty="0" smtClean="0">
                <a:latin typeface="Bookman Old Style" panose="02050604050505020204" pitchFamily="18" charset="0"/>
              </a:rPr>
              <a:t>the infection</a:t>
            </a:r>
            <a:r>
              <a:rPr lang="en-US" dirty="0">
                <a:latin typeface="Bookman Old Style" panose="02050604050505020204" pitchFamily="18" charset="0"/>
              </a:rPr>
              <a:t>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But </a:t>
            </a:r>
            <a:r>
              <a:rPr lang="en-US" dirty="0">
                <a:latin typeface="Bookman Old Style" panose="02050604050505020204" pitchFamily="18" charset="0"/>
              </a:rPr>
              <a:t>all of them do not actually </a:t>
            </a:r>
            <a:r>
              <a:rPr lang="en-US" dirty="0" smtClean="0">
                <a:latin typeface="Bookman Old Style" panose="02050604050505020204" pitchFamily="18" charset="0"/>
              </a:rPr>
              <a:t>suffer from </a:t>
            </a:r>
            <a:r>
              <a:rPr lang="en-US" dirty="0">
                <a:latin typeface="Bookman Old Style" panose="02050604050505020204" pitchFamily="18" charset="0"/>
              </a:rPr>
              <a:t>the disease</a:t>
            </a:r>
            <a:r>
              <a:rPr lang="en-US" dirty="0" smtClean="0">
                <a:latin typeface="Bookman Old Style" panose="02050604050505020204" pitchFamily="18" charset="0"/>
              </a:rPr>
              <a:t>.</a:t>
            </a:r>
          </a:p>
          <a:p>
            <a:pPr marL="285750" indent="-285750">
              <a:buBlip>
                <a:blip r:embed="rId2"/>
              </a:buBlip>
            </a:pPr>
            <a:endParaRPr lang="en-US" dirty="0">
              <a:latin typeface="Bookman Old Style" panose="020506040505050202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411207" y="2434207"/>
            <a:ext cx="3198037" cy="1841566"/>
            <a:chOff x="1358846" y="1912031"/>
            <a:chExt cx="3198037" cy="1841566"/>
          </a:xfrm>
        </p:grpSpPr>
        <p:pic>
          <p:nvPicPr>
            <p:cNvPr id="4" name="Picture 4" descr="\\192.168.1.20\home\State Board_BIO_TAT_2014-15\Std. 9th\Chpt. 8\Images\picture-151279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458" y="2241239"/>
              <a:ext cx="1893425" cy="1512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ounded Rectangular Callout 4"/>
            <p:cNvSpPr/>
            <p:nvPr/>
          </p:nvSpPr>
          <p:spPr>
            <a:xfrm>
              <a:off x="1358846" y="1912031"/>
              <a:ext cx="2056747" cy="408623"/>
            </a:xfrm>
            <a:prstGeom prst="wedgeRoundRectCallout">
              <a:avLst>
                <a:gd name="adj1" fmla="val 38162"/>
                <a:gd name="adj2" fmla="val 86276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 smtClean="0">
                  <a:latin typeface="Bookman Old Style" panose="02050604050505020204" pitchFamily="18" charset="0"/>
                </a:rPr>
                <a:t>Why Not ?</a:t>
              </a:r>
              <a:endParaRPr lang="en-US" b="1" dirty="0">
                <a:latin typeface="Bookman Old Style" panose="02050604050505020204" pitchFamily="18" charset="0"/>
              </a:endParaRPr>
            </a:p>
          </p:txBody>
        </p:sp>
      </p:grp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4137" y="2268652"/>
            <a:ext cx="3540401" cy="25018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89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4" descr="D:\ICSE (Images, animations and Videos)\Chpt. 13 Airds to Health\Images\white cell kills germ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073" y="1934813"/>
            <a:ext cx="993775" cy="99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00"/>
          <a:stretch/>
        </p:blipFill>
        <p:spPr bwMode="auto">
          <a:xfrm>
            <a:off x="2926490" y="1504950"/>
            <a:ext cx="1932753" cy="283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D:\ICSE (Images, animations and Videos)\Chpt. 13 Airds to Health\Images\Germs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865" y="1672668"/>
            <a:ext cx="251901" cy="25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D:\ICSE (Images, animations and Videos)\Chpt. 13 Airds to Health\Images\princ_rm_photo_of_illustration_of_skin_infection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1045" b="84478" l="34280" r="5598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613" t="69159" r="44827" b="15421"/>
          <a:stretch/>
        </p:blipFill>
        <p:spPr bwMode="auto">
          <a:xfrm>
            <a:off x="4619075" y="3233718"/>
            <a:ext cx="219533" cy="10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5" descr="D:\ICSE (Images, animations and Videos)\Chpt. 13 Airds to Health\Images\princ_rm_photo_of_illustration_of_skin_infection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1045" b="84478" l="34280" r="5598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613" t="69159" r="44827" b="15421"/>
          <a:stretch/>
        </p:blipFill>
        <p:spPr bwMode="auto">
          <a:xfrm>
            <a:off x="2801791" y="2483389"/>
            <a:ext cx="219533" cy="10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5" descr="D:\ICSE (Images, animations and Videos)\Chpt. 13 Airds to Health\Images\princ_rm_photo_of_illustration_of_skin_infection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0448" b="69254" l="37728" r="5010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951" t="50000" r="50000" b="31651"/>
          <a:stretch/>
        </p:blipFill>
        <p:spPr bwMode="auto">
          <a:xfrm>
            <a:off x="3104158" y="3917838"/>
            <a:ext cx="126986" cy="12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5" descr="D:\ICSE (Images, animations and Videos)\Chpt. 13 Airds to Health\Images\princ_rm_photo_of_illustration_of_skin_infection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0448" b="69254" l="37728" r="5010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951" t="50000" r="50000" b="31651"/>
          <a:stretch/>
        </p:blipFill>
        <p:spPr bwMode="auto">
          <a:xfrm>
            <a:off x="4596850" y="2596787"/>
            <a:ext cx="126986" cy="12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D:\ICSE (Images, animations and Videos)\Chpt. 13 Airds to Health\Images\images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8557" b="85052" l="10811" r="57529">
                        <a14:foregroundMark x1="52510" y1="51546" x2="54826" y2="515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618" t="19977" r="42020" b="16105"/>
          <a:stretch/>
        </p:blipFill>
        <p:spPr bwMode="auto">
          <a:xfrm>
            <a:off x="2871664" y="2977775"/>
            <a:ext cx="192293" cy="19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D:\ICSE (Images, animations and Videos)\Chpt. 13 Airds to Health\Images\images.jpg"/>
          <p:cNvPicPr>
            <a:picLocks noChangeAspect="1" noChangeArrowheads="1"/>
          </p:cNvPicPr>
          <p:nvPr/>
        </p:nvPicPr>
        <p:blipFill rotWithShape="1">
          <a:blip r:embed="rId11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8557" b="85052" l="10811" r="57529">
                        <a14:foregroundMark x1="52510" y1="51546" x2="54826" y2="515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618" t="19977" r="42020" b="16105"/>
          <a:stretch/>
        </p:blipFill>
        <p:spPr bwMode="auto">
          <a:xfrm>
            <a:off x="4596850" y="2003818"/>
            <a:ext cx="192293" cy="19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5" descr="D:\ICSE (Images, animations and Videos)\Chpt. 13 Airds to Health\Images\princ_rm_photo_of_illustration_of_skin_infection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71045" b="84478" l="34280" r="5598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613" t="69159" r="44827" b="15421"/>
          <a:stretch/>
        </p:blipFill>
        <p:spPr bwMode="auto">
          <a:xfrm>
            <a:off x="3231144" y="1701985"/>
            <a:ext cx="149944" cy="6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D:\ICSE (Images, animations and Videos)\Chpt. 13 Airds to Health\Images\Germs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034" y="3779293"/>
            <a:ext cx="277091" cy="27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D:\ICSE (Images, animations and Videos)\Chpt. 13 Airds to Health\Images\Germs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557" y="190175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D:\ICSE (Images, animations and Videos)\Chpt. 13 Airds to Health\Images\Germs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37" y="1823546"/>
            <a:ext cx="156411" cy="15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Isosceles Triangle 36"/>
          <p:cNvSpPr/>
          <p:nvPr/>
        </p:nvSpPr>
        <p:spPr>
          <a:xfrm rot="16200000">
            <a:off x="2044656" y="1852667"/>
            <a:ext cx="1133148" cy="1117067"/>
          </a:xfrm>
          <a:prstGeom prst="triangle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995848" y="2167473"/>
            <a:ext cx="493979" cy="1891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smtClean="0"/>
              <a:t>WBC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995848" y="2648442"/>
            <a:ext cx="1189532" cy="1891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Foreign Particle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533400" y="285750"/>
            <a:ext cx="8001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15"/>
              </a:buBlip>
            </a:pPr>
            <a:r>
              <a:rPr lang="en-US" dirty="0">
                <a:latin typeface="Bookman Old Style" panose="02050604050505020204" pitchFamily="18" charset="0"/>
              </a:rPr>
              <a:t>This is because the immune system of our body is normally fighting off microbes. </a:t>
            </a:r>
          </a:p>
          <a:p>
            <a:pPr marL="285750" indent="-285750">
              <a:buBlip>
                <a:blip r:embed="rId15"/>
              </a:buBlip>
            </a:pPr>
            <a:r>
              <a:rPr lang="en-US" dirty="0">
                <a:latin typeface="Bookman Old Style" panose="02050604050505020204" pitchFamily="18" charset="0"/>
              </a:rPr>
              <a:t>We have cells that </a:t>
            </a:r>
            <a:r>
              <a:rPr lang="en-US" dirty="0" err="1">
                <a:latin typeface="Bookman Old Style" panose="02050604050505020204" pitchFamily="18" charset="0"/>
              </a:rPr>
              <a:t>specialise</a:t>
            </a:r>
            <a:r>
              <a:rPr lang="en-US" dirty="0">
                <a:latin typeface="Bookman Old Style" panose="02050604050505020204" pitchFamily="18" charset="0"/>
              </a:rPr>
              <a:t> in killing infecting microbes. </a:t>
            </a:r>
          </a:p>
          <a:p>
            <a:pPr marL="285750" indent="-285750">
              <a:buBlip>
                <a:blip r:embed="rId15"/>
              </a:buBlip>
            </a:pPr>
            <a:r>
              <a:rPr lang="en-US" dirty="0">
                <a:latin typeface="Bookman Old Style" panose="02050604050505020204" pitchFamily="18" charset="0"/>
              </a:rPr>
              <a:t>These cells go into action each time infecting microbes enter the body. </a:t>
            </a:r>
          </a:p>
          <a:p>
            <a:pPr marL="285750" indent="-285750">
              <a:buBlip>
                <a:blip r:embed="rId15"/>
              </a:buBlip>
            </a:pPr>
            <a:r>
              <a:rPr lang="en-US" dirty="0">
                <a:latin typeface="Bookman Old Style" panose="02050604050505020204" pitchFamily="18" charset="0"/>
              </a:rPr>
              <a:t>If they are successful, we do not actually come down with any disease.</a:t>
            </a:r>
            <a:endParaRPr lang="en-US" dirty="0"/>
          </a:p>
        </p:txBody>
      </p:sp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96048" y="2340110"/>
            <a:ext cx="2203531" cy="1577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46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7" presetClass="path" presetSubtype="0" repeatCount="indefinite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-0.04514 0.03024 " pathEditMode="relative" rAng="0" ptsTypes="FF">
                                      <p:cBhvr>
                                        <p:cTn id="6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7" y="1512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L 0.02501 2.96296E-6 L 0.05105 0.01574 " pathEditMode="relative" rAng="0" ptsTypes="FAF">
                                      <p:cBhvr>
                                        <p:cTn id="68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772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95062E-6 L 0.04271 -0.0145 " pathEditMode="relative" rAng="0" ptsTypes="FF">
                                      <p:cBhvr>
                                        <p:cTn id="7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" y="-741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95062E-6 L -0.04062 -0.02222 " pathEditMode="relative" rAng="0" ptsTypes="Ff">
                                      <p:cBhvr>
                                        <p:cTn id="72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1" y="-1111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20988E-6 L -0.03195 -0.04629 " pathEditMode="relative" rAng="0" ptsTypes="FF">
                                      <p:cBhvr>
                                        <p:cTn id="7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7" y="-2315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19753E-6 L -0.02639 0.03209 " pathEditMode="relative" rAng="0" ptsTypes="FF">
                                      <p:cBhvr>
                                        <p:cTn id="7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9" y="1605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83951E-6 L 0.01527 0.04012 C 0.0184 0.04907 0.03958 0.05401 0.04461 0.05401 " pathEditMode="relative" rAng="0" ptsTypes="FfF">
                                      <p:cBhvr>
                                        <p:cTn id="7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2" y="2685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23457E-6 L 0.00122 0.03488 C 0.00365 0.05123 0.02691 0.04012 0.02917 0.05031 " pathEditMode="relative" rAng="0" ptsTypes="FfF">
                                      <p:cBhvr>
                                        <p:cTn id="80" dur="3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2562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69136E-6 L 0.04271 -0.08703 " pathEditMode="relative" rAng="0" ptsTypes="FF">
                                      <p:cBhvr>
                                        <p:cTn id="8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" y="-4352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11111E-6 L -0.03402 0.01204 " pathEditMode="relative" rAng="0" ptsTypes="FA">
                                      <p:cBhvr>
                                        <p:cTn id="8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1" y="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95062E-6 L -0.20486 -3.95062E-6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46914E-6 L 0.01527 0.04012 C 0.02031 0.04845 0.02256 0.05154 0.02795 0.04938 C 0.03316 0.04722 0.04548 0.03333 0.04704 0.02654 " pathEditMode="relative" rAng="0" ptsTypes="FfaF">
                                      <p:cBhvr>
                                        <p:cTn id="15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25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500"/>
                            </p:stCondLst>
                            <p:childTnLst>
                              <p:par>
                                <p:cTn id="152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3200" y="1809750"/>
            <a:ext cx="2641600" cy="1981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502" y="1809750"/>
            <a:ext cx="1653063" cy="1981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55702" y="288128"/>
            <a:ext cx="80358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n-US" dirty="0">
                <a:latin typeface="Bookman Old Style" panose="02050604050505020204" pitchFamily="18" charset="0"/>
              </a:rPr>
              <a:t>So, one way of looking at severe </a:t>
            </a:r>
            <a:r>
              <a:rPr lang="en-US" dirty="0" smtClean="0">
                <a:latin typeface="Bookman Old Style" panose="02050604050505020204" pitchFamily="18" charset="0"/>
              </a:rPr>
              <a:t>infectious diseases </a:t>
            </a:r>
            <a:r>
              <a:rPr lang="en-US" dirty="0">
                <a:latin typeface="Bookman Old Style" panose="02050604050505020204" pitchFamily="18" charset="0"/>
              </a:rPr>
              <a:t>is that </a:t>
            </a:r>
            <a:r>
              <a:rPr lang="en-US" dirty="0" smtClean="0">
                <a:latin typeface="Bookman Old Style" panose="020506040505050202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it </a:t>
            </a:r>
            <a:r>
              <a:rPr lang="en-US" dirty="0">
                <a:latin typeface="Bookman Old Style" panose="02050604050505020204" pitchFamily="18" charset="0"/>
              </a:rPr>
              <a:t>represents a lack of </a:t>
            </a:r>
            <a:r>
              <a:rPr lang="en-US" dirty="0" smtClean="0">
                <a:latin typeface="Bookman Old Style" panose="02050604050505020204" pitchFamily="18" charset="0"/>
              </a:rPr>
              <a:t>success of </a:t>
            </a:r>
            <a:r>
              <a:rPr lang="en-US" dirty="0">
                <a:latin typeface="Bookman Old Style" panose="02050604050505020204" pitchFamily="18" charset="0"/>
              </a:rPr>
              <a:t>the immune </a:t>
            </a:r>
            <a:r>
              <a:rPr lang="en-US" dirty="0" smtClean="0">
                <a:latin typeface="Bookman Old Style" panose="02050604050505020204" pitchFamily="18" charset="0"/>
              </a:rPr>
              <a:t>system.</a:t>
            </a:r>
          </a:p>
          <a:p>
            <a:pPr marL="285750" indent="-285750">
              <a:buBlip>
                <a:blip r:embed="rId4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The </a:t>
            </a:r>
            <a:r>
              <a:rPr lang="en-US" dirty="0">
                <a:latin typeface="Bookman Old Style" panose="02050604050505020204" pitchFamily="18" charset="0"/>
              </a:rPr>
              <a:t>functioning of </a:t>
            </a:r>
            <a:r>
              <a:rPr lang="en-US" dirty="0" smtClean="0">
                <a:latin typeface="Bookman Old Style" panose="02050604050505020204" pitchFamily="18" charset="0"/>
              </a:rPr>
              <a:t>the immune </a:t>
            </a:r>
            <a:r>
              <a:rPr lang="en-US" dirty="0">
                <a:latin typeface="Bookman Old Style" panose="02050604050505020204" pitchFamily="18" charset="0"/>
              </a:rPr>
              <a:t>system, like any other system in </a:t>
            </a:r>
            <a:r>
              <a:rPr lang="en-US" dirty="0" smtClean="0">
                <a:latin typeface="Bookman Old Style" panose="02050604050505020204" pitchFamily="18" charset="0"/>
              </a:rPr>
              <a:t>our body</a:t>
            </a:r>
            <a:r>
              <a:rPr lang="en-US" dirty="0">
                <a:latin typeface="Bookman Old Style" panose="02050604050505020204" pitchFamily="18" charset="0"/>
              </a:rPr>
              <a:t>, will not be good if proper and </a:t>
            </a:r>
            <a:r>
              <a:rPr lang="en-US" dirty="0" smtClean="0">
                <a:latin typeface="Bookman Old Style" panose="02050604050505020204" pitchFamily="18" charset="0"/>
              </a:rPr>
              <a:t>sufficient nourishment </a:t>
            </a:r>
            <a:r>
              <a:rPr lang="en-US" dirty="0">
                <a:latin typeface="Bookman Old Style" panose="02050604050505020204" pitchFamily="18" charset="0"/>
              </a:rPr>
              <a:t>and food is not available.</a:t>
            </a:r>
          </a:p>
          <a:p>
            <a:pPr marL="285750" indent="-285750">
              <a:buBlip>
                <a:blip r:embed="rId4"/>
              </a:buBlip>
            </a:pPr>
            <a:r>
              <a:rPr lang="en-US" dirty="0">
                <a:latin typeface="Bookman Old Style" panose="02050604050505020204" pitchFamily="18" charset="0"/>
              </a:rPr>
              <a:t>Therefore, the second basic principle </a:t>
            </a:r>
            <a:r>
              <a:rPr lang="en-US" dirty="0" smtClean="0">
                <a:latin typeface="Bookman Old Style" panose="02050604050505020204" pitchFamily="18" charset="0"/>
              </a:rPr>
              <a:t>of prevention </a:t>
            </a:r>
            <a:r>
              <a:rPr lang="en-US" dirty="0">
                <a:latin typeface="Bookman Old Style" panose="02050604050505020204" pitchFamily="18" charset="0"/>
              </a:rPr>
              <a:t>of infectious disease is </a:t>
            </a:r>
            <a:r>
              <a:rPr lang="en-US" dirty="0" smtClean="0">
                <a:latin typeface="Bookman Old Style" panose="02050604050505020204" pitchFamily="18" charset="0"/>
              </a:rPr>
              <a:t>the availability </a:t>
            </a:r>
            <a:r>
              <a:rPr lang="en-US" dirty="0">
                <a:latin typeface="Bookman Old Style" panose="02050604050505020204" pitchFamily="18" charset="0"/>
              </a:rPr>
              <a:t>of proper and sufficient food </a:t>
            </a:r>
            <a:r>
              <a:rPr lang="en-US" dirty="0" smtClean="0">
                <a:latin typeface="Bookman Old Style" panose="02050604050505020204" pitchFamily="18" charset="0"/>
              </a:rPr>
              <a:t>for everyone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0075" y="2239953"/>
            <a:ext cx="2949498" cy="2068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5" t="6079" r="2035"/>
          <a:stretch/>
        </p:blipFill>
        <p:spPr bwMode="auto">
          <a:xfrm>
            <a:off x="3543300" y="3422650"/>
            <a:ext cx="2000250" cy="13736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53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7877</TotalTime>
  <Words>184</Words>
  <Application>Microsoft Office PowerPoint</Application>
  <PresentationFormat>On-screen Show (16:9)</PresentationFormat>
  <Paragraphs>37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1524</cp:revision>
  <dcterms:created xsi:type="dcterms:W3CDTF">2013-07-31T12:47:49Z</dcterms:created>
  <dcterms:modified xsi:type="dcterms:W3CDTF">2015-03-05T12:23:41Z</dcterms:modified>
</cp:coreProperties>
</file>