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448" r:id="rId2"/>
    <p:sldId id="411" r:id="rId3"/>
    <p:sldId id="44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eg"/><Relationship Id="rId7" Type="http://schemas.openxmlformats.org/officeDocument/2006/relationships/image" Target="../media/image5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M12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5941" y="1862504"/>
            <a:ext cx="4930459" cy="2871846"/>
            <a:chOff x="555941" y="1862504"/>
            <a:chExt cx="4930459" cy="2871846"/>
          </a:xfrm>
        </p:grpSpPr>
        <p:sp>
          <p:nvSpPr>
            <p:cNvPr id="8" name="Round Single Corner Rectangle 7"/>
            <p:cNvSpPr/>
            <p:nvPr/>
          </p:nvSpPr>
          <p:spPr>
            <a:xfrm>
              <a:off x="1282170" y="1862504"/>
              <a:ext cx="4204230" cy="2862322"/>
            </a:xfrm>
            <a:prstGeom prst="round1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34950" indent="-234950">
                <a:buClr>
                  <a:srgbClr val="6600CC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+mj-lt"/>
                </a:rPr>
                <a:t>Most vaccines contain a little bit of a disease germ that is weak or dead. Vaccines do NOT contain the type of germ that makes you sick. Some vaccines do not contain any germs.</a:t>
              </a:r>
            </a:p>
            <a:p>
              <a:pPr marL="234950" indent="-234950">
                <a:buClr>
                  <a:srgbClr val="6600CC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+mj-lt"/>
                </a:rPr>
                <a:t>Having this little bit of the germ inside your body makes your body's </a:t>
              </a:r>
              <a:r>
                <a:rPr lang="en-US" dirty="0" err="1">
                  <a:latin typeface="+mj-lt"/>
                </a:rPr>
                <a:t>defence</a:t>
              </a:r>
              <a:r>
                <a:rPr lang="en-US" dirty="0">
                  <a:latin typeface="+mj-lt"/>
                </a:rPr>
                <a:t> system build antibodies to fight off this kind of germ. Antibodies help trap and kill germs that could lead to disease.</a:t>
              </a:r>
            </a:p>
          </p:txBody>
        </p:sp>
        <p:pic>
          <p:nvPicPr>
            <p:cNvPr id="10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5941" y="3911671"/>
              <a:ext cx="1029969" cy="82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70231" y="293489"/>
            <a:ext cx="1761174" cy="369332"/>
            <a:chOff x="828674" y="815001"/>
            <a:chExt cx="3522347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2373259" y="-723406"/>
              <a:ext cx="356976" cy="3446146"/>
            </a:xfrm>
            <a:prstGeom prst="round2SameRect">
              <a:avLst>
                <a:gd name="adj1" fmla="val 40913"/>
                <a:gd name="adj2" fmla="val 0"/>
              </a:avLst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675" y="815001"/>
              <a:ext cx="35223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Vaccination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6741" y="666750"/>
            <a:ext cx="7905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As </a:t>
            </a:r>
            <a:r>
              <a:rPr lang="en-US" dirty="0">
                <a:latin typeface="Bookman Old Style" panose="02050604050505020204" pitchFamily="18" charset="0"/>
              </a:rPr>
              <a:t>a general </a:t>
            </a:r>
            <a:r>
              <a:rPr lang="en-US" dirty="0" smtClean="0">
                <a:latin typeface="Bookman Old Style" panose="02050604050505020204" pitchFamily="18" charset="0"/>
              </a:rPr>
              <a:t>principle, we </a:t>
            </a:r>
            <a:r>
              <a:rPr lang="en-US" dirty="0">
                <a:latin typeface="Bookman Old Style" panose="02050604050505020204" pitchFamily="18" charset="0"/>
              </a:rPr>
              <a:t>can ‘fool’ the immune system </a:t>
            </a:r>
            <a:r>
              <a:rPr lang="en-US" dirty="0" smtClean="0">
                <a:latin typeface="Bookman Old Style" panose="02050604050505020204" pitchFamily="18" charset="0"/>
              </a:rPr>
              <a:t>into developing </a:t>
            </a:r>
            <a:r>
              <a:rPr lang="en-US" dirty="0">
                <a:latin typeface="Bookman Old Style" panose="02050604050505020204" pitchFamily="18" charset="0"/>
              </a:rPr>
              <a:t>a memory for a particular </a:t>
            </a:r>
            <a:r>
              <a:rPr lang="en-US" dirty="0" smtClean="0">
                <a:latin typeface="Bookman Old Style" panose="02050604050505020204" pitchFamily="18" charset="0"/>
              </a:rPr>
              <a:t>infection by </a:t>
            </a:r>
            <a:r>
              <a:rPr lang="en-US" dirty="0">
                <a:latin typeface="Bookman Old Style" panose="02050604050505020204" pitchFamily="18" charset="0"/>
              </a:rPr>
              <a:t>putting something, that mimics the </a:t>
            </a:r>
            <a:r>
              <a:rPr lang="en-US" dirty="0" smtClean="0">
                <a:latin typeface="Bookman Old Style" panose="02050604050505020204" pitchFamily="18" charset="0"/>
              </a:rPr>
              <a:t>microbe we </a:t>
            </a:r>
            <a:r>
              <a:rPr lang="en-US" dirty="0">
                <a:latin typeface="Bookman Old Style" panose="02050604050505020204" pitchFamily="18" charset="0"/>
              </a:rPr>
              <a:t>want to vaccinate against, into the body.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This does not actually cause the disease </a:t>
            </a:r>
            <a:r>
              <a:rPr lang="en-US" dirty="0" smtClean="0">
                <a:latin typeface="Bookman Old Style" panose="02050604050505020204" pitchFamily="18" charset="0"/>
              </a:rPr>
              <a:t>but this </a:t>
            </a:r>
            <a:r>
              <a:rPr lang="en-US" dirty="0">
                <a:latin typeface="Bookman Old Style" panose="02050604050505020204" pitchFamily="18" charset="0"/>
              </a:rPr>
              <a:t>would prevent any subsequent </a:t>
            </a:r>
            <a:r>
              <a:rPr lang="en-US" dirty="0" smtClean="0">
                <a:latin typeface="Bookman Old Style" panose="02050604050505020204" pitchFamily="18" charset="0"/>
              </a:rPr>
              <a:t>exposure to </a:t>
            </a:r>
            <a:r>
              <a:rPr lang="en-US" dirty="0">
                <a:latin typeface="Bookman Old Style" panose="02050604050505020204" pitchFamily="18" charset="0"/>
              </a:rPr>
              <a:t>the infecting microbe from turning </a:t>
            </a:r>
            <a:r>
              <a:rPr lang="en-US" dirty="0" smtClean="0">
                <a:latin typeface="Bookman Old Style" panose="02050604050505020204" pitchFamily="18" charset="0"/>
              </a:rPr>
              <a:t>into actual </a:t>
            </a:r>
            <a:r>
              <a:rPr lang="en-US" dirty="0">
                <a:latin typeface="Bookman Old Style" panose="02050604050505020204" pitchFamily="18" charset="0"/>
              </a:rPr>
              <a:t>disease.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Many such vaccines are now available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for preventing </a:t>
            </a:r>
            <a:r>
              <a:rPr lang="en-US" dirty="0">
                <a:latin typeface="Bookman Old Style" panose="02050604050505020204" pitchFamily="18" charset="0"/>
              </a:rPr>
              <a:t>a whole range of </a:t>
            </a:r>
            <a:r>
              <a:rPr lang="en-US" dirty="0" smtClean="0">
                <a:latin typeface="Bookman Old Style" panose="02050604050505020204" pitchFamily="18" charset="0"/>
              </a:rPr>
              <a:t>infectious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diseases</a:t>
            </a:r>
            <a:r>
              <a:rPr lang="en-US" dirty="0">
                <a:latin typeface="Bookman Old Style" panose="02050604050505020204" pitchFamily="18" charset="0"/>
              </a:rPr>
              <a:t>, and provide a </a:t>
            </a:r>
            <a:r>
              <a:rPr lang="en-US" dirty="0" smtClean="0">
                <a:latin typeface="Bookman Old Style" panose="02050604050505020204" pitchFamily="18" charset="0"/>
              </a:rPr>
              <a:t>disease-specific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means </a:t>
            </a:r>
            <a:r>
              <a:rPr lang="en-US" dirty="0">
                <a:latin typeface="Bookman Old Style" panose="02050604050505020204" pitchFamily="18" charset="0"/>
              </a:rPr>
              <a:t>of prevention.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3486149"/>
            <a:ext cx="1539240" cy="126934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21" y="1419314"/>
            <a:ext cx="4556779" cy="3362236"/>
            <a:chOff x="632950" y="1266914"/>
            <a:chExt cx="4040416" cy="2981236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92"/>
            <a:stretch/>
          </p:blipFill>
          <p:spPr bwMode="auto">
            <a:xfrm>
              <a:off x="632950" y="1266914"/>
              <a:ext cx="1698455" cy="12691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14600" y="1266915"/>
              <a:ext cx="951829" cy="12691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96706" y="1266915"/>
              <a:ext cx="1076660" cy="12691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24000" y="2720056"/>
              <a:ext cx="1020087" cy="11823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\\192.168.1.20\home\State Board_BIO_TAT_2014-15\Std. 9th\Chpt. 8\Images\Picture3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1" r="8075"/>
            <a:stretch/>
          </p:blipFill>
          <p:spPr bwMode="auto">
            <a:xfrm>
              <a:off x="2759232" y="2720056"/>
              <a:ext cx="865174" cy="15280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70231" y="293489"/>
            <a:ext cx="1761174" cy="369332"/>
            <a:chOff x="828674" y="815001"/>
            <a:chExt cx="3522347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2373259" y="-723406"/>
              <a:ext cx="356976" cy="3446146"/>
            </a:xfrm>
            <a:prstGeom prst="round2SameRect">
              <a:avLst>
                <a:gd name="adj1" fmla="val 40913"/>
                <a:gd name="adj2" fmla="val 0"/>
              </a:avLst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675" y="815001"/>
              <a:ext cx="35223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Vaccination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6741" y="666750"/>
            <a:ext cx="790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en-US" dirty="0">
                <a:latin typeface="Bookman Old Style" panose="02050604050505020204" pitchFamily="18" charset="0"/>
              </a:rPr>
              <a:t>There are vaccines against tetanus, </a:t>
            </a:r>
            <a:r>
              <a:rPr lang="en-US" dirty="0" smtClean="0">
                <a:latin typeface="Bookman Old Style" panose="02050604050505020204" pitchFamily="18" charset="0"/>
              </a:rPr>
              <a:t>diphtheria</a:t>
            </a:r>
            <a:r>
              <a:rPr lang="en-US" dirty="0">
                <a:latin typeface="Bookman Old Style" panose="02050604050505020204" pitchFamily="18" charset="0"/>
              </a:rPr>
              <a:t>, whooping cough, measles, </a:t>
            </a:r>
            <a:r>
              <a:rPr lang="en-US" dirty="0" smtClean="0">
                <a:latin typeface="Bookman Old Style" panose="02050604050505020204" pitchFamily="18" charset="0"/>
              </a:rPr>
              <a:t>polio </a:t>
            </a:r>
            <a:r>
              <a:rPr lang="en-US" dirty="0">
                <a:latin typeface="Bookman Old Style" panose="02050604050505020204" pitchFamily="18" charset="0"/>
              </a:rPr>
              <a:t>and many others. </a:t>
            </a:r>
          </a:p>
          <a:p>
            <a:pPr marL="285750" indent="-285750">
              <a:buBlip>
                <a:blip r:embed="rId7"/>
              </a:buBlip>
            </a:pPr>
            <a:r>
              <a:rPr lang="en-US" dirty="0">
                <a:latin typeface="Bookman Old Style" panose="02050604050505020204" pitchFamily="18" charset="0"/>
              </a:rPr>
              <a:t>These form the public health </a:t>
            </a:r>
            <a:r>
              <a:rPr lang="en-US" dirty="0" err="1">
                <a:latin typeface="Bookman Old Style" panose="02050604050505020204" pitchFamily="18" charset="0"/>
              </a:rPr>
              <a:t>programme</a:t>
            </a:r>
            <a:r>
              <a:rPr lang="en-US" dirty="0">
                <a:latin typeface="Bookman Old Style" panose="02050604050505020204" pitchFamily="18" charset="0"/>
              </a:rPr>
              <a:t> of childhood </a:t>
            </a:r>
            <a:r>
              <a:rPr lang="en-US" dirty="0" err="1" smtClean="0">
                <a:latin typeface="Bookman Old Style" panose="02050604050505020204" pitchFamily="18" charset="0"/>
              </a:rPr>
              <a:t>immunisation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for preventing infectious diseases.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2000" y="1876604"/>
            <a:ext cx="4861579" cy="2770293"/>
            <a:chOff x="-1292658" y="-1520071"/>
            <a:chExt cx="4310677" cy="245637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292658" y="-1520071"/>
              <a:ext cx="2151213" cy="15622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1873" y="-656436"/>
              <a:ext cx="2146146" cy="15927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157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2015-03-05T12:24:03Z</dcterms:modified>
</cp:coreProperties>
</file>