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0"/>
  </p:notesMasterIdLst>
  <p:sldIdLst>
    <p:sldId id="383" r:id="rId2"/>
    <p:sldId id="375" r:id="rId3"/>
    <p:sldId id="376" r:id="rId4"/>
    <p:sldId id="378" r:id="rId5"/>
    <p:sldId id="380" r:id="rId6"/>
    <p:sldId id="379" r:id="rId7"/>
    <p:sldId id="381" r:id="rId8"/>
    <p:sldId id="382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9225FF"/>
    <a:srgbClr val="0033CC"/>
    <a:srgbClr val="0000CC"/>
    <a:srgbClr val="D60093"/>
    <a:srgbClr val="008080"/>
    <a:srgbClr val="FF9900"/>
    <a:srgbClr val="000000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0947" autoAdjust="0"/>
    <p:restoredTop sz="96980" autoAdjust="0"/>
  </p:normalViewPr>
  <p:slideViewPr>
    <p:cSldViewPr>
      <p:cViewPr>
        <p:scale>
          <a:sx n="100" d="100"/>
          <a:sy n="100" d="100"/>
        </p:scale>
        <p:origin x="-72" y="-630"/>
      </p:cViewPr>
      <p:guideLst>
        <p:guide orient="horz" pos="162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3215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 userDrawn="1"/>
        </p:nvGrpSpPr>
        <p:grpSpPr>
          <a:xfrm>
            <a:off x="776071" y="1227978"/>
            <a:ext cx="3795929" cy="3429000"/>
            <a:chOff x="671727" y="1047750"/>
            <a:chExt cx="3680511" cy="3632200"/>
          </a:xfrm>
        </p:grpSpPr>
        <p:sp>
          <p:nvSpPr>
            <p:cNvPr id="35" name="Hexagon 34"/>
            <p:cNvSpPr/>
            <p:nvPr/>
          </p:nvSpPr>
          <p:spPr>
            <a:xfrm>
              <a:off x="671727" y="1047750"/>
              <a:ext cx="1981200" cy="1752600"/>
            </a:xfrm>
            <a:prstGeom prst="hexagon">
              <a:avLst/>
            </a:prstGeom>
            <a:blipFill>
              <a:blip r:embed="rId4"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Hexagon 35"/>
            <p:cNvSpPr/>
            <p:nvPr/>
          </p:nvSpPr>
          <p:spPr>
            <a:xfrm>
              <a:off x="2371038" y="1989921"/>
              <a:ext cx="1981200" cy="1752600"/>
            </a:xfrm>
            <a:prstGeom prst="hexagon">
              <a:avLst/>
            </a:prstGeom>
            <a:blipFill dpi="0" rotWithShape="1">
              <a:blip r:embed="rId5"/>
              <a:srcRect/>
              <a:stretch>
                <a:fillRect t="-8000" b="-7000"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Hexagon 36"/>
            <p:cNvSpPr/>
            <p:nvPr/>
          </p:nvSpPr>
          <p:spPr>
            <a:xfrm>
              <a:off x="671727" y="2927350"/>
              <a:ext cx="1981200" cy="1752600"/>
            </a:xfrm>
            <a:prstGeom prst="hexagon">
              <a:avLst/>
            </a:prstGeom>
            <a:blipFill>
              <a:blip r:embed="rId6"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10.gif"/><Relationship Id="rId7" Type="http://schemas.openxmlformats.org/officeDocument/2006/relationships/image" Target="../media/image14.gi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wmf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6.jpg"/><Relationship Id="rId7" Type="http://schemas.openxmlformats.org/officeDocument/2006/relationships/image" Target="../media/image19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gif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gif"/><Relationship Id="rId4" Type="http://schemas.openxmlformats.org/officeDocument/2006/relationships/image" Target="../media/image2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99858" y="1657350"/>
            <a:ext cx="2544287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ookman Old Style" panose="02050604050505020204" pitchFamily="18" charset="0"/>
              </a:rPr>
              <a:t>M2</a:t>
            </a:r>
            <a:endParaRPr lang="en-US" sz="115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934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524000" y="1885950"/>
            <a:ext cx="3646025" cy="2501467"/>
            <a:chOff x="380411" y="863795"/>
            <a:chExt cx="3646025" cy="2501467"/>
          </a:xfrm>
        </p:grpSpPr>
        <p:pic>
          <p:nvPicPr>
            <p:cNvPr id="18" name="Picture 4" descr="\\192.168.1.20\home\State Board_BIO_TAT_2014-15\Std. 9th\Chpt. 8\Images\picture-151279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011" y="1852904"/>
              <a:ext cx="1893425" cy="1512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Rounded Rectangular Callout 18"/>
            <p:cNvSpPr/>
            <p:nvPr/>
          </p:nvSpPr>
          <p:spPr>
            <a:xfrm>
              <a:off x="380411" y="863795"/>
              <a:ext cx="2667000" cy="715089"/>
            </a:xfrm>
            <a:prstGeom prst="wedgeRoundRectCallout">
              <a:avLst>
                <a:gd name="adj1" fmla="val 40241"/>
                <a:gd name="adj2" fmla="val 110985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b="1" dirty="0" smtClean="0">
                  <a:latin typeface="Bookman Old Style" panose="02050604050505020204" pitchFamily="18" charset="0"/>
                </a:rPr>
                <a:t>What do we mean by disease ?</a:t>
              </a:r>
              <a:endParaRPr lang="en-US" b="1" dirty="0"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855639" y="319007"/>
            <a:ext cx="1493840" cy="369332"/>
            <a:chOff x="823909" y="815001"/>
            <a:chExt cx="5195891" cy="369332"/>
          </a:xfrm>
        </p:grpSpPr>
        <p:sp>
          <p:nvSpPr>
            <p:cNvPr id="20" name="Round Same Side Corner Rectangle 19"/>
            <p:cNvSpPr/>
            <p:nvPr/>
          </p:nvSpPr>
          <p:spPr>
            <a:xfrm rot="5400000" flipH="1">
              <a:off x="3245749" y="-1595896"/>
              <a:ext cx="356976" cy="5191126"/>
            </a:xfrm>
            <a:prstGeom prst="round2SameRect">
              <a:avLst>
                <a:gd name="adj1" fmla="val 50000"/>
                <a:gd name="adj2" fmla="val 50000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endParaRPr lang="en-US" sz="2000" dirty="0">
                <a:latin typeface="Bookman Old Style" panose="02050604050505020204" pitchFamily="18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23909" y="815001"/>
              <a:ext cx="519588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Bookman Old Style" panose="02050604050505020204" pitchFamily="18" charset="0"/>
                </a:rPr>
                <a:t>DISEASE</a:t>
              </a:r>
              <a:endParaRPr lang="en-US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3849291" y="319007"/>
            <a:ext cx="868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0000CC"/>
                </a:solidFill>
                <a:latin typeface="Bookman Old Style" panose="02050604050505020204" pitchFamily="18" charset="0"/>
              </a:rPr>
              <a:t>DIS</a:t>
            </a:r>
            <a:endParaRPr lang="en-US" b="1" dirty="0">
              <a:solidFill>
                <a:srgbClr val="0000CC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78325" y="319007"/>
            <a:ext cx="868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0000CC"/>
                </a:solidFill>
                <a:latin typeface="Bookman Old Style" panose="02050604050505020204" pitchFamily="18" charset="0"/>
              </a:rPr>
              <a:t>EASE</a:t>
            </a:r>
            <a:endParaRPr lang="en-US" b="1" dirty="0">
              <a:solidFill>
                <a:srgbClr val="0000CC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342335" y="347405"/>
            <a:ext cx="10013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Means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554511" y="1332229"/>
            <a:ext cx="2058392" cy="401321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Disturbed ease</a:t>
            </a:r>
            <a:endParaRPr lang="en-US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1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4.93827E-7 L -0.0184 0.1058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0" y="527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93827E-7 L 0.01545 0.1058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4" y="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23" grpId="0"/>
      <p:bldP spid="23" grpId="1"/>
      <p:bldP spid="24" grpId="0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838200" y="2217052"/>
            <a:ext cx="5049738" cy="1941882"/>
            <a:chOff x="838200" y="1885950"/>
            <a:chExt cx="3272921" cy="1258605"/>
          </a:xfrm>
        </p:grpSpPr>
        <p:pic>
          <p:nvPicPr>
            <p:cNvPr id="7" name="Picture 5" descr="\\192.168.1.20\home\State Board_BIO_TAT_2014-15\Std. 9th\Chpt. 8\Images\670px-Recognize-Spinal-Meningitis-Symptoms-Step-1-Version-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065"/>
            <a:stretch/>
          </p:blipFill>
          <p:spPr bwMode="auto">
            <a:xfrm>
              <a:off x="838200" y="1885950"/>
              <a:ext cx="1803910" cy="125860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  <a:softEdge rad="3175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\\192.168.1.20\home\State Board_BIO_TAT_2014-15\Std. 9th\Chpt. 8\Images\27167199-bande-dessinee-de-garcon-malade-couche-dans-son-lit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4333" y="1885950"/>
              <a:ext cx="1346788" cy="1258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xtBox 1"/>
          <p:cNvSpPr txBox="1"/>
          <p:nvPr/>
        </p:nvSpPr>
        <p:spPr>
          <a:xfrm>
            <a:off x="573711" y="688511"/>
            <a:ext cx="79416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en-US" dirty="0">
                <a:latin typeface="Bookman Old Style" panose="02050604050505020204" pitchFamily="18" charset="0"/>
              </a:rPr>
              <a:t>Disease, in </a:t>
            </a:r>
            <a:r>
              <a:rPr lang="en-US" dirty="0" smtClean="0">
                <a:latin typeface="Bookman Old Style" panose="02050604050505020204" pitchFamily="18" charset="0"/>
              </a:rPr>
              <a:t>other words</a:t>
            </a:r>
            <a:r>
              <a:rPr lang="en-US" dirty="0">
                <a:latin typeface="Bookman Old Style" panose="02050604050505020204" pitchFamily="18" charset="0"/>
              </a:rPr>
              <a:t>, literally means being uncomfortable</a:t>
            </a:r>
            <a:r>
              <a:rPr lang="en-US" dirty="0" smtClean="0">
                <a:latin typeface="Bookman Old Style" panose="02050604050505020204" pitchFamily="18" charset="0"/>
              </a:rPr>
              <a:t>.</a:t>
            </a:r>
          </a:p>
          <a:p>
            <a:pPr marL="285750" indent="-285750">
              <a:buBlip>
                <a:blip r:embed="rId4"/>
              </a:buBlip>
            </a:pPr>
            <a:r>
              <a:rPr lang="en-US" dirty="0">
                <a:latin typeface="Bookman Old Style" panose="02050604050505020204" pitchFamily="18" charset="0"/>
              </a:rPr>
              <a:t>We talk of disease when we can </a:t>
            </a:r>
            <a:r>
              <a:rPr lang="en-US" dirty="0" smtClean="0">
                <a:latin typeface="Bookman Old Style" panose="02050604050505020204" pitchFamily="18" charset="0"/>
              </a:rPr>
              <a:t>find a </a:t>
            </a:r>
            <a:r>
              <a:rPr lang="en-US" dirty="0">
                <a:latin typeface="Bookman Old Style" panose="02050604050505020204" pitchFamily="18" charset="0"/>
              </a:rPr>
              <a:t>specific and particular cause for discomfort</a:t>
            </a:r>
            <a:r>
              <a:rPr lang="en-US" dirty="0" smtClean="0">
                <a:latin typeface="Bookman Old Style" panose="02050604050505020204" pitchFamily="18" charset="0"/>
              </a:rPr>
              <a:t>.</a:t>
            </a:r>
          </a:p>
          <a:p>
            <a:pPr marL="285750" indent="-285750">
              <a:buBlip>
                <a:blip r:embed="rId4"/>
              </a:buBlip>
            </a:pPr>
            <a:r>
              <a:rPr lang="en-US" dirty="0">
                <a:latin typeface="Bookman Old Style" panose="02050604050505020204" pitchFamily="18" charset="0"/>
              </a:rPr>
              <a:t>But it is </a:t>
            </a:r>
            <a:r>
              <a:rPr lang="en-US" dirty="0" smtClean="0">
                <a:latin typeface="Bookman Old Style" panose="02050604050505020204" pitchFamily="18" charset="0"/>
              </a:rPr>
              <a:t>possible to </a:t>
            </a:r>
            <a:r>
              <a:rPr lang="en-US" dirty="0">
                <a:latin typeface="Bookman Old Style" panose="02050604050505020204" pitchFamily="18" charset="0"/>
              </a:rPr>
              <a:t>be in poor health without actually </a:t>
            </a:r>
            <a:r>
              <a:rPr lang="en-US" dirty="0" smtClean="0">
                <a:latin typeface="Bookman Old Style" panose="02050604050505020204" pitchFamily="18" charset="0"/>
              </a:rPr>
              <a:t>suffering from </a:t>
            </a:r>
            <a:r>
              <a:rPr lang="en-US" dirty="0">
                <a:latin typeface="Bookman Old Style" panose="02050604050505020204" pitchFamily="18" charset="0"/>
              </a:rPr>
              <a:t>a particular disease. 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marL="285750" indent="-285750">
              <a:buBlip>
                <a:blip r:embed="rId4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Simply </a:t>
            </a:r>
            <a:r>
              <a:rPr lang="en-US" dirty="0">
                <a:latin typeface="Bookman Old Style" panose="02050604050505020204" pitchFamily="18" charset="0"/>
              </a:rPr>
              <a:t>not </a:t>
            </a:r>
            <a:r>
              <a:rPr lang="en-US" dirty="0" smtClean="0">
                <a:latin typeface="Bookman Old Style" panose="02050604050505020204" pitchFamily="18" charset="0"/>
              </a:rPr>
              <a:t>being diseased </a:t>
            </a:r>
            <a:r>
              <a:rPr lang="en-US" dirty="0">
                <a:latin typeface="Bookman Old Style" panose="02050604050505020204" pitchFamily="18" charset="0"/>
              </a:rPr>
              <a:t>is not the same as being healthy</a:t>
            </a:r>
            <a:r>
              <a:rPr lang="en-US" dirty="0" smtClean="0">
                <a:latin typeface="Bookman Old Style" panose="02050604050505020204" pitchFamily="18" charset="0"/>
              </a:rPr>
              <a:t>.</a:t>
            </a:r>
          </a:p>
          <a:p>
            <a:pPr marL="285750" indent="-285750">
              <a:buBlip>
                <a:blip r:embed="rId4"/>
              </a:buBlip>
            </a:pPr>
            <a:r>
              <a:rPr lang="en-US" dirty="0">
                <a:latin typeface="Bookman Old Style" panose="02050604050505020204" pitchFamily="18" charset="0"/>
              </a:rPr>
              <a:t>So, we can be in poor health without </a:t>
            </a:r>
            <a:r>
              <a:rPr lang="en-US" dirty="0" smtClean="0">
                <a:latin typeface="Bookman Old Style" panose="02050604050505020204" pitchFamily="18" charset="0"/>
              </a:rPr>
              <a:t/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there being </a:t>
            </a:r>
            <a:r>
              <a:rPr lang="en-US" dirty="0">
                <a:latin typeface="Bookman Old Style" panose="02050604050505020204" pitchFamily="18" charset="0"/>
              </a:rPr>
              <a:t>a simple cause in the form </a:t>
            </a:r>
            <a:r>
              <a:rPr lang="en-US" dirty="0" smtClean="0">
                <a:latin typeface="Bookman Old Style" panose="02050604050505020204" pitchFamily="18" charset="0"/>
              </a:rPr>
              <a:t/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of an identifiable </a:t>
            </a:r>
            <a:r>
              <a:rPr lang="en-US" dirty="0">
                <a:latin typeface="Bookman Old Style" panose="02050604050505020204" pitchFamily="18" charset="0"/>
              </a:rPr>
              <a:t>disease</a:t>
            </a:r>
            <a:r>
              <a:rPr lang="en-US" dirty="0" smtClean="0">
                <a:latin typeface="Bookman Old Style" panose="02050604050505020204" pitchFamily="18" charset="0"/>
              </a:rPr>
              <a:t>.</a:t>
            </a:r>
          </a:p>
          <a:p>
            <a:pPr marL="285750" indent="-285750">
              <a:buBlip>
                <a:blip r:embed="rId4"/>
              </a:buBlip>
            </a:pPr>
            <a:r>
              <a:rPr lang="en-US" dirty="0">
                <a:latin typeface="Bookman Old Style" panose="02050604050505020204" pitchFamily="18" charset="0"/>
              </a:rPr>
              <a:t>Let us now think a little more about </a:t>
            </a:r>
            <a:r>
              <a:rPr lang="en-US" dirty="0" smtClean="0">
                <a:latin typeface="Bookman Old Style" panose="02050604050505020204" pitchFamily="18" charset="0"/>
              </a:rPr>
              <a:t/>
            </a:r>
            <a:br>
              <a:rPr lang="en-US" dirty="0" smtClean="0">
                <a:latin typeface="Bookman Old Style" panose="020506040505050202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</a:rPr>
              <a:t>diseases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  <a:endParaRPr lang="en-US" dirty="0" smtClean="0">
              <a:latin typeface="Bookman Old Style" panose="020506040505050202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73710" y="306307"/>
            <a:ext cx="1493840" cy="369332"/>
            <a:chOff x="823909" y="815001"/>
            <a:chExt cx="5195891" cy="369332"/>
          </a:xfrm>
        </p:grpSpPr>
        <p:sp>
          <p:nvSpPr>
            <p:cNvPr id="4" name="Round Same Side Corner Rectangle 3"/>
            <p:cNvSpPr/>
            <p:nvPr/>
          </p:nvSpPr>
          <p:spPr>
            <a:xfrm rot="5400000" flipH="1">
              <a:off x="3245749" y="-1595896"/>
              <a:ext cx="356976" cy="5191126"/>
            </a:xfrm>
            <a:prstGeom prst="round2SameRect">
              <a:avLst>
                <a:gd name="adj1" fmla="val 50000"/>
                <a:gd name="adj2" fmla="val 0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endParaRPr lang="en-US" sz="2000" dirty="0">
                <a:latin typeface="Bookman Old Style" panose="02050604050505020204" pitchFamily="18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823909" y="815001"/>
              <a:ext cx="519588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man Old Style" panose="02050604050505020204" pitchFamily="18" charset="0"/>
                </a:rPr>
                <a:t>Disease :</a:t>
              </a:r>
              <a:endParaRPr lang="en-US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0" name="Rounded Rectangular Callout 9"/>
          <p:cNvSpPr/>
          <p:nvPr/>
        </p:nvSpPr>
        <p:spPr>
          <a:xfrm>
            <a:off x="3072159" y="1607925"/>
            <a:ext cx="2777679" cy="403649"/>
          </a:xfrm>
          <a:prstGeom prst="wedgeRoundRectCallout">
            <a:avLst>
              <a:gd name="adj1" fmla="val -38052"/>
              <a:gd name="adj2" fmla="val -86423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For e.g. Headache or fever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409" y="2362200"/>
            <a:ext cx="2857500" cy="2095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765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allAtOnce"/>
      <p:bldP spid="10" grpId="0" animBg="1"/>
      <p:bldP spid="1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0" y="1200150"/>
            <a:ext cx="3646025" cy="2654700"/>
            <a:chOff x="380411" y="710562"/>
            <a:chExt cx="3646025" cy="2654700"/>
          </a:xfrm>
        </p:grpSpPr>
        <p:pic>
          <p:nvPicPr>
            <p:cNvPr id="3" name="Picture 4" descr="\\192.168.1.20\home\State Board_BIO_TAT_2014-15\Std. 9th\Chpt. 8\Images\picture-151279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011" y="1852904"/>
              <a:ext cx="1893425" cy="1512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ounded Rectangular Callout 3"/>
            <p:cNvSpPr/>
            <p:nvPr/>
          </p:nvSpPr>
          <p:spPr>
            <a:xfrm>
              <a:off x="380411" y="710562"/>
              <a:ext cx="2667000" cy="1021556"/>
            </a:xfrm>
            <a:prstGeom prst="wedgeRoundRectCallout">
              <a:avLst>
                <a:gd name="adj1" fmla="val 40598"/>
                <a:gd name="adj2" fmla="val 74621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b="1" dirty="0" smtClean="0">
                  <a:latin typeface="Bookman Old Style" panose="02050604050505020204" pitchFamily="18" charset="0"/>
                </a:rPr>
                <a:t>How </a:t>
              </a:r>
              <a:r>
                <a:rPr lang="en-US" b="1" dirty="0">
                  <a:latin typeface="Bookman Old Style" panose="02050604050505020204" pitchFamily="18" charset="0"/>
                </a:rPr>
                <a:t>do we know that there</a:t>
              </a:r>
            </a:p>
            <a:p>
              <a:pPr algn="ctr"/>
              <a:r>
                <a:rPr lang="en-US" b="1" dirty="0">
                  <a:latin typeface="Bookman Old Style" panose="02050604050505020204" pitchFamily="18" charset="0"/>
                </a:rPr>
                <a:t>is a disease?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3710" y="306307"/>
            <a:ext cx="3160090" cy="369332"/>
            <a:chOff x="823909" y="815001"/>
            <a:chExt cx="5195891" cy="369332"/>
          </a:xfrm>
        </p:grpSpPr>
        <p:sp>
          <p:nvSpPr>
            <p:cNvPr id="9" name="Round Same Side Corner Rectangle 8"/>
            <p:cNvSpPr/>
            <p:nvPr/>
          </p:nvSpPr>
          <p:spPr>
            <a:xfrm rot="5400000" flipH="1">
              <a:off x="3245749" y="-1595896"/>
              <a:ext cx="356976" cy="5191126"/>
            </a:xfrm>
            <a:prstGeom prst="round2SameRect">
              <a:avLst>
                <a:gd name="adj1" fmla="val 50000"/>
                <a:gd name="adj2" fmla="val 0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endParaRPr lang="en-US" sz="2000" dirty="0">
                <a:latin typeface="Bookman Old Style" panose="020506040505050202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23909" y="815001"/>
              <a:ext cx="519588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man Old Style" panose="02050604050505020204" pitchFamily="18" charset="0"/>
                </a:rPr>
                <a:t>Disease and its causes :</a:t>
              </a:r>
              <a:endParaRPr lang="en-US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254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5" descr="D:\Clipart\HM00350_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0757" y="703896"/>
            <a:ext cx="629815" cy="731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3" descr="F:\SSC\images\lung%20animation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39905" y="706072"/>
            <a:ext cx="1005614" cy="77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Oval 1"/>
          <p:cNvSpPr>
            <a:spLocks noChangeArrowheads="1"/>
          </p:cNvSpPr>
          <p:nvPr/>
        </p:nvSpPr>
        <p:spPr bwMode="auto">
          <a:xfrm>
            <a:off x="1176342" y="1249317"/>
            <a:ext cx="642942" cy="537938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27000" dist="38100" dir="2700000" algn="ctr">
              <a:srgbClr val="000000">
                <a:alpha val="45000"/>
              </a:srgbClr>
            </a:outerShdw>
            <a:softEdge rad="12700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bg2">
                  <a:lumMod val="1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Oval 7"/>
          <p:cNvSpPr>
            <a:spLocks noChangeArrowheads="1"/>
          </p:cNvSpPr>
          <p:nvPr/>
        </p:nvSpPr>
        <p:spPr bwMode="auto">
          <a:xfrm>
            <a:off x="1104904" y="892127"/>
            <a:ext cx="642942" cy="537938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27000" dist="38100" dir="2700000" algn="ctr">
              <a:srgbClr val="000000">
                <a:alpha val="45000"/>
              </a:srgbClr>
            </a:outerShdw>
            <a:softEdge rad="12700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bg2">
                  <a:lumMod val="1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n-lt"/>
            </a:endParaRPr>
          </a:p>
        </p:txBody>
      </p:sp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533400" y="1463631"/>
            <a:ext cx="642942" cy="537938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27000" dist="38100" dir="2700000" algn="ctr">
              <a:srgbClr val="000000">
                <a:alpha val="45000"/>
              </a:srgbClr>
            </a:outerShdw>
            <a:softEdge rad="12700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bg2">
                  <a:lumMod val="1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n-lt"/>
            </a:endParaRPr>
          </a:p>
        </p:txBody>
      </p:sp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819152" y="1249317"/>
            <a:ext cx="642942" cy="537938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27000" dist="38100" dir="2700000" algn="ctr">
              <a:srgbClr val="000000">
                <a:alpha val="45000"/>
              </a:srgbClr>
            </a:outerShdw>
            <a:softEdge rad="12700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bg2">
                  <a:lumMod val="1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n-lt"/>
            </a:endParaRP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676276" y="892127"/>
            <a:ext cx="642942" cy="537938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27000" dist="38100" dir="2700000" algn="ctr">
              <a:srgbClr val="000000">
                <a:alpha val="45000"/>
              </a:srgbClr>
            </a:outerShdw>
            <a:softEdge rad="12700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bg2">
                  <a:lumMod val="1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n-lt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966790" y="1711283"/>
            <a:ext cx="642942" cy="537938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27000" dist="38100" dir="2700000" algn="ctr">
              <a:srgbClr val="000000">
                <a:alpha val="45000"/>
              </a:srgbClr>
            </a:outerShdw>
            <a:softEdge rad="12700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bg2">
                  <a:lumMod val="10000"/>
                </a:schemeClr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n-lt"/>
            </a:endParaRPr>
          </a:p>
        </p:txBody>
      </p:sp>
      <p:pic>
        <p:nvPicPr>
          <p:cNvPr id="8" name="Picture 17" descr="C:\Documents and Settings\Administrator\Desktop\DD @@@@\aniorgan5.gif"/>
          <p:cNvPicPr>
            <a:picLocks noChangeAspect="1" noChangeArrowheads="1" noCrop="1"/>
          </p:cNvPicPr>
          <p:nvPr/>
        </p:nvPicPr>
        <p:blipFill>
          <a:blip r:embed="rId4">
            <a:lum bright="-44000" contrast="56000"/>
          </a:blip>
          <a:srcRect/>
          <a:stretch>
            <a:fillRect/>
          </a:stretch>
        </p:blipFill>
        <p:spPr bwMode="auto">
          <a:xfrm>
            <a:off x="2693438" y="1523580"/>
            <a:ext cx="674466" cy="870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 descr="C:\Documents and Settings\Administrator\Desktop\adulteratiom\right-arrow.gif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045516" y="1550300"/>
            <a:ext cx="621484" cy="282491"/>
          </a:xfrm>
          <a:prstGeom prst="rect">
            <a:avLst/>
          </a:prstGeom>
          <a:noFill/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41136" y="2422742"/>
            <a:ext cx="979756" cy="338554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Tissues</a:t>
            </a:r>
            <a:endParaRPr lang="en-IN" sz="16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222899" y="2422742"/>
            <a:ext cx="926857" cy="338554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Organs</a:t>
            </a:r>
            <a:endParaRPr lang="en-IN" sz="16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12" name="Picture 9" descr="C:\Documents and Settings\Owner\Application Data\Microsoft\Media Catalog\Downloaded Clips\cl0\HM00260_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640485" y="1523006"/>
            <a:ext cx="674468" cy="858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 descr="C:\Users\ADMIN\Desktop\dwa5-organ-systems2.gif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8" b="5244"/>
          <a:stretch/>
        </p:blipFill>
        <p:spPr bwMode="auto">
          <a:xfrm>
            <a:off x="4959121" y="285750"/>
            <a:ext cx="2516056" cy="173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324116" y="2055905"/>
            <a:ext cx="1786066" cy="338554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Organ Systems</a:t>
            </a:r>
            <a:endParaRPr lang="en-IN" sz="16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17" name="Picture 4" descr="C:\Documents and Settings\Administrator\Desktop\adulteratiom\right-arrow.gif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0359638">
            <a:off x="4343400" y="1420066"/>
            <a:ext cx="573034" cy="260468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609601" y="2781300"/>
            <a:ext cx="49529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8"/>
              </a:buBlip>
            </a:pPr>
            <a:r>
              <a:rPr lang="en-US" dirty="0">
                <a:latin typeface="Bookman Old Style" panose="02050604050505020204" pitchFamily="18" charset="0"/>
              </a:rPr>
              <a:t>There are many tissues in the </a:t>
            </a:r>
            <a:r>
              <a:rPr lang="en-US" dirty="0" smtClean="0">
                <a:latin typeface="Bookman Old Style" panose="02050604050505020204" pitchFamily="18" charset="0"/>
              </a:rPr>
              <a:t>body.</a:t>
            </a:r>
          </a:p>
          <a:p>
            <a:pPr marL="285750" indent="-285750">
              <a:buBlip>
                <a:blip r:embed="rId8"/>
              </a:buBlip>
            </a:pPr>
            <a:r>
              <a:rPr lang="en-US" dirty="0">
                <a:latin typeface="Bookman Old Style" panose="02050604050505020204" pitchFamily="18" charset="0"/>
              </a:rPr>
              <a:t>These tissues </a:t>
            </a:r>
            <a:r>
              <a:rPr lang="en-US" dirty="0" smtClean="0">
                <a:latin typeface="Bookman Old Style" panose="02050604050505020204" pitchFamily="18" charset="0"/>
              </a:rPr>
              <a:t>make up </a:t>
            </a:r>
            <a:r>
              <a:rPr lang="en-US" dirty="0">
                <a:latin typeface="Bookman Old Style" panose="02050604050505020204" pitchFamily="18" charset="0"/>
              </a:rPr>
              <a:t>physiological systems or organ </a:t>
            </a:r>
            <a:r>
              <a:rPr lang="en-US" dirty="0" smtClean="0">
                <a:latin typeface="Bookman Old Style" panose="02050604050505020204" pitchFamily="18" charset="0"/>
              </a:rPr>
              <a:t>systems that </a:t>
            </a:r>
            <a:r>
              <a:rPr lang="en-US" dirty="0">
                <a:latin typeface="Bookman Old Style" panose="02050604050505020204" pitchFamily="18" charset="0"/>
              </a:rPr>
              <a:t>carry out body functions</a:t>
            </a:r>
            <a:r>
              <a:rPr lang="en-US" dirty="0" smtClean="0">
                <a:latin typeface="Bookman Old Style" panose="02050604050505020204" pitchFamily="18" charset="0"/>
              </a:rPr>
              <a:t>.</a:t>
            </a:r>
          </a:p>
          <a:p>
            <a:pPr marL="285750" indent="-285750">
              <a:buBlip>
                <a:blip r:embed="rId8"/>
              </a:buBlip>
            </a:pPr>
            <a:r>
              <a:rPr lang="en-US" dirty="0">
                <a:latin typeface="Bookman Old Style" panose="02050604050505020204" pitchFamily="18" charset="0"/>
              </a:rPr>
              <a:t>Each of </a:t>
            </a:r>
            <a:r>
              <a:rPr lang="en-US" dirty="0" smtClean="0">
                <a:latin typeface="Bookman Old Style" panose="02050604050505020204" pitchFamily="18" charset="0"/>
              </a:rPr>
              <a:t>the organ </a:t>
            </a:r>
            <a:r>
              <a:rPr lang="en-US" dirty="0">
                <a:latin typeface="Bookman Old Style" panose="02050604050505020204" pitchFamily="18" charset="0"/>
              </a:rPr>
              <a:t>systems has specific organs as its parts</a:t>
            </a:r>
            <a:r>
              <a:rPr lang="en-US" dirty="0" smtClean="0">
                <a:latin typeface="Bookman Old Style" panose="02050604050505020204" pitchFamily="18" charset="0"/>
              </a:rPr>
              <a:t>, and </a:t>
            </a:r>
            <a:r>
              <a:rPr lang="en-US" dirty="0">
                <a:latin typeface="Bookman Old Style" panose="02050604050505020204" pitchFamily="18" charset="0"/>
              </a:rPr>
              <a:t>it has particular functions.</a:t>
            </a:r>
            <a:endParaRPr lang="en-US" dirty="0" smtClean="0">
              <a:latin typeface="Bookman Old Style" panose="02050604050505020204" pitchFamily="18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73710" y="306307"/>
            <a:ext cx="3160090" cy="369332"/>
            <a:chOff x="823909" y="815001"/>
            <a:chExt cx="5195891" cy="369332"/>
          </a:xfrm>
        </p:grpSpPr>
        <p:sp>
          <p:nvSpPr>
            <p:cNvPr id="23" name="Round Same Side Corner Rectangle 22"/>
            <p:cNvSpPr/>
            <p:nvPr/>
          </p:nvSpPr>
          <p:spPr>
            <a:xfrm rot="5400000" flipH="1">
              <a:off x="3245749" y="-1595896"/>
              <a:ext cx="356976" cy="5191126"/>
            </a:xfrm>
            <a:prstGeom prst="round2SameRect">
              <a:avLst>
                <a:gd name="adj1" fmla="val 50000"/>
                <a:gd name="adj2" fmla="val 0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endParaRPr lang="en-US" sz="2000" dirty="0">
                <a:latin typeface="Bookman Old Style" panose="02050604050505020204" pitchFamily="18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23909" y="815001"/>
              <a:ext cx="519588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man Old Style" panose="02050604050505020204" pitchFamily="18" charset="0"/>
                </a:rPr>
                <a:t>Disease and its causes :</a:t>
              </a:r>
              <a:endParaRPr lang="en-US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516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6" grpId="0" animBg="1"/>
      <p:bldP spid="18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609601" y="737275"/>
            <a:ext cx="8000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When there is a disease, either </a:t>
            </a:r>
            <a:r>
              <a:rPr lang="en-US" dirty="0" smtClean="0">
                <a:latin typeface="Bookman Old Style" panose="02050604050505020204" pitchFamily="18" charset="0"/>
              </a:rPr>
              <a:t>the functioning </a:t>
            </a:r>
            <a:r>
              <a:rPr lang="en-US" dirty="0">
                <a:latin typeface="Bookman Old Style" panose="02050604050505020204" pitchFamily="18" charset="0"/>
              </a:rPr>
              <a:t>or the appearance of one or </a:t>
            </a:r>
            <a:r>
              <a:rPr lang="en-US" dirty="0" smtClean="0">
                <a:latin typeface="Bookman Old Style" panose="02050604050505020204" pitchFamily="18" charset="0"/>
              </a:rPr>
              <a:t>more systems </a:t>
            </a:r>
            <a:r>
              <a:rPr lang="en-US" dirty="0">
                <a:latin typeface="Bookman Old Style" panose="02050604050505020204" pitchFamily="18" charset="0"/>
              </a:rPr>
              <a:t>of the body will change for the </a:t>
            </a:r>
            <a:r>
              <a:rPr lang="en-US" dirty="0" smtClean="0">
                <a:latin typeface="Bookman Old Style" panose="02050604050505020204" pitchFamily="18" charset="0"/>
              </a:rPr>
              <a:t>worse.</a:t>
            </a:r>
          </a:p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These changes give rise to symptoms </a:t>
            </a:r>
            <a:r>
              <a:rPr lang="en-US" dirty="0" smtClean="0">
                <a:latin typeface="Bookman Old Style" panose="02050604050505020204" pitchFamily="18" charset="0"/>
              </a:rPr>
              <a:t>and signs </a:t>
            </a:r>
            <a:r>
              <a:rPr lang="en-US" dirty="0">
                <a:latin typeface="Bookman Old Style" panose="02050604050505020204" pitchFamily="18" charset="0"/>
              </a:rPr>
              <a:t>of disease.</a:t>
            </a:r>
            <a:endParaRPr lang="en-US" dirty="0" smtClean="0">
              <a:latin typeface="Bookman Old Style" panose="02050604050505020204" pitchFamily="18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73710" y="306307"/>
            <a:ext cx="3160090" cy="369332"/>
            <a:chOff x="823909" y="815001"/>
            <a:chExt cx="5195891" cy="369332"/>
          </a:xfrm>
        </p:grpSpPr>
        <p:sp>
          <p:nvSpPr>
            <p:cNvPr id="23" name="Round Same Side Corner Rectangle 22"/>
            <p:cNvSpPr/>
            <p:nvPr/>
          </p:nvSpPr>
          <p:spPr>
            <a:xfrm rot="5400000" flipH="1">
              <a:off x="3245749" y="-1595896"/>
              <a:ext cx="356976" cy="5191126"/>
            </a:xfrm>
            <a:prstGeom prst="round2SameRect">
              <a:avLst>
                <a:gd name="adj1" fmla="val 50000"/>
                <a:gd name="adj2" fmla="val 0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endParaRPr lang="en-US" sz="2000" dirty="0">
                <a:latin typeface="Bookman Old Style" panose="02050604050505020204" pitchFamily="18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23909" y="815001"/>
              <a:ext cx="519588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Bookman Old Style" panose="02050604050505020204" pitchFamily="18" charset="0"/>
                </a:rPr>
                <a:t>Disease and its causes :</a:t>
              </a:r>
              <a:endParaRPr lang="en-US" b="1" dirty="0">
                <a:solidFill>
                  <a:schemeClr val="bg1"/>
                </a:solidFill>
                <a:latin typeface="Bookman Old Style" panose="02050604050505020204" pitchFamily="18" charset="0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1815" y="1809750"/>
            <a:ext cx="3115798" cy="2819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86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12382" y="2117167"/>
            <a:ext cx="3335806" cy="2692957"/>
            <a:chOff x="1574438" y="5391150"/>
            <a:chExt cx="3308357" cy="2670798"/>
          </a:xfrm>
        </p:grpSpPr>
        <p:grpSp>
          <p:nvGrpSpPr>
            <p:cNvPr id="2" name="Group 1"/>
            <p:cNvGrpSpPr/>
            <p:nvPr/>
          </p:nvGrpSpPr>
          <p:grpSpPr>
            <a:xfrm>
              <a:off x="1574438" y="5391150"/>
              <a:ext cx="3299982" cy="1258973"/>
              <a:chOff x="645629" y="3409949"/>
              <a:chExt cx="2946062" cy="1123949"/>
            </a:xfrm>
          </p:grpSpPr>
          <p:pic>
            <p:nvPicPr>
              <p:cNvPr id="10" name="Picture 5" descr="\\192.168.1.20\home\State Board_BIO_TAT_2014-15\Std. 9th\Chpt. 8\Images\670px-Recognize-Spinal-Meningitis-Symptoms-Step-1-Version-2.jp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065"/>
              <a:stretch/>
            </p:blipFill>
            <p:spPr bwMode="auto">
              <a:xfrm>
                <a:off x="645629" y="3409950"/>
                <a:ext cx="1610442" cy="1123621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  <a:softEdge rad="3175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357981" y="3409949"/>
                <a:ext cx="1233710" cy="1123949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  <a:softEdge rad="3175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9" name="Picture 4" descr="C:\Documents and Settings\kaushik\My Documents\My Pictures\recluse-spider-bite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137488" y="6665702"/>
              <a:ext cx="1745307" cy="139624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  <a:softEdge rad="31750"/>
            </a:effectLst>
          </p:spPr>
        </p:pic>
        <p:pic>
          <p:nvPicPr>
            <p:cNvPr id="3075" name="Picture 3" descr="\\192.168.1.20\home\State Board_BIO_TAT_2014-15\Std. 9th\Chpt. 8\Images\cough.jp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52"/>
            <a:stretch/>
          </p:blipFill>
          <p:spPr bwMode="auto">
            <a:xfrm>
              <a:off x="1600200" y="6665701"/>
              <a:ext cx="1526563" cy="139624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  <a:softEdge rad="3175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>
            <a:off x="609601" y="708607"/>
            <a:ext cx="79057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6"/>
              </a:buBlip>
            </a:pPr>
            <a:r>
              <a:rPr lang="en-US" dirty="0">
                <a:latin typeface="Bookman Old Style" panose="02050604050505020204" pitchFamily="18" charset="0"/>
              </a:rPr>
              <a:t>Symptoms of disease are </a:t>
            </a:r>
            <a:r>
              <a:rPr lang="en-US" dirty="0" smtClean="0">
                <a:latin typeface="Bookman Old Style" panose="02050604050505020204" pitchFamily="18" charset="0"/>
              </a:rPr>
              <a:t>the things </a:t>
            </a:r>
            <a:r>
              <a:rPr lang="en-US" dirty="0">
                <a:latin typeface="Bookman Old Style" panose="02050604050505020204" pitchFamily="18" charset="0"/>
              </a:rPr>
              <a:t>we feel as being ‘wrong’. 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marL="285750" indent="-285750">
              <a:buBlip>
                <a:blip r:embed="rId6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So </a:t>
            </a:r>
            <a:r>
              <a:rPr lang="en-US" dirty="0">
                <a:latin typeface="Bookman Old Style" panose="02050604050505020204" pitchFamily="18" charset="0"/>
              </a:rPr>
              <a:t>we have </a:t>
            </a:r>
            <a:r>
              <a:rPr lang="en-US" dirty="0" smtClean="0">
                <a:latin typeface="Bookman Old Style" panose="02050604050505020204" pitchFamily="18" charset="0"/>
              </a:rPr>
              <a:t>a headache</a:t>
            </a:r>
            <a:r>
              <a:rPr lang="en-US" dirty="0">
                <a:latin typeface="Bookman Old Style" panose="02050604050505020204" pitchFamily="18" charset="0"/>
              </a:rPr>
              <a:t>, we have cough, we have </a:t>
            </a:r>
            <a:r>
              <a:rPr lang="en-US" dirty="0" smtClean="0">
                <a:latin typeface="Bookman Old Style" panose="02050604050505020204" pitchFamily="18" charset="0"/>
              </a:rPr>
              <a:t>loose motions</a:t>
            </a:r>
            <a:r>
              <a:rPr lang="en-US" dirty="0">
                <a:latin typeface="Bookman Old Style" panose="02050604050505020204" pitchFamily="18" charset="0"/>
              </a:rPr>
              <a:t>, we have a wound with pus; </a:t>
            </a:r>
            <a:r>
              <a:rPr lang="en-US" dirty="0" smtClean="0">
                <a:latin typeface="Bookman Old Style" panose="02050604050505020204" pitchFamily="18" charset="0"/>
              </a:rPr>
              <a:t>these are </a:t>
            </a:r>
            <a:r>
              <a:rPr lang="en-US" dirty="0">
                <a:latin typeface="Bookman Old Style" panose="02050604050505020204" pitchFamily="18" charset="0"/>
              </a:rPr>
              <a:t>all symptoms. 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marL="285750" indent="-285750">
              <a:buBlip>
                <a:blip r:embed="rId6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These </a:t>
            </a:r>
            <a:r>
              <a:rPr lang="en-US" dirty="0">
                <a:latin typeface="Bookman Old Style" panose="02050604050505020204" pitchFamily="18" charset="0"/>
              </a:rPr>
              <a:t>indicate that </a:t>
            </a:r>
            <a:r>
              <a:rPr lang="en-US" dirty="0" smtClean="0">
                <a:latin typeface="Bookman Old Style" panose="02050604050505020204" pitchFamily="18" charset="0"/>
              </a:rPr>
              <a:t>there may </a:t>
            </a:r>
            <a:r>
              <a:rPr lang="en-US" dirty="0">
                <a:latin typeface="Bookman Old Style" panose="02050604050505020204" pitchFamily="18" charset="0"/>
              </a:rPr>
              <a:t>be a disease, but they don’t indicate </a:t>
            </a:r>
            <a:r>
              <a:rPr lang="en-US" dirty="0" smtClean="0">
                <a:latin typeface="Bookman Old Style" panose="02050604050505020204" pitchFamily="18" charset="0"/>
              </a:rPr>
              <a:t>what the </a:t>
            </a:r>
            <a:r>
              <a:rPr lang="en-US" dirty="0">
                <a:latin typeface="Bookman Old Style" panose="02050604050505020204" pitchFamily="18" charset="0"/>
              </a:rPr>
              <a:t>disease is. 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marL="285750" indent="-285750">
              <a:buBlip>
                <a:blip r:embed="rId6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For </a:t>
            </a:r>
            <a:r>
              <a:rPr lang="en-US" dirty="0">
                <a:latin typeface="Bookman Old Style" panose="02050604050505020204" pitchFamily="18" charset="0"/>
              </a:rPr>
              <a:t>example, a headache </a:t>
            </a:r>
            <a:r>
              <a:rPr lang="en-US" dirty="0" smtClean="0">
                <a:latin typeface="Bookman Old Style" panose="02050604050505020204" pitchFamily="18" charset="0"/>
              </a:rPr>
              <a:t>may mean </a:t>
            </a:r>
            <a:r>
              <a:rPr lang="en-US" dirty="0">
                <a:latin typeface="Bookman Old Style" panose="02050604050505020204" pitchFamily="18" charset="0"/>
              </a:rPr>
              <a:t>just examination </a:t>
            </a:r>
            <a:r>
              <a:rPr lang="en-US" dirty="0" smtClean="0">
                <a:latin typeface="Bookman Old Style" panose="02050604050505020204" pitchFamily="18" charset="0"/>
              </a:rPr>
              <a:t>stress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94358" y="278130"/>
            <a:ext cx="2217422" cy="476250"/>
            <a:chOff x="601978" y="761542"/>
            <a:chExt cx="2217422" cy="476250"/>
          </a:xfrm>
        </p:grpSpPr>
        <p:grpSp>
          <p:nvGrpSpPr>
            <p:cNvPr id="17" name="Group 16"/>
            <p:cNvGrpSpPr/>
            <p:nvPr/>
          </p:nvGrpSpPr>
          <p:grpSpPr>
            <a:xfrm>
              <a:off x="601978" y="761542"/>
              <a:ext cx="2217422" cy="476250"/>
              <a:chOff x="533400" y="761542"/>
              <a:chExt cx="2217422" cy="476250"/>
            </a:xfrm>
          </p:grpSpPr>
          <p:sp>
            <p:nvSpPr>
              <p:cNvPr id="25" name="Round Same Side Corner Rectangle 24"/>
              <p:cNvSpPr/>
              <p:nvPr/>
            </p:nvSpPr>
            <p:spPr>
              <a:xfrm rot="5400000" flipH="1">
                <a:off x="1576971" y="4304"/>
                <a:ext cx="356976" cy="1990726"/>
              </a:xfrm>
              <a:prstGeom prst="round2SameRect">
                <a:avLst>
                  <a:gd name="adj1" fmla="val 40913"/>
                  <a:gd name="adj2" fmla="val 0"/>
                </a:avLst>
              </a:prstGeom>
              <a:gradFill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endParaRPr lang="en-US" sz="20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533400" y="761542"/>
                <a:ext cx="476250" cy="476250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653901" y="808823"/>
              <a:ext cx="2035193" cy="375510"/>
              <a:chOff x="653901" y="808823"/>
              <a:chExt cx="2035193" cy="37551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1128712" y="815001"/>
                <a:ext cx="156038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  <a:latin typeface="Bookman Old Style" panose="02050604050505020204" pitchFamily="18" charset="0"/>
                  </a:rPr>
                  <a:t>Symptoms</a:t>
                </a:r>
                <a:endParaRPr lang="en-US" dirty="0">
                  <a:solidFill>
                    <a:schemeClr val="bg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53901" y="808823"/>
                <a:ext cx="4748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atin typeface="Bookman Old Style" panose="02050604050505020204" pitchFamily="18" charset="0"/>
                  </a:rPr>
                  <a:t>1</a:t>
                </a:r>
                <a:r>
                  <a:rPr lang="en-US" dirty="0" smtClean="0">
                    <a:latin typeface="Bookman Old Style" panose="02050604050505020204" pitchFamily="18" charset="0"/>
                  </a:rPr>
                  <a:t>. </a:t>
                </a:r>
                <a:endParaRPr lang="en-US" dirty="0"/>
              </a:p>
            </p:txBody>
          </p:sp>
        </p:grpSp>
      </p:grpSp>
      <p:pic>
        <p:nvPicPr>
          <p:cNvPr id="3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21645" y="2729891"/>
            <a:ext cx="2380269" cy="20373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  <a:extLst/>
        </p:spPr>
      </p:pic>
      <p:sp>
        <p:nvSpPr>
          <p:cNvPr id="40" name="Rounded Rectangular Callout 39"/>
          <p:cNvSpPr/>
          <p:nvPr/>
        </p:nvSpPr>
        <p:spPr>
          <a:xfrm>
            <a:off x="3031259" y="2819400"/>
            <a:ext cx="2295603" cy="715089"/>
          </a:xfrm>
          <a:prstGeom prst="wedgeRoundRectCallout">
            <a:avLst>
              <a:gd name="adj1" fmla="val -1815"/>
              <a:gd name="adj2" fmla="val -72215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Infection of the covering of the brain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02736" y="2083560"/>
            <a:ext cx="76126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							      or</a:t>
            </a:r>
            <a:r>
              <a:rPr lang="en-US" dirty="0">
                <a:latin typeface="Bookman Old Style" panose="02050604050505020204" pitchFamily="18" charset="0"/>
              </a:rPr>
              <a:t>, very rarely, it may mean meningitis, </a:t>
            </a:r>
          </a:p>
        </p:txBody>
      </p:sp>
      <p:sp>
        <p:nvSpPr>
          <p:cNvPr id="42" name="Rectangle 41"/>
          <p:cNvSpPr/>
          <p:nvPr/>
        </p:nvSpPr>
        <p:spPr>
          <a:xfrm>
            <a:off x="902736" y="2638425"/>
            <a:ext cx="76126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or any </a:t>
            </a:r>
            <a:r>
              <a:rPr lang="en-US" dirty="0">
                <a:latin typeface="Bookman Old Style" panose="02050604050505020204" pitchFamily="18" charset="0"/>
              </a:rPr>
              <a:t>one of a dozen different diseases.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1799650" y="2584222"/>
            <a:ext cx="2662517" cy="2076763"/>
            <a:chOff x="1799650" y="5086350"/>
            <a:chExt cx="2662517" cy="2076763"/>
          </a:xfrm>
        </p:grpSpPr>
        <p:pic>
          <p:nvPicPr>
            <p:cNvPr id="31" name="Picture 1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799650" y="5086350"/>
              <a:ext cx="2662517" cy="207676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  <a:softEdge rad="31750"/>
            </a:effectLst>
            <a:extLst/>
          </p:spPr>
        </p:pic>
        <p:sp>
          <p:nvSpPr>
            <p:cNvPr id="18" name="Freeform 17"/>
            <p:cNvSpPr/>
            <p:nvPr/>
          </p:nvSpPr>
          <p:spPr>
            <a:xfrm>
              <a:off x="3935119" y="6298577"/>
              <a:ext cx="229906" cy="276626"/>
            </a:xfrm>
            <a:custGeom>
              <a:avLst/>
              <a:gdLst>
                <a:gd name="connsiteX0" fmla="*/ 200179 w 229852"/>
                <a:gd name="connsiteY0" fmla="*/ 1798 h 278152"/>
                <a:gd name="connsiteX1" fmla="*/ 52541 w 229852"/>
                <a:gd name="connsiteY1" fmla="*/ 116098 h 278152"/>
                <a:gd name="connsiteX2" fmla="*/ 4916 w 229852"/>
                <a:gd name="connsiteY2" fmla="*/ 163723 h 278152"/>
                <a:gd name="connsiteX3" fmla="*/ 14441 w 229852"/>
                <a:gd name="connsiteY3" fmla="*/ 230398 h 278152"/>
                <a:gd name="connsiteX4" fmla="*/ 119216 w 229852"/>
                <a:gd name="connsiteY4" fmla="*/ 278023 h 278152"/>
                <a:gd name="connsiteX5" fmla="*/ 223991 w 229852"/>
                <a:gd name="connsiteY5" fmla="*/ 216111 h 278152"/>
                <a:gd name="connsiteX6" fmla="*/ 200179 w 229852"/>
                <a:gd name="connsiteY6" fmla="*/ 1798 h 278152"/>
                <a:gd name="connsiteX0" fmla="*/ 200701 w 230023"/>
                <a:gd name="connsiteY0" fmla="*/ 1798 h 266534"/>
                <a:gd name="connsiteX1" fmla="*/ 53063 w 230023"/>
                <a:gd name="connsiteY1" fmla="*/ 116098 h 266534"/>
                <a:gd name="connsiteX2" fmla="*/ 5438 w 230023"/>
                <a:gd name="connsiteY2" fmla="*/ 163723 h 266534"/>
                <a:gd name="connsiteX3" fmla="*/ 14963 w 230023"/>
                <a:gd name="connsiteY3" fmla="*/ 230398 h 266534"/>
                <a:gd name="connsiteX4" fmla="*/ 129263 w 230023"/>
                <a:gd name="connsiteY4" fmla="*/ 266351 h 266534"/>
                <a:gd name="connsiteX5" fmla="*/ 224513 w 230023"/>
                <a:gd name="connsiteY5" fmla="*/ 216111 h 266534"/>
                <a:gd name="connsiteX6" fmla="*/ 200701 w 230023"/>
                <a:gd name="connsiteY6" fmla="*/ 1798 h 266534"/>
                <a:gd name="connsiteX0" fmla="*/ 201110 w 229906"/>
                <a:gd name="connsiteY0" fmla="*/ 1798 h 271176"/>
                <a:gd name="connsiteX1" fmla="*/ 53472 w 229906"/>
                <a:gd name="connsiteY1" fmla="*/ 116098 h 271176"/>
                <a:gd name="connsiteX2" fmla="*/ 5847 w 229906"/>
                <a:gd name="connsiteY2" fmla="*/ 163723 h 271176"/>
                <a:gd name="connsiteX3" fmla="*/ 15372 w 229906"/>
                <a:gd name="connsiteY3" fmla="*/ 230398 h 271176"/>
                <a:gd name="connsiteX4" fmla="*/ 136816 w 229906"/>
                <a:gd name="connsiteY4" fmla="*/ 271019 h 271176"/>
                <a:gd name="connsiteX5" fmla="*/ 224922 w 229906"/>
                <a:gd name="connsiteY5" fmla="*/ 216111 h 271176"/>
                <a:gd name="connsiteX6" fmla="*/ 201110 w 229906"/>
                <a:gd name="connsiteY6" fmla="*/ 1798 h 271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9906" h="271176">
                  <a:moveTo>
                    <a:pt x="201110" y="1798"/>
                  </a:moveTo>
                  <a:cubicBezTo>
                    <a:pt x="172535" y="-14871"/>
                    <a:pt x="86016" y="89111"/>
                    <a:pt x="53472" y="116098"/>
                  </a:cubicBezTo>
                  <a:cubicBezTo>
                    <a:pt x="20928" y="143085"/>
                    <a:pt x="12197" y="144673"/>
                    <a:pt x="5847" y="163723"/>
                  </a:cubicBezTo>
                  <a:cubicBezTo>
                    <a:pt x="-503" y="182773"/>
                    <a:pt x="-6456" y="212515"/>
                    <a:pt x="15372" y="230398"/>
                  </a:cubicBezTo>
                  <a:cubicBezTo>
                    <a:pt x="37200" y="248281"/>
                    <a:pt x="101891" y="273400"/>
                    <a:pt x="136816" y="271019"/>
                  </a:cubicBezTo>
                  <a:cubicBezTo>
                    <a:pt x="171741" y="268638"/>
                    <a:pt x="214206" y="260981"/>
                    <a:pt x="224922" y="216111"/>
                  </a:cubicBezTo>
                  <a:cubicBezTo>
                    <a:pt x="235638" y="171241"/>
                    <a:pt x="229685" y="18467"/>
                    <a:pt x="201110" y="179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84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/>
      <p:bldP spid="40" grpId="0" animBg="1"/>
      <p:bldP spid="40" grpId="1" animBg="1"/>
      <p:bldP spid="5" grpId="0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609601" y="708607"/>
            <a:ext cx="79057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Signs of disease are what physicians </a:t>
            </a:r>
            <a:r>
              <a:rPr lang="en-US" dirty="0" smtClean="0">
                <a:latin typeface="Bookman Old Style" panose="02050604050505020204" pitchFamily="18" charset="0"/>
              </a:rPr>
              <a:t>will look </a:t>
            </a:r>
            <a:r>
              <a:rPr lang="en-US" dirty="0">
                <a:latin typeface="Bookman Old Style" panose="02050604050505020204" pitchFamily="18" charset="0"/>
              </a:rPr>
              <a:t>for on the basis of the symptoms. 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Signs will </a:t>
            </a:r>
            <a:r>
              <a:rPr lang="en-US" dirty="0">
                <a:latin typeface="Bookman Old Style" panose="02050604050505020204" pitchFamily="18" charset="0"/>
              </a:rPr>
              <a:t>give a little more definite indication </a:t>
            </a:r>
            <a:r>
              <a:rPr lang="en-US" dirty="0" smtClean="0">
                <a:latin typeface="Bookman Old Style" panose="02050604050505020204" pitchFamily="18" charset="0"/>
              </a:rPr>
              <a:t>of the </a:t>
            </a:r>
            <a:r>
              <a:rPr lang="en-US" dirty="0">
                <a:latin typeface="Bookman Old Style" panose="02050604050505020204" pitchFamily="18" charset="0"/>
              </a:rPr>
              <a:t>presence of a particular disease.</a:t>
            </a:r>
          </a:p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Physicians will also get laboratory tests </a:t>
            </a:r>
            <a:r>
              <a:rPr lang="en-US" dirty="0" smtClean="0">
                <a:latin typeface="Bookman Old Style" panose="02050604050505020204" pitchFamily="18" charset="0"/>
              </a:rPr>
              <a:t>done to </a:t>
            </a:r>
            <a:r>
              <a:rPr lang="en-US" dirty="0">
                <a:latin typeface="Bookman Old Style" panose="02050604050505020204" pitchFamily="18" charset="0"/>
              </a:rPr>
              <a:t>pinpoint the disease further.</a:t>
            </a:r>
            <a:endParaRPr lang="en-US" dirty="0" smtClean="0">
              <a:latin typeface="Bookman Old Style" panose="02050604050505020204" pitchFamily="18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594358" y="278130"/>
            <a:ext cx="2217422" cy="476250"/>
            <a:chOff x="601978" y="761542"/>
            <a:chExt cx="2217422" cy="476250"/>
          </a:xfrm>
        </p:grpSpPr>
        <p:grpSp>
          <p:nvGrpSpPr>
            <p:cNvPr id="24" name="Group 23"/>
            <p:cNvGrpSpPr/>
            <p:nvPr/>
          </p:nvGrpSpPr>
          <p:grpSpPr>
            <a:xfrm>
              <a:off x="601978" y="761542"/>
              <a:ext cx="2217422" cy="476250"/>
              <a:chOff x="533400" y="761542"/>
              <a:chExt cx="2217422" cy="476250"/>
            </a:xfrm>
          </p:grpSpPr>
          <p:sp>
            <p:nvSpPr>
              <p:cNvPr id="30" name="Round Same Side Corner Rectangle 29"/>
              <p:cNvSpPr/>
              <p:nvPr/>
            </p:nvSpPr>
            <p:spPr>
              <a:xfrm rot="5400000" flipH="1">
                <a:off x="1576971" y="4304"/>
                <a:ext cx="356976" cy="1990726"/>
              </a:xfrm>
              <a:prstGeom prst="round2SameRect">
                <a:avLst>
                  <a:gd name="adj1" fmla="val 40913"/>
                  <a:gd name="adj2" fmla="val 0"/>
                </a:avLst>
              </a:prstGeom>
              <a:gradFill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endParaRPr lang="en-US" sz="20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33400" y="761542"/>
                <a:ext cx="476250" cy="476250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653901" y="808823"/>
              <a:ext cx="2035193" cy="375510"/>
              <a:chOff x="653901" y="808823"/>
              <a:chExt cx="2035193" cy="37551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128712" y="815001"/>
                <a:ext cx="156038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Bookman Old Style" panose="02050604050505020204" pitchFamily="18" charset="0"/>
                  </a:rPr>
                  <a:t>Signs :</a:t>
                </a:r>
                <a:endParaRPr lang="en-US" dirty="0">
                  <a:solidFill>
                    <a:schemeClr val="bg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653901" y="808823"/>
                <a:ext cx="4748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latin typeface="Bookman Old Style" panose="02050604050505020204" pitchFamily="18" charset="0"/>
                  </a:rPr>
                  <a:t>2. </a:t>
                </a:r>
                <a:endParaRPr lang="en-US" dirty="0"/>
              </a:p>
            </p:txBody>
          </p:sp>
        </p:grpSp>
      </p:grpSp>
      <p:pic>
        <p:nvPicPr>
          <p:cNvPr id="2050" name="Picture 2" descr="\\192.168.1.20\home\State Board_BIO_TAT_2014-15\Std. 9th\Chpt. 8\Images\dr4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578" y="2462931"/>
            <a:ext cx="2166217" cy="2166217"/>
          </a:xfrm>
          <a:prstGeom prst="rect">
            <a:avLst/>
          </a:prstGeom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6362" y="2462931"/>
            <a:ext cx="1002649" cy="2166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\\192.168.1.20\home\State Board_BIO_TAT_2014-15\Std. 9th\Chpt. 8\Images\female_lab_tech_test_tubes_hg_clr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279" y="2800350"/>
            <a:ext cx="1554815" cy="1664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95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allAtOnce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7878</TotalTime>
  <Words>330</Words>
  <Application>Microsoft Office PowerPoint</Application>
  <PresentationFormat>On-screen Show (16:9)</PresentationFormat>
  <Paragraphs>42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1525</cp:revision>
  <dcterms:created xsi:type="dcterms:W3CDTF">2013-07-31T12:47:49Z</dcterms:created>
  <dcterms:modified xsi:type="dcterms:W3CDTF">2015-03-05T12:20:05Z</dcterms:modified>
</cp:coreProperties>
</file>