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446" r:id="rId2"/>
    <p:sldId id="401" r:id="rId3"/>
    <p:sldId id="443" r:id="rId4"/>
    <p:sldId id="433" r:id="rId5"/>
    <p:sldId id="402" r:id="rId6"/>
    <p:sldId id="434" r:id="rId7"/>
    <p:sldId id="44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0.gif"/><Relationship Id="rId4" Type="http://schemas.openxmlformats.org/officeDocument/2006/relationships/image" Target="../media/image2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M9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7722" y="2886720"/>
            <a:ext cx="4451819" cy="1952142"/>
            <a:chOff x="837722" y="2886720"/>
            <a:chExt cx="4451819" cy="195214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7722" y="3257550"/>
              <a:ext cx="1705274" cy="12789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49135" y="2886720"/>
              <a:ext cx="1413265" cy="10118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19" b="13720"/>
            <a:stretch/>
          </p:blipFill>
          <p:spPr bwMode="auto">
            <a:xfrm>
              <a:off x="2549119" y="3887851"/>
              <a:ext cx="1411813" cy="9510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86578" y="2886720"/>
              <a:ext cx="1302963" cy="19521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135" y="2521222"/>
            <a:ext cx="3229647" cy="210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192.168.1.20\home\CBSE_BIO_TAT_2014-15\Std 9th\Chpt 13\Images\670px-Diagnose-and-Treat-Crohn's-Disease-Step-4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0"/>
          <a:stretch/>
        </p:blipFill>
        <p:spPr bwMode="auto">
          <a:xfrm>
            <a:off x="1295400" y="2105025"/>
            <a:ext cx="3787725" cy="2637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73710" y="306307"/>
            <a:ext cx="3388690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Principles of treatment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6155" y="666750"/>
            <a:ext cx="7905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There </a:t>
            </a:r>
            <a:r>
              <a:rPr lang="en-US" dirty="0">
                <a:latin typeface="Bookman Old Style" panose="02050604050505020204" pitchFamily="18" charset="0"/>
              </a:rPr>
              <a:t>are two ways to </a:t>
            </a:r>
            <a:r>
              <a:rPr lang="en-US" dirty="0" smtClean="0">
                <a:latin typeface="Bookman Old Style" panose="02050604050505020204" pitchFamily="18" charset="0"/>
              </a:rPr>
              <a:t>treat an </a:t>
            </a:r>
            <a:r>
              <a:rPr lang="en-US" dirty="0">
                <a:latin typeface="Bookman Old Style" panose="02050604050505020204" pitchFamily="18" charset="0"/>
              </a:rPr>
              <a:t>infectious disease.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One </a:t>
            </a:r>
            <a:r>
              <a:rPr lang="en-US" dirty="0">
                <a:latin typeface="Bookman Old Style" panose="02050604050505020204" pitchFamily="18" charset="0"/>
              </a:rPr>
              <a:t>would be to </a:t>
            </a:r>
            <a:r>
              <a:rPr lang="en-US" dirty="0" smtClean="0">
                <a:latin typeface="Bookman Old Style" panose="02050604050505020204" pitchFamily="18" charset="0"/>
              </a:rPr>
              <a:t>reduce the </a:t>
            </a:r>
            <a:r>
              <a:rPr lang="en-US" dirty="0">
                <a:latin typeface="Bookman Old Style" panose="02050604050505020204" pitchFamily="18" charset="0"/>
              </a:rPr>
              <a:t>effects of the disease and the other to </a:t>
            </a:r>
            <a:r>
              <a:rPr lang="en-US" dirty="0" smtClean="0">
                <a:latin typeface="Bookman Old Style" panose="02050604050505020204" pitchFamily="18" charset="0"/>
              </a:rPr>
              <a:t>kill the </a:t>
            </a:r>
            <a:r>
              <a:rPr lang="en-US" dirty="0">
                <a:latin typeface="Bookman Old Style" panose="02050604050505020204" pitchFamily="18" charset="0"/>
              </a:rPr>
              <a:t>cause of the disease.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the first, we </a:t>
            </a:r>
            <a:r>
              <a:rPr lang="en-US" dirty="0" smtClean="0">
                <a:latin typeface="Bookman Old Style" panose="02050604050505020204" pitchFamily="18" charset="0"/>
              </a:rPr>
              <a:t>can provide </a:t>
            </a:r>
            <a:r>
              <a:rPr lang="en-US" dirty="0">
                <a:latin typeface="Bookman Old Style" panose="02050604050505020204" pitchFamily="18" charset="0"/>
              </a:rPr>
              <a:t>treatment that will reduce </a:t>
            </a:r>
            <a:r>
              <a:rPr lang="en-US" dirty="0" smtClean="0">
                <a:latin typeface="Bookman Old Style" panose="02050604050505020204" pitchFamily="18" charset="0"/>
              </a:rPr>
              <a:t>the symptoms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symptoms are </a:t>
            </a:r>
            <a:r>
              <a:rPr lang="en-US" dirty="0" smtClean="0">
                <a:latin typeface="Bookman Old Style" panose="02050604050505020204" pitchFamily="18" charset="0"/>
              </a:rPr>
              <a:t>usually because </a:t>
            </a:r>
            <a:r>
              <a:rPr lang="en-US" dirty="0">
                <a:latin typeface="Bookman Old Style" panose="02050604050505020204" pitchFamily="18" charset="0"/>
              </a:rPr>
              <a:t>of inflammation.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example, we </a:t>
            </a:r>
            <a:r>
              <a:rPr lang="en-US" dirty="0" smtClean="0">
                <a:latin typeface="Bookman Old Style" panose="02050604050505020204" pitchFamily="18" charset="0"/>
              </a:rPr>
              <a:t>can take </a:t>
            </a:r>
            <a:r>
              <a:rPr lang="en-US" dirty="0">
                <a:latin typeface="Bookman Old Style" panose="02050604050505020204" pitchFamily="18" charset="0"/>
              </a:rPr>
              <a:t>medicines that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bring </a:t>
            </a:r>
            <a:r>
              <a:rPr lang="en-US" dirty="0">
                <a:latin typeface="Bookman Old Style" panose="02050604050505020204" pitchFamily="18" charset="0"/>
              </a:rPr>
              <a:t>down fever, </a:t>
            </a:r>
            <a:r>
              <a:rPr lang="en-US" dirty="0" smtClean="0">
                <a:latin typeface="Bookman Old Style" panose="02050604050505020204" pitchFamily="18" charset="0"/>
              </a:rPr>
              <a:t>reduce pain </a:t>
            </a:r>
            <a:r>
              <a:rPr lang="en-US" dirty="0">
                <a:latin typeface="Bookman Old Style" panose="02050604050505020204" pitchFamily="18" charset="0"/>
              </a:rPr>
              <a:t>or loose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motions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8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We </a:t>
            </a:r>
            <a:r>
              <a:rPr lang="en-US" dirty="0">
                <a:latin typeface="Bookman Old Style" panose="02050604050505020204" pitchFamily="18" charset="0"/>
              </a:rPr>
              <a:t>can take bed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rest so that we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can conserve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our energy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007863"/>
            <a:ext cx="2627480" cy="1773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710" y="306307"/>
            <a:ext cx="3388690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Principles of treatment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6155" y="666750"/>
            <a:ext cx="7986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will enable </a:t>
            </a:r>
            <a:r>
              <a:rPr lang="en-US" dirty="0">
                <a:latin typeface="Bookman Old Style" panose="02050604050505020204" pitchFamily="18" charset="0"/>
              </a:rPr>
              <a:t>us to have more of it available to </a:t>
            </a:r>
            <a:r>
              <a:rPr lang="en-US" dirty="0" smtClean="0">
                <a:latin typeface="Bookman Old Style" panose="02050604050505020204" pitchFamily="18" charset="0"/>
              </a:rPr>
              <a:t>focus on </a:t>
            </a:r>
            <a:r>
              <a:rPr lang="en-US" dirty="0">
                <a:latin typeface="Bookman Old Style" panose="02050604050505020204" pitchFamily="18" charset="0"/>
              </a:rPr>
              <a:t>healing.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But this kind of </a:t>
            </a:r>
            <a:r>
              <a:rPr lang="en-US" dirty="0" smtClean="0">
                <a:latin typeface="Bookman Old Style" panose="02050604050505020204" pitchFamily="18" charset="0"/>
              </a:rPr>
              <a:t>symptom-directed treatment </a:t>
            </a:r>
            <a:r>
              <a:rPr lang="en-US" dirty="0">
                <a:latin typeface="Bookman Old Style" panose="02050604050505020204" pitchFamily="18" charset="0"/>
              </a:rPr>
              <a:t>by itself will not make the </a:t>
            </a:r>
            <a:r>
              <a:rPr lang="en-US" dirty="0" smtClean="0">
                <a:latin typeface="Bookman Old Style" panose="02050604050505020204" pitchFamily="18" charset="0"/>
              </a:rPr>
              <a:t>infecting microbe </a:t>
            </a:r>
            <a:r>
              <a:rPr lang="en-US" dirty="0">
                <a:latin typeface="Bookman Old Style" panose="02050604050505020204" pitchFamily="18" charset="0"/>
              </a:rPr>
              <a:t>go away and the disease will not </a:t>
            </a:r>
            <a:r>
              <a:rPr lang="en-US" dirty="0" smtClean="0">
                <a:latin typeface="Bookman Old Style" panose="02050604050505020204" pitchFamily="18" charset="0"/>
              </a:rPr>
              <a:t>be cured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that, we need to be able to kill </a:t>
            </a:r>
            <a:r>
              <a:rPr lang="en-US" dirty="0" smtClean="0">
                <a:latin typeface="Bookman Old Style" panose="02050604050505020204" pitchFamily="18" charset="0"/>
              </a:rPr>
              <a:t>off the microbes.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7000" y="1403949"/>
            <a:ext cx="2304525" cy="2637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179" y="2114550"/>
            <a:ext cx="2603148" cy="2591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710" y="306307"/>
            <a:ext cx="3388690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Principles of treatment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90600" y="1206685"/>
            <a:ext cx="4189290" cy="2350558"/>
            <a:chOff x="367593" y="1403039"/>
            <a:chExt cx="4189290" cy="2350558"/>
          </a:xfrm>
        </p:grpSpPr>
        <p:pic>
          <p:nvPicPr>
            <p:cNvPr id="7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458" y="2241239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ular Callout 7"/>
            <p:cNvSpPr/>
            <p:nvPr/>
          </p:nvSpPr>
          <p:spPr>
            <a:xfrm>
              <a:off x="367593" y="1403039"/>
              <a:ext cx="2737530" cy="715089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How do we kill microbes?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2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4338" y="1798984"/>
            <a:ext cx="5078262" cy="3058766"/>
            <a:chOff x="522438" y="2571856"/>
            <a:chExt cx="5078262" cy="3058766"/>
          </a:xfrm>
        </p:grpSpPr>
        <p:grpSp>
          <p:nvGrpSpPr>
            <p:cNvPr id="8" name="Group 7"/>
            <p:cNvGrpSpPr/>
            <p:nvPr/>
          </p:nvGrpSpPr>
          <p:grpSpPr>
            <a:xfrm>
              <a:off x="522438" y="2571856"/>
              <a:ext cx="5078262" cy="3058766"/>
              <a:chOff x="914400" y="-3304123"/>
              <a:chExt cx="4348824" cy="2619406"/>
            </a:xfrm>
          </p:grpSpPr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750" b="7217"/>
              <a:stretch/>
            </p:blipFill>
            <p:spPr bwMode="auto">
              <a:xfrm>
                <a:off x="914400" y="-2838450"/>
                <a:ext cx="4348824" cy="2153733"/>
              </a:xfrm>
              <a:prstGeom prst="rect">
                <a:avLst/>
              </a:prstGeom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87" t="1" r="23487" b="83044"/>
              <a:stretch/>
            </p:blipFill>
            <p:spPr bwMode="auto">
              <a:xfrm>
                <a:off x="1923124" y="-3304123"/>
                <a:ext cx="2305976" cy="553008"/>
              </a:xfrm>
              <a:prstGeom prst="rect">
                <a:avLst/>
              </a:prstGeom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2349500" y="-2812633"/>
                <a:ext cx="914400" cy="61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41159" y="3536434"/>
              <a:ext cx="727507" cy="369332"/>
              <a:chOff x="841159" y="3536434"/>
              <a:chExt cx="727507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14400" y="3575050"/>
                <a:ext cx="571500" cy="292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41159" y="3536434"/>
                <a:ext cx="727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200721" y="3819394"/>
              <a:ext cx="760667" cy="2414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71940" y="3746500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Bacteria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67521" y="3908294"/>
              <a:ext cx="760667" cy="2414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66980" y="383540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Fungi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97189" y="4221487"/>
              <a:ext cx="760667" cy="219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44844" y="4121150"/>
              <a:ext cx="1065356" cy="335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Protozoa</a:t>
              </a: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7000" y="1121693"/>
            <a:ext cx="2304525" cy="172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73710" y="306307"/>
            <a:ext cx="3388690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Principles of treatment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4201" y="692150"/>
            <a:ext cx="7905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One </a:t>
            </a:r>
            <a:r>
              <a:rPr lang="en-US" dirty="0">
                <a:latin typeface="Bookman Old Style" panose="02050604050505020204" pitchFamily="18" charset="0"/>
              </a:rPr>
              <a:t>way is </a:t>
            </a:r>
            <a:r>
              <a:rPr lang="en-US" dirty="0" smtClean="0">
                <a:latin typeface="Bookman Old Style" panose="02050604050505020204" pitchFamily="18" charset="0"/>
              </a:rPr>
              <a:t>to use </a:t>
            </a:r>
            <a:r>
              <a:rPr lang="en-US" dirty="0">
                <a:latin typeface="Bookman Old Style" panose="02050604050505020204" pitchFamily="18" charset="0"/>
              </a:rPr>
              <a:t>medicines that kill microbes.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We </a:t>
            </a:r>
            <a:r>
              <a:rPr lang="en-US" dirty="0">
                <a:latin typeface="Bookman Old Style" panose="02050604050505020204" pitchFamily="18" charset="0"/>
              </a:rPr>
              <a:t>have </a:t>
            </a:r>
            <a:r>
              <a:rPr lang="en-US" dirty="0" smtClean="0">
                <a:latin typeface="Bookman Old Style" panose="02050604050505020204" pitchFamily="18" charset="0"/>
              </a:rPr>
              <a:t>seen earlier </a:t>
            </a:r>
            <a:r>
              <a:rPr lang="en-US" dirty="0">
                <a:latin typeface="Bookman Old Style" panose="02050604050505020204" pitchFamily="18" charset="0"/>
              </a:rPr>
              <a:t>that microbes can be classified </a:t>
            </a:r>
            <a:r>
              <a:rPr lang="en-US" dirty="0" smtClean="0">
                <a:latin typeface="Bookman Old Style" panose="02050604050505020204" pitchFamily="18" charset="0"/>
              </a:rPr>
              <a:t>into different </a:t>
            </a:r>
            <a:r>
              <a:rPr lang="en-US" dirty="0">
                <a:latin typeface="Bookman Old Style" panose="02050604050505020204" pitchFamily="18" charset="0"/>
              </a:rPr>
              <a:t>categories.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They are viruses, bacteria, fungi or protozoa.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Each </a:t>
            </a:r>
            <a:r>
              <a:rPr lang="en-US" dirty="0">
                <a:latin typeface="Bookman Old Style" panose="02050604050505020204" pitchFamily="18" charset="0"/>
              </a:rPr>
              <a:t>of these groups of organisms will have some essential biochemical life process which is peculiar to that group and not shared with the </a:t>
            </a:r>
            <a:r>
              <a:rPr lang="en-US" dirty="0" smtClean="0">
                <a:latin typeface="Bookman Old Style" panose="02050604050505020204" pitchFamily="18" charset="0"/>
              </a:rPr>
              <a:t>other groups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These </a:t>
            </a:r>
            <a:r>
              <a:rPr lang="en-US" dirty="0">
                <a:latin typeface="Bookman Old Style" panose="02050604050505020204" pitchFamily="18" charset="0"/>
              </a:rPr>
              <a:t>processes may be pathways </a:t>
            </a: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synthesis of new substances or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respiration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8962" y="3208020"/>
            <a:ext cx="2319238" cy="158420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\\192.168.1.20\home\CBSE_BIO_TAT_2014-15\Std 9th\Chpt 13\Images\antiretroviral dru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86150"/>
            <a:ext cx="2251529" cy="1260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192.168.1.20\home\CBSE_BIO_TAT_2014-15\Std 9th\Chpt 13\Images\pill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0" b="15665"/>
          <a:stretch/>
        </p:blipFill>
        <p:spPr bwMode="auto">
          <a:xfrm>
            <a:off x="914400" y="2495550"/>
            <a:ext cx="4445000" cy="1827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205998" y="1811457"/>
            <a:ext cx="3861804" cy="2823408"/>
            <a:chOff x="1205998" y="-2990850"/>
            <a:chExt cx="3861804" cy="2823408"/>
          </a:xfrm>
        </p:grpSpPr>
        <p:pic>
          <p:nvPicPr>
            <p:cNvPr id="4098" name="Picture 2" descr="\\192.168.1.20\home\CBSE_BIO_TAT_2014-15\Std 9th\Chpt 13\Images\12274_2013_395_Fig1_HTML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998" y="-2990850"/>
              <a:ext cx="3861804" cy="28234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540510" y="-1970068"/>
              <a:ext cx="11448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Antibiotics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3710" y="306307"/>
            <a:ext cx="3388690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Principles of treatment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4201" y="692150"/>
            <a:ext cx="7905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We have to find a </a:t>
            </a:r>
            <a:r>
              <a:rPr lang="en-US" dirty="0" smtClean="0">
                <a:latin typeface="Bookman Old Style" panose="02050604050505020204" pitchFamily="18" charset="0"/>
              </a:rPr>
              <a:t>drug that </a:t>
            </a:r>
            <a:r>
              <a:rPr lang="en-US" dirty="0">
                <a:latin typeface="Bookman Old Style" panose="02050604050505020204" pitchFamily="18" charset="0"/>
              </a:rPr>
              <a:t>blocks the bacterial synthesis </a:t>
            </a:r>
            <a:r>
              <a:rPr lang="en-US" dirty="0" smtClean="0">
                <a:latin typeface="Bookman Old Style" panose="02050604050505020204" pitchFamily="18" charset="0"/>
              </a:rPr>
              <a:t>pathway without </a:t>
            </a:r>
            <a:r>
              <a:rPr lang="en-US" dirty="0">
                <a:latin typeface="Bookman Old Style" panose="02050604050505020204" pitchFamily="18" charset="0"/>
              </a:rPr>
              <a:t>affecting our own.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</a:t>
            </a:r>
            <a:r>
              <a:rPr lang="en-US" dirty="0">
                <a:latin typeface="Bookman Old Style" panose="02050604050505020204" pitchFamily="18" charset="0"/>
              </a:rPr>
              <a:t>is what </a:t>
            </a:r>
            <a:r>
              <a:rPr lang="en-US" dirty="0" smtClean="0">
                <a:latin typeface="Bookman Old Style" panose="02050604050505020204" pitchFamily="18" charset="0"/>
              </a:rPr>
              <a:t>is achieved </a:t>
            </a:r>
            <a:r>
              <a:rPr lang="en-US" dirty="0">
                <a:latin typeface="Bookman Old Style" panose="02050604050505020204" pitchFamily="18" charset="0"/>
              </a:rPr>
              <a:t>by the antibiotics that we are </a:t>
            </a:r>
            <a:r>
              <a:rPr lang="en-US" dirty="0" smtClean="0">
                <a:latin typeface="Bookman Old Style" panose="02050604050505020204" pitchFamily="18" charset="0"/>
              </a:rPr>
              <a:t>all familiar </a:t>
            </a:r>
            <a:r>
              <a:rPr lang="en-US" dirty="0">
                <a:latin typeface="Bookman Old Style" panose="02050604050505020204" pitchFamily="18" charset="0"/>
              </a:rPr>
              <a:t>with.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5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Similarly</a:t>
            </a:r>
            <a:r>
              <a:rPr lang="en-US" dirty="0">
                <a:latin typeface="Bookman Old Style" panose="02050604050505020204" pitchFamily="18" charset="0"/>
              </a:rPr>
              <a:t>, there are drugs </a:t>
            </a:r>
            <a:r>
              <a:rPr lang="en-US" dirty="0" smtClean="0">
                <a:latin typeface="Bookman Old Style" panose="02050604050505020204" pitchFamily="18" charset="0"/>
              </a:rPr>
              <a:t>that kill </a:t>
            </a:r>
            <a:r>
              <a:rPr lang="en-US" dirty="0">
                <a:latin typeface="Bookman Old Style" panose="02050604050505020204" pitchFamily="18" charset="0"/>
              </a:rPr>
              <a:t>protozoa such as the malarial parasite.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>
                <a:latin typeface="Bookman Old Style" panose="02050604050505020204" pitchFamily="18" charset="0"/>
              </a:rPr>
              <a:t>One reason why making </a:t>
            </a:r>
            <a:r>
              <a:rPr lang="en-US" dirty="0" smtClean="0">
                <a:latin typeface="Bookman Old Style" panose="02050604050505020204" pitchFamily="18" charset="0"/>
              </a:rPr>
              <a:t>anti-viral medicines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is </a:t>
            </a:r>
            <a:r>
              <a:rPr lang="en-US" dirty="0">
                <a:latin typeface="Bookman Old Style" panose="02050604050505020204" pitchFamily="18" charset="0"/>
              </a:rPr>
              <a:t>harder than making </a:t>
            </a:r>
            <a:r>
              <a:rPr lang="en-US" dirty="0" smtClean="0">
                <a:latin typeface="Bookman Old Style" panose="02050604050505020204" pitchFamily="18" charset="0"/>
              </a:rPr>
              <a:t>antibacterial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medicines </a:t>
            </a:r>
            <a:r>
              <a:rPr lang="en-US" dirty="0">
                <a:latin typeface="Bookman Old Style" panose="02050604050505020204" pitchFamily="18" charset="0"/>
              </a:rPr>
              <a:t>is that viruses have </a:t>
            </a:r>
            <a:r>
              <a:rPr lang="en-US" dirty="0" smtClean="0">
                <a:latin typeface="Bookman Old Style" panose="02050604050505020204" pitchFamily="18" charset="0"/>
              </a:rPr>
              <a:t>few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biochemical </a:t>
            </a:r>
            <a:r>
              <a:rPr lang="en-US" dirty="0">
                <a:latin typeface="Bookman Old Style" panose="02050604050505020204" pitchFamily="18" charset="0"/>
              </a:rPr>
              <a:t>mechanisms of their own.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7675" y="1501531"/>
            <a:ext cx="2878450" cy="1984617"/>
            <a:chOff x="6400800" y="4600575"/>
            <a:chExt cx="3619500" cy="2495550"/>
          </a:xfrm>
        </p:grpSpPr>
        <p:pic>
          <p:nvPicPr>
            <p:cNvPr id="4101" name="Picture 5" descr="\\192.168.1.20\home\CBSE_BIO_TAT_2014-15\Std 9th\Chpt 13\Images\penicillin (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4600575"/>
              <a:ext cx="3619500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400800" y="6915150"/>
              <a:ext cx="1447800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79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710" y="306307"/>
            <a:ext cx="3388690" cy="369332"/>
            <a:chOff x="823909" y="815001"/>
            <a:chExt cx="5195891" cy="369332"/>
          </a:xfrm>
        </p:grpSpPr>
        <p:sp>
          <p:nvSpPr>
            <p:cNvPr id="3" name="Round Same Side Corner Rectangle 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Principles of treatment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4201" y="692150"/>
            <a:ext cx="790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enter our cells and use our </a:t>
            </a:r>
            <a:r>
              <a:rPr lang="en-US" dirty="0" smtClean="0">
                <a:latin typeface="Bookman Old Style" panose="02050604050505020204" pitchFamily="18" charset="0"/>
              </a:rPr>
              <a:t>machinery </a:t>
            </a:r>
            <a:r>
              <a:rPr lang="en-US" dirty="0">
                <a:latin typeface="Bookman Old Style" panose="02050604050505020204" pitchFamily="18" charset="0"/>
              </a:rPr>
              <a:t>for their life processes.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</a:t>
            </a:r>
            <a:r>
              <a:rPr lang="en-US" dirty="0">
                <a:latin typeface="Bookman Old Style" panose="02050604050505020204" pitchFamily="18" charset="0"/>
              </a:rPr>
              <a:t>means that there are relatively few </a:t>
            </a:r>
            <a:r>
              <a:rPr lang="en-US" dirty="0" smtClean="0">
                <a:latin typeface="Bookman Old Style" panose="02050604050505020204" pitchFamily="18" charset="0"/>
              </a:rPr>
              <a:t>virus-specific </a:t>
            </a:r>
            <a:r>
              <a:rPr lang="en-US" dirty="0">
                <a:latin typeface="Bookman Old Style" panose="02050604050505020204" pitchFamily="18" charset="0"/>
              </a:rPr>
              <a:t>targets to aim at. 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Despite this limitation, there are now effective anti-viral drugs, for example, the drugs that keep HIV infection under control.</a:t>
            </a:r>
          </a:p>
        </p:txBody>
      </p:sp>
      <p:pic>
        <p:nvPicPr>
          <p:cNvPr id="14" name="Picture 3" descr="\\192.168.1.20\home\CBSE_BIO_TAT_2014-15\Std 9th\Chpt 13\Images\antiretroviral dru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39199"/>
            <a:ext cx="3575051" cy="2002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\\192.168.1.20\home\CBSE_BIO_TAT_2014-15\Std 9th\Chpt 13\Images\virusan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588363"/>
            <a:ext cx="27813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311</Words>
  <Application>Microsoft Office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1524</cp:revision>
  <dcterms:created xsi:type="dcterms:W3CDTF">2013-07-31T12:47:49Z</dcterms:created>
  <dcterms:modified xsi:type="dcterms:W3CDTF">2015-03-05T12:23:31Z</dcterms:modified>
</cp:coreProperties>
</file>