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79" r:id="rId2"/>
    <p:sldId id="256" r:id="rId3"/>
    <p:sldId id="475" r:id="rId4"/>
    <p:sldId id="476" r:id="rId5"/>
    <p:sldId id="477" r:id="rId6"/>
    <p:sldId id="478" r:id="rId7"/>
    <p:sldId id="479" r:id="rId8"/>
    <p:sldId id="480" r:id="rId9"/>
    <p:sldId id="48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8901" autoAdjust="0"/>
  </p:normalViewPr>
  <p:slideViewPr>
    <p:cSldViewPr>
      <p:cViewPr varScale="1">
        <p:scale>
          <a:sx n="103" d="100"/>
          <a:sy n="103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804922" cy="3429000"/>
            <a:chOff x="584200" y="1047750"/>
            <a:chExt cx="368923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92230" y="2022207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-15000" r="-26000" b="-2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7"/>
              <a:srcRect/>
              <a:stretch>
                <a:fillRect l="2000" r="-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1.jpeg"/><Relationship Id="rId7" Type="http://schemas.openxmlformats.org/officeDocument/2006/relationships/image" Target="../media/image24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9" y="1657350"/>
            <a:ext cx="254428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M1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432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685800" y="322091"/>
            <a:ext cx="7772400" cy="609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dirty="0" smtClean="0">
                <a:solidFill>
                  <a:srgbClr val="002060"/>
                </a:solidFill>
                <a:latin typeface="Bookman Old Style" pitchFamily="18" charset="0"/>
                <a:ea typeface="+mj-ea"/>
                <a:cs typeface="+mj-cs"/>
              </a:rPr>
              <a:t>15 </a:t>
            </a:r>
            <a:r>
              <a:rPr lang="en-US" sz="3200" b="1" dirty="0">
                <a:solidFill>
                  <a:srgbClr val="002060"/>
                </a:solidFill>
                <a:latin typeface="Bookman Old Style" pitchFamily="18" charset="0"/>
                <a:ea typeface="+mj-ea"/>
                <a:cs typeface="+mj-cs"/>
              </a:rPr>
              <a:t>Improvement In Food Resources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1447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82394"/>
            <a:ext cx="392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All living organisms need food.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931774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Food supplies proteins, carbohydrates, </a:t>
            </a:r>
            <a:r>
              <a:rPr lang="en-US" dirty="0" smtClean="0">
                <a:latin typeface="Bookman Old Style" panose="02050604050505020204" pitchFamily="18" charset="0"/>
              </a:rPr>
              <a:t>fats, </a:t>
            </a:r>
            <a:r>
              <a:rPr lang="en-US" dirty="0">
                <a:latin typeface="Bookman Old Style" panose="02050604050505020204" pitchFamily="18" charset="0"/>
              </a:rPr>
              <a:t>vitamins and minerals.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90600" y="1733550"/>
            <a:ext cx="4076700" cy="2543175"/>
            <a:chOff x="3401622" y="2038350"/>
            <a:chExt cx="4076700" cy="2543175"/>
          </a:xfrm>
        </p:grpSpPr>
        <p:pic>
          <p:nvPicPr>
            <p:cNvPr id="1026" name="Picture 2" descr="\\192.168.1.20\home\CBSE_BIO_TAT_2014-15\Std 9th\Chpt 15\Images\circumcision-question-mark-figure-8-200a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622" y="2038350"/>
              <a:ext cx="1905000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ular Callout 5"/>
            <p:cNvSpPr/>
            <p:nvPr/>
          </p:nvSpPr>
          <p:spPr>
            <a:xfrm>
              <a:off x="5268522" y="2049780"/>
              <a:ext cx="2209800" cy="762000"/>
            </a:xfrm>
            <a:prstGeom prst="wedgeRoundRectCallout">
              <a:avLst>
                <a:gd name="adj1" fmla="val -64152"/>
                <a:gd name="adj2" fmla="val 46250"/>
                <a:gd name="adj3" fmla="val 1666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ysClr val="windowText" lastClr="000000"/>
                  </a:solidFill>
                </a:rPr>
                <a:t>From where do we get this food?</a:t>
              </a:r>
              <a:endParaRPr lang="en-US" sz="2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09600" y="1381154"/>
            <a:ext cx="7869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Both plants and animals are major sources of food.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" y="1830534"/>
            <a:ext cx="7869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We obtain most of this food from agriculture and animal husbandry.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2556913"/>
            <a:ext cx="7869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India is a very populous country.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600" y="3006293"/>
            <a:ext cx="4745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Our population is more than one billion and it is still growing.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600" y="3732670"/>
            <a:ext cx="4745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Therefore, it is necessary to increase our production for both crops and livestock. </a:t>
            </a:r>
          </a:p>
        </p:txBody>
      </p:sp>
      <p:pic>
        <p:nvPicPr>
          <p:cNvPr id="1027" name="Picture 3" descr="\\192.168.1.20\home\CBSE_BIO_TAT_2014-15\Std 9th\Chpt 15\Images\facts-about-healthy-food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3088"/>
            <a:ext cx="4689948" cy="30640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192.168.1.20\home\CBSE_BIO_TAT_2014-15\Std 9th\Chpt 15\Images\animal-proteins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310747"/>
            <a:ext cx="2209800" cy="1470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192.168.1.20\home\CBSE_BIO_TAT_2014-15\Std 9th\Chpt 15\Images\mark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4446"/>
            <a:ext cx="3211676" cy="14306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ular Callout 27"/>
          <p:cNvSpPr/>
          <p:nvPr/>
        </p:nvSpPr>
        <p:spPr>
          <a:xfrm>
            <a:off x="2857500" y="2360579"/>
            <a:ext cx="2209800" cy="762000"/>
          </a:xfrm>
          <a:prstGeom prst="wedgeRoundRectCallout">
            <a:avLst>
              <a:gd name="adj1" fmla="val -72773"/>
              <a:gd name="adj2" fmla="val -51250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Breeding of animals for profit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1032" name="Picture 8" descr="\\192.168.1.20\home\CBSE_BIO_TAT_2014-15\Std 9th\Chpt 15\Images\Tractor_potatoe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28" y="2506980"/>
            <a:ext cx="2210454" cy="13410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\\192.168.1.20\home\CBSE_BIO_TAT_2014-15\Std 9th\Chpt 15\Images\animhus_cattle_clip_image002_000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96" y="3626982"/>
            <a:ext cx="1693102" cy="11355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\\192.168.1.20\home\CBSE_BIO_TAT_2014-15\Std 9th\Chpt 15\Images\SUGUNA_POULTRY__8981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49" y="3626982"/>
            <a:ext cx="1611765" cy="1074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192.168.1.20\home\CBSE_BIO_TAT_2014-15\Std 9th\Chpt 15\Images\population_2012071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52750"/>
            <a:ext cx="2677612" cy="17752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ular Callout 32"/>
          <p:cNvSpPr/>
          <p:nvPr/>
        </p:nvSpPr>
        <p:spPr>
          <a:xfrm>
            <a:off x="2362200" y="4384174"/>
            <a:ext cx="1372112" cy="391026"/>
          </a:xfrm>
          <a:prstGeom prst="wedgeRoundRectCallout">
            <a:avLst>
              <a:gd name="adj1" fmla="val -70698"/>
              <a:gd name="adj2" fmla="val -2580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Animals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/>
      <p:bldP spid="19" grpId="0"/>
      <p:bldP spid="20" grpId="0"/>
      <p:bldP spid="21" grpId="0"/>
      <p:bldP spid="22" grpId="0"/>
      <p:bldP spid="28" grpId="0" animBg="1"/>
      <p:bldP spid="28" grpId="1" animBg="1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0264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Efforts to meet food demand by increasing food production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have </a:t>
            </a:r>
            <a:r>
              <a:rPr lang="en-US" dirty="0">
                <a:latin typeface="Bookman Old Style" panose="02050604050505020204" pitchFamily="18" charset="0"/>
              </a:rPr>
              <a:t>led to some success so far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554634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We </a:t>
            </a:r>
            <a:r>
              <a:rPr lang="en-US" dirty="0">
                <a:latin typeface="Bookman Old Style" panose="02050604050505020204" pitchFamily="18" charset="0"/>
              </a:rPr>
              <a:t>have also had the white revolution, which has led to better and more efficient use as well as availability of milk.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92744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We </a:t>
            </a:r>
            <a:r>
              <a:rPr lang="en-US" dirty="0">
                <a:latin typeface="Bookman Old Style" panose="02050604050505020204" pitchFamily="18" charset="0"/>
              </a:rPr>
              <a:t>have had the green revolution, which contributed to increased </a:t>
            </a:r>
            <a:r>
              <a:rPr lang="en-US" dirty="0" smtClean="0">
                <a:latin typeface="Bookman Old Style" panose="02050604050505020204" pitchFamily="18" charset="0"/>
              </a:rPr>
              <a:t>food-grain </a:t>
            </a:r>
            <a:r>
              <a:rPr lang="en-US" dirty="0">
                <a:latin typeface="Bookman Old Style" panose="02050604050505020204" pitchFamily="18" charset="0"/>
              </a:rPr>
              <a:t>production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18182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However</a:t>
            </a:r>
            <a:r>
              <a:rPr lang="en-US" dirty="0">
                <a:latin typeface="Bookman Old Style" panose="02050604050505020204" pitchFamily="18" charset="0"/>
              </a:rPr>
              <a:t>, these revolutions meant that our natural resources are getting used more intensively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\\192.168.1.20\home\CBSE_BIO_TAT_2014-15\Std 9th\Chpt 15\Images\sp08-a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89" y="2200965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192.168.1.20\home\CBSE_BIO_TAT_2014-15\Std 9th\Chpt 15\Images\dsc03936-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3284"/>
            <a:ext cx="4495800" cy="311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818515" y="1733550"/>
            <a:ext cx="4429760" cy="1531372"/>
          </a:xfrm>
          <a:prstGeom prst="wedgeRoundRectCallout">
            <a:avLst>
              <a:gd name="adj1" fmla="val 5255"/>
              <a:gd name="adj2" fmla="val -80668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ysClr val="windowText" lastClr="000000"/>
                </a:solidFill>
              </a:rPr>
              <a:t>a large increase in crop production in developing countries achieved by the use of artificial fertilizers, pesticides, and high-yield crop varieties.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5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7" y="36195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As </a:t>
            </a:r>
            <a:r>
              <a:rPr lang="en-US" dirty="0">
                <a:latin typeface="Bookman Old Style" panose="02050604050505020204" pitchFamily="18" charset="0"/>
              </a:rPr>
              <a:t>a result, there are more chances of </a:t>
            </a:r>
            <a:r>
              <a:rPr lang="en-US" dirty="0" smtClean="0">
                <a:latin typeface="Bookman Old Style" panose="02050604050505020204" pitchFamily="18" charset="0"/>
              </a:rPr>
              <a:t>causing </a:t>
            </a:r>
            <a:r>
              <a:rPr lang="en-US" dirty="0">
                <a:latin typeface="Bookman Old Style" panose="02050604050505020204" pitchFamily="18" charset="0"/>
              </a:rPr>
              <a:t>damage to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our </a:t>
            </a:r>
            <a:r>
              <a:rPr lang="en-US" dirty="0">
                <a:latin typeface="Bookman Old Style" panose="02050604050505020204" pitchFamily="18" charset="0"/>
              </a:rPr>
              <a:t>natural resources </a:t>
            </a:r>
            <a:r>
              <a:rPr lang="en-US" dirty="0" smtClean="0">
                <a:latin typeface="Bookman Old Style" panose="02050604050505020204" pitchFamily="18" charset="0"/>
              </a:rPr>
              <a:t>to </a:t>
            </a:r>
            <a:r>
              <a:rPr lang="en-US" dirty="0">
                <a:latin typeface="Bookman Old Style" panose="02050604050505020204" pitchFamily="18" charset="0"/>
              </a:rPr>
              <a:t>the point of destroying their </a:t>
            </a:r>
            <a:r>
              <a:rPr lang="en-US" dirty="0" smtClean="0">
                <a:latin typeface="Bookman Old Style" panose="02050604050505020204" pitchFamily="18" charset="0"/>
              </a:rPr>
              <a:t>balance completely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057" y="122434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Therefore</a:t>
            </a:r>
            <a:r>
              <a:rPr lang="en-US" dirty="0">
                <a:latin typeface="Bookman Old Style" panose="02050604050505020204" pitchFamily="18" charset="0"/>
              </a:rPr>
              <a:t>, it is important that we should </a:t>
            </a:r>
            <a:r>
              <a:rPr lang="en-US" dirty="0" smtClean="0">
                <a:latin typeface="Bookman Old Style" panose="02050604050505020204" pitchFamily="18" charset="0"/>
              </a:rPr>
              <a:t>increase </a:t>
            </a:r>
            <a:r>
              <a:rPr lang="en-US" dirty="0">
                <a:latin typeface="Bookman Old Style" panose="02050604050505020204" pitchFamily="18" charset="0"/>
              </a:rPr>
              <a:t>food production without </a:t>
            </a:r>
            <a:r>
              <a:rPr lang="en-US" dirty="0" smtClean="0">
                <a:latin typeface="Bookman Old Style" panose="02050604050505020204" pitchFamily="18" charset="0"/>
              </a:rPr>
              <a:t>degrading </a:t>
            </a:r>
            <a:r>
              <a:rPr lang="en-US" dirty="0">
                <a:latin typeface="Bookman Old Style" panose="02050604050505020204" pitchFamily="18" charset="0"/>
              </a:rPr>
              <a:t>our environment and </a:t>
            </a:r>
            <a:r>
              <a:rPr lang="en-US" dirty="0" smtClean="0">
                <a:latin typeface="Bookman Old Style" panose="02050604050505020204" pitchFamily="18" charset="0"/>
              </a:rPr>
              <a:t>disturbing </a:t>
            </a:r>
            <a:r>
              <a:rPr lang="en-US" dirty="0">
                <a:latin typeface="Bookman Old Style" panose="02050604050505020204" pitchFamily="18" charset="0"/>
              </a:rPr>
              <a:t>the balance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6057" y="180975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r>
              <a:rPr lang="en-US" dirty="0">
                <a:latin typeface="Bookman Old Style" panose="02050604050505020204" pitchFamily="18" charset="0"/>
              </a:rPr>
              <a:t>hence there is a need for sustainable </a:t>
            </a:r>
            <a:r>
              <a:rPr lang="en-US" dirty="0" smtClean="0">
                <a:latin typeface="Bookman Old Style" panose="02050604050505020204" pitchFamily="18" charset="0"/>
              </a:rPr>
              <a:t>practices </a:t>
            </a:r>
            <a:r>
              <a:rPr lang="en-US" dirty="0">
                <a:latin typeface="Bookman Old Style" panose="02050604050505020204" pitchFamily="18" charset="0"/>
              </a:rPr>
              <a:t>in agriculture and animal </a:t>
            </a:r>
            <a:r>
              <a:rPr lang="en-US" dirty="0" smtClean="0">
                <a:latin typeface="Bookman Old Style" panose="02050604050505020204" pitchFamily="18" charset="0"/>
              </a:rPr>
              <a:t>husbandry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pic>
        <p:nvPicPr>
          <p:cNvPr id="8" name="Picture 7" descr="\\192.168.1.20\home\CBSE_BIO_TAT_2014-15\Std 9th\Chpt 15\Images\briefing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36147"/>
            <a:ext cx="2806390" cy="18802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192.168.1.20\home\CBSE_BIO_TAT_2014-15\Std 9th\Chpt 15\Images\weve-used-up-all-the-resources-the-earth-can-provide-for-the-year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2" b="2982"/>
          <a:stretch/>
        </p:blipFill>
        <p:spPr bwMode="auto">
          <a:xfrm>
            <a:off x="2590801" y="2874103"/>
            <a:ext cx="2876550" cy="18802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192.168.1.20\home\CBSE_BIO_TAT_2014-15\Std 9th\Chpt 15\Images\edda38e1f877ab807f1f4299a73da5b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56081"/>
            <a:ext cx="2428875" cy="1619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192.168.1.20\home\CBSE_BIO_TAT_2014-15\Std 9th\Chpt 15\Images\checking_cr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42" y="3028950"/>
            <a:ext cx="2296207" cy="17254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743200" y="2500020"/>
            <a:ext cx="3581400" cy="765686"/>
          </a:xfrm>
          <a:prstGeom prst="wedgeRoundRectCallout">
            <a:avLst>
              <a:gd name="adj1" fmla="val 3837"/>
              <a:gd name="adj2" fmla="val -1005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Which can be maintained at a certain level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7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7321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Improvement in Crop </a:t>
            </a:r>
            <a:r>
              <a:rPr lang="en-US" b="1" dirty="0" smtClean="0">
                <a:latin typeface="Bookman Old Style" panose="02050604050505020204" pitchFamily="18" charset="0"/>
              </a:rPr>
              <a:t>Yields 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3720" y="771257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Cereals such as wheat, rice, maize, millets and sorghum provide us carbohydrate for energy requirement.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720" y="1416598"/>
            <a:ext cx="805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Pulses like gram (</a:t>
            </a:r>
            <a:r>
              <a:rPr lang="en-US" dirty="0" err="1">
                <a:latin typeface="Bookman Old Style" panose="02050604050505020204" pitchFamily="18" charset="0"/>
              </a:rPr>
              <a:t>chana</a:t>
            </a:r>
            <a:r>
              <a:rPr lang="en-US" dirty="0">
                <a:latin typeface="Bookman Old Style" panose="02050604050505020204" pitchFamily="18" charset="0"/>
              </a:rPr>
              <a:t>), pea (</a:t>
            </a:r>
            <a:r>
              <a:rPr lang="en-US" dirty="0" err="1">
                <a:latin typeface="Bookman Old Style" panose="02050604050505020204" pitchFamily="18" charset="0"/>
              </a:rPr>
              <a:t>matar</a:t>
            </a:r>
            <a:r>
              <a:rPr lang="en-US" dirty="0">
                <a:latin typeface="Bookman Old Style" panose="02050604050505020204" pitchFamily="18" charset="0"/>
              </a:rPr>
              <a:t>), black gram (</a:t>
            </a:r>
            <a:r>
              <a:rPr lang="en-US" dirty="0" err="1">
                <a:latin typeface="Bookman Old Style" panose="02050604050505020204" pitchFamily="18" charset="0"/>
              </a:rPr>
              <a:t>urad</a:t>
            </a:r>
            <a:r>
              <a:rPr lang="en-US" dirty="0">
                <a:latin typeface="Bookman Old Style" panose="02050604050505020204" pitchFamily="18" charset="0"/>
              </a:rPr>
              <a:t>), green gram (</a:t>
            </a:r>
            <a:r>
              <a:rPr lang="en-US" dirty="0" err="1">
                <a:latin typeface="Bookman Old Style" panose="02050604050505020204" pitchFamily="18" charset="0"/>
              </a:rPr>
              <a:t>moong</a:t>
            </a:r>
            <a:r>
              <a:rPr lang="en-US" dirty="0">
                <a:latin typeface="Bookman Old Style" panose="02050604050505020204" pitchFamily="18" charset="0"/>
              </a:rPr>
              <a:t>) Pigeon pea (</a:t>
            </a:r>
            <a:r>
              <a:rPr lang="en-US" dirty="0" err="1">
                <a:latin typeface="Bookman Old Style" panose="02050604050505020204" pitchFamily="18" charset="0"/>
              </a:rPr>
              <a:t>arhar</a:t>
            </a:r>
            <a:r>
              <a:rPr lang="en-US" dirty="0">
                <a:latin typeface="Bookman Old Style" panose="02050604050505020204" pitchFamily="18" charset="0"/>
              </a:rPr>
              <a:t>), lentil (</a:t>
            </a:r>
            <a:r>
              <a:rPr lang="en-US" dirty="0" err="1">
                <a:latin typeface="Bookman Old Style" panose="02050604050505020204" pitchFamily="18" charset="0"/>
              </a:rPr>
              <a:t>masoor</a:t>
            </a:r>
            <a:r>
              <a:rPr lang="en-US" dirty="0">
                <a:latin typeface="Bookman Old Style" panose="02050604050505020204" pitchFamily="18" charset="0"/>
              </a:rPr>
              <a:t>), provide us with protein.</a:t>
            </a:r>
          </a:p>
        </p:txBody>
      </p:sp>
      <p:pic>
        <p:nvPicPr>
          <p:cNvPr id="4099" name="Picture 3" descr="\\192.168.1.20\home\CBSE_BIO_TAT_2014-15\Std 9th\Chpt 15\Images\0.03710100 1379854543_29f5c6755aa5dcb070dea8973ab15d6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57350"/>
            <a:ext cx="4064000" cy="30385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7010400" y="1221085"/>
            <a:ext cx="1372112" cy="391026"/>
          </a:xfrm>
          <a:prstGeom prst="wedgeRoundRectCallout">
            <a:avLst>
              <a:gd name="adj1" fmla="val -51261"/>
              <a:gd name="adj2" fmla="val -8182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ysClr val="windowText" lastClr="000000"/>
                </a:solidFill>
              </a:rPr>
              <a:t>Jowar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4100" name="Picture 4" descr="\\192.168.1.20\home\CBSE_BIO_TAT_2014-15\Std 9th\Chpt 15\Images\17-pulsesc9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2338938"/>
            <a:ext cx="2971799" cy="24370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5283200" y="1343025"/>
            <a:ext cx="2733039" cy="805256"/>
          </a:xfrm>
          <a:prstGeom prst="wedgeRoundRectCallout">
            <a:avLst>
              <a:gd name="adj1" fmla="val -51261"/>
              <a:gd name="adj2" fmla="val -8182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Small grain cereals 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eg</a:t>
            </a:r>
            <a:r>
              <a:rPr lang="en-US" sz="2000" dirty="0" smtClean="0">
                <a:solidFill>
                  <a:sysClr val="windowText" lastClr="000000"/>
                </a:solidFill>
              </a:rPr>
              <a:t>. 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Bajara</a:t>
            </a:r>
            <a:r>
              <a:rPr lang="en-US" sz="2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ragi</a:t>
            </a:r>
            <a:r>
              <a:rPr lang="en-US" sz="2000" dirty="0" smtClean="0">
                <a:solidFill>
                  <a:sysClr val="windowText" lastClr="000000"/>
                </a:solidFill>
              </a:rPr>
              <a:t>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36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10" grpId="0" animBg="1"/>
      <p:bldP spid="10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7321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Improvement in Crop </a:t>
            </a:r>
            <a:r>
              <a:rPr lang="en-US" b="1" dirty="0" smtClean="0">
                <a:latin typeface="Bookman Old Style" panose="02050604050505020204" pitchFamily="18" charset="0"/>
              </a:rPr>
              <a:t>Yields 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020" y="2190750"/>
            <a:ext cx="4973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addition to these food crops, fodder crops like </a:t>
            </a:r>
            <a:r>
              <a:rPr lang="en-US" dirty="0" err="1" smtClean="0">
                <a:latin typeface="Bookman Old Style" panose="02050604050505020204" pitchFamily="18" charset="0"/>
              </a:rPr>
              <a:t>berseem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>
                <a:latin typeface="Bookman Old Style" panose="02050604050505020204" pitchFamily="18" charset="0"/>
              </a:rPr>
              <a:t>oats or </a:t>
            </a:r>
            <a:r>
              <a:rPr lang="en-US" dirty="0" err="1">
                <a:latin typeface="Bookman Old Style" panose="02050604050505020204" pitchFamily="18" charset="0"/>
              </a:rPr>
              <a:t>sudan</a:t>
            </a:r>
            <a:r>
              <a:rPr lang="en-US" dirty="0">
                <a:latin typeface="Bookman Old Style" panose="02050604050505020204" pitchFamily="18" charset="0"/>
              </a:rPr>
              <a:t> grass are raised as food for the livestock.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720" y="770267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And oilseeds including </a:t>
            </a:r>
            <a:r>
              <a:rPr lang="en-US" dirty="0" err="1">
                <a:latin typeface="Bookman Old Style" panose="02050604050505020204" pitchFamily="18" charset="0"/>
              </a:rPr>
              <a:t>soyabean</a:t>
            </a:r>
            <a:r>
              <a:rPr lang="en-US" dirty="0">
                <a:latin typeface="Bookman Old Style" panose="02050604050505020204" pitchFamily="18" charset="0"/>
              </a:rPr>
              <a:t>, ground nut, sesame, castor, mustard, linseed, and sunflower provide us with necessary fats.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720" y="1342009"/>
            <a:ext cx="805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Vegetables, spices and fruits provide a range of vitamins and minerals in addition to small amount of proteins, carbohydrates and fats. </a:t>
            </a:r>
          </a:p>
        </p:txBody>
      </p:sp>
      <p:pic>
        <p:nvPicPr>
          <p:cNvPr id="5122" name="Picture 2" descr="\\192.168.1.20\home\CBSE_BIO_TAT_2014-15\Std 9th\Chpt 15\Images\Oilseeds-Marke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2" b="1715"/>
          <a:stretch/>
        </p:blipFill>
        <p:spPr bwMode="auto">
          <a:xfrm>
            <a:off x="990600" y="1478345"/>
            <a:ext cx="4144381" cy="3200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\192.168.1.20\home\CBSE_BIO_TAT_2014-15\Std 9th\Chpt 15\Images\spice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7932" r="403" b="7932"/>
          <a:stretch/>
        </p:blipFill>
        <p:spPr bwMode="auto">
          <a:xfrm>
            <a:off x="1009752" y="3273001"/>
            <a:ext cx="1759508" cy="14057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\\192.168.1.20\home\CBSE_BIO_TAT_2014-15\Std 9th\Chpt 15\Images\ur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37" y="3273001"/>
            <a:ext cx="2120138" cy="14057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192.168.1.20\home\CBSE_BIO_TAT_2014-15\Std 9th\Chpt 15\Images\mark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62" y="2058841"/>
            <a:ext cx="2619374" cy="11668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\\192.168.1.20\home\CBSE_BIO_TAT_2014-15\Std 9th\Chpt 15\Images\bmr-sudangrass0144-ms-stat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3" y="3177124"/>
            <a:ext cx="2654106" cy="14952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\\192.168.1.20\home\CBSE_BIO_TAT_2014-15\Std 9th\Chpt 15\Images\1276724131_0579cbf5ad4f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6"/>
          <a:stretch/>
        </p:blipFill>
        <p:spPr bwMode="auto">
          <a:xfrm>
            <a:off x="633256" y="3177124"/>
            <a:ext cx="2165790" cy="1495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54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8328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Different </a:t>
            </a:r>
            <a:r>
              <a:rPr lang="en-US" dirty="0">
                <a:latin typeface="Bookman Old Style" panose="02050604050505020204" pitchFamily="18" charset="0"/>
              </a:rPr>
              <a:t>crops require different climatic conditions, temperature and photoperiods </a:t>
            </a: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their growth and completion of their life cycle.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1181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Depending </a:t>
            </a:r>
            <a:r>
              <a:rPr lang="en-US" dirty="0">
                <a:latin typeface="Bookman Old Style" panose="02050604050505020204" pitchFamily="18" charset="0"/>
              </a:rPr>
              <a:t>on this crops are classified into two types: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439161" y="1103647"/>
            <a:ext cx="2733039" cy="454546"/>
          </a:xfrm>
          <a:prstGeom prst="wedgeRoundRectCallout">
            <a:avLst>
              <a:gd name="adj1" fmla="val -39272"/>
              <a:gd name="adj2" fmla="val -9691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ysClr val="windowText" lastClr="000000"/>
                </a:solidFill>
              </a:rPr>
              <a:t>duration of sunlight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95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2819400"/>
            <a:ext cx="26452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Paddy, </a:t>
            </a:r>
            <a:r>
              <a:rPr lang="en-US" dirty="0" err="1">
                <a:latin typeface="Bookman Old Style" panose="02050604050505020204" pitchFamily="18" charset="0"/>
              </a:rPr>
              <a:t>soyabean</a:t>
            </a:r>
            <a:r>
              <a:rPr lang="en-US" dirty="0">
                <a:latin typeface="Bookman Old Style" panose="02050604050505020204" pitchFamily="18" charset="0"/>
              </a:rPr>
              <a:t>, pigeon pea, maize, cotton, green gram and black gram.</a:t>
            </a:r>
          </a:p>
        </p:txBody>
      </p:sp>
      <p:sp>
        <p:nvSpPr>
          <p:cNvPr id="3" name="Rectangle 2"/>
          <p:cNvSpPr/>
          <p:nvPr/>
        </p:nvSpPr>
        <p:spPr>
          <a:xfrm>
            <a:off x="2688944" y="300524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</a:rPr>
              <a:t>Crops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954058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Kharif</a:t>
            </a: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 crops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0763" y="978942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Rabi crops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1" y="1352550"/>
            <a:ext cx="2362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Crops grown in rainy season from the month of June to October.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892918" y="3252306"/>
            <a:ext cx="913888" cy="391026"/>
          </a:xfrm>
          <a:prstGeom prst="wedgeRoundRectCallout">
            <a:avLst>
              <a:gd name="adj1" fmla="val -51261"/>
              <a:gd name="adj2" fmla="val -8182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Rice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3079994" y="-478123"/>
            <a:ext cx="242538" cy="2611652"/>
          </a:xfrm>
          <a:prstGeom prst="leftBrace">
            <a:avLst>
              <a:gd name="adj1" fmla="val 6900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2834322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Wheat, gram, peas, mustard, linseed.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1352550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Crops grown in winter season from the month of November to April.</a:t>
            </a:r>
          </a:p>
        </p:txBody>
      </p:sp>
      <p:pic>
        <p:nvPicPr>
          <p:cNvPr id="6146" name="Picture 2" descr="\\192.168.1.20\home\CBSE_BIO_TAT_2014-15\Std 9th\Chpt 15\Images\17TH_KHARIF_1490060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25484"/>
            <a:ext cx="2282825" cy="1521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192.168.1.20\home\CBSE_BIO_TAT_2014-15\Std 9th\Chpt 15\Images\17584561855073fb513933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14306"/>
            <a:ext cx="2054576" cy="15409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39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9" grpId="0" animBg="1"/>
      <p:bldP spid="9" grpId="1" animBg="1"/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478</Words>
  <Application>Microsoft Office PowerPoint</Application>
  <PresentationFormat>On-screen Show (16:9)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1115</cp:revision>
  <dcterms:created xsi:type="dcterms:W3CDTF">2013-07-31T12:47:49Z</dcterms:created>
  <dcterms:modified xsi:type="dcterms:W3CDTF">2015-03-05T11:48:49Z</dcterms:modified>
</cp:coreProperties>
</file>