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70" r:id="rId2"/>
    <p:sldId id="482" r:id="rId3"/>
    <p:sldId id="483" r:id="rId4"/>
    <p:sldId id="484" r:id="rId5"/>
    <p:sldId id="485" r:id="rId6"/>
    <p:sldId id="486" r:id="rId7"/>
    <p:sldId id="488" r:id="rId8"/>
    <p:sldId id="489" r:id="rId9"/>
    <p:sldId id="4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M2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4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08328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India there has been a four times increase in the production of food grains from 1960 to 2004 with only 25% increase in the cultivable area.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1733550"/>
            <a:ext cx="4076700" cy="2543175"/>
            <a:chOff x="3401622" y="2038350"/>
            <a:chExt cx="4076700" cy="2543175"/>
          </a:xfrm>
        </p:grpSpPr>
        <p:pic>
          <p:nvPicPr>
            <p:cNvPr id="5" name="Picture 2" descr="\\192.168.1.20\home\CBSE_BIO_TAT_2014-15\Std 9th\Chpt 15\Images\circumcision-question-mark-figure-8-200a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622" y="2038350"/>
              <a:ext cx="1905000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ular Callout 5"/>
            <p:cNvSpPr/>
            <p:nvPr/>
          </p:nvSpPr>
          <p:spPr>
            <a:xfrm>
              <a:off x="5268522" y="2049780"/>
              <a:ext cx="2209800" cy="762000"/>
            </a:xfrm>
            <a:prstGeom prst="wedgeRoundRectCallout">
              <a:avLst>
                <a:gd name="adj1" fmla="val -64152"/>
                <a:gd name="adj2" fmla="val 46250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ysClr val="windowText" lastClr="000000"/>
                  </a:solidFill>
                </a:rPr>
                <a:t>How has this been possible?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33400" y="1324328"/>
            <a:ext cx="70104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practices involved in farming can be divided into three stages: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Crop </a:t>
            </a:r>
            <a:r>
              <a:rPr lang="en-US" dirty="0">
                <a:latin typeface="Bookman Old Style" panose="02050604050505020204" pitchFamily="18" charset="0"/>
              </a:rPr>
              <a:t>variety improvement.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Crop </a:t>
            </a:r>
            <a:r>
              <a:rPr lang="en-US" dirty="0">
                <a:latin typeface="Bookman Old Style" panose="02050604050505020204" pitchFamily="18" charset="0"/>
              </a:rPr>
              <a:t>production management.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Crop </a:t>
            </a:r>
            <a:r>
              <a:rPr lang="en-US" dirty="0">
                <a:latin typeface="Bookman Old Style" panose="02050604050505020204" pitchFamily="18" charset="0"/>
              </a:rPr>
              <a:t>protection management. 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Let us see them one by one. </a:t>
            </a:r>
          </a:p>
        </p:txBody>
      </p:sp>
    </p:spTree>
    <p:extLst>
      <p:ext uri="{BB962C8B-B14F-4D97-AF65-F5344CB8AC3E}">
        <p14:creationId xmlns:p14="http://schemas.microsoft.com/office/powerpoint/2010/main" val="68287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83149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1. Crop </a:t>
            </a:r>
            <a:r>
              <a:rPr lang="en-US" b="1" dirty="0">
                <a:latin typeface="Bookman Old Style" panose="02050604050505020204" pitchFamily="18" charset="0"/>
              </a:rPr>
              <a:t>variety </a:t>
            </a:r>
            <a:r>
              <a:rPr lang="en-US" b="1" dirty="0" smtClean="0">
                <a:latin typeface="Bookman Old Style" panose="02050604050505020204" pitchFamily="18" charset="0"/>
              </a:rPr>
              <a:t>improvement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771257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means finding a crop variety that can give a good yield.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720" y="1104601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Varieties or strains of crops can be selected by breeding for various characteristics like disease resistance, response to </a:t>
            </a:r>
            <a:r>
              <a:rPr lang="en-US" dirty="0" err="1">
                <a:latin typeface="Bookman Old Style" panose="02050604050505020204" pitchFamily="18" charset="0"/>
              </a:rPr>
              <a:t>fertilisers</a:t>
            </a:r>
            <a:r>
              <a:rPr lang="en-US" dirty="0">
                <a:latin typeface="Bookman Old Style" panose="02050604050505020204" pitchFamily="18" charset="0"/>
              </a:rPr>
              <a:t>, product quality and high yield.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" y="1991943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One way of incorporating desirable characters into crops </a:t>
            </a:r>
            <a:r>
              <a:rPr lang="en-US" dirty="0" smtClean="0">
                <a:latin typeface="Bookman Old Style" panose="02050604050505020204" pitchFamily="18" charset="0"/>
              </a:rPr>
              <a:t>is </a:t>
            </a:r>
            <a:r>
              <a:rPr lang="en-US" dirty="0">
                <a:latin typeface="Bookman Old Style" panose="02050604050505020204" pitchFamily="18" charset="0"/>
              </a:rPr>
              <a:t>by </a:t>
            </a:r>
            <a:r>
              <a:rPr lang="en-US" dirty="0" err="1">
                <a:latin typeface="Bookman Old Style" panose="02050604050505020204" pitchFamily="18" charset="0"/>
              </a:rPr>
              <a:t>Hybridisation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2585545"/>
            <a:ext cx="4076700" cy="2228663"/>
            <a:chOff x="3401622" y="2038350"/>
            <a:chExt cx="4076700" cy="2228663"/>
          </a:xfrm>
        </p:grpSpPr>
        <p:pic>
          <p:nvPicPr>
            <p:cNvPr id="7" name="Picture 2" descr="\\192.168.1.20\home\CBSE_BIO_TAT_2014-15\Std 9th\Chpt 15\Images\circumcision-question-mark-figure-8-200a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622" y="2038350"/>
              <a:ext cx="1669410" cy="2228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5268522" y="2049780"/>
              <a:ext cx="2209800" cy="762000"/>
            </a:xfrm>
            <a:prstGeom prst="wedgeRoundRectCallout">
              <a:avLst>
                <a:gd name="adj1" fmla="val -64152"/>
                <a:gd name="adj2" fmla="val 46250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ysClr val="windowText" lastClr="000000"/>
                  </a:solidFill>
                </a:rPr>
                <a:t>What is hybridization?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53720" y="2647950"/>
            <a:ext cx="5008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err="1">
                <a:latin typeface="Bookman Old Style" panose="02050604050505020204" pitchFamily="18" charset="0"/>
              </a:rPr>
              <a:t>Hybridisation</a:t>
            </a:r>
            <a:r>
              <a:rPr lang="en-US" dirty="0">
                <a:latin typeface="Bookman Old Style" panose="02050604050505020204" pitchFamily="18" charset="0"/>
              </a:rPr>
              <a:t> refers to crossing between genetically dissimilar plants.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3268839"/>
            <a:ext cx="5008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crossing can be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045" y="3641373"/>
            <a:ext cx="198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1. </a:t>
            </a:r>
            <a:r>
              <a:rPr lang="en-US" dirty="0" err="1" smtClean="0">
                <a:latin typeface="Bookman Old Style" panose="02050604050505020204" pitchFamily="18" charset="0"/>
              </a:rPr>
              <a:t>Intervarietal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8045" y="3945423"/>
            <a:ext cx="198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2. Interspecific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045" y="4259818"/>
            <a:ext cx="198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3. </a:t>
            </a:r>
            <a:r>
              <a:rPr lang="en-US" dirty="0" err="1" smtClean="0">
                <a:latin typeface="Bookman Old Style" panose="02050604050505020204" pitchFamily="18" charset="0"/>
              </a:rPr>
              <a:t>Intergeneric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264006" y="3657412"/>
            <a:ext cx="1612794" cy="767644"/>
          </a:xfrm>
          <a:prstGeom prst="wedgeRoundRectCallout">
            <a:avLst>
              <a:gd name="adj1" fmla="val -87287"/>
              <a:gd name="adj2" fmla="val -2648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Between </a:t>
            </a:r>
            <a:r>
              <a:rPr lang="en-US" sz="2000" dirty="0">
                <a:solidFill>
                  <a:sysClr val="windowText" lastClr="000000"/>
                </a:solidFill>
              </a:rPr>
              <a:t>two varieties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286668" y="3791762"/>
            <a:ext cx="2171700" cy="975758"/>
          </a:xfrm>
          <a:prstGeom prst="wedgeRoundRectCallout">
            <a:avLst>
              <a:gd name="adj1" fmla="val -76409"/>
              <a:gd name="adj2" fmla="val -1332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Between </a:t>
            </a:r>
            <a:r>
              <a:rPr lang="en-US" sz="2000" dirty="0">
                <a:solidFill>
                  <a:sysClr val="windowText" lastClr="000000"/>
                </a:solidFill>
              </a:rPr>
              <a:t>two different species of the same genus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286668" y="3927120"/>
            <a:ext cx="2171700" cy="733102"/>
          </a:xfrm>
          <a:prstGeom prst="wedgeRoundRectCallout">
            <a:avLst>
              <a:gd name="adj1" fmla="val -76848"/>
              <a:gd name="adj2" fmla="val 2307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Between </a:t>
            </a:r>
            <a:r>
              <a:rPr lang="en-US" sz="2000" dirty="0">
                <a:solidFill>
                  <a:sysClr val="windowText" lastClr="000000"/>
                </a:solidFill>
              </a:rPr>
              <a:t>different genera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23281"/>
            <a:ext cx="1447800" cy="2314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CBSE_BIO_TAT_2014-15\Std 9th\Chpt 15\Images\img6003p11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t="703" r="4545" b="49557"/>
          <a:stretch/>
        </p:blipFill>
        <p:spPr bwMode="auto">
          <a:xfrm>
            <a:off x="617058" y="714332"/>
            <a:ext cx="4480884" cy="26271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192.168.1.20\home\CBSE_BIO_TAT_2014-15\Std 9th\Chpt 15\Images\10F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9" y="714332"/>
            <a:ext cx="4155001" cy="26077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26551" y="805903"/>
            <a:ext cx="5307524" cy="2442121"/>
            <a:chOff x="626550" y="733383"/>
            <a:chExt cx="5768099" cy="2530560"/>
          </a:xfrm>
        </p:grpSpPr>
        <p:pic>
          <p:nvPicPr>
            <p:cNvPr id="1028" name="Picture 4" descr="C:\Users\ADMIN\Desktop\greenhouse_orchids_main_miltoni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809" y="733383"/>
              <a:ext cx="3795840" cy="25305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\Desktop\a85e92cc10a667ad6153f9c6fc9b2bce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50" y="733383"/>
              <a:ext cx="1897920" cy="25305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ounded Rectangular Callout 22"/>
          <p:cNvSpPr/>
          <p:nvPr/>
        </p:nvSpPr>
        <p:spPr>
          <a:xfrm>
            <a:off x="2372925" y="3516868"/>
            <a:ext cx="2171700" cy="733102"/>
          </a:xfrm>
          <a:prstGeom prst="wedgeRoundRectCallout">
            <a:avLst>
              <a:gd name="adj1" fmla="val -62813"/>
              <a:gd name="adj2" fmla="val -9645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Having different genes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279" y="1566266"/>
            <a:ext cx="3718611" cy="24749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12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0" grpId="0"/>
      <p:bldP spid="11" grpId="0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8328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Another way of improving the crop is by introducing a gene that would provide the desired characteristic.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145601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results in genetically modified crops.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705875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For new varieties of crops to be accepted, it is necessary that the variety produces high yields under different conditions that are found in different areas.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820147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Farmers would need to be provided with good quality seeds of a particular variety, that is, the seeds should be all of the same variety and germinate under the same conditions.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211419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Let us see some of the factors for which variety improvement is done:</a:t>
            </a:r>
          </a:p>
        </p:txBody>
      </p:sp>
      <p:pic>
        <p:nvPicPr>
          <p:cNvPr id="8195" name="Picture 3" descr="\\192.168.1.20\home\CBSE_BIO_TAT_2014-15\Std 9th\Chpt 15\Images\chemical-agriculture-537x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0" y="1819275"/>
            <a:ext cx="4347630" cy="28984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\\192.168.1.20\home\CBSE_BIO_TAT_2014-15\Std 9th\Chpt 15\Images\Gulbarga_1_Regi_15_1487704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 b="22686"/>
          <a:stretch/>
        </p:blipFill>
        <p:spPr bwMode="auto">
          <a:xfrm>
            <a:off x="6187440" y="671386"/>
            <a:ext cx="2381249" cy="11205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192.168.1.20\home\CBSE_BIO_TAT_2014-15\Std 9th\Chpt 15\Images\0013729e477110d4b59c4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82149"/>
            <a:ext cx="1219200" cy="8019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\\192.168.1.20\home\CBSE_BIO_TAT_2014-15\Std 9th\Chpt 15\Images\mustard_938437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21021"/>
            <a:ext cx="2560260" cy="17966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192.168.1.20\home\CBSE_BIO_TAT_2014-15\Std 9th\Chpt 15\Images\LP_B.4.3.1_Riffat_Ankita_Lang.edited_html_7a868d8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5880"/>
            <a:ext cx="4876800" cy="18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24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1210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1. Higher yield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7429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 To increase the productivity of crop per acre</a:t>
            </a:r>
          </a:p>
        </p:txBody>
      </p:sp>
      <p:pic>
        <p:nvPicPr>
          <p:cNvPr id="4" name="Picture 6" descr="\\192.168.1.20\home\CBSE_BIO_TAT_2014-15\Std 9th\Chpt 15\Images\mustard_938437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6624"/>
            <a:ext cx="4172008" cy="29277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25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7093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2. Improved </a:t>
            </a:r>
            <a:r>
              <a:rPr lang="en-US" b="1" dirty="0">
                <a:latin typeface="Bookman Old Style" panose="02050604050505020204" pitchFamily="18" charset="0"/>
              </a:rPr>
              <a:t>quality </a:t>
            </a:r>
            <a:r>
              <a:rPr lang="en-US" b="1" dirty="0" smtClean="0">
                <a:latin typeface="Bookman Old Style" panose="02050604050505020204" pitchFamily="18" charset="0"/>
              </a:rPr>
              <a:t>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7429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quality considerations of crop products vary from crop to crop.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" y="11620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For e.g. Baking quality is important in wheat.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20" y="1558572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Protein quality in pulses.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720" y="1970210"/>
            <a:ext cx="478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Oil quality in oil seeds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09800" y="1558572"/>
            <a:ext cx="2978464" cy="1005442"/>
          </a:xfrm>
          <a:prstGeom prst="wedgeRoundRectCallout">
            <a:avLst>
              <a:gd name="adj1" fmla="val 63223"/>
              <a:gd name="adj2" fmla="val -54608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As </a:t>
            </a:r>
            <a:r>
              <a:rPr lang="en-US" sz="2000" dirty="0">
                <a:solidFill>
                  <a:sysClr val="windowText" lastClr="000000"/>
                </a:solidFill>
              </a:rPr>
              <a:t>wheat is used in making bread, </a:t>
            </a:r>
            <a:r>
              <a:rPr lang="en-US" sz="2000" dirty="0" err="1">
                <a:solidFill>
                  <a:sysClr val="windowText" lastClr="000000"/>
                </a:solidFill>
              </a:rPr>
              <a:t>chapatis</a:t>
            </a:r>
            <a:r>
              <a:rPr lang="en-US" sz="2000" dirty="0">
                <a:solidFill>
                  <a:sysClr val="windowText" lastClr="000000"/>
                </a:solidFill>
              </a:rPr>
              <a:t>, biscuits, cakes etc.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9218" name="Picture 2" descr="\\192.168.1.20\home\CBSE_BIO_TAT_2014-15\Std 9th\Chpt 15\Images\How-to-use-wheat-germ-oil-for-coo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6" y="2660570"/>
            <a:ext cx="3118384" cy="2081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\\192.168.1.20\home\CBSE_BIO_TAT_2014-15\Std 9th\Chpt 15\Images\17-pulsesc9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94470"/>
            <a:ext cx="3305175" cy="2710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371365" y="1731728"/>
            <a:ext cx="2237765" cy="755404"/>
          </a:xfrm>
          <a:prstGeom prst="wedgeRoundRectCallout">
            <a:avLst>
              <a:gd name="adj1" fmla="val -76957"/>
              <a:gd name="adj2" fmla="val -4788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As </a:t>
            </a:r>
            <a:r>
              <a:rPr lang="en-US" sz="2000" dirty="0">
                <a:solidFill>
                  <a:sysClr val="windowText" lastClr="000000"/>
                </a:solidFill>
              </a:rPr>
              <a:t>pulses provide us with proteins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9221" name="Picture 5" descr="\\192.168.1.20\home\CBSE_BIO_TAT_2014-15\Std 9th\Chpt 15\Images\Oilseeds-Marke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2"/>
          <a:stretch/>
        </p:blipFill>
        <p:spPr bwMode="auto">
          <a:xfrm>
            <a:off x="696185" y="2419350"/>
            <a:ext cx="2899729" cy="22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53720" y="2405639"/>
            <a:ext cx="478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Preserving quality in fruits and vegetables 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73" y="3087381"/>
            <a:ext cx="2256046" cy="16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2492948" y="2876550"/>
            <a:ext cx="3145852" cy="755404"/>
          </a:xfrm>
          <a:prstGeom prst="wedgeRoundRectCallout">
            <a:avLst>
              <a:gd name="adj1" fmla="val -59743"/>
              <a:gd name="adj2" fmla="val -4863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so that they can be preserved for a longer time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683001" y="2349746"/>
            <a:ext cx="2237765" cy="755404"/>
          </a:xfrm>
          <a:prstGeom prst="wedgeRoundRectCallout">
            <a:avLst>
              <a:gd name="adj1" fmla="val -55504"/>
              <a:gd name="adj2" fmla="val -7007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As </a:t>
            </a:r>
            <a:r>
              <a:rPr lang="en-US" sz="2000" dirty="0">
                <a:solidFill>
                  <a:sysClr val="windowText" lastClr="000000"/>
                </a:solidFill>
              </a:rPr>
              <a:t>oil seeds are rich sources of oils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 animBg="1"/>
      <p:bldP spid="8" grpId="1" animBg="1"/>
      <p:bldP spid="11" grpId="0" animBg="1"/>
      <p:bldP spid="11" grpId="1" animBg="1"/>
      <p:bldP spid="15" grpId="0"/>
      <p:bldP spid="16" grpId="0" animBg="1"/>
      <p:bldP spid="16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\\192.168.1.20\home\CBSE_BIO_TAT_2014-15\Std 9th\Chpt 15\Images\HessianFlyD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4" y="1790701"/>
            <a:ext cx="2373474" cy="181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1020" y="293370"/>
            <a:ext cx="4095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3. Biotic </a:t>
            </a:r>
            <a:r>
              <a:rPr lang="en-US" b="1" dirty="0">
                <a:latin typeface="Bookman Old Style" panose="02050604050505020204" pitchFamily="18" charset="0"/>
              </a:rPr>
              <a:t>and abiotic </a:t>
            </a:r>
            <a:r>
              <a:rPr lang="en-US" b="1" dirty="0" smtClean="0">
                <a:latin typeface="Bookman Old Style" panose="02050604050505020204" pitchFamily="18" charset="0"/>
              </a:rPr>
              <a:t>resistance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720" y="74295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Crop production can go down due to biotic and abiotic factors under different situations.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3720" y="13652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Varieties resistant to these factors can improve crop production.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884386" y="1276350"/>
            <a:ext cx="3365500" cy="755404"/>
          </a:xfrm>
          <a:prstGeom prst="wedgeRoundRectCallout">
            <a:avLst>
              <a:gd name="adj1" fmla="val 37194"/>
              <a:gd name="adj2" fmla="val -7718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drought, salinity, water logging, heat, cold and frost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138057" y="1289502"/>
            <a:ext cx="2743200" cy="755404"/>
          </a:xfrm>
          <a:prstGeom prst="wedgeRoundRectCallout">
            <a:avLst>
              <a:gd name="adj1" fmla="val -41543"/>
              <a:gd name="adj2" fmla="val -7898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diseases, insects and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nematodes (worms).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3074" name="Picture 2" descr="\\192.168.1.20\home\CBSE_BIO_TAT_2014-15\Std 9th\Chpt 15\Images\d5445f0bb04b369e5b160ff901867cb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942360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192.168.1.20\home\CBSE_BIO_TAT_2014-15\Std 9th\Chpt 15\Images\goodco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18" y="2083006"/>
            <a:ext cx="3419232" cy="18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192.168.1.20\home\CBSE_BIO_TAT_2014-15\Std 9th\Chpt 15\Images\mediu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4" y="3196310"/>
            <a:ext cx="2313386" cy="15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457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9" grpId="0" animBg="1"/>
      <p:bldP spid="19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85366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4. Wider adaptability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578100" y="819150"/>
            <a:ext cx="3441700" cy="915432"/>
          </a:xfrm>
          <a:prstGeom prst="wedgeRoundRectCallout">
            <a:avLst>
              <a:gd name="adj1" fmla="val -51863"/>
              <a:gd name="adj2" fmla="val -7314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one variety can be grown in different climatic conditions in different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areas.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720" y="74295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will help in increasing crop production under different environmental </a:t>
            </a:r>
            <a:r>
              <a:rPr lang="en-US" dirty="0" smtClean="0">
                <a:latin typeface="Bookman Old Style" panose="02050604050505020204" pitchFamily="18" charset="0"/>
              </a:rPr>
              <a:t>conditions.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\\192.168.1.20\home\CBSE_BIO_TAT_2014-15\Std 9th\Chpt 15\Images\Organic-Farming-in-Promoting-Sustainable-Liv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9750"/>
            <a:ext cx="4389497" cy="29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9" grpId="1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49792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5. Desirable </a:t>
            </a:r>
            <a:r>
              <a:rPr lang="en-US" b="1" dirty="0">
                <a:latin typeface="Bookman Old Style" panose="02050604050505020204" pitchFamily="18" charset="0"/>
              </a:rPr>
              <a:t>agronomic </a:t>
            </a:r>
            <a:r>
              <a:rPr lang="en-US" b="1" dirty="0" smtClean="0">
                <a:latin typeface="Bookman Old Style" panose="02050604050505020204" pitchFamily="18" charset="0"/>
              </a:rPr>
              <a:t>characteristics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720" y="74295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Tallness and profuse branching are desirable characteristics for fodder crops.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" y="1377950"/>
            <a:ext cx="402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err="1">
                <a:latin typeface="Bookman Old Style" panose="02050604050505020204" pitchFamily="18" charset="0"/>
              </a:rPr>
              <a:t>Dwarfness</a:t>
            </a:r>
            <a:r>
              <a:rPr lang="en-US" dirty="0">
                <a:latin typeface="Bookman Old Style" panose="02050604050505020204" pitchFamily="18" charset="0"/>
              </a:rPr>
              <a:t> is desired in cereals.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953000" y="1200150"/>
            <a:ext cx="3441700" cy="915432"/>
          </a:xfrm>
          <a:prstGeom prst="wedgeRoundRectCallout">
            <a:avLst>
              <a:gd name="adj1" fmla="val -61792"/>
              <a:gd name="adj2" fmla="val -85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So </a:t>
            </a:r>
            <a:r>
              <a:rPr lang="en-US" sz="2000" dirty="0">
                <a:solidFill>
                  <a:sysClr val="windowText" lastClr="000000"/>
                </a:solidFill>
              </a:rPr>
              <a:t>that less nutrients are consumed by these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crops.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1799755"/>
            <a:ext cx="4953000" cy="2949330"/>
            <a:chOff x="609600" y="1799755"/>
            <a:chExt cx="4953000" cy="2949330"/>
          </a:xfrm>
        </p:grpSpPr>
        <p:pic>
          <p:nvPicPr>
            <p:cNvPr id="5123" name="Picture 3" descr="\\192.168.1.20\home\CBSE_BIO_TAT_2014-15\Std 9th\Chpt 15\Images\cumbu napi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920285"/>
              <a:ext cx="25146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\\192.168.1.20\home\CBSE_BIO_TAT_2014-15\Std 9th\Chpt 15\Images\fodder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799755"/>
              <a:ext cx="2404063" cy="153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\\192.168.1.20\home\CBSE_BIO_TAT_2014-15\Std 9th\Chpt 15\Images\mill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190752"/>
            <a:ext cx="3047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1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483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2015-03-05T11:49:03Z</dcterms:modified>
</cp:coreProperties>
</file>