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72" r:id="rId2"/>
    <p:sldId id="573" r:id="rId3"/>
    <p:sldId id="499" r:id="rId4"/>
    <p:sldId id="500" r:id="rId5"/>
    <p:sldId id="501" r:id="rId6"/>
    <p:sldId id="502" r:id="rId7"/>
    <p:sldId id="503" r:id="rId8"/>
    <p:sldId id="50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8C8"/>
    <a:srgbClr val="B45608"/>
    <a:srgbClr val="0099FF"/>
    <a:srgbClr val="33CC33"/>
    <a:srgbClr val="B88C00"/>
    <a:srgbClr val="FFCC99"/>
    <a:srgbClr val="D2A000"/>
    <a:srgbClr val="EAB20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3" autoAdjust="0"/>
    <p:restoredTop sz="98901" autoAdjust="0"/>
  </p:normalViewPr>
  <p:slideViewPr>
    <p:cSldViewPr>
      <p:cViewPr>
        <p:scale>
          <a:sx n="103" d="100"/>
          <a:sy n="103" d="100"/>
        </p:scale>
        <p:origin x="-102" y="-678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6/27/2015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8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85800" y="1047750"/>
            <a:ext cx="3804922" cy="3429000"/>
            <a:chOff x="584200" y="1047750"/>
            <a:chExt cx="3689230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92230" y="2022207"/>
              <a:ext cx="1981200" cy="1752600"/>
            </a:xfrm>
            <a:prstGeom prst="hexagon">
              <a:avLst/>
            </a:prstGeom>
            <a:blipFill dpi="0" rotWithShape="1">
              <a:blip r:embed="rId6"/>
              <a:srcRect/>
              <a:stretch>
                <a:fillRect l="-15000" r="-26000" b="-23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7"/>
              <a:srcRect/>
              <a:stretch>
                <a:fillRect l="2000" r="-3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9858" y="1657350"/>
            <a:ext cx="254428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M4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38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6100" y="686565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Organic farming is a farming system with minimal or no use of chemicals as fertilizers, herbicides, pesticides etc.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100" y="1289560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It uses organic manures, recycled farm-wastes (straw and livestock excreta).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100" y="1892555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It also use as bio-agents such as culture of blue green algae in preparation of </a:t>
            </a:r>
            <a:r>
              <a:rPr lang="en-US" dirty="0" err="1" smtClean="0">
                <a:latin typeface="Bookman Old Style" panose="02050604050505020204" pitchFamily="18" charset="0"/>
              </a:rPr>
              <a:t>biofertilizers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100" y="2495550"/>
            <a:ext cx="4940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Use as </a:t>
            </a:r>
            <a:r>
              <a:rPr lang="en-US" dirty="0" err="1" smtClean="0">
                <a:latin typeface="Bookman Old Style" panose="02050604050505020204" pitchFamily="18" charset="0"/>
              </a:rPr>
              <a:t>neem</a:t>
            </a:r>
            <a:r>
              <a:rPr lang="en-US" dirty="0" smtClean="0">
                <a:latin typeface="Bookman Old Style" panose="02050604050505020204" pitchFamily="18" charset="0"/>
              </a:rPr>
              <a:t> leaves or turmeric specifically in grain storage as bio-pesticides.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020" y="294635"/>
            <a:ext cx="228940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Organic farming :</a:t>
            </a:r>
          </a:p>
        </p:txBody>
      </p:sp>
      <p:pic>
        <p:nvPicPr>
          <p:cNvPr id="12290" name="Picture 2" descr="\\192.168.1.20\home\CBSE_BIO_TAT_2014-15\Std 9th\Chpt 15\Images\Basil - Keating Blog 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2" y="1504950"/>
            <a:ext cx="4664398" cy="3116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\\192.168.1.20\home\CBSE_BIO_TAT_2014-15\Std 9th\Chpt 15\Images\Blue-green_algae_cultured_in_specific_medi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90" y="2647950"/>
            <a:ext cx="3169920" cy="2058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\\192.168.1.20\home\CBSE_BIO_TAT_2014-15\Std 9th\Chpt 15\Images\neem-leave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38" y="3418880"/>
            <a:ext cx="2068429" cy="1378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\\192.168.1.20\home\CBSE_BIO_TAT_2014-15\Std 9th\Chpt 15\Images\turmeric-plant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235839" y="3418880"/>
            <a:ext cx="1838602" cy="1378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ular Callout 11"/>
          <p:cNvSpPr/>
          <p:nvPr/>
        </p:nvSpPr>
        <p:spPr>
          <a:xfrm>
            <a:off x="3097572" y="2613326"/>
            <a:ext cx="2350728" cy="687777"/>
          </a:xfrm>
          <a:prstGeom prst="wedgeRoundRectCallout">
            <a:avLst>
              <a:gd name="adj1" fmla="val -39912"/>
              <a:gd name="adj2" fmla="val -6950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Living agents used as fertilizers.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80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  <p:bldP spid="12" grpId="0" animBg="1"/>
      <p:bldP spid="1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8320" y="686565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India has a wide variety of water resources and a highly varied climate.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1020" y="294635"/>
            <a:ext cx="179728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2. Irrigation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8320" y="1324464"/>
            <a:ext cx="8056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Under such conditions, several different kinds of irrigation systems are adopted to supply water to agricultural lands depending on the kinds of water resources available.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320" y="2239362"/>
            <a:ext cx="8056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These include well, canals, rivers and tanks.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320" y="2600263"/>
            <a:ext cx="8056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Let us see them one by one.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1600200" y="742950"/>
            <a:ext cx="2163432" cy="729051"/>
          </a:xfrm>
          <a:prstGeom prst="wedgeRoundRectCallout">
            <a:avLst>
              <a:gd name="adj1" fmla="val -39912"/>
              <a:gd name="adj2" fmla="val -6950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Supplying water artificially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27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8320" y="686565"/>
            <a:ext cx="8056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There are two types of wells namely dug wells and tube wells.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1020" y="294635"/>
            <a:ext cx="104868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Wells : 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8320" y="1010160"/>
            <a:ext cx="8056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In a dug well, water is collected from water bearing strata.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320" y="1333755"/>
            <a:ext cx="8056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Tube wells can tap water from the deeper strata.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320" y="1657350"/>
            <a:ext cx="8056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From these wells, water is lifted by pumps for irrigation.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14340" name="Picture 4" descr="\\192.168.1.20\home\CBSE_BIO_TAT_2014-15\Std 9th\Chpt 15\Images\hand dug stoned line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3" b="8606"/>
          <a:stretch/>
        </p:blipFill>
        <p:spPr bwMode="auto">
          <a:xfrm>
            <a:off x="851346" y="2051050"/>
            <a:ext cx="2071138" cy="13715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 descr="\\192.168.1.20\home\CBSE_BIO_TAT_2014-15\Std 9th\Chpt 15\Images\Borehole_tubewe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146" y="2051051"/>
            <a:ext cx="1828354" cy="13715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4"/>
          <a:stretch/>
        </p:blipFill>
        <p:spPr bwMode="auto">
          <a:xfrm>
            <a:off x="1900571" y="3463764"/>
            <a:ext cx="2595230" cy="13177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ular Callout 11"/>
          <p:cNvSpPr/>
          <p:nvPr/>
        </p:nvSpPr>
        <p:spPr>
          <a:xfrm>
            <a:off x="7010400" y="1397481"/>
            <a:ext cx="1096632" cy="388232"/>
          </a:xfrm>
          <a:prstGeom prst="wedgeRoundRectCallout">
            <a:avLst>
              <a:gd name="adj1" fmla="val -39912"/>
              <a:gd name="adj2" fmla="val -6950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layers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75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8320" y="664793"/>
            <a:ext cx="8056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This is usually an </a:t>
            </a:r>
            <a:r>
              <a:rPr lang="en-US" dirty="0" smtClean="0">
                <a:latin typeface="Bookman Old Style" panose="02050604050505020204" pitchFamily="18" charset="0"/>
              </a:rPr>
              <a:t>elaborate and </a:t>
            </a:r>
            <a:r>
              <a:rPr lang="en-US" dirty="0">
                <a:latin typeface="Bookman Old Style" panose="02050604050505020204" pitchFamily="18" charset="0"/>
              </a:rPr>
              <a:t>extensive irrigation system.</a:t>
            </a:r>
          </a:p>
        </p:txBody>
      </p:sp>
      <p:sp>
        <p:nvSpPr>
          <p:cNvPr id="3" name="Rectangle 2"/>
          <p:cNvSpPr/>
          <p:nvPr/>
        </p:nvSpPr>
        <p:spPr>
          <a:xfrm>
            <a:off x="541020" y="294635"/>
            <a:ext cx="113845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Canals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8320" y="958423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In </a:t>
            </a:r>
            <a:r>
              <a:rPr lang="en-US" dirty="0" smtClean="0">
                <a:latin typeface="Bookman Old Style" panose="02050604050505020204" pitchFamily="18" charset="0"/>
              </a:rPr>
              <a:t>this system </a:t>
            </a:r>
            <a:r>
              <a:rPr lang="en-US" dirty="0">
                <a:latin typeface="Bookman Old Style" panose="02050604050505020204" pitchFamily="18" charset="0"/>
              </a:rPr>
              <a:t>canals receive water from </a:t>
            </a:r>
            <a:r>
              <a:rPr lang="en-US" dirty="0" smtClean="0">
                <a:latin typeface="Bookman Old Style" panose="02050604050505020204" pitchFamily="18" charset="0"/>
              </a:rPr>
              <a:t>one or </a:t>
            </a:r>
            <a:r>
              <a:rPr lang="en-US" dirty="0">
                <a:latin typeface="Bookman Old Style" panose="02050604050505020204" pitchFamily="18" charset="0"/>
              </a:rPr>
              <a:t>more reservoirs or from rivers.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8320" y="1529053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 main </a:t>
            </a:r>
            <a:r>
              <a:rPr lang="en-US" dirty="0">
                <a:latin typeface="Bookman Old Style" panose="02050604050505020204" pitchFamily="18" charset="0"/>
              </a:rPr>
              <a:t>canal is divided into </a:t>
            </a:r>
            <a:r>
              <a:rPr lang="en-US" dirty="0" smtClean="0">
                <a:latin typeface="Bookman Old Style" panose="02050604050505020204" pitchFamily="18" charset="0"/>
              </a:rPr>
              <a:t>branch canals </a:t>
            </a:r>
            <a:r>
              <a:rPr lang="en-US" dirty="0">
                <a:latin typeface="Bookman Old Style" panose="02050604050505020204" pitchFamily="18" charset="0"/>
              </a:rPr>
              <a:t>having further distributaries </a:t>
            </a:r>
            <a:r>
              <a:rPr lang="en-US" dirty="0" smtClean="0">
                <a:latin typeface="Bookman Old Style" panose="02050604050505020204" pitchFamily="18" charset="0"/>
              </a:rPr>
              <a:t>to irrigate </a:t>
            </a:r>
            <a:r>
              <a:rPr lang="en-US" dirty="0">
                <a:latin typeface="Bookman Old Style" panose="02050604050505020204" pitchFamily="18" charset="0"/>
              </a:rPr>
              <a:t>fields.</a:t>
            </a:r>
          </a:p>
        </p:txBody>
      </p:sp>
      <p:pic>
        <p:nvPicPr>
          <p:cNvPr id="15362" name="Picture 2" descr="\\192.168.1.20\home\CBSE_BIO_TAT_2014-15\Std 9th\Chpt 15\Images\Irrigation-Canal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246" y="2197156"/>
            <a:ext cx="3748292" cy="2518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127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8320" y="686565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In areas </a:t>
            </a:r>
            <a:r>
              <a:rPr lang="en-US" dirty="0" smtClean="0">
                <a:latin typeface="Bookman Old Style" panose="02050604050505020204" pitchFamily="18" charset="0"/>
              </a:rPr>
              <a:t>where canal </a:t>
            </a:r>
            <a:r>
              <a:rPr lang="en-US" dirty="0">
                <a:latin typeface="Bookman Old Style" panose="02050604050505020204" pitchFamily="18" charset="0"/>
              </a:rPr>
              <a:t>flow is insufficient or </a:t>
            </a:r>
            <a:r>
              <a:rPr lang="en-US" dirty="0" smtClean="0">
                <a:latin typeface="Bookman Old Style" panose="02050604050505020204" pitchFamily="18" charset="0"/>
              </a:rPr>
              <a:t>irregular due </a:t>
            </a:r>
            <a:r>
              <a:rPr lang="en-US" dirty="0">
                <a:latin typeface="Bookman Old Style" panose="02050604050505020204" pitchFamily="18" charset="0"/>
              </a:rPr>
              <a:t>to inadequate reservoir </a:t>
            </a:r>
            <a:r>
              <a:rPr lang="en-US" dirty="0" smtClean="0">
                <a:latin typeface="Bookman Old Style" panose="02050604050505020204" pitchFamily="18" charset="0"/>
              </a:rPr>
              <a:t>release, the </a:t>
            </a:r>
            <a:r>
              <a:rPr lang="en-US" dirty="0">
                <a:latin typeface="Bookman Old Style" panose="02050604050505020204" pitchFamily="18" charset="0"/>
              </a:rPr>
              <a:t>lift system is more rational.</a:t>
            </a:r>
          </a:p>
        </p:txBody>
      </p:sp>
      <p:sp>
        <p:nvSpPr>
          <p:cNvPr id="3" name="Rectangle 2"/>
          <p:cNvSpPr/>
          <p:nvPr/>
        </p:nvSpPr>
        <p:spPr>
          <a:xfrm>
            <a:off x="541020" y="294635"/>
            <a:ext cx="257153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River Lift </a:t>
            </a:r>
            <a:r>
              <a:rPr lang="en-US" b="1" dirty="0" smtClean="0">
                <a:latin typeface="Bookman Old Style" panose="02050604050505020204" pitchFamily="18" charset="0"/>
              </a:rPr>
              <a:t>Systems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8320" y="1332896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Water is </a:t>
            </a:r>
            <a:r>
              <a:rPr lang="en-US" dirty="0">
                <a:latin typeface="Bookman Old Style" panose="02050604050505020204" pitchFamily="18" charset="0"/>
              </a:rPr>
              <a:t>directly drawn from the rivers </a:t>
            </a:r>
            <a:r>
              <a:rPr lang="en-US" dirty="0" smtClean="0">
                <a:latin typeface="Bookman Old Style" panose="02050604050505020204" pitchFamily="18" charset="0"/>
              </a:rPr>
              <a:t>for supplementing </a:t>
            </a:r>
            <a:r>
              <a:rPr lang="en-US" dirty="0">
                <a:latin typeface="Bookman Old Style" panose="02050604050505020204" pitchFamily="18" charset="0"/>
              </a:rPr>
              <a:t>irrigation in </a:t>
            </a:r>
            <a:r>
              <a:rPr lang="en-US" dirty="0" smtClean="0">
                <a:latin typeface="Bookman Old Style" panose="02050604050505020204" pitchFamily="18" charset="0"/>
              </a:rPr>
              <a:t>areas close </a:t>
            </a:r>
            <a:r>
              <a:rPr lang="en-US" dirty="0">
                <a:latin typeface="Bookman Old Style" panose="02050604050505020204" pitchFamily="18" charset="0"/>
              </a:rPr>
              <a:t>to rivers.</a:t>
            </a:r>
          </a:p>
        </p:txBody>
      </p:sp>
      <p:pic>
        <p:nvPicPr>
          <p:cNvPr id="16387" name="Picture 3" descr="\\192.168.1.20\home\CBSE_BIO_TAT_2014-15\Std 9th\Chpt 15\Images\100_47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7"/>
          <a:stretch/>
        </p:blipFill>
        <p:spPr bwMode="auto">
          <a:xfrm>
            <a:off x="731047" y="2047807"/>
            <a:ext cx="2316953" cy="1430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\\192.168.1.20\home\CBSE_BIO_TAT_2014-15\Std 9th\Chpt 15\Images\Alisagra_Lift_Irrigation_Schem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3" b="8993"/>
          <a:stretch/>
        </p:blipFill>
        <p:spPr bwMode="auto">
          <a:xfrm>
            <a:off x="3100838" y="3240474"/>
            <a:ext cx="2391065" cy="14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95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686565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These are small </a:t>
            </a:r>
            <a:r>
              <a:rPr lang="en-US" dirty="0" smtClean="0">
                <a:latin typeface="Bookman Old Style" panose="02050604050505020204" pitchFamily="18" charset="0"/>
              </a:rPr>
              <a:t>storage reservoirs</a:t>
            </a:r>
            <a:r>
              <a:rPr lang="en-US" dirty="0">
                <a:latin typeface="Bookman Old Style" panose="02050604050505020204" pitchFamily="18" charset="0"/>
              </a:rPr>
              <a:t>, which intercept and </a:t>
            </a:r>
            <a:r>
              <a:rPr lang="en-US" dirty="0" smtClean="0">
                <a:latin typeface="Bookman Old Style" panose="02050604050505020204" pitchFamily="18" charset="0"/>
              </a:rPr>
              <a:t>store the </a:t>
            </a:r>
            <a:r>
              <a:rPr lang="en-US" dirty="0">
                <a:latin typeface="Bookman Old Style" panose="02050604050505020204" pitchFamily="18" charset="0"/>
              </a:rPr>
              <a:t>run-off of smaller </a:t>
            </a:r>
            <a:r>
              <a:rPr lang="en-US" dirty="0" smtClean="0">
                <a:latin typeface="Bookman Old Style" panose="02050604050505020204" pitchFamily="18" charset="0"/>
              </a:rPr>
              <a:t>catchment areas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541020" y="294635"/>
            <a:ext cx="106792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Tanks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17411" name="Picture 3" descr="\\192.168.1.20\home\CBSE_BIO_TAT_2014-15\Std 9th\Chpt 15\Images\TIK7_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366" b="2688"/>
          <a:stretch/>
        </p:blipFill>
        <p:spPr bwMode="auto">
          <a:xfrm>
            <a:off x="685800" y="1428750"/>
            <a:ext cx="2314575" cy="1647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\\192.168.1.20\home\CBSE_BIO_TAT_2014-15\Std 9th\Chpt 15\Images\MadyaPradesh_Sol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76" y="2876550"/>
            <a:ext cx="2377723" cy="1783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5864980" y="1123639"/>
            <a:ext cx="1863472" cy="418514"/>
          </a:xfrm>
          <a:prstGeom prst="wedgeRoundRectCallout">
            <a:avLst>
              <a:gd name="adj1" fmla="val -38685"/>
              <a:gd name="adj2" fmla="val -80431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Obstruct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1152143" y="1428750"/>
            <a:ext cx="1863472" cy="418514"/>
          </a:xfrm>
          <a:prstGeom prst="wedgeRoundRectCallout">
            <a:avLst>
              <a:gd name="adj1" fmla="val -39145"/>
              <a:gd name="adj2" fmla="val -86576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Flowing water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863483" y="1485708"/>
            <a:ext cx="3994517" cy="726814"/>
          </a:xfrm>
          <a:prstGeom prst="wedgeRoundRectCallout">
            <a:avLst>
              <a:gd name="adj1" fmla="val -37170"/>
              <a:gd name="adj2" fmla="val -7634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ysClr val="windowText" lastClr="000000"/>
                </a:solidFill>
              </a:rPr>
              <a:t>The </a:t>
            </a:r>
            <a:r>
              <a:rPr lang="en-US" sz="2000" dirty="0">
                <a:solidFill>
                  <a:sysClr val="windowText" lastClr="000000"/>
                </a:solidFill>
              </a:rPr>
              <a:t>area from which rainfall flows into a river, lake, or reservoir.</a:t>
            </a:r>
            <a:endParaRPr lang="en-US" sz="2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17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363399"/>
            <a:ext cx="8056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Fresh initiatives for increasing the </a:t>
            </a:r>
            <a:r>
              <a:rPr lang="en-US" dirty="0" smtClean="0">
                <a:latin typeface="Bookman Old Style" panose="02050604050505020204" pitchFamily="18" charset="0"/>
              </a:rPr>
              <a:t>water available </a:t>
            </a:r>
            <a:r>
              <a:rPr lang="en-US" dirty="0">
                <a:latin typeface="Bookman Old Style" panose="02050604050505020204" pitchFamily="18" charset="0"/>
              </a:rPr>
              <a:t>for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agriculture </a:t>
            </a:r>
            <a:r>
              <a:rPr lang="en-US" dirty="0">
                <a:latin typeface="Bookman Old Style" panose="02050604050505020204" pitchFamily="18" charset="0"/>
              </a:rPr>
              <a:t>include </a:t>
            </a:r>
            <a:r>
              <a:rPr lang="en-US" dirty="0" smtClean="0">
                <a:latin typeface="Bookman Old Style" panose="02050604050505020204" pitchFamily="18" charset="0"/>
              </a:rPr>
              <a:t>rainwater harvesting </a:t>
            </a:r>
            <a:r>
              <a:rPr lang="en-US" dirty="0">
                <a:latin typeface="Bookman Old Style" panose="02050604050505020204" pitchFamily="18" charset="0"/>
              </a:rPr>
              <a:t>and watershed management.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100" y="1200150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This involves </a:t>
            </a:r>
            <a:r>
              <a:rPr lang="en-US" dirty="0">
                <a:latin typeface="Bookman Old Style" panose="02050604050505020204" pitchFamily="18" charset="0"/>
              </a:rPr>
              <a:t>building small check-dams </a:t>
            </a:r>
            <a:r>
              <a:rPr lang="en-US" dirty="0" smtClean="0">
                <a:latin typeface="Bookman Old Style" panose="02050604050505020204" pitchFamily="18" charset="0"/>
              </a:rPr>
              <a:t>which lead </a:t>
            </a:r>
            <a:r>
              <a:rPr lang="en-US" dirty="0">
                <a:latin typeface="Bookman Old Style" panose="02050604050505020204" pitchFamily="18" charset="0"/>
              </a:rPr>
              <a:t>to an increase in ground water levels.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100" y="1794399"/>
            <a:ext cx="805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 check-dams stop the rainwater </a:t>
            </a:r>
            <a:r>
              <a:rPr lang="en-US" dirty="0" smtClean="0">
                <a:latin typeface="Bookman Old Style" panose="02050604050505020204" pitchFamily="18" charset="0"/>
              </a:rPr>
              <a:t>from flowing </a:t>
            </a:r>
            <a:r>
              <a:rPr lang="en-US" dirty="0">
                <a:latin typeface="Bookman Old Style" panose="02050604050505020204" pitchFamily="18" charset="0"/>
              </a:rPr>
              <a:t>away and also reduce soil erosion.</a:t>
            </a:r>
          </a:p>
        </p:txBody>
      </p:sp>
      <p:pic>
        <p:nvPicPr>
          <p:cNvPr id="18434" name="Picture 2" descr="\\192.168.1.20\home\CBSE_BIO_TAT_2014-15\Std 9th\Chpt 15\Images\rain_water_harvesting_ch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89" y="1794399"/>
            <a:ext cx="2931555" cy="199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\\192.168.1.20\home\CBSE_BIO_TAT_2014-15\Std 9th\Chpt 15\Images\watershed_img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744" y="1794399"/>
            <a:ext cx="2001804" cy="199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\\192.168.1.20\home\CBSE_BIO_TAT_2014-15\Std 9th\Chpt 15\Images\Pond 00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91484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226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9363</TotalTime>
  <Words>349</Words>
  <Application>Microsoft Office PowerPoint</Application>
  <PresentationFormat>On-screen Show (16:9)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1116</cp:revision>
  <dcterms:created xsi:type="dcterms:W3CDTF">2013-07-31T12:47:49Z</dcterms:created>
  <dcterms:modified xsi:type="dcterms:W3CDTF">2015-06-27T06:36:01Z</dcterms:modified>
</cp:coreProperties>
</file>