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74" r:id="rId2"/>
    <p:sldId id="509" r:id="rId3"/>
    <p:sldId id="510" r:id="rId4"/>
    <p:sldId id="511" r:id="rId5"/>
    <p:sldId id="512" r:id="rId6"/>
    <p:sldId id="513" r:id="rId7"/>
    <p:sldId id="51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8901" autoAdjust="0"/>
  </p:normalViewPr>
  <p:slideViewPr>
    <p:cSldViewPr>
      <p:cViewPr varScale="1">
        <p:scale>
          <a:sx n="103" d="100"/>
          <a:sy n="103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804922" cy="3429000"/>
            <a:chOff x="584200" y="1047750"/>
            <a:chExt cx="368923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92230" y="2022207"/>
              <a:ext cx="1981200" cy="1752600"/>
            </a:xfrm>
            <a:prstGeom prst="hexagon">
              <a:avLst/>
            </a:prstGeom>
            <a:blipFill dpi="0" rotWithShape="1">
              <a:blip r:embed="rId6"/>
              <a:srcRect/>
              <a:stretch>
                <a:fillRect l="-15000" r="-26000" b="-2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7"/>
              <a:srcRect/>
              <a:stretch>
                <a:fillRect l="2000" r="-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M6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19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8715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Crop Protection Management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664793"/>
            <a:ext cx="8017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Field crops are infested by a large number </a:t>
            </a:r>
            <a:r>
              <a:rPr lang="en-US" dirty="0" smtClean="0">
                <a:latin typeface="Bookman Old Style" panose="02050604050505020204" pitchFamily="18" charset="0"/>
              </a:rPr>
              <a:t>of weeds</a:t>
            </a:r>
            <a:r>
              <a:rPr lang="en-US" dirty="0">
                <a:latin typeface="Bookman Old Style" panose="02050604050505020204" pitchFamily="18" charset="0"/>
              </a:rPr>
              <a:t>, insect pests and diseases.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241287"/>
            <a:ext cx="8017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If weeds </a:t>
            </a:r>
            <a:r>
              <a:rPr lang="en-US" dirty="0" smtClean="0">
                <a:latin typeface="Bookman Old Style" panose="02050604050505020204" pitchFamily="18" charset="0"/>
              </a:rPr>
              <a:t>and pests </a:t>
            </a:r>
            <a:r>
              <a:rPr lang="en-US" dirty="0">
                <a:latin typeface="Bookman Old Style" panose="02050604050505020204" pitchFamily="18" charset="0"/>
              </a:rPr>
              <a:t>are not controlled at the </a:t>
            </a:r>
            <a:r>
              <a:rPr lang="en-US" dirty="0" smtClean="0">
                <a:latin typeface="Bookman Old Style" panose="02050604050505020204" pitchFamily="18" charset="0"/>
              </a:rPr>
              <a:t>appropriate time </a:t>
            </a:r>
            <a:r>
              <a:rPr lang="en-US" dirty="0">
                <a:latin typeface="Bookman Old Style" panose="02050604050505020204" pitchFamily="18" charset="0"/>
              </a:rPr>
              <a:t>then they can damage the crops so </a:t>
            </a:r>
            <a:r>
              <a:rPr lang="en-US" dirty="0" smtClean="0">
                <a:latin typeface="Bookman Old Style" panose="02050604050505020204" pitchFamily="18" charset="0"/>
              </a:rPr>
              <a:t>much that </a:t>
            </a:r>
            <a:r>
              <a:rPr lang="en-US" dirty="0">
                <a:latin typeface="Bookman Old Style" panose="02050604050505020204" pitchFamily="18" charset="0"/>
              </a:rPr>
              <a:t>most of the crop is lost.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00" y="1817781"/>
            <a:ext cx="801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Weeds are unwanted plants in </a:t>
            </a:r>
            <a:r>
              <a:rPr lang="en-US" dirty="0" smtClean="0">
                <a:latin typeface="Bookman Old Style" panose="02050604050505020204" pitchFamily="18" charset="0"/>
              </a:rPr>
              <a:t>the cultivated field.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100" y="2115397"/>
            <a:ext cx="204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</a:rPr>
              <a:t>example,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1880" y="2115397"/>
            <a:ext cx="279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Xanthium (</a:t>
            </a:r>
            <a:r>
              <a:rPr lang="en-US" dirty="0" err="1">
                <a:latin typeface="Bookman Old Style" panose="02050604050505020204" pitchFamily="18" charset="0"/>
              </a:rPr>
              <a:t>gokhroo</a:t>
            </a:r>
            <a:r>
              <a:rPr lang="en-US" dirty="0" smtClean="0">
                <a:latin typeface="Bookman Old Style" panose="02050604050505020204" pitchFamily="18" charset="0"/>
              </a:rPr>
              <a:t>),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416771"/>
            <a:ext cx="407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Bookman Old Style" panose="02050604050505020204" pitchFamily="18" charset="0"/>
              </a:rPr>
              <a:t>Parthenium (gajar ghas),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716266"/>
            <a:ext cx="4036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Bookman Old Style" panose="02050604050505020204" pitchFamily="18" charset="0"/>
              </a:rPr>
              <a:t>Cyperinus rotundus (motha).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100" y="3015761"/>
            <a:ext cx="5016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They </a:t>
            </a:r>
            <a:r>
              <a:rPr lang="en-US" dirty="0" smtClean="0">
                <a:latin typeface="Bookman Old Style" panose="02050604050505020204" pitchFamily="18" charset="0"/>
              </a:rPr>
              <a:t>compete for </a:t>
            </a:r>
            <a:r>
              <a:rPr lang="en-US" dirty="0">
                <a:latin typeface="Bookman Old Style" panose="02050604050505020204" pitchFamily="18" charset="0"/>
              </a:rPr>
              <a:t>food, space and light.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6100" y="3315256"/>
            <a:ext cx="501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Weeds take </a:t>
            </a:r>
            <a:r>
              <a:rPr lang="en-US" dirty="0" smtClean="0">
                <a:latin typeface="Bookman Old Style" panose="02050604050505020204" pitchFamily="18" charset="0"/>
              </a:rPr>
              <a:t>up nutrients </a:t>
            </a:r>
            <a:r>
              <a:rPr lang="en-US" dirty="0">
                <a:latin typeface="Bookman Old Style" panose="02050604050505020204" pitchFamily="18" charset="0"/>
              </a:rPr>
              <a:t>and reduce the growth of the crop.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6100" y="3891748"/>
            <a:ext cx="5473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Therefore, removal of weeds from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cultivated fields </a:t>
            </a:r>
            <a:r>
              <a:rPr lang="en-US" dirty="0">
                <a:latin typeface="Bookman Old Style" panose="02050604050505020204" pitchFamily="18" charset="0"/>
              </a:rPr>
              <a:t>during the early stages of crop growth </a:t>
            </a:r>
            <a:r>
              <a:rPr lang="en-US" dirty="0" smtClean="0">
                <a:latin typeface="Bookman Old Style" panose="02050604050505020204" pitchFamily="18" charset="0"/>
              </a:rPr>
              <a:t>is essential </a:t>
            </a:r>
            <a:r>
              <a:rPr lang="en-US" dirty="0">
                <a:latin typeface="Bookman Old Style" panose="02050604050505020204" pitchFamily="18" charset="0"/>
              </a:rPr>
              <a:t>for a good harvest.</a:t>
            </a:r>
          </a:p>
        </p:txBody>
      </p:sp>
      <p:pic>
        <p:nvPicPr>
          <p:cNvPr id="1027" name="Picture 3" descr="\\192.168.1.20\home\CBSE_BIO_TAT_2014-15\Std 9th\Chpt 15\Images\spr08_onions_and_wee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40" y="1311124"/>
            <a:ext cx="2634420" cy="1975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192.168.1.20\home\CBSE_BIO_TAT_2014-15\Std 9th\Chpt 15\Images\locust-agriculture-pest-537x4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38" y="2719517"/>
            <a:ext cx="2682262" cy="2022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66291" y="2785295"/>
            <a:ext cx="4753356" cy="1598322"/>
            <a:chOff x="666291" y="2785295"/>
            <a:chExt cx="4753356" cy="1598322"/>
          </a:xfrm>
        </p:grpSpPr>
        <p:pic>
          <p:nvPicPr>
            <p:cNvPr id="1028" name="Picture 4" descr="\\192.168.1.20\home\CBSE_BIO_TAT_2014-15\Std 9th\Chpt 15\Images\Canada Cockleburr (Xanthium strumarium) (8)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4" t="4683" r="268" b="11700"/>
            <a:stretch/>
          </p:blipFill>
          <p:spPr bwMode="auto">
            <a:xfrm>
              <a:off x="2926571" y="2785295"/>
              <a:ext cx="2493076" cy="15983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\\192.168.1.20\home\CBSE_BIO_TAT_2014-15\Std 9th\Chpt 15\Images\Xanthium_strumarium_00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91" y="2785295"/>
              <a:ext cx="2131095" cy="15983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32460" y="3035367"/>
            <a:ext cx="4787187" cy="1423574"/>
            <a:chOff x="632460" y="2786104"/>
            <a:chExt cx="4787187" cy="1423574"/>
          </a:xfrm>
        </p:grpSpPr>
        <p:pic>
          <p:nvPicPr>
            <p:cNvPr id="1030" name="Picture 6" descr="\\192.168.1.20\home\CBSE_BIO_TAT_2014-15\Std 9th\Chpt 15\Images\parthenium_hysterophorus86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950" y="2786104"/>
              <a:ext cx="2136697" cy="14235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\\192.168.1.20\home\CBSE_BIO_TAT_2014-15\Std 9th\Chpt 15\Images\parthenium_weed.gif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9" t="18526" r="1544" b="9007"/>
            <a:stretch/>
          </p:blipFill>
          <p:spPr bwMode="auto">
            <a:xfrm>
              <a:off x="632460" y="2786104"/>
              <a:ext cx="2541998" cy="14235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945217" y="3143428"/>
            <a:ext cx="3730272" cy="1558324"/>
            <a:chOff x="945217" y="3014954"/>
            <a:chExt cx="3730272" cy="1687440"/>
          </a:xfrm>
        </p:grpSpPr>
        <p:pic>
          <p:nvPicPr>
            <p:cNvPr id="1032" name="Picture 8" descr="\\192.168.1.20\home\CBSE_BIO_TAT_2014-15\Std 9th\Chpt 15\Images\cyperinus1a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67"/>
            <a:stretch/>
          </p:blipFill>
          <p:spPr bwMode="auto">
            <a:xfrm>
              <a:off x="945217" y="3014954"/>
              <a:ext cx="1988483" cy="16874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\\192.168.1.20\home\CBSE_BIO_TAT_2014-15\Std 9th\Chpt 15\Images\scirpus-cyperinus-in-ahaines-b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510" y="3015761"/>
              <a:ext cx="1610979" cy="16728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ounded Rectangular Callout 23"/>
          <p:cNvSpPr/>
          <p:nvPr/>
        </p:nvSpPr>
        <p:spPr>
          <a:xfrm>
            <a:off x="5984324" y="1104589"/>
            <a:ext cx="2254801" cy="418514"/>
          </a:xfrm>
          <a:prstGeom prst="wedgeRoundRectCallout">
            <a:avLst>
              <a:gd name="adj1" fmla="val -38685"/>
              <a:gd name="adj2" fmla="val -8043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Unwanted plants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36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4" grpId="0" animBg="1"/>
      <p:bldP spid="2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8715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Crop Protection Management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20" y="664793"/>
            <a:ext cx="801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Generally insect pests attack the </a:t>
            </a:r>
            <a:r>
              <a:rPr lang="en-US" dirty="0" smtClean="0">
                <a:latin typeface="Bookman Old Style" panose="02050604050505020204" pitchFamily="18" charset="0"/>
              </a:rPr>
              <a:t>plants in </a:t>
            </a:r>
            <a:r>
              <a:rPr lang="en-US" dirty="0">
                <a:latin typeface="Bookman Old Style" panose="02050604050505020204" pitchFamily="18" charset="0"/>
              </a:rPr>
              <a:t>three ways: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" y="1048780"/>
            <a:ext cx="7709916" cy="115416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00050" indent="-400050">
              <a:spcAft>
                <a:spcPts val="900"/>
              </a:spcAft>
              <a:buAutoNum type="romanLcParenBoth"/>
            </a:pPr>
            <a:r>
              <a:rPr lang="en-US" dirty="0" smtClean="0">
                <a:latin typeface="Bookman Old Style" panose="02050604050505020204" pitchFamily="18" charset="0"/>
              </a:rPr>
              <a:t>they </a:t>
            </a:r>
            <a:r>
              <a:rPr lang="en-US" dirty="0">
                <a:latin typeface="Bookman Old Style" panose="02050604050505020204" pitchFamily="18" charset="0"/>
              </a:rPr>
              <a:t>cut the root, stem </a:t>
            </a:r>
            <a:r>
              <a:rPr lang="en-US" dirty="0" smtClean="0">
                <a:latin typeface="Bookman Old Style" panose="02050604050505020204" pitchFamily="18" charset="0"/>
              </a:rPr>
              <a:t>and leaf,</a:t>
            </a:r>
          </a:p>
          <a:p>
            <a:pPr marL="400050" indent="-400050">
              <a:spcAft>
                <a:spcPts val="900"/>
              </a:spcAft>
              <a:buAutoNum type="romanLcParenBoth"/>
            </a:pPr>
            <a:r>
              <a:rPr lang="en-US" dirty="0">
                <a:latin typeface="Bookman Old Style" panose="02050604050505020204" pitchFamily="18" charset="0"/>
              </a:rPr>
              <a:t>they suck the cell sap from </a:t>
            </a:r>
            <a:r>
              <a:rPr lang="en-US" dirty="0" smtClean="0">
                <a:latin typeface="Bookman Old Style" panose="02050604050505020204" pitchFamily="18" charset="0"/>
              </a:rPr>
              <a:t>various parts </a:t>
            </a:r>
            <a:r>
              <a:rPr lang="en-US" dirty="0">
                <a:latin typeface="Bookman Old Style" panose="02050604050505020204" pitchFamily="18" charset="0"/>
              </a:rPr>
              <a:t>of the plant, </a:t>
            </a:r>
            <a:r>
              <a:rPr lang="en-US" dirty="0" smtClean="0">
                <a:latin typeface="Bookman Old Style" panose="02050604050505020204" pitchFamily="18" charset="0"/>
              </a:rPr>
              <a:t>and</a:t>
            </a:r>
          </a:p>
          <a:p>
            <a:pPr marL="400050" indent="-400050">
              <a:spcAft>
                <a:spcPts val="900"/>
              </a:spcAft>
              <a:buAutoNum type="romanLcParenBoth"/>
            </a:pPr>
            <a:r>
              <a:rPr lang="en-US" dirty="0">
                <a:latin typeface="Bookman Old Style" panose="02050604050505020204" pitchFamily="18" charset="0"/>
              </a:rPr>
              <a:t>they bore into </a:t>
            </a:r>
            <a:r>
              <a:rPr lang="en-US" dirty="0" smtClean="0">
                <a:latin typeface="Bookman Old Style" panose="02050604050505020204" pitchFamily="18" charset="0"/>
              </a:rPr>
              <a:t>stem and </a:t>
            </a:r>
            <a:r>
              <a:rPr lang="en-US" dirty="0">
                <a:latin typeface="Bookman Old Style" panose="02050604050505020204" pitchFamily="18" charset="0"/>
              </a:rPr>
              <a:t>fruits.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720" y="2278618"/>
            <a:ext cx="4932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They thus affect the health of </a:t>
            </a:r>
            <a:r>
              <a:rPr lang="en-US" dirty="0" smtClean="0">
                <a:latin typeface="Bookman Old Style" panose="02050604050505020204" pitchFamily="18" charset="0"/>
              </a:rPr>
              <a:t>the crop </a:t>
            </a:r>
            <a:r>
              <a:rPr lang="en-US" dirty="0">
                <a:latin typeface="Bookman Old Style" panose="02050604050505020204" pitchFamily="18" charset="0"/>
              </a:rPr>
              <a:t>and reduce yields.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720" y="2928553"/>
            <a:ext cx="4932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Diseases in plants are caused </a:t>
            </a:r>
            <a:r>
              <a:rPr lang="en-US" dirty="0" smtClean="0">
                <a:latin typeface="Bookman Old Style" panose="02050604050505020204" pitchFamily="18" charset="0"/>
              </a:rPr>
              <a:t>by pathogens </a:t>
            </a:r>
            <a:r>
              <a:rPr lang="en-US" dirty="0">
                <a:latin typeface="Bookman Old Style" panose="02050604050505020204" pitchFamily="18" charset="0"/>
              </a:rPr>
              <a:t>such as bacteria, fungi and viruses.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720" y="3855487"/>
            <a:ext cx="4932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These pathogens can be present in </a:t>
            </a:r>
            <a:r>
              <a:rPr lang="en-US" dirty="0" smtClean="0">
                <a:latin typeface="Bookman Old Style" panose="02050604050505020204" pitchFamily="18" charset="0"/>
              </a:rPr>
              <a:t>and transmitted </a:t>
            </a:r>
            <a:r>
              <a:rPr lang="en-US" dirty="0">
                <a:latin typeface="Bookman Old Style" panose="02050604050505020204" pitchFamily="18" charset="0"/>
              </a:rPr>
              <a:t>through the soil, water and air.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786919" y="3702079"/>
            <a:ext cx="2480281" cy="612746"/>
          </a:xfrm>
          <a:prstGeom prst="wedgeRoundRectCallout">
            <a:avLst>
              <a:gd name="adj1" fmla="val -49182"/>
              <a:gd name="adj2" fmla="val -8043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Disease causing organisms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234719" y="1945288"/>
            <a:ext cx="2480281" cy="612746"/>
          </a:xfrm>
          <a:prstGeom prst="wedgeRoundRectCallout">
            <a:avLst>
              <a:gd name="adj1" fmla="val -38685"/>
              <a:gd name="adj2" fmla="val -8043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Mixture of water and minerals.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20" name="Picture 3" descr="\\192.168.1.20\home\CBSE_BIO_TAT_2014-15\Std 9th\Chpt 15\Images\organic-garden-pest-contro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42012"/>
            <a:ext cx="2774043" cy="184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\\192.168.1.20\home\CBSE_BIO_TAT_2014-15\Std 9th\Chpt 15\Images\completegarden.wordpress.com-kat-sawfly-caterpillar-cu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89" y="2781151"/>
            <a:ext cx="2242511" cy="1841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\\192.168.1.20\home\CBSE_BIO_TAT_2014-15\Std 9th\Chpt 15\Images\NEOLEL_dam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327" y="2225191"/>
            <a:ext cx="1491895" cy="1258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\\192.168.1.20\home\CBSE_BIO_TAT_2014-15\Std 9th\Chpt 15\Images\tomato_fruitworm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0"/>
          <a:stretch/>
        </p:blipFill>
        <p:spPr bwMode="auto">
          <a:xfrm>
            <a:off x="955273" y="2225191"/>
            <a:ext cx="2064855" cy="1258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\\192.168.1.20\home\CBSE_BIO_TAT_2014-15\Std 9th\Chpt 15\Images\Fall_Armyworm_Larva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4" b="16504"/>
          <a:stretch/>
        </p:blipFill>
        <p:spPr bwMode="auto">
          <a:xfrm>
            <a:off x="2031467" y="3594543"/>
            <a:ext cx="1914560" cy="1184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674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10" grpId="0"/>
      <p:bldP spid="11" grpId="0"/>
      <p:bldP spid="12" grpId="0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8715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Crop Protection Management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20" y="664793"/>
            <a:ext cx="801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Weeds, insects and diseases can </a:t>
            </a:r>
            <a:r>
              <a:rPr lang="en-US" dirty="0" smtClean="0">
                <a:latin typeface="Bookman Old Style" panose="02050604050505020204" pitchFamily="18" charset="0"/>
              </a:rPr>
              <a:t>be controlled </a:t>
            </a:r>
            <a:r>
              <a:rPr lang="en-US" dirty="0">
                <a:latin typeface="Bookman Old Style" panose="02050604050505020204" pitchFamily="18" charset="0"/>
              </a:rPr>
              <a:t>by various methods.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720" y="988779"/>
            <a:ext cx="8017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One of </a:t>
            </a:r>
            <a:r>
              <a:rPr lang="en-US" dirty="0" smtClean="0">
                <a:latin typeface="Bookman Old Style" panose="02050604050505020204" pitchFamily="18" charset="0"/>
              </a:rPr>
              <a:t>the most </a:t>
            </a:r>
            <a:r>
              <a:rPr lang="en-US" dirty="0">
                <a:latin typeface="Bookman Old Style" panose="02050604050505020204" pitchFamily="18" charset="0"/>
              </a:rPr>
              <a:t>commonly used methods is the use </a:t>
            </a:r>
            <a:r>
              <a:rPr lang="en-US" dirty="0" smtClean="0">
                <a:latin typeface="Bookman Old Style" panose="02050604050505020204" pitchFamily="18" charset="0"/>
              </a:rPr>
              <a:t>of pesticides</a:t>
            </a:r>
            <a:r>
              <a:rPr lang="en-US" dirty="0">
                <a:latin typeface="Bookman Old Style" panose="02050604050505020204" pitchFamily="18" charset="0"/>
              </a:rPr>
              <a:t>, which include </a:t>
            </a:r>
            <a:r>
              <a:rPr lang="en-US" dirty="0" smtClean="0">
                <a:latin typeface="Bookman Old Style" panose="02050604050505020204" pitchFamily="18" charset="0"/>
              </a:rPr>
              <a:t>herbicides, insecticides </a:t>
            </a:r>
            <a:r>
              <a:rPr lang="en-US" dirty="0">
                <a:latin typeface="Bookman Old Style" panose="02050604050505020204" pitchFamily="18" charset="0"/>
              </a:rPr>
              <a:t>and fungicides.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720" y="1589764"/>
            <a:ext cx="8017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These </a:t>
            </a:r>
            <a:r>
              <a:rPr lang="en-US" dirty="0" smtClean="0">
                <a:latin typeface="Bookman Old Style" panose="02050604050505020204" pitchFamily="18" charset="0"/>
              </a:rPr>
              <a:t>chemicals are </a:t>
            </a:r>
            <a:r>
              <a:rPr lang="en-US" dirty="0">
                <a:latin typeface="Bookman Old Style" panose="02050604050505020204" pitchFamily="18" charset="0"/>
              </a:rPr>
              <a:t>sprayed on crop plants or used for </a:t>
            </a:r>
            <a:r>
              <a:rPr lang="en-US" dirty="0" smtClean="0">
                <a:latin typeface="Bookman Old Style" panose="02050604050505020204" pitchFamily="18" charset="0"/>
              </a:rPr>
              <a:t>treating seeds </a:t>
            </a:r>
            <a:r>
              <a:rPr lang="en-US" dirty="0">
                <a:latin typeface="Bookman Old Style" panose="02050604050505020204" pitchFamily="18" charset="0"/>
              </a:rPr>
              <a:t>and soil.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720" y="2190750"/>
            <a:ext cx="4932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However, excessive use </a:t>
            </a:r>
            <a:r>
              <a:rPr lang="en-US" dirty="0" smtClean="0">
                <a:latin typeface="Bookman Old Style" panose="02050604050505020204" pitchFamily="18" charset="0"/>
              </a:rPr>
              <a:t>of these </a:t>
            </a:r>
            <a:r>
              <a:rPr lang="en-US" dirty="0">
                <a:latin typeface="Bookman Old Style" panose="02050604050505020204" pitchFamily="18" charset="0"/>
              </a:rPr>
              <a:t>chemicals creates problems, since </a:t>
            </a:r>
            <a:r>
              <a:rPr lang="en-US" dirty="0" smtClean="0">
                <a:latin typeface="Bookman Old Style" panose="02050604050505020204" pitchFamily="18" charset="0"/>
              </a:rPr>
              <a:t>they can </a:t>
            </a:r>
            <a:r>
              <a:rPr lang="en-US" dirty="0">
                <a:latin typeface="Bookman Old Style" panose="02050604050505020204" pitchFamily="18" charset="0"/>
              </a:rPr>
              <a:t>be poisonous to many plant and </a:t>
            </a:r>
            <a:r>
              <a:rPr lang="en-US" dirty="0" smtClean="0">
                <a:latin typeface="Bookman Old Style" panose="02050604050505020204" pitchFamily="18" charset="0"/>
              </a:rPr>
              <a:t>animal species </a:t>
            </a:r>
            <a:r>
              <a:rPr lang="en-US" dirty="0">
                <a:latin typeface="Bookman Old Style" panose="02050604050505020204" pitchFamily="18" charset="0"/>
              </a:rPr>
              <a:t>and cause environmental pollution.</a:t>
            </a:r>
          </a:p>
        </p:txBody>
      </p:sp>
      <p:pic>
        <p:nvPicPr>
          <p:cNvPr id="3075" name="Picture 3" descr="\\192.168.1.20\home\CBSE_BIO_TAT_2014-15\Std 9th\Chpt 15\Images\pesticid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99" y="1375354"/>
            <a:ext cx="3285201" cy="2174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\\192.168.1.20\home\CBSE_BIO_TAT_2014-15\Std 9th\Chpt 15\Images\gmo_spray_pesticide_ah_233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" y="3244760"/>
            <a:ext cx="3356303" cy="1472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3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38715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Crop Protection Management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20" y="664793"/>
            <a:ext cx="801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Weed control methods also </a:t>
            </a:r>
            <a:r>
              <a:rPr lang="en-US" dirty="0" smtClean="0">
                <a:latin typeface="Bookman Old Style" panose="02050604050505020204" pitchFamily="18" charset="0"/>
              </a:rPr>
              <a:t>include mechanical </a:t>
            </a:r>
            <a:r>
              <a:rPr lang="en-US" dirty="0">
                <a:latin typeface="Bookman Old Style" panose="02050604050505020204" pitchFamily="18" charset="0"/>
              </a:rPr>
              <a:t>removal.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720" y="983609"/>
            <a:ext cx="8017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Preventive </a:t>
            </a:r>
            <a:r>
              <a:rPr lang="en-US" dirty="0" smtClean="0">
                <a:latin typeface="Bookman Old Style" panose="02050604050505020204" pitchFamily="18" charset="0"/>
              </a:rPr>
              <a:t>methods such </a:t>
            </a:r>
            <a:r>
              <a:rPr lang="en-US" dirty="0">
                <a:latin typeface="Bookman Old Style" panose="02050604050505020204" pitchFamily="18" charset="0"/>
              </a:rPr>
              <a:t>as proper seed bed preparation, </a:t>
            </a:r>
            <a:r>
              <a:rPr lang="en-US" dirty="0" smtClean="0">
                <a:latin typeface="Bookman Old Style" panose="02050604050505020204" pitchFamily="18" charset="0"/>
              </a:rPr>
              <a:t>timely sowing </a:t>
            </a:r>
            <a:r>
              <a:rPr lang="en-US" dirty="0">
                <a:latin typeface="Bookman Old Style" panose="02050604050505020204" pitchFamily="18" charset="0"/>
              </a:rPr>
              <a:t>of crops, intercropping and </a:t>
            </a:r>
            <a:r>
              <a:rPr lang="en-US" dirty="0" smtClean="0">
                <a:latin typeface="Bookman Old Style" panose="02050604050505020204" pitchFamily="18" charset="0"/>
              </a:rPr>
              <a:t>crop rotation </a:t>
            </a:r>
            <a:r>
              <a:rPr lang="en-US" dirty="0">
                <a:latin typeface="Bookman Old Style" panose="02050604050505020204" pitchFamily="18" charset="0"/>
              </a:rPr>
              <a:t>also help in weed control.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720" y="1856422"/>
            <a:ext cx="5008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Some </a:t>
            </a:r>
            <a:r>
              <a:rPr lang="en-US" dirty="0" smtClean="0">
                <a:latin typeface="Bookman Old Style" panose="02050604050505020204" pitchFamily="18" charset="0"/>
              </a:rPr>
              <a:t>other preventive </a:t>
            </a:r>
            <a:r>
              <a:rPr lang="en-US" dirty="0">
                <a:latin typeface="Bookman Old Style" panose="02050604050505020204" pitchFamily="18" charset="0"/>
              </a:rPr>
              <a:t>measures against pests are the </a:t>
            </a:r>
            <a:r>
              <a:rPr lang="en-US" dirty="0" smtClean="0">
                <a:latin typeface="Bookman Old Style" panose="02050604050505020204" pitchFamily="18" charset="0"/>
              </a:rPr>
              <a:t>use of </a:t>
            </a:r>
            <a:r>
              <a:rPr lang="en-US" dirty="0">
                <a:latin typeface="Bookman Old Style" panose="02050604050505020204" pitchFamily="18" charset="0"/>
              </a:rPr>
              <a:t>resistant varieties, and summer </a:t>
            </a:r>
            <a:r>
              <a:rPr lang="en-US" dirty="0" smtClean="0">
                <a:latin typeface="Bookman Old Style" panose="02050604050505020204" pitchFamily="18" charset="0"/>
              </a:rPr>
              <a:t>ploughing, in </a:t>
            </a:r>
            <a:r>
              <a:rPr lang="en-US" dirty="0">
                <a:latin typeface="Bookman Old Style" panose="02050604050505020204" pitchFamily="18" charset="0"/>
              </a:rPr>
              <a:t>which fields are ploughed deep in </a:t>
            </a:r>
            <a:r>
              <a:rPr lang="en-US" dirty="0" smtClean="0">
                <a:latin typeface="Bookman Old Style" panose="02050604050505020204" pitchFamily="18" charset="0"/>
              </a:rPr>
              <a:t>summers to </a:t>
            </a:r>
            <a:r>
              <a:rPr lang="en-US" dirty="0">
                <a:latin typeface="Bookman Old Style" panose="02050604050505020204" pitchFamily="18" charset="0"/>
              </a:rPr>
              <a:t>destroy weeds and pests.</a:t>
            </a:r>
          </a:p>
        </p:txBody>
      </p:sp>
      <p:pic>
        <p:nvPicPr>
          <p:cNvPr id="4099" name="Picture 3" descr="\\192.168.1.20\home\CBSE_BIO_TAT_2014-15\Std 9th\Chpt 15\Images\iStock_000006559092Small-300x1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95" y="1077667"/>
            <a:ext cx="2831905" cy="1878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\\192.168.1.20\home\CBSE_BIO_TAT_2014-15\Std 9th\Chpt 15\Images\weed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776" y="2595086"/>
            <a:ext cx="2740727" cy="211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\192.168.1.20\home\CBSE_BIO_TAT_2014-15\Std 9th\Chpt 15\Images\seed-bed-preparatio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7"/>
          <a:stretch/>
        </p:blipFill>
        <p:spPr bwMode="auto">
          <a:xfrm>
            <a:off x="833091" y="1875472"/>
            <a:ext cx="2063043" cy="1382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\\192.168.1.20\home\CBSE_BIO_TAT_2014-15\Std 9th\Chpt 15\Images\kharif_sowing_694879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" r="21407"/>
          <a:stretch/>
        </p:blipFill>
        <p:spPr bwMode="auto">
          <a:xfrm>
            <a:off x="3034346" y="1875472"/>
            <a:ext cx="2168313" cy="1382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7275" y="3346948"/>
            <a:ext cx="1842455" cy="138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\192.168.1.20\home\CBSE_BIO_TAT_2014-15\Std 9th\Chpt 15\Images\crop-rotation-cn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86" y="3341370"/>
            <a:ext cx="1485852" cy="13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437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37597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Storage of grains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664793"/>
            <a:ext cx="801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Storage losses in agricultural produce can </a:t>
            </a:r>
            <a:r>
              <a:rPr lang="en-US" dirty="0" smtClean="0">
                <a:latin typeface="Bookman Old Style" panose="02050604050505020204" pitchFamily="18" charset="0"/>
              </a:rPr>
              <a:t>be very </a:t>
            </a:r>
            <a:r>
              <a:rPr lang="en-US" dirty="0">
                <a:latin typeface="Bookman Old Style" panose="02050604050505020204" pitchFamily="18" charset="0"/>
              </a:rPr>
              <a:t>high.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045793"/>
            <a:ext cx="801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Factors responsible for such </a:t>
            </a:r>
            <a:r>
              <a:rPr lang="en-US" dirty="0" smtClean="0">
                <a:latin typeface="Bookman Old Style" panose="02050604050505020204" pitchFamily="18" charset="0"/>
              </a:rPr>
              <a:t>losses are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0382" y="1683326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Biotic</a:t>
            </a:r>
            <a:endParaRPr lang="en-US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2473" y="1708210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Abiotic</a:t>
            </a:r>
            <a:endParaRPr lang="en-US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1" y="1961985"/>
            <a:ext cx="2362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Insects, rodents fungi, mites </a:t>
            </a:r>
            <a:r>
              <a:rPr lang="en-US" dirty="0" smtClean="0">
                <a:latin typeface="Bookman Old Style" panose="02050604050505020204" pitchFamily="18" charset="0"/>
              </a:rPr>
              <a:t>and bacteria</a:t>
            </a:r>
            <a:r>
              <a:rPr lang="en-US" dirty="0">
                <a:latin typeface="Bookman Old Style" panose="02050604050505020204" pitchFamily="18" charset="0"/>
              </a:rPr>
              <a:t>,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1961985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Inappropriate moisture </a:t>
            </a:r>
            <a:r>
              <a:rPr lang="en-US" dirty="0">
                <a:latin typeface="Bookman Old Style" panose="02050604050505020204" pitchFamily="18" charset="0"/>
              </a:rPr>
              <a:t>and </a:t>
            </a:r>
            <a:r>
              <a:rPr lang="en-US" dirty="0" smtClean="0">
                <a:latin typeface="Bookman Old Style" panose="02050604050505020204" pitchFamily="18" charset="0"/>
              </a:rPr>
              <a:t>temperatures </a:t>
            </a:r>
            <a:r>
              <a:rPr lang="en-US" dirty="0">
                <a:latin typeface="Bookman Old Style" panose="02050604050505020204" pitchFamily="18" charset="0"/>
              </a:rPr>
              <a:t>in </a:t>
            </a:r>
            <a:r>
              <a:rPr lang="en-US" dirty="0" smtClean="0">
                <a:latin typeface="Bookman Old Style" panose="02050604050505020204" pitchFamily="18" charset="0"/>
              </a:rPr>
              <a:t> the </a:t>
            </a:r>
            <a:r>
              <a:rPr lang="en-US" dirty="0">
                <a:latin typeface="Bookman Old Style" panose="02050604050505020204" pitchFamily="18" charset="0"/>
              </a:rPr>
              <a:t>place </a:t>
            </a:r>
            <a:r>
              <a:rPr lang="en-US" dirty="0" smtClean="0">
                <a:latin typeface="Bookman Old Style" panose="02050604050505020204" pitchFamily="18" charset="0"/>
              </a:rPr>
              <a:t>of storage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720" y="3409950"/>
            <a:ext cx="5008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These factors cause degradation </a:t>
            </a:r>
            <a:r>
              <a:rPr lang="en-US" dirty="0" smtClean="0">
                <a:latin typeface="Bookman Old Style" panose="02050604050505020204" pitchFamily="18" charset="0"/>
              </a:rPr>
              <a:t>in quality</a:t>
            </a:r>
            <a:r>
              <a:rPr lang="en-US" dirty="0">
                <a:latin typeface="Bookman Old Style" panose="02050604050505020204" pitchFamily="18" charset="0"/>
              </a:rPr>
              <a:t>, loss in weight, poor </a:t>
            </a:r>
            <a:r>
              <a:rPr lang="en-US" dirty="0" err="1" smtClean="0">
                <a:latin typeface="Bookman Old Style" panose="02050604050505020204" pitchFamily="18" charset="0"/>
              </a:rPr>
              <a:t>germinability</a:t>
            </a:r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latin typeface="Bookman Old Style" panose="02050604050505020204" pitchFamily="18" charset="0"/>
              </a:rPr>
              <a:t>discolouration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of produce, all leading to </a:t>
            </a:r>
            <a:r>
              <a:rPr lang="en-US" dirty="0" smtClean="0">
                <a:latin typeface="Bookman Old Style" panose="02050604050505020204" pitchFamily="18" charset="0"/>
              </a:rPr>
              <a:t>poor marketability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2" name="Left Brace 11"/>
          <p:cNvSpPr/>
          <p:nvPr/>
        </p:nvSpPr>
        <p:spPr>
          <a:xfrm rot="5400000">
            <a:off x="2813969" y="360824"/>
            <a:ext cx="287308" cy="2438400"/>
          </a:xfrm>
          <a:prstGeom prst="leftBrace">
            <a:avLst>
              <a:gd name="adj1" fmla="val 3154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1600200" y="3935730"/>
            <a:ext cx="2480281" cy="418514"/>
          </a:xfrm>
          <a:prstGeom prst="wedgeRoundRectCallout">
            <a:avLst>
              <a:gd name="adj1" fmla="val 38121"/>
              <a:gd name="adj2" fmla="val -100459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Germination of seeds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5123" name="Picture 3" descr="\\192.168.1.20\home\CBSE_BIO_TAT_2014-15\Std 9th\Chpt 15\Images\60890_rats with gra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84" y="2885315"/>
            <a:ext cx="1951779" cy="9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\\192.168.1.20\home\CBSE_BIO_TAT_2014-15\Std 9th\Chpt 15\Images\microbes5_f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638" y="3873236"/>
            <a:ext cx="1430460" cy="89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\\192.168.1.20\home\CBSE_BIO_TAT_2014-15\Std 9th\Chpt 15\Images\20051113-336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04" y="3873236"/>
            <a:ext cx="1350070" cy="89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774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  <p:bldP spid="7" grpId="0"/>
      <p:bldP spid="8" grpId="0"/>
      <p:bldP spid="10" grpId="0"/>
      <p:bldP spid="11" grpId="0"/>
      <p:bldP spid="12" grpId="0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664793"/>
            <a:ext cx="8017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These factors can be </a:t>
            </a:r>
            <a:r>
              <a:rPr lang="en-US" dirty="0" smtClean="0">
                <a:latin typeface="Bookman Old Style" panose="02050604050505020204" pitchFamily="18" charset="0"/>
              </a:rPr>
              <a:t>controlled by </a:t>
            </a:r>
            <a:r>
              <a:rPr lang="en-US" dirty="0">
                <a:latin typeface="Bookman Old Style" panose="02050604050505020204" pitchFamily="18" charset="0"/>
              </a:rPr>
              <a:t>proper treatment and by </a:t>
            </a:r>
            <a:r>
              <a:rPr lang="en-US" dirty="0" smtClean="0">
                <a:latin typeface="Bookman Old Style" panose="02050604050505020204" pitchFamily="18" charset="0"/>
              </a:rPr>
              <a:t>systematic management </a:t>
            </a:r>
            <a:r>
              <a:rPr lang="en-US" dirty="0">
                <a:latin typeface="Bookman Old Style" panose="02050604050505020204" pitchFamily="18" charset="0"/>
              </a:rPr>
              <a:t>of warehouses.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20" y="293370"/>
            <a:ext cx="237597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Storage of grains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499398" y="1372646"/>
            <a:ext cx="1694065" cy="418514"/>
          </a:xfrm>
          <a:prstGeom prst="wedgeRoundRectCallout">
            <a:avLst>
              <a:gd name="adj1" fmla="val -38685"/>
              <a:gd name="adj2" fmla="val -8043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ysClr val="windowText" lastClr="000000"/>
                </a:solidFill>
              </a:rPr>
              <a:t>Gowdowns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100" y="1222882"/>
            <a:ext cx="8017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Preventive and control measures are </a:t>
            </a:r>
            <a:r>
              <a:rPr lang="en-US" dirty="0" smtClean="0">
                <a:latin typeface="Bookman Old Style" panose="02050604050505020204" pitchFamily="18" charset="0"/>
              </a:rPr>
              <a:t>used before </a:t>
            </a:r>
            <a:r>
              <a:rPr lang="en-US" dirty="0">
                <a:latin typeface="Bookman Old Style" panose="02050604050505020204" pitchFamily="18" charset="0"/>
              </a:rPr>
              <a:t>grains are stored for future use.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100" y="1780971"/>
            <a:ext cx="801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They include </a:t>
            </a:r>
            <a:r>
              <a:rPr lang="en-US" dirty="0">
                <a:latin typeface="Bookman Old Style" panose="02050604050505020204" pitchFamily="18" charset="0"/>
              </a:rPr>
              <a:t>strict cleaning of the produce </a:t>
            </a:r>
            <a:r>
              <a:rPr lang="en-US" dirty="0" smtClean="0">
                <a:latin typeface="Bookman Old Style" panose="02050604050505020204" pitchFamily="18" charset="0"/>
              </a:rPr>
              <a:t>before storage.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100" y="2062061"/>
            <a:ext cx="801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Proper </a:t>
            </a:r>
            <a:r>
              <a:rPr lang="en-US" dirty="0">
                <a:latin typeface="Bookman Old Style" panose="02050604050505020204" pitchFamily="18" charset="0"/>
              </a:rPr>
              <a:t>drying of the produce first </a:t>
            </a:r>
            <a:r>
              <a:rPr lang="en-US" dirty="0" smtClean="0">
                <a:latin typeface="Bookman Old Style" panose="02050604050505020204" pitchFamily="18" charset="0"/>
              </a:rPr>
              <a:t>in sunlight </a:t>
            </a:r>
            <a:r>
              <a:rPr lang="en-US" dirty="0">
                <a:latin typeface="Bookman Old Style" panose="02050604050505020204" pitchFamily="18" charset="0"/>
              </a:rPr>
              <a:t>and then in </a:t>
            </a:r>
            <a:r>
              <a:rPr lang="en-US" dirty="0" smtClean="0">
                <a:latin typeface="Bookman Old Style" panose="02050604050505020204" pitchFamily="18" charset="0"/>
              </a:rPr>
              <a:t>shade.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6100" y="2343150"/>
            <a:ext cx="501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Fumigation using </a:t>
            </a:r>
            <a:r>
              <a:rPr lang="en-US" dirty="0">
                <a:latin typeface="Bookman Old Style" panose="02050604050505020204" pitchFamily="18" charset="0"/>
              </a:rPr>
              <a:t>chemicals that can kill pests.</a:t>
            </a:r>
          </a:p>
        </p:txBody>
      </p:sp>
      <p:pic>
        <p:nvPicPr>
          <p:cNvPr id="6147" name="Picture 3" descr="\\192.168.1.20\home\CBSE_BIO_TAT_2014-15\Std 9th\Chpt 15\Images\hry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17" y="2492356"/>
            <a:ext cx="2677565" cy="222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\\192.168.1.20\home\CBSE_BIO_TAT_2014-15\Std 9th\Chpt 15\Images\image_pre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72" y="2476499"/>
            <a:ext cx="2991455" cy="2243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\\192.168.1.20\home\CBSE_BIO_TAT_2014-15\Std 9th\Chpt 15\Images\rural_1_godown_2011082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" r="5533"/>
          <a:stretch/>
        </p:blipFill>
        <p:spPr bwMode="auto">
          <a:xfrm>
            <a:off x="2057400" y="2748254"/>
            <a:ext cx="2634182" cy="1971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0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9362</TotalTime>
  <Words>476</Words>
  <Application>Microsoft Office PowerPoint</Application>
  <PresentationFormat>On-screen Show (16:9)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1115</cp:revision>
  <dcterms:created xsi:type="dcterms:W3CDTF">2013-07-31T12:47:49Z</dcterms:created>
  <dcterms:modified xsi:type="dcterms:W3CDTF">2015-03-05T11:50:29Z</dcterms:modified>
</cp:coreProperties>
</file>