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576" r:id="rId2"/>
    <p:sldId id="523" r:id="rId3"/>
    <p:sldId id="525" r:id="rId4"/>
    <p:sldId id="524" r:id="rId5"/>
    <p:sldId id="526" r:id="rId6"/>
    <p:sldId id="528" r:id="rId7"/>
    <p:sldId id="527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08C8"/>
    <a:srgbClr val="B45608"/>
    <a:srgbClr val="0099FF"/>
    <a:srgbClr val="33CC33"/>
    <a:srgbClr val="B88C00"/>
    <a:srgbClr val="FFCC99"/>
    <a:srgbClr val="D2A000"/>
    <a:srgbClr val="EAB200"/>
    <a:srgbClr val="FF9933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83" autoAdjust="0"/>
    <p:restoredTop sz="98901" autoAdjust="0"/>
  </p:normalViewPr>
  <p:slideViewPr>
    <p:cSldViewPr>
      <p:cViewPr varScale="1">
        <p:scale>
          <a:sx n="103" d="100"/>
          <a:sy n="103" d="100"/>
        </p:scale>
        <p:origin x="-102" y="-678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03878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685800" y="1047750"/>
            <a:ext cx="3804922" cy="3429000"/>
            <a:chOff x="584200" y="1047750"/>
            <a:chExt cx="3689230" cy="3632200"/>
          </a:xfrm>
        </p:grpSpPr>
        <p:sp>
          <p:nvSpPr>
            <p:cNvPr id="9" name="Hexagon 8"/>
            <p:cNvSpPr/>
            <p:nvPr/>
          </p:nvSpPr>
          <p:spPr>
            <a:xfrm>
              <a:off x="609600" y="1047750"/>
              <a:ext cx="1981200" cy="1752600"/>
            </a:xfrm>
            <a:prstGeom prst="hexagon">
              <a:avLst/>
            </a:prstGeom>
            <a:blipFill dpi="0" rotWithShape="1">
              <a:blip r:embed="rId5"/>
              <a:srcRect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Hexagon 9"/>
            <p:cNvSpPr/>
            <p:nvPr/>
          </p:nvSpPr>
          <p:spPr>
            <a:xfrm>
              <a:off x="2292230" y="2022207"/>
              <a:ext cx="1981200" cy="1752600"/>
            </a:xfrm>
            <a:prstGeom prst="hexagon">
              <a:avLst/>
            </a:prstGeom>
            <a:blipFill dpi="0" rotWithShape="1">
              <a:blip r:embed="rId6"/>
              <a:srcRect/>
              <a:stretch>
                <a:fillRect l="-15000" r="-26000" b="-23000"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/>
            <p:cNvSpPr/>
            <p:nvPr/>
          </p:nvSpPr>
          <p:spPr>
            <a:xfrm>
              <a:off x="584200" y="2927350"/>
              <a:ext cx="1981200" cy="1752600"/>
            </a:xfrm>
            <a:prstGeom prst="hexagon">
              <a:avLst/>
            </a:prstGeom>
            <a:blipFill dpi="0" rotWithShape="1">
              <a:blip r:embed="rId7"/>
              <a:srcRect/>
              <a:stretch>
                <a:fillRect l="2000" r="-3000"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99858" y="1657350"/>
            <a:ext cx="2544287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ookman Old Style" panose="02050604050505020204" pitchFamily="18" charset="0"/>
              </a:rPr>
              <a:t>M8</a:t>
            </a:r>
            <a:endParaRPr lang="en-US" sz="115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2731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1020" y="293370"/>
            <a:ext cx="2234907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Bookman Old Style" panose="02050604050505020204" pitchFamily="18" charset="0"/>
              </a:rPr>
              <a:t>Poultry farming :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6100" y="693083"/>
            <a:ext cx="8064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Poultry farming is undertaken to </a:t>
            </a:r>
            <a:r>
              <a:rPr lang="en-US" dirty="0" smtClean="0">
                <a:latin typeface="Bookman Old Style" panose="02050604050505020204" pitchFamily="18" charset="0"/>
              </a:rPr>
              <a:t>raise domestic </a:t>
            </a:r>
            <a:r>
              <a:rPr lang="en-US" dirty="0">
                <a:latin typeface="Bookman Old Style" panose="02050604050505020204" pitchFamily="18" charset="0"/>
              </a:rPr>
              <a:t>fowl for egg production and </a:t>
            </a:r>
            <a:r>
              <a:rPr lang="en-US" dirty="0" smtClean="0">
                <a:latin typeface="Bookman Old Style" panose="02050604050505020204" pitchFamily="18" charset="0"/>
              </a:rPr>
              <a:t>chicken meat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6100" y="1360349"/>
            <a:ext cx="8064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Two types of breeds are produced : 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63092" y="1750616"/>
            <a:ext cx="24897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Layers for eggs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63092" y="2140883"/>
            <a:ext cx="24897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Broilers for meat</a:t>
            </a:r>
            <a:endParaRPr lang="en-US" dirty="0">
              <a:latin typeface="Bookman Old Style" panose="02050604050505020204" pitchFamily="18" charset="0"/>
            </a:endParaRPr>
          </a:p>
        </p:txBody>
      </p:sp>
      <p:pic>
        <p:nvPicPr>
          <p:cNvPr id="17" name="Picture 4" descr="\\192.168.1.20\home\CBSE_BIO_TAT_2014-15\Std 9th\Chpt 15\Images\SUGUNA_POULTRY__8981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60349"/>
            <a:ext cx="4788128" cy="31920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5" name="Picture 5" descr="\\192.168.1.20\home\CBSE_BIO_TAT_2014-15\Std 9th\Chpt 15\Images\UNIVENT-Lege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40883"/>
            <a:ext cx="3600450" cy="2520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\\192.168.1.20\home\CBSE_BIO_TAT_2014-15\Std 9th\Chpt 15\Images\1541112jso9780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904" y="2610074"/>
            <a:ext cx="3116446" cy="20762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6416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6100" y="288256"/>
            <a:ext cx="8064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The cross-breeding </a:t>
            </a:r>
            <a:r>
              <a:rPr lang="en-US" dirty="0" err="1">
                <a:latin typeface="Bookman Old Style" panose="02050604050505020204" pitchFamily="18" charset="0"/>
              </a:rPr>
              <a:t>programmes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smtClean="0">
                <a:latin typeface="Bookman Old Style" panose="02050604050505020204" pitchFamily="18" charset="0"/>
              </a:rPr>
              <a:t>between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91540" y="1397185"/>
            <a:ext cx="7719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breeds for </a:t>
            </a:r>
            <a:r>
              <a:rPr lang="en-US" dirty="0">
                <a:latin typeface="Bookman Old Style" panose="02050604050505020204" pitchFamily="18" charset="0"/>
              </a:rPr>
              <a:t>variety improvement are focused on </a:t>
            </a:r>
            <a:r>
              <a:rPr lang="en-US" dirty="0" smtClean="0">
                <a:latin typeface="Bookman Old Style" panose="02050604050505020204" pitchFamily="18" charset="0"/>
              </a:rPr>
              <a:t>to develop </a:t>
            </a:r>
            <a:r>
              <a:rPr lang="en-US" dirty="0">
                <a:latin typeface="Bookman Old Style" panose="02050604050505020204" pitchFamily="18" charset="0"/>
              </a:rPr>
              <a:t>new varieties for the </a:t>
            </a:r>
            <a:r>
              <a:rPr lang="en-US" dirty="0" smtClean="0">
                <a:latin typeface="Bookman Old Style" panose="02050604050505020204" pitchFamily="18" charset="0"/>
              </a:rPr>
              <a:t>following desirable </a:t>
            </a:r>
            <a:r>
              <a:rPr lang="en-US" dirty="0">
                <a:latin typeface="Bookman Old Style" panose="02050604050505020204" pitchFamily="18" charset="0"/>
              </a:rPr>
              <a:t>traits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63092" y="657899"/>
            <a:ext cx="77475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Indian : Indigenous,  </a:t>
            </a:r>
            <a:r>
              <a:rPr lang="en-US" dirty="0">
                <a:latin typeface="Bookman Old Style" panose="02050604050505020204" pitchFamily="18" charset="0"/>
              </a:rPr>
              <a:t>For example, </a:t>
            </a:r>
            <a:r>
              <a:rPr lang="en-US" i="1" dirty="0" err="1" smtClean="0">
                <a:latin typeface="Bookman Old Style" panose="02050604050505020204" pitchFamily="18" charset="0"/>
              </a:rPr>
              <a:t>Aseel</a:t>
            </a:r>
            <a:r>
              <a:rPr lang="en-US" i="1" dirty="0" smtClean="0">
                <a:latin typeface="Bookman Old Style" panose="02050604050505020204" pitchFamily="18" charset="0"/>
              </a:rPr>
              <a:t>. </a:t>
            </a:r>
            <a:r>
              <a:rPr lang="en-US" dirty="0" smtClean="0">
                <a:latin typeface="Bookman Old Style" panose="02050604050505020204" pitchFamily="18" charset="0"/>
              </a:rPr>
              <a:t>and</a:t>
            </a:r>
            <a:endParaRPr lang="en-US" i="1" dirty="0">
              <a:latin typeface="Bookman Old Style" panose="0205060405050502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63092" y="1027542"/>
            <a:ext cx="77475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Foreign : </a:t>
            </a:r>
            <a:r>
              <a:rPr lang="en-US" dirty="0" smtClean="0">
                <a:solidFill>
                  <a:sysClr val="windowText" lastClr="000000"/>
                </a:solidFill>
              </a:rPr>
              <a:t>Exotic, </a:t>
            </a:r>
            <a:r>
              <a:rPr lang="en-US" dirty="0">
                <a:latin typeface="Bookman Old Style" panose="02050604050505020204" pitchFamily="18" charset="0"/>
              </a:rPr>
              <a:t>for example, </a:t>
            </a:r>
            <a:r>
              <a:rPr lang="en-US" i="1" dirty="0" smtClean="0">
                <a:latin typeface="Bookman Old Style" panose="02050604050505020204" pitchFamily="18" charset="0"/>
              </a:rPr>
              <a:t>Leghorn</a:t>
            </a:r>
            <a:endParaRPr lang="en-US" i="1" dirty="0">
              <a:latin typeface="Bookman Old Style" panose="02050604050505020204" pitchFamily="18" charset="0"/>
            </a:endParaRPr>
          </a:p>
        </p:txBody>
      </p:sp>
      <p:pic>
        <p:nvPicPr>
          <p:cNvPr id="16386" name="Picture 2" descr="\\192.168.1.20\home\CBSE_BIO_TAT_2014-15\Std 9th\Chpt 15\Images\aseel-chicken_19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615" y="1659856"/>
            <a:ext cx="2180220" cy="22834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7" name="Picture 3" descr="\\192.168.1.20\home\CBSE_BIO_TAT_2014-15\Std 9th\Chpt 15\Images\1884875_orig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70"/>
          <a:stretch/>
        </p:blipFill>
        <p:spPr bwMode="auto">
          <a:xfrm>
            <a:off x="1190625" y="1721358"/>
            <a:ext cx="3886200" cy="20819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546100" y="2043827"/>
            <a:ext cx="53213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romanLcPeriod"/>
            </a:pPr>
            <a:r>
              <a:rPr lang="en-US" dirty="0" smtClean="0">
                <a:latin typeface="Bookman Old Style" panose="02050604050505020204" pitchFamily="18" charset="0"/>
              </a:rPr>
              <a:t>Number </a:t>
            </a:r>
            <a:r>
              <a:rPr lang="en-US" dirty="0">
                <a:latin typeface="Bookman Old Style" panose="02050604050505020204" pitchFamily="18" charset="0"/>
              </a:rPr>
              <a:t>and quality of </a:t>
            </a:r>
            <a:r>
              <a:rPr lang="en-US" dirty="0" smtClean="0">
                <a:latin typeface="Bookman Old Style" panose="02050604050505020204" pitchFamily="18" charset="0"/>
              </a:rPr>
              <a:t>chicks</a:t>
            </a:r>
          </a:p>
          <a:p>
            <a:pPr marL="342900" indent="-342900">
              <a:buFont typeface="+mj-lt"/>
              <a:buAutoNum type="romanLcPeriod"/>
            </a:pPr>
            <a:r>
              <a:rPr lang="en-US" dirty="0" smtClean="0">
                <a:latin typeface="Bookman Old Style" panose="02050604050505020204" pitchFamily="18" charset="0"/>
              </a:rPr>
              <a:t>Dwarf </a:t>
            </a:r>
            <a:r>
              <a:rPr lang="en-US" dirty="0">
                <a:latin typeface="Bookman Old Style" panose="02050604050505020204" pitchFamily="18" charset="0"/>
              </a:rPr>
              <a:t>broiler parent for </a:t>
            </a:r>
            <a:r>
              <a:rPr lang="en-US" dirty="0" smtClean="0">
                <a:latin typeface="Bookman Old Style" panose="02050604050505020204" pitchFamily="18" charset="0"/>
              </a:rPr>
              <a:t>commercial chick production</a:t>
            </a:r>
          </a:p>
          <a:p>
            <a:pPr marL="342900" indent="-342900">
              <a:buFont typeface="+mj-lt"/>
              <a:buAutoNum type="romanLcPeriod"/>
            </a:pPr>
            <a:r>
              <a:rPr lang="en-US" dirty="0" smtClean="0">
                <a:latin typeface="Bookman Old Style" panose="02050604050505020204" pitchFamily="18" charset="0"/>
              </a:rPr>
              <a:t>Summer </a:t>
            </a:r>
            <a:r>
              <a:rPr lang="en-US" dirty="0">
                <a:latin typeface="Bookman Old Style" panose="02050604050505020204" pitchFamily="18" charset="0"/>
              </a:rPr>
              <a:t>adaptation </a:t>
            </a:r>
            <a:r>
              <a:rPr lang="en-US" dirty="0" smtClean="0">
                <a:latin typeface="Bookman Old Style" panose="02050604050505020204" pitchFamily="18" charset="0"/>
              </a:rPr>
              <a:t>capacity</a:t>
            </a:r>
          </a:p>
          <a:p>
            <a:pPr marL="342900" indent="-342900">
              <a:buFont typeface="+mj-lt"/>
              <a:buAutoNum type="romanLcPeriod"/>
            </a:pPr>
            <a:r>
              <a:rPr lang="en-US" dirty="0" smtClean="0">
                <a:latin typeface="Bookman Old Style" panose="02050604050505020204" pitchFamily="18" charset="0"/>
              </a:rPr>
              <a:t>Low </a:t>
            </a:r>
            <a:r>
              <a:rPr lang="en-US" dirty="0">
                <a:latin typeface="Bookman Old Style" panose="02050604050505020204" pitchFamily="18" charset="0"/>
              </a:rPr>
              <a:t>maintenance </a:t>
            </a:r>
            <a:r>
              <a:rPr lang="en-US" dirty="0" smtClean="0">
                <a:latin typeface="Bookman Old Style" panose="02050604050505020204" pitchFamily="18" charset="0"/>
              </a:rPr>
              <a:t>requirements</a:t>
            </a:r>
          </a:p>
          <a:p>
            <a:pPr marL="342900" indent="-342900">
              <a:buFont typeface="+mj-lt"/>
              <a:buAutoNum type="romanLcPeriod"/>
            </a:pPr>
            <a:r>
              <a:rPr lang="en-US" dirty="0" smtClean="0">
                <a:latin typeface="Bookman Old Style" panose="02050604050505020204" pitchFamily="18" charset="0"/>
              </a:rPr>
              <a:t>Reduction </a:t>
            </a:r>
            <a:r>
              <a:rPr lang="en-US" dirty="0">
                <a:latin typeface="Bookman Old Style" panose="02050604050505020204" pitchFamily="18" charset="0"/>
              </a:rPr>
              <a:t>in the size of the </a:t>
            </a:r>
            <a:r>
              <a:rPr lang="en-US" dirty="0" smtClean="0">
                <a:latin typeface="Bookman Old Style" panose="02050604050505020204" pitchFamily="18" charset="0"/>
              </a:rPr>
              <a:t>egg-laying bird </a:t>
            </a:r>
            <a:r>
              <a:rPr lang="en-US" dirty="0">
                <a:latin typeface="Bookman Old Style" panose="02050604050505020204" pitchFamily="18" charset="0"/>
              </a:rPr>
              <a:t>with ability to </a:t>
            </a:r>
            <a:r>
              <a:rPr lang="en-US" dirty="0" err="1">
                <a:latin typeface="Bookman Old Style" panose="02050604050505020204" pitchFamily="18" charset="0"/>
              </a:rPr>
              <a:t>utilise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smtClean="0">
                <a:latin typeface="Bookman Old Style" panose="02050604050505020204" pitchFamily="18" charset="0"/>
              </a:rPr>
              <a:t>more fibrous </a:t>
            </a:r>
            <a:r>
              <a:rPr lang="en-US" dirty="0">
                <a:latin typeface="Bookman Old Style" panose="02050604050505020204" pitchFamily="18" charset="0"/>
              </a:rPr>
              <a:t>cheaper diets </a:t>
            </a:r>
            <a:r>
              <a:rPr lang="en-US" dirty="0" smtClean="0">
                <a:latin typeface="Bookman Old Style" panose="02050604050505020204" pitchFamily="18" charset="0"/>
              </a:rPr>
              <a:t>formulated using </a:t>
            </a:r>
            <a:r>
              <a:rPr lang="en-US" dirty="0">
                <a:latin typeface="Bookman Old Style" panose="02050604050505020204" pitchFamily="18" charset="0"/>
              </a:rPr>
              <a:t>agricultural by-products.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3162300" y="3372697"/>
            <a:ext cx="2209800" cy="637477"/>
          </a:xfrm>
          <a:prstGeom prst="wedgeRoundRectCallout">
            <a:avLst>
              <a:gd name="adj1" fmla="val -38685"/>
              <a:gd name="adj2" fmla="val -80431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ysClr val="windowText" lastClr="000000"/>
                </a:solidFill>
              </a:rPr>
              <a:t>Tolerance </a:t>
            </a:r>
            <a:r>
              <a:rPr lang="en-US" sz="2000" dirty="0">
                <a:solidFill>
                  <a:sysClr val="windowText" lastClr="000000"/>
                </a:solidFill>
              </a:rPr>
              <a:t>to high temperature</a:t>
            </a:r>
            <a:endParaRPr lang="en-US" sz="20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pic>
        <p:nvPicPr>
          <p:cNvPr id="16388" name="Picture 4" descr="\\192.168.1.20\home\CBSE_BIO_TAT_2014-15\Std 9th\Chpt 15\Images\1360155746_India-meat-food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216" y="2586804"/>
            <a:ext cx="3389784" cy="20423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0504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1" grpId="0"/>
      <p:bldP spid="14" grpId="0" uiExpand="1" build="allAtOnce"/>
      <p:bldP spid="15" grpId="0" uiExpand="1" animBg="1"/>
      <p:bldP spid="15" grpId="1" uiExpan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1020" y="293370"/>
            <a:ext cx="356059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Bookman Old Style" panose="02050604050505020204" pitchFamily="18" charset="0"/>
              </a:rPr>
              <a:t>Egg and broiler production :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6100" y="693083"/>
            <a:ext cx="8064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Broiler chickens are fed with </a:t>
            </a:r>
            <a:r>
              <a:rPr lang="en-US" dirty="0" smtClean="0">
                <a:latin typeface="Bookman Old Style" panose="02050604050505020204" pitchFamily="18" charset="0"/>
              </a:rPr>
              <a:t>vitamin-rich supplementary </a:t>
            </a:r>
            <a:r>
              <a:rPr lang="en-US" dirty="0">
                <a:latin typeface="Bookman Old Style" panose="02050604050505020204" pitchFamily="18" charset="0"/>
              </a:rPr>
              <a:t>feed for good growth rate </a:t>
            </a:r>
            <a:r>
              <a:rPr lang="en-US" dirty="0" smtClean="0">
                <a:latin typeface="Bookman Old Style" panose="02050604050505020204" pitchFamily="18" charset="0"/>
              </a:rPr>
              <a:t>and better </a:t>
            </a:r>
            <a:r>
              <a:rPr lang="en-US" dirty="0">
                <a:latin typeface="Bookman Old Style" panose="02050604050505020204" pitchFamily="18" charset="0"/>
              </a:rPr>
              <a:t>feed efficiency.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6100" y="1286208"/>
            <a:ext cx="8064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Care is taken to </a:t>
            </a:r>
            <a:r>
              <a:rPr lang="en-US" dirty="0" smtClean="0">
                <a:latin typeface="Bookman Old Style" panose="02050604050505020204" pitchFamily="18" charset="0"/>
              </a:rPr>
              <a:t>avoid mortality </a:t>
            </a:r>
            <a:r>
              <a:rPr lang="en-US" dirty="0">
                <a:latin typeface="Bookman Old Style" panose="02050604050505020204" pitchFamily="18" charset="0"/>
              </a:rPr>
              <a:t>and to maintain feathering </a:t>
            </a:r>
            <a:r>
              <a:rPr lang="en-US" dirty="0" smtClean="0">
                <a:latin typeface="Bookman Old Style" panose="02050604050505020204" pitchFamily="18" charset="0"/>
              </a:rPr>
              <a:t>and carcass </a:t>
            </a:r>
            <a:r>
              <a:rPr lang="en-US" dirty="0">
                <a:latin typeface="Bookman Old Style" panose="02050604050505020204" pitchFamily="18" charset="0"/>
              </a:rPr>
              <a:t>quality.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6100" y="1891689"/>
            <a:ext cx="8064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They are produced as </a:t>
            </a:r>
            <a:r>
              <a:rPr lang="en-US" dirty="0" smtClean="0">
                <a:latin typeface="Bookman Old Style" panose="02050604050505020204" pitchFamily="18" charset="0"/>
              </a:rPr>
              <a:t>broilers and </a:t>
            </a:r>
            <a:r>
              <a:rPr lang="en-US" dirty="0">
                <a:latin typeface="Bookman Old Style" panose="02050604050505020204" pitchFamily="18" charset="0"/>
              </a:rPr>
              <a:t>sent to market for meat purposes.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6799" y="1760793"/>
            <a:ext cx="4233769" cy="27727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3841213" y="1745297"/>
            <a:ext cx="851974" cy="435405"/>
          </a:xfrm>
          <a:prstGeom prst="wedgeRoundRectCallout">
            <a:avLst>
              <a:gd name="adj1" fmla="val -38685"/>
              <a:gd name="adj2" fmla="val -80431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ysClr val="windowText" lastClr="000000"/>
                </a:solidFill>
              </a:rPr>
              <a:t>Death</a:t>
            </a:r>
            <a:endParaRPr lang="en-US" sz="20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990344" y="1992836"/>
            <a:ext cx="1372113" cy="359839"/>
          </a:xfrm>
          <a:prstGeom prst="wedgeRoundRectCallout">
            <a:avLst>
              <a:gd name="adj1" fmla="val -38685"/>
              <a:gd name="adj2" fmla="val -80431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ysClr val="windowText" lastClr="000000"/>
                </a:solidFill>
              </a:rPr>
              <a:t>Dead body</a:t>
            </a:r>
            <a:endParaRPr lang="en-US" sz="20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pic>
        <p:nvPicPr>
          <p:cNvPr id="6" name="Picture 2" descr="\\192.168.1.20\home\CBSE_BIO_TAT_2014-15\Std 9th\Chpt 15\Images\wholechicke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38020"/>
            <a:ext cx="3286125" cy="2095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9128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/>
      <p:bldP spid="7" grpId="0" animBg="1"/>
      <p:bldP spid="7" grpId="1" animBg="1"/>
      <p:bldP spid="8" grpId="0" animBg="1"/>
      <p:bldP spid="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1020" y="293370"/>
            <a:ext cx="356059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Bookman Old Style" panose="02050604050505020204" pitchFamily="18" charset="0"/>
              </a:rPr>
              <a:t>Egg and broiler production :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6100" y="693083"/>
            <a:ext cx="8064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For good production of poultry birds, </a:t>
            </a:r>
            <a:r>
              <a:rPr lang="en-US" dirty="0" smtClean="0">
                <a:latin typeface="Bookman Old Style" panose="02050604050505020204" pitchFamily="18" charset="0"/>
              </a:rPr>
              <a:t>good management </a:t>
            </a:r>
            <a:r>
              <a:rPr lang="en-US" dirty="0">
                <a:latin typeface="Bookman Old Style" panose="02050604050505020204" pitchFamily="18" charset="0"/>
              </a:rPr>
              <a:t>practices are important.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6100" y="1360348"/>
            <a:ext cx="8064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These include </a:t>
            </a:r>
            <a:r>
              <a:rPr lang="en-US" dirty="0">
                <a:latin typeface="Bookman Old Style" panose="02050604050505020204" pitchFamily="18" charset="0"/>
              </a:rPr>
              <a:t>maintenance of temperature </a:t>
            </a:r>
            <a:r>
              <a:rPr lang="en-US" dirty="0" smtClean="0">
                <a:latin typeface="Bookman Old Style" panose="02050604050505020204" pitchFamily="18" charset="0"/>
              </a:rPr>
              <a:t>and hygienic </a:t>
            </a:r>
            <a:r>
              <a:rPr lang="en-US" dirty="0">
                <a:latin typeface="Bookman Old Style" panose="02050604050505020204" pitchFamily="18" charset="0"/>
              </a:rPr>
              <a:t>conditions in housing and </a:t>
            </a:r>
            <a:r>
              <a:rPr lang="en-US" dirty="0" smtClean="0">
                <a:latin typeface="Bookman Old Style" panose="02050604050505020204" pitchFamily="18" charset="0"/>
              </a:rPr>
              <a:t>poultry feed</a:t>
            </a:r>
            <a:r>
              <a:rPr lang="en-US" dirty="0">
                <a:latin typeface="Bookman Old Style" panose="02050604050505020204" pitchFamily="18" charset="0"/>
              </a:rPr>
              <a:t>, as well as prevention and control </a:t>
            </a:r>
            <a:r>
              <a:rPr lang="en-US" dirty="0" smtClean="0">
                <a:latin typeface="Bookman Old Style" panose="02050604050505020204" pitchFamily="18" charset="0"/>
              </a:rPr>
              <a:t>of diseases </a:t>
            </a:r>
            <a:r>
              <a:rPr lang="en-US" dirty="0">
                <a:latin typeface="Bookman Old Style" panose="02050604050505020204" pitchFamily="18" charset="0"/>
              </a:rPr>
              <a:t>and pests.</a:t>
            </a:r>
          </a:p>
        </p:txBody>
      </p:sp>
      <p:pic>
        <p:nvPicPr>
          <p:cNvPr id="9" name="Picture 4" descr="\\192.168.1.20\home\CBSE_BIO_TAT_2014-15\Std 9th\Chpt 15\Images\Brooder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45" b="11719"/>
          <a:stretch/>
        </p:blipFill>
        <p:spPr bwMode="auto">
          <a:xfrm>
            <a:off x="2819400" y="3286274"/>
            <a:ext cx="2667003" cy="14428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\\192.168.1.20\home\CBSE_BIO_TAT_2014-15\Std 9th\Chpt 15\Images\50470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46" y="2283678"/>
            <a:ext cx="2736454" cy="13298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1608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1020" y="293370"/>
            <a:ext cx="356059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Bookman Old Style" panose="02050604050505020204" pitchFamily="18" charset="0"/>
              </a:rPr>
              <a:t>Egg and broiler production :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6100" y="706211"/>
            <a:ext cx="8064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The housing, nutritional </a:t>
            </a:r>
            <a:r>
              <a:rPr lang="en-US" dirty="0" smtClean="0">
                <a:latin typeface="Bookman Old Style" panose="02050604050505020204" pitchFamily="18" charset="0"/>
              </a:rPr>
              <a:t>and environmental </a:t>
            </a:r>
            <a:r>
              <a:rPr lang="en-US" dirty="0">
                <a:latin typeface="Bookman Old Style" panose="02050604050505020204" pitchFamily="18" charset="0"/>
              </a:rPr>
              <a:t>requirements of broilers </a:t>
            </a:r>
            <a:r>
              <a:rPr lang="en-US" dirty="0" smtClean="0">
                <a:latin typeface="Bookman Old Style" panose="02050604050505020204" pitchFamily="18" charset="0"/>
              </a:rPr>
              <a:t>are somewhat </a:t>
            </a:r>
            <a:r>
              <a:rPr lang="en-US" dirty="0">
                <a:latin typeface="Bookman Old Style" panose="02050604050505020204" pitchFamily="18" charset="0"/>
              </a:rPr>
              <a:t>different from those of egg layers.</a:t>
            </a:r>
          </a:p>
        </p:txBody>
      </p:sp>
      <p:sp>
        <p:nvSpPr>
          <p:cNvPr id="6" name="Rectangle 5"/>
          <p:cNvSpPr/>
          <p:nvPr/>
        </p:nvSpPr>
        <p:spPr>
          <a:xfrm>
            <a:off x="546100" y="1385833"/>
            <a:ext cx="8064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The ration (daily food requirement) for </a:t>
            </a:r>
            <a:r>
              <a:rPr lang="en-US" dirty="0" smtClean="0">
                <a:latin typeface="Bookman Old Style" panose="02050604050505020204" pitchFamily="18" charset="0"/>
              </a:rPr>
              <a:t>broilers is </a:t>
            </a:r>
            <a:r>
              <a:rPr lang="en-US" dirty="0">
                <a:latin typeface="Bookman Old Style" panose="02050604050505020204" pitchFamily="18" charset="0"/>
              </a:rPr>
              <a:t>protein rich with adequate fat.</a:t>
            </a:r>
          </a:p>
        </p:txBody>
      </p:sp>
      <p:sp>
        <p:nvSpPr>
          <p:cNvPr id="7" name="Rectangle 6"/>
          <p:cNvSpPr/>
          <p:nvPr/>
        </p:nvSpPr>
        <p:spPr>
          <a:xfrm>
            <a:off x="546100" y="1991314"/>
            <a:ext cx="8064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The level </a:t>
            </a:r>
            <a:r>
              <a:rPr lang="en-US" dirty="0" smtClean="0">
                <a:latin typeface="Bookman Old Style" panose="02050604050505020204" pitchFamily="18" charset="0"/>
              </a:rPr>
              <a:t>of vitamins </a:t>
            </a:r>
            <a:r>
              <a:rPr lang="en-US" dirty="0">
                <a:latin typeface="Bookman Old Style" panose="02050604050505020204" pitchFamily="18" charset="0"/>
              </a:rPr>
              <a:t>A and K is kept high in the </a:t>
            </a:r>
            <a:r>
              <a:rPr lang="en-US" dirty="0" smtClean="0">
                <a:latin typeface="Bookman Old Style" panose="02050604050505020204" pitchFamily="18" charset="0"/>
              </a:rPr>
              <a:t>poultry feeds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</a:p>
        </p:txBody>
      </p:sp>
      <p:pic>
        <p:nvPicPr>
          <p:cNvPr id="2050" name="Picture 2" descr="\\192.168.1.20\home\CBSE_BIO_TAT_2014-15\Std 9th\Chpt 15\Images\Mixed-feed-pellets-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6" b="20176"/>
          <a:stretch/>
        </p:blipFill>
        <p:spPr bwMode="auto">
          <a:xfrm>
            <a:off x="914400" y="2446896"/>
            <a:ext cx="4344172" cy="2143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9877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1020" y="293370"/>
            <a:ext cx="356059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Bookman Old Style" panose="02050604050505020204" pitchFamily="18" charset="0"/>
              </a:rPr>
              <a:t>Egg and broiler production :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6100" y="693083"/>
            <a:ext cx="8064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Poultry fowl suffer from a number </a:t>
            </a:r>
            <a:r>
              <a:rPr lang="en-US" dirty="0" smtClean="0">
                <a:latin typeface="Bookman Old Style" panose="02050604050505020204" pitchFamily="18" charset="0"/>
              </a:rPr>
              <a:t>of diseases </a:t>
            </a:r>
            <a:r>
              <a:rPr lang="en-US" dirty="0">
                <a:latin typeface="Bookman Old Style" panose="02050604050505020204" pitchFamily="18" charset="0"/>
              </a:rPr>
              <a:t>caused by virus, </a:t>
            </a:r>
            <a:r>
              <a:rPr lang="en-US" dirty="0" smtClean="0">
                <a:latin typeface="Bookman Old Style" panose="02050604050505020204" pitchFamily="18" charset="0"/>
              </a:rPr>
              <a:t>bacteria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dirty="0" smtClean="0">
                <a:latin typeface="Bookman Old Style" panose="02050604050505020204" pitchFamily="18" charset="0"/>
              </a:rPr>
              <a:t>fungi, parasites</a:t>
            </a:r>
            <a:r>
              <a:rPr lang="en-US" dirty="0">
                <a:latin typeface="Bookman Old Style" panose="02050604050505020204" pitchFamily="18" charset="0"/>
              </a:rPr>
              <a:t>, as well as from </a:t>
            </a:r>
            <a:r>
              <a:rPr lang="en-US" dirty="0" smtClean="0">
                <a:latin typeface="Bookman Old Style" panose="02050604050505020204" pitchFamily="18" charset="0"/>
              </a:rPr>
              <a:t>nutritional deficiencies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6100" y="1360348"/>
            <a:ext cx="8064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These necessitate </a:t>
            </a:r>
            <a:r>
              <a:rPr lang="en-US" dirty="0" smtClean="0">
                <a:latin typeface="Bookman Old Style" panose="02050604050505020204" pitchFamily="18" charset="0"/>
              </a:rPr>
              <a:t>proper cleaning</a:t>
            </a:r>
            <a:r>
              <a:rPr lang="en-US" dirty="0">
                <a:latin typeface="Bookman Old Style" panose="02050604050505020204" pitchFamily="18" charset="0"/>
              </a:rPr>
              <a:t>, sanitation, and spraying </a:t>
            </a:r>
            <a:r>
              <a:rPr lang="en-US" dirty="0" smtClean="0">
                <a:latin typeface="Bookman Old Style" panose="02050604050505020204" pitchFamily="18" charset="0"/>
              </a:rPr>
              <a:t>of disinfectants </a:t>
            </a:r>
            <a:r>
              <a:rPr lang="en-US" dirty="0">
                <a:latin typeface="Bookman Old Style" panose="02050604050505020204" pitchFamily="18" charset="0"/>
              </a:rPr>
              <a:t>at regular intervals.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6100" y="1999986"/>
            <a:ext cx="8064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Appropriate vaccination </a:t>
            </a:r>
            <a:r>
              <a:rPr lang="en-US" dirty="0">
                <a:latin typeface="Bookman Old Style" panose="02050604050505020204" pitchFamily="18" charset="0"/>
              </a:rPr>
              <a:t>can prevent the occurrence </a:t>
            </a:r>
            <a:r>
              <a:rPr lang="en-US" dirty="0" smtClean="0">
                <a:latin typeface="Bookman Old Style" panose="02050604050505020204" pitchFamily="18" charset="0"/>
              </a:rPr>
              <a:t>of infectious </a:t>
            </a:r>
            <a:r>
              <a:rPr lang="en-US" dirty="0">
                <a:latin typeface="Bookman Old Style" panose="02050604050505020204" pitchFamily="18" charset="0"/>
              </a:rPr>
              <a:t>diseases and reduce loss of </a:t>
            </a:r>
            <a:r>
              <a:rPr lang="en-US" dirty="0" smtClean="0">
                <a:latin typeface="Bookman Old Style" panose="02050604050505020204" pitchFamily="18" charset="0"/>
              </a:rPr>
              <a:t>poultry during </a:t>
            </a:r>
            <a:r>
              <a:rPr lang="en-US" dirty="0">
                <a:latin typeface="Bookman Old Style" panose="02050604050505020204" pitchFamily="18" charset="0"/>
              </a:rPr>
              <a:t>an outbreak of disease.</a:t>
            </a:r>
          </a:p>
        </p:txBody>
      </p:sp>
      <p:pic>
        <p:nvPicPr>
          <p:cNvPr id="3074" name="Picture 2" descr="\\192.168.1.20\home\CBSE_BIO_TAT_2014-15\Std 9th\Chpt 15\Images\grim-weather-may-lead-to-bird-flu-outbreaks-509502-avata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2704071"/>
            <a:ext cx="2914650" cy="2038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\\192.168.1.20\home\CBSE_BIO_TAT_2014-15\Std 9th\Chpt 15\Images\dead_turke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304056"/>
            <a:ext cx="3359039" cy="23710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\\192.168.1.20\home\CBSE_BIO_TAT_2014-15\Std 9th\Chpt 15\Images\Birflu_Sanitation_Taiwa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604" y="2145983"/>
            <a:ext cx="3556630" cy="25291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2202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50"/>
        </a:solidFill>
      </a:spPr>
      <a:bodyPr anchor="ctr"/>
      <a:lstStyle>
        <a:defPPr algn="ctr" fontAlgn="auto">
          <a:spcBef>
            <a:spcPts val="0"/>
          </a:spcBef>
          <a:spcAft>
            <a:spcPts val="0"/>
          </a:spcAft>
          <a:defRPr sz="2000" dirty="0">
            <a:solidFill>
              <a:schemeClr val="accent2">
                <a:lumMod val="50000"/>
              </a:schemeClr>
            </a:solidFill>
            <a:latin typeface="Bookman Old Style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9362</TotalTime>
  <Words>327</Words>
  <Application>Microsoft Office PowerPoint</Application>
  <PresentationFormat>On-screen Show (16:9)</PresentationFormat>
  <Paragraphs>33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1115</cp:revision>
  <dcterms:created xsi:type="dcterms:W3CDTF">2013-07-31T12:47:49Z</dcterms:created>
  <dcterms:modified xsi:type="dcterms:W3CDTF">2015-03-05T11:51:10Z</dcterms:modified>
</cp:coreProperties>
</file>