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9"/>
  </p:notesMasterIdLst>
  <p:sldIdLst>
    <p:sldId id="415" r:id="rId2"/>
    <p:sldId id="327" r:id="rId3"/>
    <p:sldId id="328" r:id="rId4"/>
    <p:sldId id="330" r:id="rId5"/>
    <p:sldId id="261" r:id="rId6"/>
    <p:sldId id="331" r:id="rId7"/>
    <p:sldId id="345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600CC"/>
    <a:srgbClr val="0033CC"/>
    <a:srgbClr val="000066"/>
    <a:srgbClr val="FFFFFF"/>
    <a:srgbClr val="00FF00"/>
    <a:srgbClr val="FF99CC"/>
    <a:srgbClr val="FFFF99"/>
    <a:srgbClr val="9225FF"/>
    <a:srgbClr val="6C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94" autoAdjust="0"/>
    <p:restoredTop sz="76801" autoAdjust="0"/>
  </p:normalViewPr>
  <p:slideViewPr>
    <p:cSldViewPr>
      <p:cViewPr varScale="1">
        <p:scale>
          <a:sx n="109" d="100"/>
          <a:sy n="109" d="100"/>
        </p:scale>
        <p:origin x="494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77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F61B2B-EDAE-4B3D-9AA6-B5FB2C7B953A}" type="slidenum">
              <a:rPr lang="en-IN" smtClean="0"/>
              <a:pPr>
                <a:defRPr/>
              </a:pPr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812800" y="1200150"/>
            <a:ext cx="3759200" cy="3429000"/>
            <a:chOff x="584200" y="1047750"/>
            <a:chExt cx="3644900" cy="3632200"/>
          </a:xfrm>
        </p:grpSpPr>
        <p:sp>
          <p:nvSpPr>
            <p:cNvPr id="35" name="Hexagon 34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4"/>
              <a:srcRect/>
              <a:stretch>
                <a:fillRect l="-4000" t="1000" r="9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l="12000" t="13000" r="18000" b="14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6"/>
              <a:srcRect/>
              <a:stretch>
                <a:fillRect l="4000" t="6000" r="12000" b="6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hyperlink" Target="http://www.google.co.in/imgres?imgurl=http://www.nndb.com/people/356/000087095/robert-hooke-1.jpg&amp;imgrefurl=http://www.nndb.com/people/356/000087095/&amp;usg=___nXr8LQj8X7I144E6zhnEF28USA=&amp;h=326&amp;w=259&amp;sz=14&amp;hl=en&amp;start=2&amp;zoom=1&amp;tbnid=S822hHkk-jt_VM:&amp;tbnh=118&amp;tbnw=94&amp;ei=dhDzTfDCOoeuvgPCkqzFBg&amp;prev=/search?q=robert+hooke&amp;hl=en&amp;safe=active&amp;sa=G&amp;gbv=2&amp;tbm=isch&amp;itbs=1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2.jpeg"/><Relationship Id="rId7" Type="http://schemas.openxmlformats.org/officeDocument/2006/relationships/image" Target="../media/image2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79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0263" y="703977"/>
            <a:ext cx="294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Observe the following structures</a:t>
            </a:r>
          </a:p>
        </p:txBody>
      </p:sp>
      <p:pic>
        <p:nvPicPr>
          <p:cNvPr id="3" name="Picture 2" descr="C:\Users\Rajat\Desktop\mahesh tutorials\cell\index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813316"/>
            <a:ext cx="1379034" cy="1828800"/>
          </a:xfrm>
          <a:prstGeom prst="rect">
            <a:avLst/>
          </a:prstGeom>
          <a:noFill/>
        </p:spPr>
      </p:pic>
      <p:pic>
        <p:nvPicPr>
          <p:cNvPr id="4" name="Picture 3" descr="C:\Users\Rajat\Desktop\mahesh tutorials\cell\images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7937" y="813316"/>
            <a:ext cx="1608874" cy="1828800"/>
          </a:xfrm>
          <a:prstGeom prst="rect">
            <a:avLst/>
          </a:prstGeom>
          <a:noFill/>
        </p:spPr>
      </p:pic>
      <p:pic>
        <p:nvPicPr>
          <p:cNvPr id="5" name="Picture 4" descr="C:\Users\Rajat\Desktop\mahesh tutorials\cell\inde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94874" y="813316"/>
            <a:ext cx="1608874" cy="1828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89517" y="26761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TOWER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9874" y="267613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Bookman Old Style" pitchFamily="18" charset="0"/>
              </a:rPr>
              <a:t>MONUMENTS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99211" y="26761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Bookman Old Style" pitchFamily="18" charset="0"/>
              </a:rPr>
              <a:t>BUILDINGS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89517" y="3257550"/>
            <a:ext cx="48142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latin typeface="Bookman Old Style" panose="02050604050505020204" pitchFamily="18" charset="0"/>
              </a:rPr>
              <a:t>But do they have any common properties?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551451" y="4004310"/>
            <a:ext cx="10903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Bookman Old Style" panose="02050604050505020204" pitchFamily="18" charset="0"/>
              </a:rPr>
              <a:t>YES!!!!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70263" y="1237377"/>
            <a:ext cx="310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They look very different from each other.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70263" y="1778397"/>
            <a:ext cx="2947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They differ in shape and size.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0263" y="703977"/>
            <a:ext cx="310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They all are made up of Bricks.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70263" y="1002511"/>
            <a:ext cx="3171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Bricks are the basic building blocks.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794542"/>
            <a:ext cx="4908505" cy="35734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62600" y="703977"/>
            <a:ext cx="310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Similarly there are millions of living beings on this earth.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70263" y="438150"/>
            <a:ext cx="294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They also differ in size and shape.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70264" y="1002511"/>
            <a:ext cx="294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But they all are made up of same building blocks.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70263" y="1578046"/>
            <a:ext cx="2947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These building blocks are called as CELLS.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37" y="742950"/>
            <a:ext cx="4998763" cy="36766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70288" y="30054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Living organisms</a:t>
            </a:r>
            <a:endParaRPr lang="en-IN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10" y="1697682"/>
            <a:ext cx="4737816" cy="1748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86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0" grpId="2"/>
      <p:bldP spid="11" grpId="0" build="allAtOnce"/>
      <p:bldP spid="12" grpId="0" build="allAtOnce"/>
      <p:bldP spid="13" grpId="0" build="allAtOnce"/>
      <p:bldP spid="14" grpId="0" build="allAtOnce"/>
      <p:bldP spid="18" grpId="0" build="allAtOnce"/>
      <p:bldP spid="23" grpId="0"/>
      <p:bldP spid="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31520" y="590550"/>
            <a:ext cx="4392930" cy="2137402"/>
            <a:chOff x="731520" y="1733550"/>
            <a:chExt cx="4392930" cy="2137402"/>
          </a:xfrm>
        </p:grpSpPr>
        <p:pic>
          <p:nvPicPr>
            <p:cNvPr id="2" name="Picture 2" descr="\\192.168.1.18\mt_school\2014_15\01 STATE_BOARD_MH\ENGLISH_MED\TAT_2014 - 15\9th std\Biology\Chapter5\Images\Smiley Hat Question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4250" y="2038350"/>
              <a:ext cx="1600200" cy="1832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731520" y="1733550"/>
              <a:ext cx="2997200" cy="369332"/>
              <a:chOff x="685800" y="1129784"/>
              <a:chExt cx="2997200" cy="369332"/>
            </a:xfrm>
          </p:grpSpPr>
          <p:sp>
            <p:nvSpPr>
              <p:cNvPr id="3" name="Rounded Rectangular Callout 2"/>
              <p:cNvSpPr/>
              <p:nvPr/>
            </p:nvSpPr>
            <p:spPr>
              <a:xfrm>
                <a:off x="685800" y="1129784"/>
                <a:ext cx="2971800" cy="369332"/>
              </a:xfrm>
              <a:prstGeom prst="wedgeRoundRectCallout">
                <a:avLst>
                  <a:gd name="adj1" fmla="val 55770"/>
                  <a:gd name="adj2" fmla="val 79167"/>
                  <a:gd name="adj3" fmla="val 16667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735590" y="1129784"/>
                <a:ext cx="2947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+mj-lt"/>
                  </a:rPr>
                  <a:t>So how do we define a cell ?</a:t>
                </a: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971550" y="3105150"/>
            <a:ext cx="41529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Cell is the common basic, structural and functional unit of living beings.</a:t>
            </a:r>
          </a:p>
        </p:txBody>
      </p:sp>
    </p:spTree>
    <p:extLst>
      <p:ext uri="{BB962C8B-B14F-4D97-AF65-F5344CB8AC3E}">
        <p14:creationId xmlns:p14="http://schemas.microsoft.com/office/powerpoint/2010/main" val="1940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ork-tree-1.jpg"/>
          <p:cNvPicPr>
            <a:picLocks noChangeAspect="1"/>
          </p:cNvPicPr>
          <p:nvPr/>
        </p:nvPicPr>
        <p:blipFill rotWithShape="1">
          <a:blip r:embed="rId2"/>
          <a:srcRect t="12124" b="25653"/>
          <a:stretch/>
        </p:blipFill>
        <p:spPr bwMode="auto">
          <a:xfrm>
            <a:off x="7010400" y="644664"/>
            <a:ext cx="1517176" cy="1641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Rounded Rectangle 21"/>
          <p:cNvSpPr/>
          <p:nvPr/>
        </p:nvSpPr>
        <p:spPr>
          <a:xfrm>
            <a:off x="7581299" y="1701319"/>
            <a:ext cx="381000" cy="3429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9" name="Picture 18" descr="structure of ce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745" y="948121"/>
            <a:ext cx="1847929" cy="17486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1587" y="292545"/>
            <a:ext cx="3652562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Bookman Old Style" pitchFamily="18" charset="0"/>
              </a:rPr>
              <a:t>DISCOVERY OF CELLS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2721" y="2783019"/>
            <a:ext cx="2103461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Bookman Old Style" pitchFamily="18" charset="0"/>
              </a:rPr>
              <a:t>Robert Hooke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59516" y="644664"/>
            <a:ext cx="42270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Bookman Old Style" pitchFamily="18" charset="0"/>
              </a:rPr>
              <a:t>Observed a thin slice of cork</a:t>
            </a:r>
          </a:p>
          <a:p>
            <a:pPr algn="ctr"/>
            <a:r>
              <a:rPr lang="en-US" sz="2000" dirty="0">
                <a:latin typeface="Bookman Old Style" pitchFamily="18" charset="0"/>
              </a:rPr>
              <a:t>(bark of a tree)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4938" y="748066"/>
            <a:ext cx="2299027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Bookman Old Style" pitchFamily="18" charset="0"/>
              </a:rPr>
              <a:t>In the year </a:t>
            </a:r>
            <a:r>
              <a:rPr lang="en-US" sz="2000" b="1" dirty="0">
                <a:latin typeface="Bookman Old Style" pitchFamily="18" charset="0"/>
              </a:rPr>
              <a:t>1665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6600" y="1704355"/>
            <a:ext cx="3567995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Bookman Old Style" pitchFamily="18" charset="0"/>
              </a:rPr>
              <a:t>Structure of honey comb 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180036" y="666750"/>
            <a:ext cx="364394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Bookman Old Style" pitchFamily="18" charset="0"/>
              </a:rPr>
              <a:t>There were</a:t>
            </a:r>
          </a:p>
          <a:p>
            <a:r>
              <a:rPr lang="en-US" sz="2000" b="1" dirty="0">
                <a:latin typeface="Bookman Old Style" pitchFamily="18" charset="0"/>
              </a:rPr>
              <a:t>EMPTY COMPARTMENTS </a:t>
            </a:r>
          </a:p>
          <a:p>
            <a:r>
              <a:rPr lang="en-US" sz="2000" dirty="0">
                <a:latin typeface="Bookman Old Style" pitchFamily="18" charset="0"/>
              </a:rPr>
              <a:t>Which resembled</a:t>
            </a:r>
          </a:p>
        </p:txBody>
      </p:sp>
      <p:pic>
        <p:nvPicPr>
          <p:cNvPr id="14338" name="Picture 2" descr="http://t2.gstatic.com/images?q=tbn:ANd9GcTx84aL4mEOe4WR_gHi2ZEF-BmVrTPsT2EF2eqDtldFMZJgRAa090OvMmY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83010" y="1243652"/>
            <a:ext cx="1202882" cy="1428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Rounded Rectangle 16"/>
          <p:cNvSpPr/>
          <p:nvPr/>
        </p:nvSpPr>
        <p:spPr>
          <a:xfrm>
            <a:off x="1984157" y="1386587"/>
            <a:ext cx="724749" cy="51435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430163" y="1143364"/>
            <a:ext cx="767938" cy="486446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021272" y="3603764"/>
            <a:ext cx="8818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Bookman Old Style" pitchFamily="18" charset="0"/>
              </a:rPr>
              <a:t>Cells</a:t>
            </a:r>
            <a:r>
              <a:rPr lang="en-US" b="1" dirty="0">
                <a:latin typeface="Bookman Old Style" pitchFamily="18" charset="0"/>
              </a:rPr>
              <a:t>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7" b="4657"/>
          <a:stretch/>
        </p:blipFill>
        <p:spPr>
          <a:xfrm>
            <a:off x="3366204" y="2736368"/>
            <a:ext cx="2348796" cy="2045181"/>
          </a:xfrm>
          <a:prstGeom prst="rect">
            <a:avLst/>
          </a:prstGeom>
        </p:spPr>
      </p:pic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993833" y="2031054"/>
            <a:ext cx="32545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Bookman Old Style" pitchFamily="18" charset="0"/>
              </a:rPr>
              <a:t> Under a self designed microscope 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078411" y="3210064"/>
            <a:ext cx="27675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Bookman Old Style" pitchFamily="18" charset="0"/>
              </a:rPr>
              <a:t>He labelled them as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078411" y="3997464"/>
            <a:ext cx="27675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Bookman Old Style" pitchFamily="18" charset="0"/>
              </a:rPr>
              <a:t>In Latin cells means ‘small rooms’</a:t>
            </a:r>
            <a:endParaRPr lang="en-US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5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" grpId="0" animBg="1"/>
      <p:bldP spid="3" grpId="0" animBg="1"/>
      <p:bldP spid="3" grpId="1" animBg="1"/>
      <p:bldP spid="4" grpId="0" uiExpand="1" build="allAtOnce"/>
      <p:bldP spid="4" grpId="1" uiExpand="1" build="allAtOnce"/>
      <p:bldP spid="5" grpId="0" animBg="1"/>
      <p:bldP spid="5" grpId="1" animBg="1"/>
      <p:bldP spid="8" grpId="0" animBg="1"/>
      <p:bldP spid="14" grpId="0" uiExpand="1" build="allAtOnce"/>
      <p:bldP spid="17" grpId="0" animBg="1"/>
      <p:bldP spid="26" grpId="0"/>
      <p:bldP spid="24" grpId="0"/>
      <p:bldP spid="24" grpId="1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\\192.168.1.18\mt_school\2014_15\01STATE_BOARD_MH\ENGLISH_MED\TAT_2014 - 15\10th std\Biology\Chapter 10\Images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633" y="3560506"/>
            <a:ext cx="1087367" cy="84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756576" y="285750"/>
            <a:ext cx="2510624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ookman Old Style" pitchFamily="18" charset="0"/>
              </a:rPr>
              <a:t>Living Organisms</a:t>
            </a:r>
            <a:endParaRPr lang="en-IN" sz="20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44948" y="1028640"/>
            <a:ext cx="156485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Unicellular</a:t>
            </a:r>
            <a:endParaRPr lang="en-IN" sz="2000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657600" y="1028640"/>
            <a:ext cx="182880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99"/>
                </a:solidFill>
                <a:latin typeface="Bookman Old Style" pitchFamily="18" charset="0"/>
              </a:rPr>
              <a:t>Multicellular</a:t>
            </a:r>
            <a:endParaRPr lang="en-IN" sz="2000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pic>
        <p:nvPicPr>
          <p:cNvPr id="2050" name="Picture 2" descr="G:\ssc ppt cvb\Homer-06-june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9351" y="3266479"/>
            <a:ext cx="829490" cy="1343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 descr="G:\plan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87842" y="3554450"/>
            <a:ext cx="1098558" cy="978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ight Brace 1"/>
          <p:cNvSpPr/>
          <p:nvPr/>
        </p:nvSpPr>
        <p:spPr>
          <a:xfrm rot="16200000">
            <a:off x="2892801" y="-654309"/>
            <a:ext cx="199742" cy="305197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248150" y="323850"/>
            <a:ext cx="294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are of two types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1661030" y="1733312"/>
            <a:ext cx="2107189" cy="369332"/>
          </a:xfrm>
          <a:prstGeom prst="wedgeRoundRectCallout">
            <a:avLst>
              <a:gd name="adj1" fmla="val -47291"/>
              <a:gd name="adj2" fmla="val -11425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Made of single cell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2438400" y="1733312"/>
            <a:ext cx="2107189" cy="369332"/>
          </a:xfrm>
          <a:prstGeom prst="wedgeRoundRectCallout">
            <a:avLst>
              <a:gd name="adj1" fmla="val 50346"/>
              <a:gd name="adj2" fmla="val -12457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Made of many cells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4948" y="1504950"/>
            <a:ext cx="2947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In unicellular organisms, all functions are carried out by the single cell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57600" y="1504950"/>
            <a:ext cx="2947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Many cells group together in a single body and assume different functions in it to form various body parts.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4948" y="2343150"/>
            <a:ext cx="2947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/>
            <a:r>
              <a:rPr lang="en-US" dirty="0">
                <a:latin typeface="+mj-lt"/>
              </a:rPr>
              <a:t>E.g. 	</a:t>
            </a:r>
            <a:r>
              <a:rPr lang="en-US" dirty="0" err="1">
                <a:latin typeface="+mj-lt"/>
              </a:rPr>
              <a:t>Chlamydomonas</a:t>
            </a:r>
            <a:r>
              <a:rPr lang="en-US" dirty="0">
                <a:latin typeface="+mj-lt"/>
              </a:rPr>
              <a:t>, </a:t>
            </a:r>
          </a:p>
          <a:p>
            <a:pPr marL="400050" indent="-400050"/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Paramoecium</a:t>
            </a:r>
            <a:r>
              <a:rPr lang="en-US" dirty="0">
                <a:latin typeface="+mj-lt"/>
              </a:rPr>
              <a:t>, </a:t>
            </a:r>
          </a:p>
          <a:p>
            <a:pPr marL="400050" indent="-400050"/>
            <a:r>
              <a:rPr lang="en-US" dirty="0">
                <a:latin typeface="+mj-lt"/>
              </a:rPr>
              <a:t>	</a:t>
            </a:r>
            <a:r>
              <a:rPr lang="en-US" dirty="0"/>
              <a:t>bacteria</a:t>
            </a:r>
            <a:r>
              <a:rPr lang="en-US" dirty="0">
                <a:latin typeface="+mj-lt"/>
              </a:rPr>
              <a:t> etc.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57600" y="2624554"/>
            <a:ext cx="294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/>
            <a:r>
              <a:rPr lang="en-US" dirty="0">
                <a:latin typeface="+mj-lt"/>
              </a:rPr>
              <a:t>E.g. 	Some fungi, plants and animals.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546303" y="3327615"/>
            <a:ext cx="898737" cy="1368264"/>
            <a:chOff x="864394" y="3028950"/>
            <a:chExt cx="1485044" cy="2260876"/>
          </a:xfrm>
        </p:grpSpPr>
        <p:grpSp>
          <p:nvGrpSpPr>
            <p:cNvPr id="27" name="Group 26"/>
            <p:cNvGrpSpPr/>
            <p:nvPr/>
          </p:nvGrpSpPr>
          <p:grpSpPr>
            <a:xfrm>
              <a:off x="864394" y="3106058"/>
              <a:ext cx="797720" cy="1094246"/>
              <a:chOff x="864394" y="3106058"/>
              <a:chExt cx="797720" cy="1094246"/>
            </a:xfrm>
          </p:grpSpPr>
          <p:sp>
            <p:nvSpPr>
              <p:cNvPr id="29" name="Freeform 28"/>
              <p:cNvSpPr/>
              <p:nvPr/>
            </p:nvSpPr>
            <p:spPr>
              <a:xfrm>
                <a:off x="864394" y="3106058"/>
                <a:ext cx="772962" cy="1094246"/>
              </a:xfrm>
              <a:custGeom>
                <a:avLst/>
                <a:gdLst>
                  <a:gd name="connsiteX0" fmla="*/ 759619 w 772962"/>
                  <a:gd name="connsiteY0" fmla="*/ 591802 h 1094246"/>
                  <a:gd name="connsiteX1" fmla="*/ 769144 w 772962"/>
                  <a:gd name="connsiteY1" fmla="*/ 515602 h 1094246"/>
                  <a:gd name="connsiteX2" fmla="*/ 771525 w 772962"/>
                  <a:gd name="connsiteY2" fmla="*/ 329865 h 1094246"/>
                  <a:gd name="connsiteX3" fmla="*/ 747712 w 772962"/>
                  <a:gd name="connsiteY3" fmla="*/ 141746 h 1094246"/>
                  <a:gd name="connsiteX4" fmla="*/ 652462 w 772962"/>
                  <a:gd name="connsiteY4" fmla="*/ 8396 h 1094246"/>
                  <a:gd name="connsiteX5" fmla="*/ 507206 w 772962"/>
                  <a:gd name="connsiteY5" fmla="*/ 34590 h 1094246"/>
                  <a:gd name="connsiteX6" fmla="*/ 350044 w 772962"/>
                  <a:gd name="connsiteY6" fmla="*/ 203658 h 1094246"/>
                  <a:gd name="connsiteX7" fmla="*/ 264319 w 772962"/>
                  <a:gd name="connsiteY7" fmla="*/ 577515 h 1094246"/>
                  <a:gd name="connsiteX8" fmla="*/ 211931 w 772962"/>
                  <a:gd name="connsiteY8" fmla="*/ 839452 h 1094246"/>
                  <a:gd name="connsiteX9" fmla="*/ 100012 w 772962"/>
                  <a:gd name="connsiteY9" fmla="*/ 1025190 h 1094246"/>
                  <a:gd name="connsiteX10" fmla="*/ 0 w 772962"/>
                  <a:gd name="connsiteY10" fmla="*/ 1094246 h 1094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2962" h="1094246">
                    <a:moveTo>
                      <a:pt x="759619" y="591802"/>
                    </a:moveTo>
                    <a:cubicBezTo>
                      <a:pt x="763389" y="575530"/>
                      <a:pt x="767160" y="559258"/>
                      <a:pt x="769144" y="515602"/>
                    </a:cubicBezTo>
                    <a:cubicBezTo>
                      <a:pt x="771128" y="471946"/>
                      <a:pt x="775097" y="392174"/>
                      <a:pt x="771525" y="329865"/>
                    </a:cubicBezTo>
                    <a:cubicBezTo>
                      <a:pt x="767953" y="267556"/>
                      <a:pt x="767556" y="195324"/>
                      <a:pt x="747712" y="141746"/>
                    </a:cubicBezTo>
                    <a:cubicBezTo>
                      <a:pt x="727868" y="88168"/>
                      <a:pt x="692546" y="26255"/>
                      <a:pt x="652462" y="8396"/>
                    </a:cubicBezTo>
                    <a:cubicBezTo>
                      <a:pt x="612378" y="-9463"/>
                      <a:pt x="557609" y="2046"/>
                      <a:pt x="507206" y="34590"/>
                    </a:cubicBezTo>
                    <a:cubicBezTo>
                      <a:pt x="456803" y="67134"/>
                      <a:pt x="390525" y="113170"/>
                      <a:pt x="350044" y="203658"/>
                    </a:cubicBezTo>
                    <a:cubicBezTo>
                      <a:pt x="309563" y="294146"/>
                      <a:pt x="287338" y="471549"/>
                      <a:pt x="264319" y="577515"/>
                    </a:cubicBezTo>
                    <a:cubicBezTo>
                      <a:pt x="241300" y="683481"/>
                      <a:pt x="239315" y="764840"/>
                      <a:pt x="211931" y="839452"/>
                    </a:cubicBezTo>
                    <a:cubicBezTo>
                      <a:pt x="184547" y="914064"/>
                      <a:pt x="135334" y="982724"/>
                      <a:pt x="100012" y="1025190"/>
                    </a:cubicBezTo>
                    <a:cubicBezTo>
                      <a:pt x="64690" y="1067656"/>
                      <a:pt x="32345" y="1080951"/>
                      <a:pt x="0" y="1094246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1652589" y="3614518"/>
                <a:ext cx="9525" cy="76200"/>
              </a:xfrm>
              <a:custGeom>
                <a:avLst/>
                <a:gdLst>
                  <a:gd name="connsiteX0" fmla="*/ 759619 w 772962"/>
                  <a:gd name="connsiteY0" fmla="*/ 591802 h 1094246"/>
                  <a:gd name="connsiteX1" fmla="*/ 769144 w 772962"/>
                  <a:gd name="connsiteY1" fmla="*/ 515602 h 1094246"/>
                  <a:gd name="connsiteX2" fmla="*/ 771525 w 772962"/>
                  <a:gd name="connsiteY2" fmla="*/ 329865 h 1094246"/>
                  <a:gd name="connsiteX3" fmla="*/ 747712 w 772962"/>
                  <a:gd name="connsiteY3" fmla="*/ 141746 h 1094246"/>
                  <a:gd name="connsiteX4" fmla="*/ 652462 w 772962"/>
                  <a:gd name="connsiteY4" fmla="*/ 8396 h 1094246"/>
                  <a:gd name="connsiteX5" fmla="*/ 507206 w 772962"/>
                  <a:gd name="connsiteY5" fmla="*/ 34590 h 1094246"/>
                  <a:gd name="connsiteX6" fmla="*/ 350044 w 772962"/>
                  <a:gd name="connsiteY6" fmla="*/ 203658 h 1094246"/>
                  <a:gd name="connsiteX7" fmla="*/ 264319 w 772962"/>
                  <a:gd name="connsiteY7" fmla="*/ 577515 h 1094246"/>
                  <a:gd name="connsiteX8" fmla="*/ 211931 w 772962"/>
                  <a:gd name="connsiteY8" fmla="*/ 839452 h 1094246"/>
                  <a:gd name="connsiteX9" fmla="*/ 100012 w 772962"/>
                  <a:gd name="connsiteY9" fmla="*/ 1025190 h 1094246"/>
                  <a:gd name="connsiteX10" fmla="*/ 0 w 772962"/>
                  <a:gd name="connsiteY10" fmla="*/ 1094246 h 1094246"/>
                  <a:gd name="connsiteX0" fmla="*/ 659607 w 672950"/>
                  <a:gd name="connsiteY0" fmla="*/ 591802 h 1025190"/>
                  <a:gd name="connsiteX1" fmla="*/ 669132 w 672950"/>
                  <a:gd name="connsiteY1" fmla="*/ 515602 h 1025190"/>
                  <a:gd name="connsiteX2" fmla="*/ 671513 w 672950"/>
                  <a:gd name="connsiteY2" fmla="*/ 329865 h 1025190"/>
                  <a:gd name="connsiteX3" fmla="*/ 647700 w 672950"/>
                  <a:gd name="connsiteY3" fmla="*/ 141746 h 1025190"/>
                  <a:gd name="connsiteX4" fmla="*/ 552450 w 672950"/>
                  <a:gd name="connsiteY4" fmla="*/ 8396 h 1025190"/>
                  <a:gd name="connsiteX5" fmla="*/ 407194 w 672950"/>
                  <a:gd name="connsiteY5" fmla="*/ 34590 h 1025190"/>
                  <a:gd name="connsiteX6" fmla="*/ 250032 w 672950"/>
                  <a:gd name="connsiteY6" fmla="*/ 203658 h 1025190"/>
                  <a:gd name="connsiteX7" fmla="*/ 164307 w 672950"/>
                  <a:gd name="connsiteY7" fmla="*/ 577515 h 1025190"/>
                  <a:gd name="connsiteX8" fmla="*/ 111919 w 672950"/>
                  <a:gd name="connsiteY8" fmla="*/ 839452 h 1025190"/>
                  <a:gd name="connsiteX9" fmla="*/ 0 w 672950"/>
                  <a:gd name="connsiteY9" fmla="*/ 1025190 h 1025190"/>
                  <a:gd name="connsiteX0" fmla="*/ 547688 w 561031"/>
                  <a:gd name="connsiteY0" fmla="*/ 591802 h 839452"/>
                  <a:gd name="connsiteX1" fmla="*/ 557213 w 561031"/>
                  <a:gd name="connsiteY1" fmla="*/ 515602 h 839452"/>
                  <a:gd name="connsiteX2" fmla="*/ 559594 w 561031"/>
                  <a:gd name="connsiteY2" fmla="*/ 329865 h 839452"/>
                  <a:gd name="connsiteX3" fmla="*/ 535781 w 561031"/>
                  <a:gd name="connsiteY3" fmla="*/ 141746 h 839452"/>
                  <a:gd name="connsiteX4" fmla="*/ 440531 w 561031"/>
                  <a:gd name="connsiteY4" fmla="*/ 8396 h 839452"/>
                  <a:gd name="connsiteX5" fmla="*/ 295275 w 561031"/>
                  <a:gd name="connsiteY5" fmla="*/ 34590 h 839452"/>
                  <a:gd name="connsiteX6" fmla="*/ 138113 w 561031"/>
                  <a:gd name="connsiteY6" fmla="*/ 203658 h 839452"/>
                  <a:gd name="connsiteX7" fmla="*/ 52388 w 561031"/>
                  <a:gd name="connsiteY7" fmla="*/ 577515 h 839452"/>
                  <a:gd name="connsiteX8" fmla="*/ 0 w 561031"/>
                  <a:gd name="connsiteY8" fmla="*/ 839452 h 839452"/>
                  <a:gd name="connsiteX0" fmla="*/ 495300 w 508643"/>
                  <a:gd name="connsiteY0" fmla="*/ 591802 h 591802"/>
                  <a:gd name="connsiteX1" fmla="*/ 504825 w 508643"/>
                  <a:gd name="connsiteY1" fmla="*/ 515602 h 591802"/>
                  <a:gd name="connsiteX2" fmla="*/ 507206 w 508643"/>
                  <a:gd name="connsiteY2" fmla="*/ 329865 h 591802"/>
                  <a:gd name="connsiteX3" fmla="*/ 483393 w 508643"/>
                  <a:gd name="connsiteY3" fmla="*/ 141746 h 591802"/>
                  <a:gd name="connsiteX4" fmla="*/ 388143 w 508643"/>
                  <a:gd name="connsiteY4" fmla="*/ 8396 h 591802"/>
                  <a:gd name="connsiteX5" fmla="*/ 242887 w 508643"/>
                  <a:gd name="connsiteY5" fmla="*/ 34590 h 591802"/>
                  <a:gd name="connsiteX6" fmla="*/ 85725 w 508643"/>
                  <a:gd name="connsiteY6" fmla="*/ 203658 h 591802"/>
                  <a:gd name="connsiteX7" fmla="*/ 0 w 508643"/>
                  <a:gd name="connsiteY7" fmla="*/ 577515 h 591802"/>
                  <a:gd name="connsiteX0" fmla="*/ 409575 w 422918"/>
                  <a:gd name="connsiteY0" fmla="*/ 591802 h 591802"/>
                  <a:gd name="connsiteX1" fmla="*/ 419100 w 422918"/>
                  <a:gd name="connsiteY1" fmla="*/ 515602 h 591802"/>
                  <a:gd name="connsiteX2" fmla="*/ 421481 w 422918"/>
                  <a:gd name="connsiteY2" fmla="*/ 329865 h 591802"/>
                  <a:gd name="connsiteX3" fmla="*/ 397668 w 422918"/>
                  <a:gd name="connsiteY3" fmla="*/ 141746 h 591802"/>
                  <a:gd name="connsiteX4" fmla="*/ 302418 w 422918"/>
                  <a:gd name="connsiteY4" fmla="*/ 8396 h 591802"/>
                  <a:gd name="connsiteX5" fmla="*/ 157162 w 422918"/>
                  <a:gd name="connsiteY5" fmla="*/ 34590 h 591802"/>
                  <a:gd name="connsiteX6" fmla="*/ 0 w 422918"/>
                  <a:gd name="connsiteY6" fmla="*/ 203658 h 591802"/>
                  <a:gd name="connsiteX0" fmla="*/ 252413 w 265756"/>
                  <a:gd name="connsiteY0" fmla="*/ 591802 h 591802"/>
                  <a:gd name="connsiteX1" fmla="*/ 261938 w 265756"/>
                  <a:gd name="connsiteY1" fmla="*/ 515602 h 591802"/>
                  <a:gd name="connsiteX2" fmla="*/ 264319 w 265756"/>
                  <a:gd name="connsiteY2" fmla="*/ 329865 h 591802"/>
                  <a:gd name="connsiteX3" fmla="*/ 240506 w 265756"/>
                  <a:gd name="connsiteY3" fmla="*/ 141746 h 591802"/>
                  <a:gd name="connsiteX4" fmla="*/ 145256 w 265756"/>
                  <a:gd name="connsiteY4" fmla="*/ 8396 h 591802"/>
                  <a:gd name="connsiteX5" fmla="*/ 0 w 265756"/>
                  <a:gd name="connsiteY5" fmla="*/ 34590 h 591802"/>
                  <a:gd name="connsiteX0" fmla="*/ 107157 w 120500"/>
                  <a:gd name="connsiteY0" fmla="*/ 583406 h 583406"/>
                  <a:gd name="connsiteX1" fmla="*/ 116682 w 120500"/>
                  <a:gd name="connsiteY1" fmla="*/ 507206 h 583406"/>
                  <a:gd name="connsiteX2" fmla="*/ 119063 w 120500"/>
                  <a:gd name="connsiteY2" fmla="*/ 321469 h 583406"/>
                  <a:gd name="connsiteX3" fmla="*/ 95250 w 120500"/>
                  <a:gd name="connsiteY3" fmla="*/ 133350 h 583406"/>
                  <a:gd name="connsiteX4" fmla="*/ 0 w 120500"/>
                  <a:gd name="connsiteY4" fmla="*/ 0 h 583406"/>
                  <a:gd name="connsiteX0" fmla="*/ 11907 w 25250"/>
                  <a:gd name="connsiteY0" fmla="*/ 450056 h 450056"/>
                  <a:gd name="connsiteX1" fmla="*/ 21432 w 25250"/>
                  <a:gd name="connsiteY1" fmla="*/ 373856 h 450056"/>
                  <a:gd name="connsiteX2" fmla="*/ 23813 w 25250"/>
                  <a:gd name="connsiteY2" fmla="*/ 188119 h 450056"/>
                  <a:gd name="connsiteX3" fmla="*/ 0 w 25250"/>
                  <a:gd name="connsiteY3" fmla="*/ 0 h 450056"/>
                  <a:gd name="connsiteX0" fmla="*/ 0 w 13343"/>
                  <a:gd name="connsiteY0" fmla="*/ 261937 h 261937"/>
                  <a:gd name="connsiteX1" fmla="*/ 9525 w 13343"/>
                  <a:gd name="connsiteY1" fmla="*/ 185737 h 261937"/>
                  <a:gd name="connsiteX2" fmla="*/ 11906 w 13343"/>
                  <a:gd name="connsiteY2" fmla="*/ 0 h 261937"/>
                  <a:gd name="connsiteX0" fmla="*/ 0 w 9525"/>
                  <a:gd name="connsiteY0" fmla="*/ 76200 h 76200"/>
                  <a:gd name="connsiteX1" fmla="*/ 9525 w 9525"/>
                  <a:gd name="connsiteY1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6200">
                    <a:moveTo>
                      <a:pt x="0" y="76200"/>
                    </a:moveTo>
                    <a:cubicBezTo>
                      <a:pt x="3770" y="59928"/>
                      <a:pt x="7541" y="43656"/>
                      <a:pt x="9525" y="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rot="16200000">
              <a:off x="500366" y="3440753"/>
              <a:ext cx="2260876" cy="1437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" name="Picture 2" descr="\\192.168.1.18\mt_school\2014_15\01 STATE_BOARD_MH\ENGLISH_MED\TAT_2014 - 15\10th std\Biology\Chapter12\Images\binary_fission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7" t="56174" r="79577" b="10804"/>
          <a:stretch/>
        </p:blipFill>
        <p:spPr bwMode="auto">
          <a:xfrm>
            <a:off x="1868187" y="3257550"/>
            <a:ext cx="500932" cy="150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192.168.1.20\home\CBSE_BIO_TAT_2014-15\Std 9th\Chpt 5\New folder\ur_87651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r="8042"/>
          <a:stretch/>
        </p:blipFill>
        <p:spPr bwMode="auto">
          <a:xfrm>
            <a:off x="644948" y="3468601"/>
            <a:ext cx="1111628" cy="125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" grpId="0" animBg="1"/>
      <p:bldP spid="18" grpId="0" animBg="1"/>
      <p:bldP spid="18" grpId="1" animBg="1"/>
      <p:bldP spid="21" grpId="0" animBg="1"/>
      <p:bldP spid="2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3621" y="292545"/>
            <a:ext cx="2226635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Bookman Old Style" pitchFamily="18" charset="0"/>
              </a:rPr>
              <a:t>CELL THEORY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6165" y="612584"/>
            <a:ext cx="841828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The first theory was proposed by M.J. </a:t>
            </a:r>
            <a:r>
              <a:rPr lang="en-US" dirty="0" err="1">
                <a:latin typeface="+mj-lt"/>
              </a:rPr>
              <a:t>Schleiden</a:t>
            </a:r>
            <a:r>
              <a:rPr lang="en-US" dirty="0">
                <a:latin typeface="+mj-lt"/>
              </a:rPr>
              <a:t> and Theodore Schwann (1838-39).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It states that “All plants &amp; animals are composed of cells and cell is the basic unit of life.”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In 1885,  R. Virchow modified this theory by suggesting that</a:t>
            </a:r>
          </a:p>
        </p:txBody>
      </p:sp>
      <p:pic>
        <p:nvPicPr>
          <p:cNvPr id="5" name="Picture 2" descr="\\192.168.1.18\mt_school\2014_15\01 STATE_BOARD_MH\ENGLISH_MED\TAT_2014 - 15\9th std\Biology\Chapter5\Images\schwann-edi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10"/>
          <a:stretch/>
        </p:blipFill>
        <p:spPr bwMode="auto">
          <a:xfrm>
            <a:off x="685800" y="2250356"/>
            <a:ext cx="2170322" cy="2413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192.168.1.18\mt_school\2014_15\01 STATE_BOARD_MH\ENGLISH_MED\TAT_2014 - 15\9th std\Biology\Chapter5\Images\TheodorSchwan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50356"/>
            <a:ext cx="2177556" cy="2413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66800" y="1881024"/>
            <a:ext cx="4790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“All cells arise from pre-existing cells”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466165" y="722486"/>
            <a:ext cx="7286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Different scientists proposed different theories regarding the study of cells.</a:t>
            </a:r>
          </a:p>
        </p:txBody>
      </p:sp>
      <p:pic>
        <p:nvPicPr>
          <p:cNvPr id="1027" name="Picture 3" descr="\\192.168.1.18\mt_school\2014_15\01 STATE_BOARD_MH\ENGLISH_MED\TAT_2014 - 15\9th std\Biology\Chapter5\Images\Rudolf_Virchow_NLM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478" y="2365974"/>
            <a:ext cx="1535922" cy="2105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533400" y="3105150"/>
            <a:ext cx="3429000" cy="1601180"/>
            <a:chOff x="1084518" y="4579501"/>
            <a:chExt cx="3429000" cy="1601180"/>
          </a:xfrm>
        </p:grpSpPr>
        <p:pic>
          <p:nvPicPr>
            <p:cNvPr id="11" name="Picture 2" descr="\\192.168.1.18\mt_school\2014_15\01 STATE_BOARD_MH\ENGLISH_MED\TAT_2014 - 15\9th std\Biology\Chapter5\Images\Cancer cell-dividing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17500" y1="45930" x2="4500" y2="49419"/>
                          <a14:foregroundMark x1="36100" y1="25775" x2="35900" y2="76550"/>
                          <a14:foregroundMark x1="92600" y1="12016" x2="84400" y2="32364"/>
                          <a14:foregroundMark x1="93400" y1="84884" x2="82600" y2="65310"/>
                          <a14:foregroundMark x1="7900" y1="37597" x2="7900" y2="37597"/>
                          <a14:foregroundMark x1="14600" y1="35659" x2="14600" y2="35659"/>
                          <a14:foregroundMark x1="8100" y1="36047" x2="8100" y2="360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506"/>
            <a:stretch/>
          </p:blipFill>
          <p:spPr bwMode="auto">
            <a:xfrm>
              <a:off x="1084518" y="4579501"/>
              <a:ext cx="3429000" cy="160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Down Arrow 9"/>
            <p:cNvSpPr/>
            <p:nvPr/>
          </p:nvSpPr>
          <p:spPr>
            <a:xfrm rot="16200000">
              <a:off x="1841107" y="5337177"/>
              <a:ext cx="166073" cy="251901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 rot="16200000">
              <a:off x="2703120" y="5337177"/>
              <a:ext cx="166073" cy="251901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 rot="14400000">
              <a:off x="3622283" y="5067402"/>
              <a:ext cx="166073" cy="251901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 rot="7200000" flipV="1">
              <a:off x="3622282" y="5546827"/>
              <a:ext cx="166073" cy="251901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168" y="2557364"/>
            <a:ext cx="5108792" cy="177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\\192.168.1.18\mt_school\2014_15\01 STATE_BOARD_MH\ENGLISH_MED\TAT_2014 - 15\9th std\Biology\Chapter5\Images\maxresdefault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9" t="8716" r="12329"/>
          <a:stretch/>
        </p:blipFill>
        <p:spPr bwMode="auto">
          <a:xfrm>
            <a:off x="917979" y="1651038"/>
            <a:ext cx="3902420" cy="265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47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8" grpId="0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State board (Images, animations and Videos)\9th\Chpt. 5\H-76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22974"/>
            <a:ext cx="3009899" cy="375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303426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Bookman Old Style" panose="02050604050505020204" pitchFamily="18" charset="0"/>
              </a:rPr>
              <a:t>With the discovery of electron microscope in 1940, </a:t>
            </a:r>
            <a:br>
              <a:rPr lang="en-US" sz="2000" dirty="0">
                <a:latin typeface="Bookman Old Style" panose="020506040505050202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</a:rPr>
              <a:t>it was easy to understand the complex structure of a cell.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9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5926</TotalTime>
  <Words>328</Words>
  <Application>Microsoft Office PowerPoint</Application>
  <PresentationFormat>On-screen Show (16:9)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1277</cp:revision>
  <cp:lastPrinted>2024-01-23T10:38:04Z</cp:lastPrinted>
  <dcterms:created xsi:type="dcterms:W3CDTF">2013-07-31T12:47:49Z</dcterms:created>
  <dcterms:modified xsi:type="dcterms:W3CDTF">2024-01-23T10:38:17Z</dcterms:modified>
</cp:coreProperties>
</file>