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>
        <p:scale>
          <a:sx n="75" d="100"/>
          <a:sy n="75" d="100"/>
        </p:scale>
        <p:origin x="-756" y="-11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3347" y="1657350"/>
            <a:ext cx="35173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M11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5750"/>
            <a:ext cx="78486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We have seen some important organelles of a cell.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All the organelles where covered by a membrane.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Cells having such membrane bound organelles are called </a:t>
            </a:r>
            <a:r>
              <a:rPr lang="en-US" b="1" dirty="0" smtClean="0">
                <a:latin typeface="Bookman Old Style" panose="02050604050505020204" pitchFamily="18" charset="0"/>
              </a:rPr>
              <a:t>Eukaryotic cells.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Where as the cells which do not have membrane bound organelles are called </a:t>
            </a:r>
            <a:r>
              <a:rPr lang="en-US" b="1" dirty="0" smtClean="0">
                <a:latin typeface="Bookman Old Style" panose="02050604050505020204" pitchFamily="18" charset="0"/>
              </a:rPr>
              <a:t>Prokaryotic cells.</a:t>
            </a:r>
          </a:p>
        </p:txBody>
      </p:sp>
    </p:spTree>
    <p:extLst>
      <p:ext uri="{BB962C8B-B14F-4D97-AF65-F5344CB8AC3E}">
        <p14:creationId xmlns:p14="http://schemas.microsoft.com/office/powerpoint/2010/main" val="17871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5434599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Characteristics of Eukaryotic cells :</a:t>
            </a:r>
            <a:endParaRPr lang="en-US" sz="2800" b="1" dirty="0">
              <a:solidFill>
                <a:schemeClr val="bg1"/>
              </a:solidFill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24163"/>
            <a:ext cx="5105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have a well defined nucleus i.e. with nuclear membrane, nucleolus and nucleoplasm.</a:t>
            </a:r>
          </a:p>
          <a:p>
            <a:pPr marL="342900" indent="-342900">
              <a:spcBef>
                <a:spcPts val="1200"/>
              </a:spcBef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Size of the eukaryotic cell ranges from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5-100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>
                <a:latin typeface="Bookman Old Style" panose="02050604050505020204" pitchFamily="18" charset="0"/>
              </a:rPr>
              <a:t>m i.e. they are comparatively larger in size.</a:t>
            </a:r>
          </a:p>
          <a:p>
            <a:pPr marL="342900" indent="-342900">
              <a:spcBef>
                <a:spcPts val="1200"/>
              </a:spcBef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have more than one chromosome.</a:t>
            </a:r>
          </a:p>
          <a:p>
            <a:pPr marL="342900" indent="-342900">
              <a:spcBef>
                <a:spcPts val="1200"/>
              </a:spcBef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are present in higher advanced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unicellular and multicellular plants and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animals.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7170" name="Picture 2" descr="D:\State board (Images, animations and Videos)\9th\Chpt. 5\biobook_cells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75052"/>
            <a:ext cx="2701834" cy="20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5434599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Characteristics of Prokaryotic cells :</a:t>
            </a:r>
            <a:endParaRPr lang="en-US" sz="2800" b="1" dirty="0">
              <a:solidFill>
                <a:schemeClr val="bg1"/>
              </a:solidFill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742950"/>
            <a:ext cx="491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Prokaryotic cells have three basic structures i.e. plasma membrane, cytoplasm and nuclear material.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Their nucleus lacks nuclear membrane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160" y="185547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therefore, their genetic material (DNA) lies in direct contact with the cytoplasm.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722424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contain a single chromosome.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Such undefined region of the cytoplasm containing DNA is called </a:t>
            </a:r>
            <a:r>
              <a:rPr lang="en-US" b="1" dirty="0" smtClean="0">
                <a:latin typeface="Bookman Old Style" panose="02050604050505020204" pitchFamily="18" charset="0"/>
              </a:rPr>
              <a:t>nucleoid.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Membrane bound organelles are absent.</a:t>
            </a:r>
          </a:p>
        </p:txBody>
      </p:sp>
      <p:pic>
        <p:nvPicPr>
          <p:cNvPr id="8194" name="Picture 2" descr="D:\State board (Images, animations and Videos)\9th\Chpt. 5\celul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16" y="639317"/>
            <a:ext cx="2759251" cy="23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55341" y="800997"/>
            <a:ext cx="412598" cy="100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11932" y="642673"/>
            <a:ext cx="412598" cy="100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37719" y="1231485"/>
            <a:ext cx="412598" cy="100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82700" y="1424890"/>
            <a:ext cx="592328" cy="100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29481" y="2357060"/>
            <a:ext cx="361584" cy="100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33075" y="1830567"/>
            <a:ext cx="361584" cy="100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28629" y="1929418"/>
            <a:ext cx="388285" cy="100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20652" y="730934"/>
            <a:ext cx="633795" cy="249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+mj-lt"/>
              </a:rPr>
              <a:t>Cell wall</a:t>
            </a:r>
            <a:endParaRPr lang="en-US" sz="12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8780" y="521770"/>
            <a:ext cx="784360" cy="249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+mj-lt"/>
              </a:rPr>
              <a:t>Ribosomes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87657" y="1156567"/>
            <a:ext cx="592248" cy="249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+mj-lt"/>
              </a:rPr>
              <a:t>Flagella</a:t>
            </a:r>
            <a:endParaRPr lang="en-US" sz="12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96200" y="1501001"/>
            <a:ext cx="936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Nucleoid</a:t>
            </a:r>
            <a:endParaRPr lang="en-US" sz="1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57866" y="2266019"/>
            <a:ext cx="607177" cy="249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+mj-lt"/>
              </a:rPr>
              <a:t>Capsule</a:t>
            </a:r>
            <a:endParaRPr lang="en-US" sz="12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29250" y="1690799"/>
            <a:ext cx="911997" cy="416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j-lt"/>
              </a:rPr>
              <a:t>Cell membrane</a:t>
            </a:r>
            <a:endParaRPr lang="en-US" sz="12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67400" y="2571750"/>
            <a:ext cx="841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+mj-lt"/>
              </a:rPr>
              <a:t>Cytoplasm</a:t>
            </a:r>
            <a:endParaRPr lang="en-US" sz="1200" dirty="0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648450" y="2362200"/>
            <a:ext cx="400051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Rectangle 7170"/>
          <p:cNvSpPr/>
          <p:nvPr/>
        </p:nvSpPr>
        <p:spPr>
          <a:xfrm>
            <a:off x="7786603" y="1349464"/>
            <a:ext cx="468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DNA</a:t>
            </a:r>
            <a:endParaRPr lang="en-US" sz="12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3657600" y="1690799"/>
            <a:ext cx="1015475" cy="346363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7172" name="Freeform 7171"/>
          <p:cNvSpPr/>
          <p:nvPr/>
        </p:nvSpPr>
        <p:spPr>
          <a:xfrm>
            <a:off x="6627013" y="1512108"/>
            <a:ext cx="605932" cy="717258"/>
          </a:xfrm>
          <a:custGeom>
            <a:avLst/>
            <a:gdLst>
              <a:gd name="connsiteX0" fmla="*/ 21437 w 605932"/>
              <a:gd name="connsiteY0" fmla="*/ 7130 h 717258"/>
              <a:gd name="connsiteX1" fmla="*/ 7150 w 605932"/>
              <a:gd name="connsiteY1" fmla="*/ 183342 h 717258"/>
              <a:gd name="connsiteX2" fmla="*/ 45250 w 605932"/>
              <a:gd name="connsiteY2" fmla="*/ 297642 h 717258"/>
              <a:gd name="connsiteX3" fmla="*/ 150025 w 605932"/>
              <a:gd name="connsiteY3" fmla="*/ 292880 h 717258"/>
              <a:gd name="connsiteX4" fmla="*/ 154787 w 605932"/>
              <a:gd name="connsiteY4" fmla="*/ 326217 h 717258"/>
              <a:gd name="connsiteX5" fmla="*/ 240512 w 605932"/>
              <a:gd name="connsiteY5" fmla="*/ 426230 h 717258"/>
              <a:gd name="connsiteX6" fmla="*/ 359575 w 605932"/>
              <a:gd name="connsiteY6" fmla="*/ 354792 h 717258"/>
              <a:gd name="connsiteX7" fmla="*/ 435775 w 605932"/>
              <a:gd name="connsiteY7" fmla="*/ 426230 h 717258"/>
              <a:gd name="connsiteX8" fmla="*/ 502450 w 605932"/>
              <a:gd name="connsiteY8" fmla="*/ 435755 h 717258"/>
              <a:gd name="connsiteX9" fmla="*/ 435775 w 605932"/>
              <a:gd name="connsiteY9" fmla="*/ 497667 h 717258"/>
              <a:gd name="connsiteX10" fmla="*/ 373862 w 605932"/>
              <a:gd name="connsiteY10" fmla="*/ 483380 h 717258"/>
              <a:gd name="connsiteX11" fmla="*/ 350050 w 605932"/>
              <a:gd name="connsiteY11" fmla="*/ 550055 h 717258"/>
              <a:gd name="connsiteX12" fmla="*/ 354812 w 605932"/>
              <a:gd name="connsiteY12" fmla="*/ 640542 h 717258"/>
              <a:gd name="connsiteX13" fmla="*/ 459587 w 605932"/>
              <a:gd name="connsiteY13" fmla="*/ 716742 h 717258"/>
              <a:gd name="connsiteX14" fmla="*/ 559600 w 605932"/>
              <a:gd name="connsiteY14" fmla="*/ 664355 h 717258"/>
              <a:gd name="connsiteX15" fmla="*/ 602462 w 605932"/>
              <a:gd name="connsiteY15" fmla="*/ 492905 h 717258"/>
              <a:gd name="connsiteX16" fmla="*/ 583412 w 605932"/>
              <a:gd name="connsiteY16" fmla="*/ 407180 h 717258"/>
              <a:gd name="connsiteX17" fmla="*/ 426250 w 605932"/>
              <a:gd name="connsiteY17" fmla="*/ 207155 h 717258"/>
              <a:gd name="connsiteX18" fmla="*/ 335762 w 605932"/>
              <a:gd name="connsiteY18" fmla="*/ 173817 h 717258"/>
              <a:gd name="connsiteX19" fmla="*/ 211937 w 605932"/>
              <a:gd name="connsiteY19" fmla="*/ 316692 h 717258"/>
              <a:gd name="connsiteX20" fmla="*/ 221462 w 605932"/>
              <a:gd name="connsiteY20" fmla="*/ 269067 h 717258"/>
              <a:gd name="connsiteX21" fmla="*/ 264325 w 605932"/>
              <a:gd name="connsiteY21" fmla="*/ 140480 h 717258"/>
              <a:gd name="connsiteX22" fmla="*/ 211937 w 605932"/>
              <a:gd name="connsiteY22" fmla="*/ 45230 h 717258"/>
              <a:gd name="connsiteX23" fmla="*/ 21437 w 605932"/>
              <a:gd name="connsiteY23" fmla="*/ 7130 h 71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5932" h="717258">
                <a:moveTo>
                  <a:pt x="21437" y="7130"/>
                </a:moveTo>
                <a:cubicBezTo>
                  <a:pt x="-12694" y="30149"/>
                  <a:pt x="3181" y="134923"/>
                  <a:pt x="7150" y="183342"/>
                </a:cubicBezTo>
                <a:cubicBezTo>
                  <a:pt x="11119" y="231761"/>
                  <a:pt x="21438" y="279386"/>
                  <a:pt x="45250" y="297642"/>
                </a:cubicBezTo>
                <a:cubicBezTo>
                  <a:pt x="69062" y="315898"/>
                  <a:pt x="131769" y="288118"/>
                  <a:pt x="150025" y="292880"/>
                </a:cubicBezTo>
                <a:cubicBezTo>
                  <a:pt x="168281" y="297642"/>
                  <a:pt x="139706" y="303992"/>
                  <a:pt x="154787" y="326217"/>
                </a:cubicBezTo>
                <a:cubicBezTo>
                  <a:pt x="169868" y="348442"/>
                  <a:pt x="206381" y="421468"/>
                  <a:pt x="240512" y="426230"/>
                </a:cubicBezTo>
                <a:cubicBezTo>
                  <a:pt x="274643" y="430992"/>
                  <a:pt x="327031" y="354792"/>
                  <a:pt x="359575" y="354792"/>
                </a:cubicBezTo>
                <a:cubicBezTo>
                  <a:pt x="392119" y="354792"/>
                  <a:pt x="411963" y="412736"/>
                  <a:pt x="435775" y="426230"/>
                </a:cubicBezTo>
                <a:cubicBezTo>
                  <a:pt x="459587" y="439724"/>
                  <a:pt x="502450" y="423849"/>
                  <a:pt x="502450" y="435755"/>
                </a:cubicBezTo>
                <a:cubicBezTo>
                  <a:pt x="502450" y="447661"/>
                  <a:pt x="457206" y="489730"/>
                  <a:pt x="435775" y="497667"/>
                </a:cubicBezTo>
                <a:cubicBezTo>
                  <a:pt x="414344" y="505604"/>
                  <a:pt x="388149" y="474649"/>
                  <a:pt x="373862" y="483380"/>
                </a:cubicBezTo>
                <a:cubicBezTo>
                  <a:pt x="359575" y="492111"/>
                  <a:pt x="353225" y="523861"/>
                  <a:pt x="350050" y="550055"/>
                </a:cubicBezTo>
                <a:cubicBezTo>
                  <a:pt x="346875" y="576249"/>
                  <a:pt x="336556" y="612761"/>
                  <a:pt x="354812" y="640542"/>
                </a:cubicBezTo>
                <a:cubicBezTo>
                  <a:pt x="373068" y="668323"/>
                  <a:pt x="425456" y="712773"/>
                  <a:pt x="459587" y="716742"/>
                </a:cubicBezTo>
                <a:cubicBezTo>
                  <a:pt x="493718" y="720711"/>
                  <a:pt x="535787" y="701661"/>
                  <a:pt x="559600" y="664355"/>
                </a:cubicBezTo>
                <a:cubicBezTo>
                  <a:pt x="583413" y="627049"/>
                  <a:pt x="598493" y="535767"/>
                  <a:pt x="602462" y="492905"/>
                </a:cubicBezTo>
                <a:cubicBezTo>
                  <a:pt x="606431" y="450043"/>
                  <a:pt x="612781" y="454805"/>
                  <a:pt x="583412" y="407180"/>
                </a:cubicBezTo>
                <a:cubicBezTo>
                  <a:pt x="554043" y="359555"/>
                  <a:pt x="467525" y="246049"/>
                  <a:pt x="426250" y="207155"/>
                </a:cubicBezTo>
                <a:cubicBezTo>
                  <a:pt x="384975" y="168261"/>
                  <a:pt x="371481" y="155561"/>
                  <a:pt x="335762" y="173817"/>
                </a:cubicBezTo>
                <a:cubicBezTo>
                  <a:pt x="300043" y="192073"/>
                  <a:pt x="230987" y="300817"/>
                  <a:pt x="211937" y="316692"/>
                </a:cubicBezTo>
                <a:cubicBezTo>
                  <a:pt x="192887" y="332567"/>
                  <a:pt x="212731" y="298436"/>
                  <a:pt x="221462" y="269067"/>
                </a:cubicBezTo>
                <a:cubicBezTo>
                  <a:pt x="230193" y="239698"/>
                  <a:pt x="265912" y="177786"/>
                  <a:pt x="264325" y="140480"/>
                </a:cubicBezTo>
                <a:cubicBezTo>
                  <a:pt x="262738" y="103174"/>
                  <a:pt x="254006" y="68249"/>
                  <a:pt x="211937" y="45230"/>
                </a:cubicBezTo>
                <a:cubicBezTo>
                  <a:pt x="169868" y="22211"/>
                  <a:pt x="55568" y="-15889"/>
                  <a:pt x="21437" y="7130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7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/>
      <p:bldP spid="5" grpId="0"/>
      <p:bldP spid="16" grpId="0"/>
      <p:bldP spid="18" grpId="0"/>
      <p:bldP spid="19" grpId="0"/>
      <p:bldP spid="20" grpId="0"/>
      <p:bldP spid="21" grpId="0"/>
      <p:bldP spid="22" grpId="0"/>
      <p:bldP spid="32" grpId="0"/>
      <p:bldP spid="7171" grpId="0"/>
      <p:bldP spid="38" grpId="0" animBg="1"/>
      <p:bldP spid="38" grpId="1" animBg="1"/>
      <p:bldP spid="7172" grpId="0" animBg="1"/>
      <p:bldP spid="7172" grpId="1" animBg="1"/>
      <p:bldP spid="717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5434599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Characteristics of Prokaryotic cells :</a:t>
            </a:r>
            <a:endParaRPr lang="en-US" sz="2800" b="1" dirty="0">
              <a:solidFill>
                <a:schemeClr val="bg1"/>
              </a:solidFill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0137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photosynthetic bacteria or blue green algae, plastids are absent.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300" y="117752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             So their chlorophyll is present in vesicles.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150495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Prokaryotic cells are smaller in size ranging from 1-10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>
                <a:latin typeface="Bookman Old Style" panose="02050604050505020204" pitchFamily="18" charset="0"/>
              </a:rPr>
              <a:t>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6451" y="2139541"/>
            <a:ext cx="4445846" cy="2361240"/>
            <a:chOff x="946451" y="2139541"/>
            <a:chExt cx="4445846" cy="2361240"/>
          </a:xfrm>
        </p:grpSpPr>
        <p:pic>
          <p:nvPicPr>
            <p:cNvPr id="12" name="Picture 3" descr="D:\State board (Images, animations and Videos)\9th\Chpt. 5\typicalstr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1678" y="2139541"/>
              <a:ext cx="1674468" cy="1639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State board (Images, animations and Videos)\9th\Chpt. 5\ur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878" y="2340614"/>
              <a:ext cx="2208626" cy="143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46451" y="3867150"/>
              <a:ext cx="2052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Bookman Old Style" panose="02050604050505020204" pitchFamily="18" charset="0"/>
                </a:rPr>
                <a:t>Blue </a:t>
              </a:r>
              <a:r>
                <a:rPr lang="en-US" dirty="0">
                  <a:latin typeface="Bookman Old Style" panose="02050604050505020204" pitchFamily="18" charset="0"/>
                </a:rPr>
                <a:t>green algae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57575" y="3854450"/>
              <a:ext cx="19347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anose="02050604050505020204" pitchFamily="18" charset="0"/>
                </a:rPr>
                <a:t>Photosynthetic bacteria</a:t>
              </a:r>
              <a:endParaRPr lang="en-US" dirty="0"/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2438400" y="1362188"/>
            <a:ext cx="2590800" cy="632374"/>
          </a:xfrm>
          <a:prstGeom prst="wedgeRoundRectCallout">
            <a:avLst>
              <a:gd name="adj1" fmla="val -38000"/>
              <a:gd name="adj2" fmla="val -732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Bacteria which perform photosynthesis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38800" y="1596476"/>
            <a:ext cx="2394436" cy="380999"/>
          </a:xfrm>
          <a:prstGeom prst="wedgeRoundRectCallout">
            <a:avLst>
              <a:gd name="adj1" fmla="val -38000"/>
              <a:gd name="adj2" fmla="val -732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like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State board (Images, animations and Videos)\9th\Chpt. 5\the-end-booke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815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7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202</Words>
  <Application>Microsoft Office PowerPoint</Application>
  <PresentationFormat>On-screen Show (16:9)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1276</cp:revision>
  <dcterms:created xsi:type="dcterms:W3CDTF">2013-07-31T12:47:49Z</dcterms:created>
  <dcterms:modified xsi:type="dcterms:W3CDTF">2015-03-05T11:45:17Z</dcterms:modified>
</cp:coreProperties>
</file>