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sldIdLst>
    <p:sldId id="335" r:id="rId2"/>
    <p:sldId id="271" r:id="rId3"/>
    <p:sldId id="336" r:id="rId4"/>
    <p:sldId id="413" r:id="rId5"/>
    <p:sldId id="400" r:id="rId6"/>
    <p:sldId id="40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00CC"/>
    <a:srgbClr val="0033CC"/>
    <a:srgbClr val="000066"/>
    <a:srgbClr val="FFFFFF"/>
    <a:srgbClr val="00FF00"/>
    <a:srgbClr val="FF99CC"/>
    <a:srgbClr val="FFFF99"/>
    <a:srgbClr val="9225FF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94" autoAdjust="0"/>
    <p:restoredTop sz="76801" autoAdjust="0"/>
  </p:normalViewPr>
  <p:slideViewPr>
    <p:cSldViewPr>
      <p:cViewPr varScale="1">
        <p:scale>
          <a:sx n="109" d="100"/>
          <a:sy n="109" d="100"/>
        </p:scale>
        <p:origin x="494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7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41771-2C6F-4520-A9D1-E19F2861FCB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812800" y="1200150"/>
            <a:ext cx="3759200" cy="3429000"/>
            <a:chOff x="584200" y="1047750"/>
            <a:chExt cx="3644900" cy="3632200"/>
          </a:xfrm>
        </p:grpSpPr>
        <p:sp>
          <p:nvSpPr>
            <p:cNvPr id="35" name="Hexagon 34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/>
              <a:srcRect/>
              <a:stretch>
                <a:fillRect l="-4000" t="1000" r="9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4"/>
              <a:srcRect/>
              <a:stretch>
                <a:fillRect l="12000" t="13000" r="18000" b="14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4000" t="6000" r="12000" b="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gif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8814" y="2315827"/>
            <a:ext cx="2209172" cy="1656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9192" y="2415314"/>
            <a:ext cx="1889926" cy="1889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587566" y="308742"/>
            <a:ext cx="2404117" cy="4159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Shapes of Cells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8583" y="800040"/>
            <a:ext cx="290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Bookman Old Style" panose="02050604050505020204" pitchFamily="18" charset="0"/>
              </a:rPr>
              <a:t>Columnar</a:t>
            </a: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8583" y="1189507"/>
            <a:ext cx="290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Bookman Old Style" panose="02050604050505020204" pitchFamily="18" charset="0"/>
              </a:rPr>
              <a:t>Circular biconcave</a:t>
            </a: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583" y="1578974"/>
            <a:ext cx="290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Bookman Old Style" panose="02050604050505020204" pitchFamily="18" charset="0"/>
              </a:rPr>
              <a:t>Spindle shaped</a:t>
            </a: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583" y="1968441"/>
            <a:ext cx="290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Bookman Old Style" panose="02050604050505020204" pitchFamily="18" charset="0"/>
              </a:rPr>
              <a:t>Oval</a:t>
            </a: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583" y="2357908"/>
            <a:ext cx="290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Bookman Old Style" panose="02050604050505020204" pitchFamily="18" charset="0"/>
              </a:rPr>
              <a:t>Irregular</a:t>
            </a: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583" y="2747375"/>
            <a:ext cx="290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Bookman Old Style" panose="02050604050505020204" pitchFamily="18" charset="0"/>
              </a:rPr>
              <a:t>Circular</a:t>
            </a: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583" y="3136842"/>
            <a:ext cx="290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Bookman Old Style" panose="02050604050505020204" pitchFamily="18" charset="0"/>
              </a:rPr>
              <a:t>Branched</a:t>
            </a: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583" y="3526309"/>
            <a:ext cx="290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Bookman Old Style" panose="02050604050505020204" pitchFamily="18" charset="0"/>
              </a:rPr>
              <a:t>Spiral</a:t>
            </a: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583" y="4305240"/>
            <a:ext cx="290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Bookman Old Style" panose="02050604050505020204" pitchFamily="18" charset="0"/>
              </a:rPr>
              <a:t>Rod shaped</a:t>
            </a: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146" name="Picture 2" descr="\\192.168.1.18\mt_school\2014_15\01 STATE_BOARD_MH\ENGLISH_MED\TAT_2014 - 15\9th std\Biology\Chapter5\Images\f1999a92ab66bcf565e3bfc5170a2adf0ded2cda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7" r="9577"/>
          <a:stretch/>
        </p:blipFill>
        <p:spPr bwMode="auto">
          <a:xfrm>
            <a:off x="4832350" y="314960"/>
            <a:ext cx="1891153" cy="1406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98583" y="835390"/>
            <a:ext cx="7916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Bookman Old Style" panose="02050604050505020204" pitchFamily="18" charset="0"/>
              </a:rPr>
              <a:t>Different cells have different shapes depending on their functions.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87550" y="1147793"/>
            <a:ext cx="1024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Bookman Old Style" panose="02050604050505020204" pitchFamily="18" charset="0"/>
              </a:rPr>
              <a:t>Like 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6090" y="796378"/>
            <a:ext cx="301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>
                <a:latin typeface="Bookman Old Style" panose="02050604050505020204" pitchFamily="18" charset="0"/>
              </a:rPr>
              <a:t>Eg</a:t>
            </a:r>
            <a:r>
              <a:rPr lang="en-US" sz="2000" dirty="0">
                <a:latin typeface="Bookman Old Style" panose="02050604050505020204" pitchFamily="18" charset="0"/>
              </a:rPr>
              <a:t>. Epithelial cells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2151966" y="1211818"/>
            <a:ext cx="2317908" cy="369332"/>
          </a:xfrm>
          <a:prstGeom prst="wedgeRoundRectCallout">
            <a:avLst>
              <a:gd name="adj1" fmla="val -48481"/>
              <a:gd name="adj2" fmla="val -8526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Shaped like columns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2884583" y="2083209"/>
            <a:ext cx="2515354" cy="955266"/>
          </a:xfrm>
          <a:prstGeom prst="wedgeRoundRectCallout">
            <a:avLst>
              <a:gd name="adj1" fmla="val -48481"/>
              <a:gd name="adj2" fmla="val -8526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Shaped like a spindle. Spindle is a device to spin fibers into threads.</a:t>
            </a:r>
          </a:p>
        </p:txBody>
      </p:sp>
      <p:pic>
        <p:nvPicPr>
          <p:cNvPr id="6155" name="Picture 11" descr="\\192.168.1.18\mt_school\2014_15\01 STATE_BOARD_MH\ENGLISH_MED\TAT_2014 - 15\9th std\Biology\Chapter5\Images\Presentation1_000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19150"/>
            <a:ext cx="1264740" cy="1202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ounded Rectangular Callout 34"/>
          <p:cNvSpPr/>
          <p:nvPr/>
        </p:nvSpPr>
        <p:spPr>
          <a:xfrm>
            <a:off x="1661171" y="3871677"/>
            <a:ext cx="1718021" cy="405126"/>
          </a:xfrm>
          <a:prstGeom prst="wedgeRoundRectCallout">
            <a:avLst>
              <a:gd name="adj1" fmla="val -48481"/>
              <a:gd name="adj2" fmla="val -8526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shaped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3487" y="717310"/>
            <a:ext cx="1891153" cy="1387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281098" y="1189333"/>
            <a:ext cx="301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>
                <a:latin typeface="Bookman Old Style" panose="02050604050505020204" pitchFamily="18" charset="0"/>
              </a:rPr>
              <a:t>Eg</a:t>
            </a:r>
            <a:r>
              <a:rPr lang="en-US" sz="2000" dirty="0">
                <a:latin typeface="Bookman Old Style" panose="02050604050505020204" pitchFamily="18" charset="0"/>
              </a:rPr>
              <a:t>. RBCs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84583" y="1589617"/>
            <a:ext cx="3642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>
                <a:latin typeface="Bookman Old Style" panose="02050604050505020204" pitchFamily="18" charset="0"/>
              </a:rPr>
              <a:t>Eg</a:t>
            </a:r>
            <a:r>
              <a:rPr lang="en-US" sz="2000" dirty="0">
                <a:latin typeface="Bookman Old Style" panose="02050604050505020204" pitchFamily="18" charset="0"/>
              </a:rPr>
              <a:t>. Smooth muscle cells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3400" y="813513"/>
            <a:ext cx="1523087" cy="1523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26901" y="1970617"/>
            <a:ext cx="3642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>
                <a:latin typeface="Bookman Old Style" panose="02050604050505020204" pitchFamily="18" charset="0"/>
              </a:rPr>
              <a:t>Eg</a:t>
            </a:r>
            <a:r>
              <a:rPr lang="en-US" sz="2000" dirty="0">
                <a:latin typeface="Bookman Old Style" panose="02050604050505020204" pitchFamily="18" charset="0"/>
              </a:rPr>
              <a:t>. Ovum or egg cell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2826" y="2379031"/>
            <a:ext cx="3642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>
                <a:latin typeface="Bookman Old Style" panose="02050604050505020204" pitchFamily="18" charset="0"/>
              </a:rPr>
              <a:t>Eg</a:t>
            </a:r>
            <a:r>
              <a:rPr lang="en-US" sz="2000" dirty="0">
                <a:latin typeface="Bookman Old Style" panose="02050604050505020204" pitchFamily="18" charset="0"/>
              </a:rPr>
              <a:t>. Amoeba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pic>
        <p:nvPicPr>
          <p:cNvPr id="45" name="Picture 3" descr="C:\Users\Rajat\Desktop\mahesh tutorials\cell\Amoeba.gif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0" y="2261630"/>
            <a:ext cx="922021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6" name="TextBox 45"/>
          <p:cNvSpPr txBox="1"/>
          <p:nvPr/>
        </p:nvSpPr>
        <p:spPr>
          <a:xfrm>
            <a:off x="2042826" y="2744156"/>
            <a:ext cx="3642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>
                <a:latin typeface="Bookman Old Style" panose="02050604050505020204" pitchFamily="18" charset="0"/>
              </a:rPr>
              <a:t>Eg</a:t>
            </a:r>
            <a:r>
              <a:rPr lang="en-US" sz="2000" dirty="0">
                <a:latin typeface="Bookman Old Style" panose="02050604050505020204" pitchFamily="18" charset="0"/>
              </a:rPr>
              <a:t>. Fat cells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pic>
        <p:nvPicPr>
          <p:cNvPr id="6150" name="Picture 6" descr="\\192.168.1.18\mt_school\2014_15\01 STATE_BOARD_MH\ENGLISH_MED\TAT_2014 - 15\9th std\Biology\Chapter5\Images\fat_cells.jpg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7" r="2263" b="16126"/>
          <a:stretch/>
        </p:blipFill>
        <p:spPr bwMode="auto">
          <a:xfrm>
            <a:off x="3191574" y="1617031"/>
            <a:ext cx="2342146" cy="1411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2138076" y="3125156"/>
            <a:ext cx="3642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>
                <a:latin typeface="Bookman Old Style" panose="02050604050505020204" pitchFamily="18" charset="0"/>
              </a:rPr>
              <a:t>Eg</a:t>
            </a:r>
            <a:r>
              <a:rPr lang="en-US" sz="2000" dirty="0">
                <a:latin typeface="Bookman Old Style" panose="02050604050505020204" pitchFamily="18" charset="0"/>
              </a:rPr>
              <a:t>. Nerve cell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3454733" y="2946893"/>
            <a:ext cx="2641960" cy="1421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669498" y="3528951"/>
            <a:ext cx="3642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>
                <a:latin typeface="Bookman Old Style" panose="02050604050505020204" pitchFamily="18" charset="0"/>
              </a:rPr>
              <a:t>Eg</a:t>
            </a:r>
            <a:r>
              <a:rPr lang="en-US" sz="2000" dirty="0">
                <a:latin typeface="Bookman Old Style" panose="02050604050505020204" pitchFamily="18" charset="0"/>
              </a:rPr>
              <a:t>. </a:t>
            </a:r>
            <a:r>
              <a:rPr lang="en-US" sz="2000" dirty="0" err="1">
                <a:latin typeface="Bookman Old Style" panose="02050604050505020204" pitchFamily="18" charset="0"/>
              </a:rPr>
              <a:t>Spirillum</a:t>
            </a:r>
            <a:r>
              <a:rPr lang="en-US" sz="2000" dirty="0">
                <a:latin typeface="Bookman Old Style" panose="02050604050505020204" pitchFamily="18" charset="0"/>
              </a:rPr>
              <a:t> bacteria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pic>
        <p:nvPicPr>
          <p:cNvPr id="51" name="Picture 6"/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CFDF7"/>
              </a:clrFrom>
              <a:clrTo>
                <a:srgbClr val="FCFD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8" t="27962" r="8598" b="13793"/>
          <a:stretch/>
        </p:blipFill>
        <p:spPr bwMode="auto">
          <a:xfrm>
            <a:off x="3392437" y="3798483"/>
            <a:ext cx="2220572" cy="830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473483" y="3923076"/>
            <a:ext cx="3642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>
                <a:latin typeface="Bookman Old Style" panose="02050604050505020204" pitchFamily="18" charset="0"/>
              </a:rPr>
              <a:t>Eg</a:t>
            </a:r>
            <a:r>
              <a:rPr lang="en-US" sz="2000" dirty="0">
                <a:latin typeface="Bookman Old Style" panose="02050604050505020204" pitchFamily="18" charset="0"/>
              </a:rPr>
              <a:t>. Cells of Spirogyra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49901" y="4318423"/>
            <a:ext cx="3642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>
                <a:latin typeface="Bookman Old Style" panose="02050604050505020204" pitchFamily="18" charset="0"/>
              </a:rPr>
              <a:t>Eg</a:t>
            </a:r>
            <a:r>
              <a:rPr lang="en-US" sz="2000" dirty="0">
                <a:latin typeface="Bookman Old Style" panose="02050604050505020204" pitchFamily="18" charset="0"/>
              </a:rPr>
              <a:t>. Bacillus bacteria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8583" y="3915776"/>
            <a:ext cx="290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Bookman Old Style" panose="02050604050505020204" pitchFamily="18" charset="0"/>
              </a:rPr>
              <a:t>Rectangular</a:t>
            </a: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930900" y="1147793"/>
            <a:ext cx="2533589" cy="1220418"/>
            <a:chOff x="4541051" y="-1529259"/>
            <a:chExt cx="2949097" cy="1344018"/>
          </a:xfrm>
        </p:grpSpPr>
        <p:pic>
          <p:nvPicPr>
            <p:cNvPr id="6156" name="Picture 12" descr="\\192.168.1.18\mt_school\2014_15\01 STATE_BOARD_MH\ENGLISH_MED\TAT_2014 - 15\9th std\Biology\Chapter 5\Images\smooth_muscle_fiber.GIF"/>
            <p:cNvPicPr>
              <a:picLocks noChangeAspect="1" noChangeArrowheads="1"/>
            </p:cNvPicPr>
            <p:nvPr/>
          </p:nvPicPr>
          <p:blipFill rotWithShape="1">
            <a:blip r:embed="rId1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16"/>
            <a:stretch/>
          </p:blipFill>
          <p:spPr bwMode="auto">
            <a:xfrm rot="9000000">
              <a:off x="5531651" y="-1529259"/>
              <a:ext cx="1504300" cy="888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oup 14"/>
            <p:cNvGrpSpPr/>
            <p:nvPr/>
          </p:nvGrpSpPr>
          <p:grpSpPr>
            <a:xfrm>
              <a:off x="4541051" y="-1455118"/>
              <a:ext cx="2949097" cy="1269877"/>
              <a:chOff x="4541051" y="-1455118"/>
              <a:chExt cx="2949097" cy="1269877"/>
            </a:xfrm>
          </p:grpSpPr>
          <p:pic>
            <p:nvPicPr>
              <p:cNvPr id="61" name="Picture 12" descr="\\192.168.1.18\mt_school\2014_15\01 STATE_BOARD_MH\ENGLISH_MED\TAT_2014 - 15\9th std\Biology\Chapter 5\Images\smooth_muscle_fiber.GIF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16"/>
              <a:stretch/>
            </p:blipFill>
            <p:spPr bwMode="auto">
              <a:xfrm rot="9427397">
                <a:off x="4541051" y="-1455118"/>
                <a:ext cx="1504300" cy="8888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12" descr="\\192.168.1.18\mt_school\2014_15\01 STATE_BOARD_MH\ENGLISH_MED\TAT_2014 - 15\9th std\Biology\Chapter 5\Images\smooth_muscle_fiber.GIF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16"/>
              <a:stretch/>
            </p:blipFill>
            <p:spPr bwMode="auto">
              <a:xfrm rot="9000000">
                <a:off x="5760251" y="-1376859"/>
                <a:ext cx="1504300" cy="8888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12" descr="\\192.168.1.18\mt_school\2014_15\01 STATE_BOARD_MH\ENGLISH_MED\TAT_2014 - 15\9th std\Biology\Chapter 5\Images\smooth_muscle_fiber.GIF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16"/>
              <a:stretch/>
            </p:blipFill>
            <p:spPr bwMode="auto">
              <a:xfrm rot="9000000">
                <a:off x="4821417" y="-1245569"/>
                <a:ext cx="1504300" cy="8888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12" descr="\\192.168.1.18\mt_school\2014_15\01 STATE_BOARD_MH\ENGLISH_MED\TAT_2014 - 15\9th std\Biology\Chapter 5\Images\smooth_muscle_fiber.GIF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16"/>
              <a:stretch/>
            </p:blipFill>
            <p:spPr bwMode="auto">
              <a:xfrm rot="9000000">
                <a:off x="5985848" y="-1195564"/>
                <a:ext cx="1504300" cy="8888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12" descr="\\192.168.1.18\mt_school\2014_15\01 STATE_BOARD_MH\ENGLISH_MED\TAT_2014 - 15\9th std\Biology\Chapter 5\Images\smooth_muscle_fiber.GIF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16"/>
              <a:stretch/>
            </p:blipFill>
            <p:spPr bwMode="auto">
              <a:xfrm rot="9000000">
                <a:off x="4938098" y="-1074118"/>
                <a:ext cx="1504300" cy="8888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7" name="TextBox 2"/>
          <p:cNvSpPr txBox="1">
            <a:spLocks noChangeArrowheads="1"/>
          </p:cNvSpPr>
          <p:nvPr/>
        </p:nvSpPr>
        <p:spPr bwMode="auto">
          <a:xfrm>
            <a:off x="3362325" y="796738"/>
            <a:ext cx="52038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SzPct val="140000"/>
              <a:buBlip>
                <a:blip r:embed="rId13"/>
              </a:buBlip>
            </a:pPr>
            <a:r>
              <a:rPr lang="en-US" dirty="0">
                <a:latin typeface="Bookman Old Style" pitchFamily="18" charset="0"/>
              </a:rPr>
              <a:t>The shape and size of the cells are related to the specific function they perform.</a:t>
            </a:r>
          </a:p>
        </p:txBody>
      </p:sp>
    </p:spTree>
    <p:extLst>
      <p:ext uri="{BB962C8B-B14F-4D97-AF65-F5344CB8AC3E}">
        <p14:creationId xmlns:p14="http://schemas.microsoft.com/office/powerpoint/2010/main" val="130323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50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build="allAtOnce"/>
      <p:bldP spid="28" grpId="0" build="allAtOnce"/>
      <p:bldP spid="29" grpId="0" build="allAtOnce"/>
      <p:bldP spid="30" grpId="0" animBg="1"/>
      <p:bldP spid="30" grpId="1" animBg="1"/>
      <p:bldP spid="32" grpId="0" animBg="1"/>
      <p:bldP spid="32" grpId="1" animBg="1"/>
      <p:bldP spid="35" grpId="0" animBg="1"/>
      <p:bldP spid="35" grpId="1" animBg="1"/>
      <p:bldP spid="37" grpId="0" build="allAtOnce"/>
      <p:bldP spid="39" grpId="0" build="allAtOnce"/>
      <p:bldP spid="42" grpId="0" build="allAtOnce"/>
      <p:bldP spid="44" grpId="0" build="allAtOnce"/>
      <p:bldP spid="46" grpId="0" build="allAtOnce"/>
      <p:bldP spid="48" grpId="0" build="allAtOnce"/>
      <p:bldP spid="50" grpId="0" build="allAtOnce"/>
      <p:bldP spid="52" grpId="0" build="allAtOnce"/>
      <p:bldP spid="54" grpId="0" build="allAtOnce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87566" y="308742"/>
            <a:ext cx="2404117" cy="4159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Cell structure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16466" y="304800"/>
            <a:ext cx="4327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Bookman Old Style" panose="02050604050505020204" pitchFamily="18" charset="0"/>
              </a:rPr>
              <a:t>A cell is made up of different components like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466" y="3695640"/>
            <a:ext cx="4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Bookman Old Style" panose="02050604050505020204" pitchFamily="18" charset="0"/>
              </a:rPr>
              <a:t>Let us see them one by one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pic>
        <p:nvPicPr>
          <p:cNvPr id="3074" name="Picture 2" descr="\\192.168.1.18\mt_school\2014_15\01 STATE_BOARD_MH\ENGLISH_MED\TAT_2014 - 15\10th std\Biology\Chapter 13\Images\Untitled-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3400" y="742950"/>
            <a:ext cx="245796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991683" y="1218250"/>
            <a:ext cx="4572000" cy="400110"/>
            <a:chOff x="3677888" y="1218250"/>
            <a:chExt cx="4572000" cy="400110"/>
          </a:xfrm>
        </p:grpSpPr>
        <p:sp>
          <p:nvSpPr>
            <p:cNvPr id="4" name="Rectangle 3"/>
            <p:cNvSpPr/>
            <p:nvPr/>
          </p:nvSpPr>
          <p:spPr>
            <a:xfrm>
              <a:off x="3677888" y="1218250"/>
              <a:ext cx="4572000" cy="40011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7000">
                  <a:schemeClr val="accent2">
                    <a:shade val="93000"/>
                    <a:satMod val="13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lvl="0"/>
              <a:r>
                <a:rPr lang="en-US" sz="2000" dirty="0">
                  <a:latin typeface="Bookman Old Style" pitchFamily="18" charset="0"/>
                </a:rPr>
                <a:t>      Cell wall (Found only in plants)</a:t>
              </a:r>
            </a:p>
          </p:txBody>
        </p:sp>
        <p:sp>
          <p:nvSpPr>
            <p:cNvPr id="3" name="Striped Right Arrow 2"/>
            <p:cNvSpPr/>
            <p:nvPr/>
          </p:nvSpPr>
          <p:spPr>
            <a:xfrm>
              <a:off x="3677888" y="1244123"/>
              <a:ext cx="436912" cy="348364"/>
            </a:xfrm>
            <a:prstGeom prst="stripedRightArrow">
              <a:avLst>
                <a:gd name="adj1" fmla="val 53509"/>
                <a:gd name="adj2" fmla="val 5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991683" y="1700850"/>
            <a:ext cx="3028117" cy="400110"/>
            <a:chOff x="3677888" y="1218250"/>
            <a:chExt cx="3028117" cy="400110"/>
          </a:xfrm>
        </p:grpSpPr>
        <p:sp>
          <p:nvSpPr>
            <p:cNvPr id="19" name="Rectangle 18"/>
            <p:cNvSpPr/>
            <p:nvPr/>
          </p:nvSpPr>
          <p:spPr>
            <a:xfrm>
              <a:off x="3677888" y="1218250"/>
              <a:ext cx="3028117" cy="40011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lvl="0"/>
              <a:r>
                <a:rPr lang="en-US" sz="2000" dirty="0">
                  <a:latin typeface="Bookman Old Style" pitchFamily="18" charset="0"/>
                </a:rPr>
                <a:t>      Plasma membrane</a:t>
              </a:r>
            </a:p>
          </p:txBody>
        </p:sp>
        <p:sp>
          <p:nvSpPr>
            <p:cNvPr id="20" name="Striped Right Arrow 19"/>
            <p:cNvSpPr/>
            <p:nvPr/>
          </p:nvSpPr>
          <p:spPr>
            <a:xfrm>
              <a:off x="3677888" y="1244123"/>
              <a:ext cx="436912" cy="348364"/>
            </a:xfrm>
            <a:prstGeom prst="stripedRightArrow">
              <a:avLst>
                <a:gd name="adj1" fmla="val 53509"/>
                <a:gd name="adj2" fmla="val 5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91683" y="2170750"/>
            <a:ext cx="2515355" cy="400110"/>
            <a:chOff x="3677888" y="1218250"/>
            <a:chExt cx="2515355" cy="400110"/>
          </a:xfrm>
        </p:grpSpPr>
        <p:sp>
          <p:nvSpPr>
            <p:cNvPr id="22" name="Rectangle 21"/>
            <p:cNvSpPr/>
            <p:nvPr/>
          </p:nvSpPr>
          <p:spPr>
            <a:xfrm>
              <a:off x="3677888" y="1218250"/>
              <a:ext cx="2515355" cy="40011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76000">
                  <a:schemeClr val="accent2">
                    <a:shade val="93000"/>
                    <a:satMod val="13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lvl="0"/>
              <a:r>
                <a:rPr lang="en-US" sz="2000" dirty="0">
                  <a:latin typeface="Bookman Old Style" pitchFamily="18" charset="0"/>
                </a:rPr>
                <a:t>      Cytoplasm</a:t>
              </a:r>
            </a:p>
          </p:txBody>
        </p:sp>
        <p:sp>
          <p:nvSpPr>
            <p:cNvPr id="23" name="Striped Right Arrow 22"/>
            <p:cNvSpPr/>
            <p:nvPr/>
          </p:nvSpPr>
          <p:spPr>
            <a:xfrm>
              <a:off x="3677888" y="1244123"/>
              <a:ext cx="436912" cy="348364"/>
            </a:xfrm>
            <a:prstGeom prst="stripedRightArrow">
              <a:avLst>
                <a:gd name="adj1" fmla="val 53509"/>
                <a:gd name="adj2" fmla="val 5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91683" y="2678750"/>
            <a:ext cx="2515355" cy="400110"/>
            <a:chOff x="3677888" y="1218250"/>
            <a:chExt cx="2515355" cy="400110"/>
          </a:xfrm>
        </p:grpSpPr>
        <p:sp>
          <p:nvSpPr>
            <p:cNvPr id="25" name="Rectangle 24"/>
            <p:cNvSpPr/>
            <p:nvPr/>
          </p:nvSpPr>
          <p:spPr>
            <a:xfrm>
              <a:off x="3677888" y="1218250"/>
              <a:ext cx="2515355" cy="40011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77000">
                  <a:schemeClr val="accent2">
                    <a:shade val="93000"/>
                    <a:satMod val="13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lvl="0"/>
              <a:r>
                <a:rPr lang="en-US" sz="2000" dirty="0">
                  <a:latin typeface="Bookman Old Style" pitchFamily="18" charset="0"/>
                </a:rPr>
                <a:t>      Cell organelles</a:t>
              </a:r>
            </a:p>
          </p:txBody>
        </p:sp>
        <p:sp>
          <p:nvSpPr>
            <p:cNvPr id="26" name="Striped Right Arrow 25"/>
            <p:cNvSpPr/>
            <p:nvPr/>
          </p:nvSpPr>
          <p:spPr>
            <a:xfrm>
              <a:off x="3677888" y="1244123"/>
              <a:ext cx="436912" cy="348364"/>
            </a:xfrm>
            <a:prstGeom prst="stripedRightArrow">
              <a:avLst>
                <a:gd name="adj1" fmla="val 53509"/>
                <a:gd name="adj2" fmla="val 5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9" t="-3218" r="1" b="-2194"/>
          <a:stretch/>
        </p:blipFill>
        <p:spPr bwMode="auto">
          <a:xfrm>
            <a:off x="647701" y="2647950"/>
            <a:ext cx="4745718" cy="238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/>
          <p:cNvGrpSpPr/>
          <p:nvPr/>
        </p:nvGrpSpPr>
        <p:grpSpPr>
          <a:xfrm>
            <a:off x="3966735" y="3980457"/>
            <a:ext cx="662415" cy="838485"/>
            <a:chOff x="6203951" y="-1442965"/>
            <a:chExt cx="662415" cy="838485"/>
          </a:xfrm>
        </p:grpSpPr>
        <p:sp>
          <p:nvSpPr>
            <p:cNvPr id="39" name="TextBox 38"/>
            <p:cNvSpPr txBox="1"/>
            <p:nvPr/>
          </p:nvSpPr>
          <p:spPr>
            <a:xfrm>
              <a:off x="6252095" y="-912257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6600CC"/>
                  </a:solidFill>
                </a:rPr>
                <a:t>Lipids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6203951" y="-1442965"/>
              <a:ext cx="339176" cy="582540"/>
            </a:xfrm>
            <a:custGeom>
              <a:avLst/>
              <a:gdLst>
                <a:gd name="connsiteX0" fmla="*/ 66675 w 561975"/>
                <a:gd name="connsiteY0" fmla="*/ 0 h 965200"/>
                <a:gd name="connsiteX1" fmla="*/ 561975 w 561975"/>
                <a:gd name="connsiteY1" fmla="*/ 965200 h 965200"/>
                <a:gd name="connsiteX2" fmla="*/ 0 w 561975"/>
                <a:gd name="connsiteY2" fmla="*/ 701675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975" h="965200">
                  <a:moveTo>
                    <a:pt x="66675" y="0"/>
                  </a:moveTo>
                  <a:lnTo>
                    <a:pt x="561975" y="965200"/>
                  </a:lnTo>
                  <a:lnTo>
                    <a:pt x="0" y="701675"/>
                  </a:lnTo>
                </a:path>
              </a:pathLst>
            </a:custGeom>
            <a:noFill/>
            <a:ln>
              <a:solidFill>
                <a:schemeClr val="accent2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781304" y="3267073"/>
            <a:ext cx="860813" cy="657225"/>
            <a:chOff x="4574319" y="-2763282"/>
            <a:chExt cx="1280732" cy="822004"/>
          </a:xfrm>
        </p:grpSpPr>
        <p:sp>
          <p:nvSpPr>
            <p:cNvPr id="42" name="TextBox 41"/>
            <p:cNvSpPr txBox="1"/>
            <p:nvPr/>
          </p:nvSpPr>
          <p:spPr>
            <a:xfrm>
              <a:off x="4574319" y="-2763282"/>
              <a:ext cx="1193632" cy="384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6600CC"/>
                  </a:solidFill>
                </a:rPr>
                <a:t>Proteins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4612038" y="-2428640"/>
              <a:ext cx="1243013" cy="487362"/>
            </a:xfrm>
            <a:custGeom>
              <a:avLst/>
              <a:gdLst>
                <a:gd name="connsiteX0" fmla="*/ 66675 w 561975"/>
                <a:gd name="connsiteY0" fmla="*/ 0 h 965200"/>
                <a:gd name="connsiteX1" fmla="*/ 561975 w 561975"/>
                <a:gd name="connsiteY1" fmla="*/ 965200 h 965200"/>
                <a:gd name="connsiteX2" fmla="*/ 0 w 561975"/>
                <a:gd name="connsiteY2" fmla="*/ 701675 h 965200"/>
                <a:gd name="connsiteX0" fmla="*/ 1252538 w 1252538"/>
                <a:gd name="connsiteY0" fmla="*/ 750887 h 750887"/>
                <a:gd name="connsiteX1" fmla="*/ 561975 w 1252538"/>
                <a:gd name="connsiteY1" fmla="*/ 263525 h 750887"/>
                <a:gd name="connsiteX2" fmla="*/ 0 w 1252538"/>
                <a:gd name="connsiteY2" fmla="*/ 0 h 750887"/>
                <a:gd name="connsiteX0" fmla="*/ 1243013 w 1243013"/>
                <a:gd name="connsiteY0" fmla="*/ 487362 h 487362"/>
                <a:gd name="connsiteX1" fmla="*/ 552450 w 1243013"/>
                <a:gd name="connsiteY1" fmla="*/ 0 h 487362"/>
                <a:gd name="connsiteX2" fmla="*/ 0 w 1243013"/>
                <a:gd name="connsiteY2" fmla="*/ 377031 h 48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3013" h="487362">
                  <a:moveTo>
                    <a:pt x="1243013" y="487362"/>
                  </a:moveTo>
                  <a:lnTo>
                    <a:pt x="552450" y="0"/>
                  </a:lnTo>
                  <a:lnTo>
                    <a:pt x="0" y="377031"/>
                  </a:lnTo>
                </a:path>
              </a:pathLst>
            </a:custGeom>
            <a:noFill/>
            <a:ln>
              <a:solidFill>
                <a:schemeClr val="accent2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 txBox="1">
            <a:spLocks/>
          </p:cNvSpPr>
          <p:nvPr/>
        </p:nvSpPr>
        <p:spPr>
          <a:xfrm>
            <a:off x="585201" y="308742"/>
            <a:ext cx="2908982" cy="4159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Plasma membrane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4183" y="304800"/>
            <a:ext cx="4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Bookman Old Style" panose="02050604050505020204" pitchFamily="18" charset="0"/>
              </a:rPr>
              <a:t>It is also called as cell membrane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0503" y="701920"/>
            <a:ext cx="1980437" cy="175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4712" y="790435"/>
            <a:ext cx="51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4"/>
              </a:buBlip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It is the thin outer covering of a cell.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711" y="1131508"/>
            <a:ext cx="4911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4"/>
              </a:buBlip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It separates the contents of the cell from external environment.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913637" y="806647"/>
            <a:ext cx="1384690" cy="1420085"/>
          </a:xfrm>
          <a:custGeom>
            <a:avLst/>
            <a:gdLst>
              <a:gd name="connsiteX0" fmla="*/ 114498 w 2039150"/>
              <a:gd name="connsiteY0" fmla="*/ 923969 h 2091275"/>
              <a:gd name="connsiteX1" fmla="*/ 309761 w 2039150"/>
              <a:gd name="connsiteY1" fmla="*/ 690607 h 2091275"/>
              <a:gd name="connsiteX2" fmla="*/ 514548 w 2039150"/>
              <a:gd name="connsiteY2" fmla="*/ 538207 h 2091275"/>
              <a:gd name="connsiteX3" fmla="*/ 676473 w 2039150"/>
              <a:gd name="connsiteY3" fmla="*/ 371519 h 2091275"/>
              <a:gd name="connsiteX4" fmla="*/ 871736 w 2039150"/>
              <a:gd name="connsiteY4" fmla="*/ 161969 h 2091275"/>
              <a:gd name="connsiteX5" fmla="*/ 1167011 w 2039150"/>
              <a:gd name="connsiteY5" fmla="*/ 9569 h 2091275"/>
              <a:gd name="connsiteX6" fmla="*/ 1514673 w 2039150"/>
              <a:gd name="connsiteY6" fmla="*/ 33382 h 2091275"/>
              <a:gd name="connsiteX7" fmla="*/ 1795661 w 2039150"/>
              <a:gd name="connsiteY7" fmla="*/ 176257 h 2091275"/>
              <a:gd name="connsiteX8" fmla="*/ 2000448 w 2039150"/>
              <a:gd name="connsiteY8" fmla="*/ 509632 h 2091275"/>
              <a:gd name="connsiteX9" fmla="*/ 2033786 w 2039150"/>
              <a:gd name="connsiteY9" fmla="*/ 857294 h 2091275"/>
              <a:gd name="connsiteX10" fmla="*/ 2019498 w 2039150"/>
              <a:gd name="connsiteY10" fmla="*/ 1152569 h 2091275"/>
              <a:gd name="connsiteX11" fmla="*/ 1852811 w 2039150"/>
              <a:gd name="connsiteY11" fmla="*/ 1490707 h 2091275"/>
              <a:gd name="connsiteX12" fmla="*/ 1533723 w 2039150"/>
              <a:gd name="connsiteY12" fmla="*/ 1814557 h 2091275"/>
              <a:gd name="connsiteX13" fmla="*/ 1190823 w 2039150"/>
              <a:gd name="connsiteY13" fmla="*/ 2019344 h 2091275"/>
              <a:gd name="connsiteX14" fmla="*/ 733623 w 2039150"/>
              <a:gd name="connsiteY14" fmla="*/ 2090782 h 2091275"/>
              <a:gd name="connsiteX15" fmla="*/ 362148 w 2039150"/>
              <a:gd name="connsiteY15" fmla="*/ 1990769 h 2091275"/>
              <a:gd name="connsiteX16" fmla="*/ 104973 w 2039150"/>
              <a:gd name="connsiteY16" fmla="*/ 1747882 h 2091275"/>
              <a:gd name="connsiteX17" fmla="*/ 24011 w 2039150"/>
              <a:gd name="connsiteY17" fmla="*/ 1533569 h 2091275"/>
              <a:gd name="connsiteX18" fmla="*/ 198 w 2039150"/>
              <a:gd name="connsiteY18" fmla="*/ 1266869 h 2091275"/>
              <a:gd name="connsiteX19" fmla="*/ 33536 w 2039150"/>
              <a:gd name="connsiteY19" fmla="*/ 1095419 h 2091275"/>
              <a:gd name="connsiteX20" fmla="*/ 114498 w 2039150"/>
              <a:gd name="connsiteY20" fmla="*/ 923969 h 20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39150" h="2091275">
                <a:moveTo>
                  <a:pt x="114498" y="923969"/>
                </a:moveTo>
                <a:cubicBezTo>
                  <a:pt x="160535" y="856500"/>
                  <a:pt x="243086" y="754901"/>
                  <a:pt x="309761" y="690607"/>
                </a:cubicBezTo>
                <a:cubicBezTo>
                  <a:pt x="376436" y="626313"/>
                  <a:pt x="453429" y="591388"/>
                  <a:pt x="514548" y="538207"/>
                </a:cubicBezTo>
                <a:cubicBezTo>
                  <a:pt x="575667" y="485026"/>
                  <a:pt x="616942" y="434225"/>
                  <a:pt x="676473" y="371519"/>
                </a:cubicBezTo>
                <a:cubicBezTo>
                  <a:pt x="736004" y="308813"/>
                  <a:pt x="789980" y="222294"/>
                  <a:pt x="871736" y="161969"/>
                </a:cubicBezTo>
                <a:cubicBezTo>
                  <a:pt x="953492" y="101644"/>
                  <a:pt x="1059855" y="31000"/>
                  <a:pt x="1167011" y="9569"/>
                </a:cubicBezTo>
                <a:cubicBezTo>
                  <a:pt x="1274167" y="-11862"/>
                  <a:pt x="1409898" y="5601"/>
                  <a:pt x="1514673" y="33382"/>
                </a:cubicBezTo>
                <a:cubicBezTo>
                  <a:pt x="1619448" y="61163"/>
                  <a:pt x="1714699" y="96882"/>
                  <a:pt x="1795661" y="176257"/>
                </a:cubicBezTo>
                <a:cubicBezTo>
                  <a:pt x="1876623" y="255632"/>
                  <a:pt x="1960761" y="396126"/>
                  <a:pt x="2000448" y="509632"/>
                </a:cubicBezTo>
                <a:cubicBezTo>
                  <a:pt x="2040136" y="623138"/>
                  <a:pt x="2030611" y="750138"/>
                  <a:pt x="2033786" y="857294"/>
                </a:cubicBezTo>
                <a:cubicBezTo>
                  <a:pt x="2036961" y="964450"/>
                  <a:pt x="2049660" y="1047000"/>
                  <a:pt x="2019498" y="1152569"/>
                </a:cubicBezTo>
                <a:cubicBezTo>
                  <a:pt x="1989336" y="1258138"/>
                  <a:pt x="1933774" y="1380376"/>
                  <a:pt x="1852811" y="1490707"/>
                </a:cubicBezTo>
                <a:cubicBezTo>
                  <a:pt x="1771849" y="1601038"/>
                  <a:pt x="1644054" y="1726451"/>
                  <a:pt x="1533723" y="1814557"/>
                </a:cubicBezTo>
                <a:cubicBezTo>
                  <a:pt x="1423392" y="1902663"/>
                  <a:pt x="1324173" y="1973307"/>
                  <a:pt x="1190823" y="2019344"/>
                </a:cubicBezTo>
                <a:cubicBezTo>
                  <a:pt x="1057473" y="2065381"/>
                  <a:pt x="871735" y="2095544"/>
                  <a:pt x="733623" y="2090782"/>
                </a:cubicBezTo>
                <a:cubicBezTo>
                  <a:pt x="595511" y="2086020"/>
                  <a:pt x="466923" y="2047919"/>
                  <a:pt x="362148" y="1990769"/>
                </a:cubicBezTo>
                <a:cubicBezTo>
                  <a:pt x="257373" y="1933619"/>
                  <a:pt x="161329" y="1824082"/>
                  <a:pt x="104973" y="1747882"/>
                </a:cubicBezTo>
                <a:cubicBezTo>
                  <a:pt x="48617" y="1671682"/>
                  <a:pt x="41473" y="1613738"/>
                  <a:pt x="24011" y="1533569"/>
                </a:cubicBezTo>
                <a:cubicBezTo>
                  <a:pt x="6549" y="1453400"/>
                  <a:pt x="-1389" y="1339894"/>
                  <a:pt x="198" y="1266869"/>
                </a:cubicBezTo>
                <a:cubicBezTo>
                  <a:pt x="1785" y="1193844"/>
                  <a:pt x="12899" y="1154156"/>
                  <a:pt x="33536" y="1095419"/>
                </a:cubicBezTo>
                <a:cubicBezTo>
                  <a:pt x="54173" y="1036682"/>
                  <a:pt x="68461" y="991438"/>
                  <a:pt x="114498" y="923969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259115" y="1952625"/>
            <a:ext cx="135732" cy="19457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79083" y="2228433"/>
            <a:ext cx="124768" cy="19091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042621" y="711200"/>
            <a:ext cx="1162306" cy="618543"/>
            <a:chOff x="6042621" y="711200"/>
            <a:chExt cx="1162306" cy="618543"/>
          </a:xfrm>
        </p:grpSpPr>
        <p:sp>
          <p:nvSpPr>
            <p:cNvPr id="7" name="TextBox 6"/>
            <p:cNvSpPr txBox="1"/>
            <p:nvPr/>
          </p:nvSpPr>
          <p:spPr>
            <a:xfrm>
              <a:off x="6042621" y="711200"/>
              <a:ext cx="11623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6600CC"/>
                  </a:solidFill>
                </a:rPr>
                <a:t>Cell Membrane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6729413" y="945356"/>
              <a:ext cx="357187" cy="384387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0" name="Picture 4" descr="\\192.168.1.18\mt_school\2014_15\01 STATE_BOARD_MH\ENGLISH_MED\TAT_2014 - 15\9th std\Biology\Chapter 5\Images\arctic-icebergs.jpg" hidden="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5"/>
          <a:stretch/>
        </p:blipFill>
        <p:spPr bwMode="auto">
          <a:xfrm>
            <a:off x="585201" y="857250"/>
            <a:ext cx="4996985" cy="392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74711" y="1775162"/>
            <a:ext cx="5083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4"/>
              </a:buBlip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The plasma membrane is flexible and is made up of organic molecules called lipids and proteins.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69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" grpId="1" animBg="1"/>
      <p:bldP spid="4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201" y="308742"/>
            <a:ext cx="2908982" cy="4159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Plasma membrane</a:t>
            </a:r>
          </a:p>
        </p:txBody>
      </p:sp>
      <p:pic>
        <p:nvPicPr>
          <p:cNvPr id="4100" name="Picture 4" descr="\\192.168.1.18\mt_school\2014_15\01 STATE_BOARD_MH\ENGLISH_MED\TAT_2014 - 15\9th std\Biology\Chapter 5\Images\arctic-icebergs.jpg" hidden="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5"/>
          <a:stretch/>
        </p:blipFill>
        <p:spPr bwMode="auto">
          <a:xfrm>
            <a:off x="585201" y="857250"/>
            <a:ext cx="4996985" cy="392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74711" y="742950"/>
            <a:ext cx="7959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The plasma membrane allows or permits the entry and exit of some materials in and out of the cell.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4712" y="1388829"/>
            <a:ext cx="7959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It also prevents the movement of some other materials.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712" y="1726932"/>
            <a:ext cx="7959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Therefore, the plasma membrane is called as a selectively permeable membrane.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8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6600" y="895350"/>
            <a:ext cx="4387850" cy="2863073"/>
            <a:chOff x="736600" y="1007879"/>
            <a:chExt cx="4387850" cy="2863073"/>
          </a:xfrm>
        </p:grpSpPr>
        <p:pic>
          <p:nvPicPr>
            <p:cNvPr id="3" name="Picture 2" descr="\\192.168.1.18\mt_school\2014_15\01 STATE_BOARD_MH\ENGLISH_MED\TAT_2014 - 15\9th std\Biology\Chapter5\Images\Smiley Hat Question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250" y="2038350"/>
              <a:ext cx="1600200" cy="1832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736600" y="1007879"/>
              <a:ext cx="2997200" cy="954271"/>
              <a:chOff x="690880" y="404113"/>
              <a:chExt cx="2997200" cy="954271"/>
            </a:xfrm>
          </p:grpSpPr>
          <p:sp>
            <p:nvSpPr>
              <p:cNvPr id="5" name="Rounded Rectangular Callout 4"/>
              <p:cNvSpPr/>
              <p:nvPr/>
            </p:nvSpPr>
            <p:spPr>
              <a:xfrm>
                <a:off x="690880" y="404113"/>
                <a:ext cx="2971800" cy="954271"/>
              </a:xfrm>
              <a:prstGeom prst="wedgeRoundRectCallout">
                <a:avLst>
                  <a:gd name="adj1" fmla="val 55770"/>
                  <a:gd name="adj2" fmla="val 79167"/>
                  <a:gd name="adj3" fmla="val 16667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40670" y="432918"/>
                <a:ext cx="29474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+mj-lt"/>
                  </a:rPr>
                  <a:t>How does the movement of substances take place inside and outside the cell?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700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711" y="285750"/>
            <a:ext cx="7959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For e.g. when the concentration of CO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2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 inside the </a:t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cell increases, the CO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2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moves out of the cell by diffusion.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278093" y="2419350"/>
            <a:ext cx="1843027" cy="1839159"/>
            <a:chOff x="1101142" y="1850097"/>
            <a:chExt cx="3013228" cy="3006904"/>
          </a:xfrm>
        </p:grpSpPr>
        <p:sp>
          <p:nvSpPr>
            <p:cNvPr id="65" name="Oval 2"/>
            <p:cNvSpPr/>
            <p:nvPr/>
          </p:nvSpPr>
          <p:spPr>
            <a:xfrm>
              <a:off x="1233271" y="1981949"/>
              <a:ext cx="2748970" cy="2743200"/>
            </a:xfrm>
            <a:custGeom>
              <a:avLst/>
              <a:gdLst>
                <a:gd name="connsiteX0" fmla="*/ 0 w 2743200"/>
                <a:gd name="connsiteY0" fmla="*/ 1371600 h 2743200"/>
                <a:gd name="connsiteX1" fmla="*/ 1371600 w 2743200"/>
                <a:gd name="connsiteY1" fmla="*/ 0 h 2743200"/>
                <a:gd name="connsiteX2" fmla="*/ 2743200 w 2743200"/>
                <a:gd name="connsiteY2" fmla="*/ 1371600 h 2743200"/>
                <a:gd name="connsiteX3" fmla="*/ 1371600 w 2743200"/>
                <a:gd name="connsiteY3" fmla="*/ 2743200 h 2743200"/>
                <a:gd name="connsiteX4" fmla="*/ 0 w 2743200"/>
                <a:gd name="connsiteY4" fmla="*/ 1371600 h 2743200"/>
                <a:gd name="connsiteX0" fmla="*/ 0 w 2743200"/>
                <a:gd name="connsiteY0" fmla="*/ 1371600 h 2743200"/>
                <a:gd name="connsiteX1" fmla="*/ 1371600 w 2743200"/>
                <a:gd name="connsiteY1" fmla="*/ 0 h 2743200"/>
                <a:gd name="connsiteX2" fmla="*/ 2743200 w 2743200"/>
                <a:gd name="connsiteY2" fmla="*/ 1371600 h 2743200"/>
                <a:gd name="connsiteX3" fmla="*/ 1371600 w 2743200"/>
                <a:gd name="connsiteY3" fmla="*/ 2743200 h 2743200"/>
                <a:gd name="connsiteX4" fmla="*/ 0 w 2743200"/>
                <a:gd name="connsiteY4" fmla="*/ 1371600 h 2743200"/>
                <a:gd name="connsiteX0" fmla="*/ 5770 w 2748970"/>
                <a:gd name="connsiteY0" fmla="*/ 1371600 h 2743200"/>
                <a:gd name="connsiteX1" fmla="*/ 1377370 w 2748970"/>
                <a:gd name="connsiteY1" fmla="*/ 0 h 2743200"/>
                <a:gd name="connsiteX2" fmla="*/ 2748970 w 2748970"/>
                <a:gd name="connsiteY2" fmla="*/ 1371600 h 2743200"/>
                <a:gd name="connsiteX3" fmla="*/ 1377370 w 2748970"/>
                <a:gd name="connsiteY3" fmla="*/ 2743200 h 2743200"/>
                <a:gd name="connsiteX4" fmla="*/ 5770 w 2748970"/>
                <a:gd name="connsiteY4" fmla="*/ 13716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8970" h="2743200">
                  <a:moveTo>
                    <a:pt x="5770" y="1371600"/>
                  </a:moveTo>
                  <a:cubicBezTo>
                    <a:pt x="-70430" y="566461"/>
                    <a:pt x="619856" y="0"/>
                    <a:pt x="1377370" y="0"/>
                  </a:cubicBezTo>
                  <a:cubicBezTo>
                    <a:pt x="2134884" y="0"/>
                    <a:pt x="2682295" y="652186"/>
                    <a:pt x="2748970" y="1371600"/>
                  </a:cubicBezTo>
                  <a:cubicBezTo>
                    <a:pt x="2748970" y="2129114"/>
                    <a:pt x="2134884" y="2743200"/>
                    <a:pt x="1377370" y="2743200"/>
                  </a:cubicBezTo>
                  <a:cubicBezTo>
                    <a:pt x="619856" y="2743200"/>
                    <a:pt x="81970" y="2176739"/>
                    <a:pt x="5770" y="1371600"/>
                  </a:cubicBez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2"/>
            <p:cNvSpPr/>
            <p:nvPr/>
          </p:nvSpPr>
          <p:spPr>
            <a:xfrm>
              <a:off x="1140824" y="1889696"/>
              <a:ext cx="2933864" cy="2927706"/>
            </a:xfrm>
            <a:custGeom>
              <a:avLst/>
              <a:gdLst>
                <a:gd name="connsiteX0" fmla="*/ 0 w 2743200"/>
                <a:gd name="connsiteY0" fmla="*/ 1371600 h 2743200"/>
                <a:gd name="connsiteX1" fmla="*/ 1371600 w 2743200"/>
                <a:gd name="connsiteY1" fmla="*/ 0 h 2743200"/>
                <a:gd name="connsiteX2" fmla="*/ 2743200 w 2743200"/>
                <a:gd name="connsiteY2" fmla="*/ 1371600 h 2743200"/>
                <a:gd name="connsiteX3" fmla="*/ 1371600 w 2743200"/>
                <a:gd name="connsiteY3" fmla="*/ 2743200 h 2743200"/>
                <a:gd name="connsiteX4" fmla="*/ 0 w 2743200"/>
                <a:gd name="connsiteY4" fmla="*/ 1371600 h 2743200"/>
                <a:gd name="connsiteX0" fmla="*/ 0 w 2743200"/>
                <a:gd name="connsiteY0" fmla="*/ 1371600 h 2743200"/>
                <a:gd name="connsiteX1" fmla="*/ 1371600 w 2743200"/>
                <a:gd name="connsiteY1" fmla="*/ 0 h 2743200"/>
                <a:gd name="connsiteX2" fmla="*/ 2743200 w 2743200"/>
                <a:gd name="connsiteY2" fmla="*/ 1371600 h 2743200"/>
                <a:gd name="connsiteX3" fmla="*/ 1371600 w 2743200"/>
                <a:gd name="connsiteY3" fmla="*/ 2743200 h 2743200"/>
                <a:gd name="connsiteX4" fmla="*/ 0 w 2743200"/>
                <a:gd name="connsiteY4" fmla="*/ 1371600 h 2743200"/>
                <a:gd name="connsiteX0" fmla="*/ 5770 w 2748970"/>
                <a:gd name="connsiteY0" fmla="*/ 1371600 h 2743200"/>
                <a:gd name="connsiteX1" fmla="*/ 1377370 w 2748970"/>
                <a:gd name="connsiteY1" fmla="*/ 0 h 2743200"/>
                <a:gd name="connsiteX2" fmla="*/ 2748970 w 2748970"/>
                <a:gd name="connsiteY2" fmla="*/ 1371600 h 2743200"/>
                <a:gd name="connsiteX3" fmla="*/ 1377370 w 2748970"/>
                <a:gd name="connsiteY3" fmla="*/ 2743200 h 2743200"/>
                <a:gd name="connsiteX4" fmla="*/ 5770 w 2748970"/>
                <a:gd name="connsiteY4" fmla="*/ 13716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8970" h="2743200">
                  <a:moveTo>
                    <a:pt x="5770" y="1371600"/>
                  </a:moveTo>
                  <a:cubicBezTo>
                    <a:pt x="-70430" y="566461"/>
                    <a:pt x="619856" y="0"/>
                    <a:pt x="1377370" y="0"/>
                  </a:cubicBezTo>
                  <a:cubicBezTo>
                    <a:pt x="2134884" y="0"/>
                    <a:pt x="2682295" y="652186"/>
                    <a:pt x="2748970" y="1371600"/>
                  </a:cubicBezTo>
                  <a:cubicBezTo>
                    <a:pt x="2748970" y="2129114"/>
                    <a:pt x="2134884" y="2743200"/>
                    <a:pt x="1377370" y="2743200"/>
                  </a:cubicBezTo>
                  <a:cubicBezTo>
                    <a:pt x="619856" y="2743200"/>
                    <a:pt x="81970" y="2176739"/>
                    <a:pt x="5770" y="1371600"/>
                  </a:cubicBezTo>
                  <a:close/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2"/>
            <p:cNvSpPr/>
            <p:nvPr/>
          </p:nvSpPr>
          <p:spPr>
            <a:xfrm>
              <a:off x="1101142" y="1850097"/>
              <a:ext cx="3013228" cy="3006904"/>
            </a:xfrm>
            <a:custGeom>
              <a:avLst/>
              <a:gdLst>
                <a:gd name="connsiteX0" fmla="*/ 0 w 2743200"/>
                <a:gd name="connsiteY0" fmla="*/ 1371600 h 2743200"/>
                <a:gd name="connsiteX1" fmla="*/ 1371600 w 2743200"/>
                <a:gd name="connsiteY1" fmla="*/ 0 h 2743200"/>
                <a:gd name="connsiteX2" fmla="*/ 2743200 w 2743200"/>
                <a:gd name="connsiteY2" fmla="*/ 1371600 h 2743200"/>
                <a:gd name="connsiteX3" fmla="*/ 1371600 w 2743200"/>
                <a:gd name="connsiteY3" fmla="*/ 2743200 h 2743200"/>
                <a:gd name="connsiteX4" fmla="*/ 0 w 2743200"/>
                <a:gd name="connsiteY4" fmla="*/ 1371600 h 2743200"/>
                <a:gd name="connsiteX0" fmla="*/ 0 w 2743200"/>
                <a:gd name="connsiteY0" fmla="*/ 1371600 h 2743200"/>
                <a:gd name="connsiteX1" fmla="*/ 1371600 w 2743200"/>
                <a:gd name="connsiteY1" fmla="*/ 0 h 2743200"/>
                <a:gd name="connsiteX2" fmla="*/ 2743200 w 2743200"/>
                <a:gd name="connsiteY2" fmla="*/ 1371600 h 2743200"/>
                <a:gd name="connsiteX3" fmla="*/ 1371600 w 2743200"/>
                <a:gd name="connsiteY3" fmla="*/ 2743200 h 2743200"/>
                <a:gd name="connsiteX4" fmla="*/ 0 w 2743200"/>
                <a:gd name="connsiteY4" fmla="*/ 1371600 h 2743200"/>
                <a:gd name="connsiteX0" fmla="*/ 5770 w 2748970"/>
                <a:gd name="connsiteY0" fmla="*/ 1371600 h 2743200"/>
                <a:gd name="connsiteX1" fmla="*/ 1377370 w 2748970"/>
                <a:gd name="connsiteY1" fmla="*/ 0 h 2743200"/>
                <a:gd name="connsiteX2" fmla="*/ 2748970 w 2748970"/>
                <a:gd name="connsiteY2" fmla="*/ 1371600 h 2743200"/>
                <a:gd name="connsiteX3" fmla="*/ 1377370 w 2748970"/>
                <a:gd name="connsiteY3" fmla="*/ 2743200 h 2743200"/>
                <a:gd name="connsiteX4" fmla="*/ 5770 w 2748970"/>
                <a:gd name="connsiteY4" fmla="*/ 13716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8970" h="2743200">
                  <a:moveTo>
                    <a:pt x="5770" y="1371600"/>
                  </a:moveTo>
                  <a:cubicBezTo>
                    <a:pt x="-70430" y="566461"/>
                    <a:pt x="619856" y="0"/>
                    <a:pt x="1377370" y="0"/>
                  </a:cubicBezTo>
                  <a:cubicBezTo>
                    <a:pt x="2134884" y="0"/>
                    <a:pt x="2682295" y="652186"/>
                    <a:pt x="2748970" y="1371600"/>
                  </a:cubicBezTo>
                  <a:cubicBezTo>
                    <a:pt x="2748970" y="2129114"/>
                    <a:pt x="2134884" y="2743200"/>
                    <a:pt x="1377370" y="2743200"/>
                  </a:cubicBezTo>
                  <a:cubicBezTo>
                    <a:pt x="619856" y="2743200"/>
                    <a:pt x="81970" y="2176739"/>
                    <a:pt x="5770" y="1371600"/>
                  </a:cubicBezTo>
                  <a:close/>
                </a:path>
              </a:pathLst>
            </a:cu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739736" y="2440635"/>
              <a:ext cx="1689264" cy="1959915"/>
              <a:chOff x="1705187" y="2336703"/>
              <a:chExt cx="1689264" cy="1959915"/>
            </a:xfrm>
          </p:grpSpPr>
          <p:sp>
            <p:nvSpPr>
              <p:cNvPr id="69" name="Oval 2"/>
              <p:cNvSpPr/>
              <p:nvPr/>
            </p:nvSpPr>
            <p:spPr>
              <a:xfrm flipV="1">
                <a:off x="2691689" y="3469981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Oval 2"/>
              <p:cNvSpPr/>
              <p:nvPr/>
            </p:nvSpPr>
            <p:spPr>
              <a:xfrm flipV="1">
                <a:off x="2091562" y="3672713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Oval 2"/>
              <p:cNvSpPr/>
              <p:nvPr/>
            </p:nvSpPr>
            <p:spPr>
              <a:xfrm flipV="1">
                <a:off x="1797823" y="3345854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" name="Oval 2"/>
              <p:cNvSpPr/>
              <p:nvPr/>
            </p:nvSpPr>
            <p:spPr>
              <a:xfrm flipV="1">
                <a:off x="2452899" y="2679700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" name="Oval 2"/>
              <p:cNvSpPr/>
              <p:nvPr/>
            </p:nvSpPr>
            <p:spPr>
              <a:xfrm flipV="1">
                <a:off x="3271827" y="3378522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" name="Oval 2"/>
              <p:cNvSpPr/>
              <p:nvPr/>
            </p:nvSpPr>
            <p:spPr>
              <a:xfrm flipV="1">
                <a:off x="2977962" y="4014865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" name="Oval 2"/>
              <p:cNvSpPr/>
              <p:nvPr/>
            </p:nvSpPr>
            <p:spPr>
              <a:xfrm flipV="1">
                <a:off x="2459117" y="4231282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6" name="Oval 2"/>
              <p:cNvSpPr/>
              <p:nvPr/>
            </p:nvSpPr>
            <p:spPr>
              <a:xfrm flipV="1">
                <a:off x="2026088" y="4014865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7" name="Oval 2"/>
              <p:cNvSpPr/>
              <p:nvPr/>
            </p:nvSpPr>
            <p:spPr>
              <a:xfrm flipV="1">
                <a:off x="2464531" y="3103771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8" name="Oval 2"/>
              <p:cNvSpPr/>
              <p:nvPr/>
            </p:nvSpPr>
            <p:spPr>
              <a:xfrm flipV="1">
                <a:off x="2986600" y="2854228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Oval 2"/>
              <p:cNvSpPr/>
              <p:nvPr/>
            </p:nvSpPr>
            <p:spPr>
              <a:xfrm flipV="1">
                <a:off x="1705187" y="2455862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0" name="Oval 2"/>
              <p:cNvSpPr/>
              <p:nvPr/>
            </p:nvSpPr>
            <p:spPr>
              <a:xfrm flipV="1">
                <a:off x="1716819" y="2879933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Oval 2"/>
              <p:cNvSpPr/>
              <p:nvPr/>
            </p:nvSpPr>
            <p:spPr>
              <a:xfrm flipV="1">
                <a:off x="2238888" y="2630390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2" name="Oval 2"/>
              <p:cNvSpPr/>
              <p:nvPr/>
            </p:nvSpPr>
            <p:spPr>
              <a:xfrm flipV="1">
                <a:off x="3328977" y="2860997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Oval 2"/>
              <p:cNvSpPr/>
              <p:nvPr/>
            </p:nvSpPr>
            <p:spPr>
              <a:xfrm flipV="1">
                <a:off x="3043750" y="2336703"/>
                <a:ext cx="65474" cy="65336"/>
              </a:xfrm>
              <a:custGeom>
                <a:avLst/>
                <a:gdLst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0 w 2743200"/>
                  <a:gd name="connsiteY0" fmla="*/ 1371600 h 2743200"/>
                  <a:gd name="connsiteX1" fmla="*/ 1371600 w 2743200"/>
                  <a:gd name="connsiteY1" fmla="*/ 0 h 2743200"/>
                  <a:gd name="connsiteX2" fmla="*/ 2743200 w 2743200"/>
                  <a:gd name="connsiteY2" fmla="*/ 1371600 h 2743200"/>
                  <a:gd name="connsiteX3" fmla="*/ 1371600 w 2743200"/>
                  <a:gd name="connsiteY3" fmla="*/ 2743200 h 2743200"/>
                  <a:gd name="connsiteX4" fmla="*/ 0 w 2743200"/>
                  <a:gd name="connsiteY4" fmla="*/ 1371600 h 2743200"/>
                  <a:gd name="connsiteX0" fmla="*/ 5770 w 2748970"/>
                  <a:gd name="connsiteY0" fmla="*/ 1371600 h 2743200"/>
                  <a:gd name="connsiteX1" fmla="*/ 1377370 w 2748970"/>
                  <a:gd name="connsiteY1" fmla="*/ 0 h 2743200"/>
                  <a:gd name="connsiteX2" fmla="*/ 2748970 w 2748970"/>
                  <a:gd name="connsiteY2" fmla="*/ 1371600 h 2743200"/>
                  <a:gd name="connsiteX3" fmla="*/ 1377370 w 2748970"/>
                  <a:gd name="connsiteY3" fmla="*/ 2743200 h 2743200"/>
                  <a:gd name="connsiteX4" fmla="*/ 5770 w 2748970"/>
                  <a:gd name="connsiteY4" fmla="*/ 13716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70" h="2743200">
                    <a:moveTo>
                      <a:pt x="5770" y="1371600"/>
                    </a:moveTo>
                    <a:cubicBezTo>
                      <a:pt x="-70430" y="566461"/>
                      <a:pt x="619856" y="0"/>
                      <a:pt x="1377370" y="0"/>
                    </a:cubicBezTo>
                    <a:cubicBezTo>
                      <a:pt x="2134884" y="0"/>
                      <a:pt x="2682295" y="652186"/>
                      <a:pt x="2748970" y="1371600"/>
                    </a:cubicBezTo>
                    <a:cubicBezTo>
                      <a:pt x="2748970" y="2129114"/>
                      <a:pt x="2134884" y="2743200"/>
                      <a:pt x="1377370" y="2743200"/>
                    </a:cubicBezTo>
                    <a:cubicBezTo>
                      <a:pt x="619856" y="2743200"/>
                      <a:pt x="81970" y="2176739"/>
                      <a:pt x="5770" y="13716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3581267" y="3070668"/>
            <a:ext cx="343364" cy="224058"/>
            <a:chOff x="1232556" y="3213081"/>
            <a:chExt cx="343364" cy="224058"/>
          </a:xfrm>
        </p:grpSpPr>
        <p:sp>
          <p:nvSpPr>
            <p:cNvPr id="85" name="Oval 84"/>
            <p:cNvSpPr/>
            <p:nvPr/>
          </p:nvSpPr>
          <p:spPr>
            <a:xfrm>
              <a:off x="1295400" y="3222589"/>
              <a:ext cx="214550" cy="2145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232556" y="3213081"/>
              <a:ext cx="3433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CO</a:t>
              </a:r>
              <a:r>
                <a:rPr lang="en-US" sz="800" b="1" baseline="-25000" dirty="0">
                  <a:solidFill>
                    <a:schemeClr val="bg1"/>
                  </a:solidFill>
                </a:rPr>
                <a:t>2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73217" y="3629468"/>
            <a:ext cx="343364" cy="224058"/>
            <a:chOff x="1232556" y="3213081"/>
            <a:chExt cx="343364" cy="224058"/>
          </a:xfrm>
        </p:grpSpPr>
        <p:sp>
          <p:nvSpPr>
            <p:cNvPr id="88" name="Oval 87"/>
            <p:cNvSpPr/>
            <p:nvPr/>
          </p:nvSpPr>
          <p:spPr>
            <a:xfrm>
              <a:off x="1295400" y="3222589"/>
              <a:ext cx="214550" cy="2145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232556" y="3213081"/>
              <a:ext cx="3433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CO</a:t>
              </a:r>
              <a:r>
                <a:rPr lang="en-US" sz="800" b="1" baseline="-25000" dirty="0">
                  <a:solidFill>
                    <a:schemeClr val="bg1"/>
                  </a:solidFill>
                </a:rPr>
                <a:t>2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74711" y="1059625"/>
            <a:ext cx="7959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Similarly when the concentration of O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2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 inside the cell decreases, the O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2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 moves from outside to inside of the cell.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1629377" y="2580635"/>
            <a:ext cx="288862" cy="215444"/>
            <a:chOff x="1254191" y="3209925"/>
            <a:chExt cx="288862" cy="215444"/>
          </a:xfrm>
        </p:grpSpPr>
        <p:sp>
          <p:nvSpPr>
            <p:cNvPr id="92" name="Oval 91"/>
            <p:cNvSpPr/>
            <p:nvPr/>
          </p:nvSpPr>
          <p:spPr>
            <a:xfrm>
              <a:off x="1322078" y="3249267"/>
              <a:ext cx="161195" cy="16119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254191" y="3209925"/>
              <a:ext cx="2888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srgbClr val="000066"/>
                  </a:solidFill>
                </a:rPr>
                <a:t>O</a:t>
              </a:r>
              <a:r>
                <a:rPr lang="en-US" sz="800" b="1" baseline="-25000" dirty="0">
                  <a:solidFill>
                    <a:srgbClr val="000066"/>
                  </a:solidFill>
                </a:rPr>
                <a:t>2</a:t>
              </a:r>
              <a:endParaRPr lang="en-US" sz="800" b="1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569597" y="3905829"/>
            <a:ext cx="288862" cy="215444"/>
            <a:chOff x="1254191" y="3209925"/>
            <a:chExt cx="288862" cy="215444"/>
          </a:xfrm>
        </p:grpSpPr>
        <p:sp>
          <p:nvSpPr>
            <p:cNvPr id="95" name="Oval 94"/>
            <p:cNvSpPr/>
            <p:nvPr/>
          </p:nvSpPr>
          <p:spPr>
            <a:xfrm>
              <a:off x="1322078" y="3249267"/>
              <a:ext cx="161195" cy="16119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54191" y="3209925"/>
              <a:ext cx="2888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srgbClr val="000066"/>
                  </a:solidFill>
                </a:rPr>
                <a:t>O</a:t>
              </a:r>
              <a:r>
                <a:rPr lang="en-US" sz="800" b="1" baseline="-25000" dirty="0">
                  <a:solidFill>
                    <a:srgbClr val="000066"/>
                  </a:solidFill>
                </a:rPr>
                <a:t>2</a:t>
              </a:r>
              <a:endParaRPr lang="en-US" sz="800" b="1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677377" y="2485385"/>
            <a:ext cx="288862" cy="215444"/>
            <a:chOff x="1254191" y="3209925"/>
            <a:chExt cx="288862" cy="215444"/>
          </a:xfrm>
        </p:grpSpPr>
        <p:sp>
          <p:nvSpPr>
            <p:cNvPr id="98" name="Oval 97"/>
            <p:cNvSpPr/>
            <p:nvPr/>
          </p:nvSpPr>
          <p:spPr>
            <a:xfrm>
              <a:off x="1322078" y="3249267"/>
              <a:ext cx="161195" cy="16119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254191" y="3209925"/>
              <a:ext cx="2888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srgbClr val="000066"/>
                  </a:solidFill>
                </a:rPr>
                <a:t>O</a:t>
              </a:r>
              <a:r>
                <a:rPr lang="en-US" sz="800" b="1" baseline="-25000" dirty="0">
                  <a:solidFill>
                    <a:srgbClr val="000066"/>
                  </a:solidFill>
                </a:rPr>
                <a:t>2</a:t>
              </a:r>
              <a:endParaRPr lang="en-US" sz="800" b="1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617597" y="3810579"/>
            <a:ext cx="288862" cy="215444"/>
            <a:chOff x="1254191" y="3209925"/>
            <a:chExt cx="288862" cy="215444"/>
          </a:xfrm>
        </p:grpSpPr>
        <p:sp>
          <p:nvSpPr>
            <p:cNvPr id="101" name="Oval 100"/>
            <p:cNvSpPr/>
            <p:nvPr/>
          </p:nvSpPr>
          <p:spPr>
            <a:xfrm>
              <a:off x="1322078" y="3249267"/>
              <a:ext cx="161195" cy="16119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54191" y="3209925"/>
              <a:ext cx="2888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srgbClr val="000066"/>
                  </a:solidFill>
                </a:rPr>
                <a:t>O</a:t>
              </a:r>
              <a:r>
                <a:rPr lang="en-US" sz="800" b="1" baseline="-25000" dirty="0">
                  <a:solidFill>
                    <a:srgbClr val="000066"/>
                  </a:solidFill>
                </a:rPr>
                <a:t>2</a:t>
              </a:r>
              <a:endParaRPr lang="en-US" sz="800" b="1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544278" y="2972749"/>
            <a:ext cx="288862" cy="215444"/>
            <a:chOff x="1254191" y="3209925"/>
            <a:chExt cx="288862" cy="215444"/>
          </a:xfrm>
        </p:grpSpPr>
        <p:sp>
          <p:nvSpPr>
            <p:cNvPr id="104" name="Oval 103"/>
            <p:cNvSpPr/>
            <p:nvPr/>
          </p:nvSpPr>
          <p:spPr>
            <a:xfrm>
              <a:off x="1322078" y="3249267"/>
              <a:ext cx="161195" cy="16119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254191" y="3209925"/>
              <a:ext cx="2888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srgbClr val="000066"/>
                  </a:solidFill>
                </a:rPr>
                <a:t>O</a:t>
              </a:r>
              <a:r>
                <a:rPr lang="en-US" sz="800" b="1" baseline="-25000" dirty="0">
                  <a:solidFill>
                    <a:srgbClr val="000066"/>
                  </a:solidFill>
                </a:rPr>
                <a:t>2</a:t>
              </a:r>
              <a:endParaRPr lang="en-US" sz="800" b="1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646386" y="3392210"/>
            <a:ext cx="288862" cy="215444"/>
            <a:chOff x="1254191" y="3209925"/>
            <a:chExt cx="288862" cy="215444"/>
          </a:xfrm>
        </p:grpSpPr>
        <p:sp>
          <p:nvSpPr>
            <p:cNvPr id="107" name="Oval 106"/>
            <p:cNvSpPr/>
            <p:nvPr/>
          </p:nvSpPr>
          <p:spPr>
            <a:xfrm>
              <a:off x="1322078" y="3249267"/>
              <a:ext cx="161195" cy="16119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54191" y="3209925"/>
              <a:ext cx="2888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srgbClr val="000066"/>
                  </a:solidFill>
                </a:rPr>
                <a:t>O</a:t>
              </a:r>
              <a:r>
                <a:rPr lang="en-US" sz="800" b="1" baseline="-25000" dirty="0">
                  <a:solidFill>
                    <a:srgbClr val="000066"/>
                  </a:solidFill>
                </a:rPr>
                <a:t>2</a:t>
              </a:r>
              <a:endParaRPr lang="en-US" sz="800" b="1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318506" y="2736124"/>
            <a:ext cx="343364" cy="224058"/>
            <a:chOff x="1232556" y="3213081"/>
            <a:chExt cx="343364" cy="224058"/>
          </a:xfrm>
        </p:grpSpPr>
        <p:sp>
          <p:nvSpPr>
            <p:cNvPr id="125" name="Oval 124"/>
            <p:cNvSpPr/>
            <p:nvPr/>
          </p:nvSpPr>
          <p:spPr>
            <a:xfrm>
              <a:off x="1295400" y="3222589"/>
              <a:ext cx="214550" cy="2145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32556" y="3213081"/>
              <a:ext cx="3433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CO</a:t>
              </a:r>
              <a:r>
                <a:rPr lang="en-US" sz="800" b="1" baseline="-25000" dirty="0">
                  <a:solidFill>
                    <a:schemeClr val="bg1"/>
                  </a:solidFill>
                </a:rPr>
                <a:t>2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051806" y="3907699"/>
            <a:ext cx="343364" cy="224058"/>
            <a:chOff x="1232556" y="3213081"/>
            <a:chExt cx="343364" cy="224058"/>
          </a:xfrm>
        </p:grpSpPr>
        <p:sp>
          <p:nvSpPr>
            <p:cNvPr id="134" name="Oval 133"/>
            <p:cNvSpPr/>
            <p:nvPr/>
          </p:nvSpPr>
          <p:spPr>
            <a:xfrm>
              <a:off x="1295400" y="3222589"/>
              <a:ext cx="214550" cy="2145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232556" y="3213081"/>
              <a:ext cx="3433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CO</a:t>
              </a:r>
              <a:r>
                <a:rPr lang="en-US" sz="800" b="1" baseline="-25000" dirty="0">
                  <a:solidFill>
                    <a:schemeClr val="bg1"/>
                  </a:solidFill>
                </a:rPr>
                <a:t>2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144353" y="2963224"/>
            <a:ext cx="288862" cy="215444"/>
            <a:chOff x="1254191" y="3209925"/>
            <a:chExt cx="288862" cy="215444"/>
          </a:xfrm>
        </p:grpSpPr>
        <p:sp>
          <p:nvSpPr>
            <p:cNvPr id="140" name="Oval 139"/>
            <p:cNvSpPr/>
            <p:nvPr/>
          </p:nvSpPr>
          <p:spPr>
            <a:xfrm>
              <a:off x="1322078" y="3249267"/>
              <a:ext cx="161195" cy="16119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254191" y="3209925"/>
              <a:ext cx="2888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srgbClr val="000066"/>
                  </a:solidFill>
                </a:rPr>
                <a:t>O</a:t>
              </a:r>
              <a:r>
                <a:rPr lang="en-US" sz="800" b="1" baseline="-25000" dirty="0">
                  <a:solidFill>
                    <a:srgbClr val="000066"/>
                  </a:solidFill>
                </a:rPr>
                <a:t>2</a:t>
              </a:r>
              <a:endParaRPr lang="en-US" sz="800" b="1" dirty="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2662104" y="2751580"/>
            <a:ext cx="343364" cy="224058"/>
            <a:chOff x="1232556" y="3213081"/>
            <a:chExt cx="343364" cy="224058"/>
          </a:xfrm>
        </p:grpSpPr>
        <p:sp>
          <p:nvSpPr>
            <p:cNvPr id="178" name="Oval 177"/>
            <p:cNvSpPr/>
            <p:nvPr/>
          </p:nvSpPr>
          <p:spPr>
            <a:xfrm>
              <a:off x="1295400" y="3222589"/>
              <a:ext cx="214550" cy="2145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232556" y="3213081"/>
              <a:ext cx="3433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CO</a:t>
              </a:r>
              <a:r>
                <a:rPr lang="en-US" sz="800" b="1" baseline="-25000" dirty="0">
                  <a:solidFill>
                    <a:schemeClr val="bg1"/>
                  </a:solidFill>
                </a:rPr>
                <a:t>2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212317" y="3421732"/>
            <a:ext cx="343364" cy="224058"/>
            <a:chOff x="1232556" y="3213081"/>
            <a:chExt cx="343364" cy="224058"/>
          </a:xfrm>
        </p:grpSpPr>
        <p:sp>
          <p:nvSpPr>
            <p:cNvPr id="181" name="Oval 180"/>
            <p:cNvSpPr/>
            <p:nvPr/>
          </p:nvSpPr>
          <p:spPr>
            <a:xfrm>
              <a:off x="1295400" y="3222589"/>
              <a:ext cx="214550" cy="2145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232556" y="3213081"/>
              <a:ext cx="3433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CO</a:t>
              </a:r>
              <a:r>
                <a:rPr lang="en-US" sz="800" b="1" baseline="-25000" dirty="0">
                  <a:solidFill>
                    <a:schemeClr val="bg1"/>
                  </a:solidFill>
                </a:rPr>
                <a:t>2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2409691" y="3232592"/>
            <a:ext cx="343364" cy="224058"/>
            <a:chOff x="1232556" y="3213081"/>
            <a:chExt cx="343364" cy="224058"/>
          </a:xfrm>
        </p:grpSpPr>
        <p:sp>
          <p:nvSpPr>
            <p:cNvPr id="207" name="Oval 206"/>
            <p:cNvSpPr/>
            <p:nvPr/>
          </p:nvSpPr>
          <p:spPr>
            <a:xfrm>
              <a:off x="1295400" y="3222589"/>
              <a:ext cx="214550" cy="2145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232556" y="3213081"/>
              <a:ext cx="3433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CO</a:t>
              </a:r>
              <a:r>
                <a:rPr lang="en-US" sz="800" b="1" baseline="-25000" dirty="0">
                  <a:solidFill>
                    <a:schemeClr val="bg1"/>
                  </a:solidFill>
                </a:rPr>
                <a:t>2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9" name="Rounded Rectangular Callout 108"/>
          <p:cNvSpPr/>
          <p:nvPr/>
        </p:nvSpPr>
        <p:spPr>
          <a:xfrm>
            <a:off x="5562600" y="1005093"/>
            <a:ext cx="2143001" cy="816949"/>
          </a:xfrm>
          <a:prstGeom prst="wedgeRoundRectCallout">
            <a:avLst>
              <a:gd name="adj1" fmla="val 38961"/>
              <a:gd name="adj2" fmla="val -6079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 high concentration to low concentration</a:t>
            </a:r>
          </a:p>
        </p:txBody>
      </p:sp>
    </p:spTree>
    <p:extLst>
      <p:ext uri="{BB962C8B-B14F-4D97-AF65-F5344CB8AC3E}">
        <p14:creationId xmlns:p14="http://schemas.microsoft.com/office/powerpoint/2010/main" val="349806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1 -0.042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-213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-0.06944 0.11543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5772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10052 -0.128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-6451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82716E-6 L 0.11527 0.15586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7778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14688 2.22222E-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35802E-6 L 0.16441 0.11265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2" y="5617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69136E-6 L 0.20417 -0.04135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8" y="-2068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23457E-7 L -0.19393 0.04228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5" y="2099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3.82716E-6 L -0.22917 -0.06729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-3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5926</TotalTime>
  <Words>319</Words>
  <Application>Microsoft Office PowerPoint</Application>
  <PresentationFormat>On-screen Show (16:9)</PresentationFormat>
  <Paragraphs>65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1277</cp:revision>
  <dcterms:created xsi:type="dcterms:W3CDTF">2013-07-31T12:47:49Z</dcterms:created>
  <dcterms:modified xsi:type="dcterms:W3CDTF">2024-01-23T10:37:16Z</dcterms:modified>
</cp:coreProperties>
</file>