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97" r:id="rId2"/>
    <p:sldId id="398" r:id="rId3"/>
    <p:sldId id="40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567689" y="293155"/>
            <a:ext cx="1700012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i</a:t>
            </a:r>
            <a:r>
              <a:rPr lang="en-US" b="1" dirty="0">
                <a:solidFill>
                  <a:srgbClr val="0033CC"/>
                </a:solidFill>
              </a:rPr>
              <a:t>.	</a:t>
            </a:r>
            <a:r>
              <a:rPr lang="en-US" b="1" dirty="0" err="1">
                <a:solidFill>
                  <a:srgbClr val="0033CC"/>
                </a:solidFill>
              </a:rPr>
              <a:t>Tracheids</a:t>
            </a:r>
            <a:r>
              <a:rPr lang="en-US" b="1" dirty="0">
                <a:solidFill>
                  <a:srgbClr val="0033CC"/>
                </a:solidFill>
              </a:rPr>
              <a:t>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065" y="692603"/>
            <a:ext cx="8046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These are long narrow cells with walls that are impermeable to water.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When </a:t>
            </a:r>
            <a:r>
              <a:rPr lang="en-US" dirty="0" err="1"/>
              <a:t>tracheids</a:t>
            </a:r>
            <a:r>
              <a:rPr lang="en-US" dirty="0"/>
              <a:t> mature, they die and their cytoplasm disintegrates.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This leaves a network of hollow connected cells through which water can pass.</a:t>
            </a:r>
          </a:p>
        </p:txBody>
      </p:sp>
      <p:pic>
        <p:nvPicPr>
          <p:cNvPr id="4" name="Picture 3" descr="\\192.168.1.20\home\State Board_BIO_TAT_2014-15\Std. 9th\Chpt. 6\Images\Tracheids M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40" y="1676040"/>
            <a:ext cx="2323824" cy="2904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7840" y="1676040"/>
            <a:ext cx="2323824" cy="2904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688685" y="1584488"/>
            <a:ext cx="2650371" cy="460292"/>
          </a:xfrm>
          <a:prstGeom prst="wedgeEllipseCallout">
            <a:avLst>
              <a:gd name="adj1" fmla="val 49845"/>
              <a:gd name="adj2" fmla="val -1067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Breaks down</a:t>
            </a:r>
          </a:p>
        </p:txBody>
      </p:sp>
    </p:spTree>
    <p:extLst>
      <p:ext uri="{BB962C8B-B14F-4D97-AF65-F5344CB8AC3E}">
        <p14:creationId xmlns:p14="http://schemas.microsoft.com/office/powerpoint/2010/main" val="5466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0065" y="692603"/>
            <a:ext cx="8046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These are tubular structures and are much wider than </a:t>
            </a:r>
            <a:r>
              <a:rPr lang="en-US" dirty="0" err="1"/>
              <a:t>tracheids</a:t>
            </a:r>
            <a:r>
              <a:rPr lang="en-US" dirty="0"/>
              <a:t>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They are arranged end to end and on top of one another like a pipe line.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 cell walls at both the end degenerate when the cells die. 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As a result, the stacked vessels becomes continuous tubes.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This allows free flow of water and minerals in vertical direction.</a:t>
            </a:r>
          </a:p>
        </p:txBody>
      </p:sp>
      <p:pic>
        <p:nvPicPr>
          <p:cNvPr id="4098" name="Picture 2" descr="\\192.168.1.20\home\State Board_BIO_TAT_2014-15\Std. 9th\Chpt. 6\Images\xylem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8"/>
          <a:stretch/>
        </p:blipFill>
        <p:spPr bwMode="auto">
          <a:xfrm>
            <a:off x="2306105" y="2070661"/>
            <a:ext cx="1660134" cy="22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192.168.1.20\home\State Board_BIO_TAT_2014-15\Std. 9th\Chpt. 6\Images\DSCN37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55" y="1707790"/>
            <a:ext cx="3964434" cy="297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Rajat\Desktop\presentation images\xylem__phloem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72" y="2302915"/>
            <a:ext cx="2339276" cy="245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entagon 9"/>
          <p:cNvSpPr/>
          <p:nvPr/>
        </p:nvSpPr>
        <p:spPr>
          <a:xfrm>
            <a:off x="567688" y="293155"/>
            <a:ext cx="2160871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ii.	Xylem vessels :</a:t>
            </a:r>
          </a:p>
        </p:txBody>
      </p:sp>
    </p:spTree>
    <p:extLst>
      <p:ext uri="{BB962C8B-B14F-4D97-AF65-F5344CB8AC3E}">
        <p14:creationId xmlns:p14="http://schemas.microsoft.com/office/powerpoint/2010/main" val="19980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0065" y="692603"/>
            <a:ext cx="8046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Its stores food.</a:t>
            </a:r>
          </a:p>
        </p:txBody>
      </p:sp>
      <p:sp>
        <p:nvSpPr>
          <p:cNvPr id="10" name="Pentagon 9"/>
          <p:cNvSpPr/>
          <p:nvPr/>
        </p:nvSpPr>
        <p:spPr>
          <a:xfrm>
            <a:off x="567688" y="293155"/>
            <a:ext cx="2736947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iii.	Xylem parenchyma :</a:t>
            </a:r>
          </a:p>
        </p:txBody>
      </p:sp>
      <p:pic>
        <p:nvPicPr>
          <p:cNvPr id="7" name="Picture 2" descr="\\192.168.1.20\home\State Board_BIO_TAT_2014-15\Std. 9th\Chpt. 6\Images\different xylem element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1614" b="4629"/>
          <a:stretch/>
        </p:blipFill>
        <p:spPr bwMode="auto">
          <a:xfrm>
            <a:off x="794344" y="1929375"/>
            <a:ext cx="2959333" cy="27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68020" y="2212981"/>
            <a:ext cx="691290" cy="22668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\\192.168.1.20\home\State Board_BIO_TAT_2014-15\Std. 9th\Chpt. 6\Images\radxp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83" y="2203386"/>
            <a:ext cx="1428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0065" y="1511808"/>
            <a:ext cx="8046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They mainly support the plant.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88" y="1112360"/>
            <a:ext cx="1912313" cy="369332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iv.	Xylem fibers 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03420" y="2203386"/>
            <a:ext cx="2011016" cy="516599"/>
            <a:chOff x="3144107" y="2868929"/>
            <a:chExt cx="2011016" cy="516599"/>
          </a:xfrm>
        </p:grpSpPr>
        <p:sp>
          <p:nvSpPr>
            <p:cNvPr id="14" name="Rectangle 13"/>
            <p:cNvSpPr/>
            <p:nvPr/>
          </p:nvSpPr>
          <p:spPr>
            <a:xfrm>
              <a:off x="3551542" y="2868929"/>
              <a:ext cx="16035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Xylem parenchyma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144107" y="3020282"/>
              <a:ext cx="459554" cy="365246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148" name="Picture 4" descr="\\192.168.1.20\home\State Board_BIO_TAT_2014-15\Std. 9th\Chpt. 6\Images\web5.1-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12" y="2354739"/>
            <a:ext cx="2292083" cy="17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862470" y="1920993"/>
            <a:ext cx="1214542" cy="203153"/>
          </a:xfrm>
          <a:custGeom>
            <a:avLst/>
            <a:gdLst>
              <a:gd name="connsiteX0" fmla="*/ 36180 w 1214542"/>
              <a:gd name="connsiteY0" fmla="*/ 6232 h 203153"/>
              <a:gd name="connsiteX1" fmla="*/ 61580 w 1214542"/>
              <a:gd name="connsiteY1" fmla="*/ 155457 h 203153"/>
              <a:gd name="connsiteX2" fmla="*/ 607680 w 1214542"/>
              <a:gd name="connsiteY2" fmla="*/ 203082 h 203153"/>
              <a:gd name="connsiteX3" fmla="*/ 1033130 w 1214542"/>
              <a:gd name="connsiteY3" fmla="*/ 164982 h 203153"/>
              <a:gd name="connsiteX4" fmla="*/ 1195055 w 1214542"/>
              <a:gd name="connsiteY4" fmla="*/ 117357 h 203153"/>
              <a:gd name="connsiteX5" fmla="*/ 1185530 w 1214542"/>
              <a:gd name="connsiteY5" fmla="*/ 44332 h 203153"/>
              <a:gd name="connsiteX6" fmla="*/ 960105 w 1214542"/>
              <a:gd name="connsiteY6" fmla="*/ 3057 h 203153"/>
              <a:gd name="connsiteX7" fmla="*/ 487030 w 1214542"/>
              <a:gd name="connsiteY7" fmla="*/ 3057 h 203153"/>
              <a:gd name="connsiteX8" fmla="*/ 36180 w 1214542"/>
              <a:gd name="connsiteY8" fmla="*/ 6232 h 20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4542" h="203153">
                <a:moveTo>
                  <a:pt x="36180" y="6232"/>
                </a:moveTo>
                <a:cubicBezTo>
                  <a:pt x="1255" y="64440"/>
                  <a:pt x="-33670" y="122649"/>
                  <a:pt x="61580" y="155457"/>
                </a:cubicBezTo>
                <a:cubicBezTo>
                  <a:pt x="156830" y="188265"/>
                  <a:pt x="445755" y="201495"/>
                  <a:pt x="607680" y="203082"/>
                </a:cubicBezTo>
                <a:cubicBezTo>
                  <a:pt x="769605" y="204670"/>
                  <a:pt x="935234" y="179269"/>
                  <a:pt x="1033130" y="164982"/>
                </a:cubicBezTo>
                <a:cubicBezTo>
                  <a:pt x="1131026" y="150695"/>
                  <a:pt x="1169655" y="137465"/>
                  <a:pt x="1195055" y="117357"/>
                </a:cubicBezTo>
                <a:cubicBezTo>
                  <a:pt x="1220455" y="97249"/>
                  <a:pt x="1224688" y="63382"/>
                  <a:pt x="1185530" y="44332"/>
                </a:cubicBezTo>
                <a:cubicBezTo>
                  <a:pt x="1146372" y="25282"/>
                  <a:pt x="1076522" y="9936"/>
                  <a:pt x="960105" y="3057"/>
                </a:cubicBezTo>
                <a:cubicBezTo>
                  <a:pt x="843688" y="-3822"/>
                  <a:pt x="487030" y="3057"/>
                  <a:pt x="487030" y="3057"/>
                </a:cubicBezTo>
                <a:lnTo>
                  <a:pt x="36180" y="62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30020" y="2052638"/>
            <a:ext cx="436210" cy="2476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0" grpId="0" animBg="1"/>
      <p:bldP spid="2" grpId="0" animBg="1"/>
      <p:bldP spid="2" grpId="1" animBg="1"/>
      <p:bldP spid="2" grpId="2" animBg="1"/>
      <p:bldP spid="11" grpId="0" build="allAtOnce"/>
      <p:bldP spid="12" grpId="0" animBg="1"/>
      <p:bldP spid="6" grpId="0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7018</TotalTime>
  <Words>139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2024-01-23T11:33:20Z</cp:lastPrinted>
  <dcterms:created xsi:type="dcterms:W3CDTF">2013-07-31T12:47:49Z</dcterms:created>
  <dcterms:modified xsi:type="dcterms:W3CDTF">2024-01-23T11:33:33Z</dcterms:modified>
</cp:coreProperties>
</file>