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401" r:id="rId2"/>
    <p:sldId id="399" r:id="rId3"/>
    <p:sldId id="402" r:id="rId4"/>
    <p:sldId id="403" r:id="rId5"/>
    <p:sldId id="40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7690" y="285750"/>
            <a:ext cx="208582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Vascular tissue </a:t>
            </a:r>
          </a:p>
        </p:txBody>
      </p:sp>
      <p:sp>
        <p:nvSpPr>
          <p:cNvPr id="10" name="Pentagon 9"/>
          <p:cNvSpPr/>
          <p:nvPr/>
        </p:nvSpPr>
        <p:spPr>
          <a:xfrm>
            <a:off x="567690" y="763898"/>
            <a:ext cx="1457221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2.	Phloem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065" y="1187638"/>
            <a:ext cx="8084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Phloem transports food i.e. sugars and amino acids from leaves to other parts of the plants such as stems and roots.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It is made up of 4 types of cells 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00692" y="2142082"/>
            <a:ext cx="2602979" cy="2619018"/>
            <a:chOff x="551203" y="1200150"/>
            <a:chExt cx="3851875" cy="3594100"/>
          </a:xfrm>
        </p:grpSpPr>
        <p:sp>
          <p:nvSpPr>
            <p:cNvPr id="13" name="Rectangle 12"/>
            <p:cNvSpPr/>
            <p:nvPr/>
          </p:nvSpPr>
          <p:spPr>
            <a:xfrm>
              <a:off x="567793" y="1200150"/>
              <a:ext cx="3835285" cy="35941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51203" y="1293008"/>
              <a:ext cx="3851875" cy="3501242"/>
              <a:chOff x="519104" y="658307"/>
              <a:chExt cx="4744836" cy="4312917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33" r="6933"/>
              <a:stretch/>
            </p:blipFill>
            <p:spPr bwMode="auto">
              <a:xfrm>
                <a:off x="519104" y="658307"/>
                <a:ext cx="4744836" cy="3566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53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929" t="74817" r="26495" b="14844"/>
              <a:stretch/>
            </p:blipFill>
            <p:spPr bwMode="auto">
              <a:xfrm>
                <a:off x="539540" y="4008120"/>
                <a:ext cx="4724400" cy="963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8" name="Picture 3" descr="\\192.168.1.18\mt_school\2014_15\01 STATE_BOARD_MH\ENGLISH_MED\TAT_2014 - 15\10th std\Biology\Chapter 10\Images\11970964301318139608johnny_automatic_bi-serrate_leaf.svg.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93491">
            <a:off x="2026795" y="2732143"/>
            <a:ext cx="399604" cy="24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\\192.168.1.18\mt_school\2014_15\01 STATE_BOARD_MH\ENGLISH_MED\TAT_2014 - 15\10th std\Biology\Chapter 10\Images\11970964301318139608johnny_automatic_bi-serrate_leaf.svg.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331112" y="3091196"/>
            <a:ext cx="399604" cy="24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192.168.1.18\mt_school\2014_15\01 STATE_BOARD_MH\ENGLISH_MED\TAT_2014 - 15\10th std\Biology\Chapter 10\Images\11970964301318139608johnny_automatic_bi-serrate_leaf.svg.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96594" y="2415647"/>
            <a:ext cx="399602" cy="24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084973" y="2375521"/>
            <a:ext cx="566777" cy="307777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6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>
                <a:ln w="1905"/>
                <a:solidFill>
                  <a:srgbClr val="002060"/>
                </a:solidFill>
                <a:latin typeface="+mj-lt"/>
              </a:rPr>
              <a:t>Food</a:t>
            </a:r>
          </a:p>
        </p:txBody>
      </p:sp>
      <p:pic>
        <p:nvPicPr>
          <p:cNvPr id="31" name="Picture 7" descr="C:\Users\KSHITIJ\Desktop\shweta ppt\structure_phloem.gif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79" r="27279"/>
          <a:stretch/>
        </p:blipFill>
        <p:spPr bwMode="auto">
          <a:xfrm>
            <a:off x="3933066" y="2544972"/>
            <a:ext cx="1258458" cy="1902006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2682947" y="2407727"/>
            <a:ext cx="231154" cy="215444"/>
            <a:chOff x="4973845" y="2714626"/>
            <a:chExt cx="231154" cy="215444"/>
          </a:xfrm>
        </p:grpSpPr>
        <p:sp>
          <p:nvSpPr>
            <p:cNvPr id="33" name="Oval 32"/>
            <p:cNvSpPr/>
            <p:nvPr/>
          </p:nvSpPr>
          <p:spPr>
            <a:xfrm>
              <a:off x="5022952" y="2757708"/>
              <a:ext cx="132938" cy="13293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4973845" y="2714626"/>
              <a:ext cx="231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800" dirty="0">
                  <a:solidFill>
                    <a:schemeClr val="bg1"/>
                  </a:solidFill>
                  <a:latin typeface="+mj-lt"/>
                </a:rPr>
                <a:t>S</a:t>
              </a:r>
              <a:endParaRPr kumimoji="1" lang="en-IN" sz="8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0" name="Picture 3" descr="\\192.168.1.18\mt_school\2014_15\01 STATE_BOARD_MH\ENGLISH_MED\TAT_2014 - 15\10th std\Biology\Chapter 10\Images\11970964301318139608johnny_automatic_bi-serrate_leaf.svg.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93491">
            <a:off x="1799023" y="3206333"/>
            <a:ext cx="399604" cy="24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2117735" y="2741102"/>
            <a:ext cx="243978" cy="215444"/>
            <a:chOff x="4967433" y="2714626"/>
            <a:chExt cx="243978" cy="215444"/>
          </a:xfrm>
        </p:grpSpPr>
        <p:sp>
          <p:nvSpPr>
            <p:cNvPr id="52" name="Oval 51"/>
            <p:cNvSpPr/>
            <p:nvPr/>
          </p:nvSpPr>
          <p:spPr>
            <a:xfrm>
              <a:off x="5022952" y="2757708"/>
              <a:ext cx="132938" cy="13293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967433" y="2714626"/>
              <a:ext cx="24397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800" dirty="0">
                  <a:solidFill>
                    <a:schemeClr val="bg1"/>
                  </a:solidFill>
                  <a:latin typeface="+mj-lt"/>
                </a:rPr>
                <a:t>A</a:t>
              </a:r>
              <a:endParaRPr kumimoji="1" lang="en-IN" sz="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81260" y="3188777"/>
            <a:ext cx="231154" cy="215444"/>
            <a:chOff x="4973845" y="2714626"/>
            <a:chExt cx="231154" cy="215444"/>
          </a:xfrm>
        </p:grpSpPr>
        <p:sp>
          <p:nvSpPr>
            <p:cNvPr id="55" name="Oval 54"/>
            <p:cNvSpPr/>
            <p:nvPr/>
          </p:nvSpPr>
          <p:spPr>
            <a:xfrm>
              <a:off x="5022952" y="2757708"/>
              <a:ext cx="132938" cy="13293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973845" y="2714626"/>
              <a:ext cx="231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800" dirty="0">
                  <a:solidFill>
                    <a:schemeClr val="bg1"/>
                  </a:solidFill>
                  <a:latin typeface="+mj-lt"/>
                </a:rPr>
                <a:t>S</a:t>
              </a:r>
              <a:endParaRPr kumimoji="1" lang="en-IN" sz="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13136" y="3084002"/>
            <a:ext cx="243978" cy="215444"/>
            <a:chOff x="4967433" y="2714626"/>
            <a:chExt cx="243978" cy="215444"/>
          </a:xfrm>
        </p:grpSpPr>
        <p:sp>
          <p:nvSpPr>
            <p:cNvPr id="58" name="Oval 57"/>
            <p:cNvSpPr/>
            <p:nvPr/>
          </p:nvSpPr>
          <p:spPr>
            <a:xfrm>
              <a:off x="5022952" y="2757708"/>
              <a:ext cx="132938" cy="13293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4967433" y="2714626"/>
              <a:ext cx="24397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800" dirty="0">
                  <a:solidFill>
                    <a:schemeClr val="bg1"/>
                  </a:solidFill>
                  <a:latin typeface="+mj-lt"/>
                </a:rPr>
                <a:t>A</a:t>
              </a:r>
              <a:endParaRPr kumimoji="1" lang="en-IN" sz="8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2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062 C 0.02448 0.00771 0.11701 -0.00309 0.14461 0.02037 C 0.17205 0.04691 0.16111 0.09815 0.16475 0.15864 C 0.1684 0.21913 0.16458 0.33364 0.16684 0.38271 " pathEditMode="relative" rAng="0" ptsTypes="faaf"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1904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62 C 0.00938 -3.7037E-7 0.03438 -0.1213 0.05851 -0.1179 C 0.07292 -0.11883 0.07917 -0.0679 0.08698 -0.00679 C 0.09479 0.05432 0.10261 0.20617 0.10573 0.24877 " pathEditMode="relative" rAng="0" ptsTypes="faaa">
                                      <p:cBhvr>
                                        <p:cTn id="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642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62 C 0.02448 0.00772 0.20782 -0.13765 0.2566 -0.14568 C 0.30538 -0.1537 0.28038 -0.11636 0.29271 -0.04938 C 0.30504 0.01759 0.30591 0.17901 0.33021 0.25679 " pathEditMode="relative" rAng="0" ptsTypes="faaf">
                                      <p:cBhvr>
                                        <p:cTn id="8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521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61 C 0.02447 0.00772 0.19184 -0.07376 0.23628 -0.06358 C 0.28072 -0.05339 0.26024 -0.00956 0.26684 0.06111 C 0.27343 0.13179 0.29479 0.29167 0.27586 0.36111 " pathEditMode="relative" rAng="0" ptsTypes="faaf">
                                      <p:cBhvr>
                                        <p:cTn id="8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14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allAtOnce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567688" y="293155"/>
            <a:ext cx="1930441" cy="369332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 err="1">
                <a:solidFill>
                  <a:srgbClr val="0033CC"/>
                </a:solidFill>
              </a:rPr>
              <a:t>i</a:t>
            </a:r>
            <a:r>
              <a:rPr lang="en-US" b="1" dirty="0">
                <a:solidFill>
                  <a:srgbClr val="0033CC"/>
                </a:solidFill>
              </a:rPr>
              <a:t>.	Sieve tubes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065" y="692603"/>
            <a:ext cx="8084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They are tubular cells with perforated walls and arranged end to end.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 end walls of the sieve tubes have perforated walls. 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Materials can move through perforated walls from one adjacent cell to another.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5857" y="2142303"/>
            <a:ext cx="1267365" cy="22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6200000">
            <a:off x="2781524" y="2584570"/>
            <a:ext cx="364882" cy="1550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2790946" y="3201988"/>
            <a:ext cx="501113" cy="1550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2573636" y="1613457"/>
            <a:ext cx="2190389" cy="612648"/>
          </a:xfrm>
          <a:prstGeom prst="wedgeEllipseCallout">
            <a:avLst>
              <a:gd name="adj1" fmla="val 49845"/>
              <a:gd name="adj2" fmla="val -10676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 small holes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41209" y="2666663"/>
            <a:ext cx="1212821" cy="369332"/>
            <a:chOff x="820767" y="2994205"/>
            <a:chExt cx="1212821" cy="369332"/>
          </a:xfrm>
        </p:grpSpPr>
        <p:sp>
          <p:nvSpPr>
            <p:cNvPr id="7" name="Rectangle 6"/>
            <p:cNvSpPr/>
            <p:nvPr/>
          </p:nvSpPr>
          <p:spPr>
            <a:xfrm>
              <a:off x="820767" y="2994205"/>
              <a:ext cx="1083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</a:rPr>
                <a:t>End walls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40706" y="3205163"/>
              <a:ext cx="192882" cy="102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36727" y="3165928"/>
            <a:ext cx="1493503" cy="369332"/>
            <a:chOff x="616285" y="3493470"/>
            <a:chExt cx="1493503" cy="369332"/>
          </a:xfrm>
        </p:grpSpPr>
        <p:sp>
          <p:nvSpPr>
            <p:cNvPr id="4" name="Rectangle 3"/>
            <p:cNvSpPr/>
            <p:nvPr/>
          </p:nvSpPr>
          <p:spPr>
            <a:xfrm>
              <a:off x="616285" y="3493470"/>
              <a:ext cx="1325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dirty="0">
                  <a:solidFill>
                    <a:srgbClr val="0033CC"/>
                  </a:solidFill>
                </a:rPr>
                <a:t>Sieve tubes 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866900" y="3681413"/>
              <a:ext cx="24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0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  <p:bldP spid="9" grpId="0" animBg="1"/>
      <p:bldP spid="9" grpId="1" animBg="1"/>
      <p:bldP spid="11" grpId="0" animBg="1"/>
      <p:bldP spid="11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567689" y="293155"/>
            <a:ext cx="2468112" cy="369332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ii.	Companion cells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065" y="692603"/>
            <a:ext cx="8046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These are the cells that surround the sieve tube elements.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Companion cells are living and keep their nuclei and other organelles through out their life time.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Companion cells are believed to control the activity of sieve tube elements.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565" y="2059610"/>
            <a:ext cx="1439220" cy="25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400620" y="2840585"/>
            <a:ext cx="1940950" cy="369332"/>
            <a:chOff x="2882180" y="3450302"/>
            <a:chExt cx="1940950" cy="369332"/>
          </a:xfrm>
        </p:grpSpPr>
        <p:sp>
          <p:nvSpPr>
            <p:cNvPr id="5" name="Rectangle 4"/>
            <p:cNvSpPr/>
            <p:nvPr/>
          </p:nvSpPr>
          <p:spPr>
            <a:xfrm>
              <a:off x="3165304" y="3450302"/>
              <a:ext cx="16578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</a:rPr>
                <a:t>Companion cell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882180" y="3637564"/>
              <a:ext cx="345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428865" y="3205585"/>
            <a:ext cx="1226011" cy="369332"/>
            <a:chOff x="2882180" y="3450302"/>
            <a:chExt cx="1226011" cy="369332"/>
          </a:xfrm>
        </p:grpSpPr>
        <p:sp>
          <p:nvSpPr>
            <p:cNvPr id="15" name="Rectangle 14"/>
            <p:cNvSpPr/>
            <p:nvPr/>
          </p:nvSpPr>
          <p:spPr>
            <a:xfrm>
              <a:off x="3165304" y="3450302"/>
              <a:ext cx="942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</a:rPr>
                <a:t>Nucleus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82180" y="3637564"/>
              <a:ext cx="345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9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567688" y="293155"/>
            <a:ext cx="2314491" cy="369332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iii.	Phloem </a:t>
            </a:r>
            <a:r>
              <a:rPr lang="en-US" b="1" dirty="0" err="1">
                <a:solidFill>
                  <a:srgbClr val="0033CC"/>
                </a:solidFill>
              </a:rPr>
              <a:t>fibres</a:t>
            </a:r>
            <a:r>
              <a:rPr lang="en-US" b="1" dirty="0">
                <a:solidFill>
                  <a:srgbClr val="0033CC"/>
                </a:solidFill>
              </a:rPr>
              <a:t> 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065" y="692603"/>
            <a:ext cx="8046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These are elongated tapering cells, which are found particularly in the stem.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 cell walls are thickened.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It gives mechanical strength to the plant.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Phloem </a:t>
            </a:r>
            <a:r>
              <a:rPr lang="en-US" dirty="0" err="1"/>
              <a:t>fibres</a:t>
            </a:r>
            <a:r>
              <a:rPr lang="en-US" dirty="0"/>
              <a:t> are dead cells.</a:t>
            </a:r>
          </a:p>
        </p:txBody>
      </p:sp>
      <p:pic>
        <p:nvPicPr>
          <p:cNvPr id="10242" name="Picture 2" descr="\\192.168.1.20\home\State Board_BIO_TAT_2014-15\Std. 9th\Chpt. 6\Images\5602-004-2c2c2dd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5" t="6664" b="2336"/>
          <a:stretch/>
        </p:blipFill>
        <p:spPr bwMode="auto">
          <a:xfrm>
            <a:off x="1832206" y="1957270"/>
            <a:ext cx="1656778" cy="267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086100" y="1955652"/>
            <a:ext cx="401034" cy="26704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567688" y="293155"/>
            <a:ext cx="2928971" cy="369332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iv.	Phloem parenchyma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065" y="692603"/>
            <a:ext cx="8046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These cells are alive and filled with cytoplasm.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 cell walls are thin.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These cells form the packing tissue between all the other types of cells.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Phloem parenchyma stores compounds such as starch.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565" y="2059610"/>
            <a:ext cx="1439220" cy="25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565704" y="3147825"/>
            <a:ext cx="2431148" cy="369332"/>
            <a:chOff x="2882180" y="3450302"/>
            <a:chExt cx="2431148" cy="369332"/>
          </a:xfrm>
        </p:grpSpPr>
        <p:sp>
          <p:nvSpPr>
            <p:cNvPr id="6" name="Rectangle 5"/>
            <p:cNvSpPr/>
            <p:nvPr/>
          </p:nvSpPr>
          <p:spPr>
            <a:xfrm>
              <a:off x="3165304" y="3450302"/>
              <a:ext cx="2148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</a:rPr>
                <a:t>Phloem parenchyma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882180" y="3637564"/>
              <a:ext cx="345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3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232</Words>
  <Application>Microsoft Office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1517</cp:revision>
  <cp:lastPrinted>2024-01-23T11:34:05Z</cp:lastPrinted>
  <dcterms:created xsi:type="dcterms:W3CDTF">2013-07-31T12:47:49Z</dcterms:created>
  <dcterms:modified xsi:type="dcterms:W3CDTF">2024-01-23T11:34:07Z</dcterms:modified>
</cp:coreProperties>
</file>