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357" r:id="rId2"/>
    <p:sldId id="358" r:id="rId3"/>
    <p:sldId id="359" r:id="rId4"/>
    <p:sldId id="360" r:id="rId5"/>
    <p:sldId id="361" r:id="rId6"/>
    <p:sldId id="3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 bwMode="auto">
          <a:xfrm>
            <a:off x="561975" y="285403"/>
            <a:ext cx="417098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Types of Epithelial Tissues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690" y="740877"/>
            <a:ext cx="3672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Simple squamous epithelium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065" y="120015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>
                <a:solidFill>
                  <a:srgbClr val="D60093"/>
                </a:solidFill>
              </a:rPr>
              <a:t>Cells are extremely thin, flat, and form a delicate lining.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065" y="1600776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200"/>
              </a:spcBef>
              <a:buBlip>
                <a:blip r:embed="rId2"/>
              </a:buBlip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 in : </a:t>
            </a:r>
            <a:r>
              <a:rPr lang="en-US" dirty="0">
                <a:solidFill>
                  <a:srgbClr val="0070C0"/>
                </a:solidFill>
              </a:rPr>
              <a:t>Lining of blood vessels, lungs alveoli, </a:t>
            </a:r>
            <a:r>
              <a:rPr lang="en-US" dirty="0" err="1">
                <a:solidFill>
                  <a:srgbClr val="0070C0"/>
                </a:solidFill>
              </a:rPr>
              <a:t>oesophagus</a:t>
            </a:r>
            <a:r>
              <a:rPr lang="en-US" dirty="0">
                <a:solidFill>
                  <a:srgbClr val="0070C0"/>
                </a:solidFill>
              </a:rPr>
              <a:t>, lining of mouth.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514600" y="2077103"/>
            <a:ext cx="2190388" cy="418447"/>
          </a:xfrm>
          <a:prstGeom prst="wedgeEllipseCallout">
            <a:avLst>
              <a:gd name="adj1" fmla="val 41883"/>
              <a:gd name="adj2" fmla="val -8776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Tiny air sacs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816275" y="2077103"/>
            <a:ext cx="2190388" cy="418447"/>
          </a:xfrm>
          <a:prstGeom prst="wedgeEllipseCallout">
            <a:avLst>
              <a:gd name="adj1" fmla="val 41883"/>
              <a:gd name="adj2" fmla="val -8776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 pipe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927970" y="2238506"/>
            <a:ext cx="2584975" cy="2371326"/>
            <a:chOff x="810231" y="1418726"/>
            <a:chExt cx="2224994" cy="2041097"/>
          </a:xfrm>
        </p:grpSpPr>
        <p:pic>
          <p:nvPicPr>
            <p:cNvPr id="12" name="Picture 8" descr="C:\Users\ADMIN\Desktop\SSquamousLarg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31" y="1418726"/>
              <a:ext cx="2224994" cy="1684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922426" y="3141924"/>
              <a:ext cx="1968657" cy="3178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Lining of blood vessels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14994" y="2160381"/>
            <a:ext cx="2010926" cy="2527576"/>
            <a:chOff x="1047678" y="3823970"/>
            <a:chExt cx="1501142" cy="1886818"/>
          </a:xfrm>
        </p:grpSpPr>
        <p:pic>
          <p:nvPicPr>
            <p:cNvPr id="13" name="Picture 12" descr="C:\Users\ADMIN\Desktop\Lung tissue viewed through a microscop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678" y="3823970"/>
              <a:ext cx="1501142" cy="1611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1280826" y="5435084"/>
              <a:ext cx="1034846" cy="2757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Lungs alveoli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621" y="2356832"/>
            <a:ext cx="2325672" cy="2134674"/>
            <a:chOff x="3076741" y="2915884"/>
            <a:chExt cx="1519072" cy="139431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76741" y="2915884"/>
              <a:ext cx="1519072" cy="1139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3403080" y="4068961"/>
              <a:ext cx="874490" cy="2412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Oesophagus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95979" y="2348543"/>
            <a:ext cx="2248956" cy="2151252"/>
            <a:chOff x="4154622" y="4171760"/>
            <a:chExt cx="1706638" cy="1632495"/>
          </a:xfrm>
        </p:grpSpPr>
        <p:pic>
          <p:nvPicPr>
            <p:cNvPr id="16" name="Picture 7" descr="C:\Users\ADMIN\Desktop\bio-summer-0401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9" r="13159" b="12790"/>
            <a:stretch/>
          </p:blipFill>
          <p:spPr bwMode="auto">
            <a:xfrm>
              <a:off x="4154622" y="4171760"/>
              <a:ext cx="1706638" cy="1352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4403925" y="5523984"/>
              <a:ext cx="1264137" cy="280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Lining of mouth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20065" y="1991301"/>
            <a:ext cx="8195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200"/>
              </a:spcBef>
              <a:buBlip>
                <a:blip r:embed="rId2"/>
              </a:buBlip>
              <a:defRPr/>
            </a:pPr>
            <a:r>
              <a:rPr lang="en-US" dirty="0"/>
              <a:t>Function : </a:t>
            </a:r>
            <a:r>
              <a:rPr lang="en-US" dirty="0">
                <a:solidFill>
                  <a:srgbClr val="0070C0"/>
                </a:solidFill>
              </a:rPr>
              <a:t>Transportation of substances through selectively permeable membrane.</a:t>
            </a:r>
          </a:p>
        </p:txBody>
      </p:sp>
      <p:pic>
        <p:nvPicPr>
          <p:cNvPr id="29" name="Picture 4" descr="D:\State board (Images, animations and Videos)\9th\Chpt. 6\LP_b.3.3.2_Surbhi_shivali_Shukla_Lang.edited_html_m3ed08aed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3" r="51131" b="13378"/>
          <a:stretch/>
        </p:blipFill>
        <p:spPr bwMode="auto">
          <a:xfrm>
            <a:off x="6172200" y="740877"/>
            <a:ext cx="2057400" cy="8763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Callout 21"/>
          <p:cNvSpPr/>
          <p:nvPr/>
        </p:nvSpPr>
        <p:spPr>
          <a:xfrm>
            <a:off x="3429000" y="2444402"/>
            <a:ext cx="2915407" cy="418447"/>
          </a:xfrm>
          <a:prstGeom prst="wedgeEllipseCallout">
            <a:avLst>
              <a:gd name="adj1" fmla="val 41883"/>
              <a:gd name="adj2" fmla="val -8776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Plasma membrane</a:t>
            </a:r>
          </a:p>
        </p:txBody>
      </p:sp>
    </p:spTree>
    <p:extLst>
      <p:ext uri="{BB962C8B-B14F-4D97-AF65-F5344CB8AC3E}">
        <p14:creationId xmlns:p14="http://schemas.microsoft.com/office/powerpoint/2010/main" val="10544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/>
      <p:bldP spid="4" grpId="0"/>
      <p:bldP spid="5" grpId="0"/>
      <p:bldP spid="8" grpId="0" animBg="1"/>
      <p:bldP spid="8" grpId="1" animBg="1"/>
      <p:bldP spid="9" grpId="0" animBg="1"/>
      <p:bldP spid="9" grpId="1" animBg="1"/>
      <p:bldP spid="27" grpId="0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 bwMode="auto">
          <a:xfrm>
            <a:off x="561975" y="285403"/>
            <a:ext cx="417098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Types of Epithelial Tissues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690" y="740877"/>
            <a:ext cx="40655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Stratified squamous epithelium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065" y="1200150"/>
            <a:ext cx="4509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>
                <a:solidFill>
                  <a:srgbClr val="D60093"/>
                </a:solidFill>
              </a:rPr>
              <a:t>In this tissue, the cells are arranged to form a pattern of layers.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065" y="1868147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200"/>
              </a:spcBef>
              <a:buBlip>
                <a:blip r:embed="rId2"/>
              </a:buBlip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 in : </a:t>
            </a:r>
            <a:r>
              <a:rPr lang="en-US" dirty="0">
                <a:solidFill>
                  <a:srgbClr val="0070C0"/>
                </a:solidFill>
              </a:rPr>
              <a:t>Outer layer of skin.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0065" y="2258672"/>
            <a:ext cx="8195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200"/>
              </a:spcBef>
              <a:buBlip>
                <a:blip r:embed="rId2"/>
              </a:buBlip>
              <a:defRPr/>
            </a:pPr>
            <a:r>
              <a:rPr lang="en-US" dirty="0"/>
              <a:t>Function : </a:t>
            </a:r>
            <a:r>
              <a:rPr lang="en-US" dirty="0">
                <a:solidFill>
                  <a:srgbClr val="0070C0"/>
                </a:solidFill>
              </a:rPr>
              <a:t>Protects the body organs, prevents wear and  tear of skin.</a:t>
            </a:r>
          </a:p>
        </p:txBody>
      </p:sp>
      <p:pic>
        <p:nvPicPr>
          <p:cNvPr id="29" name="Picture 4" descr="D:\State board (Images, animations and Videos)\9th\Chpt. 6\LP_b.3.3.2_Surbhi_shivali_Shukla_Lang.edited_html_m3ed08a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9" b="16252"/>
          <a:stretch/>
        </p:blipFill>
        <p:spPr bwMode="auto">
          <a:xfrm>
            <a:off x="6019800" y="663790"/>
            <a:ext cx="2438399" cy="16445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Callout 29"/>
          <p:cNvSpPr/>
          <p:nvPr/>
        </p:nvSpPr>
        <p:spPr>
          <a:xfrm>
            <a:off x="3794898" y="2686703"/>
            <a:ext cx="2190388" cy="418447"/>
          </a:xfrm>
          <a:prstGeom prst="wedgeEllipseCallout">
            <a:avLst>
              <a:gd name="adj1" fmla="val 41883"/>
              <a:gd name="adj2" fmla="val -8776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Damage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83392" y="2651171"/>
            <a:ext cx="2564397" cy="1957538"/>
            <a:chOff x="742950" y="2651171"/>
            <a:chExt cx="2564397" cy="1957538"/>
          </a:xfrm>
        </p:grpSpPr>
        <p:grpSp>
          <p:nvGrpSpPr>
            <p:cNvPr id="7" name="Group 6"/>
            <p:cNvGrpSpPr/>
            <p:nvPr/>
          </p:nvGrpSpPr>
          <p:grpSpPr>
            <a:xfrm>
              <a:off x="742950" y="2651171"/>
              <a:ext cx="1613437" cy="1957538"/>
              <a:chOff x="3733800" y="1785442"/>
              <a:chExt cx="3760470" cy="4562475"/>
            </a:xfrm>
          </p:grpSpPr>
          <p:pic>
            <p:nvPicPr>
              <p:cNvPr id="2050" name="Picture 2" descr="D:\State board (Images, animations and Videos)\9th\Chpt. 6\Skin_structure_overview_2.img_assist_custom-468x479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46" r="3205"/>
              <a:stretch/>
            </p:blipFill>
            <p:spPr bwMode="auto">
              <a:xfrm>
                <a:off x="3733800" y="1785442"/>
                <a:ext cx="3015615" cy="4562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Freeform 5"/>
              <p:cNvSpPr/>
              <p:nvPr/>
            </p:nvSpPr>
            <p:spPr>
              <a:xfrm>
                <a:off x="6743700" y="1882140"/>
                <a:ext cx="750570" cy="1455420"/>
              </a:xfrm>
              <a:custGeom>
                <a:avLst/>
                <a:gdLst>
                  <a:gd name="connsiteX0" fmla="*/ 0 w 1501140"/>
                  <a:gd name="connsiteY0" fmla="*/ 716280 h 1455420"/>
                  <a:gd name="connsiteX1" fmla="*/ 1501140 w 1501140"/>
                  <a:gd name="connsiteY1" fmla="*/ 0 h 1455420"/>
                  <a:gd name="connsiteX2" fmla="*/ 1501140 w 1501140"/>
                  <a:gd name="connsiteY2" fmla="*/ 1455420 h 1455420"/>
                  <a:gd name="connsiteX3" fmla="*/ 0 w 1501140"/>
                  <a:gd name="connsiteY3" fmla="*/ 861060 h 1455420"/>
                  <a:gd name="connsiteX4" fmla="*/ 0 w 1501140"/>
                  <a:gd name="connsiteY4" fmla="*/ 716280 h 145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1140" h="1455420">
                    <a:moveTo>
                      <a:pt x="0" y="716280"/>
                    </a:moveTo>
                    <a:lnTo>
                      <a:pt x="1501140" y="0"/>
                    </a:lnTo>
                    <a:lnTo>
                      <a:pt x="1501140" y="1455420"/>
                    </a:lnTo>
                    <a:lnTo>
                      <a:pt x="0" y="861060"/>
                    </a:lnTo>
                    <a:lnTo>
                      <a:pt x="0" y="716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1" name="Picture 4" descr="D:\State board (Images, animations and Videos)\9th\Chpt. 6\LP_b.3.3.2_Surbhi_shivali_Shukla_Lang.edited_html_m3ed08aed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13" r="1" b="16252"/>
            <a:stretch/>
          </p:blipFill>
          <p:spPr bwMode="auto">
            <a:xfrm>
              <a:off x="2356387" y="2672416"/>
              <a:ext cx="950960" cy="661334"/>
            </a:xfrm>
            <a:prstGeom prst="rect">
              <a:avLst/>
            </a:prstGeom>
            <a:noFill/>
            <a:ln w="6350">
              <a:solidFill>
                <a:srgbClr val="00B0F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 flipH="1">
            <a:off x="6062658" y="1542539"/>
            <a:ext cx="0" cy="1619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062658" y="1412665"/>
            <a:ext cx="0" cy="1217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062658" y="1297302"/>
            <a:ext cx="0" cy="1095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62658" y="1206797"/>
            <a:ext cx="0" cy="90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062658" y="1156130"/>
            <a:ext cx="0" cy="46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031014" y="1161256"/>
            <a:ext cx="697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029805" y="1204117"/>
            <a:ext cx="697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028596" y="1296992"/>
            <a:ext cx="697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027387" y="1406534"/>
            <a:ext cx="697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026178" y="1537505"/>
            <a:ext cx="697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024969" y="1706572"/>
            <a:ext cx="697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7" grpId="0"/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 bwMode="auto">
          <a:xfrm>
            <a:off x="561975" y="285403"/>
            <a:ext cx="417098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Types of Epithelial Tissues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690" y="740877"/>
            <a:ext cx="274466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Columnar epithelium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065" y="120015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>
                <a:solidFill>
                  <a:srgbClr val="D60093"/>
                </a:solidFill>
              </a:rPr>
              <a:t>These cells are tall and arranged like pillars.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065" y="1600776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200"/>
              </a:spcBef>
              <a:buBlip>
                <a:blip r:embed="rId2"/>
              </a:buBlip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 in : </a:t>
            </a:r>
            <a:r>
              <a:rPr lang="en-US" dirty="0">
                <a:solidFill>
                  <a:srgbClr val="0070C0"/>
                </a:solidFill>
              </a:rPr>
              <a:t>Inner lining of intestine.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1610" y="353218"/>
            <a:ext cx="1578379" cy="16535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20065" y="1991301"/>
            <a:ext cx="8195310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200"/>
              </a:spcBef>
              <a:buBlip>
                <a:blip r:embed="rId2"/>
              </a:buBlip>
              <a:defRPr/>
            </a:pPr>
            <a:r>
              <a:rPr lang="en-US" dirty="0"/>
              <a:t>Function : </a:t>
            </a:r>
            <a:r>
              <a:rPr lang="en-US" dirty="0">
                <a:solidFill>
                  <a:srgbClr val="0070C0"/>
                </a:solidFill>
              </a:rPr>
              <a:t>Secrete digestive enzymes and performs absorption of nutrients from digested food.</a:t>
            </a:r>
          </a:p>
        </p:txBody>
      </p:sp>
      <p:pic>
        <p:nvPicPr>
          <p:cNvPr id="3074" name="Picture 2" descr="D:\State board (Images, animations and Videos)\9th\Chpt. 6\small-intestin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3" t="4290" r="9264" b="5804"/>
          <a:stretch/>
        </p:blipFill>
        <p:spPr bwMode="auto">
          <a:xfrm>
            <a:off x="2561498" y="2419349"/>
            <a:ext cx="2391502" cy="232108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 bwMode="auto">
          <a:xfrm>
            <a:off x="561975" y="285403"/>
            <a:ext cx="417098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Types of Epithelial Tissues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690" y="740877"/>
            <a:ext cx="38042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Ciliated columnar epithelium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065" y="120015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>
                <a:solidFill>
                  <a:srgbClr val="D60093"/>
                </a:solidFill>
              </a:rPr>
              <a:t>Columnar epithelium having hair like projections.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065" y="1600776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200"/>
              </a:spcBef>
              <a:buBlip>
                <a:blip r:embed="rId2"/>
              </a:buBlip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 in : </a:t>
            </a:r>
            <a:r>
              <a:rPr lang="en-US" dirty="0">
                <a:solidFill>
                  <a:srgbClr val="0070C0"/>
                </a:solidFill>
              </a:rPr>
              <a:t>Respiratory tract.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0065" y="1991301"/>
            <a:ext cx="8195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200"/>
              </a:spcBef>
              <a:buBlip>
                <a:blip r:embed="rId2"/>
              </a:buBlip>
              <a:defRPr/>
            </a:pPr>
            <a:r>
              <a:rPr lang="en-US" dirty="0"/>
              <a:t>Function : </a:t>
            </a:r>
            <a:r>
              <a:rPr lang="en-US" dirty="0">
                <a:solidFill>
                  <a:srgbClr val="0070C0"/>
                </a:solidFill>
              </a:rPr>
              <a:t>Due to movement of the cilia, the mucous and air is pushed forward to clean the respiratory tract.</a:t>
            </a:r>
          </a:p>
        </p:txBody>
      </p:sp>
      <p:pic>
        <p:nvPicPr>
          <p:cNvPr id="4098" name="Picture 2" descr="D:\State board (Images, animations and Videos)\9th\Chpt. 6\simpstratco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1674" r="21675" b="52905"/>
          <a:stretch/>
        </p:blipFill>
        <p:spPr bwMode="auto">
          <a:xfrm>
            <a:off x="762000" y="2647950"/>
            <a:ext cx="3092450" cy="20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State board (Images, animations and Videos)\9th\Chpt. 6\pseudo2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4493"/>
            <a:ext cx="2209800" cy="161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tate board (Images, animations and Videos)\9th\Chpt. 6\mucociliary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43" y="2784414"/>
            <a:ext cx="1521224" cy="180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 bwMode="auto">
          <a:xfrm>
            <a:off x="561975" y="285403"/>
            <a:ext cx="417098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Types of Epithelial Tissues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690" y="740877"/>
            <a:ext cx="26196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Cuboidal epithelium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065" y="120015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>
                <a:solidFill>
                  <a:srgbClr val="D60093"/>
                </a:solidFill>
              </a:rPr>
              <a:t>The cells are cube shaped.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065" y="1557337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200"/>
              </a:spcBef>
              <a:buBlip>
                <a:blip r:embed="rId2"/>
              </a:buBlip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 in : </a:t>
            </a:r>
            <a:r>
              <a:rPr lang="en-US" dirty="0">
                <a:solidFill>
                  <a:srgbClr val="0070C0"/>
                </a:solidFill>
              </a:rPr>
              <a:t>Lining of kidney tubules and ducts of salivary glands.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9" y="479108"/>
            <a:ext cx="2177435" cy="10258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20065" y="1914525"/>
            <a:ext cx="8195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200"/>
              </a:spcBef>
              <a:buBlip>
                <a:blip r:embed="rId2"/>
              </a:buBlip>
              <a:defRPr/>
            </a:pPr>
            <a:r>
              <a:rPr lang="en-US" dirty="0"/>
              <a:t>Function : </a:t>
            </a:r>
            <a:r>
              <a:rPr lang="en-US" dirty="0">
                <a:solidFill>
                  <a:srgbClr val="0070C0"/>
                </a:solidFill>
              </a:rPr>
              <a:t>It helps in the absorption of useful materials, from urine before it is passed out and also helps in the secretion of saliva.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3621" y="2578100"/>
            <a:ext cx="2375535" cy="1298821"/>
            <a:chOff x="1010753" y="2724150"/>
            <a:chExt cx="3344862" cy="1828800"/>
          </a:xfrm>
        </p:grpSpPr>
        <p:pic>
          <p:nvPicPr>
            <p:cNvPr id="10" name="Picture 2" descr="D:\State board (Images, animations and Videos)\9th\Chpt. 6\image005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64" t="4360" b="17273"/>
            <a:stretch/>
          </p:blipFill>
          <p:spPr bwMode="auto">
            <a:xfrm>
              <a:off x="2559050" y="2724150"/>
              <a:ext cx="1796565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D:\State board (Images, animations and Videos)\9th\Chpt. 6\image005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3" t="44925" r="67719" b="16218"/>
            <a:stretch/>
          </p:blipFill>
          <p:spPr bwMode="auto">
            <a:xfrm>
              <a:off x="1010753" y="2876550"/>
              <a:ext cx="1580047" cy="90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074917" y="3313712"/>
            <a:ext cx="3411483" cy="1441292"/>
            <a:chOff x="2289899" y="3313712"/>
            <a:chExt cx="3411483" cy="1441292"/>
          </a:xfrm>
        </p:grpSpPr>
        <p:pic>
          <p:nvPicPr>
            <p:cNvPr id="7" name="Picture 2" descr="D:\State board (Images, animations and Videos)\9th\Chpt. 6\9890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3" t="6031" r="14038" b="22531"/>
            <a:stretch/>
          </p:blipFill>
          <p:spPr bwMode="auto">
            <a:xfrm>
              <a:off x="3764528" y="3313712"/>
              <a:ext cx="1936854" cy="1441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D:\State board (Images, animations and Videos)\9th\Chpt. 6\screen_shot_2012-09-16_at_82530_pm1347852408581-141A66F292B737E6B7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899" y="3898357"/>
              <a:ext cx="1524863" cy="804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ight Arrow 7"/>
            <p:cNvSpPr/>
            <p:nvPr/>
          </p:nvSpPr>
          <p:spPr>
            <a:xfrm flipH="1" flipV="1">
              <a:off x="3752850" y="4172408"/>
              <a:ext cx="934341" cy="331326"/>
            </a:xfrm>
            <a:custGeom>
              <a:avLst/>
              <a:gdLst>
                <a:gd name="connsiteX0" fmla="*/ 0 w 978408"/>
                <a:gd name="connsiteY0" fmla="*/ 121158 h 484632"/>
                <a:gd name="connsiteX1" fmla="*/ 736092 w 978408"/>
                <a:gd name="connsiteY1" fmla="*/ 121158 h 484632"/>
                <a:gd name="connsiteX2" fmla="*/ 736092 w 978408"/>
                <a:gd name="connsiteY2" fmla="*/ 0 h 484632"/>
                <a:gd name="connsiteX3" fmla="*/ 978408 w 978408"/>
                <a:gd name="connsiteY3" fmla="*/ 242316 h 484632"/>
                <a:gd name="connsiteX4" fmla="*/ 736092 w 978408"/>
                <a:gd name="connsiteY4" fmla="*/ 484632 h 484632"/>
                <a:gd name="connsiteX5" fmla="*/ 736092 w 978408"/>
                <a:gd name="connsiteY5" fmla="*/ 363474 h 484632"/>
                <a:gd name="connsiteX6" fmla="*/ 0 w 978408"/>
                <a:gd name="connsiteY6" fmla="*/ 363474 h 484632"/>
                <a:gd name="connsiteX7" fmla="*/ 0 w 978408"/>
                <a:gd name="connsiteY7" fmla="*/ 121158 h 484632"/>
                <a:gd name="connsiteX0" fmla="*/ 0 w 978408"/>
                <a:gd name="connsiteY0" fmla="*/ 363474 h 484632"/>
                <a:gd name="connsiteX1" fmla="*/ 736092 w 978408"/>
                <a:gd name="connsiteY1" fmla="*/ 121158 h 484632"/>
                <a:gd name="connsiteX2" fmla="*/ 736092 w 978408"/>
                <a:gd name="connsiteY2" fmla="*/ 0 h 484632"/>
                <a:gd name="connsiteX3" fmla="*/ 978408 w 978408"/>
                <a:gd name="connsiteY3" fmla="*/ 242316 h 484632"/>
                <a:gd name="connsiteX4" fmla="*/ 736092 w 978408"/>
                <a:gd name="connsiteY4" fmla="*/ 484632 h 484632"/>
                <a:gd name="connsiteX5" fmla="*/ 736092 w 978408"/>
                <a:gd name="connsiteY5" fmla="*/ 363474 h 484632"/>
                <a:gd name="connsiteX6" fmla="*/ 0 w 978408"/>
                <a:gd name="connsiteY6" fmla="*/ 363474 h 484632"/>
                <a:gd name="connsiteX0" fmla="*/ 0 w 1245108"/>
                <a:gd name="connsiteY0" fmla="*/ 455549 h 484632"/>
                <a:gd name="connsiteX1" fmla="*/ 1002792 w 1245108"/>
                <a:gd name="connsiteY1" fmla="*/ 121158 h 484632"/>
                <a:gd name="connsiteX2" fmla="*/ 1002792 w 1245108"/>
                <a:gd name="connsiteY2" fmla="*/ 0 h 484632"/>
                <a:gd name="connsiteX3" fmla="*/ 1245108 w 1245108"/>
                <a:gd name="connsiteY3" fmla="*/ 242316 h 484632"/>
                <a:gd name="connsiteX4" fmla="*/ 1002792 w 1245108"/>
                <a:gd name="connsiteY4" fmla="*/ 484632 h 484632"/>
                <a:gd name="connsiteX5" fmla="*/ 1002792 w 1245108"/>
                <a:gd name="connsiteY5" fmla="*/ 363474 h 484632"/>
                <a:gd name="connsiteX6" fmla="*/ 0 w 1245108"/>
                <a:gd name="connsiteY6" fmla="*/ 455549 h 484632"/>
                <a:gd name="connsiteX0" fmla="*/ 0 w 1245108"/>
                <a:gd name="connsiteY0" fmla="*/ 455549 h 484632"/>
                <a:gd name="connsiteX1" fmla="*/ 1002792 w 1245108"/>
                <a:gd name="connsiteY1" fmla="*/ 121158 h 484632"/>
                <a:gd name="connsiteX2" fmla="*/ 1002792 w 1245108"/>
                <a:gd name="connsiteY2" fmla="*/ 0 h 484632"/>
                <a:gd name="connsiteX3" fmla="*/ 1245108 w 1245108"/>
                <a:gd name="connsiteY3" fmla="*/ 242316 h 484632"/>
                <a:gd name="connsiteX4" fmla="*/ 1002792 w 1245108"/>
                <a:gd name="connsiteY4" fmla="*/ 484632 h 484632"/>
                <a:gd name="connsiteX5" fmla="*/ 1002792 w 1245108"/>
                <a:gd name="connsiteY5" fmla="*/ 363474 h 484632"/>
                <a:gd name="connsiteX6" fmla="*/ 0 w 1245108"/>
                <a:gd name="connsiteY6" fmla="*/ 455549 h 484632"/>
                <a:gd name="connsiteX0" fmla="*/ 0 w 1245108"/>
                <a:gd name="connsiteY0" fmla="*/ 455549 h 484632"/>
                <a:gd name="connsiteX1" fmla="*/ 1002792 w 1245108"/>
                <a:gd name="connsiteY1" fmla="*/ 121158 h 484632"/>
                <a:gd name="connsiteX2" fmla="*/ 1002792 w 1245108"/>
                <a:gd name="connsiteY2" fmla="*/ 0 h 484632"/>
                <a:gd name="connsiteX3" fmla="*/ 1245108 w 1245108"/>
                <a:gd name="connsiteY3" fmla="*/ 242316 h 484632"/>
                <a:gd name="connsiteX4" fmla="*/ 1002792 w 1245108"/>
                <a:gd name="connsiteY4" fmla="*/ 484632 h 484632"/>
                <a:gd name="connsiteX5" fmla="*/ 1002792 w 1245108"/>
                <a:gd name="connsiteY5" fmla="*/ 363474 h 484632"/>
                <a:gd name="connsiteX6" fmla="*/ 0 w 1245108"/>
                <a:gd name="connsiteY6" fmla="*/ 455549 h 484632"/>
                <a:gd name="connsiteX0" fmla="*/ 0 w 1245108"/>
                <a:gd name="connsiteY0" fmla="*/ 455549 h 484632"/>
                <a:gd name="connsiteX1" fmla="*/ 1002792 w 1245108"/>
                <a:gd name="connsiteY1" fmla="*/ 121158 h 484632"/>
                <a:gd name="connsiteX2" fmla="*/ 1002792 w 1245108"/>
                <a:gd name="connsiteY2" fmla="*/ 0 h 484632"/>
                <a:gd name="connsiteX3" fmla="*/ 1245108 w 1245108"/>
                <a:gd name="connsiteY3" fmla="*/ 242316 h 484632"/>
                <a:gd name="connsiteX4" fmla="*/ 1002792 w 1245108"/>
                <a:gd name="connsiteY4" fmla="*/ 484632 h 484632"/>
                <a:gd name="connsiteX5" fmla="*/ 1002792 w 1245108"/>
                <a:gd name="connsiteY5" fmla="*/ 363474 h 484632"/>
                <a:gd name="connsiteX6" fmla="*/ 0 w 1245108"/>
                <a:gd name="connsiteY6" fmla="*/ 455549 h 484632"/>
                <a:gd name="connsiteX0" fmla="*/ 0 w 1245108"/>
                <a:gd name="connsiteY0" fmla="*/ 455549 h 484632"/>
                <a:gd name="connsiteX1" fmla="*/ 1002792 w 1245108"/>
                <a:gd name="connsiteY1" fmla="*/ 121158 h 484632"/>
                <a:gd name="connsiteX2" fmla="*/ 1002792 w 1245108"/>
                <a:gd name="connsiteY2" fmla="*/ 0 h 484632"/>
                <a:gd name="connsiteX3" fmla="*/ 1245108 w 1245108"/>
                <a:gd name="connsiteY3" fmla="*/ 242316 h 484632"/>
                <a:gd name="connsiteX4" fmla="*/ 1002792 w 1245108"/>
                <a:gd name="connsiteY4" fmla="*/ 484632 h 484632"/>
                <a:gd name="connsiteX5" fmla="*/ 1002792 w 1245108"/>
                <a:gd name="connsiteY5" fmla="*/ 363474 h 484632"/>
                <a:gd name="connsiteX6" fmla="*/ 0 w 1245108"/>
                <a:gd name="connsiteY6" fmla="*/ 455549 h 484632"/>
                <a:gd name="connsiteX0" fmla="*/ 0 w 1219708"/>
                <a:gd name="connsiteY0" fmla="*/ 490474 h 490474"/>
                <a:gd name="connsiteX1" fmla="*/ 977392 w 1219708"/>
                <a:gd name="connsiteY1" fmla="*/ 121158 h 490474"/>
                <a:gd name="connsiteX2" fmla="*/ 977392 w 1219708"/>
                <a:gd name="connsiteY2" fmla="*/ 0 h 490474"/>
                <a:gd name="connsiteX3" fmla="*/ 1219708 w 1219708"/>
                <a:gd name="connsiteY3" fmla="*/ 242316 h 490474"/>
                <a:gd name="connsiteX4" fmla="*/ 977392 w 1219708"/>
                <a:gd name="connsiteY4" fmla="*/ 484632 h 490474"/>
                <a:gd name="connsiteX5" fmla="*/ 977392 w 1219708"/>
                <a:gd name="connsiteY5" fmla="*/ 363474 h 490474"/>
                <a:gd name="connsiteX6" fmla="*/ 0 w 1219708"/>
                <a:gd name="connsiteY6" fmla="*/ 490474 h 49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708" h="490474">
                  <a:moveTo>
                    <a:pt x="0" y="490474"/>
                  </a:moveTo>
                  <a:cubicBezTo>
                    <a:pt x="146939" y="42460"/>
                    <a:pt x="643128" y="232622"/>
                    <a:pt x="977392" y="121158"/>
                  </a:cubicBezTo>
                  <a:lnTo>
                    <a:pt x="977392" y="0"/>
                  </a:lnTo>
                  <a:lnTo>
                    <a:pt x="1219708" y="242316"/>
                  </a:lnTo>
                  <a:lnTo>
                    <a:pt x="977392" y="484632"/>
                  </a:lnTo>
                  <a:lnTo>
                    <a:pt x="977392" y="363474"/>
                  </a:lnTo>
                  <a:cubicBezTo>
                    <a:pt x="643128" y="394166"/>
                    <a:pt x="283464" y="304207"/>
                    <a:pt x="0" y="490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Callout 14"/>
          <p:cNvSpPr/>
          <p:nvPr/>
        </p:nvSpPr>
        <p:spPr>
          <a:xfrm>
            <a:off x="1322280" y="2154622"/>
            <a:ext cx="2650370" cy="741304"/>
          </a:xfrm>
          <a:prstGeom prst="wedgeEllipseCallout">
            <a:avLst>
              <a:gd name="adj1" fmla="val 41883"/>
              <a:gd name="adj2" fmla="val -8776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Tiny </a:t>
            </a:r>
            <a:r>
              <a:rPr lang="en-US" dirty="0">
                <a:solidFill>
                  <a:schemeClr val="tx1"/>
                </a:solidFill>
              </a:rPr>
              <a:t>tubes which produce urine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3019794" y="2154622"/>
            <a:ext cx="1991262" cy="741304"/>
          </a:xfrm>
          <a:prstGeom prst="wedgeEllipseCallout">
            <a:avLst>
              <a:gd name="adj1" fmla="val 41883"/>
              <a:gd name="adj2" fmla="val -8776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Tubes which </a:t>
            </a:r>
            <a:r>
              <a:rPr lang="en-US">
                <a:solidFill>
                  <a:schemeClr val="tx1"/>
                </a:solidFill>
              </a:rPr>
              <a:t>carry saliva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7" grpId="0"/>
      <p:bldP spid="15" grpId="0" animBg="1"/>
      <p:bldP spid="15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 bwMode="auto">
          <a:xfrm>
            <a:off x="561975" y="285403"/>
            <a:ext cx="417098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Types of Epithelial Tissues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690" y="740877"/>
            <a:ext cx="27398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Glandular epithelium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065" y="1151464"/>
            <a:ext cx="4813934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300"/>
              </a:spcBef>
              <a:buBlip>
                <a:blip r:embed="rId2"/>
              </a:buBlip>
              <a:defRPr/>
            </a:pPr>
            <a:r>
              <a:rPr lang="en-US" dirty="0">
                <a:solidFill>
                  <a:srgbClr val="D60093"/>
                </a:solidFill>
              </a:rPr>
              <a:t>Sometimes a portion of the epithelial tissue folds inward to form a multicellular gland.</a:t>
            </a:r>
          </a:p>
          <a:p>
            <a:pPr marL="274320" indent="-274320">
              <a:spcBef>
                <a:spcPts val="300"/>
              </a:spcBef>
              <a:buBlip>
                <a:blip r:embed="rId2"/>
              </a:buBlip>
              <a:defRPr/>
            </a:pPr>
            <a:r>
              <a:rPr lang="en-US" dirty="0">
                <a:solidFill>
                  <a:srgbClr val="D60093"/>
                </a:solidFill>
              </a:rPr>
              <a:t>This structure is called glandular epithelium.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0692" y="346400"/>
            <a:ext cx="1732619" cy="17118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20065" y="2057941"/>
            <a:ext cx="8195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200"/>
              </a:spcBef>
              <a:buBlip>
                <a:blip r:embed="rId2"/>
              </a:buBlip>
              <a:defRPr/>
            </a:pPr>
            <a:r>
              <a:rPr lang="en-US" dirty="0"/>
              <a:t>Function : </a:t>
            </a:r>
            <a:r>
              <a:rPr lang="en-US" dirty="0">
                <a:solidFill>
                  <a:srgbClr val="0070C0"/>
                </a:solidFill>
              </a:rPr>
              <a:t>It performs the function of secreting substances like, sweat, oil, mucous from the skin.</a:t>
            </a:r>
          </a:p>
        </p:txBody>
      </p:sp>
      <p:sp>
        <p:nvSpPr>
          <p:cNvPr id="5" name="Freeform 4"/>
          <p:cNvSpPr/>
          <p:nvPr/>
        </p:nvSpPr>
        <p:spPr>
          <a:xfrm>
            <a:off x="5715000" y="660725"/>
            <a:ext cx="1733550" cy="1383655"/>
          </a:xfrm>
          <a:custGeom>
            <a:avLst/>
            <a:gdLst>
              <a:gd name="connsiteX0" fmla="*/ 0 w 1733550"/>
              <a:gd name="connsiteY0" fmla="*/ 0 h 1383655"/>
              <a:gd name="connsiteX1" fmla="*/ 471487 w 1733550"/>
              <a:gd name="connsiteY1" fmla="*/ 38100 h 1383655"/>
              <a:gd name="connsiteX2" fmla="*/ 576262 w 1733550"/>
              <a:gd name="connsiteY2" fmla="*/ 214313 h 1383655"/>
              <a:gd name="connsiteX3" fmla="*/ 585787 w 1733550"/>
              <a:gd name="connsiteY3" fmla="*/ 533400 h 1383655"/>
              <a:gd name="connsiteX4" fmla="*/ 504825 w 1733550"/>
              <a:gd name="connsiteY4" fmla="*/ 819150 h 1383655"/>
              <a:gd name="connsiteX5" fmla="*/ 509587 w 1733550"/>
              <a:gd name="connsiteY5" fmla="*/ 1104900 h 1383655"/>
              <a:gd name="connsiteX6" fmla="*/ 647700 w 1733550"/>
              <a:gd name="connsiteY6" fmla="*/ 1328738 h 1383655"/>
              <a:gd name="connsiteX7" fmla="*/ 957262 w 1733550"/>
              <a:gd name="connsiteY7" fmla="*/ 1376363 h 1383655"/>
              <a:gd name="connsiteX8" fmla="*/ 1228725 w 1733550"/>
              <a:gd name="connsiteY8" fmla="*/ 1209675 h 1383655"/>
              <a:gd name="connsiteX9" fmla="*/ 1300162 w 1733550"/>
              <a:gd name="connsiteY9" fmla="*/ 952500 h 1383655"/>
              <a:gd name="connsiteX10" fmla="*/ 1243012 w 1733550"/>
              <a:gd name="connsiteY10" fmla="*/ 685800 h 1383655"/>
              <a:gd name="connsiteX11" fmla="*/ 1200150 w 1733550"/>
              <a:gd name="connsiteY11" fmla="*/ 466725 h 1383655"/>
              <a:gd name="connsiteX12" fmla="*/ 1195387 w 1733550"/>
              <a:gd name="connsiteY12" fmla="*/ 100013 h 1383655"/>
              <a:gd name="connsiteX13" fmla="*/ 1476375 w 1733550"/>
              <a:gd name="connsiteY13" fmla="*/ 61913 h 1383655"/>
              <a:gd name="connsiteX14" fmla="*/ 1733550 w 1733550"/>
              <a:gd name="connsiteY14" fmla="*/ 52388 h 13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33550" h="1383655">
                <a:moveTo>
                  <a:pt x="0" y="0"/>
                </a:moveTo>
                <a:cubicBezTo>
                  <a:pt x="187721" y="1190"/>
                  <a:pt x="375443" y="2381"/>
                  <a:pt x="471487" y="38100"/>
                </a:cubicBezTo>
                <a:cubicBezTo>
                  <a:pt x="567531" y="73819"/>
                  <a:pt x="557212" y="131763"/>
                  <a:pt x="576262" y="214313"/>
                </a:cubicBezTo>
                <a:cubicBezTo>
                  <a:pt x="595312" y="296863"/>
                  <a:pt x="597693" y="432594"/>
                  <a:pt x="585787" y="533400"/>
                </a:cubicBezTo>
                <a:cubicBezTo>
                  <a:pt x="573881" y="634206"/>
                  <a:pt x="517525" y="723900"/>
                  <a:pt x="504825" y="819150"/>
                </a:cubicBezTo>
                <a:cubicBezTo>
                  <a:pt x="492125" y="914400"/>
                  <a:pt x="485775" y="1019969"/>
                  <a:pt x="509587" y="1104900"/>
                </a:cubicBezTo>
                <a:cubicBezTo>
                  <a:pt x="533399" y="1189831"/>
                  <a:pt x="573088" y="1283494"/>
                  <a:pt x="647700" y="1328738"/>
                </a:cubicBezTo>
                <a:cubicBezTo>
                  <a:pt x="722312" y="1373982"/>
                  <a:pt x="860425" y="1396207"/>
                  <a:pt x="957262" y="1376363"/>
                </a:cubicBezTo>
                <a:cubicBezTo>
                  <a:pt x="1054099" y="1356519"/>
                  <a:pt x="1171575" y="1280319"/>
                  <a:pt x="1228725" y="1209675"/>
                </a:cubicBezTo>
                <a:cubicBezTo>
                  <a:pt x="1285875" y="1139031"/>
                  <a:pt x="1297781" y="1039812"/>
                  <a:pt x="1300162" y="952500"/>
                </a:cubicBezTo>
                <a:cubicBezTo>
                  <a:pt x="1302543" y="865188"/>
                  <a:pt x="1259681" y="766762"/>
                  <a:pt x="1243012" y="685800"/>
                </a:cubicBezTo>
                <a:cubicBezTo>
                  <a:pt x="1226343" y="604838"/>
                  <a:pt x="1208087" y="564356"/>
                  <a:pt x="1200150" y="466725"/>
                </a:cubicBezTo>
                <a:cubicBezTo>
                  <a:pt x="1192213" y="369094"/>
                  <a:pt x="1149350" y="167482"/>
                  <a:pt x="1195387" y="100013"/>
                </a:cubicBezTo>
                <a:cubicBezTo>
                  <a:pt x="1241424" y="32544"/>
                  <a:pt x="1386681" y="69850"/>
                  <a:pt x="1476375" y="61913"/>
                </a:cubicBezTo>
                <a:cubicBezTo>
                  <a:pt x="1566069" y="53976"/>
                  <a:pt x="1649809" y="53182"/>
                  <a:pt x="1733550" y="52388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 descr="D:\State board (Images, animations and Videos)\9th\Chpt. 6\X2604-G-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19350"/>
            <a:ext cx="1798320" cy="230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0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allAtOnce"/>
      <p:bldP spid="27" grpId="0"/>
      <p:bldP spid="5" grpId="0" animBg="1"/>
      <p:bldP spid="5" grpId="1" animBg="1"/>
      <p:bldP spid="5" grpId="2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298</Words>
  <Application>Microsoft Office PowerPoint</Application>
  <PresentationFormat>On-screen Show (16:9)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1517</cp:revision>
  <cp:lastPrinted>2024-01-23T11:34:52Z</cp:lastPrinted>
  <dcterms:created xsi:type="dcterms:W3CDTF">2013-07-31T12:47:49Z</dcterms:created>
  <dcterms:modified xsi:type="dcterms:W3CDTF">2024-01-23T11:34:53Z</dcterms:modified>
</cp:coreProperties>
</file>