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372" r:id="rId2"/>
    <p:sldId id="373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gi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gif"/><Relationship Id="rId10" Type="http://schemas.openxmlformats.org/officeDocument/2006/relationships/image" Target="../media/image11.jpeg"/><Relationship Id="rId4" Type="http://schemas.openxmlformats.org/officeDocument/2006/relationships/image" Target="../media/image5.gif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561975" y="285403"/>
            <a:ext cx="417098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Types of Complex tissues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90" y="740877"/>
            <a:ext cx="23102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Muscular tissue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065" y="1149350"/>
            <a:ext cx="8014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Muscular tissue consists of elongated cells called muscle </a:t>
            </a:r>
            <a:r>
              <a:rPr lang="en-US" dirty="0" err="1"/>
              <a:t>fibres</a:t>
            </a:r>
            <a:r>
              <a:rPr lang="en-US" dirty="0"/>
              <a:t>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This tissue is responsible for movement in our body.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Muscle contains special proteins called contractile proteins.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These proteins contract and relax to cause movement of muscles.</a:t>
            </a:r>
          </a:p>
        </p:txBody>
      </p:sp>
      <p:pic>
        <p:nvPicPr>
          <p:cNvPr id="11266" name="Picture 2" descr="D:\State board (Images, animations and Videos)\9th\Chpt. 6\2008-01-29_14200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8" y="2766498"/>
            <a:ext cx="2206965" cy="172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State board (Images, animations and Videos)\9th\Chpt. 6\ch38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3" y="2335425"/>
            <a:ext cx="2381110" cy="238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20\home\CBSE_BIO_TAT_2014-15\Std 9th\Chpt 6\Images\220px-Bicep_tricep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8" y="2766498"/>
            <a:ext cx="2095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2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1171" y="300990"/>
            <a:ext cx="114165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Muscles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9707" y="300990"/>
            <a:ext cx="1959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are of two types</a:t>
            </a:r>
          </a:p>
        </p:txBody>
      </p:sp>
      <p:sp>
        <p:nvSpPr>
          <p:cNvPr id="7" name="Pentagon 6"/>
          <p:cNvSpPr/>
          <p:nvPr/>
        </p:nvSpPr>
        <p:spPr>
          <a:xfrm>
            <a:off x="2096863" y="947010"/>
            <a:ext cx="1303562" cy="369332"/>
          </a:xfrm>
          <a:prstGeom prst="homePlate">
            <a:avLst>
              <a:gd name="adj" fmla="val 0"/>
            </a:avLst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Voluntary</a:t>
            </a:r>
          </a:p>
        </p:txBody>
      </p:sp>
      <p:sp>
        <p:nvSpPr>
          <p:cNvPr id="8" name="Pentagon 7"/>
          <p:cNvSpPr/>
          <p:nvPr/>
        </p:nvSpPr>
        <p:spPr>
          <a:xfrm>
            <a:off x="5665980" y="947010"/>
            <a:ext cx="1492717" cy="369332"/>
          </a:xfrm>
          <a:prstGeom prst="homePlate">
            <a:avLst>
              <a:gd name="adj" fmla="val 0"/>
            </a:avLst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Involuntary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434765" y="-1020352"/>
            <a:ext cx="274471" cy="3657598"/>
          </a:xfrm>
          <a:prstGeom prst="rightBrace">
            <a:avLst>
              <a:gd name="adj1" fmla="val 449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0065" y="1339850"/>
            <a:ext cx="40071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Control the movements according to our will.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They are mostly attached to bones and help in body movement.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They are also called skeletal muscles.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Under electron microscope, they show alternate light and dark bands.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Hence they are called striated muscles.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 cells of this tissue are long, cylindrical, unbranched and multi-nucleated.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7779" y="1339850"/>
            <a:ext cx="40071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We can not start or stop the movement by our conscious will.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They are found in alimentary canal, iris of the eye, ureters and </a:t>
            </a:r>
            <a:r>
              <a:rPr lang="en-US" dirty="0" err="1"/>
              <a:t>bronchii</a:t>
            </a:r>
            <a:r>
              <a:rPr lang="en-US" dirty="0"/>
              <a:t> of the lungs.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 cells are spindle-shaped and </a:t>
            </a:r>
            <a:r>
              <a:rPr lang="en-US" dirty="0" err="1"/>
              <a:t>uninucleate</a:t>
            </a:r>
            <a:r>
              <a:rPr lang="en-US" dirty="0"/>
              <a:t>.</a:t>
            </a:r>
          </a:p>
          <a:p>
            <a:pPr marL="274320" indent="-274320">
              <a:buBlip>
                <a:blip r:embed="rId3"/>
              </a:buBlip>
              <a:defRPr/>
            </a:pPr>
            <a:r>
              <a:rPr lang="en-US" dirty="0"/>
              <a:t>They do not have striations. Hence they are also called </a:t>
            </a:r>
            <a:r>
              <a:rPr lang="en-US" dirty="0" err="1"/>
              <a:t>unstriated</a:t>
            </a:r>
            <a:r>
              <a:rPr lang="en-US" dirty="0"/>
              <a:t> muscles.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2133600" y="3548328"/>
            <a:ext cx="2190389" cy="612648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Also called as striations.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2418592" y="2544324"/>
            <a:ext cx="2915408" cy="986675"/>
          </a:xfrm>
          <a:prstGeom prst="wedgeEllipseCallout">
            <a:avLst>
              <a:gd name="adj1" fmla="val 85864"/>
              <a:gd name="adj2" fmla="val -5496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Tubes carrying urine from kidney to bladder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019137" y="2668646"/>
            <a:ext cx="1991263" cy="741304"/>
          </a:xfrm>
          <a:prstGeom prst="wedgeEllipseCallout">
            <a:avLst>
              <a:gd name="adj1" fmla="val 80487"/>
              <a:gd name="adj2" fmla="val -748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Branches of wind pipe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4802490" y="2375806"/>
            <a:ext cx="2650371" cy="506321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Digestive system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3634450" y="3515432"/>
            <a:ext cx="2190389" cy="612648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 one nucleus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58322" y="3798029"/>
            <a:ext cx="2533589" cy="1220418"/>
            <a:chOff x="4541051" y="-1529259"/>
            <a:chExt cx="2949097" cy="1344018"/>
          </a:xfrm>
        </p:grpSpPr>
        <p:pic>
          <p:nvPicPr>
            <p:cNvPr id="23" name="Picture 12" descr="\\192.168.1.18\mt_school\2014_15\01 STATE_BOARD_MH\ENGLISH_MED\TAT_2014 - 15\9th std\Biology\Chapter 5\Images\smooth_muscle_fiber.G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16"/>
            <a:stretch/>
          </p:blipFill>
          <p:spPr bwMode="auto">
            <a:xfrm rot="9000000">
              <a:off x="5531651" y="-1529259"/>
              <a:ext cx="1504300" cy="888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4541051" y="-1455118"/>
              <a:ext cx="2949097" cy="1269877"/>
              <a:chOff x="4541051" y="-1455118"/>
              <a:chExt cx="2949097" cy="1269877"/>
            </a:xfrm>
          </p:grpSpPr>
          <p:pic>
            <p:nvPicPr>
              <p:cNvPr id="25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427397">
                <a:off x="4541051" y="-1455118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5760251" y="-1376859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4821417" y="-1245569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5985848" y="-1195564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\\192.168.1.18\mt_school\2014_15\01 STATE_BOARD_MH\ENGLISH_MED\TAT_2014 - 15\9th std\Biology\Chapter 5\Images\smooth_muscle_fiber.G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16"/>
              <a:stretch/>
            </p:blipFill>
            <p:spPr bwMode="auto">
              <a:xfrm rot="9000000">
                <a:off x="4938098" y="-1074118"/>
                <a:ext cx="1504300" cy="888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0" name="Oval Callout 29"/>
          <p:cNvSpPr/>
          <p:nvPr/>
        </p:nvSpPr>
        <p:spPr>
          <a:xfrm>
            <a:off x="4034136" y="3361314"/>
            <a:ext cx="3527644" cy="986675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Shaped like a spindle. Spindle is a device to spin fibers into threads.</a:t>
            </a:r>
          </a:p>
        </p:txBody>
      </p:sp>
      <p:pic>
        <p:nvPicPr>
          <p:cNvPr id="20" name="Picture 11" descr="\\192.168.1.18\mt_school\2014_15\01 STATE_BOARD_MH\ENGLISH_MED\TAT_2014 - 15\9th std\Biology\Chapter5\Images\Presentation1_000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04" y="3145195"/>
            <a:ext cx="1264740" cy="120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Callout 30"/>
          <p:cNvSpPr/>
          <p:nvPr/>
        </p:nvSpPr>
        <p:spPr>
          <a:xfrm>
            <a:off x="791477" y="3032158"/>
            <a:ext cx="5164823" cy="1444592"/>
          </a:xfrm>
          <a:prstGeom prst="wedgeEllipseCallout">
            <a:avLst>
              <a:gd name="adj1" fmla="val 30867"/>
              <a:gd name="adj2" fmla="val -8682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thin circular structure in the eye which controls the diameter and size of the pupils and thus the amount of light entering the eye.</a:t>
            </a: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46" y="3137623"/>
            <a:ext cx="3292400" cy="148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 descr="D:\State board (Images, animations and Videos)\9th\Chpt. 6\upload_13693774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46" y="1418834"/>
            <a:ext cx="3418275" cy="16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Callout 32"/>
          <p:cNvSpPr/>
          <p:nvPr/>
        </p:nvSpPr>
        <p:spPr>
          <a:xfrm>
            <a:off x="3979029" y="3252203"/>
            <a:ext cx="2650371" cy="612648"/>
          </a:xfrm>
          <a:prstGeom prst="wedgeEllipseCallout">
            <a:avLst>
              <a:gd name="adj1" fmla="val -56248"/>
              <a:gd name="adj2" fmla="val 9678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 many nuclei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688000" y="2964418"/>
            <a:ext cx="1170000" cy="647938"/>
            <a:chOff x="5688000" y="2964418"/>
            <a:chExt cx="1170000" cy="647938"/>
          </a:xfrm>
        </p:grpSpPr>
        <p:cxnSp>
          <p:nvCxnSpPr>
            <p:cNvPr id="35" name="Straight Connector 34"/>
            <p:cNvCxnSpPr/>
            <p:nvPr/>
          </p:nvCxnSpPr>
          <p:spPr>
            <a:xfrm flipH="1" flipV="1">
              <a:off x="6379370" y="3281364"/>
              <a:ext cx="338136" cy="33099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88000" y="2964418"/>
              <a:ext cx="11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Light band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81800" y="2964418"/>
            <a:ext cx="1151277" cy="626507"/>
            <a:chOff x="6781800" y="2964418"/>
            <a:chExt cx="1151277" cy="626507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6919913" y="3274220"/>
              <a:ext cx="216693" cy="316705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2964418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Dark band</a:t>
              </a:r>
            </a:p>
          </p:txBody>
        </p:sp>
      </p:grpSp>
      <p:pic>
        <p:nvPicPr>
          <p:cNvPr id="12291" name="Picture 3" descr="D:\State board (Images, animations and Videos)\9th\Chpt. 6\bigeye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7"/>
          <a:stretch/>
        </p:blipFill>
        <p:spPr bwMode="auto">
          <a:xfrm>
            <a:off x="6031390" y="3030216"/>
            <a:ext cx="2175715" cy="15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State board (Images, animations and Videos)\9th\Chpt. 6\3.3.4 Alimentary canal 1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357" y="2820907"/>
            <a:ext cx="1978333" cy="197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State board (Images, animations and Videos)\9th\Chpt. 6\uretersandbladde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52" y="2771011"/>
            <a:ext cx="16764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:\State board (Images, animations and Videos)\9th\Chpt. 6\Bronchietrachea0.p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0" b="4951"/>
          <a:stretch/>
        </p:blipFill>
        <p:spPr bwMode="auto">
          <a:xfrm>
            <a:off x="6567177" y="2774741"/>
            <a:ext cx="1596318" cy="19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7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 animBg="1"/>
      <p:bldP spid="9" grpId="0" animBg="1"/>
      <p:bldP spid="10" grpId="0" uiExpand="1" build="allAtOnce"/>
      <p:bldP spid="11" grpId="0" uiExpand="1" build="allAtOnce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236</Words>
  <Application>Microsoft Office PowerPoint</Application>
  <PresentationFormat>On-screen Show 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cp:lastPrinted>2024-01-23T11:36:12Z</cp:lastPrinted>
  <dcterms:created xsi:type="dcterms:W3CDTF">2013-07-31T12:47:49Z</dcterms:created>
  <dcterms:modified xsi:type="dcterms:W3CDTF">2024-01-23T11:36:13Z</dcterms:modified>
</cp:coreProperties>
</file>