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5"/>
  </p:notesMasterIdLst>
  <p:sldIdLst>
    <p:sldId id="383" r:id="rId2"/>
    <p:sldId id="382" r:id="rId3"/>
    <p:sldId id="384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1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9225FF"/>
    <a:srgbClr val="000099"/>
    <a:srgbClr val="D60093"/>
    <a:srgbClr val="6600CC"/>
    <a:srgbClr val="996600"/>
    <a:srgbClr val="000000"/>
    <a:srgbClr val="6CA62C"/>
    <a:srgbClr val="FF99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8901" autoAdjust="0"/>
  </p:normalViewPr>
  <p:slideViewPr>
    <p:cSldViewPr>
      <p:cViewPr varScale="1">
        <p:scale>
          <a:sx n="109" d="100"/>
          <a:sy n="109" d="100"/>
        </p:scale>
        <p:origin x="677" y="82"/>
      </p:cViewPr>
      <p:guideLst>
        <p:guide orient="horz" pos="1620"/>
        <p:guide pos="317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10320"/>
    </p:cViewPr>
  </p:sorterViewPr>
  <p:notesViewPr>
    <p:cSldViewPr>
      <p:cViewPr varScale="1">
        <p:scale>
          <a:sx n="80" d="100"/>
          <a:sy n="80" d="100"/>
        </p:scale>
        <p:origin x="-1122" y="-78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252132"/>
            <a:ext cx="9144000" cy="4891368"/>
            <a:chOff x="0" y="252132"/>
            <a:chExt cx="9144000" cy="4891368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white">
            <a:xfrm>
              <a:off x="0" y="5029200"/>
              <a:ext cx="9144000" cy="1143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495300" y="252132"/>
              <a:ext cx="8135470" cy="4605618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533401" y="257175"/>
              <a:ext cx="8049386" cy="455294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67690" y="285750"/>
            <a:ext cx="3193503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9pPr>
          </a:lstStyle>
          <a:p>
            <a:pPr lvl="0" algn="ctr" eaLnBrk="1" hangingPunct="1">
              <a:defRPr/>
            </a:pPr>
            <a:r>
              <a:rPr lang="en-US" b="1" kern="0" dirty="0">
                <a:latin typeface="Bookman Old Style" panose="02050604050505020204" pitchFamily="18" charset="0"/>
              </a:rPr>
              <a:t>Simple permanent tissue</a:t>
            </a:r>
          </a:p>
        </p:txBody>
      </p:sp>
      <p:sp>
        <p:nvSpPr>
          <p:cNvPr id="7" name="Rectangle 6"/>
          <p:cNvSpPr/>
          <p:nvPr/>
        </p:nvSpPr>
        <p:spPr>
          <a:xfrm>
            <a:off x="520065" y="647184"/>
            <a:ext cx="49663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  <a:defRPr/>
            </a:pPr>
            <a:r>
              <a:rPr lang="en-US" dirty="0"/>
              <a:t>It is made up of one type of cells.</a:t>
            </a:r>
          </a:p>
          <a:p>
            <a:pPr marL="285750" indent="-285750">
              <a:buBlip>
                <a:blip r:embed="rId2"/>
              </a:buBlip>
              <a:defRPr/>
            </a:pPr>
            <a:r>
              <a:rPr lang="en-US" dirty="0"/>
              <a:t>Depending upon the functions it performs, It is classified as follows :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0065" y="1924050"/>
            <a:ext cx="51187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Blip>
                <a:blip r:embed="rId3"/>
              </a:buBlip>
              <a:defRPr/>
            </a:pPr>
            <a:r>
              <a:rPr lang="en-US" dirty="0"/>
              <a:t>Its cells form basic packing tissue. </a:t>
            </a:r>
          </a:p>
          <a:p>
            <a:pPr marL="274320" indent="-274320">
              <a:buBlip>
                <a:blip r:embed="rId3"/>
              </a:buBlip>
              <a:defRPr/>
            </a:pPr>
            <a:r>
              <a:rPr lang="en-US" dirty="0"/>
              <a:t>The cells are living, possess nucleus, are thin walled and </a:t>
            </a:r>
            <a:r>
              <a:rPr lang="en-US" dirty="0" err="1"/>
              <a:t>unspecialised</a:t>
            </a:r>
            <a:r>
              <a:rPr lang="en-US" dirty="0"/>
              <a:t>.</a:t>
            </a:r>
          </a:p>
          <a:p>
            <a:pPr marL="274320" indent="-274320">
              <a:buBlip>
                <a:blip r:embed="rId3"/>
              </a:buBlip>
              <a:defRPr/>
            </a:pPr>
            <a:r>
              <a:rPr lang="en-US" dirty="0"/>
              <a:t>They are loosely packed, and therefore form intercellular spaces.</a:t>
            </a:r>
          </a:p>
          <a:p>
            <a:pPr marL="274320" indent="-274320">
              <a:buBlip>
                <a:blip r:embed="rId3"/>
              </a:buBlip>
              <a:defRPr/>
            </a:pPr>
            <a:r>
              <a:rPr lang="en-US" dirty="0"/>
              <a:t>This tissue stores food as in potato, beet root etc.</a:t>
            </a:r>
          </a:p>
        </p:txBody>
      </p:sp>
      <p:sp>
        <p:nvSpPr>
          <p:cNvPr id="12" name="Pentagon 11"/>
          <p:cNvSpPr/>
          <p:nvPr/>
        </p:nvSpPr>
        <p:spPr>
          <a:xfrm>
            <a:off x="567690" y="1562616"/>
            <a:ext cx="1857308" cy="369332"/>
          </a:xfrm>
          <a:prstGeom prst="homePlate">
            <a:avLst/>
          </a:prstGeom>
          <a:gradFill flip="none" rotWithShape="1">
            <a:lin ang="108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b="1" dirty="0" err="1">
                <a:solidFill>
                  <a:srgbClr val="0033CC"/>
                </a:solidFill>
              </a:rPr>
              <a:t>i</a:t>
            </a:r>
            <a:r>
              <a:rPr lang="en-US" b="1" dirty="0">
                <a:solidFill>
                  <a:srgbClr val="0033CC"/>
                </a:solidFill>
              </a:rPr>
              <a:t>.	Parenchyma:</a:t>
            </a:r>
            <a:endParaRPr lang="en-US" dirty="0">
              <a:solidFill>
                <a:srgbClr val="0033CC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8495" y="733425"/>
            <a:ext cx="1200150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State board (Images, animations and Videos)\9th\Chpt. 6\potato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234" y="3651250"/>
            <a:ext cx="1482949" cy="11122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State board (Images, animations and Videos)\9th\Chpt. 6\24958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403" y="3651250"/>
            <a:ext cx="1694506" cy="11122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6121400" y="952502"/>
            <a:ext cx="2538288" cy="606424"/>
            <a:chOff x="6502060" y="861298"/>
            <a:chExt cx="2538288" cy="606424"/>
          </a:xfrm>
        </p:grpSpPr>
        <p:sp>
          <p:nvSpPr>
            <p:cNvPr id="17" name="Rectangle 16"/>
            <p:cNvSpPr/>
            <p:nvPr/>
          </p:nvSpPr>
          <p:spPr>
            <a:xfrm>
              <a:off x="7405349" y="861298"/>
              <a:ext cx="163499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0099"/>
                  </a:solidFill>
                </a:rPr>
                <a:t>Intercellular spaces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6872289" y="1020246"/>
              <a:ext cx="595311" cy="0"/>
            </a:xfrm>
            <a:prstGeom prst="line">
              <a:avLst/>
            </a:prstGeom>
            <a:ln>
              <a:solidFill>
                <a:srgbClr val="000099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502060" y="1023221"/>
              <a:ext cx="958850" cy="444501"/>
            </a:xfrm>
            <a:prstGeom prst="line">
              <a:avLst/>
            </a:prstGeom>
            <a:ln>
              <a:solidFill>
                <a:srgbClr val="000099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496051" y="1456610"/>
            <a:ext cx="1361868" cy="307777"/>
            <a:chOff x="6872289" y="861298"/>
            <a:chExt cx="1361868" cy="307777"/>
          </a:xfrm>
        </p:grpSpPr>
        <p:sp>
          <p:nvSpPr>
            <p:cNvPr id="23" name="Rectangle 22"/>
            <p:cNvSpPr/>
            <p:nvPr/>
          </p:nvSpPr>
          <p:spPr>
            <a:xfrm>
              <a:off x="7467600" y="861298"/>
              <a:ext cx="7665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0099"/>
                  </a:solidFill>
                </a:rPr>
                <a:t>Nucleus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6872289" y="1020246"/>
              <a:ext cx="595311" cy="0"/>
            </a:xfrm>
            <a:prstGeom prst="line">
              <a:avLst/>
            </a:prstGeom>
            <a:ln>
              <a:solidFill>
                <a:srgbClr val="000099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Oval Callout 20"/>
          <p:cNvSpPr/>
          <p:nvPr/>
        </p:nvSpPr>
        <p:spPr>
          <a:xfrm>
            <a:off x="1727098" y="3395785"/>
            <a:ext cx="2502609" cy="673760"/>
          </a:xfrm>
          <a:prstGeom prst="wedgeEllipseCallout">
            <a:avLst>
              <a:gd name="adj1" fmla="val -49662"/>
              <a:gd name="adj2" fmla="val -5813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Spaces between the cells</a:t>
            </a:r>
          </a:p>
        </p:txBody>
      </p:sp>
    </p:spTree>
    <p:extLst>
      <p:ext uri="{BB962C8B-B14F-4D97-AF65-F5344CB8AC3E}">
        <p14:creationId xmlns:p14="http://schemas.microsoft.com/office/powerpoint/2010/main" val="377468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build="allAtOnce"/>
      <p:bldP spid="10" grpId="0" uiExpand="1" build="allAtOnce"/>
      <p:bldP spid="12" grpId="0" animBg="1"/>
      <p:bldP spid="21" grpId="0" animBg="1"/>
      <p:bldP spid="2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67690" y="285750"/>
            <a:ext cx="3193503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9pPr>
          </a:lstStyle>
          <a:p>
            <a:pPr lvl="0" algn="ctr" eaLnBrk="1" hangingPunct="1">
              <a:defRPr/>
            </a:pPr>
            <a:r>
              <a:rPr lang="en-US" b="1" kern="0" dirty="0">
                <a:latin typeface="Bookman Old Style" panose="02050604050505020204" pitchFamily="18" charset="0"/>
              </a:rPr>
              <a:t>Simple permanent tissue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0065" y="1094859"/>
            <a:ext cx="80143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Blip>
                <a:blip r:embed="rId2"/>
              </a:buBlip>
              <a:defRPr/>
            </a:pPr>
            <a:r>
              <a:rPr lang="en-US" dirty="0"/>
              <a:t>The parenchyma in the leaf contains chloroplast. Hence this tissue is called </a:t>
            </a:r>
            <a:r>
              <a:rPr lang="en-US" dirty="0" err="1"/>
              <a:t>chlorenchyma</a:t>
            </a:r>
            <a:r>
              <a:rPr lang="en-US" dirty="0"/>
              <a:t>.</a:t>
            </a:r>
          </a:p>
          <a:p>
            <a:pPr marL="274320" indent="-274320">
              <a:buBlip>
                <a:blip r:embed="rId2"/>
              </a:buBlip>
              <a:defRPr/>
            </a:pPr>
            <a:r>
              <a:rPr lang="en-US" dirty="0"/>
              <a:t>It perform the function of photosynthesis.</a:t>
            </a:r>
          </a:p>
        </p:txBody>
      </p:sp>
      <p:sp>
        <p:nvSpPr>
          <p:cNvPr id="12" name="Pentagon 11"/>
          <p:cNvSpPr/>
          <p:nvPr/>
        </p:nvSpPr>
        <p:spPr>
          <a:xfrm>
            <a:off x="567690" y="733425"/>
            <a:ext cx="2094588" cy="369332"/>
          </a:xfrm>
          <a:prstGeom prst="homePlate">
            <a:avLst/>
          </a:prstGeom>
          <a:gradFill flip="none" rotWithShape="1">
            <a:lin ang="108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b="1" dirty="0">
                <a:solidFill>
                  <a:srgbClr val="0033CC"/>
                </a:solidFill>
              </a:rPr>
              <a:t>ii.	</a:t>
            </a:r>
            <a:r>
              <a:rPr lang="en-US" b="1" dirty="0" err="1">
                <a:solidFill>
                  <a:srgbClr val="0033CC"/>
                </a:solidFill>
              </a:rPr>
              <a:t>Chlorenchyma</a:t>
            </a:r>
            <a:r>
              <a:rPr lang="en-US" b="1" dirty="0">
                <a:solidFill>
                  <a:srgbClr val="0033CC"/>
                </a:solidFill>
              </a:rPr>
              <a:t> :</a:t>
            </a:r>
            <a:endParaRPr lang="en-US" dirty="0">
              <a:solidFill>
                <a:srgbClr val="0033CC"/>
              </a:solidFill>
            </a:endParaRPr>
          </a:p>
        </p:txBody>
      </p:sp>
      <p:pic>
        <p:nvPicPr>
          <p:cNvPr id="4101" name="Picture 5" descr="D:\State board (Images, animations and Videos)\9th\Chpt. 6\lfchl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050" y="2202222"/>
            <a:ext cx="3264350" cy="227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D:\State board (Images, animations and Videos)\9th\Chpt. 6\sclerenchyma-cell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013" y="2202222"/>
            <a:ext cx="2238424" cy="227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1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allAtOnce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67690" y="285750"/>
            <a:ext cx="3193503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9pPr>
          </a:lstStyle>
          <a:p>
            <a:pPr lvl="0" algn="ctr" eaLnBrk="1" hangingPunct="1">
              <a:defRPr/>
            </a:pPr>
            <a:r>
              <a:rPr lang="en-US" b="1" kern="0" dirty="0">
                <a:latin typeface="Bookman Old Style" panose="02050604050505020204" pitchFamily="18" charset="0"/>
              </a:rPr>
              <a:t>Simple permanent tissue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0065" y="1094859"/>
            <a:ext cx="79381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Blip>
                <a:blip r:embed="rId2"/>
              </a:buBlip>
              <a:defRPr/>
            </a:pPr>
            <a:r>
              <a:rPr lang="en-US" dirty="0"/>
              <a:t>In aquatic plants the intercellular spaces form large air cavities.</a:t>
            </a:r>
          </a:p>
          <a:p>
            <a:pPr marL="274320" indent="-274320">
              <a:buBlip>
                <a:blip r:embed="rId2"/>
              </a:buBlip>
              <a:defRPr/>
            </a:pPr>
            <a:r>
              <a:rPr lang="en-US" dirty="0"/>
              <a:t>They give buoyancy to the plant and help them float in water.</a:t>
            </a:r>
          </a:p>
          <a:p>
            <a:pPr marL="274320" indent="-274320">
              <a:buBlip>
                <a:blip r:embed="rId2"/>
              </a:buBlip>
              <a:defRPr/>
            </a:pPr>
            <a:r>
              <a:rPr lang="en-US" dirty="0"/>
              <a:t>Such parenchyma is called </a:t>
            </a:r>
            <a:r>
              <a:rPr lang="en-US" dirty="0" err="1"/>
              <a:t>aerenchyma</a:t>
            </a:r>
            <a:r>
              <a:rPr lang="en-US" dirty="0"/>
              <a:t>.</a:t>
            </a:r>
          </a:p>
        </p:txBody>
      </p:sp>
      <p:sp>
        <p:nvSpPr>
          <p:cNvPr id="12" name="Pentagon 11"/>
          <p:cNvSpPr/>
          <p:nvPr/>
        </p:nvSpPr>
        <p:spPr>
          <a:xfrm>
            <a:off x="567690" y="733425"/>
            <a:ext cx="1935956" cy="369332"/>
          </a:xfrm>
          <a:prstGeom prst="homePlate">
            <a:avLst/>
          </a:prstGeom>
          <a:gradFill flip="none" rotWithShape="1">
            <a:lin ang="108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b="1" dirty="0">
                <a:solidFill>
                  <a:srgbClr val="0033CC"/>
                </a:solidFill>
              </a:rPr>
              <a:t>iii.	</a:t>
            </a:r>
            <a:r>
              <a:rPr lang="en-US" b="1" dirty="0" err="1">
                <a:solidFill>
                  <a:srgbClr val="0033CC"/>
                </a:solidFill>
              </a:rPr>
              <a:t>Aerenchyma</a:t>
            </a:r>
            <a:r>
              <a:rPr lang="en-US" b="1" dirty="0">
                <a:solidFill>
                  <a:srgbClr val="0033CC"/>
                </a:solidFill>
              </a:rPr>
              <a:t> :</a:t>
            </a:r>
            <a:endParaRPr lang="en-US" dirty="0">
              <a:solidFill>
                <a:srgbClr val="0033CC"/>
              </a:solidFill>
            </a:endParaRPr>
          </a:p>
        </p:txBody>
      </p:sp>
      <p:pic>
        <p:nvPicPr>
          <p:cNvPr id="7" name="Picture 2" descr="D:\State board (Images, animations and Videos)\9th\Chpt. 6\Water_lily_found_in_Indi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0" y="2952750"/>
            <a:ext cx="2424119" cy="166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State board (Images, animations and Videos)\9th\Chpt. 6\13638_Aerenchym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3" y="2266950"/>
            <a:ext cx="1918891" cy="206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1676400" y="2581275"/>
            <a:ext cx="2026698" cy="700088"/>
            <a:chOff x="6235360" y="861298"/>
            <a:chExt cx="2026698" cy="700088"/>
          </a:xfrm>
        </p:grpSpPr>
        <p:sp>
          <p:nvSpPr>
            <p:cNvPr id="15" name="Rectangle 14"/>
            <p:cNvSpPr/>
            <p:nvPr/>
          </p:nvSpPr>
          <p:spPr>
            <a:xfrm>
              <a:off x="7405349" y="861298"/>
              <a:ext cx="85670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0099"/>
                  </a:solidFill>
                </a:rPr>
                <a:t>Air cavity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35360" y="1020246"/>
              <a:ext cx="1232240" cy="0"/>
            </a:xfrm>
            <a:prstGeom prst="line">
              <a:avLst/>
            </a:prstGeom>
            <a:ln>
              <a:solidFill>
                <a:srgbClr val="000099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654460" y="1023222"/>
              <a:ext cx="806450" cy="538164"/>
            </a:xfrm>
            <a:prstGeom prst="line">
              <a:avLst/>
            </a:prstGeom>
            <a:ln>
              <a:solidFill>
                <a:srgbClr val="000099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Callout 18"/>
          <p:cNvSpPr/>
          <p:nvPr/>
        </p:nvSpPr>
        <p:spPr>
          <a:xfrm>
            <a:off x="838200" y="1825752"/>
            <a:ext cx="1810239" cy="612648"/>
          </a:xfrm>
          <a:prstGeom prst="wedgeEllipseCallout">
            <a:avLst>
              <a:gd name="adj1" fmla="val 37514"/>
              <a:gd name="adj2" fmla="val -7321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force to float</a:t>
            </a:r>
          </a:p>
        </p:txBody>
      </p:sp>
    </p:spTree>
    <p:extLst>
      <p:ext uri="{BB962C8B-B14F-4D97-AF65-F5344CB8AC3E}">
        <p14:creationId xmlns:p14="http://schemas.microsoft.com/office/powerpoint/2010/main" val="21162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allAtOnce"/>
      <p:bldP spid="12" grpId="0" animBg="1"/>
      <p:bldP spid="19" grpId="0" animBg="1"/>
      <p:bldP spid="19" grpId="1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7026</TotalTime>
  <Words>156</Words>
  <Application>Microsoft Office PowerPoint</Application>
  <PresentationFormat>On-screen Show (16:9)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Bookman Old Style</vt:lpstr>
      <vt:lpstr>Calibri</vt:lpstr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Debashish Nath</cp:lastModifiedBy>
  <cp:revision>1520</cp:revision>
  <dcterms:created xsi:type="dcterms:W3CDTF">2013-07-31T12:47:49Z</dcterms:created>
  <dcterms:modified xsi:type="dcterms:W3CDTF">2024-01-23T11:28:58Z</dcterms:modified>
</cp:coreProperties>
</file>