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85" r:id="rId2"/>
    <p:sldId id="386" r:id="rId3"/>
    <p:sldId id="405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710" y="2978170"/>
            <a:ext cx="1765209" cy="11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371925" y="3483173"/>
            <a:ext cx="1430928" cy="307777"/>
            <a:chOff x="6872289" y="861298"/>
            <a:chExt cx="1430928" cy="307777"/>
          </a:xfrm>
        </p:grpSpPr>
        <p:sp>
          <p:nvSpPr>
            <p:cNvPr id="20" name="Rectangle 19"/>
            <p:cNvSpPr/>
            <p:nvPr/>
          </p:nvSpPr>
          <p:spPr>
            <a:xfrm>
              <a:off x="7436057" y="861298"/>
              <a:ext cx="8671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Leaf stalk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72289" y="1020246"/>
              <a:ext cx="595311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793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 cells of this tissue are living, elongated</a:t>
            </a:r>
            <a:br>
              <a:rPr lang="en-US" dirty="0"/>
            </a:br>
            <a:endParaRPr lang="en-US" dirty="0"/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This tissue is located in leaf stalks below the epidermis.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It gives flexibility and allows easy bending of various parts of plants like leaves stem and twigs.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It also provides mechanical support to young plants.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1960492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iv.	Collenchyma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" y="1094983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       and irregularly thickened at the corners with cellulose.</a:t>
            </a:r>
          </a:p>
        </p:txBody>
      </p:sp>
      <p:pic>
        <p:nvPicPr>
          <p:cNvPr id="7170" name="Picture 2" descr="D:\State board (Images, animations and Videos)\9th\Chpt. 6\palmenwindgee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05" y="3673309"/>
            <a:ext cx="1749854" cy="11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Callout 21"/>
          <p:cNvSpPr/>
          <p:nvPr/>
        </p:nvSpPr>
        <p:spPr>
          <a:xfrm>
            <a:off x="3754629" y="2109913"/>
            <a:ext cx="1810239" cy="460292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Outer layer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2181622" y="1741314"/>
            <a:ext cx="2409428" cy="612648"/>
          </a:xfrm>
          <a:prstGeom prst="wedgeEllipseCallout">
            <a:avLst>
              <a:gd name="adj1" fmla="val -39943"/>
              <a:gd name="adj2" fmla="val -6222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type of carbohydrate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92" y="2990889"/>
            <a:ext cx="2326907" cy="16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Callout 22"/>
          <p:cNvSpPr/>
          <p:nvPr/>
        </p:nvSpPr>
        <p:spPr>
          <a:xfrm>
            <a:off x="1600200" y="2152650"/>
            <a:ext cx="2409428" cy="896977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part that connects leaf to a stem</a:t>
            </a:r>
          </a:p>
        </p:txBody>
      </p:sp>
    </p:spTree>
    <p:extLst>
      <p:ext uri="{BB962C8B-B14F-4D97-AF65-F5344CB8AC3E}">
        <p14:creationId xmlns:p14="http://schemas.microsoft.com/office/powerpoint/2010/main" val="4579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animBg="1"/>
      <p:bldP spid="2" grpId="0"/>
      <p:bldP spid="22" grpId="0" animBg="1"/>
      <p:bldP spid="22" grpId="1" animBg="1"/>
      <p:bldP spid="24" grpId="0" animBg="1"/>
      <p:bldP spid="24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135" y="372553"/>
            <a:ext cx="1801531" cy="164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96" y="354435"/>
            <a:ext cx="2307824" cy="18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7938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The cells of this tissue are dead. They are </a:t>
            </a:r>
            <a:br>
              <a:rPr lang="en-US" dirty="0"/>
            </a:br>
            <a:r>
              <a:rPr lang="en-US" dirty="0"/>
              <a:t>elongated and narrow.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The cell walls are thickened due to deposition </a:t>
            </a:r>
            <a:br>
              <a:rPr lang="en-US" dirty="0"/>
            </a:br>
            <a:r>
              <a:rPr lang="en-US" dirty="0"/>
              <a:t>of lignin.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The walls are so thick that there is no internal space inside the cell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This tissue is located in the stems around vascular </a:t>
            </a:r>
            <a:br>
              <a:rPr lang="en-US" dirty="0"/>
            </a:br>
            <a:r>
              <a:rPr lang="en-US" dirty="0"/>
              <a:t>bundles, in the veins of the leaves and in the hard </a:t>
            </a:r>
            <a:br>
              <a:rPr lang="en-US" dirty="0"/>
            </a:br>
            <a:r>
              <a:rPr lang="en-US" dirty="0"/>
              <a:t>covering of seeds and nuts.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Due to the specific structure, the tissue makes the </a:t>
            </a:r>
            <a:br>
              <a:rPr lang="en-US" dirty="0"/>
            </a:br>
            <a:r>
              <a:rPr lang="en-US" dirty="0"/>
              <a:t>plants hard and stiff.</a:t>
            </a:r>
          </a:p>
          <a:p>
            <a:pPr marL="274320" indent="-274320">
              <a:buBlip>
                <a:blip r:embed="rId4"/>
              </a:buBlip>
              <a:defRPr/>
            </a:pPr>
            <a:r>
              <a:rPr lang="en-US" dirty="0"/>
              <a:t>It provides strength to the parts of the plants. </a:t>
            </a:r>
            <a:br>
              <a:rPr lang="en-US" dirty="0"/>
            </a:br>
            <a:r>
              <a:rPr lang="en-US" dirty="0"/>
              <a:t>For E.g. Husk of the coconut. 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638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v.	Sclerenchyma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2800" y="1918608"/>
            <a:ext cx="490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    It acts as cement and hardens the walls.</a:t>
            </a:r>
          </a:p>
        </p:txBody>
      </p:sp>
      <p:pic>
        <p:nvPicPr>
          <p:cNvPr id="8196" name="Picture 4" descr="D:\State board (Images, animations and Videos)\9th\Chpt. 6\Álamo 01 copia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3"/>
          <a:stretch/>
        </p:blipFill>
        <p:spPr bwMode="auto">
          <a:xfrm>
            <a:off x="912951" y="3409951"/>
            <a:ext cx="1996086" cy="13114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State board (Images, animations and Videos)\9th\Chpt. 6\mixed_nut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4716" r="6897" b="4716"/>
          <a:stretch/>
        </p:blipFill>
        <p:spPr bwMode="auto">
          <a:xfrm>
            <a:off x="3263900" y="3409949"/>
            <a:ext cx="2063343" cy="13114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State board (Images, animations and Videos)\9th\Chpt. 6\coconut_with_husk_phot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29" y="711566"/>
            <a:ext cx="2110716" cy="15020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6654800" y="996950"/>
            <a:ext cx="1438944" cy="523220"/>
            <a:chOff x="6872289" y="861298"/>
            <a:chExt cx="1438944" cy="523220"/>
          </a:xfrm>
        </p:grpSpPr>
        <p:sp>
          <p:nvSpPr>
            <p:cNvPr id="27" name="Rectangle 26"/>
            <p:cNvSpPr/>
            <p:nvPr/>
          </p:nvSpPr>
          <p:spPr>
            <a:xfrm>
              <a:off x="7436057" y="861298"/>
              <a:ext cx="8751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Lignified </a:t>
              </a:r>
              <a:br>
                <a:rPr lang="en-US" sz="1400" dirty="0"/>
              </a:br>
              <a:r>
                <a:rPr lang="en-US" sz="1400" dirty="0"/>
                <a:t>thick wall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872289" y="1020246"/>
              <a:ext cx="5953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1084352" y="2287940"/>
            <a:ext cx="3206949" cy="741304"/>
          </a:xfrm>
          <a:prstGeom prst="wedgeEllipseCallout">
            <a:avLst>
              <a:gd name="adj1" fmla="val -39943"/>
              <a:gd name="adj2" fmla="val -6222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organic substance binding the cells.</a:t>
            </a:r>
          </a:p>
        </p:txBody>
      </p:sp>
      <p:sp>
        <p:nvSpPr>
          <p:cNvPr id="49" name="Oval Callout 48"/>
          <p:cNvSpPr/>
          <p:nvPr/>
        </p:nvSpPr>
        <p:spPr>
          <a:xfrm>
            <a:off x="2000229" y="2974452"/>
            <a:ext cx="2915408" cy="506321"/>
          </a:xfrm>
          <a:prstGeom prst="wedgeEllipseCallout">
            <a:avLst>
              <a:gd name="adj1" fmla="val 54897"/>
              <a:gd name="adj2" fmla="val -8587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Xylem and phloem</a:t>
            </a:r>
          </a:p>
        </p:txBody>
      </p:sp>
    </p:spTree>
    <p:extLst>
      <p:ext uri="{BB962C8B-B14F-4D97-AF65-F5344CB8AC3E}">
        <p14:creationId xmlns:p14="http://schemas.microsoft.com/office/powerpoint/2010/main" val="34530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animBg="1"/>
      <p:bldP spid="17" grpId="0"/>
      <p:bldP spid="48" grpId="0" animBg="1"/>
      <p:bldP spid="48" grpId="1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7938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Linen a fine cloth made from sclerenchyma </a:t>
            </a:r>
            <a:r>
              <a:rPr lang="en-US" dirty="0" err="1"/>
              <a:t>fibres</a:t>
            </a:r>
            <a:r>
              <a:rPr lang="en-US" dirty="0"/>
              <a:t> of Flax plant.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638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v.	Sclerenchyma :</a:t>
            </a:r>
            <a:endParaRPr lang="en-US" dirty="0">
              <a:solidFill>
                <a:srgbClr val="0033CC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24001" y="1803180"/>
            <a:ext cx="3013294" cy="2033665"/>
            <a:chOff x="1194701" y="5532136"/>
            <a:chExt cx="3013294" cy="2033665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1194701" y="5532136"/>
              <a:ext cx="2133601" cy="680064"/>
            </a:xfrm>
            <a:prstGeom prst="wedgeRoundRectCallout">
              <a:avLst>
                <a:gd name="adj1" fmla="val 45175"/>
                <a:gd name="adj2" fmla="val 84710"/>
                <a:gd name="adj3" fmla="val 16667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Have you heard about Linen?</a:t>
              </a: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47301" y="5976231"/>
              <a:ext cx="1260694" cy="15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\\192.168.1.20\home\State Board_BIO_TAT_2014-15\Std. 9th\Chpt. 6\Images\5stagefla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450585"/>
            <a:ext cx="2185973" cy="13515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\\192.168.1.20\home\State Board_BIO_TAT_2014-15\Std. 9th\Chpt. 6\Images\Linen-fla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" y="1450585"/>
            <a:ext cx="2472907" cy="32966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\\192.168.1.20\home\State Board_BIO_TAT_2014-15\Std. 9th\Chpt. 6\Images\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927019"/>
            <a:ext cx="2185973" cy="1820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247</Words>
  <Application>Microsoft Office PowerPoint</Application>
  <PresentationFormat>On-screen Show 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1522</cp:revision>
  <cp:lastPrinted>2024-01-23T11:30:06Z</cp:lastPrinted>
  <dcterms:created xsi:type="dcterms:W3CDTF">2013-07-31T12:47:49Z</dcterms:created>
  <dcterms:modified xsi:type="dcterms:W3CDTF">2024-01-23T11:30:09Z</dcterms:modified>
</cp:coreProperties>
</file>