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gif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e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" y="1243370"/>
            <a:ext cx="2337564" cy="1554480"/>
          </a:xfrm>
          <a:prstGeom prst="round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99" y="1243370"/>
            <a:ext cx="2287307" cy="1554480"/>
          </a:xfrm>
          <a:prstGeom prst="round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47" y="1243370"/>
            <a:ext cx="2175366" cy="1554480"/>
          </a:xfrm>
          <a:prstGeom prst="round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05790" y="361950"/>
            <a:ext cx="18326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FFFFC1"/>
                </a:solidFill>
                <a:latin typeface="Bookman Old Style" panose="02050604050505020204" pitchFamily="18" charset="0"/>
              </a:rPr>
              <a:t>Coelenterata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8191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are animals living in water.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" y="117729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show more body design differentiation.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" y="1516618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There is a cavity in the body.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874520"/>
            <a:ext cx="7890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body is made of two layers of cells: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One makes up cells on the outside of the body, and the other makes the inner lining of the body.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27978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Some of these species live in colonies (corals),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3145394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While others have a solitary life–span (Hydra).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514726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Jellyfish and sea anemones are common examples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75" y="988440"/>
            <a:ext cx="2438400" cy="1828800"/>
          </a:xfrm>
          <a:prstGeom prst="round2Diag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7" y="988440"/>
            <a:ext cx="2438400" cy="1828800"/>
          </a:xfrm>
          <a:prstGeom prst="round2Diag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8" y="1921267"/>
            <a:ext cx="2186601" cy="2320290"/>
          </a:xfrm>
          <a:prstGeom prst="round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7" y="3129082"/>
            <a:ext cx="2186601" cy="1639950"/>
          </a:xfrm>
          <a:prstGeom prst="round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7" y="1177290"/>
            <a:ext cx="2068114" cy="1639950"/>
          </a:xfrm>
          <a:prstGeom prst="round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97850"/>
            <a:ext cx="2175366" cy="130678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5790" y="361950"/>
            <a:ext cx="20612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FFFFC1"/>
                </a:solidFill>
                <a:latin typeface="Bookman Old Style" panose="02050604050505020204" pitchFamily="18" charset="0"/>
              </a:rPr>
              <a:t>Platyhelminthes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0070" y="819150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body is bilaterally symmetrical, meaning that the left and the right halves of the body have the same design. 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0070" y="1428750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There are three layers of cells from which differentiated tissues can be made, which is why such animals are called triploblastic.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" y="2075081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However, there is no true internal body cavity or coelom, in which well developed organs can be accommodated.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90" y="2721412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body is flattened </a:t>
            </a:r>
            <a:r>
              <a:rPr lang="en-US" dirty="0" err="1">
                <a:latin typeface="Bookman Old Style" panose="02050604050505020204" pitchFamily="18" charset="0"/>
              </a:rPr>
              <a:t>dorsiventrally</a:t>
            </a:r>
            <a:r>
              <a:rPr lang="en-US" dirty="0">
                <a:latin typeface="Bookman Old Style" panose="02050604050505020204" pitchFamily="18" charset="0"/>
              </a:rPr>
              <a:t>, meaning from top to bottom, which is why these animals are called flatworms.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770" y="3367743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are either free living or parasitic.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2770" y="3714950"/>
            <a:ext cx="4989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Some examples are free living animals like planarians, or parasitic animals like liver flukes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7"/>
          <a:stretch/>
        </p:blipFill>
        <p:spPr>
          <a:xfrm>
            <a:off x="856613" y="1200437"/>
            <a:ext cx="2458748" cy="1524732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 descr="\\192.168.1.18\mt_school\Bio images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19" y="2382694"/>
            <a:ext cx="2127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\\192.168.1.18\mt_school\Bio images\2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5" y="2373458"/>
            <a:ext cx="2127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017523" y="2378272"/>
            <a:ext cx="2119377" cy="767421"/>
            <a:chOff x="1559156" y="2290094"/>
            <a:chExt cx="2119377" cy="767421"/>
          </a:xfrm>
        </p:grpSpPr>
        <p:grpSp>
          <p:nvGrpSpPr>
            <p:cNvPr id="24" name="Group 23"/>
            <p:cNvGrpSpPr/>
            <p:nvPr/>
          </p:nvGrpSpPr>
          <p:grpSpPr>
            <a:xfrm>
              <a:off x="1559156" y="2290094"/>
              <a:ext cx="2119377" cy="767421"/>
              <a:chOff x="2618845" y="1460889"/>
              <a:chExt cx="2119377" cy="767421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618845" y="1460889"/>
                <a:ext cx="2119377" cy="767421"/>
              </a:xfrm>
              <a:custGeom>
                <a:avLst/>
                <a:gdLst>
                  <a:gd name="connsiteX0" fmla="*/ 239653 w 2125703"/>
                  <a:gd name="connsiteY0" fmla="*/ 406493 h 764716"/>
                  <a:gd name="connsiteX1" fmla="*/ 3433 w 2125703"/>
                  <a:gd name="connsiteY1" fmla="*/ 673193 h 764716"/>
                  <a:gd name="connsiteX2" fmla="*/ 437773 w 2125703"/>
                  <a:gd name="connsiteY2" fmla="*/ 764633 h 764716"/>
                  <a:gd name="connsiteX3" fmla="*/ 506353 w 2125703"/>
                  <a:gd name="connsiteY3" fmla="*/ 673193 h 764716"/>
                  <a:gd name="connsiteX4" fmla="*/ 1938913 w 2125703"/>
                  <a:gd name="connsiteY4" fmla="*/ 177893 h 764716"/>
                  <a:gd name="connsiteX5" fmla="*/ 1946533 w 2125703"/>
                  <a:gd name="connsiteY5" fmla="*/ 10253 h 764716"/>
                  <a:gd name="connsiteX6" fmla="*/ 453013 w 2125703"/>
                  <a:gd name="connsiteY6" fmla="*/ 436973 h 764716"/>
                  <a:gd name="connsiteX7" fmla="*/ 331093 w 2125703"/>
                  <a:gd name="connsiteY7" fmla="*/ 452213 h 764716"/>
                  <a:gd name="connsiteX8" fmla="*/ 239653 w 2125703"/>
                  <a:gd name="connsiteY8" fmla="*/ 406493 h 764716"/>
                  <a:gd name="connsiteX0" fmla="*/ 239653 w 2125703"/>
                  <a:gd name="connsiteY0" fmla="*/ 406493 h 780145"/>
                  <a:gd name="connsiteX1" fmla="*/ 3433 w 2125703"/>
                  <a:gd name="connsiteY1" fmla="*/ 673193 h 780145"/>
                  <a:gd name="connsiteX2" fmla="*/ 437773 w 2125703"/>
                  <a:gd name="connsiteY2" fmla="*/ 764633 h 780145"/>
                  <a:gd name="connsiteX3" fmla="*/ 506353 w 2125703"/>
                  <a:gd name="connsiteY3" fmla="*/ 673193 h 780145"/>
                  <a:gd name="connsiteX4" fmla="*/ 1938913 w 2125703"/>
                  <a:gd name="connsiteY4" fmla="*/ 177893 h 780145"/>
                  <a:gd name="connsiteX5" fmla="*/ 1946533 w 2125703"/>
                  <a:gd name="connsiteY5" fmla="*/ 10253 h 780145"/>
                  <a:gd name="connsiteX6" fmla="*/ 453013 w 2125703"/>
                  <a:gd name="connsiteY6" fmla="*/ 436973 h 780145"/>
                  <a:gd name="connsiteX7" fmla="*/ 331093 w 2125703"/>
                  <a:gd name="connsiteY7" fmla="*/ 452213 h 780145"/>
                  <a:gd name="connsiteX8" fmla="*/ 239653 w 2125703"/>
                  <a:gd name="connsiteY8" fmla="*/ 406493 h 780145"/>
                  <a:gd name="connsiteX0" fmla="*/ 239653 w 2115705"/>
                  <a:gd name="connsiteY0" fmla="*/ 405822 h 765620"/>
                  <a:gd name="connsiteX1" fmla="*/ 3433 w 2115705"/>
                  <a:gd name="connsiteY1" fmla="*/ 672522 h 765620"/>
                  <a:gd name="connsiteX2" fmla="*/ 437773 w 2115705"/>
                  <a:gd name="connsiteY2" fmla="*/ 763962 h 765620"/>
                  <a:gd name="connsiteX3" fmla="*/ 673040 w 2115705"/>
                  <a:gd name="connsiteY3" fmla="*/ 608228 h 765620"/>
                  <a:gd name="connsiteX4" fmla="*/ 1938913 w 2115705"/>
                  <a:gd name="connsiteY4" fmla="*/ 177222 h 765620"/>
                  <a:gd name="connsiteX5" fmla="*/ 1946533 w 2115705"/>
                  <a:gd name="connsiteY5" fmla="*/ 9582 h 765620"/>
                  <a:gd name="connsiteX6" fmla="*/ 453013 w 2115705"/>
                  <a:gd name="connsiteY6" fmla="*/ 436302 h 765620"/>
                  <a:gd name="connsiteX7" fmla="*/ 331093 w 2115705"/>
                  <a:gd name="connsiteY7" fmla="*/ 451542 h 765620"/>
                  <a:gd name="connsiteX8" fmla="*/ 239653 w 2115705"/>
                  <a:gd name="connsiteY8" fmla="*/ 405822 h 765620"/>
                  <a:gd name="connsiteX0" fmla="*/ 239653 w 2120375"/>
                  <a:gd name="connsiteY0" fmla="*/ 406012 h 765076"/>
                  <a:gd name="connsiteX1" fmla="*/ 3433 w 2120375"/>
                  <a:gd name="connsiteY1" fmla="*/ 672712 h 765076"/>
                  <a:gd name="connsiteX2" fmla="*/ 437773 w 2120375"/>
                  <a:gd name="connsiteY2" fmla="*/ 764152 h 765076"/>
                  <a:gd name="connsiteX3" fmla="*/ 594459 w 2120375"/>
                  <a:gd name="connsiteY3" fmla="*/ 627468 h 765076"/>
                  <a:gd name="connsiteX4" fmla="*/ 1938913 w 2120375"/>
                  <a:gd name="connsiteY4" fmla="*/ 177412 h 765076"/>
                  <a:gd name="connsiteX5" fmla="*/ 1946533 w 2120375"/>
                  <a:gd name="connsiteY5" fmla="*/ 9772 h 765076"/>
                  <a:gd name="connsiteX6" fmla="*/ 453013 w 2120375"/>
                  <a:gd name="connsiteY6" fmla="*/ 436492 h 765076"/>
                  <a:gd name="connsiteX7" fmla="*/ 331093 w 2120375"/>
                  <a:gd name="connsiteY7" fmla="*/ 451732 h 765076"/>
                  <a:gd name="connsiteX8" fmla="*/ 239653 w 2120375"/>
                  <a:gd name="connsiteY8" fmla="*/ 406012 h 765076"/>
                  <a:gd name="connsiteX0" fmla="*/ 238443 w 2119165"/>
                  <a:gd name="connsiteY0" fmla="*/ 406012 h 767421"/>
                  <a:gd name="connsiteX1" fmla="*/ 2223 w 2119165"/>
                  <a:gd name="connsiteY1" fmla="*/ 672712 h 767421"/>
                  <a:gd name="connsiteX2" fmla="*/ 393701 w 2119165"/>
                  <a:gd name="connsiteY2" fmla="*/ 766533 h 767421"/>
                  <a:gd name="connsiteX3" fmla="*/ 593249 w 2119165"/>
                  <a:gd name="connsiteY3" fmla="*/ 627468 h 767421"/>
                  <a:gd name="connsiteX4" fmla="*/ 1937703 w 2119165"/>
                  <a:gd name="connsiteY4" fmla="*/ 177412 h 767421"/>
                  <a:gd name="connsiteX5" fmla="*/ 1945323 w 2119165"/>
                  <a:gd name="connsiteY5" fmla="*/ 9772 h 767421"/>
                  <a:gd name="connsiteX6" fmla="*/ 451803 w 2119165"/>
                  <a:gd name="connsiteY6" fmla="*/ 436492 h 767421"/>
                  <a:gd name="connsiteX7" fmla="*/ 329883 w 2119165"/>
                  <a:gd name="connsiteY7" fmla="*/ 451732 h 767421"/>
                  <a:gd name="connsiteX8" fmla="*/ 238443 w 2119165"/>
                  <a:gd name="connsiteY8" fmla="*/ 406012 h 767421"/>
                  <a:gd name="connsiteX0" fmla="*/ 238655 w 2119377"/>
                  <a:gd name="connsiteY0" fmla="*/ 406012 h 767421"/>
                  <a:gd name="connsiteX1" fmla="*/ 2435 w 2119377"/>
                  <a:gd name="connsiteY1" fmla="*/ 672712 h 767421"/>
                  <a:gd name="connsiteX2" fmla="*/ 393913 w 2119377"/>
                  <a:gd name="connsiteY2" fmla="*/ 766533 h 767421"/>
                  <a:gd name="connsiteX3" fmla="*/ 593461 w 2119377"/>
                  <a:gd name="connsiteY3" fmla="*/ 627468 h 767421"/>
                  <a:gd name="connsiteX4" fmla="*/ 1937915 w 2119377"/>
                  <a:gd name="connsiteY4" fmla="*/ 177412 h 767421"/>
                  <a:gd name="connsiteX5" fmla="*/ 1945535 w 2119377"/>
                  <a:gd name="connsiteY5" fmla="*/ 9772 h 767421"/>
                  <a:gd name="connsiteX6" fmla="*/ 452015 w 2119377"/>
                  <a:gd name="connsiteY6" fmla="*/ 436492 h 767421"/>
                  <a:gd name="connsiteX7" fmla="*/ 238655 w 2119377"/>
                  <a:gd name="connsiteY7" fmla="*/ 406012 h 76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9377" h="767421">
                    <a:moveTo>
                      <a:pt x="238655" y="406012"/>
                    </a:moveTo>
                    <a:cubicBezTo>
                      <a:pt x="163725" y="445382"/>
                      <a:pt x="-23441" y="612625"/>
                      <a:pt x="2435" y="672712"/>
                    </a:cubicBezTo>
                    <a:cubicBezTo>
                      <a:pt x="28311" y="732799"/>
                      <a:pt x="295409" y="774074"/>
                      <a:pt x="393913" y="766533"/>
                    </a:cubicBezTo>
                    <a:cubicBezTo>
                      <a:pt x="492417" y="758992"/>
                      <a:pt x="336127" y="725655"/>
                      <a:pt x="593461" y="627468"/>
                    </a:cubicBezTo>
                    <a:cubicBezTo>
                      <a:pt x="850795" y="529281"/>
                      <a:pt x="1712569" y="280361"/>
                      <a:pt x="1937915" y="177412"/>
                    </a:cubicBezTo>
                    <a:cubicBezTo>
                      <a:pt x="2163261" y="74463"/>
                      <a:pt x="2193185" y="-33408"/>
                      <a:pt x="1945535" y="9772"/>
                    </a:cubicBezTo>
                    <a:cubicBezTo>
                      <a:pt x="1697885" y="52952"/>
                      <a:pt x="721255" y="362832"/>
                      <a:pt x="452015" y="436492"/>
                    </a:cubicBezTo>
                    <a:cubicBezTo>
                      <a:pt x="167535" y="502532"/>
                      <a:pt x="313585" y="366642"/>
                      <a:pt x="238655" y="406012"/>
                    </a:cubicBezTo>
                    <a:close/>
                  </a:path>
                </a:pathLst>
              </a:custGeom>
              <a:solidFill>
                <a:srgbClr val="BA6006">
                  <a:alpha val="21000"/>
                </a:srgbClr>
              </a:solidFill>
              <a:ln w="9525">
                <a:solidFill>
                  <a:srgbClr val="BA60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699346" y="2008809"/>
                <a:ext cx="281784" cy="158126"/>
                <a:chOff x="4044546" y="630738"/>
                <a:chExt cx="375054" cy="191333"/>
              </a:xfrm>
            </p:grpSpPr>
            <p:sp>
              <p:nvSpPr>
                <p:cNvPr id="44" name="Oval 43"/>
                <p:cNvSpPr/>
                <p:nvPr/>
              </p:nvSpPr>
              <p:spPr>
                <a:xfrm rot="20709950">
                  <a:off x="4191000" y="742950"/>
                  <a:ext cx="228600" cy="762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rot="20709950">
                  <a:off x="4245037" y="779058"/>
                  <a:ext cx="141942" cy="4301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rot="20409950">
                  <a:off x="4044546" y="630738"/>
                  <a:ext cx="228600" cy="762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 rot="20409950">
                  <a:off x="4093820" y="655169"/>
                  <a:ext cx="141942" cy="47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</p:grpSp>
        </p:grpSp>
        <p:sp>
          <p:nvSpPr>
            <p:cNvPr id="25" name="Freeform 24"/>
            <p:cNvSpPr/>
            <p:nvPr/>
          </p:nvSpPr>
          <p:spPr>
            <a:xfrm>
              <a:off x="1968500" y="2362200"/>
              <a:ext cx="1581150" cy="482600"/>
            </a:xfrm>
            <a:custGeom>
              <a:avLst/>
              <a:gdLst>
                <a:gd name="connsiteX0" fmla="*/ 0 w 1581150"/>
                <a:gd name="connsiteY0" fmla="*/ 482600 h 482600"/>
                <a:gd name="connsiteX1" fmla="*/ 260350 w 1581150"/>
                <a:gd name="connsiteY1" fmla="*/ 425450 h 482600"/>
                <a:gd name="connsiteX2" fmla="*/ 571500 w 1581150"/>
                <a:gd name="connsiteY2" fmla="*/ 298450 h 482600"/>
                <a:gd name="connsiteX3" fmla="*/ 882650 w 1581150"/>
                <a:gd name="connsiteY3" fmla="*/ 228600 h 482600"/>
                <a:gd name="connsiteX4" fmla="*/ 1200150 w 1581150"/>
                <a:gd name="connsiteY4" fmla="*/ 101600 h 482600"/>
                <a:gd name="connsiteX5" fmla="*/ 1581150 w 1581150"/>
                <a:gd name="connsiteY5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1150" h="482600">
                  <a:moveTo>
                    <a:pt x="0" y="482600"/>
                  </a:moveTo>
                  <a:cubicBezTo>
                    <a:pt x="82550" y="469371"/>
                    <a:pt x="165100" y="456142"/>
                    <a:pt x="260350" y="425450"/>
                  </a:cubicBezTo>
                  <a:cubicBezTo>
                    <a:pt x="355600" y="394758"/>
                    <a:pt x="467783" y="331258"/>
                    <a:pt x="571500" y="298450"/>
                  </a:cubicBezTo>
                  <a:cubicBezTo>
                    <a:pt x="675217" y="265642"/>
                    <a:pt x="777875" y="261408"/>
                    <a:pt x="882650" y="228600"/>
                  </a:cubicBezTo>
                  <a:cubicBezTo>
                    <a:pt x="987425" y="195792"/>
                    <a:pt x="1083733" y="139700"/>
                    <a:pt x="1200150" y="101600"/>
                  </a:cubicBezTo>
                  <a:cubicBezTo>
                    <a:pt x="1316567" y="63500"/>
                    <a:pt x="1448858" y="31750"/>
                    <a:pt x="1581150" y="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993900" y="278130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89633" y="2771945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78855" y="273685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268077" y="2689225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345887" y="267335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425307" y="2632075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514529" y="260350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591141" y="257810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699503" y="257810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795165" y="255270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884387" y="2530475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968907" y="248285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058129" y="245110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151291" y="2403475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42365" y="2387600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31587" y="2339975"/>
              <a:ext cx="89222" cy="95250"/>
            </a:xfrm>
            <a:custGeom>
              <a:avLst/>
              <a:gdLst>
                <a:gd name="connsiteX0" fmla="*/ 0 w 89222"/>
                <a:gd name="connsiteY0" fmla="*/ 0 h 95250"/>
                <a:gd name="connsiteX1" fmla="*/ 31750 w 89222"/>
                <a:gd name="connsiteY1" fmla="*/ 19050 h 95250"/>
                <a:gd name="connsiteX2" fmla="*/ 38100 w 89222"/>
                <a:gd name="connsiteY2" fmla="*/ 44450 h 95250"/>
                <a:gd name="connsiteX3" fmla="*/ 76200 w 89222"/>
                <a:gd name="connsiteY3" fmla="*/ 57150 h 95250"/>
                <a:gd name="connsiteX4" fmla="*/ 88900 w 89222"/>
                <a:gd name="connsiteY4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" h="95250">
                  <a:moveTo>
                    <a:pt x="0" y="0"/>
                  </a:moveTo>
                  <a:cubicBezTo>
                    <a:pt x="10583" y="6350"/>
                    <a:pt x="23718" y="9679"/>
                    <a:pt x="31750" y="19050"/>
                  </a:cubicBezTo>
                  <a:cubicBezTo>
                    <a:pt x="37430" y="25676"/>
                    <a:pt x="31474" y="38770"/>
                    <a:pt x="38100" y="44450"/>
                  </a:cubicBezTo>
                  <a:cubicBezTo>
                    <a:pt x="48264" y="53162"/>
                    <a:pt x="76200" y="57150"/>
                    <a:pt x="76200" y="57150"/>
                  </a:cubicBezTo>
                  <a:cubicBezTo>
                    <a:pt x="92422" y="81484"/>
                    <a:pt x="88900" y="68568"/>
                    <a:pt x="88900" y="95250"/>
                  </a:cubicBezTo>
                </a:path>
              </a:pathLst>
            </a:custGeom>
            <a:noFill/>
            <a:ln>
              <a:solidFill>
                <a:srgbClr val="BA6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9"/>
          <p:cNvSpPr/>
          <p:nvPr/>
        </p:nvSpPr>
        <p:spPr>
          <a:xfrm>
            <a:off x="970932" y="1504950"/>
            <a:ext cx="2229468" cy="1597891"/>
          </a:xfrm>
          <a:custGeom>
            <a:avLst/>
            <a:gdLst>
              <a:gd name="connsiteX0" fmla="*/ 0 w 2286000"/>
              <a:gd name="connsiteY0" fmla="*/ 0 h 914400"/>
              <a:gd name="connsiteX1" fmla="*/ 2286000 w 2286000"/>
              <a:gd name="connsiteY1" fmla="*/ 0 h 914400"/>
              <a:gd name="connsiteX2" fmla="*/ 2286000 w 2286000"/>
              <a:gd name="connsiteY2" fmla="*/ 914400 h 914400"/>
              <a:gd name="connsiteX3" fmla="*/ 0 w 2286000"/>
              <a:gd name="connsiteY3" fmla="*/ 914400 h 914400"/>
              <a:gd name="connsiteX4" fmla="*/ 0 w 2286000"/>
              <a:gd name="connsiteY4" fmla="*/ 0 h 914400"/>
              <a:gd name="connsiteX0" fmla="*/ 0 w 2286000"/>
              <a:gd name="connsiteY0" fmla="*/ 434109 h 1348509"/>
              <a:gd name="connsiteX1" fmla="*/ 1750291 w 2286000"/>
              <a:gd name="connsiteY1" fmla="*/ 0 h 1348509"/>
              <a:gd name="connsiteX2" fmla="*/ 2286000 w 2286000"/>
              <a:gd name="connsiteY2" fmla="*/ 1348509 h 1348509"/>
              <a:gd name="connsiteX3" fmla="*/ 0 w 2286000"/>
              <a:gd name="connsiteY3" fmla="*/ 1348509 h 1348509"/>
              <a:gd name="connsiteX4" fmla="*/ 0 w 2286000"/>
              <a:gd name="connsiteY4" fmla="*/ 434109 h 1348509"/>
              <a:gd name="connsiteX0" fmla="*/ 0 w 1750291"/>
              <a:gd name="connsiteY0" fmla="*/ 434109 h 1348509"/>
              <a:gd name="connsiteX1" fmla="*/ 1750291 w 1750291"/>
              <a:gd name="connsiteY1" fmla="*/ 0 h 1348509"/>
              <a:gd name="connsiteX2" fmla="*/ 1704109 w 1750291"/>
              <a:gd name="connsiteY2" fmla="*/ 794327 h 1348509"/>
              <a:gd name="connsiteX3" fmla="*/ 0 w 1750291"/>
              <a:gd name="connsiteY3" fmla="*/ 1348509 h 1348509"/>
              <a:gd name="connsiteX4" fmla="*/ 0 w 1750291"/>
              <a:gd name="connsiteY4" fmla="*/ 434109 h 1348509"/>
              <a:gd name="connsiteX0" fmla="*/ 0 w 1750291"/>
              <a:gd name="connsiteY0" fmla="*/ 434109 h 1348509"/>
              <a:gd name="connsiteX1" fmla="*/ 1750291 w 1750291"/>
              <a:gd name="connsiteY1" fmla="*/ 0 h 1348509"/>
              <a:gd name="connsiteX2" fmla="*/ 1741054 w 1750291"/>
              <a:gd name="connsiteY2" fmla="*/ 858982 h 1348509"/>
              <a:gd name="connsiteX3" fmla="*/ 0 w 1750291"/>
              <a:gd name="connsiteY3" fmla="*/ 1348509 h 1348509"/>
              <a:gd name="connsiteX4" fmla="*/ 0 w 1750291"/>
              <a:gd name="connsiteY4" fmla="*/ 434109 h 1348509"/>
              <a:gd name="connsiteX0" fmla="*/ 22081 w 1772372"/>
              <a:gd name="connsiteY0" fmla="*/ 434109 h 1597891"/>
              <a:gd name="connsiteX1" fmla="*/ 1772372 w 1772372"/>
              <a:gd name="connsiteY1" fmla="*/ 0 h 1597891"/>
              <a:gd name="connsiteX2" fmla="*/ 1763135 w 1772372"/>
              <a:gd name="connsiteY2" fmla="*/ 858982 h 1597891"/>
              <a:gd name="connsiteX3" fmla="*/ 0 w 1772372"/>
              <a:gd name="connsiteY3" fmla="*/ 1597891 h 1597891"/>
              <a:gd name="connsiteX4" fmla="*/ 22081 w 1772372"/>
              <a:gd name="connsiteY4" fmla="*/ 434109 h 1597891"/>
              <a:gd name="connsiteX0" fmla="*/ 7361 w 1772372"/>
              <a:gd name="connsiteY0" fmla="*/ 665018 h 1597891"/>
              <a:gd name="connsiteX1" fmla="*/ 1772372 w 1772372"/>
              <a:gd name="connsiteY1" fmla="*/ 0 h 1597891"/>
              <a:gd name="connsiteX2" fmla="*/ 1763135 w 1772372"/>
              <a:gd name="connsiteY2" fmla="*/ 858982 h 1597891"/>
              <a:gd name="connsiteX3" fmla="*/ 0 w 1772372"/>
              <a:gd name="connsiteY3" fmla="*/ 1597891 h 1597891"/>
              <a:gd name="connsiteX4" fmla="*/ 7361 w 1772372"/>
              <a:gd name="connsiteY4" fmla="*/ 665018 h 1597891"/>
              <a:gd name="connsiteX0" fmla="*/ 1763135 w 1836003"/>
              <a:gd name="connsiteY0" fmla="*/ 858982 h 1597891"/>
              <a:gd name="connsiteX1" fmla="*/ 0 w 1836003"/>
              <a:gd name="connsiteY1" fmla="*/ 1597891 h 1597891"/>
              <a:gd name="connsiteX2" fmla="*/ 7361 w 1836003"/>
              <a:gd name="connsiteY2" fmla="*/ 665018 h 1597891"/>
              <a:gd name="connsiteX3" fmla="*/ 1772372 w 1836003"/>
              <a:gd name="connsiteY3" fmla="*/ 0 h 1597891"/>
              <a:gd name="connsiteX4" fmla="*/ 1836003 w 1836003"/>
              <a:gd name="connsiteY4" fmla="*/ 950422 h 1597891"/>
              <a:gd name="connsiteX0" fmla="*/ 0 w 1836003"/>
              <a:gd name="connsiteY0" fmla="*/ 1597891 h 1597891"/>
              <a:gd name="connsiteX1" fmla="*/ 7361 w 1836003"/>
              <a:gd name="connsiteY1" fmla="*/ 665018 h 1597891"/>
              <a:gd name="connsiteX2" fmla="*/ 1772372 w 1836003"/>
              <a:gd name="connsiteY2" fmla="*/ 0 h 1597891"/>
              <a:gd name="connsiteX3" fmla="*/ 1836003 w 1836003"/>
              <a:gd name="connsiteY3" fmla="*/ 950422 h 1597891"/>
              <a:gd name="connsiteX0" fmla="*/ 0 w 1799201"/>
              <a:gd name="connsiteY0" fmla="*/ 1597891 h 1597891"/>
              <a:gd name="connsiteX1" fmla="*/ 7361 w 1799201"/>
              <a:gd name="connsiteY1" fmla="*/ 665018 h 1597891"/>
              <a:gd name="connsiteX2" fmla="*/ 1772372 w 1799201"/>
              <a:gd name="connsiteY2" fmla="*/ 0 h 1597891"/>
              <a:gd name="connsiteX3" fmla="*/ 1799201 w 1799201"/>
              <a:gd name="connsiteY3" fmla="*/ 774931 h 1597891"/>
              <a:gd name="connsiteX0" fmla="*/ 0 w 1772372"/>
              <a:gd name="connsiteY0" fmla="*/ 1597891 h 1597891"/>
              <a:gd name="connsiteX1" fmla="*/ 7361 w 1772372"/>
              <a:gd name="connsiteY1" fmla="*/ 665018 h 1597891"/>
              <a:gd name="connsiteX2" fmla="*/ 1772372 w 1772372"/>
              <a:gd name="connsiteY2" fmla="*/ 0 h 1597891"/>
              <a:gd name="connsiteX3" fmla="*/ 1769759 w 1772372"/>
              <a:gd name="connsiteY3" fmla="*/ 922713 h 1597891"/>
              <a:gd name="connsiteX0" fmla="*/ 0 w 1791840"/>
              <a:gd name="connsiteY0" fmla="*/ 1597891 h 1597891"/>
              <a:gd name="connsiteX1" fmla="*/ 7361 w 1791840"/>
              <a:gd name="connsiteY1" fmla="*/ 665018 h 1597891"/>
              <a:gd name="connsiteX2" fmla="*/ 1772372 w 1791840"/>
              <a:gd name="connsiteY2" fmla="*/ 0 h 1597891"/>
              <a:gd name="connsiteX3" fmla="*/ 1791840 w 1791840"/>
              <a:gd name="connsiteY3" fmla="*/ 876531 h 1597891"/>
              <a:gd name="connsiteX0" fmla="*/ 0 w 1772372"/>
              <a:gd name="connsiteY0" fmla="*/ 1597891 h 1597891"/>
              <a:gd name="connsiteX1" fmla="*/ 7361 w 1772372"/>
              <a:gd name="connsiteY1" fmla="*/ 665018 h 1597891"/>
              <a:gd name="connsiteX2" fmla="*/ 1772372 w 1772372"/>
              <a:gd name="connsiteY2" fmla="*/ 0 h 1597891"/>
              <a:gd name="connsiteX3" fmla="*/ 1761478 w 1772372"/>
              <a:gd name="connsiteY3" fmla="*/ 895581 h 1597891"/>
              <a:gd name="connsiteX0" fmla="*/ 0 w 1772372"/>
              <a:gd name="connsiteY0" fmla="*/ 1597891 h 1803631"/>
              <a:gd name="connsiteX1" fmla="*/ 7361 w 1772372"/>
              <a:gd name="connsiteY1" fmla="*/ 665018 h 1803631"/>
              <a:gd name="connsiteX2" fmla="*/ 1772372 w 1772372"/>
              <a:gd name="connsiteY2" fmla="*/ 0 h 1803631"/>
              <a:gd name="connsiteX3" fmla="*/ 1771599 w 1772372"/>
              <a:gd name="connsiteY3" fmla="*/ 1803631 h 1803631"/>
              <a:gd name="connsiteX0" fmla="*/ 0 w 1772372"/>
              <a:gd name="connsiteY0" fmla="*/ 1597891 h 1597891"/>
              <a:gd name="connsiteX1" fmla="*/ 7361 w 1772372"/>
              <a:gd name="connsiteY1" fmla="*/ 665018 h 1597891"/>
              <a:gd name="connsiteX2" fmla="*/ 1772372 w 1772372"/>
              <a:gd name="connsiteY2" fmla="*/ 0 h 1597891"/>
              <a:gd name="connsiteX3" fmla="*/ 1771599 w 1772372"/>
              <a:gd name="connsiteY3" fmla="*/ 971781 h 1597891"/>
              <a:gd name="connsiteX0" fmla="*/ 0 w 1776659"/>
              <a:gd name="connsiteY0" fmla="*/ 1597891 h 1597891"/>
              <a:gd name="connsiteX1" fmla="*/ 7361 w 1776659"/>
              <a:gd name="connsiteY1" fmla="*/ 665018 h 1597891"/>
              <a:gd name="connsiteX2" fmla="*/ 1772372 w 1776659"/>
              <a:gd name="connsiteY2" fmla="*/ 0 h 1597891"/>
              <a:gd name="connsiteX3" fmla="*/ 1776659 w 1776659"/>
              <a:gd name="connsiteY3" fmla="*/ 870181 h 159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6659" h="1597891">
                <a:moveTo>
                  <a:pt x="0" y="1597891"/>
                </a:moveTo>
                <a:cubicBezTo>
                  <a:pt x="2454" y="1286933"/>
                  <a:pt x="4907" y="975976"/>
                  <a:pt x="7361" y="665018"/>
                </a:cubicBezTo>
                <a:lnTo>
                  <a:pt x="1772372" y="0"/>
                </a:lnTo>
                <a:cubicBezTo>
                  <a:pt x="1769293" y="286327"/>
                  <a:pt x="1776659" y="870181"/>
                  <a:pt x="1776659" y="870181"/>
                </a:cubicBezTo>
              </a:path>
            </a:pathLst>
          </a:custGeom>
          <a:solidFill>
            <a:srgbClr val="00B0F0">
              <a:alpha val="4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14400" y="2126186"/>
            <a:ext cx="4495065" cy="1953310"/>
            <a:chOff x="996090" y="4361281"/>
            <a:chExt cx="4495065" cy="195331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090" y="4361281"/>
              <a:ext cx="4495065" cy="1953310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3748881" y="5714094"/>
              <a:ext cx="1538287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1" y="1200437"/>
            <a:ext cx="2035595" cy="1524732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4" b="9518"/>
          <a:stretch/>
        </p:blipFill>
        <p:spPr>
          <a:xfrm>
            <a:off x="1182447" y="1204339"/>
            <a:ext cx="1912566" cy="1544943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3" y="3081906"/>
            <a:ext cx="3753177" cy="1628944"/>
          </a:xfrm>
          <a:prstGeom prst="roundRect">
            <a:avLst>
              <a:gd name="adj" fmla="val 8290"/>
            </a:avLst>
          </a:prstGeom>
          <a:ln>
            <a:solidFill>
              <a:srgbClr val="C00000"/>
            </a:solidFill>
          </a:ln>
        </p:spPr>
      </p:pic>
      <p:sp>
        <p:nvSpPr>
          <p:cNvPr id="12" name="Rounded Rectangular Callout 11"/>
          <p:cNvSpPr/>
          <p:nvPr/>
        </p:nvSpPr>
        <p:spPr>
          <a:xfrm>
            <a:off x="4853940" y="1998092"/>
            <a:ext cx="1882773" cy="715089"/>
          </a:xfrm>
          <a:prstGeom prst="wedgeRoundRectCallout">
            <a:avLst>
              <a:gd name="adj1" fmla="val 64100"/>
              <a:gd name="adj2" fmla="val -47612"/>
              <a:gd name="adj3" fmla="val 16667"/>
            </a:avLst>
          </a:prstGeom>
          <a:solidFill>
            <a:srgbClr val="FFC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Having three layers</a:t>
            </a:r>
            <a:endParaRPr lang="en-US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717274" y="819150"/>
            <a:ext cx="1648430" cy="502330"/>
          </a:xfrm>
          <a:prstGeom prst="wedgeRoundRectCallout">
            <a:avLst>
              <a:gd name="adj1" fmla="val -18072"/>
              <a:gd name="adj2" fmla="val -89532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Platy means flat like plate</a:t>
            </a:r>
          </a:p>
        </p:txBody>
      </p:sp>
      <p:sp>
        <p:nvSpPr>
          <p:cNvPr id="56" name="Rounded Rectangular Callout 55"/>
          <p:cNvSpPr/>
          <p:nvPr/>
        </p:nvSpPr>
        <p:spPr>
          <a:xfrm>
            <a:off x="2819400" y="438150"/>
            <a:ext cx="1648430" cy="502330"/>
          </a:xfrm>
          <a:prstGeom prst="wedgeRoundRectCallout">
            <a:avLst>
              <a:gd name="adj1" fmla="val -67765"/>
              <a:gd name="adj2" fmla="val -19374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Helminthes means worms</a:t>
            </a:r>
          </a:p>
        </p:txBody>
      </p:sp>
    </p:spTree>
    <p:extLst>
      <p:ext uri="{BB962C8B-B14F-4D97-AF65-F5344CB8AC3E}">
        <p14:creationId xmlns:p14="http://schemas.microsoft.com/office/powerpoint/2010/main" val="25868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06771 0.0444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12" grpId="0" animBg="1"/>
      <p:bldP spid="12" grpId="1" animBg="1"/>
      <p:bldP spid="55" grpId="0" animBg="1"/>
      <p:bldP spid="55" grpId="1" animBg="1"/>
      <p:bldP spid="56" grpId="0" animBg="1"/>
      <p:bldP spid="5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205</Words>
  <Application>Microsoft Office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958</cp:revision>
  <cp:lastPrinted>2024-01-23T12:14:36Z</cp:lastPrinted>
  <dcterms:created xsi:type="dcterms:W3CDTF">2013-07-31T12:47:49Z</dcterms:created>
  <dcterms:modified xsi:type="dcterms:W3CDTF">2024-01-23T12:14:38Z</dcterms:modified>
</cp:coreProperties>
</file>