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1" r:id="rId2"/>
    <p:sldId id="352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7"/>
    <a:srgbClr val="FFFF8F"/>
    <a:srgbClr val="F593A8"/>
    <a:srgbClr val="800080"/>
    <a:srgbClr val="3E3EFC"/>
    <a:srgbClr val="FFDBFA"/>
    <a:srgbClr val="009999"/>
    <a:srgbClr val="BA6006"/>
    <a:srgbClr val="FFFF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512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7700" y="878542"/>
            <a:ext cx="7820787" cy="37696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302125" y="673281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white">
          <a:xfrm>
            <a:off x="660400" y="266699"/>
            <a:ext cx="7797800" cy="5953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1041087"/>
            <a:ext cx="3921125" cy="3538533"/>
            <a:chOff x="584200" y="1047750"/>
            <a:chExt cx="3682599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85599" y="2007448"/>
              <a:ext cx="1981200" cy="1752600"/>
            </a:xfrm>
            <a:prstGeom prst="hexago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685800" y="272475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itchFamily="18" charset="0"/>
                <a:ea typeface="+mn-ea"/>
                <a:cs typeface="+mn-cs"/>
              </a:rPr>
              <a:t>7. Diversity in Living Organisms</a:t>
            </a:r>
          </a:p>
        </p:txBody>
      </p: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gif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gif"/><Relationship Id="rId7" Type="http://schemas.openxmlformats.org/officeDocument/2006/relationships/image" Target="../media/image17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61950"/>
            <a:ext cx="5334000" cy="646331"/>
          </a:xfrm>
          <a:prstGeom prst="rect">
            <a:avLst/>
          </a:prstGeom>
          <a:solidFill>
            <a:srgbClr val="00B0F0">
              <a:alpha val="63000"/>
            </a:srgb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The important characteristics of the five kingdoms of Whittaker are as follows:</a:t>
            </a:r>
            <a:endParaRPr lang="en-US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9600" y="1123950"/>
            <a:ext cx="2209800" cy="374571"/>
          </a:xfrm>
          <a:prstGeom prst="roundRect">
            <a:avLst/>
          </a:prstGeom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Kingdom MONERA</a:t>
            </a: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" y="163449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organisms do not have a defined nucleus or organelles, nor do any of them show multi-cellular body designs.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880" y="2280087"/>
            <a:ext cx="598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Some of them have cell walls while some do not.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" y="2648685"/>
            <a:ext cx="8046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mode of nutrition of organisms in this group can be either by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  </a:t>
            </a:r>
            <a:r>
              <a:rPr lang="en-US" dirty="0" err="1">
                <a:latin typeface="Bookman Old Style" panose="02050604050505020204" pitchFamily="18" charset="0"/>
              </a:rPr>
              <a:t>synthesising</a:t>
            </a:r>
            <a:r>
              <a:rPr lang="en-US" dirty="0">
                <a:latin typeface="Bookman Old Style" panose="02050604050505020204" pitchFamily="18" charset="0"/>
              </a:rPr>
              <a:t> their own food (</a:t>
            </a: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autotrophic</a:t>
            </a:r>
            <a:r>
              <a:rPr lang="en-US" dirty="0">
                <a:latin typeface="Bookman Old Style" panose="02050604050505020204" pitchFamily="18" charset="0"/>
              </a:rPr>
              <a:t>) or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  getting it from the environment (</a:t>
            </a: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heterotrophic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" y="3571280"/>
            <a:ext cx="5836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This group includes </a:t>
            </a: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bacteria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blue-green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algae</a:t>
            </a:r>
            <a:r>
              <a:rPr lang="en-US" dirty="0">
                <a:latin typeface="Bookman Old Style" panose="02050604050505020204" pitchFamily="18" charset="0"/>
              </a:rPr>
              <a:t> or </a:t>
            </a: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cyanobacteria</a:t>
            </a:r>
            <a:r>
              <a:rPr lang="en-US" dirty="0">
                <a:latin typeface="Bookman Old Style" panose="02050604050505020204" pitchFamily="18" charset="0"/>
              </a:rPr>
              <a:t>, and </a:t>
            </a: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mycoplasma</a:t>
            </a:r>
            <a:r>
              <a:rPr lang="en-US" dirty="0">
                <a:latin typeface="Bookman Old Style" panose="02050604050505020204" pitchFamily="18" charset="0"/>
              </a:rPr>
              <a:t>..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49418"/>
            <a:ext cx="2250831" cy="1828800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6"/>
          <a:stretch/>
        </p:blipFill>
        <p:spPr>
          <a:xfrm>
            <a:off x="726105" y="2495550"/>
            <a:ext cx="2855295" cy="2124386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33550"/>
            <a:ext cx="1762450" cy="1505636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242" y="1557111"/>
            <a:ext cx="1505633" cy="1858516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33550"/>
            <a:ext cx="1756574" cy="1505636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33550"/>
            <a:ext cx="1285929" cy="1505636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0" y="3567999"/>
            <a:ext cx="1712031" cy="1284023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4"/>
          <a:stretch/>
        </p:blipFill>
        <p:spPr>
          <a:xfrm>
            <a:off x="2743199" y="3567999"/>
            <a:ext cx="1393073" cy="1284565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202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06174" y="1462269"/>
            <a:ext cx="4170626" cy="3098453"/>
            <a:chOff x="2689608" y="1722061"/>
            <a:chExt cx="3797242" cy="282105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608" y="3172815"/>
              <a:ext cx="1879698" cy="1370303"/>
            </a:xfrm>
            <a:prstGeom prst="rect">
              <a:avLst/>
            </a:prstGeom>
            <a:ln>
              <a:solidFill>
                <a:srgbClr val="C010A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3172814"/>
              <a:ext cx="1762450" cy="1370304"/>
            </a:xfrm>
            <a:prstGeom prst="rect">
              <a:avLst/>
            </a:prstGeom>
            <a:ln>
              <a:solidFill>
                <a:srgbClr val="C010A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6" name="Picture 2" descr="D:\Sharyu.Bio\Chapter 7 (Diversity in living organism)\Images\paramecium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660" y="1722061"/>
              <a:ext cx="1887449" cy="1371600"/>
            </a:xfrm>
            <a:prstGeom prst="rect">
              <a:avLst/>
            </a:prstGeom>
            <a:ln>
              <a:solidFill>
                <a:srgbClr val="C010A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61386" y="1890144"/>
            <a:ext cx="3232431" cy="1422270"/>
            <a:chOff x="983654" y="5131973"/>
            <a:chExt cx="3232431" cy="142227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54" y="5131973"/>
              <a:ext cx="3232431" cy="1422270"/>
            </a:xfrm>
            <a:prstGeom prst="rect">
              <a:avLst/>
            </a:prstGeom>
            <a:ln>
              <a:solidFill>
                <a:srgbClr val="C010A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Rectangle 15"/>
            <p:cNvSpPr/>
            <p:nvPr/>
          </p:nvSpPr>
          <p:spPr>
            <a:xfrm>
              <a:off x="990004" y="5134858"/>
              <a:ext cx="771365" cy="369332"/>
            </a:xfrm>
            <a:prstGeom prst="rect">
              <a:avLst/>
            </a:prstGeom>
            <a:solidFill>
              <a:srgbClr val="FFDBFA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latin typeface="Bookman Old Style" panose="02050604050505020204" pitchFamily="18" charset="0"/>
                </a:rPr>
                <a:t>Cilia </a:t>
              </a:r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 rot="1456471">
              <a:off x="1708529" y="5348043"/>
              <a:ext cx="347663" cy="45719"/>
            </a:xfrm>
            <a:custGeom>
              <a:avLst/>
              <a:gdLst>
                <a:gd name="connsiteX0" fmla="*/ 193944 w 193944"/>
                <a:gd name="connsiteY0" fmla="*/ 0 h 282575"/>
                <a:gd name="connsiteX1" fmla="*/ 269 w 193944"/>
                <a:gd name="connsiteY1" fmla="*/ 203200 h 282575"/>
                <a:gd name="connsiteX2" fmla="*/ 152669 w 193944"/>
                <a:gd name="connsiteY2" fmla="*/ 282575 h 282575"/>
                <a:gd name="connsiteX0" fmla="*/ 485485 w 485485"/>
                <a:gd name="connsiteY0" fmla="*/ 0 h 282575"/>
                <a:gd name="connsiteX1" fmla="*/ 2885 w 485485"/>
                <a:gd name="connsiteY1" fmla="*/ 273050 h 282575"/>
                <a:gd name="connsiteX2" fmla="*/ 291810 w 485485"/>
                <a:gd name="connsiteY2" fmla="*/ 203200 h 282575"/>
                <a:gd name="connsiteX3" fmla="*/ 444210 w 485485"/>
                <a:gd name="connsiteY3" fmla="*/ 282575 h 282575"/>
                <a:gd name="connsiteX0" fmla="*/ 25 w 695350"/>
                <a:gd name="connsiteY0" fmla="*/ 92093 h 92096"/>
                <a:gd name="connsiteX1" fmla="*/ 254025 w 695350"/>
                <a:gd name="connsiteY1" fmla="*/ 69868 h 92096"/>
                <a:gd name="connsiteX2" fmla="*/ 542950 w 695350"/>
                <a:gd name="connsiteY2" fmla="*/ 18 h 92096"/>
                <a:gd name="connsiteX3" fmla="*/ 695350 w 695350"/>
                <a:gd name="connsiteY3" fmla="*/ 79393 h 92096"/>
                <a:gd name="connsiteX0" fmla="*/ 0 w 695325"/>
                <a:gd name="connsiteY0" fmla="*/ 92105 h 92105"/>
                <a:gd name="connsiteX1" fmla="*/ 238126 w 695325"/>
                <a:gd name="connsiteY1" fmla="*/ 60354 h 92105"/>
                <a:gd name="connsiteX2" fmla="*/ 254000 w 695325"/>
                <a:gd name="connsiteY2" fmla="*/ 69880 h 92105"/>
                <a:gd name="connsiteX3" fmla="*/ 542925 w 695325"/>
                <a:gd name="connsiteY3" fmla="*/ 30 h 92105"/>
                <a:gd name="connsiteX4" fmla="*/ 695325 w 695325"/>
                <a:gd name="connsiteY4" fmla="*/ 79405 h 92105"/>
                <a:gd name="connsiteX0" fmla="*/ 0 w 695325"/>
                <a:gd name="connsiteY0" fmla="*/ 92106 h 92106"/>
                <a:gd name="connsiteX1" fmla="*/ 238126 w 695325"/>
                <a:gd name="connsiteY1" fmla="*/ 60355 h 92106"/>
                <a:gd name="connsiteX2" fmla="*/ 254000 w 695325"/>
                <a:gd name="connsiteY2" fmla="*/ 69881 h 92106"/>
                <a:gd name="connsiteX3" fmla="*/ 263526 w 695325"/>
                <a:gd name="connsiteY3" fmla="*/ 69881 h 92106"/>
                <a:gd name="connsiteX4" fmla="*/ 542925 w 695325"/>
                <a:gd name="connsiteY4" fmla="*/ 31 h 92106"/>
                <a:gd name="connsiteX5" fmla="*/ 695325 w 695325"/>
                <a:gd name="connsiteY5" fmla="*/ 79406 h 92106"/>
                <a:gd name="connsiteX0" fmla="*/ 0 w 695325"/>
                <a:gd name="connsiteY0" fmla="*/ 92106 h 92106"/>
                <a:gd name="connsiteX1" fmla="*/ 238126 w 695325"/>
                <a:gd name="connsiteY1" fmla="*/ 60355 h 92106"/>
                <a:gd name="connsiteX2" fmla="*/ 254000 w 695325"/>
                <a:gd name="connsiteY2" fmla="*/ 69881 h 92106"/>
                <a:gd name="connsiteX3" fmla="*/ 542925 w 695325"/>
                <a:gd name="connsiteY3" fmla="*/ 31 h 92106"/>
                <a:gd name="connsiteX4" fmla="*/ 695325 w 695325"/>
                <a:gd name="connsiteY4" fmla="*/ 79406 h 92106"/>
                <a:gd name="connsiteX0" fmla="*/ 0 w 695325"/>
                <a:gd name="connsiteY0" fmla="*/ 92224 h 92224"/>
                <a:gd name="connsiteX1" fmla="*/ 238126 w 695325"/>
                <a:gd name="connsiteY1" fmla="*/ 60473 h 92224"/>
                <a:gd name="connsiteX2" fmla="*/ 542925 w 695325"/>
                <a:gd name="connsiteY2" fmla="*/ 149 h 92224"/>
                <a:gd name="connsiteX3" fmla="*/ 695325 w 695325"/>
                <a:gd name="connsiteY3" fmla="*/ 79524 h 92224"/>
                <a:gd name="connsiteX0" fmla="*/ 0 w 695325"/>
                <a:gd name="connsiteY0" fmla="*/ 92075 h 92075"/>
                <a:gd name="connsiteX1" fmla="*/ 542925 w 695325"/>
                <a:gd name="connsiteY1" fmla="*/ 0 h 92075"/>
                <a:gd name="connsiteX2" fmla="*/ 695325 w 695325"/>
                <a:gd name="connsiteY2" fmla="*/ 79375 h 92075"/>
                <a:gd name="connsiteX0" fmla="*/ 0 w 695325"/>
                <a:gd name="connsiteY0" fmla="*/ 12700 h 12700"/>
                <a:gd name="connsiteX1" fmla="*/ 695325 w 695325"/>
                <a:gd name="connsiteY1" fmla="*/ 0 h 12700"/>
                <a:gd name="connsiteX0" fmla="*/ 0 w 695325"/>
                <a:gd name="connsiteY0" fmla="*/ 63602 h 63602"/>
                <a:gd name="connsiteX1" fmla="*/ 695325 w 695325"/>
                <a:gd name="connsiteY1" fmla="*/ 50902 h 63602"/>
                <a:gd name="connsiteX0" fmla="*/ 0 w 695325"/>
                <a:gd name="connsiteY0" fmla="*/ 46939 h 58204"/>
                <a:gd name="connsiteX1" fmla="*/ 695325 w 695325"/>
                <a:gd name="connsiteY1" fmla="*/ 34239 h 58204"/>
                <a:gd name="connsiteX0" fmla="*/ 0 w 695325"/>
                <a:gd name="connsiteY0" fmla="*/ 54222 h 54222"/>
                <a:gd name="connsiteX1" fmla="*/ 695325 w 695325"/>
                <a:gd name="connsiteY1" fmla="*/ 41522 h 5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5325" h="54222">
                  <a:moveTo>
                    <a:pt x="0" y="54222"/>
                  </a:moveTo>
                  <a:cubicBezTo>
                    <a:pt x="215900" y="-83361"/>
                    <a:pt x="339725" y="90205"/>
                    <a:pt x="695325" y="41522"/>
                  </a:cubicBezTo>
                </a:path>
              </a:pathLst>
            </a:custGeom>
            <a:noFill/>
            <a:ln w="12700">
              <a:solidFill>
                <a:srgbClr val="FFDBFA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53163" y="1885950"/>
            <a:ext cx="3519237" cy="1426464"/>
            <a:chOff x="983654" y="5188002"/>
            <a:chExt cx="3519237" cy="142646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54" y="5188002"/>
              <a:ext cx="3519237" cy="1426464"/>
            </a:xfrm>
            <a:prstGeom prst="rect">
              <a:avLst/>
            </a:prstGeom>
            <a:ln>
              <a:solidFill>
                <a:srgbClr val="C010A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/>
            <p:cNvSpPr/>
            <p:nvPr/>
          </p:nvSpPr>
          <p:spPr>
            <a:xfrm>
              <a:off x="983654" y="6128882"/>
              <a:ext cx="1053494" cy="369332"/>
            </a:xfrm>
            <a:prstGeom prst="rect">
              <a:avLst/>
            </a:prstGeom>
            <a:solidFill>
              <a:srgbClr val="FFDBFA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latin typeface="Bookman Old Style" panose="02050604050505020204" pitchFamily="18" charset="0"/>
                </a:rPr>
                <a:t>Flagella</a:t>
              </a:r>
              <a:endParaRPr lang="en-US" dirty="0"/>
            </a:p>
          </p:txBody>
        </p:sp>
        <p:sp>
          <p:nvSpPr>
            <p:cNvPr id="24" name="Freeform 23"/>
            <p:cNvSpPr/>
            <p:nvPr/>
          </p:nvSpPr>
          <p:spPr>
            <a:xfrm rot="16200000">
              <a:off x="1293681" y="5888914"/>
              <a:ext cx="560576" cy="134633"/>
            </a:xfrm>
            <a:custGeom>
              <a:avLst/>
              <a:gdLst>
                <a:gd name="connsiteX0" fmla="*/ 193944 w 193944"/>
                <a:gd name="connsiteY0" fmla="*/ 0 h 282575"/>
                <a:gd name="connsiteX1" fmla="*/ 269 w 193944"/>
                <a:gd name="connsiteY1" fmla="*/ 203200 h 282575"/>
                <a:gd name="connsiteX2" fmla="*/ 152669 w 193944"/>
                <a:gd name="connsiteY2" fmla="*/ 282575 h 282575"/>
                <a:gd name="connsiteX0" fmla="*/ 485485 w 485485"/>
                <a:gd name="connsiteY0" fmla="*/ 0 h 282575"/>
                <a:gd name="connsiteX1" fmla="*/ 2885 w 485485"/>
                <a:gd name="connsiteY1" fmla="*/ 273050 h 282575"/>
                <a:gd name="connsiteX2" fmla="*/ 291810 w 485485"/>
                <a:gd name="connsiteY2" fmla="*/ 203200 h 282575"/>
                <a:gd name="connsiteX3" fmla="*/ 444210 w 485485"/>
                <a:gd name="connsiteY3" fmla="*/ 282575 h 282575"/>
                <a:gd name="connsiteX0" fmla="*/ 25 w 695350"/>
                <a:gd name="connsiteY0" fmla="*/ 92093 h 92096"/>
                <a:gd name="connsiteX1" fmla="*/ 254025 w 695350"/>
                <a:gd name="connsiteY1" fmla="*/ 69868 h 92096"/>
                <a:gd name="connsiteX2" fmla="*/ 542950 w 695350"/>
                <a:gd name="connsiteY2" fmla="*/ 18 h 92096"/>
                <a:gd name="connsiteX3" fmla="*/ 695350 w 695350"/>
                <a:gd name="connsiteY3" fmla="*/ 79393 h 92096"/>
                <a:gd name="connsiteX0" fmla="*/ 0 w 695325"/>
                <a:gd name="connsiteY0" fmla="*/ 92105 h 92105"/>
                <a:gd name="connsiteX1" fmla="*/ 238126 w 695325"/>
                <a:gd name="connsiteY1" fmla="*/ 60354 h 92105"/>
                <a:gd name="connsiteX2" fmla="*/ 254000 w 695325"/>
                <a:gd name="connsiteY2" fmla="*/ 69880 h 92105"/>
                <a:gd name="connsiteX3" fmla="*/ 542925 w 695325"/>
                <a:gd name="connsiteY3" fmla="*/ 30 h 92105"/>
                <a:gd name="connsiteX4" fmla="*/ 695325 w 695325"/>
                <a:gd name="connsiteY4" fmla="*/ 79405 h 92105"/>
                <a:gd name="connsiteX0" fmla="*/ 0 w 695325"/>
                <a:gd name="connsiteY0" fmla="*/ 92106 h 92106"/>
                <a:gd name="connsiteX1" fmla="*/ 238126 w 695325"/>
                <a:gd name="connsiteY1" fmla="*/ 60355 h 92106"/>
                <a:gd name="connsiteX2" fmla="*/ 254000 w 695325"/>
                <a:gd name="connsiteY2" fmla="*/ 69881 h 92106"/>
                <a:gd name="connsiteX3" fmla="*/ 263526 w 695325"/>
                <a:gd name="connsiteY3" fmla="*/ 69881 h 92106"/>
                <a:gd name="connsiteX4" fmla="*/ 542925 w 695325"/>
                <a:gd name="connsiteY4" fmla="*/ 31 h 92106"/>
                <a:gd name="connsiteX5" fmla="*/ 695325 w 695325"/>
                <a:gd name="connsiteY5" fmla="*/ 79406 h 92106"/>
                <a:gd name="connsiteX0" fmla="*/ 0 w 695325"/>
                <a:gd name="connsiteY0" fmla="*/ 92106 h 92106"/>
                <a:gd name="connsiteX1" fmla="*/ 238126 w 695325"/>
                <a:gd name="connsiteY1" fmla="*/ 60355 h 92106"/>
                <a:gd name="connsiteX2" fmla="*/ 254000 w 695325"/>
                <a:gd name="connsiteY2" fmla="*/ 69881 h 92106"/>
                <a:gd name="connsiteX3" fmla="*/ 542925 w 695325"/>
                <a:gd name="connsiteY3" fmla="*/ 31 h 92106"/>
                <a:gd name="connsiteX4" fmla="*/ 695325 w 695325"/>
                <a:gd name="connsiteY4" fmla="*/ 79406 h 92106"/>
                <a:gd name="connsiteX0" fmla="*/ 0 w 695325"/>
                <a:gd name="connsiteY0" fmla="*/ 92224 h 92224"/>
                <a:gd name="connsiteX1" fmla="*/ 238126 w 695325"/>
                <a:gd name="connsiteY1" fmla="*/ 60473 h 92224"/>
                <a:gd name="connsiteX2" fmla="*/ 542925 w 695325"/>
                <a:gd name="connsiteY2" fmla="*/ 149 h 92224"/>
                <a:gd name="connsiteX3" fmla="*/ 695325 w 695325"/>
                <a:gd name="connsiteY3" fmla="*/ 79524 h 92224"/>
                <a:gd name="connsiteX0" fmla="*/ 0 w 695325"/>
                <a:gd name="connsiteY0" fmla="*/ 92075 h 92075"/>
                <a:gd name="connsiteX1" fmla="*/ 542925 w 695325"/>
                <a:gd name="connsiteY1" fmla="*/ 0 h 92075"/>
                <a:gd name="connsiteX2" fmla="*/ 695325 w 695325"/>
                <a:gd name="connsiteY2" fmla="*/ 79375 h 92075"/>
                <a:gd name="connsiteX0" fmla="*/ 0 w 695325"/>
                <a:gd name="connsiteY0" fmla="*/ 12700 h 12700"/>
                <a:gd name="connsiteX1" fmla="*/ 695325 w 695325"/>
                <a:gd name="connsiteY1" fmla="*/ 0 h 12700"/>
                <a:gd name="connsiteX0" fmla="*/ 0 w 695325"/>
                <a:gd name="connsiteY0" fmla="*/ 63602 h 63602"/>
                <a:gd name="connsiteX1" fmla="*/ 695325 w 695325"/>
                <a:gd name="connsiteY1" fmla="*/ 50902 h 63602"/>
                <a:gd name="connsiteX0" fmla="*/ 0 w 695325"/>
                <a:gd name="connsiteY0" fmla="*/ 46939 h 58204"/>
                <a:gd name="connsiteX1" fmla="*/ 695325 w 695325"/>
                <a:gd name="connsiteY1" fmla="*/ 34239 h 58204"/>
                <a:gd name="connsiteX0" fmla="*/ 0 w 695325"/>
                <a:gd name="connsiteY0" fmla="*/ 54222 h 54222"/>
                <a:gd name="connsiteX1" fmla="*/ 695325 w 695325"/>
                <a:gd name="connsiteY1" fmla="*/ 41522 h 5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5325" h="54222">
                  <a:moveTo>
                    <a:pt x="0" y="54222"/>
                  </a:moveTo>
                  <a:cubicBezTo>
                    <a:pt x="215900" y="-83361"/>
                    <a:pt x="339725" y="90205"/>
                    <a:pt x="695325" y="41522"/>
                  </a:cubicBezTo>
                </a:path>
              </a:pathLst>
            </a:custGeom>
            <a:noFill/>
            <a:ln w="12700">
              <a:solidFill>
                <a:srgbClr val="FFDBFA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529590" y="361950"/>
            <a:ext cx="2514600" cy="374571"/>
          </a:xfrm>
          <a:prstGeom prst="roundRect">
            <a:avLst/>
          </a:prstGeom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Kingdom PROTISTA</a:t>
            </a: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590" y="872490"/>
            <a:ext cx="819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This group includes many kinds of unicellular eukaryotic organisms.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9590" y="1241822"/>
            <a:ext cx="8199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Some of these organisms use </a:t>
            </a:r>
            <a:r>
              <a:rPr lang="en-US" b="1" i="1" dirty="0">
                <a:latin typeface="Bookman Old Style" panose="02050604050505020204" pitchFamily="18" charset="0"/>
              </a:rPr>
              <a:t>appendages</a:t>
            </a:r>
            <a:r>
              <a:rPr lang="en-US" dirty="0">
                <a:latin typeface="Bookman Old Style" panose="02050604050505020204" pitchFamily="18" charset="0"/>
              </a:rPr>
              <a:t>, such as hair-like cilia or whip-like flagella for moving around.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590" y="1888153"/>
            <a:ext cx="819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Their mode of nutrition can be autotrophic or heterotrophic.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590" y="2257485"/>
            <a:ext cx="819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Examples are </a:t>
            </a: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unicellular algae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diatoms</a:t>
            </a: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and </a:t>
            </a: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protozoans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22" y="2678826"/>
            <a:ext cx="1762450" cy="1268964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14" y="2678826"/>
            <a:ext cx="1762450" cy="1268965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29" y="2677037"/>
            <a:ext cx="1762450" cy="1270753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5486400" y="1676400"/>
            <a:ext cx="2655571" cy="618476"/>
          </a:xfrm>
          <a:prstGeom prst="wedgeRoundRectCallout">
            <a:avLst>
              <a:gd name="adj1" fmla="val -76295"/>
              <a:gd name="adj2" fmla="val -73195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attachments to the body</a:t>
            </a:r>
          </a:p>
        </p:txBody>
      </p:sp>
    </p:spTree>
    <p:extLst>
      <p:ext uri="{BB962C8B-B14F-4D97-AF65-F5344CB8AC3E}">
        <p14:creationId xmlns:p14="http://schemas.microsoft.com/office/powerpoint/2010/main" val="50697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10276</TotalTime>
  <Words>145</Words>
  <Application>Microsoft Office PowerPoint</Application>
  <PresentationFormat>On-screen Show (16:9)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959</cp:revision>
  <dcterms:created xsi:type="dcterms:W3CDTF">2013-07-31T12:47:49Z</dcterms:created>
  <dcterms:modified xsi:type="dcterms:W3CDTF">2024-01-23T12:11:30Z</dcterms:modified>
</cp:coreProperties>
</file>