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0"/>
  </p:notesMasterIdLst>
  <p:sldIdLst>
    <p:sldId id="551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643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630" r:id="rId28"/>
    <p:sldId id="631" r:id="rId29"/>
    <p:sldId id="576" r:id="rId30"/>
    <p:sldId id="577" r:id="rId31"/>
    <p:sldId id="578" r:id="rId32"/>
    <p:sldId id="632" r:id="rId33"/>
    <p:sldId id="579" r:id="rId34"/>
    <p:sldId id="580" r:id="rId35"/>
    <p:sldId id="581" r:id="rId36"/>
    <p:sldId id="582" r:id="rId37"/>
    <p:sldId id="644" r:id="rId38"/>
    <p:sldId id="583" r:id="rId39"/>
    <p:sldId id="584" r:id="rId40"/>
    <p:sldId id="645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596" r:id="rId53"/>
    <p:sldId id="597" r:id="rId54"/>
    <p:sldId id="598" r:id="rId55"/>
    <p:sldId id="599" r:id="rId56"/>
    <p:sldId id="600" r:id="rId57"/>
    <p:sldId id="601" r:id="rId58"/>
    <p:sldId id="602" r:id="rId59"/>
    <p:sldId id="629" r:id="rId60"/>
    <p:sldId id="603" r:id="rId61"/>
    <p:sldId id="604" r:id="rId62"/>
    <p:sldId id="605" r:id="rId63"/>
    <p:sldId id="606" r:id="rId64"/>
    <p:sldId id="607" r:id="rId65"/>
    <p:sldId id="608" r:id="rId66"/>
    <p:sldId id="609" r:id="rId67"/>
    <p:sldId id="610" r:id="rId68"/>
    <p:sldId id="611" r:id="rId69"/>
    <p:sldId id="612" r:id="rId70"/>
    <p:sldId id="613" r:id="rId71"/>
    <p:sldId id="614" r:id="rId72"/>
    <p:sldId id="615" r:id="rId73"/>
    <p:sldId id="616" r:id="rId74"/>
    <p:sldId id="617" r:id="rId75"/>
    <p:sldId id="618" r:id="rId76"/>
    <p:sldId id="619" r:id="rId77"/>
    <p:sldId id="620" r:id="rId78"/>
    <p:sldId id="621" r:id="rId79"/>
    <p:sldId id="622" r:id="rId80"/>
    <p:sldId id="623" r:id="rId81"/>
    <p:sldId id="624" r:id="rId82"/>
    <p:sldId id="627" r:id="rId83"/>
    <p:sldId id="625" r:id="rId84"/>
    <p:sldId id="626" r:id="rId85"/>
    <p:sldId id="437" r:id="rId86"/>
    <p:sldId id="436" r:id="rId87"/>
    <p:sldId id="391" r:id="rId88"/>
    <p:sldId id="441" r:id="rId89"/>
    <p:sldId id="455" r:id="rId90"/>
    <p:sldId id="392" r:id="rId91"/>
    <p:sldId id="435" r:id="rId92"/>
    <p:sldId id="456" r:id="rId93"/>
    <p:sldId id="639" r:id="rId94"/>
    <p:sldId id="457" r:id="rId95"/>
    <p:sldId id="442" r:id="rId96"/>
    <p:sldId id="628" r:id="rId97"/>
    <p:sldId id="642" r:id="rId98"/>
    <p:sldId id="549" r:id="rId99"/>
    <p:sldId id="460" r:id="rId100"/>
    <p:sldId id="638" r:id="rId101"/>
    <p:sldId id="636" r:id="rId102"/>
    <p:sldId id="550" r:id="rId103"/>
    <p:sldId id="439" r:id="rId104"/>
    <p:sldId id="633" r:id="rId105"/>
    <p:sldId id="458" r:id="rId106"/>
    <p:sldId id="462" r:id="rId107"/>
    <p:sldId id="634" r:id="rId108"/>
    <p:sldId id="635" r:id="rId109"/>
  </p:sldIdLst>
  <p:sldSz cx="9144000" cy="5143500" type="screen16x9"/>
  <p:notesSz cx="9144000" cy="6858000"/>
  <p:custDataLst>
    <p:tags r:id="rId1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96">
          <p15:clr>
            <a:srgbClr val="A4A3A4"/>
          </p15:clr>
        </p15:guide>
        <p15:guide id="4" pos="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E00BB"/>
    <a:srgbClr val="00FFFF"/>
    <a:srgbClr val="FF33CC"/>
    <a:srgbClr val="000099"/>
    <a:srgbClr val="FAAA78"/>
    <a:srgbClr val="9966FF"/>
    <a:srgbClr val="CC0066"/>
    <a:srgbClr val="043901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9634" autoAdjust="0"/>
  </p:normalViewPr>
  <p:slideViewPr>
    <p:cSldViewPr>
      <p:cViewPr>
        <p:scale>
          <a:sx n="86" d="100"/>
          <a:sy n="86" d="100"/>
        </p:scale>
        <p:origin x="-258" y="-204"/>
      </p:cViewPr>
      <p:guideLst>
        <p:guide orient="horz" pos="1620"/>
        <p:guide pos="2976"/>
        <p:guide pos="624"/>
      </p:guideLst>
    </p:cSldViewPr>
  </p:slideViewPr>
  <p:outlineViewPr>
    <p:cViewPr>
      <p:scale>
        <a:sx n="33" d="100"/>
        <a:sy n="33" d="100"/>
      </p:scale>
      <p:origin x="0" y="9378"/>
    </p:cViewPr>
  </p:outlin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BC5D-083F-4160-85AE-045E0BF096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BC5D-083F-4160-85AE-045E0BF096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2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E169B-5ACC-4262-9663-39ADAF4F4A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0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0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03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9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13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50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16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98F4-11E4-4E15-B7F4-4CFED838925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F447-3548-4363-97F2-8BCF5A51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4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4.jpeg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gi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MODULE-01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844" y="1044642"/>
            <a:ext cx="6262265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Does energy and work has same unit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844" y="1659535"/>
            <a:ext cx="2798176" cy="83022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endParaRPr lang="en-US" sz="2398" b="1" dirty="0">
              <a:latin typeface="Bookman Old Style" pitchFamily="18" charset="0"/>
            </a:endParaRPr>
          </a:p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Positive work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7246578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489" y="2643419"/>
            <a:ext cx="2980749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Negative  work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89" y="3328585"/>
            <a:ext cx="2692476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Neutral work </a:t>
            </a:r>
          </a:p>
        </p:txBody>
      </p:sp>
    </p:spTree>
    <p:extLst>
      <p:ext uri="{BB962C8B-B14F-4D97-AF65-F5344CB8AC3E}">
        <p14:creationId xmlns:p14="http://schemas.microsoft.com/office/powerpoint/2010/main" val="13463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207361"/>
            <a:ext cx="7439464" cy="898161"/>
            <a:chOff x="426720" y="207361"/>
            <a:chExt cx="7439464" cy="898161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207361"/>
              <a:ext cx="7138252" cy="898161"/>
              <a:chOff x="695856" y="-2436"/>
              <a:chExt cx="6842351" cy="898161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723"/>
                <a:ext cx="6817777" cy="895002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045853" y="-2436"/>
                <a:ext cx="649235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A stone of mass 500g is thrown vertically upwards with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 velocity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of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15ms</a:t>
                </a:r>
                <a:r>
                  <a:rPr lang="en-US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 Calculate potential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energy at the greatest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height,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k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inetic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energy on reaching the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ground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and the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total energy at it’s half way point.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3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30429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3890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37468" y="1089282"/>
            <a:ext cx="9364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500 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393" y="1370307"/>
            <a:ext cx="12931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u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7468" y="1370307"/>
            <a:ext cx="1183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15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9285" y="2064684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7704" y="2026753"/>
            <a:ext cx="3827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P.E.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at the greatest height.</a:t>
            </a:r>
          </a:p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 on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reaching the ground.</a:t>
            </a:r>
          </a:p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T.E.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at it’s half way point.</a:t>
            </a:r>
            <a:endParaRPr lang="en-IN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5161" y="315448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57799" y="3136584"/>
            <a:ext cx="815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P.E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2973" y="313658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13112" y="2978087"/>
            <a:ext cx="472229" cy="656306"/>
            <a:chOff x="4606743" y="2614038"/>
            <a:chExt cx="382922" cy="656306"/>
          </a:xfrm>
        </p:grpSpPr>
        <p:sp>
          <p:nvSpPr>
            <p:cNvPr id="23" name="TextBox 22"/>
            <p:cNvSpPr txBox="1"/>
            <p:nvPr/>
          </p:nvSpPr>
          <p:spPr>
            <a:xfrm>
              <a:off x="4617772" y="2614038"/>
              <a:ext cx="360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6743" y="2931790"/>
              <a:ext cx="382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653028" y="2942191"/>
              <a:ext cx="29035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17986" y="1636350"/>
            <a:ext cx="5327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32608" y="1636350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9.8 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99285" y="3791448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378862" y="3773552"/>
            <a:ext cx="28129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FE00BB"/>
                </a:solidFill>
                <a:latin typeface="Book Antiqua" pitchFamily="18" charset="0"/>
              </a:rPr>
              <a:t>(a)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at the greatest height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602318" y="120685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023627" y="108843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10176" y="1365727"/>
            <a:ext cx="519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2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961888" y="1376128"/>
            <a:ext cx="416369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116290" y="1130052"/>
            <a:ext cx="0" cy="3346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963077" y="1090196"/>
            <a:ext cx="1010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0.5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28261" y="312359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mu</a:t>
            </a:r>
            <a:r>
              <a:rPr lang="en-US" sz="1600" b="1" baseline="30000" dirty="0">
                <a:solidFill>
                  <a:srgbClr val="C00000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323840" y="4076594"/>
            <a:ext cx="36247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According to the law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of conservation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of energy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059934" y="4653975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P.E at maximum height = Initial kinetic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8257" y="119146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mu</a:t>
            </a:r>
            <a:r>
              <a:rPr lang="en-US" b="1" baseline="30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5623726" y="180326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6045035" y="1684849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931584" y="1962138"/>
            <a:ext cx="519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2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83296" y="1972539"/>
            <a:ext cx="416369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381908" y="1787873"/>
            <a:ext cx="1401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× 0.5 × (15)</a:t>
            </a:r>
            <a:r>
              <a:rPr lang="en-US" b="1" baseline="30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637831" y="237912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059140" y="2260707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45689" y="2537996"/>
            <a:ext cx="519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2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5997401" y="2548397"/>
            <a:ext cx="416369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396013" y="2363731"/>
            <a:ext cx="1401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× 0.5 × 225</a:t>
            </a:r>
            <a:endParaRPr lang="en-US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654031" y="281484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904924" y="2790575"/>
            <a:ext cx="1401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0.5 × 225</a:t>
            </a:r>
            <a:endParaRPr lang="en-US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5680691" y="317163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31584" y="3147364"/>
            <a:ext cx="937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56.25 J </a:t>
            </a:r>
            <a:endParaRPr lang="en-US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08611" y="3683190"/>
            <a:ext cx="2427080" cy="60047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Thus P.E at the greatest</a:t>
            </a:r>
          </a:p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Height Is 56.25J</a:t>
            </a:r>
          </a:p>
        </p:txBody>
      </p:sp>
    </p:spTree>
    <p:extLst>
      <p:ext uri="{BB962C8B-B14F-4D97-AF65-F5344CB8AC3E}">
        <p14:creationId xmlns:p14="http://schemas.microsoft.com/office/powerpoint/2010/main" val="26371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9" grpId="0" animBg="1"/>
      <p:bldP spid="20" grpId="0"/>
      <p:bldP spid="21" grpId="0"/>
      <p:bldP spid="62" grpId="0"/>
      <p:bldP spid="63" grpId="0"/>
      <p:bldP spid="64" grpId="0" animBg="1"/>
      <p:bldP spid="65" grpId="0"/>
      <p:bldP spid="61" grpId="0"/>
      <p:bldP spid="68" grpId="0"/>
      <p:bldP spid="69" grpId="0"/>
      <p:bldP spid="95" grpId="0"/>
      <p:bldP spid="112" grpId="0"/>
      <p:bldP spid="113" grpId="0"/>
      <p:bldP spid="114" grpId="0"/>
      <p:bldP spid="26" grpId="0"/>
      <p:bldP spid="115" grpId="0"/>
      <p:bldP spid="119" grpId="0"/>
      <p:bldP spid="120" grpId="0"/>
      <p:bldP spid="122" grpId="0"/>
      <p:bldP spid="124" grpId="0"/>
      <p:bldP spid="125" grpId="0"/>
      <p:bldP spid="126" grpId="0"/>
      <p:bldP spid="128" grpId="0"/>
      <p:bldP spid="129" grpId="0"/>
      <p:bldP spid="130" grpId="0"/>
      <p:bldP spid="132" grpId="0"/>
      <p:bldP spid="133" grpId="0"/>
      <p:bldP spid="13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207361"/>
            <a:ext cx="7439464" cy="898161"/>
            <a:chOff x="426720" y="207361"/>
            <a:chExt cx="7439464" cy="898161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207361"/>
              <a:ext cx="7138252" cy="898161"/>
              <a:chOff x="695856" y="-2436"/>
              <a:chExt cx="6842351" cy="898161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723"/>
                <a:ext cx="6817777" cy="895002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045853" y="-2436"/>
                <a:ext cx="649235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A stone of mass 500g is thrown vertically upwards with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 velocity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of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15ms</a:t>
                </a:r>
                <a:r>
                  <a:rPr lang="en-US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 Calculate potential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energy at the greatest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height,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k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inetic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energy on reaching the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ground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and the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total energy at it’s half way point.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3</a:t>
                </a:r>
              </a:p>
            </p:txBody>
          </p:sp>
        </p:grp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62000" y="1276350"/>
            <a:ext cx="54138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4163" indent="-115888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(b) According to the law of conservation of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</a:t>
            </a:r>
          </a:p>
          <a:p>
            <a:pPr marL="284163" indent="-115888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      K.E of the stone on reaching the ground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302730" y="1870003"/>
            <a:ext cx="3624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P.E. at the maximum height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2730" y="2289882"/>
            <a:ext cx="1295400" cy="37284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 =  </a:t>
            </a:r>
            <a:r>
              <a:rPr lang="en-US" sz="1600" dirty="0" smtClean="0">
                <a:solidFill>
                  <a:prstClr val="black"/>
                </a:solidFill>
                <a:latin typeface="Book Antiqua" pitchFamily="18" charset="0"/>
              </a:rPr>
              <a:t>56.25J</a:t>
            </a:r>
            <a:endParaRPr lang="en-US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762000" y="2728573"/>
            <a:ext cx="4999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4163" indent="-115888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(c)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According to the law of conservation of energy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02730" y="3181350"/>
            <a:ext cx="3624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Energy at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every point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is conserved.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02730" y="3562350"/>
            <a:ext cx="2833454" cy="6096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Thus the total energy at it’s</a:t>
            </a:r>
          </a:p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half way point = 56.25J</a:t>
            </a:r>
          </a:p>
        </p:txBody>
      </p:sp>
    </p:spTree>
    <p:extLst>
      <p:ext uri="{BB962C8B-B14F-4D97-AF65-F5344CB8AC3E}">
        <p14:creationId xmlns:p14="http://schemas.microsoft.com/office/powerpoint/2010/main" val="162940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6" grpId="0"/>
      <p:bldP spid="57" grpId="0"/>
      <p:bldP spid="5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MODULE-26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239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2077427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79360"/>
            <a:ext cx="240161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P = mg .v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elevator weighing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500 kg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is to be lifted up at a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Constant velocity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of 0.4ms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What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should be the  minimum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horsepower of motor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to be used? [g =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9.8 m s</a:t>
                </a:r>
                <a:r>
                  <a:rPr lang="en-IN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-2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]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1600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(m)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55178" y="1089282"/>
            <a:ext cx="1061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500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0103" y="1370307"/>
            <a:ext cx="12931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Velocity (u)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55178" y="1370307"/>
            <a:ext cx="1234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0.4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995" y="2064684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48231" y="1923678"/>
            <a:ext cx="27439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>
                <a:solidFill>
                  <a:srgbClr val="0000CC"/>
                </a:solidFill>
                <a:latin typeface="Book Antiqua" pitchFamily="18" charset="0"/>
              </a:rPr>
              <a:t>The minimum horse power</a:t>
            </a:r>
          </a:p>
          <a:p>
            <a:pPr algn="r"/>
            <a:r>
              <a:rPr lang="en-IN" sz="1600" b="1" dirty="0">
                <a:solidFill>
                  <a:srgbClr val="0000CC"/>
                </a:solidFill>
                <a:latin typeface="Book Antiqua" pitchFamily="18" charset="0"/>
              </a:rPr>
              <a:t>of motor to be used (P)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283968" y="2046788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2871" y="2676135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75509" y="2658239"/>
            <a:ext cx="815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40683" y="265823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30822" y="2499742"/>
            <a:ext cx="761027" cy="656306"/>
            <a:chOff x="4606743" y="2614038"/>
            <a:chExt cx="382922" cy="656306"/>
          </a:xfrm>
        </p:grpSpPr>
        <p:sp>
          <p:nvSpPr>
            <p:cNvPr id="23" name="TextBox 22"/>
            <p:cNvSpPr txBox="1"/>
            <p:nvPr/>
          </p:nvSpPr>
          <p:spPr>
            <a:xfrm>
              <a:off x="4617772" y="2614038"/>
              <a:ext cx="360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Work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6743" y="2931790"/>
              <a:ext cx="382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653028" y="2942191"/>
              <a:ext cx="29035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835696" y="1636350"/>
            <a:ext cx="5327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(g)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250318" y="1636350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9.8 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-2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16995" y="3313103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75656" y="3295207"/>
            <a:ext cx="815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240830" y="329520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530969" y="3136331"/>
            <a:ext cx="761027" cy="656306"/>
            <a:chOff x="4606743" y="2614038"/>
            <a:chExt cx="382922" cy="656306"/>
          </a:xfrm>
        </p:grpSpPr>
        <p:sp>
          <p:nvSpPr>
            <p:cNvPr id="80" name="TextBox 79"/>
            <p:cNvSpPr txBox="1"/>
            <p:nvPr/>
          </p:nvSpPr>
          <p:spPr>
            <a:xfrm>
              <a:off x="4617772" y="2614038"/>
              <a:ext cx="3608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Work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06743" y="2931790"/>
              <a:ext cx="382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Time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653028" y="2942191"/>
              <a:ext cx="290352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475656" y="3874520"/>
            <a:ext cx="815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240830" y="387452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552895" y="3715644"/>
            <a:ext cx="2216534" cy="656306"/>
            <a:chOff x="4617772" y="2614038"/>
            <a:chExt cx="1115281" cy="656306"/>
          </a:xfrm>
        </p:grpSpPr>
        <p:sp>
          <p:nvSpPr>
            <p:cNvPr id="86" name="TextBox 85"/>
            <p:cNvSpPr txBox="1"/>
            <p:nvPr/>
          </p:nvSpPr>
          <p:spPr>
            <a:xfrm>
              <a:off x="4617772" y="2614038"/>
              <a:ext cx="11152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Force × Displacement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83951" y="2931790"/>
              <a:ext cx="382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Time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4643164" y="2942191"/>
              <a:ext cx="106449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226700" y="443797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7792" y="4437977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468603" y="4437977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Power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496284" y="4437977"/>
            <a:ext cx="1702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Force × Velocity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44875" y="118202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5967" y="1182029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886778" y="1182029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Power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14459" y="1182029"/>
            <a:ext cx="822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mg × v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643140" y="146674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2724" y="1466746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294279" y="1466746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9.8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834409" y="1466746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0.4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48046" y="173768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17630" y="1737686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324823" y="1737686"/>
            <a:ext cx="771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3.92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660232" y="201717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929816" y="2017172"/>
            <a:ext cx="1107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1960.00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99558" y="2017172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890369" y="2017172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Power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62390" y="235282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931974" y="2352829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746W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743575" y="2352829"/>
            <a:ext cx="9578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 H.P.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659253" y="278777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8579" y="278777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889390" y="2787774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102846" y="2635793"/>
            <a:ext cx="737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 H.P.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7111" y="2946650"/>
            <a:ext cx="519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746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8823" y="2957051"/>
            <a:ext cx="416369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656078" y="337046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404" y="337046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816600" y="3370464"/>
            <a:ext cx="878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1960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131163" y="3229614"/>
            <a:ext cx="10454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1960 H.P.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36635" y="3529340"/>
            <a:ext cx="5197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746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035795" y="3539741"/>
            <a:ext cx="721472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649728" y="388938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9054" y="3889380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810250" y="3889380"/>
            <a:ext cx="878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1960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960964" y="3889380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2.62 H.P.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004048" y="1130052"/>
            <a:ext cx="0" cy="37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525054" y="424254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244771" y="4236133"/>
            <a:ext cx="3524658" cy="60047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minimum horsepower of the motor to be used is 2.62 H.P.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62" grpId="0"/>
      <p:bldP spid="63" grpId="0"/>
      <p:bldP spid="64" grpId="0" animBg="1"/>
      <p:bldP spid="65" grpId="0"/>
      <p:bldP spid="78" grpId="0"/>
      <p:bldP spid="83" grpId="0"/>
      <p:bldP spid="84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89" grpId="0"/>
      <p:bldP spid="90" grpId="0"/>
      <p:bldP spid="91" grpId="0"/>
      <p:bldP spid="117" grpId="0" animBg="1"/>
      <p:bldP spid="1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MODULE-29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239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SA-II</a:t>
            </a:r>
            <a:r>
              <a:rPr lang="en-US" sz="4000" b="1" dirty="0" smtClean="0"/>
              <a:t> , 3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2033885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8 - 19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958" y="2581930"/>
            <a:ext cx="547137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Bookman Old Style" pitchFamily="18" charset="0"/>
              </a:rPr>
              <a:t>Energy Used = Power </a:t>
            </a:r>
            <a:r>
              <a:rPr lang="en-US" sz="2800" b="1" dirty="0" smtClean="0">
                <a:solidFill>
                  <a:schemeClr val="tx1"/>
                </a:solidFill>
                <a:latin typeface="Bookman Old Style" pitchFamily="18" charset="0"/>
                <a:sym typeface="Symbol"/>
              </a:rPr>
              <a:t> Time</a:t>
            </a:r>
            <a:endParaRPr lang="en-US" sz="28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3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195486"/>
            <a:ext cx="6853311" cy="1271834"/>
            <a:chOff x="426720" y="22104"/>
            <a:chExt cx="6853311" cy="1271834"/>
          </a:xfrm>
        </p:grpSpPr>
        <p:grpSp>
          <p:nvGrpSpPr>
            <p:cNvPr id="3" name="Group 2"/>
            <p:cNvGrpSpPr/>
            <p:nvPr/>
          </p:nvGrpSpPr>
          <p:grpSpPr>
            <a:xfrm>
              <a:off x="727932" y="22104"/>
              <a:ext cx="6552099" cy="1271834"/>
              <a:chOff x="695856" y="-187693"/>
              <a:chExt cx="6280496" cy="1271834"/>
            </a:xfrm>
          </p:grpSpPr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695856" y="-187693"/>
                <a:ext cx="6261616" cy="127183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Five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bulbs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each having 100 W power are used for 4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hours,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heater having 1500 W power is used for 2 hours an electric iron of power 1000 W is used for 5 hours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  <a:p>
                <a:pPr algn="l"/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a)  Calculate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total energy used in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KWh.</a:t>
                </a:r>
              </a:p>
              <a:p>
                <a:pPr algn="l"/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b)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Convert this energy into joules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  <a:endParaRPr lang="en-IN" sz="16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80256" y="1635646"/>
          <a:ext cx="7048128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464"/>
                <a:gridCol w="1584176"/>
                <a:gridCol w="864096"/>
                <a:gridCol w="1152128"/>
                <a:gridCol w="2376264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6720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59654" y="1686040"/>
            <a:ext cx="1103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No. of appliance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4100" y="1686040"/>
            <a:ext cx="15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Power of each appliance (W)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2629" y="1686040"/>
            <a:ext cx="81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Power in kW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7132" y="1686040"/>
            <a:ext cx="118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Duration in hour (t)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274" y="1686040"/>
            <a:ext cx="19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Energy consumed in kWh 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5794" y="2368781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5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1952" y="2368781"/>
            <a:ext cx="90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100 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2162" y="2368781"/>
            <a:ext cx="85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0.1 </a:t>
            </a:r>
            <a:r>
              <a:rPr lang="en-US" sz="1600" b="1" dirty="0">
                <a:solidFill>
                  <a:srgbClr val="000099"/>
                </a:solidFill>
                <a:latin typeface="Book Antiqua" pitchFamily="18" charset="0"/>
              </a:rPr>
              <a:t>k</a:t>
            </a:r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5614" y="2368781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4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5076" y="2368781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5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7196" y="2368781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8345" y="2368781"/>
            <a:ext cx="44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0.1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0132" y="2368781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6735" y="2368781"/>
            <a:ext cx="18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4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2368781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65794" y="2791848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7527" y="2791848"/>
            <a:ext cx="10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1500 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2162" y="2791848"/>
            <a:ext cx="85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1.5 kW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5614" y="2791848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2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5076" y="2791848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87196" y="2791848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88345" y="2791848"/>
            <a:ext cx="44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1.5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30132" y="2791848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6735" y="2791848"/>
            <a:ext cx="18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2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2791848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5794" y="3223769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7527" y="3223769"/>
            <a:ext cx="1094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1000 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7033" y="3223769"/>
            <a:ext cx="86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0.1 kW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25614" y="3223769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5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05076" y="3223769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87196" y="3223769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2911" y="3223769"/>
            <a:ext cx="22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0132" y="3223769"/>
            <a:ext cx="20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86735" y="3223769"/>
            <a:ext cx="189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5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60232" y="3223769"/>
            <a:ext cx="15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52120" y="3643805"/>
            <a:ext cx="186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Total energy =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6144" y="2368781"/>
            <a:ext cx="98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2.0 kWh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66144" y="2791848"/>
            <a:ext cx="98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3.0 kWh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6144" y="3223769"/>
            <a:ext cx="98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5 kWh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63139" y="3643805"/>
            <a:ext cx="97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10 kWh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0339" y="410415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0056" y="4072430"/>
            <a:ext cx="3863969" cy="36622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total energy used is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10 KWh.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977" y="1663931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(a)</a:t>
            </a:r>
            <a:endParaRPr lang="en-US" sz="1600" b="1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1271834"/>
            <a:chOff x="426720" y="22104"/>
            <a:chExt cx="6853311" cy="1271834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22104"/>
              <a:ext cx="6552099" cy="1271834"/>
              <a:chOff x="695856" y="-187693"/>
              <a:chExt cx="6280496" cy="1271834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-187693"/>
                <a:ext cx="6261616" cy="127183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Five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bulbs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each having 100 W power are used for 4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hours,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heater having 1500 W power is used for 2 hours an electric iron of power 1000 W is used for 5 hours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  <a:p>
                <a:pPr algn="l"/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a)  Calculate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total energy used in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KWh.</a:t>
                </a:r>
              </a:p>
              <a:p>
                <a:pPr algn="l"/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b)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Convert this energy into joules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  <a:endParaRPr lang="en-IN" sz="16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24435" y="1663931"/>
            <a:ext cx="49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(b)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091" y="1666657"/>
            <a:ext cx="175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We know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that,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90650" y="1945164"/>
            <a:ext cx="982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 kWh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21853" y="194516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23997" y="1599258"/>
            <a:ext cx="3015853" cy="1564649"/>
          </a:xfrm>
          <a:prstGeom prst="roundRect">
            <a:avLst>
              <a:gd name="adj" fmla="val 5415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23998" y="1644714"/>
            <a:ext cx="113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1KWhr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6778" y="164471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0586" y="1644714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1000 W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1644714"/>
            <a:ext cx="109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3600 sec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6778" y="194867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0586" y="1948670"/>
            <a:ext cx="89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3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W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5044" y="1948670"/>
            <a:ext cx="122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36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× 10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2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sec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6778" y="223164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70586" y="2231649"/>
            <a:ext cx="58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36 ×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6415" y="2231649"/>
            <a:ext cx="105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5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 W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sec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56778" y="251795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0586" y="2517959"/>
            <a:ext cx="57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36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×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28209" y="2517959"/>
            <a:ext cx="642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5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 J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778" y="279481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0586" y="2794816"/>
            <a:ext cx="61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3.6 ×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9133" y="2794816"/>
            <a:ext cx="63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 J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3836" y="225514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2255143"/>
            <a:ext cx="108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3.6 ×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6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23928" y="2255143"/>
            <a:ext cx="63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10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3836" y="256222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2562225"/>
            <a:ext cx="1063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3.6 ×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7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55776" y="1942346"/>
            <a:ext cx="1107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3.6 × 10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6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7367" y="2255143"/>
            <a:ext cx="152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Thus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 kWh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5" grpId="1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446322" y="135606"/>
            <a:ext cx="6333434" cy="399740"/>
          </a:xfrm>
          <a:prstGeom prst="rect">
            <a:avLst/>
          </a:prstGeom>
          <a:solidFill>
            <a:srgbClr val="960A8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8" b="1" dirty="0">
                <a:latin typeface="Bookman Old Style" pitchFamily="18" charset="0"/>
              </a:rPr>
              <a:t>Does energy  and work has </a:t>
            </a:r>
            <a:r>
              <a:rPr lang="en-US" sz="1998" b="1" dirty="0">
                <a:effectLst>
                  <a:glow rad="101600">
                    <a:srgbClr val="11E997">
                      <a:alpha val="60000"/>
                    </a:srgbClr>
                  </a:glow>
                </a:effectLst>
                <a:latin typeface="Bookman Old Style" pitchFamily="18" charset="0"/>
              </a:rPr>
              <a:t>same</a:t>
            </a:r>
            <a:r>
              <a:rPr lang="en-US" sz="1998" b="1" dirty="0">
                <a:latin typeface="Bookman Old Style" pitchFamily="18" charset="0"/>
              </a:rPr>
              <a:t> units? 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384877" y="787176"/>
            <a:ext cx="3777927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97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Hobo Std" pitchFamily="34" charset="0"/>
              </a:rPr>
              <a:t>UNITS</a:t>
            </a:r>
          </a:p>
        </p:txBody>
      </p:sp>
      <p:sp>
        <p:nvSpPr>
          <p:cNvPr id="4" name="Curved Right Arrow 3"/>
          <p:cNvSpPr/>
          <p:nvPr/>
        </p:nvSpPr>
        <p:spPr>
          <a:xfrm>
            <a:off x="775232" y="668513"/>
            <a:ext cx="447071" cy="913554"/>
          </a:xfrm>
          <a:prstGeom prst="curvedRightArrow">
            <a:avLst/>
          </a:prstGeom>
          <a:solidFill>
            <a:srgbClr val="960A8F"/>
          </a:solidFill>
          <a:ln>
            <a:solidFill>
              <a:srgbClr val="960A8F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8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7162" y="1530488"/>
            <a:ext cx="1522590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8" b="1" u="sng" dirty="0">
                <a:solidFill>
                  <a:srgbClr val="0070C0"/>
                </a:solidFill>
                <a:latin typeface="Bookman Old Style" pitchFamily="18" charset="0"/>
              </a:rPr>
              <a:t>S.I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3049410" y="1568731"/>
            <a:ext cx="1218072" cy="38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u="sng" dirty="0">
                <a:solidFill>
                  <a:srgbClr val="0070C0"/>
                </a:solidFill>
                <a:latin typeface="Bookman Old Style" pitchFamily="18" charset="0"/>
              </a:rPr>
              <a:t>C.G.S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583291" y="1781906"/>
            <a:ext cx="1446461" cy="38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8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joule(J)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811680" y="2038844"/>
            <a:ext cx="989684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8" b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{N-m}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2897151" y="1833936"/>
            <a:ext cx="951619" cy="38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8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erg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2744892" y="2038844"/>
            <a:ext cx="1750979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8" b="1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{dyne-cm}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461008" y="2431148"/>
            <a:ext cx="6048552" cy="368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solidFill>
                  <a:schemeClr val="bg1"/>
                </a:solidFill>
                <a:latin typeface="Bookman Old Style" pitchFamily="18" charset="0"/>
              </a:rPr>
              <a:t>Relation between S.I and C.G.S units of energy </a:t>
            </a:r>
            <a:r>
              <a:rPr lang="en-US" sz="1798" b="1" dirty="0">
                <a:solidFill>
                  <a:srgbClr val="333300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156489" y="2826794"/>
            <a:ext cx="1540716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1 joule 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1298431" y="2819171"/>
            <a:ext cx="130273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=     1 N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1342159" y="3227523"/>
            <a:ext cx="2573903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=    10</a:t>
            </a:r>
            <a:r>
              <a:rPr lang="en-US" sz="1798" b="1" baseline="30000" dirty="0">
                <a:latin typeface="Bookman Old Style" pitchFamily="18" charset="0"/>
              </a:rPr>
              <a:t>5</a:t>
            </a:r>
            <a:r>
              <a:rPr lang="en-US" sz="1798" b="1" dirty="0">
                <a:latin typeface="Bookman Old Style" pitchFamily="18" charset="0"/>
              </a:rPr>
              <a:t> dyne</a:t>
            </a:r>
          </a:p>
        </p:txBody>
      </p:sp>
      <p:sp>
        <p:nvSpPr>
          <p:cNvPr id="15" name="TextBox 21"/>
          <p:cNvSpPr txBox="1"/>
          <p:nvPr/>
        </p:nvSpPr>
        <p:spPr>
          <a:xfrm>
            <a:off x="3077413" y="3256916"/>
            <a:ext cx="2207756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x    10</a:t>
            </a:r>
            <a:r>
              <a:rPr lang="en-US" sz="1798" b="1" baseline="30000" dirty="0">
                <a:latin typeface="Bookman Old Style" pitchFamily="18" charset="0"/>
              </a:rPr>
              <a:t>2   </a:t>
            </a:r>
            <a:r>
              <a:rPr lang="en-US" sz="1798" b="1" dirty="0">
                <a:latin typeface="Bookman Old Style" pitchFamily="18" charset="0"/>
              </a:rPr>
              <a:t>cm</a:t>
            </a:r>
          </a:p>
        </p:txBody>
      </p:sp>
      <p:sp>
        <p:nvSpPr>
          <p:cNvPr id="16" name="TextBox 22"/>
          <p:cNvSpPr txBox="1"/>
          <p:nvPr/>
        </p:nvSpPr>
        <p:spPr>
          <a:xfrm>
            <a:off x="1342159" y="3594004"/>
            <a:ext cx="277691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=    10</a:t>
            </a:r>
            <a:r>
              <a:rPr lang="en-US" sz="1798" b="1" baseline="30000" dirty="0">
                <a:latin typeface="Bookman Old Style" pitchFamily="18" charset="0"/>
              </a:rPr>
              <a:t>7</a:t>
            </a:r>
            <a:r>
              <a:rPr lang="en-US" sz="1798" b="1" dirty="0">
                <a:latin typeface="Bookman Old Style" pitchFamily="18" charset="0"/>
              </a:rPr>
              <a:t> dyne - cm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1298431" y="3953478"/>
            <a:ext cx="2864373" cy="399740"/>
          </a:xfrm>
          <a:prstGeom prst="rect">
            <a:avLst/>
          </a:prstGeom>
          <a:solidFill>
            <a:srgbClr val="FF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8" b="1" dirty="0">
                <a:latin typeface="Bookman Old Style" pitchFamily="18" charset="0"/>
              </a:rPr>
              <a:t>1 joule  =   10</a:t>
            </a:r>
            <a:r>
              <a:rPr lang="en-US" sz="1998" b="1" baseline="30000" dirty="0">
                <a:latin typeface="Bookman Old Style" pitchFamily="18" charset="0"/>
              </a:rPr>
              <a:t>7</a:t>
            </a:r>
            <a:r>
              <a:rPr lang="en-US" sz="1998" b="1" dirty="0">
                <a:latin typeface="Bookman Old Style" pitchFamily="18" charset="0"/>
              </a:rPr>
              <a:t> erg </a:t>
            </a:r>
          </a:p>
        </p:txBody>
      </p:sp>
      <p:sp>
        <p:nvSpPr>
          <p:cNvPr id="18" name="TextBox 24"/>
          <p:cNvSpPr txBox="1"/>
          <p:nvPr/>
        </p:nvSpPr>
        <p:spPr>
          <a:xfrm>
            <a:off x="2502069" y="2819171"/>
            <a:ext cx="364752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x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2935044" y="2819171"/>
            <a:ext cx="1168959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latin typeface="Bookman Old Style" pitchFamily="18" charset="0"/>
              </a:rPr>
              <a:t>1 m</a:t>
            </a:r>
          </a:p>
        </p:txBody>
      </p:sp>
      <p:sp>
        <p:nvSpPr>
          <p:cNvPr id="20" name="Curved Right Arrow 19"/>
          <p:cNvSpPr/>
          <p:nvPr/>
        </p:nvSpPr>
        <p:spPr>
          <a:xfrm flipH="1">
            <a:off x="3125539" y="709775"/>
            <a:ext cx="532907" cy="872293"/>
          </a:xfrm>
          <a:prstGeom prst="curvedRightArrow">
            <a:avLst/>
          </a:prstGeom>
          <a:solidFill>
            <a:srgbClr val="960A8F"/>
          </a:solidFill>
          <a:ln>
            <a:solidFill>
              <a:srgbClr val="960A8F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8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3430058" y="2800139"/>
            <a:ext cx="26849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solidFill>
                  <a:srgbClr val="800080"/>
                </a:solidFill>
                <a:latin typeface="Bookman Old Style" pitchFamily="18" charset="0"/>
              </a:rPr>
              <a:t>   (1 N = 10</a:t>
            </a:r>
            <a:r>
              <a:rPr lang="en-US" sz="1798" b="1" baseline="30000" dirty="0">
                <a:solidFill>
                  <a:srgbClr val="800080"/>
                </a:solidFill>
                <a:latin typeface="Bookman Old Style" pitchFamily="18" charset="0"/>
              </a:rPr>
              <a:t>5</a:t>
            </a:r>
            <a:r>
              <a:rPr lang="en-US" sz="1798" b="1" dirty="0">
                <a:solidFill>
                  <a:srgbClr val="800080"/>
                </a:solidFill>
                <a:latin typeface="Bookman Old Style" pitchFamily="18" charset="0"/>
              </a:rPr>
              <a:t> dyne 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5318069" y="2800139"/>
            <a:ext cx="3821701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8" b="1" dirty="0">
                <a:solidFill>
                  <a:srgbClr val="800080"/>
                </a:solidFill>
                <a:latin typeface="Bookman Old Style" pitchFamily="18" charset="0"/>
              </a:rPr>
              <a:t>   ,1 m = 100 cm)</a:t>
            </a:r>
          </a:p>
          <a:p>
            <a:endParaRPr lang="en-US" sz="1798" b="1" dirty="0">
              <a:solidFill>
                <a:srgbClr val="800080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2332" y="135606"/>
            <a:ext cx="52337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2791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5" y="98909"/>
            <a:ext cx="8117510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591" indent="-342591">
              <a:buFont typeface="+mj-lt"/>
              <a:buAutoNum type="arabicPeriod"/>
            </a:pPr>
            <a:r>
              <a:rPr lang="en-US" sz="1798" b="1" dirty="0">
                <a:solidFill>
                  <a:srgbClr val="0000FF"/>
                </a:solidFill>
                <a:latin typeface="Bookman Old Style" pitchFamily="18" charset="0"/>
              </a:rPr>
              <a:t>How does the angle between the force applied and the </a:t>
            </a:r>
          </a:p>
          <a:p>
            <a:r>
              <a:rPr lang="en-US" sz="1798" b="1" dirty="0">
                <a:solidFill>
                  <a:srgbClr val="0000FF"/>
                </a:solidFill>
                <a:latin typeface="Bookman Old Style" pitchFamily="18" charset="0"/>
              </a:rPr>
              <a:t>    displacement of an object effects the nature of work done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8379" y="744642"/>
            <a:ext cx="4952989" cy="3382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Product of the given factors are of two types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074873" y="1079710"/>
            <a:ext cx="1" cy="346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4074874" y="-1082595"/>
            <a:ext cx="1" cy="50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10800000" flipH="1" flipV="1">
            <a:off x="6505007" y="1375609"/>
            <a:ext cx="71372" cy="713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50" name="Oval 49"/>
          <p:cNvSpPr/>
          <p:nvPr/>
        </p:nvSpPr>
        <p:spPr>
          <a:xfrm rot="10800000" flipH="1" flipV="1">
            <a:off x="1526821" y="1383222"/>
            <a:ext cx="71372" cy="713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562505" y="1427042"/>
            <a:ext cx="1" cy="346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540694" y="1427042"/>
            <a:ext cx="1" cy="3469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3406" y="1782695"/>
            <a:ext cx="979923" cy="3382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man Old Style" pitchFamily="18" charset="0"/>
              </a:rPr>
              <a:t>Dot (</a:t>
            </a:r>
            <a:r>
              <a:rPr lang="en-US" sz="1599" b="1" dirty="0">
                <a:latin typeface="Adobe Gothic Std B"/>
                <a:ea typeface="Adobe Gothic Std B"/>
              </a:rPr>
              <a:t>·</a:t>
            </a:r>
            <a:r>
              <a:rPr lang="en-US" sz="1599" b="1" dirty="0">
                <a:latin typeface="Bookman Old Style" pitchFamily="18" charset="0"/>
              </a:rPr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70880" y="1782695"/>
            <a:ext cx="1141943" cy="3382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man Old Style" pitchFamily="18" charset="0"/>
              </a:rPr>
              <a:t>Cross (×)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396" y="2267232"/>
            <a:ext cx="3460920" cy="3382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A dot product is a cos product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1352" y="2267232"/>
            <a:ext cx="3578087" cy="3382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A cross product is a sin product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6037" y="2724009"/>
            <a:ext cx="2923373" cy="338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example, a.b = ab cos </a:t>
            </a:r>
            <a:r>
              <a:rPr lang="el-GR" sz="1599" b="1" dirty="0">
                <a:solidFill>
                  <a:schemeClr val="bg1"/>
                </a:solidFill>
                <a:latin typeface="Bookman Old Style" pitchFamily="18" charset="0"/>
              </a:rPr>
              <a:t>θ</a:t>
            </a:r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482" y="2724009"/>
            <a:ext cx="1789043" cy="338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a × b = ab sin </a:t>
            </a:r>
            <a:r>
              <a:rPr lang="el-GR" sz="1599" b="1" dirty="0">
                <a:solidFill>
                  <a:schemeClr val="bg1"/>
                </a:solidFill>
                <a:latin typeface="Bookman Old Style" pitchFamily="18" charset="0"/>
              </a:rPr>
              <a:t>θ</a:t>
            </a:r>
            <a:endParaRPr lang="en-US" sz="1599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6037" y="3180787"/>
            <a:ext cx="4522093" cy="584234"/>
            <a:chOff x="121920" y="3322697"/>
            <a:chExt cx="4526280" cy="584775"/>
          </a:xfrm>
        </p:grpSpPr>
        <p:sp>
          <p:nvSpPr>
            <p:cNvPr id="65" name="TextBox 64"/>
            <p:cNvSpPr txBox="1"/>
            <p:nvPr/>
          </p:nvSpPr>
          <p:spPr>
            <a:xfrm>
              <a:off x="121920" y="3322697"/>
              <a:ext cx="4526280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Bookman Old Style" pitchFamily="18" charset="0"/>
                </a:rPr>
                <a:t>a and b are the given vectors and ‘</a:t>
              </a:r>
              <a:r>
                <a:rPr lang="el-GR" sz="1599" b="1" dirty="0">
                  <a:latin typeface="Bookman Old Style" pitchFamily="18" charset="0"/>
                </a:rPr>
                <a:t>θ</a:t>
              </a:r>
              <a:r>
                <a:rPr lang="en-US" sz="1599" b="1" dirty="0">
                  <a:latin typeface="Bookman Old Style" pitchFamily="18" charset="0"/>
                </a:rPr>
                <a:t>’ is the angle between the vectors a and b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434069" y="3640931"/>
              <a:ext cx="2028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081158" y="3640931"/>
              <a:ext cx="2454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H="1">
            <a:off x="1450690" y="3872990"/>
            <a:ext cx="837425" cy="8374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450690" y="4708036"/>
            <a:ext cx="11419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>
          <a:xfrm rot="1678456">
            <a:off x="1160545" y="4460615"/>
            <a:ext cx="513874" cy="513874"/>
          </a:xfrm>
          <a:prstGeom prst="arc">
            <a:avLst>
              <a:gd name="adj1" fmla="val 17510110"/>
              <a:gd name="adj2" fmla="val 198294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grpSp>
        <p:nvGrpSpPr>
          <p:cNvPr id="72" name="Group 71"/>
          <p:cNvGrpSpPr/>
          <p:nvPr/>
        </p:nvGrpSpPr>
        <p:grpSpPr>
          <a:xfrm>
            <a:off x="1450690" y="4028728"/>
            <a:ext cx="380648" cy="338241"/>
            <a:chOff x="1143000" y="4101613"/>
            <a:chExt cx="381000" cy="338554"/>
          </a:xfrm>
        </p:grpSpPr>
        <p:sp>
          <p:nvSpPr>
            <p:cNvPr id="70" name="TextBox 69"/>
            <p:cNvSpPr txBox="1"/>
            <p:nvPr/>
          </p:nvSpPr>
          <p:spPr>
            <a:xfrm>
              <a:off x="1143000" y="4101613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Bookman Old Style" pitchFamily="18" charset="0"/>
                </a:rPr>
                <a:t>b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675713" y="4410239"/>
            <a:ext cx="314219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599" b="1" dirty="0">
                <a:latin typeface="Bookman Old Style" pitchFamily="18" charset="0"/>
              </a:rPr>
              <a:t>θ</a:t>
            </a:r>
            <a:endParaRPr lang="en-IN" sz="1599" dirty="0"/>
          </a:p>
        </p:txBody>
      </p:sp>
      <p:grpSp>
        <p:nvGrpSpPr>
          <p:cNvPr id="74" name="Group 73"/>
          <p:cNvGrpSpPr/>
          <p:nvPr/>
        </p:nvGrpSpPr>
        <p:grpSpPr>
          <a:xfrm>
            <a:off x="1945532" y="4717234"/>
            <a:ext cx="380648" cy="338241"/>
            <a:chOff x="1143000" y="4101613"/>
            <a:chExt cx="381000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1143000" y="4101613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Bookman Old Style" pitchFamily="18" charset="0"/>
                </a:rPr>
                <a:t>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Callout 76"/>
          <p:cNvSpPr/>
          <p:nvPr/>
        </p:nvSpPr>
        <p:spPr>
          <a:xfrm>
            <a:off x="2668763" y="3414732"/>
            <a:ext cx="2832119" cy="1326610"/>
          </a:xfrm>
          <a:prstGeom prst="wedgeEllipseCallout">
            <a:avLst>
              <a:gd name="adj1" fmla="val -49995"/>
              <a:gd name="adj2" fmla="val -86567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latin typeface="Bookman Old Style" panose="02050604050505020204" pitchFamily="18" charset="0"/>
              </a:rPr>
              <a:t>Where cos and sin are the trigonometric ratios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9" grpId="0" animBg="1"/>
      <p:bldP spid="50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73" grpId="0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MODULE-04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63439" y="1808576"/>
            <a:ext cx="965468" cy="326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3" name="TextBox 2"/>
          <p:cNvSpPr txBox="1"/>
          <p:nvPr/>
        </p:nvSpPr>
        <p:spPr>
          <a:xfrm>
            <a:off x="156488" y="135606"/>
            <a:ext cx="76129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7785" y="137777"/>
            <a:ext cx="76129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Work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3332" y="131297"/>
            <a:ext cx="76129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F.s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8432" y="410743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3331" y="404263"/>
            <a:ext cx="15883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</a:t>
            </a:r>
            <a:r>
              <a:rPr lang="el-GR" sz="1599" b="1" dirty="0">
                <a:latin typeface="Bookman Old Style" pitchFamily="18" charset="0"/>
              </a:rPr>
              <a:t>θ</a:t>
            </a:r>
            <a:endParaRPr lang="en-US" sz="1599" b="1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88" y="592383"/>
            <a:ext cx="913554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u="sng" dirty="0">
                <a:solidFill>
                  <a:srgbClr val="FF0000"/>
                </a:solidFill>
                <a:latin typeface="Bookman Old Style" pitchFamily="18" charset="0"/>
              </a:rPr>
              <a:t>Case 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489" y="922277"/>
            <a:ext cx="7118109" cy="33824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When ‘F’ and ‘s’ are in the same direction i.e., F </a:t>
            </a:r>
            <a:r>
              <a:rPr lang="en-US" sz="1599" b="1" dirty="0">
                <a:latin typeface="Adobe Gothic Std B"/>
              </a:rPr>
              <a:t>II </a:t>
            </a:r>
            <a:r>
              <a:rPr lang="en-US" sz="1599" b="1" dirty="0">
                <a:latin typeface="Bookman Old Style" panose="02050604050505020204" pitchFamily="18" charset="0"/>
              </a:rPr>
              <a:t>s</a:t>
            </a:r>
            <a:r>
              <a:rPr lang="en-US" sz="1599" b="1" dirty="0">
                <a:latin typeface="Bookman Old Style" panose="02050604050505020204" pitchFamily="18" charset="0"/>
                <a:ea typeface="Adobe Gothic Std B"/>
              </a:rPr>
              <a:t> and ‘</a:t>
            </a:r>
            <a:r>
              <a:rPr lang="el-GR" sz="1599" b="1" dirty="0">
                <a:latin typeface="Bookman Old Style" panose="02050604050505020204" pitchFamily="18" charset="0"/>
                <a:ea typeface="Adobe Gothic Std B"/>
              </a:rPr>
              <a:t>θ</a:t>
            </a:r>
            <a:r>
              <a:rPr lang="en-US" sz="1599" b="1" dirty="0">
                <a:latin typeface="Bookman Old Style" panose="02050604050505020204" pitchFamily="18" charset="0"/>
                <a:ea typeface="Adobe Gothic Std B"/>
              </a:rPr>
              <a:t>’ = 0</a:t>
            </a:r>
            <a:r>
              <a:rPr lang="en-US" sz="1599" b="1" baseline="30000" dirty="0">
                <a:latin typeface="Bookman Old Style" panose="02050604050505020204" pitchFamily="18" charset="0"/>
                <a:ea typeface="Adobe Gothic Std B"/>
              </a:rPr>
              <a:t>0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86835" y="135606"/>
            <a:ext cx="1522589" cy="663305"/>
          </a:xfrm>
          <a:prstGeom prst="wedgeEllipseCallout">
            <a:avLst>
              <a:gd name="adj1" fmla="val 40634"/>
              <a:gd name="adj2" fmla="val 75452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latin typeface="Bookman Old Style" panose="02050604050505020204" pitchFamily="18" charset="0"/>
              </a:rPr>
              <a:t>parallel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20536" y="1558575"/>
            <a:ext cx="16118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5825" y="1558575"/>
            <a:ext cx="100491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42331" y="1681077"/>
            <a:ext cx="380648" cy="338241"/>
            <a:chOff x="1143000" y="4165563"/>
            <a:chExt cx="381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143000" y="4165563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Bookman Old Style" pitchFamily="18" charset="0"/>
                </a:rPr>
                <a:t>F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997828" y="1681077"/>
            <a:ext cx="380648" cy="338241"/>
            <a:chOff x="1143000" y="4153170"/>
            <a:chExt cx="381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143000" y="4153170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latin typeface="Bookman Old Style" pitchFamily="18" charset="0"/>
                </a:rPr>
                <a:t>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Callout 24"/>
          <p:cNvSpPr/>
          <p:nvPr/>
        </p:nvSpPr>
        <p:spPr>
          <a:xfrm>
            <a:off x="3886835" y="1658196"/>
            <a:ext cx="2127851" cy="971145"/>
          </a:xfrm>
          <a:prstGeom prst="wedgeEllipseCallout">
            <a:avLst>
              <a:gd name="adj1" fmla="val 111962"/>
              <a:gd name="adj2" fmla="val -50887"/>
            </a:avLst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latin typeface="Bookman Old Style" panose="02050604050505020204" pitchFamily="18" charset="0"/>
              </a:rPr>
              <a:t>Since F</a:t>
            </a:r>
            <a:r>
              <a:rPr lang="en-US" sz="1798" b="1" dirty="0">
                <a:latin typeface="Adobe Gothic Std B"/>
              </a:rPr>
              <a:t>II</a:t>
            </a:r>
            <a:r>
              <a:rPr lang="en-US" sz="1798" b="1" dirty="0">
                <a:latin typeface="Bookman Old Style" panose="02050604050505020204" pitchFamily="18" charset="0"/>
                <a:ea typeface="Adobe Gothic Std B"/>
              </a:rPr>
              <a:t>S so ‘</a:t>
            </a:r>
            <a:r>
              <a:rPr lang="el-GR" sz="1798" b="1" dirty="0">
                <a:latin typeface="Bookman Old Style" panose="02050604050505020204" pitchFamily="18" charset="0"/>
                <a:ea typeface="Adobe Gothic Std B"/>
              </a:rPr>
              <a:t>θ</a:t>
            </a:r>
            <a:r>
              <a:rPr lang="en-US" sz="1798" b="1" dirty="0">
                <a:latin typeface="Bookman Old Style" panose="02050604050505020204" pitchFamily="18" charset="0"/>
                <a:ea typeface="Adobe Gothic Std B"/>
              </a:rPr>
              <a:t>’ is 0</a:t>
            </a:r>
            <a:r>
              <a:rPr lang="en-US" sz="1798" b="1" baseline="30000" dirty="0">
                <a:latin typeface="Bookman Old Style" panose="02050604050505020204" pitchFamily="18" charset="0"/>
                <a:ea typeface="Adobe Gothic Std B"/>
              </a:rPr>
              <a:t>0</a:t>
            </a:r>
            <a:r>
              <a:rPr lang="en-US" sz="1798" b="1" dirty="0">
                <a:latin typeface="Bookman Old Style" panose="02050604050505020204" pitchFamily="18" charset="0"/>
                <a:ea typeface="Adobe Gothic Std B"/>
              </a:rPr>
              <a:t> </a:t>
            </a:r>
            <a:r>
              <a:rPr lang="en-US" sz="1798" b="1" dirty="0">
                <a:latin typeface="Adobe Gothic Std B"/>
                <a:ea typeface="Adobe Gothic Std B"/>
              </a:rPr>
              <a:t> 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265" y="1244165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165" y="1237685"/>
            <a:ext cx="15883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3265" y="1504058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164" y="1497578"/>
            <a:ext cx="76129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6820" y="1497578"/>
            <a:ext cx="76129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(1)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1549947" y="1816739"/>
            <a:ext cx="2205868" cy="729635"/>
          </a:xfrm>
          <a:prstGeom prst="wedgeEllipseCallout">
            <a:avLst>
              <a:gd name="adj1" fmla="val -29212"/>
              <a:gd name="adj2" fmla="val -98035"/>
            </a:avLst>
          </a:prstGeom>
          <a:solidFill>
            <a:srgbClr val="EF11C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latin typeface="Bookman Old Style" panose="02050604050505020204" pitchFamily="18" charset="0"/>
              </a:rPr>
              <a:t>[cos 0</a:t>
            </a:r>
            <a:r>
              <a:rPr lang="en-US" sz="1798" b="1" baseline="30000" dirty="0">
                <a:latin typeface="Bookman Old Style" panose="02050604050505020204" pitchFamily="18" charset="0"/>
              </a:rPr>
              <a:t>0 </a:t>
            </a:r>
            <a:r>
              <a:rPr lang="en-US" sz="1798" b="1" dirty="0">
                <a:latin typeface="Bookman Old Style" panose="02050604050505020204" pitchFamily="18" charset="0"/>
              </a:rPr>
              <a:t>= 1]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265" y="1808576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8164" y="1802096"/>
            <a:ext cx="76129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489" y="2167974"/>
            <a:ext cx="3197438" cy="3382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work done is positive.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4553" y="2503334"/>
            <a:ext cx="1076194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u="sng" dirty="0">
                <a:solidFill>
                  <a:srgbClr val="FF0000"/>
                </a:solidFill>
                <a:latin typeface="Bookman Old Style" pitchFamily="18" charset="0"/>
              </a:rPr>
              <a:t>Case ii.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6489" y="2831860"/>
            <a:ext cx="4453577" cy="58423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When Force ‘F’ and displacement ‘s’ are in opposite direction i.e. ‘</a:t>
            </a:r>
            <a:r>
              <a:rPr lang="el-GR" sz="1599" b="1" dirty="0">
                <a:latin typeface="Bookman Old Style" pitchFamily="18" charset="0"/>
              </a:rPr>
              <a:t>θ</a:t>
            </a:r>
            <a:r>
              <a:rPr lang="en-US" sz="1599" b="1" dirty="0">
                <a:latin typeface="Bookman Old Style" pitchFamily="18" charset="0"/>
              </a:rPr>
              <a:t>’ is 180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pic>
        <p:nvPicPr>
          <p:cNvPr id="38" name="Picture 4" descr="D:\laws of motion IMAGES\imag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r="20394"/>
          <a:stretch/>
        </p:blipFill>
        <p:spPr bwMode="auto">
          <a:xfrm>
            <a:off x="4672509" y="2068722"/>
            <a:ext cx="2153962" cy="3374354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V="1">
            <a:off x="5637813" y="2841575"/>
            <a:ext cx="0" cy="97907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65131" y="3062178"/>
            <a:ext cx="320625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solidFill>
                  <a:srgbClr val="FFFF00"/>
                </a:solidFill>
                <a:latin typeface="Bookman Old Style" pitchFamily="18" charset="0"/>
              </a:rPr>
              <a:t>S</a:t>
            </a:r>
            <a:endParaRPr lang="en-IN" sz="1599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637813" y="3807830"/>
            <a:ext cx="0" cy="53290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509280" y="3668132"/>
            <a:ext cx="257066" cy="257066"/>
          </a:xfrm>
          <a:prstGeom prst="arc">
            <a:avLst>
              <a:gd name="adj1" fmla="val 16200000"/>
              <a:gd name="adj2" fmla="val 552106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7" name="Rectangle 46"/>
          <p:cNvSpPr/>
          <p:nvPr/>
        </p:nvSpPr>
        <p:spPr>
          <a:xfrm>
            <a:off x="5760570" y="3563581"/>
            <a:ext cx="68256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solidFill>
                  <a:srgbClr val="FFFF00"/>
                </a:solidFill>
                <a:latin typeface="Bookman Old Style" pitchFamily="18" charset="0"/>
              </a:rPr>
              <a:t>180</a:t>
            </a:r>
            <a:r>
              <a:rPr lang="en-US" sz="1599" b="1" baseline="30000" dirty="0">
                <a:solidFill>
                  <a:srgbClr val="FFFF00"/>
                </a:solidFill>
                <a:latin typeface="Bookman Old Style" pitchFamily="18" charset="0"/>
              </a:rPr>
              <a:t>0</a:t>
            </a:r>
            <a:endParaRPr lang="en-IN" sz="1599" baseline="30000" dirty="0">
              <a:solidFill>
                <a:srgbClr val="FFFF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94633" y="4020358"/>
            <a:ext cx="32382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solidFill>
                  <a:srgbClr val="FF3300"/>
                </a:solidFill>
                <a:latin typeface="Bookman Old Style" pitchFamily="18" charset="0"/>
              </a:rPr>
              <a:t>F</a:t>
            </a:r>
            <a:endParaRPr lang="en-IN" sz="1599" dirty="0">
              <a:solidFill>
                <a:srgbClr val="FF33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3265" y="3413487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8165" y="3407007"/>
            <a:ext cx="15883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θ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265" y="3700641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8164" y="3694161"/>
            <a:ext cx="1968987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180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3265" y="3992071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8164" y="3985591"/>
            <a:ext cx="76129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6819" y="3985591"/>
            <a:ext cx="76129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(-1)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3439" y="4304241"/>
            <a:ext cx="1346909" cy="326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58" name="TextBox 57"/>
          <p:cNvSpPr txBox="1"/>
          <p:nvPr/>
        </p:nvSpPr>
        <p:spPr>
          <a:xfrm>
            <a:off x="613265" y="4304241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1655" y="4322729"/>
            <a:ext cx="143607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  <a:r>
              <a:rPr lang="en-US" sz="1599" b="1" dirty="0">
                <a:latin typeface="Agency FB"/>
              </a:rPr>
              <a:t>—</a:t>
            </a:r>
            <a:r>
              <a:rPr lang="en-US" sz="1599" b="1" dirty="0">
                <a:latin typeface="Bookman Old Style" pitchFamily="18" charset="0"/>
              </a:rPr>
              <a:t>F 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2138880" y="3865952"/>
            <a:ext cx="2889897" cy="729635"/>
          </a:xfrm>
          <a:prstGeom prst="wedgeEllipseCallout">
            <a:avLst>
              <a:gd name="adj1" fmla="val -47531"/>
              <a:gd name="adj2" fmla="val -47373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latin typeface="Bookman Old Style" panose="02050604050505020204" pitchFamily="18" charset="0"/>
              </a:rPr>
              <a:t>[cos180</a:t>
            </a:r>
            <a:r>
              <a:rPr lang="en-US" sz="1798" b="1" baseline="30000" dirty="0">
                <a:latin typeface="Bookman Old Style" panose="02050604050505020204" pitchFamily="18" charset="0"/>
              </a:rPr>
              <a:t>0 </a:t>
            </a:r>
            <a:r>
              <a:rPr lang="en-US" sz="1798" b="1" dirty="0">
                <a:latin typeface="Bookman Old Style" panose="02050604050505020204" pitchFamily="18" charset="0"/>
              </a:rPr>
              <a:t>= </a:t>
            </a:r>
            <a:r>
              <a:rPr lang="en-US" sz="1798" b="1" dirty="0">
                <a:latin typeface="Agency FB"/>
              </a:rPr>
              <a:t>—</a:t>
            </a:r>
            <a:r>
              <a:rPr lang="en-US" sz="1798" b="1" dirty="0">
                <a:latin typeface="Bookman Old Style" panose="02050604050505020204" pitchFamily="18" charset="0"/>
              </a:rPr>
              <a:t>1]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6488" y="4669653"/>
            <a:ext cx="3273569" cy="338241"/>
          </a:xfrm>
          <a:prstGeom prst="rect">
            <a:avLst/>
          </a:prstGeom>
          <a:solidFill>
            <a:srgbClr val="7C0E4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work done is negative.</a:t>
            </a:r>
            <a:endParaRPr lang="en-US" sz="1599" b="1" baseline="30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  <p:bldP spid="5" grpId="0"/>
      <p:bldP spid="6" grpId="0"/>
      <p:bldP spid="7" grpId="0"/>
      <p:bldP spid="8" grpId="0"/>
      <p:bldP spid="9" grpId="0"/>
      <p:bldP spid="10" grpId="0" animBg="1"/>
      <p:bldP spid="12" grpId="0" animBg="1"/>
      <p:bldP spid="12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 animBg="1"/>
      <p:bldP spid="31" grpId="1" animBg="1"/>
      <p:bldP spid="32" grpId="0"/>
      <p:bldP spid="33" grpId="0"/>
      <p:bldP spid="35" grpId="0" animBg="1"/>
      <p:bldP spid="36" grpId="0"/>
      <p:bldP spid="37" grpId="0" animBg="1"/>
      <p:bldP spid="42" grpId="0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 animBg="1"/>
      <p:bldP spid="58" grpId="0"/>
      <p:bldP spid="59" grpId="0"/>
      <p:bldP spid="53" grpId="0" animBg="1"/>
      <p:bldP spid="53" grpId="1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28491" y="2157380"/>
            <a:ext cx="908709" cy="326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" name="TextBox 1"/>
          <p:cNvSpPr txBox="1"/>
          <p:nvPr/>
        </p:nvSpPr>
        <p:spPr>
          <a:xfrm>
            <a:off x="232618" y="135606"/>
            <a:ext cx="1076194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u="sng" dirty="0">
                <a:solidFill>
                  <a:srgbClr val="FF0000"/>
                </a:solidFill>
                <a:latin typeface="Bookman Old Style" pitchFamily="18" charset="0"/>
              </a:rPr>
              <a:t>Case iii.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489" y="517927"/>
            <a:ext cx="5299760" cy="584234"/>
          </a:xfrm>
          <a:prstGeom prst="rect">
            <a:avLst/>
          </a:prstGeom>
          <a:solidFill>
            <a:srgbClr val="EF11C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When Force ‘F’ and displacement “s’’ are normal</a:t>
            </a:r>
            <a:r>
              <a:rPr lang="en-US" sz="1599" b="1" baseline="30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to each other i.e., </a:t>
            </a:r>
            <a:r>
              <a:rPr lang="el-GR" sz="1599" b="1" dirty="0">
                <a:latin typeface="Bookman Old Style" pitchFamily="18" charset="0"/>
              </a:rPr>
              <a:t>θ</a:t>
            </a:r>
            <a:r>
              <a:rPr lang="en-US" sz="1599" b="1" dirty="0">
                <a:latin typeface="Bookman Old Style" pitchFamily="18" charset="0"/>
              </a:rPr>
              <a:t> = 90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pic>
        <p:nvPicPr>
          <p:cNvPr id="4" name="Picture 1" descr="D:\Tat for Apps 2013\English Medium\Std 9th\Physics\Pull of the earth\earth (2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lum bright="-10000" contrast="10000"/>
          </a:blip>
          <a:srcRect l="723" t="8955" r="6702" b="8955"/>
          <a:stretch>
            <a:fillRect/>
          </a:stretch>
        </p:blipFill>
        <p:spPr bwMode="auto">
          <a:xfrm>
            <a:off x="5847169" y="1106257"/>
            <a:ext cx="2255034" cy="177008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5561684" y="658995"/>
            <a:ext cx="2969051" cy="266453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18" name="TextBox 17"/>
          <p:cNvSpPr txBox="1"/>
          <p:nvPr/>
        </p:nvSpPr>
        <p:spPr>
          <a:xfrm>
            <a:off x="6365900" y="798039"/>
            <a:ext cx="589900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90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60403" y="1310438"/>
            <a:ext cx="380648" cy="338241"/>
            <a:chOff x="1143000" y="4165563"/>
            <a:chExt cx="381000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1143000" y="4165563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solidFill>
                    <a:srgbClr val="FF0000"/>
                  </a:solidFill>
                  <a:latin typeface="Bookman Old Style" pitchFamily="18" charset="0"/>
                </a:rPr>
                <a:t>F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238981" y="287865"/>
            <a:ext cx="380648" cy="338241"/>
            <a:chOff x="1143000" y="4153170"/>
            <a:chExt cx="381000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1143000" y="4153170"/>
              <a:ext cx="38100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599" b="1" dirty="0">
                  <a:solidFill>
                    <a:srgbClr val="FF0000"/>
                  </a:solidFill>
                  <a:latin typeface="Bookman Old Style" pitchFamily="18" charset="0"/>
                </a:rPr>
                <a:t>S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1219200" y="4190206"/>
              <a:ext cx="24875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265" y="1207899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165" y="1201419"/>
            <a:ext cx="15883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θ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3265" y="1548344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165" y="1541864"/>
            <a:ext cx="15883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 cos 90</a:t>
            </a:r>
            <a:r>
              <a:rPr lang="en-US" sz="1599" b="1" baseline="30000" dirty="0">
                <a:latin typeface="Bookman Old Style" pitchFamily="18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3265" y="1852862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8165" y="1846382"/>
            <a:ext cx="75091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 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7200" y="1852862"/>
            <a:ext cx="522526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(0)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1831338" y="1994374"/>
            <a:ext cx="2297935" cy="729635"/>
          </a:xfrm>
          <a:prstGeom prst="wedgeEllipseCallout">
            <a:avLst>
              <a:gd name="adj1" fmla="val -36133"/>
              <a:gd name="adj2" fmla="val -7519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 err="1">
                <a:latin typeface="Bookman Old Style" panose="02050604050505020204" pitchFamily="18" charset="0"/>
              </a:rPr>
              <a:t>cos</a:t>
            </a:r>
            <a:r>
              <a:rPr lang="en-US" sz="1798" b="1" dirty="0">
                <a:latin typeface="Bookman Old Style" panose="02050604050505020204" pitchFamily="18" charset="0"/>
              </a:rPr>
              <a:t> 90</a:t>
            </a:r>
            <a:r>
              <a:rPr lang="en-US" sz="1798" b="1" baseline="30000" dirty="0">
                <a:latin typeface="Bookman Old Style" panose="02050604050505020204" pitchFamily="18" charset="0"/>
              </a:rPr>
              <a:t>0 </a:t>
            </a:r>
            <a:r>
              <a:rPr lang="en-US" sz="1798" b="1" dirty="0">
                <a:latin typeface="Bookman Old Style" panose="02050604050505020204" pitchFamily="18" charset="0"/>
              </a:rPr>
              <a:t>= 0</a:t>
            </a:r>
            <a:endParaRPr lang="en-IN" sz="1798" b="1" dirty="0"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265" y="2157380"/>
            <a:ext cx="38064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8165" y="2150900"/>
            <a:ext cx="75091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0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617" y="2731206"/>
            <a:ext cx="4491642" cy="830228"/>
          </a:xfrm>
          <a:prstGeom prst="rect">
            <a:avLst/>
          </a:prstGeom>
          <a:solidFill>
            <a:srgbClr val="0000CC"/>
          </a:solidFill>
          <a:ln w="285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Thus work done is neutral or no work is done when the force applied and displacement are normal to each other.</a:t>
            </a:r>
            <a:endParaRPr lang="en-US" sz="1599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5" name="Picture 3" descr="D:\vedika\vedika work\vedika_PPT\science\moon-watching-night-100916-0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100"/>
              </a:clrFrom>
              <a:clrTo>
                <a:srgbClr val="000100">
                  <a:alpha val="0"/>
                </a:srgbClr>
              </a:clrTo>
            </a:clrChange>
            <a:duotone>
              <a:prstClr val="black"/>
              <a:srgbClr val="F6F7C9">
                <a:tint val="45000"/>
                <a:satMod val="400000"/>
              </a:srgbClr>
            </a:duotone>
          </a:blip>
          <a:srcRect l="23261" t="15354" r="23022" b="12995"/>
          <a:stretch>
            <a:fillRect/>
          </a:stretch>
        </p:blipFill>
        <p:spPr bwMode="auto">
          <a:xfrm>
            <a:off x="6722763" y="430606"/>
            <a:ext cx="660168" cy="495126"/>
          </a:xfrm>
          <a:prstGeom prst="rect">
            <a:avLst/>
          </a:prstGeom>
          <a:noFill/>
        </p:spPr>
      </p:pic>
      <p:sp>
        <p:nvSpPr>
          <p:cNvPr id="17" name="Half Frame 16"/>
          <p:cNvSpPr/>
          <p:nvPr/>
        </p:nvSpPr>
        <p:spPr>
          <a:xfrm flipV="1">
            <a:off x="6882052" y="695382"/>
            <a:ext cx="147501" cy="143465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85232" y="679983"/>
            <a:ext cx="11829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52846" y="678170"/>
            <a:ext cx="0" cy="9705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1134E-6 C 0.08906 2.81134E-6 0.16233 0.11467 0.16233 0.25678 C 0.16233 0.3992 0.08906 0.51449 -1.11111E-6 0.51449 C -0.08976 0.51449 -0.16233 0.3992 -0.16233 0.25678 C -0.16233 0.11467 -0.08976 2.81134E-6 -1.11111E-6 2.81134E-6 Z " pathEditMode="relative" rAng="0" ptsTypes="fffff">
                                      <p:cBhvr>
                                        <p:cTn id="2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3" grpId="0" animBg="1"/>
      <p:bldP spid="8" grpId="0" animBg="1"/>
      <p:bldP spid="18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3" grpId="1" animBg="1"/>
      <p:bldP spid="34" grpId="0"/>
      <p:bldP spid="35" grpId="0"/>
      <p:bldP spid="3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MODULE-05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489" y="1049118"/>
            <a:ext cx="5669700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Numerical based on neutral work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89" y="1606924"/>
            <a:ext cx="3164925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Types of energy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7246578" cy="761295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</p:spTree>
    <p:extLst>
      <p:ext uri="{BB962C8B-B14F-4D97-AF65-F5344CB8AC3E}">
        <p14:creationId xmlns:p14="http://schemas.microsoft.com/office/powerpoint/2010/main" val="10711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375514" y="251636"/>
            <a:ext cx="596995" cy="33855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txBody>
          <a:bodyPr wrap="square">
            <a:spAutoFit/>
          </a:bodyPr>
          <a:lstStyle/>
          <a:p>
            <a:endParaRPr lang="en-US" sz="1600" dirty="0">
              <a:noFill/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680" y="1167344"/>
            <a:ext cx="135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5904" y="1167344"/>
            <a:ext cx="91353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10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800" y="1471509"/>
            <a:ext cx="38152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Displacement ( AB ) is horizontal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7089" y="1911316"/>
            <a:ext cx="3549211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Work done on the object by the gravitational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force = 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1991" y="3659637"/>
            <a:ext cx="7612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F 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8772" y="2984619"/>
            <a:ext cx="418712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Force of gravitation acts downwards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54445" y="3321396"/>
            <a:ext cx="605347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The angle between the force and displacement is 90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70601" y="3645123"/>
            <a:ext cx="18885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ork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done 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07964" y="4217215"/>
            <a:ext cx="191533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0 J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21027" y="3659637"/>
            <a:ext cx="11419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cos 90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11991" y="3930432"/>
            <a:ext cx="7612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F S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83787" y="3930432"/>
            <a:ext cx="37014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10649" y="3930432"/>
            <a:ext cx="31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  <a:sym typeface="Symbol"/>
              </a:rPr>
              <a:t>×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" name="Cube 2"/>
          <p:cNvSpPr/>
          <p:nvPr/>
        </p:nvSpPr>
        <p:spPr>
          <a:xfrm>
            <a:off x="6110291" y="1646539"/>
            <a:ext cx="2793953" cy="1606238"/>
          </a:xfrm>
          <a:prstGeom prst="cube">
            <a:avLst>
              <a:gd name="adj" fmla="val 24684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6103154" y="1646539"/>
            <a:ext cx="2808229" cy="469280"/>
          </a:xfrm>
          <a:prstGeom prst="cube">
            <a:avLst>
              <a:gd name="adj" fmla="val 85397"/>
            </a:avLst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6429561" y="1548344"/>
            <a:ext cx="761295" cy="445475"/>
          </a:xfrm>
          <a:prstGeom prst="cube">
            <a:avLst>
              <a:gd name="adj" fmla="val 48981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5043" y="1734325"/>
            <a:ext cx="3501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 Antiqua" pitchFamily="18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8476" y="1734325"/>
            <a:ext cx="3501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 Antiqua" pitchFamily="18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639912" y="1846016"/>
            <a:ext cx="79842" cy="79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67939" y="1886794"/>
            <a:ext cx="144303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43025" y="1846873"/>
            <a:ext cx="79842" cy="798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679833" y="1887479"/>
            <a:ext cx="0" cy="68427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03627" y="2338901"/>
            <a:ext cx="3501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 Antiqua" pitchFamily="18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66986" y="1201419"/>
            <a:ext cx="3501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 Antiqua" pitchFamily="18" charset="0"/>
              </a:rPr>
              <a:t>S</a:t>
            </a:r>
          </a:p>
        </p:txBody>
      </p:sp>
      <p:sp>
        <p:nvSpPr>
          <p:cNvPr id="15" name="Isosceles Triangle 14"/>
          <p:cNvSpPr/>
          <p:nvPr/>
        </p:nvSpPr>
        <p:spPr>
          <a:xfrm rot="5400000">
            <a:off x="7236483" y="1829742"/>
            <a:ext cx="130373" cy="11239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Book Antiqu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27333" y="1885937"/>
            <a:ext cx="0" cy="152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V="1">
            <a:off x="6756017" y="1962660"/>
            <a:ext cx="0" cy="152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19385" y="3917053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[cos 90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0=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0]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7960" y="1202187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87960" y="1950512"/>
            <a:ext cx="1031236" cy="275239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87960" y="3018060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6840" y="168910"/>
            <a:ext cx="7702671" cy="935115"/>
            <a:chOff x="536840" y="168910"/>
            <a:chExt cx="7702671" cy="935115"/>
          </a:xfrm>
        </p:grpSpPr>
        <p:sp>
          <p:nvSpPr>
            <p:cNvPr id="2" name="TextBox 1"/>
            <p:cNvSpPr txBox="1"/>
            <p:nvPr/>
          </p:nvSpPr>
          <p:spPr>
            <a:xfrm>
              <a:off x="856880" y="168910"/>
              <a:ext cx="7382631" cy="935115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230188" indent="-230188">
                <a:defRPr b="1">
                  <a:solidFill>
                    <a:prstClr val="black"/>
                  </a:solidFill>
                  <a:latin typeface="Bell MT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517525" indent="-517525"/>
              <a:r>
                <a:rPr lang="en-US" sz="1600" dirty="0" smtClean="0">
                  <a:latin typeface="Book Antiqua" pitchFamily="18" charset="0"/>
                </a:rPr>
                <a:t> 	A </a:t>
              </a:r>
              <a:r>
                <a:rPr lang="en-US" sz="1600" dirty="0">
                  <a:latin typeface="Book Antiqua" pitchFamily="18" charset="0"/>
                </a:rPr>
                <a:t>mass of 10 kg is at a point A on the </a:t>
              </a:r>
              <a:r>
                <a:rPr lang="en-US" sz="1600" dirty="0" smtClean="0">
                  <a:latin typeface="Book Antiqua" pitchFamily="18" charset="0"/>
                </a:rPr>
                <a:t>table. It </a:t>
              </a:r>
              <a:r>
                <a:rPr lang="en-US" sz="1600" dirty="0">
                  <a:latin typeface="Book Antiqua" pitchFamily="18" charset="0"/>
                </a:rPr>
                <a:t>moved to a point B. If the </a:t>
              </a:r>
              <a:r>
                <a:rPr lang="en-US" sz="1600" dirty="0" smtClean="0">
                  <a:latin typeface="Book Antiqua" pitchFamily="18" charset="0"/>
                </a:rPr>
                <a:t>line joining </a:t>
              </a:r>
              <a:r>
                <a:rPr lang="en-US" sz="1600" dirty="0">
                  <a:latin typeface="Book Antiqua" pitchFamily="18" charset="0"/>
                </a:rPr>
                <a:t>A and B is </a:t>
              </a:r>
              <a:r>
                <a:rPr lang="en-US" sz="1600" dirty="0" smtClean="0">
                  <a:latin typeface="Book Antiqua" pitchFamily="18" charset="0"/>
                </a:rPr>
                <a:t>horizontal</a:t>
              </a:r>
              <a:r>
                <a:rPr lang="en-US" sz="1600" dirty="0">
                  <a:latin typeface="Book Antiqua" pitchFamily="18" charset="0"/>
                </a:rPr>
                <a:t>, what is the work done on the object by the </a:t>
              </a:r>
              <a:r>
                <a:rPr lang="en-US" sz="1600" dirty="0" smtClean="0">
                  <a:latin typeface="Book Antiqua" pitchFamily="18" charset="0"/>
                </a:rPr>
                <a:t>gravitational force</a:t>
              </a:r>
              <a:r>
                <a:rPr lang="en-US" sz="1600" dirty="0">
                  <a:latin typeface="Book Antiqua" pitchFamily="18" charset="0"/>
                </a:rPr>
                <a:t>? Explain your answer.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6840" y="316427"/>
              <a:ext cx="640080" cy="64008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glow rad="127000">
                <a:schemeClr val="tx1"/>
              </a:glo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4329" y="337511"/>
              <a:ext cx="4555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extrusionH="57150" contourW="6350" prstMaterial="metal">
                <a:bevelT w="127000" h="31750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rPr>
                <a:t>1</a:t>
              </a:r>
              <a:endParaRPr lang="en-US" sz="3200" b="1" cap="all" dirty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87960" y="252576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09800" y="2504796"/>
            <a:ext cx="7612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= F 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51231" y="2508020"/>
            <a:ext cx="188858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ork done </a:t>
            </a:r>
            <a:endParaRPr lang="en-US" sz="160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6266" y="2504796"/>
            <a:ext cx="11419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Book Antiqua" pitchFamily="18" charset="0"/>
              </a:rPr>
              <a:t>cos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90</a:t>
            </a:r>
            <a:r>
              <a:rPr lang="en-US" sz="1600" b="1" baseline="30000" dirty="0" smtClean="0">
                <a:solidFill>
                  <a:srgbClr val="C00000"/>
                </a:solidFill>
                <a:latin typeface="Book Antiqua" pitchFamily="18" charset="0"/>
              </a:rPr>
              <a:t>0</a:t>
            </a:r>
            <a:endParaRPr lang="en-US" sz="160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87960" y="4596633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7185" y="4594348"/>
            <a:ext cx="2449481" cy="307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Thus work done is zero.</a:t>
            </a:r>
          </a:p>
        </p:txBody>
      </p:sp>
    </p:spTree>
    <p:extLst>
      <p:ext uri="{BB962C8B-B14F-4D97-AF65-F5344CB8AC3E}">
        <p14:creationId xmlns:p14="http://schemas.microsoft.com/office/powerpoint/2010/main" val="28759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9056E-6 L 0.15 4.1905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4" grpId="0"/>
      <p:bldP spid="5" grpId="0"/>
      <p:bldP spid="34" grpId="0"/>
      <p:bldP spid="54" grpId="0"/>
      <p:bldP spid="27" grpId="0"/>
      <p:bldP spid="31" grpId="0"/>
      <p:bldP spid="46" grpId="0"/>
      <p:bldP spid="48" grpId="0"/>
      <p:bldP spid="55" grpId="0"/>
      <p:bldP spid="63" grpId="0"/>
      <p:bldP spid="64" grpId="0"/>
      <p:bldP spid="65" grpId="0"/>
      <p:bldP spid="66" grpId="0"/>
      <p:bldP spid="3" grpId="0" animBg="1"/>
      <p:bldP spid="24" grpId="0" animBg="1"/>
      <p:bldP spid="25" grpId="0" animBg="1"/>
      <p:bldP spid="25" grpId="1" animBg="1"/>
      <p:bldP spid="26" grpId="0"/>
      <p:bldP spid="28" grpId="0"/>
      <p:bldP spid="6" grpId="0" animBg="1"/>
      <p:bldP spid="36" grpId="0" animBg="1"/>
      <p:bldP spid="40" grpId="0"/>
      <p:bldP spid="41" grpId="0"/>
      <p:bldP spid="15" grpId="0" animBg="1"/>
      <p:bldP spid="7" grpId="0"/>
      <p:bldP spid="39" grpId="0" animBg="1"/>
      <p:bldP spid="42" grpId="0" animBg="1"/>
      <p:bldP spid="47" grpId="0" animBg="1"/>
      <p:bldP spid="49" grpId="0" animBg="1"/>
      <p:bldP spid="50" grpId="0"/>
      <p:bldP spid="51" grpId="0"/>
      <p:bldP spid="52" grpId="0"/>
      <p:bldP spid="53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955155" cy="867678"/>
            <a:chOff x="426720" y="195486"/>
            <a:chExt cx="6955155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653943" cy="867678"/>
              <a:chOff x="695856" y="-14311"/>
              <a:chExt cx="6378118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378118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5916426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pair of bullocks exerts a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force of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140 N on a plough. The field</a:t>
                </a:r>
              </a:p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being ploughed is 15 m long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. How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much work is done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in ploughing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length of the field?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90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305685" y="1167344"/>
            <a:ext cx="135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Force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F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6909" y="1167344"/>
            <a:ext cx="91353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140 N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5905" y="1471509"/>
            <a:ext cx="38152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Displacement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8094" y="1911316"/>
            <a:ext cx="354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Work done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6052" y="3320823"/>
            <a:ext cx="127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140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15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877" y="2984619"/>
            <a:ext cx="418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Work done = F × S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0313" y="3659377"/>
            <a:ext cx="100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2100 J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8965" y="1202187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8965" y="1950512"/>
            <a:ext cx="1031236" cy="275239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8965" y="3018060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8965" y="252576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0805" y="2504796"/>
            <a:ext cx="91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= F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  <a:sym typeface="Symbol"/>
              </a:rPr>
              <a:t>×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 S 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2236" y="2508020"/>
            <a:ext cx="146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ork done </a:t>
            </a:r>
            <a:endParaRPr lang="en-US" sz="1600" b="1" baseline="30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22497" y="424815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98190" y="4248150"/>
            <a:ext cx="3466215" cy="5011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Thus work done </a:t>
            </a:r>
            <a:r>
              <a:rPr lang="en-US" sz="1600" dirty="0" smtClean="0">
                <a:solidFill>
                  <a:prstClr val="black"/>
                </a:solidFill>
                <a:latin typeface="Book Antiqua" pitchFamily="18" charset="0"/>
              </a:rPr>
              <a:t>in ploughing the field is 2100 J</a:t>
            </a:r>
            <a:endParaRPr lang="en-US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5332" y="1474128"/>
            <a:ext cx="91353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15 m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9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2" grpId="0" animBg="1"/>
      <p:bldP spid="33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" y="1986506"/>
            <a:ext cx="5191081" cy="3021389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29" y="2038843"/>
            <a:ext cx="3758895" cy="2969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" y="896901"/>
            <a:ext cx="8921427" cy="1294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167" y="59476"/>
            <a:ext cx="7308433" cy="913554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</a:t>
            </a:r>
            <a:r>
              <a:rPr lang="en-US" sz="5395" b="1" dirty="0" smtClean="0"/>
              <a:t>ENERGY </a:t>
            </a:r>
            <a:endParaRPr lang="en-US" sz="5395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8318" y="2202760"/>
            <a:ext cx="7007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/>
              <a:t>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295" y="2202760"/>
            <a:ext cx="83202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chemeClr val="bg1"/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4305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740015" y="59476"/>
            <a:ext cx="4293657" cy="52273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sz="2797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doni MT" pitchFamily="18" charset="0"/>
              </a:rPr>
              <a:t>Types of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5208" y="592383"/>
            <a:ext cx="5467130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rgbClr val="FF0000"/>
                </a:solidFill>
                <a:latin typeface="Bookman Old Style" pitchFamily="18" charset="0"/>
              </a:rPr>
              <a:t>Define energy.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156488" y="915771"/>
            <a:ext cx="1376026" cy="33824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Heat Energy</a:t>
            </a:r>
          </a:p>
        </p:txBody>
      </p:sp>
      <p:pic>
        <p:nvPicPr>
          <p:cNvPr id="5" name="Picture 67" descr="smiley_34"/>
          <p:cNvPicPr>
            <a:picLocks noChangeAspect="1" noChangeArrowheads="1" noCro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8115" y="1476559"/>
            <a:ext cx="6736682" cy="317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1146" y="1433316"/>
            <a:ext cx="1425674" cy="338241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Wind Energy</a:t>
            </a:r>
          </a:p>
        </p:txBody>
      </p:sp>
      <p:pic>
        <p:nvPicPr>
          <p:cNvPr id="7" name="Picture 6" descr="turbines-wa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1" y="1505937"/>
            <a:ext cx="6693954" cy="3159002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827" y="2507736"/>
            <a:ext cx="1777640" cy="33824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l"/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Electrical Energy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56489" y="3038693"/>
            <a:ext cx="1380831" cy="33824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l"/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Light Energy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52510" y="1953305"/>
            <a:ext cx="1526569" cy="338241"/>
          </a:xfrm>
          <a:prstGeom prst="rect">
            <a:avLst/>
          </a:prstGeom>
          <a:solidFill>
            <a:srgbClr val="EF11C5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Sound Energy</a:t>
            </a:r>
          </a:p>
        </p:txBody>
      </p:sp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150794" y="3636211"/>
            <a:ext cx="1376026" cy="33824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en-US" sz="1599" b="1" dirty="0">
                <a:ln w="1905"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Tidal Energy</a:t>
            </a:r>
          </a:p>
        </p:txBody>
      </p:sp>
      <p:pic>
        <p:nvPicPr>
          <p:cNvPr id="12" name="Picture 11" descr="original-dream-start-a-band-time-2012-09-30-17-38-07-userid-1840.jpg"/>
          <p:cNvPicPr>
            <a:picLocks noChangeAspect="1"/>
          </p:cNvPicPr>
          <p:nvPr/>
        </p:nvPicPr>
        <p:blipFill>
          <a:blip r:embed="rId4">
            <a:lum contrast="10000"/>
          </a:blip>
          <a:stretch>
            <a:fillRect/>
          </a:stretch>
        </p:blipFill>
        <p:spPr>
          <a:xfrm>
            <a:off x="2211985" y="1505937"/>
            <a:ext cx="6827005" cy="3184477"/>
          </a:xfrm>
          <a:prstGeom prst="rect">
            <a:avLst/>
          </a:prstGeom>
        </p:spPr>
      </p:pic>
      <p:pic>
        <p:nvPicPr>
          <p:cNvPr id="13" name="Picture 12" descr="300px-Lightning_over_Oradea_Romania_zoom.jpg"/>
          <p:cNvPicPr>
            <a:picLocks noChangeAspect="1"/>
          </p:cNvPicPr>
          <p:nvPr/>
        </p:nvPicPr>
        <p:blipFill>
          <a:blip r:embed="rId5">
            <a:lum bright="-10000" contrast="-10000"/>
          </a:blip>
          <a:stretch>
            <a:fillRect/>
          </a:stretch>
        </p:blipFill>
        <p:spPr>
          <a:xfrm>
            <a:off x="2226178" y="1658759"/>
            <a:ext cx="6798619" cy="3196876"/>
          </a:xfrm>
          <a:prstGeom prst="rect">
            <a:avLst/>
          </a:prstGeom>
        </p:spPr>
      </p:pic>
      <p:pic>
        <p:nvPicPr>
          <p:cNvPr id="14" name="Picture 13" descr="sunrise1.jpg"/>
          <p:cNvPicPr>
            <a:picLocks noChangeAspect="1"/>
          </p:cNvPicPr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211985" y="1554372"/>
            <a:ext cx="6827005" cy="3225134"/>
          </a:xfrm>
          <a:prstGeom prst="rect">
            <a:avLst/>
          </a:prstGeom>
        </p:spPr>
      </p:pic>
      <p:pic>
        <p:nvPicPr>
          <p:cNvPr id="15" name="Picture 14" descr="2012-M03-070312-Neptune-Renewable-tidal-energy-The-Deep-Aquarium-Hull-SGB-em.jpg"/>
          <p:cNvPicPr>
            <a:picLocks noChangeAspect="1"/>
          </p:cNvPicPr>
          <p:nvPr/>
        </p:nvPicPr>
        <p:blipFill>
          <a:blip r:embed="rId7" cstate="print">
            <a:lum contrast="10000"/>
          </a:blip>
          <a:stretch>
            <a:fillRect/>
          </a:stretch>
        </p:blipFill>
        <p:spPr>
          <a:xfrm>
            <a:off x="2211985" y="1469198"/>
            <a:ext cx="6767969" cy="33864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55209" y="896901"/>
            <a:ext cx="288555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/>
              <a:t>It is the capacity to do work</a:t>
            </a:r>
            <a:r>
              <a:rPr lang="en-US" sz="1798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7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88319" y="744642"/>
            <a:ext cx="3055150" cy="39974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1998" dirty="0">
                <a:latin typeface="Arial Black" pitchFamily="34" charset="0"/>
              </a:rPr>
              <a:t>Potential Energy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070043" y="725549"/>
            <a:ext cx="2977732" cy="39974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1998" dirty="0">
                <a:latin typeface="Arial Black" pitchFamily="34" charset="0"/>
              </a:rPr>
              <a:t>Kinetic Energy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00154" y="135606"/>
            <a:ext cx="3170566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998" b="1" dirty="0">
                <a:ln w="1905"/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Mechanical Energy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744892" y="440125"/>
            <a:ext cx="524750" cy="366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8778" y="516253"/>
            <a:ext cx="394242" cy="369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6988" y="2038844"/>
            <a:ext cx="4385012" cy="2833706"/>
            <a:chOff x="2906487" y="1918073"/>
            <a:chExt cx="2976299" cy="4776786"/>
          </a:xfrm>
        </p:grpSpPr>
        <p:pic>
          <p:nvPicPr>
            <p:cNvPr id="22" name="Picture 21" descr="ckemissl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6487" y="1918073"/>
              <a:ext cx="2976299" cy="26771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2" descr="cheetah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7574" y="4319527"/>
              <a:ext cx="2975212" cy="2375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4" name="TextBox 23"/>
          <p:cNvSpPr txBox="1"/>
          <p:nvPr/>
        </p:nvSpPr>
        <p:spPr>
          <a:xfrm>
            <a:off x="2206416" y="4186231"/>
            <a:ext cx="1452899" cy="522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7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MOTION</a:t>
            </a:r>
          </a:p>
        </p:txBody>
      </p:sp>
      <p:pic>
        <p:nvPicPr>
          <p:cNvPr id="25" name="Picture 24" descr="man_on_mountain_top297x403.jpg"/>
          <p:cNvPicPr>
            <a:picLocks noChangeAspect="1"/>
          </p:cNvPicPr>
          <p:nvPr/>
        </p:nvPicPr>
        <p:blipFill>
          <a:blip r:embed="rId4"/>
          <a:srcRect r="62174"/>
          <a:stretch>
            <a:fillRect/>
          </a:stretch>
        </p:blipFill>
        <p:spPr>
          <a:xfrm>
            <a:off x="4646016" y="2023625"/>
            <a:ext cx="4297381" cy="278057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3996384" y="3666700"/>
            <a:ext cx="221863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1408" y="2982590"/>
            <a:ext cx="315820" cy="159895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599" b="1" dirty="0"/>
              <a:t>H</a:t>
            </a:r>
          </a:p>
          <a:p>
            <a:r>
              <a:rPr lang="en-US" sz="1599" b="1" dirty="0"/>
              <a:t>E</a:t>
            </a:r>
          </a:p>
          <a:p>
            <a:r>
              <a:rPr lang="en-US" sz="1599" b="1" dirty="0"/>
              <a:t>I</a:t>
            </a:r>
          </a:p>
          <a:p>
            <a:r>
              <a:rPr lang="en-US" sz="1599" b="1" dirty="0"/>
              <a:t>G</a:t>
            </a:r>
          </a:p>
          <a:p>
            <a:r>
              <a:rPr lang="en-US" sz="1599" b="1" dirty="0"/>
              <a:t>H</a:t>
            </a:r>
          </a:p>
          <a:p>
            <a:r>
              <a:rPr lang="en-US" sz="1599" b="1" dirty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53040" y="3104657"/>
            <a:ext cx="888011" cy="522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7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6488" y="1204186"/>
            <a:ext cx="4385012" cy="834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8" b="1" dirty="0"/>
              <a:t>The energy possessed by virtue of it’s motion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0" y="1201419"/>
            <a:ext cx="4385012" cy="8346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8" b="1" dirty="0"/>
              <a:t>The energy possessed by virtue of it’s position or shape.</a:t>
            </a:r>
          </a:p>
        </p:txBody>
      </p:sp>
    </p:spTree>
    <p:extLst>
      <p:ext uri="{BB962C8B-B14F-4D97-AF65-F5344CB8AC3E}">
        <p14:creationId xmlns:p14="http://schemas.microsoft.com/office/powerpoint/2010/main" val="32070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4" grpId="0"/>
      <p:bldP spid="27" grpId="0" animBg="1"/>
      <p:bldP spid="28" grpId="0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MODULE-06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64" y="1049118"/>
            <a:ext cx="5165222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Work done in lifting an object.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062" y="1606924"/>
            <a:ext cx="8837449" cy="83022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591" indent="-342591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Work done against gravity is independent of path followed by the object.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7246578" cy="761295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</p:spTree>
    <p:extLst>
      <p:ext uri="{BB962C8B-B14F-4D97-AF65-F5344CB8AC3E}">
        <p14:creationId xmlns:p14="http://schemas.microsoft.com/office/powerpoint/2010/main" val="16142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7836148" y="2143063"/>
            <a:ext cx="563358" cy="563358"/>
          </a:xfrm>
          <a:prstGeom prst="ellipse">
            <a:avLst/>
          </a:prstGeom>
          <a:solidFill>
            <a:srgbClr val="E484D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35" name="Rectangle 34"/>
          <p:cNvSpPr/>
          <p:nvPr/>
        </p:nvSpPr>
        <p:spPr>
          <a:xfrm>
            <a:off x="1222303" y="3047559"/>
            <a:ext cx="1160975" cy="380648"/>
          </a:xfrm>
          <a:prstGeom prst="rect">
            <a:avLst/>
          </a:prstGeom>
          <a:gradFill flip="none" rotWithShape="1">
            <a:gsLst>
              <a:gs pos="0">
                <a:srgbClr val="7C0E48">
                  <a:shade val="30000"/>
                  <a:satMod val="115000"/>
                </a:srgbClr>
              </a:gs>
              <a:gs pos="50000">
                <a:srgbClr val="7C0E48">
                  <a:shade val="67500"/>
                  <a:satMod val="115000"/>
                </a:srgbClr>
              </a:gs>
              <a:gs pos="100000">
                <a:srgbClr val="7C0E4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99"/>
          </a:p>
        </p:txBody>
      </p:sp>
      <p:sp>
        <p:nvSpPr>
          <p:cNvPr id="2" name="TextBox 1"/>
          <p:cNvSpPr txBox="1"/>
          <p:nvPr/>
        </p:nvSpPr>
        <p:spPr>
          <a:xfrm>
            <a:off x="156489" y="135606"/>
            <a:ext cx="6699397" cy="58423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Derive an expression for the work done in lifting an object of mass ‘m’ to a height ‘h’.</a:t>
            </a:r>
            <a:endParaRPr lang="en-US" sz="1599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489" y="801024"/>
            <a:ext cx="5024547" cy="33824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Let us consider an object of mass ‘m’.</a:t>
            </a:r>
            <a:endParaRPr lang="en-US" sz="1599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41219" y="1024358"/>
            <a:ext cx="0" cy="5623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81843" y="1593044"/>
            <a:ext cx="31875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</a:t>
            </a:r>
            <a:endParaRPr lang="en-IN" sz="1798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41219" y="1937913"/>
            <a:ext cx="0" cy="5623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62530" y="2256628"/>
            <a:ext cx="39659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 </a:t>
            </a:r>
            <a:endParaRPr lang="en-IN" sz="1599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114750" y="1144357"/>
            <a:ext cx="0" cy="127164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489" y="1220451"/>
            <a:ext cx="7384563" cy="338241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the work done in lifting the object of mass ‘m’ to a height ‘h’.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490" y="1530734"/>
            <a:ext cx="1370331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Work done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4563" y="1530734"/>
            <a:ext cx="1065813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Force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2438" y="1529065"/>
            <a:ext cx="30451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×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375" y="1529065"/>
            <a:ext cx="167484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Displacement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561" y="1820026"/>
            <a:ext cx="532907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F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1339" y="1818357"/>
            <a:ext cx="30451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×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5405" y="1818357"/>
            <a:ext cx="38064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s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4562" y="2073822"/>
            <a:ext cx="730843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ma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22694" y="2072153"/>
            <a:ext cx="38064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h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638917" y="2004372"/>
            <a:ext cx="819387" cy="411861"/>
          </a:xfrm>
          <a:prstGeom prst="wedgeEllipseCallout">
            <a:avLst>
              <a:gd name="adj1" fmla="val 72216"/>
              <a:gd name="adj2" fmla="val -392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b="1" dirty="0">
                <a:latin typeface="Bookman Old Style" panose="02050604050505020204" pitchFamily="18" charset="0"/>
              </a:rPr>
              <a:t>ma</a:t>
            </a:r>
            <a:endParaRPr lang="en-IN" sz="1599" b="1" dirty="0">
              <a:latin typeface="Bookman Old Style" panose="02050604050505020204" pitchFamily="18" charset="0"/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2242438" y="2079255"/>
            <a:ext cx="2596177" cy="475479"/>
          </a:xfrm>
          <a:prstGeom prst="wedgeEllipseCallout">
            <a:avLst>
              <a:gd name="adj1" fmla="val -44427"/>
              <a:gd name="adj2" fmla="val -52081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b="1" dirty="0">
                <a:latin typeface="Bookman Old Style" panose="02050604050505020204" pitchFamily="18" charset="0"/>
              </a:rPr>
              <a:t>Height – ‘h’</a:t>
            </a:r>
            <a:endParaRPr lang="en-IN" sz="1599" b="1" dirty="0"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4562" y="2333844"/>
            <a:ext cx="921167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2019692" y="2590761"/>
            <a:ext cx="2436144" cy="799403"/>
          </a:xfrm>
          <a:prstGeom prst="wedgeEllipseCallout">
            <a:avLst>
              <a:gd name="adj1" fmla="val -44427"/>
              <a:gd name="adj2" fmla="val -52081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 b="1" dirty="0">
                <a:latin typeface="Bookman Old Style" panose="02050604050505020204" pitchFamily="18" charset="0"/>
              </a:rPr>
              <a:t>Acceleration due to gravity (a) = g</a:t>
            </a:r>
            <a:endParaRPr lang="en-IN" sz="1599" b="1" dirty="0"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0043" y="2333844"/>
            <a:ext cx="40629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489" y="2652221"/>
            <a:ext cx="5861971" cy="33824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the work done is given by the equation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6821" y="3053903"/>
            <a:ext cx="921167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= mgh</a:t>
            </a:r>
            <a:endParaRPr lang="en-US" sz="1599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2302" y="3053903"/>
            <a:ext cx="40629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chemeClr val="bg1"/>
                </a:solidFill>
                <a:latin typeface="Bookman Old Style" pitchFamily="18" charset="0"/>
              </a:rPr>
              <a:t>W</a:t>
            </a:r>
            <a:endParaRPr lang="en-US" sz="1599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489" y="3429564"/>
            <a:ext cx="921167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Where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301" y="3425713"/>
            <a:ext cx="64229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0000FF"/>
                </a:solidFill>
                <a:latin typeface="Bookman Old Style" pitchFamily="18" charset="0"/>
              </a:rPr>
              <a:t>W =</a:t>
            </a:r>
            <a:endParaRPr lang="en-US" sz="1599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6820" y="3421863"/>
            <a:ext cx="190323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0000FF"/>
                </a:solidFill>
                <a:latin typeface="Bookman Old Style" pitchFamily="18" charset="0"/>
              </a:rPr>
              <a:t>work done</a:t>
            </a:r>
            <a:endParaRPr lang="en-US" sz="1599" b="1" baseline="30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1226" y="3666636"/>
            <a:ext cx="64229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7C0E48"/>
                </a:solidFill>
                <a:latin typeface="Bookman Old Style" pitchFamily="18" charset="0"/>
              </a:rPr>
              <a:t>m =</a:t>
            </a:r>
            <a:endParaRPr lang="en-US" sz="1599" b="1" baseline="30000" dirty="0">
              <a:solidFill>
                <a:srgbClr val="7C0E48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1745" y="3662786"/>
            <a:ext cx="2212831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7C0E48"/>
                </a:solidFill>
                <a:latin typeface="Bookman Old Style" pitchFamily="18" charset="0"/>
              </a:rPr>
              <a:t>Mass of the object</a:t>
            </a:r>
            <a:endParaRPr lang="en-US" sz="1599" b="1" baseline="30000" dirty="0">
              <a:solidFill>
                <a:srgbClr val="7C0E48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2422" y="3913565"/>
            <a:ext cx="64229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FF6600"/>
                </a:solidFill>
                <a:latin typeface="Bookman Old Style" pitchFamily="18" charset="0"/>
              </a:rPr>
              <a:t>g =</a:t>
            </a:r>
            <a:endParaRPr lang="en-US" sz="1599" b="1" baseline="30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1745" y="3909715"/>
            <a:ext cx="3202515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FF6600"/>
                </a:solidFill>
                <a:latin typeface="Bookman Old Style" pitchFamily="18" charset="0"/>
              </a:rPr>
              <a:t>Acceleration due to gravity</a:t>
            </a:r>
            <a:endParaRPr lang="en-US" sz="1599" b="1" baseline="30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2596" y="4199543"/>
            <a:ext cx="642299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EF11C5"/>
                </a:solidFill>
                <a:latin typeface="Bookman Old Style" pitchFamily="18" charset="0"/>
              </a:rPr>
              <a:t>h =</a:t>
            </a:r>
            <a:endParaRPr lang="en-US" sz="1599" b="1" baseline="30000" dirty="0">
              <a:solidFill>
                <a:srgbClr val="EF11C5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916" y="4195692"/>
            <a:ext cx="4112898" cy="3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EF11C5"/>
                </a:solidFill>
                <a:latin typeface="Bookman Old Style" pitchFamily="18" charset="0"/>
              </a:rPr>
              <a:t>Height to which the object is raised</a:t>
            </a:r>
            <a:endParaRPr lang="en-US" sz="1599" b="1" baseline="30000" dirty="0">
              <a:solidFill>
                <a:srgbClr val="EF11C5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359" y="4438291"/>
            <a:ext cx="7744105" cy="64573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This work done is stored in the form of Gravitational potential energy.</a:t>
            </a:r>
            <a:endParaRPr lang="en-US" sz="1798" b="1" baseline="30000" dirty="0">
              <a:latin typeface="Bookman Old Style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056527" y="2358684"/>
            <a:ext cx="122601" cy="1226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8" name="Rectangle 47"/>
          <p:cNvSpPr/>
          <p:nvPr/>
        </p:nvSpPr>
        <p:spPr>
          <a:xfrm>
            <a:off x="7944906" y="801179"/>
            <a:ext cx="39659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B </a:t>
            </a:r>
            <a:endParaRPr lang="en-IN" sz="1599" dirty="0"/>
          </a:p>
        </p:txBody>
      </p:sp>
      <p:sp>
        <p:nvSpPr>
          <p:cNvPr id="49" name="Oval 48"/>
          <p:cNvSpPr/>
          <p:nvPr/>
        </p:nvSpPr>
        <p:spPr>
          <a:xfrm>
            <a:off x="8053449" y="1121645"/>
            <a:ext cx="122601" cy="1226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50" name="Rectangle 49"/>
          <p:cNvSpPr/>
          <p:nvPr/>
        </p:nvSpPr>
        <p:spPr>
          <a:xfrm>
            <a:off x="7954478" y="2452380"/>
            <a:ext cx="396594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A </a:t>
            </a:r>
            <a:endParaRPr lang="en-IN" sz="1599" dirty="0"/>
          </a:p>
        </p:txBody>
      </p:sp>
    </p:spTree>
    <p:extLst>
      <p:ext uri="{BB962C8B-B14F-4D97-AF65-F5344CB8AC3E}">
        <p14:creationId xmlns:p14="http://schemas.microsoft.com/office/powerpoint/2010/main" val="38273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35" grpId="0" animBg="1"/>
      <p:bldP spid="2" grpId="0" animBg="1"/>
      <p:bldP spid="3" grpId="0" animBg="1"/>
      <p:bldP spid="7" grpId="0"/>
      <p:bldP spid="10" grpId="0"/>
      <p:bldP spid="10" grpId="1"/>
      <p:bldP spid="15" grpId="0" animBg="1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 animBg="1"/>
      <p:bldP spid="27" grpId="1" animBg="1"/>
      <p:bldP spid="28" grpId="0" animBg="1"/>
      <p:bldP spid="28" grpId="1" animBg="1"/>
      <p:bldP spid="29" grpId="0"/>
      <p:bldP spid="30" grpId="0" animBg="1"/>
      <p:bldP spid="30" grpId="1" animBg="1"/>
      <p:bldP spid="31" grpId="0"/>
      <p:bldP spid="32" grpId="0" animBg="1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7" grpId="0" animBg="1"/>
      <p:bldP spid="48" grpId="0"/>
      <p:bldP spid="49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33615" cy="896875"/>
            <a:chOff x="426720" y="195486"/>
            <a:chExt cx="6833615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32403" cy="896875"/>
              <a:chOff x="695856" y="-14311"/>
              <a:chExt cx="626161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5822638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porter lifts a luggage of 15 kg from the ground and puts it on his head 1.5 m above the ground. Calculate the work done by him on the luggage.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(g = 10ms</a:t>
                </a:r>
                <a:r>
                  <a:rPr lang="en-IN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-2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)</a:t>
                </a:r>
                <a:endParaRPr lang="en-IN" sz="16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85875" y="1093200"/>
            <a:ext cx="2211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Mass of luggage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91370" y="1093200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207" y="1337270"/>
            <a:ext cx="2211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Displacement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93702" y="1337270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1.5 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2006" y="167760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50734" y="1659705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9408" y="1659705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2006" y="208559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62851" y="206769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47409" y="2067694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 × g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66714" y="2320591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1272" y="2320591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 × s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2006" y="2729613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55284" y="2711717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32222" y="2711717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 × 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302011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547664" y="302011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932222" y="3020114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15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27863" y="3020114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1966" y="3333750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554014" y="3333750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932222" y="3333750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150 N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78261" y="2711717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55199" y="2711717"/>
            <a:ext cx="91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 × s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38593" y="302011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070641" y="302011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55199" y="3020114"/>
            <a:ext cx="771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150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174288" y="3020114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1.5 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44943" y="3333750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076991" y="3333750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455199" y="3333750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225 J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10800000">
            <a:off x="3373928" y="2806128"/>
            <a:ext cx="0" cy="937595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21918" y="4072733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70503" y="4038178"/>
            <a:ext cx="2410897" cy="37187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work done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is 225 J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3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9" grpId="0"/>
      <p:bldP spid="50" grpId="0"/>
      <p:bldP spid="51" grpId="0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ight Arrow 100"/>
          <p:cNvSpPr/>
          <p:nvPr/>
        </p:nvSpPr>
        <p:spPr>
          <a:xfrm>
            <a:off x="5019585" y="4312816"/>
            <a:ext cx="1467031" cy="5725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16" name="Rectangle 15"/>
          <p:cNvSpPr/>
          <p:nvPr/>
        </p:nvSpPr>
        <p:spPr>
          <a:xfrm>
            <a:off x="1922695" y="2676805"/>
            <a:ext cx="1299809" cy="454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99" dirty="0"/>
          </a:p>
        </p:txBody>
      </p:sp>
      <p:sp>
        <p:nvSpPr>
          <p:cNvPr id="2" name="TextBox 1"/>
          <p:cNvSpPr txBox="1"/>
          <p:nvPr/>
        </p:nvSpPr>
        <p:spPr>
          <a:xfrm>
            <a:off x="164141" y="148590"/>
            <a:ext cx="7909816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rgbClr val="0000FF"/>
                </a:solidFill>
                <a:latin typeface="Bookman Old Style" pitchFamily="18" charset="0"/>
              </a:rPr>
              <a:t>Does the gravitational potential energy of the body depend </a:t>
            </a:r>
          </a:p>
          <a:p>
            <a:r>
              <a:rPr lang="en-US" sz="1798" b="1" dirty="0">
                <a:solidFill>
                  <a:srgbClr val="0000FF"/>
                </a:solidFill>
                <a:latin typeface="Bookman Old Style" pitchFamily="18" charset="0"/>
              </a:rPr>
              <a:t>on the path along which the body is moved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877" y="1201419"/>
            <a:ext cx="98056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u="sng" dirty="0">
                <a:latin typeface="Bookman Old Style" pitchFamily="18" charset="0"/>
              </a:rPr>
              <a:t>Case 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693" y="1201419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09922" y="1368260"/>
            <a:ext cx="0" cy="160537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2693" y="2713752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991961" y="1293181"/>
            <a:ext cx="7117" cy="663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10642" y="2380903"/>
            <a:ext cx="0" cy="637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2585" y="1993225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66693" y="3171492"/>
            <a:ext cx="2372958" cy="152400"/>
            <a:chOff x="1363724" y="3333750"/>
            <a:chExt cx="2375155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63724" y="3333750"/>
              <a:ext cx="23751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43867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60020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6172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2325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8477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24630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40783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56935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73088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9240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05393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1546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37698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53851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4343611" y="1125290"/>
            <a:ext cx="0" cy="371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01789" y="2660892"/>
            <a:ext cx="1299809" cy="454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99" dirty="0"/>
          </a:p>
        </p:txBody>
      </p:sp>
      <p:sp>
        <p:nvSpPr>
          <p:cNvPr id="44" name="TextBox 43"/>
          <p:cNvSpPr txBox="1"/>
          <p:nvPr/>
        </p:nvSpPr>
        <p:spPr>
          <a:xfrm>
            <a:off x="5601787" y="1185507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089018" y="1352347"/>
            <a:ext cx="137590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01787" y="2697838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671056" y="1277267"/>
            <a:ext cx="7117" cy="6636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89736" y="2364991"/>
            <a:ext cx="0" cy="637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11680" y="1977313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045788" y="3155579"/>
            <a:ext cx="2372958" cy="152400"/>
            <a:chOff x="1363724" y="3333750"/>
            <a:chExt cx="2375155" cy="1524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363724" y="3333750"/>
              <a:ext cx="23751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43867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60020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76172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92325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8477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24630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40783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56935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3088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89240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05393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21546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37698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3851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7464921" y="1350640"/>
            <a:ext cx="0" cy="10877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94592" y="2420690"/>
            <a:ext cx="137590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102203" y="2420690"/>
            <a:ext cx="0" cy="5640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53004" y="1125289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57308" y="2180599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78155" y="2192090"/>
            <a:ext cx="3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B</a:t>
            </a:r>
          </a:p>
        </p:txBody>
      </p:sp>
      <p:sp>
        <p:nvSpPr>
          <p:cNvPr id="75" name="Oval 74"/>
          <p:cNvSpPr/>
          <p:nvPr/>
        </p:nvSpPr>
        <p:spPr>
          <a:xfrm>
            <a:off x="2368050" y="2885202"/>
            <a:ext cx="76130" cy="99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76" name="Oval 75"/>
          <p:cNvSpPr/>
          <p:nvPr/>
        </p:nvSpPr>
        <p:spPr>
          <a:xfrm>
            <a:off x="2371857" y="1311671"/>
            <a:ext cx="76130" cy="99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77" name="Oval 76"/>
          <p:cNvSpPr/>
          <p:nvPr/>
        </p:nvSpPr>
        <p:spPr>
          <a:xfrm>
            <a:off x="6045106" y="1304069"/>
            <a:ext cx="76130" cy="99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78" name="Oval 77"/>
          <p:cNvSpPr/>
          <p:nvPr/>
        </p:nvSpPr>
        <p:spPr>
          <a:xfrm>
            <a:off x="6061093" y="2924843"/>
            <a:ext cx="76130" cy="993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66" name="TextBox 65"/>
          <p:cNvSpPr txBox="1"/>
          <p:nvPr/>
        </p:nvSpPr>
        <p:spPr>
          <a:xfrm>
            <a:off x="4229" y="3273963"/>
            <a:ext cx="4110994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Work done in moving the body along the path AB to rise it to a height ‘h’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51432" y="3768063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02083" y="3768063"/>
            <a:ext cx="7225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F × S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917784" y="4342249"/>
            <a:ext cx="1467031" cy="5725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83" name="TextBox 82"/>
          <p:cNvSpPr txBox="1"/>
          <p:nvPr/>
        </p:nvSpPr>
        <p:spPr>
          <a:xfrm>
            <a:off x="909051" y="3768063"/>
            <a:ext cx="465510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55528" y="4037730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06179" y="4058934"/>
            <a:ext cx="5570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456" y="4043559"/>
            <a:ext cx="3414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h</a:t>
            </a:r>
            <a:endParaRPr lang="en-IN" sz="1798" dirty="0"/>
          </a:p>
        </p:txBody>
      </p:sp>
      <p:sp>
        <p:nvSpPr>
          <p:cNvPr id="86" name="TextBox 85"/>
          <p:cNvSpPr txBox="1"/>
          <p:nvPr/>
        </p:nvSpPr>
        <p:spPr>
          <a:xfrm>
            <a:off x="1355528" y="4431831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6179" y="4453035"/>
            <a:ext cx="5570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7784" y="4431831"/>
            <a:ext cx="465510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76600" y="1243512"/>
            <a:ext cx="98056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u="sng" dirty="0">
                <a:latin typeface="Bookman Old Style" pitchFamily="18" charset="0"/>
              </a:rPr>
              <a:t>Case ii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48130" y="3273963"/>
            <a:ext cx="433938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Work done in moving the body along the path AE to rise it to a height ‘h’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2426" y="3768063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13077" y="3768063"/>
            <a:ext cx="7225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F × 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20045" y="3768063"/>
            <a:ext cx="465510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6522" y="4037730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717173" y="4058934"/>
            <a:ext cx="5570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81449" y="4043559"/>
            <a:ext cx="34144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dirty="0">
                <a:latin typeface="Bookman Old Style" pitchFamily="18" charset="0"/>
              </a:rPr>
              <a:t>h</a:t>
            </a:r>
            <a:endParaRPr lang="en-IN" sz="1798" dirty="0"/>
          </a:p>
        </p:txBody>
      </p:sp>
      <p:sp>
        <p:nvSpPr>
          <p:cNvPr id="98" name="TextBox 97"/>
          <p:cNvSpPr txBox="1"/>
          <p:nvPr/>
        </p:nvSpPr>
        <p:spPr>
          <a:xfrm>
            <a:off x="5466522" y="4431831"/>
            <a:ext cx="33907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17173" y="4453035"/>
            <a:ext cx="55703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28778" y="4431831"/>
            <a:ext cx="465510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W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87297" y="2480319"/>
            <a:ext cx="3800514" cy="1168539"/>
          </a:xfrm>
          <a:prstGeom prst="wedgeEllipseCallout">
            <a:avLst>
              <a:gd name="adj1" fmla="val 42973"/>
              <a:gd name="adj2" fmla="val 80744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man Old Style" pitchFamily="18" charset="0"/>
              </a:rPr>
              <a:t>The net displacement from initial &amp; final position (h)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4142" y="149602"/>
            <a:ext cx="7130551" cy="8302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the work done against gravity is independent of the path along which the body is moved &amp; it depends only on the initial &amp; final positions of the body.  </a:t>
            </a:r>
          </a:p>
        </p:txBody>
      </p:sp>
    </p:spTree>
    <p:extLst>
      <p:ext uri="{BB962C8B-B14F-4D97-AF65-F5344CB8AC3E}">
        <p14:creationId xmlns:p14="http://schemas.microsoft.com/office/powerpoint/2010/main" val="19216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1565E-6 L 3.61111E-6 -0.2880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14048E-6 L -4.16667E-6 -0.09089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9089 L 0.13282 -0.0899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82 -0.08999 L 0.13282 -0.2832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82 -0.2829 L -0.00052 -0.2829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6" grpId="0" animBg="1"/>
      <p:bldP spid="16" grpId="1" animBg="1"/>
      <p:bldP spid="2" grpId="0"/>
      <p:bldP spid="12" grpId="0"/>
      <p:bldP spid="14" grpId="0"/>
      <p:bldP spid="17" grpId="0"/>
      <p:bldP spid="20" grpId="0"/>
      <p:bldP spid="42" grpId="0" animBg="1"/>
      <p:bldP spid="42" grpId="1" animBg="1"/>
      <p:bldP spid="42" grpId="2" animBg="1"/>
      <p:bldP spid="42" grpId="3" animBg="1"/>
      <p:bldP spid="42" grpId="4" animBg="1"/>
      <p:bldP spid="44" grpId="0"/>
      <p:bldP spid="46" grpId="0"/>
      <p:bldP spid="49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66" grpId="0"/>
      <p:bldP spid="68" grpId="0"/>
      <p:bldP spid="69" grpId="0"/>
      <p:bldP spid="79" grpId="0" animBg="1"/>
      <p:bldP spid="83" grpId="0"/>
      <p:bldP spid="84" grpId="0"/>
      <p:bldP spid="85" grpId="0"/>
      <p:bldP spid="4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 animBg="1"/>
      <p:bldP spid="102" grpId="1" animBg="1"/>
      <p:bldP spid="1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7078979" cy="867678"/>
            <a:chOff x="426720" y="195486"/>
            <a:chExt cx="7078979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777767" cy="867678"/>
              <a:chOff x="695856" y="-14311"/>
              <a:chExt cx="6496809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378118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6089898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object of mass 12 kg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is at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certain height above the ground.</a:t>
                </a:r>
              </a:p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If the potential energy of the object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is 480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J, find the height at which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object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is with respect to the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ground. Given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, g = 10 m s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–2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90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11868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95446" y="1089282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12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6468" y="1391134"/>
            <a:ext cx="2297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Potential Energy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P.E.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95446" y="1391134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480 J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995" y="217593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812" y="2158035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60428" y="2158035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86448" y="2979039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50064" y="2979039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7882" y="2586373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2006" y="2996935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93384" y="2568477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57000" y="2568477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C00000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3688" y="3293549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686050" y="3293549"/>
            <a:ext cx="6523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480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49380" y="3293549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12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831219" y="3291113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413058" y="3288677"/>
            <a:ext cx="537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3688" y="3763697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828924" y="3763697"/>
            <a:ext cx="509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249380" y="376369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519368" y="3619170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480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579830" y="3930707"/>
            <a:ext cx="37151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519368" y="3884853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120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70038" y="4174259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835274" y="4174259"/>
            <a:ext cx="509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255730" y="4174259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 m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22006" y="461913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87623" y="4606307"/>
            <a:ext cx="3346277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The object is at the height of 4 m.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311868" y="1667289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595446" y="1667289"/>
            <a:ext cx="1183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10 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–2</a:t>
            </a:r>
          </a:p>
        </p:txBody>
      </p:sp>
    </p:spTree>
    <p:extLst>
      <p:ext uri="{BB962C8B-B14F-4D97-AF65-F5344CB8AC3E}">
        <p14:creationId xmlns:p14="http://schemas.microsoft.com/office/powerpoint/2010/main" val="39121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4" grpId="0" animBg="1"/>
      <p:bldP spid="25" grpId="0" animBg="1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3" grpId="0"/>
      <p:bldP spid="45" grpId="0"/>
      <p:bldP spid="46" grpId="0"/>
      <p:bldP spid="47" grpId="0"/>
      <p:bldP spid="48" grpId="0"/>
      <p:bldP spid="49" grpId="0" animBg="1"/>
      <p:bldP spid="50" grpId="0" animBg="1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3" name="Group 2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261616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Find the energy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possessed by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object of mass 10 kg when it is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at a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height of 6 m above the ground. Given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, 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= 9.8 m s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–2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40490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2200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1600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55178" y="1089282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1391134"/>
            <a:ext cx="19160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Displacement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55178" y="1391134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6 m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194" y="1698660"/>
            <a:ext cx="19160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59172" y="1698660"/>
            <a:ext cx="1234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9.8 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–2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995" y="2141285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86448" y="2931790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50064" y="2931790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44200" y="3212392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10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41091" y="3212392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9.8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17155" y="3212392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247628" y="3508044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588 J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7882" y="253912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2006" y="294968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93384" y="2521228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257000" y="2521228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C00000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596812" y="2123389"/>
            <a:ext cx="175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Potential energy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260428" y="2123389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2006" y="395272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7624" y="3939902"/>
            <a:ext cx="3031836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The potential energy is 588 J.</a:t>
            </a:r>
          </a:p>
        </p:txBody>
      </p:sp>
    </p:spTree>
    <p:extLst>
      <p:ext uri="{BB962C8B-B14F-4D97-AF65-F5344CB8AC3E}">
        <p14:creationId xmlns:p14="http://schemas.microsoft.com/office/powerpoint/2010/main" val="33106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MODULE-07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61" y="1049118"/>
            <a:ext cx="3011179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Concept of work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592" y="1606924"/>
            <a:ext cx="4580668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Unit of work (S.I &amp; CGS)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7246578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133" y="2186642"/>
            <a:ext cx="2171982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Define 1J </a:t>
            </a:r>
          </a:p>
        </p:txBody>
      </p:sp>
    </p:spTree>
    <p:extLst>
      <p:ext uri="{BB962C8B-B14F-4D97-AF65-F5344CB8AC3E}">
        <p14:creationId xmlns:p14="http://schemas.microsoft.com/office/powerpoint/2010/main" val="97945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770" y="1049118"/>
            <a:ext cx="6401597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Work done in terms of  change in K.E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116" y="1606924"/>
            <a:ext cx="8765266" cy="83022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591" indent="-342591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To find the work done by the force in case of change in K.E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7246578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</p:spTree>
    <p:extLst>
      <p:ext uri="{BB962C8B-B14F-4D97-AF65-F5344CB8AC3E}">
        <p14:creationId xmlns:p14="http://schemas.microsoft.com/office/powerpoint/2010/main" val="3105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1654" y="4377425"/>
            <a:ext cx="6775526" cy="624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98">
              <a:solidFill>
                <a:schemeClr val="tx1"/>
              </a:solidFill>
            </a:endParaRPr>
          </a:p>
        </p:txBody>
      </p:sp>
      <p:sp>
        <p:nvSpPr>
          <p:cNvPr id="100" name="Double Bracket 99"/>
          <p:cNvSpPr/>
          <p:nvPr/>
        </p:nvSpPr>
        <p:spPr>
          <a:xfrm>
            <a:off x="2485980" y="1674327"/>
            <a:ext cx="630288" cy="794267"/>
          </a:xfrm>
          <a:custGeom>
            <a:avLst/>
            <a:gdLst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300614 w 1261745"/>
              <a:gd name="connsiteY0" fmla="*/ 794266 h 794266"/>
              <a:gd name="connsiteX1" fmla="*/ 0 w 1261745"/>
              <a:gd name="connsiteY1" fmla="*/ 493652 h 794266"/>
              <a:gd name="connsiteX2" fmla="*/ 0 w 1261745"/>
              <a:gd name="connsiteY2" fmla="*/ 300614 h 794266"/>
              <a:gd name="connsiteX3" fmla="*/ 300614 w 1261745"/>
              <a:gd name="connsiteY3" fmla="*/ 0 h 794266"/>
              <a:gd name="connsiteX4" fmla="*/ 961131 w 1261745"/>
              <a:gd name="connsiteY4" fmla="*/ 0 h 794266"/>
              <a:gd name="connsiteX5" fmla="*/ 1261745 w 1261745"/>
              <a:gd name="connsiteY5" fmla="*/ 300614 h 794266"/>
              <a:gd name="connsiteX6" fmla="*/ 1261745 w 1261745"/>
              <a:gd name="connsiteY6" fmla="*/ 493652 h 794266"/>
              <a:gd name="connsiteX7" fmla="*/ 961131 w 1261745"/>
              <a:gd name="connsiteY7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0 w 1261745"/>
              <a:gd name="connsiteY0" fmla="*/ 493652 h 794266"/>
              <a:gd name="connsiteX1" fmla="*/ 0 w 1261745"/>
              <a:gd name="connsiteY1" fmla="*/ 300614 h 794266"/>
              <a:gd name="connsiteX2" fmla="*/ 300614 w 1261745"/>
              <a:gd name="connsiteY2" fmla="*/ 0 h 794266"/>
              <a:gd name="connsiteX3" fmla="*/ 961131 w 1261745"/>
              <a:gd name="connsiteY3" fmla="*/ 0 h 794266"/>
              <a:gd name="connsiteX4" fmla="*/ 1261745 w 1261745"/>
              <a:gd name="connsiteY4" fmla="*/ 300614 h 794266"/>
              <a:gd name="connsiteX5" fmla="*/ 1261745 w 1261745"/>
              <a:gd name="connsiteY5" fmla="*/ 493652 h 794266"/>
              <a:gd name="connsiteX6" fmla="*/ 961131 w 1261745"/>
              <a:gd name="connsiteY6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0 w 1261745"/>
              <a:gd name="connsiteY0" fmla="*/ 493652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961131 w 1261745"/>
              <a:gd name="connsiteY0" fmla="*/ 0 h 794266"/>
              <a:gd name="connsiteX1" fmla="*/ 1261745 w 1261745"/>
              <a:gd name="connsiteY1" fmla="*/ 300614 h 794266"/>
              <a:gd name="connsiteX2" fmla="*/ 1261745 w 1261745"/>
              <a:gd name="connsiteY2" fmla="*/ 493652 h 794266"/>
              <a:gd name="connsiteX3" fmla="*/ 961131 w 1261745"/>
              <a:gd name="connsiteY3" fmla="*/ 794266 h 79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745" h="794266" stroke="0" extrusionOk="0">
                <a:moveTo>
                  <a:pt x="0" y="300614"/>
                </a:moveTo>
                <a:cubicBezTo>
                  <a:pt x="0" y="134589"/>
                  <a:pt x="134589" y="0"/>
                  <a:pt x="300614" y="0"/>
                </a:cubicBezTo>
                <a:lnTo>
                  <a:pt x="961131" y="0"/>
                </a:lnTo>
                <a:cubicBezTo>
                  <a:pt x="1127156" y="0"/>
                  <a:pt x="1261745" y="134589"/>
                  <a:pt x="1261745" y="300614"/>
                </a:cubicBezTo>
                <a:lnTo>
                  <a:pt x="1261745" y="493652"/>
                </a:lnTo>
                <a:cubicBezTo>
                  <a:pt x="1261745" y="659677"/>
                  <a:pt x="1127156" y="794266"/>
                  <a:pt x="961131" y="794266"/>
                </a:cubicBezTo>
                <a:lnTo>
                  <a:pt x="300614" y="794266"/>
                </a:lnTo>
                <a:cubicBezTo>
                  <a:pt x="134589" y="794266"/>
                  <a:pt x="0" y="659677"/>
                  <a:pt x="0" y="493652"/>
                </a:cubicBezTo>
                <a:lnTo>
                  <a:pt x="0" y="300614"/>
                </a:lnTo>
                <a:close/>
              </a:path>
              <a:path w="1261745" h="794266" fill="none">
                <a:moveTo>
                  <a:pt x="961131" y="0"/>
                </a:moveTo>
                <a:cubicBezTo>
                  <a:pt x="1127156" y="0"/>
                  <a:pt x="1261745" y="134589"/>
                  <a:pt x="1261745" y="300614"/>
                </a:cubicBezTo>
                <a:lnTo>
                  <a:pt x="1261745" y="493652"/>
                </a:lnTo>
                <a:cubicBezTo>
                  <a:pt x="1261745" y="659677"/>
                  <a:pt x="1127156" y="794266"/>
                  <a:pt x="961131" y="79426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998" dirty="0"/>
              <a:t>            </a:t>
            </a:r>
          </a:p>
        </p:txBody>
      </p:sp>
      <p:sp>
        <p:nvSpPr>
          <p:cNvPr id="101" name="Double Bracket 99"/>
          <p:cNvSpPr/>
          <p:nvPr/>
        </p:nvSpPr>
        <p:spPr>
          <a:xfrm flipH="1">
            <a:off x="2138501" y="1701354"/>
            <a:ext cx="630288" cy="794267"/>
          </a:xfrm>
          <a:custGeom>
            <a:avLst/>
            <a:gdLst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300614 w 1261745"/>
              <a:gd name="connsiteY0" fmla="*/ 794266 h 794266"/>
              <a:gd name="connsiteX1" fmla="*/ 0 w 1261745"/>
              <a:gd name="connsiteY1" fmla="*/ 493652 h 794266"/>
              <a:gd name="connsiteX2" fmla="*/ 0 w 1261745"/>
              <a:gd name="connsiteY2" fmla="*/ 300614 h 794266"/>
              <a:gd name="connsiteX3" fmla="*/ 300614 w 1261745"/>
              <a:gd name="connsiteY3" fmla="*/ 0 h 794266"/>
              <a:gd name="connsiteX4" fmla="*/ 961131 w 1261745"/>
              <a:gd name="connsiteY4" fmla="*/ 0 h 794266"/>
              <a:gd name="connsiteX5" fmla="*/ 1261745 w 1261745"/>
              <a:gd name="connsiteY5" fmla="*/ 300614 h 794266"/>
              <a:gd name="connsiteX6" fmla="*/ 1261745 w 1261745"/>
              <a:gd name="connsiteY6" fmla="*/ 493652 h 794266"/>
              <a:gd name="connsiteX7" fmla="*/ 961131 w 1261745"/>
              <a:gd name="connsiteY7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0 w 1261745"/>
              <a:gd name="connsiteY0" fmla="*/ 493652 h 794266"/>
              <a:gd name="connsiteX1" fmla="*/ 0 w 1261745"/>
              <a:gd name="connsiteY1" fmla="*/ 300614 h 794266"/>
              <a:gd name="connsiteX2" fmla="*/ 300614 w 1261745"/>
              <a:gd name="connsiteY2" fmla="*/ 0 h 794266"/>
              <a:gd name="connsiteX3" fmla="*/ 961131 w 1261745"/>
              <a:gd name="connsiteY3" fmla="*/ 0 h 794266"/>
              <a:gd name="connsiteX4" fmla="*/ 1261745 w 1261745"/>
              <a:gd name="connsiteY4" fmla="*/ 300614 h 794266"/>
              <a:gd name="connsiteX5" fmla="*/ 1261745 w 1261745"/>
              <a:gd name="connsiteY5" fmla="*/ 493652 h 794266"/>
              <a:gd name="connsiteX6" fmla="*/ 961131 w 1261745"/>
              <a:gd name="connsiteY6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0 w 1261745"/>
              <a:gd name="connsiteY0" fmla="*/ 493652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0" fmla="*/ 0 w 1261745"/>
              <a:gd name="connsiteY0" fmla="*/ 300614 h 794266"/>
              <a:gd name="connsiteX1" fmla="*/ 300614 w 1261745"/>
              <a:gd name="connsiteY1" fmla="*/ 0 h 794266"/>
              <a:gd name="connsiteX2" fmla="*/ 961131 w 1261745"/>
              <a:gd name="connsiteY2" fmla="*/ 0 h 794266"/>
              <a:gd name="connsiteX3" fmla="*/ 1261745 w 1261745"/>
              <a:gd name="connsiteY3" fmla="*/ 300614 h 794266"/>
              <a:gd name="connsiteX4" fmla="*/ 1261745 w 1261745"/>
              <a:gd name="connsiteY4" fmla="*/ 493652 h 794266"/>
              <a:gd name="connsiteX5" fmla="*/ 961131 w 1261745"/>
              <a:gd name="connsiteY5" fmla="*/ 794266 h 794266"/>
              <a:gd name="connsiteX6" fmla="*/ 300614 w 1261745"/>
              <a:gd name="connsiteY6" fmla="*/ 794266 h 794266"/>
              <a:gd name="connsiteX7" fmla="*/ 0 w 1261745"/>
              <a:gd name="connsiteY7" fmla="*/ 493652 h 794266"/>
              <a:gd name="connsiteX8" fmla="*/ 0 w 1261745"/>
              <a:gd name="connsiteY8" fmla="*/ 300614 h 794266"/>
              <a:gd name="connsiteX0" fmla="*/ 961131 w 1261745"/>
              <a:gd name="connsiteY0" fmla="*/ 0 h 794266"/>
              <a:gd name="connsiteX1" fmla="*/ 1261745 w 1261745"/>
              <a:gd name="connsiteY1" fmla="*/ 300614 h 794266"/>
              <a:gd name="connsiteX2" fmla="*/ 1261745 w 1261745"/>
              <a:gd name="connsiteY2" fmla="*/ 493652 h 794266"/>
              <a:gd name="connsiteX3" fmla="*/ 961131 w 1261745"/>
              <a:gd name="connsiteY3" fmla="*/ 794266 h 79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745" h="794266" stroke="0" extrusionOk="0">
                <a:moveTo>
                  <a:pt x="0" y="300614"/>
                </a:moveTo>
                <a:cubicBezTo>
                  <a:pt x="0" y="134589"/>
                  <a:pt x="134589" y="0"/>
                  <a:pt x="300614" y="0"/>
                </a:cubicBezTo>
                <a:lnTo>
                  <a:pt x="961131" y="0"/>
                </a:lnTo>
                <a:cubicBezTo>
                  <a:pt x="1127156" y="0"/>
                  <a:pt x="1261745" y="134589"/>
                  <a:pt x="1261745" y="300614"/>
                </a:cubicBezTo>
                <a:lnTo>
                  <a:pt x="1261745" y="493652"/>
                </a:lnTo>
                <a:cubicBezTo>
                  <a:pt x="1261745" y="659677"/>
                  <a:pt x="1127156" y="794266"/>
                  <a:pt x="961131" y="794266"/>
                </a:cubicBezTo>
                <a:lnTo>
                  <a:pt x="300614" y="794266"/>
                </a:lnTo>
                <a:cubicBezTo>
                  <a:pt x="134589" y="794266"/>
                  <a:pt x="0" y="659677"/>
                  <a:pt x="0" y="493652"/>
                </a:cubicBezTo>
                <a:lnTo>
                  <a:pt x="0" y="300614"/>
                </a:lnTo>
                <a:close/>
              </a:path>
              <a:path w="1261745" h="794266" fill="none">
                <a:moveTo>
                  <a:pt x="961131" y="0"/>
                </a:moveTo>
                <a:cubicBezTo>
                  <a:pt x="1127156" y="0"/>
                  <a:pt x="1261745" y="134589"/>
                  <a:pt x="1261745" y="300614"/>
                </a:cubicBezTo>
                <a:lnTo>
                  <a:pt x="1261745" y="493652"/>
                </a:lnTo>
                <a:cubicBezTo>
                  <a:pt x="1261745" y="659677"/>
                  <a:pt x="1127156" y="794266"/>
                  <a:pt x="961131" y="79426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998" dirty="0"/>
              <a:t>            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251315" y="2140477"/>
            <a:ext cx="69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9375" y="1798053"/>
            <a:ext cx="55669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v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  <a:r>
              <a:rPr lang="en-US" sz="1998" b="1" dirty="0">
                <a:latin typeface="Bookman Old Style" pitchFamily="18" charset="0"/>
              </a:rPr>
              <a:t> 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6699" y="1798053"/>
            <a:ext cx="34448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  <a:sym typeface="Symbol"/>
              </a:rPr>
              <a:t>-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6072" y="1798053"/>
            <a:ext cx="55669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u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  <a:r>
              <a:rPr lang="en-US" sz="1998" b="1" dirty="0">
                <a:latin typeface="Bookman Old Style" pitchFamily="18" charset="0"/>
              </a:rPr>
              <a:t> 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74732" y="2101583"/>
            <a:ext cx="556698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2a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47" y="82551"/>
            <a:ext cx="7295745" cy="7072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591" indent="-342591">
              <a:buFont typeface="+mj-lt"/>
              <a:buAutoNum type="arabicPeriod"/>
            </a:pPr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Derive an expression of work done in terms of change in kinetic energy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747" y="819151"/>
            <a:ext cx="90086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Work 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043" y="844550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743" y="838438"/>
            <a:ext cx="1256442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Force 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9726" y="827522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  <a:sym typeface="Symbol"/>
              </a:rPr>
              <a:t> 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115" y="844550"/>
            <a:ext cx="243614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displacement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0043" y="1187451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4745" y="1187451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F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293" y="1187451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  <a:sym typeface="Symbol"/>
              </a:rPr>
              <a:t>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0372" y="1187451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S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125539" y="800945"/>
            <a:ext cx="2360015" cy="1694676"/>
          </a:xfrm>
          <a:prstGeom prst="wedgeEllipseCallout">
            <a:avLst>
              <a:gd name="adj1" fmla="val -94176"/>
              <a:gd name="adj2" fmla="val -1637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8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9815" y="1064294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v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1110" y="1061119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5211" y="1061119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u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2566" y="1061119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3342" y="1061119"/>
            <a:ext cx="821881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2as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8789" y="1394752"/>
            <a:ext cx="96256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2as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1110" y="1394752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7264" y="1394752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v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32566" y="1394752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-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3342" y="1394752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u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1159" y="1670719"/>
            <a:ext cx="39841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s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2076" y="1670719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4577" y="1650637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v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9878" y="1650637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-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0655" y="1650637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u</a:t>
            </a:r>
            <a:r>
              <a:rPr lang="en-US" sz="1998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099214" y="1975519"/>
            <a:ext cx="7163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14456" y="1975519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2a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4801" y="1938905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2708" y="1935094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m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8376" y="1927237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a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6160" y="1923426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  <a:sym typeface="Symbol"/>
              </a:rPr>
              <a:t>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4283" y="2658486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3563" y="2526008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1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50690" y="2848985"/>
            <a:ext cx="3225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458305" y="2824101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2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82488" y="2670669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m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13649" y="2702994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(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10660" y="2702994"/>
            <a:ext cx="51191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v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9942" y="2702994"/>
            <a:ext cx="261109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-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80197" y="2702994"/>
            <a:ext cx="51191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u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89767" y="2702994"/>
            <a:ext cx="51191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)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70043" y="3328017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0692" y="3180786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1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1467819" y="3503763"/>
            <a:ext cx="3225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75434" y="3478879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2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66307" y="3293631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m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83596" y="3293631"/>
            <a:ext cx="57682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 v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70668" y="3302668"/>
            <a:ext cx="51191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-</a:t>
            </a:r>
            <a:endParaRPr lang="en-US" sz="1998" b="1" baseline="30000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76443" y="3180786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1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593571" y="3503763"/>
            <a:ext cx="3225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601186" y="3478879"/>
            <a:ext cx="334335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2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30448" y="3304741"/>
            <a:ext cx="438977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m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30298" y="3304741"/>
            <a:ext cx="56428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u</a:t>
            </a:r>
            <a:r>
              <a:rPr lang="en-US" sz="1998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6387" y="3873576"/>
            <a:ext cx="450433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91084" y="3873576"/>
            <a:ext cx="1536767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K.E </a:t>
            </a:r>
            <a:r>
              <a:rPr lang="en-US" sz="1998" b="1" baseline="-25000" dirty="0">
                <a:latin typeface="Bookman Old Style" pitchFamily="18" charset="0"/>
              </a:rPr>
              <a:t>(final)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823" y="3865952"/>
            <a:ext cx="261109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-</a:t>
            </a:r>
            <a:endParaRPr lang="en-US" sz="1998" b="1" baseline="-25000" dirty="0"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38005" y="3874092"/>
            <a:ext cx="1786254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K.E </a:t>
            </a:r>
            <a:r>
              <a:rPr lang="en-US" sz="1998" b="1" baseline="-25000" dirty="0">
                <a:latin typeface="Bookman Old Style" pitchFamily="18" charset="0"/>
              </a:rPr>
              <a:t>(initial)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156488" y="1429808"/>
            <a:ext cx="1049083" cy="554182"/>
          </a:xfrm>
          <a:prstGeom prst="wedgeEllipseCallout">
            <a:avLst>
              <a:gd name="adj1" fmla="val 75256"/>
              <a:gd name="adj2" fmla="val -50214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8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1" y="1502104"/>
            <a:ext cx="601106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F = 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0836" y="1493073"/>
            <a:ext cx="832430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  ma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9073" y="4377425"/>
            <a:ext cx="4437760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= </a:t>
            </a:r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Change in kinetic energy</a:t>
            </a:r>
            <a:endParaRPr lang="en-US" sz="1998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28418" y="4379766"/>
            <a:ext cx="2020992" cy="3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Work done </a:t>
            </a:r>
            <a:endParaRPr lang="en-US" sz="1998" b="1" baseline="30000" dirty="0"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359" y="4392429"/>
            <a:ext cx="1004645" cy="70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b="1" dirty="0">
                <a:latin typeface="Bookman Old Style" pitchFamily="18" charset="0"/>
              </a:rPr>
              <a:t>Thus ,</a:t>
            </a:r>
            <a:endParaRPr lang="en-US" sz="1998" b="1" baseline="30000" dirty="0"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2604797" y="2183453"/>
            <a:ext cx="165472" cy="242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634782" y="2019505"/>
            <a:ext cx="165472" cy="242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591265" y="3172320"/>
            <a:ext cx="3569137" cy="817199"/>
            <a:chOff x="-4142019" y="1320801"/>
            <a:chExt cx="3572442" cy="817956"/>
          </a:xfrm>
        </p:grpSpPr>
        <p:sp>
          <p:nvSpPr>
            <p:cNvPr id="96" name="Rectangle 95"/>
            <p:cNvSpPr/>
            <p:nvPr/>
          </p:nvSpPr>
          <p:spPr>
            <a:xfrm>
              <a:off x="-4142019" y="1447800"/>
              <a:ext cx="8338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98" b="1" dirty="0">
                  <a:latin typeface="Symbol" pitchFamily="18" charset="2"/>
                </a:rPr>
                <a:t>\</a:t>
              </a:r>
              <a:r>
                <a:rPr lang="en-US" sz="1998" b="1" dirty="0">
                  <a:latin typeface="Arial" pitchFamily="34" charset="0"/>
                  <a:cs typeface="Arial" pitchFamily="34" charset="0"/>
                </a:rPr>
                <a:t>K.E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-3388976" y="1320801"/>
              <a:ext cx="2819399" cy="817956"/>
              <a:chOff x="1360824" y="5181597"/>
              <a:chExt cx="2819399" cy="817956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693334" y="5181597"/>
                <a:ext cx="548556" cy="679630"/>
                <a:chOff x="-5188293" y="2703254"/>
                <a:chExt cx="548556" cy="679630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-5188293" y="2703254"/>
                  <a:ext cx="5485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98" b="1" dirty="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-5149544" y="2996235"/>
                  <a:ext cx="2249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/>
                <p:cNvSpPr/>
                <p:nvPr/>
              </p:nvSpPr>
              <p:spPr>
                <a:xfrm>
                  <a:off x="-5165595" y="2982774"/>
                  <a:ext cx="3273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998" b="1" dirty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en-US" sz="1998" b="1" dirty="0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1972734" y="5291667"/>
                <a:ext cx="22074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998" b="1" dirty="0">
                    <a:latin typeface="Arial" pitchFamily="34" charset="0"/>
                    <a:cs typeface="Arial" pitchFamily="34" charset="0"/>
                  </a:rPr>
                  <a:t>mv</a:t>
                </a:r>
                <a:r>
                  <a:rPr lang="en-US" sz="1998" b="1" baseline="50000" dirty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998" b="1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r>
                  <a:rPr lang="en-US" sz="1998" b="1" dirty="0">
                    <a:latin typeface="Arial" pitchFamily="34" charset="0"/>
                    <a:cs typeface="Arial" pitchFamily="34" charset="0"/>
                  </a:rPr>
                  <a:t> (when u=0ms</a:t>
                </a:r>
                <a:r>
                  <a:rPr lang="en-US" sz="1998" b="1" baseline="30000" dirty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en-US" sz="1998" b="1" dirty="0"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824" y="5308600"/>
                <a:ext cx="304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998" b="1" dirty="0">
                    <a:latin typeface="Arial" pitchFamily="34" charset="0"/>
                    <a:cs typeface="Arial" pitchFamily="34" charset="0"/>
                  </a:rPr>
                  <a:t>=</a:t>
                </a:r>
              </a:p>
            </p:txBody>
          </p:sp>
        </p:grpSp>
      </p:grpSp>
      <p:sp>
        <p:nvSpPr>
          <p:cNvPr id="13" name="Rounded Rectangular Callout 12"/>
          <p:cNvSpPr/>
          <p:nvPr/>
        </p:nvSpPr>
        <p:spPr>
          <a:xfrm>
            <a:off x="384877" y="2197794"/>
            <a:ext cx="4220806" cy="904941"/>
          </a:xfrm>
          <a:prstGeom prst="wedgeRoundRectCallout">
            <a:avLst>
              <a:gd name="adj1" fmla="val -44549"/>
              <a:gd name="adj2" fmla="val -16517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98" b="1" dirty="0"/>
              <a:t>The work done is equal to the kinetic energy when an object starts from rest.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92632" y="3223841"/>
            <a:ext cx="937075" cy="6497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/>
              <a:t>0 J</a:t>
            </a:r>
          </a:p>
        </p:txBody>
      </p:sp>
    </p:spTree>
    <p:extLst>
      <p:ext uri="{BB962C8B-B14F-4D97-AF65-F5344CB8AC3E}">
        <p14:creationId xmlns:p14="http://schemas.microsoft.com/office/powerpoint/2010/main" val="35848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42" grpId="0"/>
      <p:bldP spid="43" grpId="0"/>
      <p:bldP spid="44" grpId="0"/>
      <p:bldP spid="49" grpId="0"/>
      <p:bldP spid="2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2" grpId="1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7" grpId="0"/>
      <p:bldP spid="38" grpId="0"/>
      <p:bldP spid="39" grpId="0"/>
      <p:bldP spid="40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3" grpId="0" animBg="1"/>
      <p:bldP spid="33" grpId="1" animBg="1"/>
      <p:bldP spid="34" grpId="0"/>
      <p:bldP spid="34" grpId="1"/>
      <p:bldP spid="35" grpId="0"/>
      <p:bldP spid="35" grpId="1"/>
      <p:bldP spid="84" grpId="0"/>
      <p:bldP spid="98" grpId="0"/>
      <p:bldP spid="99" grpId="0"/>
      <p:bldP spid="13" grpId="0" animBg="1"/>
      <p:bldP spid="13" grpId="1" animBg="1"/>
      <p:bldP spid="27" grpId="0" animBg="1"/>
      <p:bldP spid="2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3" name="Group 2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261616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object of mass 15 kg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is moving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with a uniform velocity of</a:t>
                </a:r>
              </a:p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4 m s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–1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 What is the kinetic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energy possessed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by the object?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40490" y="3739575"/>
                <a:ext cx="455573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6" name="Rounded Rectangle 15"/>
          <p:cNvSpPr/>
          <p:nvPr/>
        </p:nvSpPr>
        <p:spPr>
          <a:xfrm>
            <a:off x="52200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71600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5178" y="1089282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15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71600" y="1389357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v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55178" y="1389357"/>
            <a:ext cx="10807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6995" y="1759458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11439" y="1741562"/>
            <a:ext cx="679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55178" y="1741562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2871" y="2199275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4019" y="2181379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240683" y="218137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30810" y="2023497"/>
            <a:ext cx="797622" cy="656306"/>
            <a:chOff x="4606745" y="2614038"/>
            <a:chExt cx="401336" cy="656306"/>
          </a:xfrm>
        </p:grpSpPr>
        <p:sp>
          <p:nvSpPr>
            <p:cNvPr id="32" name="TextBox 31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C00000"/>
                  </a:solidFill>
                </a:rPr>
                <a:t>mv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2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29644" y="331636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519764" y="3158480"/>
            <a:ext cx="256788" cy="656306"/>
            <a:chOff x="4606745" y="2614038"/>
            <a:chExt cx="129207" cy="656306"/>
          </a:xfrm>
        </p:grpSpPr>
        <p:sp>
          <p:nvSpPr>
            <p:cNvPr id="38" name="TextBox 37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757392" y="3310880"/>
            <a:ext cx="625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15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6033" y="3318350"/>
            <a:ext cx="751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(4)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226216" y="385089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16336" y="3693016"/>
            <a:ext cx="256788" cy="656306"/>
            <a:chOff x="4606745" y="2614038"/>
            <a:chExt cx="129207" cy="656306"/>
          </a:xfrm>
        </p:grpSpPr>
        <p:sp>
          <p:nvSpPr>
            <p:cNvPr id="46" name="TextBox 45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753964" y="3845416"/>
            <a:ext cx="625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15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2605" y="3852886"/>
            <a:ext cx="960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4 × 4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16995" y="2750954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676440" y="2733058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233104" y="273305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523231" y="2574182"/>
            <a:ext cx="797622" cy="656306"/>
            <a:chOff x="4606745" y="2614038"/>
            <a:chExt cx="401336" cy="656306"/>
          </a:xfrm>
        </p:grpSpPr>
        <p:sp>
          <p:nvSpPr>
            <p:cNvPr id="55" name="TextBox 54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>
            <a:off x="2564521" y="4116788"/>
            <a:ext cx="202112" cy="170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699792" y="40976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3440820" y="3945340"/>
            <a:ext cx="202112" cy="170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82354" y="368158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2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224877" y="438809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33945" y="4382616"/>
            <a:ext cx="1042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15 × 2 × 4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229644" y="467194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8712" y="4666461"/>
            <a:ext cx="1042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120 J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995936" y="435721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89546" y="4344392"/>
            <a:ext cx="4071854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The kinetic energy of the object is 120 J.</a:t>
            </a:r>
          </a:p>
        </p:txBody>
      </p:sp>
    </p:spTree>
    <p:extLst>
      <p:ext uri="{BB962C8B-B14F-4D97-AF65-F5344CB8AC3E}">
        <p14:creationId xmlns:p14="http://schemas.microsoft.com/office/powerpoint/2010/main" val="28889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25" grpId="0" animBg="1"/>
      <p:bldP spid="26" grpId="0"/>
      <p:bldP spid="27" grpId="0"/>
      <p:bldP spid="28" grpId="0" animBg="1"/>
      <p:bldP spid="29" grpId="0"/>
      <p:bldP spid="30" grpId="0"/>
      <p:bldP spid="36" grpId="0"/>
      <p:bldP spid="42" grpId="0"/>
      <p:bldP spid="43" grpId="0"/>
      <p:bldP spid="44" grpId="0"/>
      <p:bldP spid="49" grpId="0"/>
      <p:bldP spid="50" grpId="0"/>
      <p:bldP spid="51" grpId="0" animBg="1"/>
      <p:bldP spid="52" grpId="0"/>
      <p:bldP spid="53" grpId="0"/>
      <p:bldP spid="60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33615" cy="896875"/>
            <a:chOff x="426720" y="195486"/>
            <a:chExt cx="6833615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32403" cy="896875"/>
              <a:chOff x="695856" y="-14311"/>
              <a:chExt cx="626161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724693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Certain force acting on a 20 kg mass changes its velocity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from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5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m s</a:t>
                </a:r>
                <a:r>
                  <a:rPr lang="en-IN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to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2 m s</a:t>
                </a:r>
                <a:r>
                  <a:rPr lang="en-IN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 Calculate the work done by the force.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42939" y="1093200"/>
            <a:ext cx="1258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39408" y="1093200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00150" y="1383958"/>
            <a:ext cx="189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u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39408" y="1383958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 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94867" y="1707654"/>
            <a:ext cx="189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Final 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v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9408" y="1707654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 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2006" y="2092218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350734" y="2074322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39408" y="2074322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6" y="248197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62851" y="2464078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7409" y="2464078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 × g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2006" y="2845051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60215" y="2840732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done(W)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048889" y="2840732"/>
            <a:ext cx="18646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Change in K.E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48377" y="3147814"/>
            <a:ext cx="12362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(final)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99860" y="3147814"/>
            <a:ext cx="129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(initial)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050307" y="357383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18452" y="3414959"/>
            <a:ext cx="820165" cy="656306"/>
            <a:chOff x="4190245" y="2614038"/>
            <a:chExt cx="820165" cy="656306"/>
          </a:xfrm>
        </p:grpSpPr>
        <p:sp>
          <p:nvSpPr>
            <p:cNvPr id="33" name="TextBox 32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65103" y="3571976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433248" y="3413098"/>
            <a:ext cx="820165" cy="656306"/>
            <a:chOff x="4190245" y="2614038"/>
            <a:chExt cx="820165" cy="656306"/>
          </a:xfrm>
        </p:grpSpPr>
        <p:sp>
          <p:nvSpPr>
            <p:cNvPr id="39" name="TextBox 38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59832" y="413504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27977" y="3976165"/>
            <a:ext cx="653670" cy="656306"/>
            <a:chOff x="4190245" y="2614038"/>
            <a:chExt cx="653670" cy="656306"/>
          </a:xfrm>
        </p:grpSpPr>
        <p:sp>
          <p:nvSpPr>
            <p:cNvPr id="45" name="TextBox 44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471296" y="2771045"/>
              <a:ext cx="3726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03727" y="4133178"/>
            <a:ext cx="8968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(v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– u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370340" y="127876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633080" y="1119883"/>
            <a:ext cx="1015423" cy="656306"/>
            <a:chOff x="4190245" y="2614038"/>
            <a:chExt cx="1015423" cy="656306"/>
          </a:xfrm>
        </p:grpSpPr>
        <p:sp>
          <p:nvSpPr>
            <p:cNvPr id="52" name="TextBox 51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1296" y="2771045"/>
              <a:ext cx="7343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× 20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345191" y="1276896"/>
            <a:ext cx="1403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[(2)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– (5)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]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370340" y="185829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639132" y="1699420"/>
            <a:ext cx="1015423" cy="656306"/>
            <a:chOff x="4190245" y="2614038"/>
            <a:chExt cx="1015423" cy="656306"/>
          </a:xfrm>
        </p:grpSpPr>
        <p:sp>
          <p:nvSpPr>
            <p:cNvPr id="59" name="TextBox 58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471296" y="2771045"/>
              <a:ext cx="7343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× 20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351244" y="1856433"/>
            <a:ext cx="830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[4 – 25]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739932" y="2119593"/>
            <a:ext cx="224289" cy="133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08064" y="2217847"/>
            <a:ext cx="35665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1175" y="2141647"/>
            <a:ext cx="42059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10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34401" y="1941765"/>
            <a:ext cx="293831" cy="15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370340" y="246444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697119" y="2462576"/>
            <a:ext cx="121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  ×  (– 21)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370340" y="273725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97119" y="2737252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 210 J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516880" y="3075806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6880" y="3389666"/>
            <a:ext cx="3498167" cy="72467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The work done by the force is 210 J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and the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negative sign indicates the applied force is retarding in nature.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5436096" y="1131590"/>
            <a:ext cx="0" cy="356051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80112" y="2737252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012160" y="2737252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9" grpId="0"/>
      <p:bldP spid="30" grpId="0"/>
      <p:bldP spid="31" grpId="0"/>
      <p:bldP spid="37" grpId="0"/>
      <p:bldP spid="43" grpId="0"/>
      <p:bldP spid="49" grpId="0"/>
      <p:bldP spid="50" grpId="0"/>
      <p:bldP spid="56" grpId="0"/>
      <p:bldP spid="57" grpId="0"/>
      <p:bldP spid="63" grpId="0"/>
      <p:bldP spid="65" grpId="0"/>
      <p:bldP spid="66" grpId="0"/>
      <p:bldP spid="68" grpId="0"/>
      <p:bldP spid="74" grpId="0"/>
      <p:bldP spid="75" grpId="0"/>
      <p:bldP spid="76" grpId="0"/>
      <p:bldP spid="77" grpId="0" animBg="1"/>
      <p:bldP spid="78" grpId="0" animBg="1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MODULE-08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137" y="286273"/>
            <a:ext cx="6547137" cy="39974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912" indent="-624912">
              <a:tabLst>
                <a:tab pos="624912" algn="l"/>
                <a:tab pos="1035705" algn="l"/>
              </a:tabLst>
            </a:pPr>
            <a:r>
              <a:rPr lang="en-US" sz="1998" b="1" dirty="0">
                <a:solidFill>
                  <a:schemeClr val="bg1"/>
                </a:solidFill>
                <a:latin typeface="Bookman Old Style" pitchFamily="18" charset="0"/>
              </a:rPr>
              <a:t>Give reason kinetic energy is always positive. </a:t>
            </a:r>
            <a:endParaRPr lang="en-US" sz="1998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4016" y="984688"/>
            <a:ext cx="3578087" cy="368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912" indent="-624912" algn="just">
              <a:tabLst>
                <a:tab pos="624912" algn="l"/>
                <a:tab pos="1035705" algn="l"/>
              </a:tabLst>
            </a:pPr>
            <a:r>
              <a:rPr lang="en-US" sz="1798" b="1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Formula : ½ mv</a:t>
            </a:r>
            <a:r>
              <a:rPr lang="en-US" sz="1798" b="1" baseline="30000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476" y="1441465"/>
            <a:ext cx="3578087" cy="368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4912" indent="-624912" algn="just">
              <a:tabLst>
                <a:tab pos="624912" algn="l"/>
                <a:tab pos="1035705" algn="l"/>
              </a:tabLst>
            </a:pPr>
            <a:r>
              <a:rPr lang="en-US" sz="1798" b="1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Mass  is always positive. </a:t>
            </a:r>
            <a:endParaRPr lang="en-US" sz="1798" b="1" baseline="30000" dirty="0">
              <a:solidFill>
                <a:srgbClr val="002060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229" y="1898242"/>
            <a:ext cx="7856764" cy="6457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35705" algn="l"/>
              </a:tabLst>
            </a:pPr>
            <a:r>
              <a:rPr lang="en-US" sz="1798" b="1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‘v’ can be either positive or negative but v</a:t>
            </a:r>
            <a:r>
              <a:rPr lang="en-US" sz="1798" b="1" baseline="30000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2</a:t>
            </a:r>
            <a:r>
              <a:rPr lang="en-US" sz="1798" b="1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 is always positive.</a:t>
            </a:r>
            <a:endParaRPr lang="en-US" sz="1798" b="1" baseline="30000" dirty="0">
              <a:solidFill>
                <a:srgbClr val="002060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2448" y="2735666"/>
            <a:ext cx="5329066" cy="3689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35705" algn="l"/>
              </a:tabLst>
            </a:pPr>
            <a:r>
              <a:rPr lang="en-US" sz="1798" b="1" dirty="0">
                <a:solidFill>
                  <a:srgbClr val="002060"/>
                </a:solidFill>
                <a:latin typeface="Arial Black" pitchFamily="34" charset="0"/>
                <a:cs typeface="Times New Roman" pitchFamily="18" charset="0"/>
              </a:rPr>
              <a:t>K.E exists in only one form - POSITIVE</a:t>
            </a:r>
            <a:endParaRPr lang="en-US" sz="1798" b="1" baseline="30000" dirty="0">
              <a:solidFill>
                <a:srgbClr val="002060"/>
              </a:solidFill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8" name="Picture 7" descr="set_6_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7" y="1110812"/>
            <a:ext cx="166737" cy="166737"/>
          </a:xfrm>
          <a:prstGeom prst="rect">
            <a:avLst/>
          </a:prstGeom>
        </p:spPr>
      </p:pic>
      <p:pic>
        <p:nvPicPr>
          <p:cNvPr id="9" name="Picture 8" descr="set_6_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0" y="1567589"/>
            <a:ext cx="166737" cy="166737"/>
          </a:xfrm>
          <a:prstGeom prst="rect">
            <a:avLst/>
          </a:prstGeom>
        </p:spPr>
      </p:pic>
      <p:pic>
        <p:nvPicPr>
          <p:cNvPr id="10" name="Picture 9" descr="set_6_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98" y="2024366"/>
            <a:ext cx="166737" cy="1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33615" cy="896875"/>
            <a:chOff x="426720" y="195486"/>
            <a:chExt cx="6833615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32403" cy="896875"/>
              <a:chOff x="695856" y="-14311"/>
              <a:chExt cx="626161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724693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Calculate the work required to be done to stop a car of 1500 kg moving at a velocity of 60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km/h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3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0729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7476" y="1055100"/>
            <a:ext cx="2070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Mass of the car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95743" y="1055100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9538" y="1345165"/>
            <a:ext cx="1969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u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95743" y="1345165"/>
            <a:ext cx="1162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60km/h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95743" y="1755369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60 × 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04235" y="1571850"/>
            <a:ext cx="400827" cy="656306"/>
            <a:chOff x="4190245" y="2614038"/>
            <a:chExt cx="400827" cy="656306"/>
          </a:xfrm>
        </p:grpSpPr>
        <p:sp>
          <p:nvSpPr>
            <p:cNvPr id="19" name="TextBox 18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18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287741" y="2942191"/>
              <a:ext cx="20583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H="1">
            <a:off x="4010225" y="1953402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51274" y="19798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3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588634" y="1813907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39329" y="160258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10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05456" y="1731784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-1</a:t>
            </a:r>
            <a:endParaRPr lang="en-US" sz="16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63909" y="174382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91445" y="1584122"/>
            <a:ext cx="422591" cy="656306"/>
            <a:chOff x="4179363" y="2614038"/>
            <a:chExt cx="422591" cy="656306"/>
          </a:xfrm>
        </p:grpSpPr>
        <p:sp>
          <p:nvSpPr>
            <p:cNvPr id="29" name="TextBox 28"/>
            <p:cNvSpPr txBox="1"/>
            <p:nvPr/>
          </p:nvSpPr>
          <p:spPr>
            <a:xfrm>
              <a:off x="4179363" y="2614038"/>
              <a:ext cx="4225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277449" y="2942191"/>
              <a:ext cx="22641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226410" y="1745898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88210" y="2161188"/>
            <a:ext cx="1969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Final 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v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195743" y="2161188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0 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22006" y="2489063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412874" y="2471167"/>
            <a:ext cx="4397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The work required to be done to stop the car.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37882" y="282472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578727" y="280682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63285" y="2806824"/>
            <a:ext cx="9877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 × g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2006" y="317078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360215" y="3166467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done(W)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48889" y="3166467"/>
            <a:ext cx="18646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Change in K.E 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48377" y="3470121"/>
            <a:ext cx="12362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(final)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199860" y="3470121"/>
            <a:ext cx="129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(initial)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046095" y="390176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314240" y="3742884"/>
            <a:ext cx="820165" cy="656306"/>
            <a:chOff x="4190245" y="2614038"/>
            <a:chExt cx="820165" cy="656306"/>
          </a:xfrm>
        </p:grpSpPr>
        <p:sp>
          <p:nvSpPr>
            <p:cNvPr id="49" name="TextBox 48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025155" y="389990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293300" y="3741023"/>
            <a:ext cx="820165" cy="656306"/>
            <a:chOff x="4190245" y="2614038"/>
            <a:chExt cx="820165" cy="656306"/>
          </a:xfrm>
        </p:grpSpPr>
        <p:sp>
          <p:nvSpPr>
            <p:cNvPr id="55" name="TextBox 54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040380" y="445820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89475" y="4299328"/>
            <a:ext cx="545748" cy="656306"/>
            <a:chOff x="4190245" y="2614038"/>
            <a:chExt cx="545748" cy="656306"/>
          </a:xfrm>
        </p:grpSpPr>
        <p:sp>
          <p:nvSpPr>
            <p:cNvPr id="61" name="TextBox 60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1297" y="2771045"/>
              <a:ext cx="2646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224955" y="3908535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657003" y="3908535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4127" y="4458204"/>
            <a:ext cx="4976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(0)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114337" y="4458204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363432" y="4299328"/>
            <a:ext cx="905788" cy="656306"/>
            <a:chOff x="4190245" y="2614038"/>
            <a:chExt cx="905788" cy="656306"/>
          </a:xfrm>
        </p:grpSpPr>
        <p:sp>
          <p:nvSpPr>
            <p:cNvPr id="71" name="TextBox 70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71296" y="2771045"/>
              <a:ext cx="6247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588224" y="126198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841101" y="1261985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991280" y="1096421"/>
            <a:ext cx="905788" cy="656306"/>
            <a:chOff x="4190245" y="2614038"/>
            <a:chExt cx="905788" cy="656306"/>
          </a:xfrm>
        </p:grpSpPr>
        <p:sp>
          <p:nvSpPr>
            <p:cNvPr id="78" name="TextBox 77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471296" y="2771045"/>
              <a:ext cx="6247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588224" y="177166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841101" y="177166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991280" y="1612786"/>
            <a:ext cx="400827" cy="656306"/>
            <a:chOff x="4190245" y="2614038"/>
            <a:chExt cx="400827" cy="656306"/>
          </a:xfrm>
        </p:grpSpPr>
        <p:sp>
          <p:nvSpPr>
            <p:cNvPr id="85" name="TextBox 84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7272331" y="1771662"/>
            <a:ext cx="823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1500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24545" y="1771662"/>
            <a:ext cx="273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×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37455" y="1563638"/>
            <a:ext cx="595704" cy="689579"/>
            <a:chOff x="8137455" y="1563638"/>
            <a:chExt cx="595704" cy="689579"/>
          </a:xfrm>
        </p:grpSpPr>
        <p:sp>
          <p:nvSpPr>
            <p:cNvPr id="95" name="Double Bracket 94"/>
            <p:cNvSpPr/>
            <p:nvPr/>
          </p:nvSpPr>
          <p:spPr>
            <a:xfrm>
              <a:off x="8172400" y="1685037"/>
              <a:ext cx="351365" cy="511805"/>
            </a:xfrm>
            <a:prstGeom prst="bracketPair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8137455" y="1563638"/>
              <a:ext cx="595704" cy="689579"/>
              <a:chOff x="8137455" y="2075314"/>
              <a:chExt cx="595704" cy="68957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8137455" y="2140337"/>
                <a:ext cx="412820" cy="624556"/>
                <a:chOff x="4193420" y="2645788"/>
                <a:chExt cx="412820" cy="624556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4193420" y="2645788"/>
                  <a:ext cx="41282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rgbClr val="0000CC"/>
                      </a:solidFill>
                    </a:rPr>
                    <a:t>50</a:t>
                  </a:r>
                  <a:endParaRPr lang="en-US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199417" y="2931790"/>
                  <a:ext cx="400827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rgbClr val="0000CC"/>
                      </a:solidFill>
                    </a:rPr>
                    <a:t>3</a:t>
                  </a:r>
                  <a:endParaRPr lang="en-US" dirty="0">
                    <a:solidFill>
                      <a:srgbClr val="0000CC"/>
                    </a:solidFill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286621" y="2958066"/>
                  <a:ext cx="226419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8459854" y="2075314"/>
                <a:ext cx="27330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sz="1100" dirty="0" smtClean="0">
                    <a:solidFill>
                      <a:srgbClr val="0000CC"/>
                    </a:solidFill>
                  </a:rPr>
                  <a:t>2</a:t>
                </a:r>
                <a:endParaRPr lang="en-US" sz="1100" baseline="30000" dirty="0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594574" y="247549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847451" y="247549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997630" y="2316615"/>
            <a:ext cx="400827" cy="656306"/>
            <a:chOff x="4190245" y="2614038"/>
            <a:chExt cx="400827" cy="656306"/>
          </a:xfrm>
        </p:grpSpPr>
        <p:sp>
          <p:nvSpPr>
            <p:cNvPr id="100" name="TextBox 99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78681" y="2473622"/>
            <a:ext cx="823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× 1500 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30895" y="2466707"/>
            <a:ext cx="273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×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119442" y="2331696"/>
            <a:ext cx="412820" cy="624556"/>
            <a:chOff x="4193420" y="2645788"/>
            <a:chExt cx="412820" cy="624556"/>
          </a:xfrm>
        </p:grpSpPr>
        <p:sp>
          <p:nvSpPr>
            <p:cNvPr id="106" name="TextBox 105"/>
            <p:cNvSpPr txBox="1"/>
            <p:nvPr/>
          </p:nvSpPr>
          <p:spPr>
            <a:xfrm>
              <a:off x="4193420" y="2645788"/>
              <a:ext cx="412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9417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86621" y="2958066"/>
              <a:ext cx="22641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416079" y="2466210"/>
            <a:ext cx="273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×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604626" y="2331199"/>
            <a:ext cx="412820" cy="624556"/>
            <a:chOff x="4193420" y="2645788"/>
            <a:chExt cx="412820" cy="624556"/>
          </a:xfrm>
        </p:grpSpPr>
        <p:sp>
          <p:nvSpPr>
            <p:cNvPr id="111" name="TextBox 110"/>
            <p:cNvSpPr txBox="1"/>
            <p:nvPr/>
          </p:nvSpPr>
          <p:spPr>
            <a:xfrm>
              <a:off x="4193420" y="2645788"/>
              <a:ext cx="412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199417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286621" y="2958066"/>
              <a:ext cx="226419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 flipV="1">
            <a:off x="7106933" y="2721701"/>
            <a:ext cx="182595" cy="181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99746" y="2197869"/>
            <a:ext cx="69582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500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7555200" y="2573574"/>
            <a:ext cx="408019" cy="162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587884" y="2300275"/>
            <a:ext cx="370926" cy="148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19326" y="2040642"/>
            <a:ext cx="5227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250</a:t>
            </a: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8241815" y="2696150"/>
            <a:ext cx="165995" cy="181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592987" y="305957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845864" y="305957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4087" y="2908930"/>
            <a:ext cx="1360806" cy="661389"/>
            <a:chOff x="7044087" y="2908930"/>
            <a:chExt cx="1360806" cy="6613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7044087" y="2914013"/>
              <a:ext cx="1271424" cy="656306"/>
              <a:chOff x="4238289" y="2614038"/>
              <a:chExt cx="1271424" cy="656306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238289" y="2614038"/>
                <a:ext cx="4949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l"/>
                <a:r>
                  <a:rPr lang="en-US" dirty="0" smtClean="0">
                    <a:solidFill>
                      <a:srgbClr val="0000CC"/>
                    </a:solidFill>
                  </a:rPr>
                  <a:t>250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744988" y="2931790"/>
                <a:ext cx="40082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3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297097" y="2942191"/>
                <a:ext cx="1212616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7389417" y="2908930"/>
              <a:ext cx="5925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× 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12360" y="2908930"/>
              <a:ext cx="5925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× 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>
          <a:xfrm flipV="1">
            <a:off x="5746878" y="1141554"/>
            <a:ext cx="0" cy="384456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14404" y="445820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646452" y="445820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65656" y="1261985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6197704" y="1261985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50416" y="1771662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182464" y="1771662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6588224" y="359472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815296" y="3435846"/>
            <a:ext cx="942626" cy="656306"/>
            <a:chOff x="4238289" y="2614038"/>
            <a:chExt cx="942626" cy="656306"/>
          </a:xfrm>
        </p:grpSpPr>
        <p:sp>
          <p:nvSpPr>
            <p:cNvPr id="141" name="TextBox 140"/>
            <p:cNvSpPr txBox="1"/>
            <p:nvPr/>
          </p:nvSpPr>
          <p:spPr>
            <a:xfrm>
              <a:off x="4238289" y="2614038"/>
              <a:ext cx="9426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>
                  <a:solidFill>
                    <a:srgbClr val="0000CC"/>
                  </a:solidFill>
                </a:rPr>
                <a:t>−625000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509189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4310134" y="2942191"/>
              <a:ext cx="79893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588224" y="3981430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−208333.3 J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443711" y="434909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19800" y="4349090"/>
            <a:ext cx="2922078" cy="51363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work done to stop the moving car is 208333.3 J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803756" y="3981430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6235804" y="3981430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7" grpId="0"/>
      <p:bldP spid="23" grpId="0"/>
      <p:bldP spid="25" grpId="0"/>
      <p:bldP spid="26" grpId="0"/>
      <p:bldP spid="27" grpId="0"/>
      <p:bldP spid="32" grpId="0"/>
      <p:bldP spid="33" grpId="0"/>
      <p:bldP spid="34" grpId="0"/>
      <p:bldP spid="35" grpId="0" animBg="1"/>
      <p:bldP spid="36" grpId="0"/>
      <p:bldP spid="38" grpId="0" animBg="1"/>
      <p:bldP spid="39" grpId="0"/>
      <p:bldP spid="40" grpId="0"/>
      <p:bldP spid="41" grpId="0" animBg="1"/>
      <p:bldP spid="42" grpId="0"/>
      <p:bldP spid="43" grpId="0"/>
      <p:bldP spid="45" grpId="0"/>
      <p:bldP spid="46" grpId="0"/>
      <p:bldP spid="47" grpId="0"/>
      <p:bldP spid="53" grpId="0"/>
      <p:bldP spid="59" grpId="0"/>
      <p:bldP spid="66" grpId="0"/>
      <p:bldP spid="67" grpId="0"/>
      <p:bldP spid="68" grpId="0"/>
      <p:bldP spid="69" grpId="0"/>
      <p:bldP spid="75" grpId="0"/>
      <p:bldP spid="76" grpId="0"/>
      <p:bldP spid="82" grpId="0"/>
      <p:bldP spid="83" grpId="0"/>
      <p:bldP spid="89" grpId="0"/>
      <p:bldP spid="90" grpId="0"/>
      <p:bldP spid="97" grpId="0"/>
      <p:bldP spid="98" grpId="0"/>
      <p:bldP spid="103" grpId="0"/>
      <p:bldP spid="104" grpId="0"/>
      <p:bldP spid="109" grpId="0"/>
      <p:bldP spid="115" grpId="0"/>
      <p:bldP spid="118" grpId="0"/>
      <p:bldP spid="120" grpId="0"/>
      <p:bldP spid="121" grpId="0"/>
      <p:bldP spid="132" grpId="0"/>
      <p:bldP spid="133" grpId="0"/>
      <p:bldP spid="134" grpId="0"/>
      <p:bldP spid="135" grpId="0"/>
      <p:bldP spid="136" grpId="0"/>
      <p:bldP spid="137" grpId="0"/>
      <p:bldP spid="139" grpId="0"/>
      <p:bldP spid="145" grpId="0"/>
      <p:bldP spid="146" grpId="0" animBg="1"/>
      <p:bldP spid="147" grpId="0" animBg="1"/>
      <p:bldP spid="148" grpId="0"/>
      <p:bldP spid="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33615" cy="896875"/>
            <a:chOff x="426720" y="195486"/>
            <a:chExt cx="6833615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32403" cy="896875"/>
              <a:chOff x="695856" y="-14311"/>
              <a:chExt cx="626161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724693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What is the work to be done to increase the velocity of a car from 30 km h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–1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 to 60 km h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–1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 if the mass of the car is 1500 kg?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4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0151" y="1093200"/>
            <a:ext cx="19016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Initial velocity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u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55588" y="1093200"/>
            <a:ext cx="1290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30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km h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–1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16330" y="1924740"/>
            <a:ext cx="189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Final velocity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v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55588" y="1924740"/>
            <a:ext cx="12394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60 km h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58240" y="2861310"/>
            <a:ext cx="189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7061" y="2876550"/>
            <a:ext cx="1061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1500 kg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2006" y="331457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350734" y="3296675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39408" y="3296675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6" y="3742427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2006" y="4176269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60215" y="4171950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done(W)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048889" y="4171950"/>
            <a:ext cx="18646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Change in K.E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048377" y="4479032"/>
            <a:ext cx="12362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(final)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199860" y="4479032"/>
            <a:ext cx="1295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   K.E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(initial)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96000" y="126126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26045" y="1102387"/>
            <a:ext cx="820165" cy="656306"/>
            <a:chOff x="4190245" y="2614038"/>
            <a:chExt cx="820165" cy="656306"/>
          </a:xfrm>
        </p:grpSpPr>
        <p:sp>
          <p:nvSpPr>
            <p:cNvPr id="33" name="TextBox 32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20296" y="1259404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–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237641" y="1100526"/>
            <a:ext cx="820165" cy="656306"/>
            <a:chOff x="4190245" y="2614038"/>
            <a:chExt cx="820165" cy="656306"/>
          </a:xfrm>
        </p:grpSpPr>
        <p:sp>
          <p:nvSpPr>
            <p:cNvPr id="39" name="TextBox 38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442524" y="2771045"/>
              <a:ext cx="56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120135" y="181297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36903" y="1654102"/>
            <a:ext cx="653670" cy="656306"/>
            <a:chOff x="4190245" y="2614038"/>
            <a:chExt cx="653670" cy="656306"/>
          </a:xfrm>
        </p:grpSpPr>
        <p:sp>
          <p:nvSpPr>
            <p:cNvPr id="45" name="TextBox 44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471296" y="2771045"/>
              <a:ext cx="3726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864030" y="1811113"/>
            <a:ext cx="8968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(v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– </a:t>
            </a:r>
            <a:r>
              <a:rPr lang="en-US" dirty="0" smtClean="0">
                <a:solidFill>
                  <a:srgbClr val="0000CC"/>
                </a:solidFill>
              </a:rPr>
              <a:t>u</a:t>
            </a:r>
            <a:r>
              <a:rPr lang="en-US" baseline="30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124228" y="237490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86968" y="2216027"/>
            <a:ext cx="1144647" cy="656306"/>
            <a:chOff x="4190245" y="2614038"/>
            <a:chExt cx="1144647" cy="656306"/>
          </a:xfrm>
        </p:grpSpPr>
        <p:sp>
          <p:nvSpPr>
            <p:cNvPr id="52" name="TextBox 51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297097" y="2942191"/>
              <a:ext cx="18712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1295" y="2771045"/>
              <a:ext cx="8635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× 1500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124228" y="373930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16231" y="2581377"/>
            <a:ext cx="35665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0573" y="2172898"/>
            <a:ext cx="49934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 smtClean="0">
                <a:latin typeface="Book Antiqua" pitchFamily="18" charset="0"/>
              </a:rPr>
              <a:t>750</a:t>
            </a:r>
            <a:endParaRPr lang="en-US" sz="1599" b="1" dirty="0">
              <a:latin typeface="Book Antiqua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022790" y="2458845"/>
            <a:ext cx="293831" cy="15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5495903" y="1148204"/>
            <a:ext cx="0" cy="3560517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951720" y="1459869"/>
            <a:ext cx="7938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30 × 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561152" y="1276350"/>
            <a:ext cx="400827" cy="656306"/>
            <a:chOff x="4190245" y="2614038"/>
            <a:chExt cx="400827" cy="656306"/>
          </a:xfrm>
        </p:grpSpPr>
        <p:sp>
          <p:nvSpPr>
            <p:cNvPr id="82" name="TextBox 81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18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287741" y="2942191"/>
              <a:ext cx="20583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H="1">
            <a:off x="3667142" y="1657902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808191" y="168436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 Antiqua" pitchFamily="18" charset="0"/>
              </a:rPr>
              <a:t>3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3245551" y="1518407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195306" y="130708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62373" y="1436284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-1</a:t>
            </a:r>
            <a:endParaRPr lang="en-US" sz="1600" dirty="0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4320826" y="144832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4820462" y="1450398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949518" y="2411944"/>
            <a:ext cx="7938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6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 × 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558950" y="2228425"/>
            <a:ext cx="400827" cy="656306"/>
            <a:chOff x="4190245" y="2614038"/>
            <a:chExt cx="400827" cy="656306"/>
          </a:xfrm>
        </p:grpSpPr>
        <p:sp>
          <p:nvSpPr>
            <p:cNvPr id="98" name="TextBox 97"/>
            <p:cNvSpPr txBox="1"/>
            <p:nvPr/>
          </p:nvSpPr>
          <p:spPr>
            <a:xfrm>
              <a:off x="4301049" y="2614038"/>
              <a:ext cx="179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90245" y="2931790"/>
              <a:ext cx="4008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18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4287741" y="2942191"/>
              <a:ext cx="20583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/>
          <p:nvPr/>
        </p:nvCxnSpPr>
        <p:spPr>
          <a:xfrm flipH="1">
            <a:off x="3664940" y="2609977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805989" y="263643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 Antiqua" pitchFamily="18" charset="0"/>
              </a:rPr>
              <a:t>3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3243349" y="2470482"/>
            <a:ext cx="192595" cy="221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193104" y="22591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tabLst>
                <a:tab pos="115888" algn="l"/>
                <a:tab pos="4340225" algn="l"/>
                <a:tab pos="4803775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10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60171" y="2388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-1</a:t>
            </a:r>
            <a:endParaRPr lang="en-US" sz="1600" dirty="0"/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318624" y="240040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818260" y="2402473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-1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632187" y="3720232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2188851" y="372023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478978" y="3562350"/>
            <a:ext cx="797622" cy="656306"/>
            <a:chOff x="4606745" y="2614038"/>
            <a:chExt cx="401336" cy="656306"/>
          </a:xfrm>
        </p:grpSpPr>
        <p:sp>
          <p:nvSpPr>
            <p:cNvPr id="111" name="TextBox 110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C00000"/>
                  </a:solidFill>
                </a:rPr>
                <a:t>mv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2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14852" y="1335835"/>
            <a:ext cx="417702" cy="656306"/>
            <a:chOff x="2536333" y="3714750"/>
            <a:chExt cx="417702" cy="656306"/>
          </a:xfrm>
        </p:grpSpPr>
        <p:sp>
          <p:nvSpPr>
            <p:cNvPr id="115" name="TextBox 114"/>
            <p:cNvSpPr txBox="1"/>
            <p:nvPr/>
          </p:nvSpPr>
          <p:spPr>
            <a:xfrm>
              <a:off x="2536333" y="3714750"/>
              <a:ext cx="4177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31378" y="4032502"/>
              <a:ext cx="25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0000CC"/>
                  </a:solidFill>
                </a:rPr>
                <a:t>3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2637414" y="4042903"/>
              <a:ext cx="24472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4529141" y="2286464"/>
            <a:ext cx="417702" cy="656306"/>
            <a:chOff x="2536333" y="3714750"/>
            <a:chExt cx="417702" cy="656306"/>
          </a:xfrm>
        </p:grpSpPr>
        <p:sp>
          <p:nvSpPr>
            <p:cNvPr id="119" name="TextBox 118"/>
            <p:cNvSpPr txBox="1"/>
            <p:nvPr/>
          </p:nvSpPr>
          <p:spPr>
            <a:xfrm>
              <a:off x="2536333" y="3714750"/>
              <a:ext cx="4177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31378" y="4032502"/>
              <a:ext cx="25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0000CC"/>
                  </a:solidFill>
                </a:rPr>
                <a:t>3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637414" y="4042903"/>
              <a:ext cx="244725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7308652" y="23420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×</a:t>
            </a:r>
            <a:endParaRPr lang="en-US" b="1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7594600" y="2190750"/>
            <a:ext cx="1382272" cy="755999"/>
            <a:chOff x="7594600" y="2190750"/>
            <a:chExt cx="1382272" cy="755999"/>
          </a:xfrm>
        </p:grpSpPr>
        <p:grpSp>
          <p:nvGrpSpPr>
            <p:cNvPr id="69" name="Group 68"/>
            <p:cNvGrpSpPr/>
            <p:nvPr/>
          </p:nvGrpSpPr>
          <p:grpSpPr>
            <a:xfrm>
              <a:off x="7705484" y="2206192"/>
              <a:ext cx="417702" cy="740557"/>
              <a:chOff x="7555672" y="2274772"/>
              <a:chExt cx="417702" cy="740557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555672" y="2307488"/>
                <a:ext cx="417702" cy="656306"/>
                <a:chOff x="2536333" y="3714750"/>
                <a:chExt cx="417702" cy="656306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536333" y="3714750"/>
                  <a:ext cx="417702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rgbClr val="0000CC"/>
                      </a:solidFill>
                    </a:rPr>
                    <a:t>50</a:t>
                  </a:r>
                  <a:endParaRPr lang="en-US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631378" y="4032502"/>
                  <a:ext cx="25678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>
                      <a:solidFill>
                        <a:srgbClr val="0000CC"/>
                      </a:solidFill>
                    </a:rPr>
                    <a:t>3</a:t>
                  </a: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637414" y="4042903"/>
                  <a:ext cx="244725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570446" y="2274772"/>
                <a:ext cx="399114" cy="740557"/>
                <a:chOff x="7570446" y="2274772"/>
                <a:chExt cx="399114" cy="740557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7588670" y="2274772"/>
                  <a:ext cx="380890" cy="738574"/>
                </a:xfrm>
                <a:prstGeom prst="arc">
                  <a:avLst>
                    <a:gd name="adj1" fmla="val 17143538"/>
                    <a:gd name="adj2" fmla="val 4339851"/>
                  </a:avLst>
                </a:prstGeom>
                <a:ln w="127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Arc 133"/>
                <p:cNvSpPr/>
                <p:nvPr/>
              </p:nvSpPr>
              <p:spPr>
                <a:xfrm flipH="1">
                  <a:off x="7570446" y="2276755"/>
                  <a:ext cx="380890" cy="738574"/>
                </a:xfrm>
                <a:prstGeom prst="arc">
                  <a:avLst>
                    <a:gd name="adj1" fmla="val 17143538"/>
                    <a:gd name="adj2" fmla="val 4339851"/>
                  </a:avLst>
                </a:prstGeom>
                <a:ln w="127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5" name="Group 134"/>
            <p:cNvGrpSpPr/>
            <p:nvPr/>
          </p:nvGrpSpPr>
          <p:grpSpPr>
            <a:xfrm>
              <a:off x="8312230" y="2198966"/>
              <a:ext cx="417702" cy="740557"/>
              <a:chOff x="7555672" y="2274772"/>
              <a:chExt cx="417702" cy="740557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7555672" y="2307488"/>
                <a:ext cx="417702" cy="656306"/>
                <a:chOff x="2536333" y="3714750"/>
                <a:chExt cx="417702" cy="656306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2536333" y="3714750"/>
                  <a:ext cx="417702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 smtClean="0">
                      <a:solidFill>
                        <a:srgbClr val="0000CC"/>
                      </a:solidFill>
                    </a:rPr>
                    <a:t>25</a:t>
                  </a:r>
                  <a:endParaRPr lang="en-US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631378" y="4032502"/>
                  <a:ext cx="25678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r">
                    <a:defRPr sz="1600" b="1">
                      <a:solidFill>
                        <a:srgbClr val="0066FF"/>
                      </a:solidFill>
                      <a:latin typeface="Book Antiqua" pitchFamily="18" charset="0"/>
                    </a:defRPr>
                  </a:lvl1pPr>
                </a:lstStyle>
                <a:p>
                  <a:pPr algn="ctr"/>
                  <a:r>
                    <a:rPr lang="en-US" dirty="0">
                      <a:solidFill>
                        <a:srgbClr val="0000CC"/>
                      </a:solidFill>
                    </a:rPr>
                    <a:t>3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637414" y="4042903"/>
                  <a:ext cx="244725" cy="0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7570446" y="2274772"/>
                <a:ext cx="399114" cy="740557"/>
                <a:chOff x="7570446" y="2274772"/>
                <a:chExt cx="399114" cy="740557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7588670" y="2274772"/>
                  <a:ext cx="380890" cy="738574"/>
                </a:xfrm>
                <a:prstGeom prst="arc">
                  <a:avLst>
                    <a:gd name="adj1" fmla="val 17143538"/>
                    <a:gd name="adj2" fmla="val 4339851"/>
                  </a:avLst>
                </a:prstGeom>
                <a:ln w="127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7570446" y="2276755"/>
                  <a:ext cx="380890" cy="738574"/>
                </a:xfrm>
                <a:prstGeom prst="arc">
                  <a:avLst>
                    <a:gd name="adj1" fmla="val 17143538"/>
                    <a:gd name="adj2" fmla="val 4339851"/>
                  </a:avLst>
                </a:prstGeom>
                <a:ln w="12700">
                  <a:solidFill>
                    <a:srgbClr val="00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0" name="Rectangle 69"/>
            <p:cNvSpPr/>
            <p:nvPr/>
          </p:nvSpPr>
          <p:spPr>
            <a:xfrm>
              <a:off x="8072817" y="23647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CC"/>
                  </a:solidFill>
                </a:rPr>
                <a:t>–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604253" y="2191539"/>
              <a:ext cx="372619" cy="25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06032" y="2190750"/>
              <a:ext cx="372619" cy="25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  <p:sp>
          <p:nvSpPr>
            <p:cNvPr id="147" name="Left Bracket 146"/>
            <p:cNvSpPr/>
            <p:nvPr/>
          </p:nvSpPr>
          <p:spPr>
            <a:xfrm>
              <a:off x="7594600" y="2217884"/>
              <a:ext cx="100412" cy="697085"/>
            </a:xfrm>
            <a:prstGeom prst="lef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 Bracket 147"/>
            <p:cNvSpPr/>
            <p:nvPr/>
          </p:nvSpPr>
          <p:spPr>
            <a:xfrm flipH="1">
              <a:off x="8787943" y="2217884"/>
              <a:ext cx="100412" cy="697085"/>
            </a:xfrm>
            <a:prstGeom prst="lef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131820" y="311432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85609" y="3119575"/>
            <a:ext cx="8635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 750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835662" y="30960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×</a:t>
            </a:r>
            <a:endParaRPr lang="en-US" b="1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7162800" y="2952750"/>
            <a:ext cx="1250493" cy="663532"/>
            <a:chOff x="7543800" y="2231682"/>
            <a:chExt cx="1250493" cy="663532"/>
          </a:xfrm>
        </p:grpSpPr>
        <p:grpSp>
          <p:nvGrpSpPr>
            <p:cNvPr id="172" name="Group 171"/>
            <p:cNvGrpSpPr/>
            <p:nvPr/>
          </p:nvGrpSpPr>
          <p:grpSpPr>
            <a:xfrm>
              <a:off x="7601142" y="2238908"/>
              <a:ext cx="621716" cy="656306"/>
              <a:chOff x="2431991" y="3714750"/>
              <a:chExt cx="621716" cy="656306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2431991" y="3714750"/>
                <a:ext cx="62171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2500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631378" y="4032502"/>
                <a:ext cx="2567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9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>
                <a:off x="2637414" y="4042903"/>
                <a:ext cx="244725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8266681" y="2231682"/>
              <a:ext cx="527612" cy="656306"/>
              <a:chOff x="2490784" y="3714750"/>
              <a:chExt cx="527612" cy="656306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2490784" y="3714750"/>
                <a:ext cx="52761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625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631378" y="4032502"/>
                <a:ext cx="2567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9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2637414" y="4042903"/>
                <a:ext cx="244725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8072817" y="23647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CC"/>
                  </a:solidFill>
                </a:rPr>
                <a:t>–</a:t>
              </a:r>
              <a:endParaRPr lang="en-US" dirty="0"/>
            </a:p>
          </p:txBody>
        </p:sp>
        <p:sp>
          <p:nvSpPr>
            <p:cNvPr id="163" name="Left Bracket 162"/>
            <p:cNvSpPr/>
            <p:nvPr/>
          </p:nvSpPr>
          <p:spPr>
            <a:xfrm>
              <a:off x="7543800" y="2278374"/>
              <a:ext cx="100412" cy="576104"/>
            </a:xfrm>
            <a:prstGeom prst="lef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ight Bracket 163"/>
            <p:cNvSpPr/>
            <p:nvPr/>
          </p:nvSpPr>
          <p:spPr>
            <a:xfrm>
              <a:off x="8686800" y="2278374"/>
              <a:ext cx="90548" cy="576104"/>
            </a:xfrm>
            <a:prstGeom prst="righ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 flipV="1">
            <a:off x="6475236" y="2614001"/>
            <a:ext cx="224289" cy="133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067585" y="3584039"/>
            <a:ext cx="1193152" cy="656306"/>
            <a:chOff x="7601141" y="2238908"/>
            <a:chExt cx="1193152" cy="656306"/>
          </a:xfrm>
        </p:grpSpPr>
        <p:grpSp>
          <p:nvGrpSpPr>
            <p:cNvPr id="181" name="Group 180"/>
            <p:cNvGrpSpPr/>
            <p:nvPr/>
          </p:nvGrpSpPr>
          <p:grpSpPr>
            <a:xfrm>
              <a:off x="7601141" y="2238908"/>
              <a:ext cx="1193152" cy="656306"/>
              <a:chOff x="2431990" y="3714750"/>
              <a:chExt cx="1193152" cy="656306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2431990" y="3714750"/>
                <a:ext cx="119315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2500 - 625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948597" y="4032502"/>
                <a:ext cx="2567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r">
                  <a:defRPr sz="1600" b="1">
                    <a:solidFill>
                      <a:srgbClr val="0066FF"/>
                    </a:solidFill>
                    <a:latin typeface="Book Antiqua" pitchFamily="18" charset="0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9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2581843" y="4042903"/>
                <a:ext cx="929345" cy="0"/>
              </a:xfrm>
              <a:prstGeom prst="line">
                <a:avLst/>
              </a:prstGeom>
              <a:ln w="1905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Left Bracket 183"/>
            <p:cNvSpPr/>
            <p:nvPr/>
          </p:nvSpPr>
          <p:spPr>
            <a:xfrm>
              <a:off x="7646744" y="2278374"/>
              <a:ext cx="100412" cy="576104"/>
            </a:xfrm>
            <a:prstGeom prst="lef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Left Bracket 184"/>
            <p:cNvSpPr/>
            <p:nvPr/>
          </p:nvSpPr>
          <p:spPr>
            <a:xfrm flipH="1">
              <a:off x="8686343" y="2278374"/>
              <a:ext cx="100412" cy="576104"/>
            </a:xfrm>
            <a:prstGeom prst="leftBracket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280025" y="3715730"/>
            <a:ext cx="863597" cy="369332"/>
            <a:chOff x="6318125" y="3696680"/>
            <a:chExt cx="863597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6318125" y="3720232"/>
              <a:ext cx="8635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 750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768178" y="369668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×</a:t>
              </a:r>
              <a:endParaRPr lang="en-US" b="1" dirty="0"/>
            </a:p>
          </p:txBody>
        </p:sp>
      </p:grp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6112379" y="438923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6909153" y="4327650"/>
            <a:ext cx="702364" cy="656306"/>
            <a:chOff x="2716155" y="3714750"/>
            <a:chExt cx="702364" cy="656306"/>
          </a:xfrm>
        </p:grpSpPr>
        <p:sp>
          <p:nvSpPr>
            <p:cNvPr id="202" name="TextBox 201"/>
            <p:cNvSpPr txBox="1"/>
            <p:nvPr/>
          </p:nvSpPr>
          <p:spPr>
            <a:xfrm>
              <a:off x="2716155" y="3714750"/>
              <a:ext cx="7023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1875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948597" y="4032502"/>
              <a:ext cx="25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9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2829742" y="4042903"/>
              <a:ext cx="433546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6268176" y="4365667"/>
            <a:ext cx="863597" cy="369332"/>
            <a:chOff x="6318125" y="3696680"/>
            <a:chExt cx="863597" cy="369332"/>
          </a:xfrm>
        </p:grpSpPr>
        <p:sp>
          <p:nvSpPr>
            <p:cNvPr id="206" name="TextBox 205"/>
            <p:cNvSpPr txBox="1"/>
            <p:nvPr/>
          </p:nvSpPr>
          <p:spPr>
            <a:xfrm>
              <a:off x="6318125" y="3720232"/>
              <a:ext cx="8635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 750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768178" y="369668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×</a:t>
              </a:r>
              <a:endParaRPr lang="en-US" b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7269989" y="4708722"/>
            <a:ext cx="35665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 smtClean="0">
                <a:latin typeface="Book Antiqua" pitchFamily="18" charset="0"/>
              </a:rPr>
              <a:t>3</a:t>
            </a:r>
            <a:endParaRPr lang="en-US" sz="1599" b="1" dirty="0">
              <a:latin typeface="Book Antiqua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119394" y="4192498"/>
            <a:ext cx="582956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 smtClean="0">
                <a:latin typeface="Book Antiqua" pitchFamily="18" charset="0"/>
              </a:rPr>
              <a:t>250</a:t>
            </a:r>
            <a:endParaRPr lang="en-US" sz="1599" b="1" dirty="0">
              <a:latin typeface="Book Antiqua" pitchFamily="18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6451007" y="4472995"/>
            <a:ext cx="293831" cy="15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7148190" y="4750730"/>
            <a:ext cx="224289" cy="133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453985" y="4782177"/>
            <a:ext cx="35665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>
                <a:latin typeface="Book Antiqua" pitchFamily="18" charset="0"/>
              </a:rPr>
              <a:t>1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239513" y="4140606"/>
            <a:ext cx="70233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9" b="1" dirty="0" smtClean="0">
                <a:latin typeface="Book Antiqua" pitchFamily="18" charset="0"/>
              </a:rPr>
              <a:t>625</a:t>
            </a:r>
            <a:endParaRPr lang="en-US" sz="1599" b="1" dirty="0">
              <a:latin typeface="Book Antiqua" pitchFamily="18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7124701" y="4419589"/>
            <a:ext cx="293831" cy="154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7308652" y="4817586"/>
            <a:ext cx="224289" cy="133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7511437" y="438923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667234" y="4389218"/>
            <a:ext cx="10032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dirty="0" smtClean="0">
                <a:solidFill>
                  <a:srgbClr val="0000CC"/>
                </a:solidFill>
              </a:rPr>
              <a:t> 156250 J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5355337" y="4422416"/>
            <a:ext cx="3715338" cy="531164"/>
            <a:chOff x="522006" y="5330478"/>
            <a:chExt cx="3715338" cy="531164"/>
          </a:xfrm>
        </p:grpSpPr>
        <p:sp>
          <p:nvSpPr>
            <p:cNvPr id="224" name="Rounded Rectangle 223"/>
            <p:cNvSpPr/>
            <p:nvPr/>
          </p:nvSpPr>
          <p:spPr>
            <a:xfrm>
              <a:off x="522006" y="5330478"/>
              <a:ext cx="828728" cy="302763"/>
            </a:xfrm>
            <a:prstGeom prst="roundRect">
              <a:avLst/>
            </a:prstGeom>
            <a:gradFill flip="none" rotWithShape="1">
              <a:gsLst>
                <a:gs pos="0">
                  <a:srgbClr val="CC99FF"/>
                </a:gs>
                <a:gs pos="55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err="1" smtClean="0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Bell MT" pitchFamily="18" charset="0"/>
                </a:rPr>
                <a:t>Ans</a:t>
              </a:r>
              <a:r>
                <a:rPr lang="en-US" sz="1600" b="1" dirty="0" smtClean="0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Bell MT" pitchFamily="18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Bell MT" pitchFamily="18" charset="0"/>
                </a:rPr>
                <a:t>: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95855" y="5330478"/>
              <a:ext cx="3041489" cy="531164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230188" indent="-230188">
                <a:defRPr b="1">
                  <a:latin typeface="Bell MT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>
                <a:tabLst>
                  <a:tab pos="339725" algn="l"/>
                </a:tabLst>
              </a:pPr>
              <a:r>
                <a:rPr lang="en-IN" sz="1600" dirty="0" smtClean="0">
                  <a:solidFill>
                    <a:prstClr val="black"/>
                  </a:solidFill>
                  <a:latin typeface="Book Antiqua" pitchFamily="18" charset="0"/>
                </a:rPr>
                <a:t>The work done to increase the velocity of the car is 156250 J</a:t>
              </a:r>
              <a:endParaRPr lang="en-IN" sz="1600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6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/>
      <p:bldP spid="21" grpId="0"/>
      <p:bldP spid="22" grpId="0" animBg="1"/>
      <p:bldP spid="25" grpId="0" animBg="1"/>
      <p:bldP spid="26" grpId="0"/>
      <p:bldP spid="27" grpId="0"/>
      <p:bldP spid="29" grpId="0"/>
      <p:bldP spid="30" grpId="0"/>
      <p:bldP spid="31" grpId="0"/>
      <p:bldP spid="37" grpId="0"/>
      <p:bldP spid="43" grpId="0"/>
      <p:bldP spid="49" grpId="0"/>
      <p:bldP spid="50" grpId="0"/>
      <p:bldP spid="57" grpId="0"/>
      <p:bldP spid="65" grpId="0"/>
      <p:bldP spid="66" grpId="0"/>
      <p:bldP spid="73" grpId="0"/>
      <p:bldP spid="86" grpId="0"/>
      <p:bldP spid="88" grpId="0"/>
      <p:bldP spid="89" grpId="0"/>
      <p:bldP spid="90" grpId="0"/>
      <p:bldP spid="95" grpId="0"/>
      <p:bldP spid="96" grpId="0"/>
      <p:bldP spid="102" grpId="0"/>
      <p:bldP spid="104" grpId="0"/>
      <p:bldP spid="105" grpId="0"/>
      <p:bldP spid="106" grpId="0"/>
      <p:bldP spid="107" grpId="0"/>
      <p:bldP spid="108" grpId="0"/>
      <p:bldP spid="109" grpId="0"/>
      <p:bldP spid="3" grpId="0"/>
      <p:bldP spid="150" grpId="0"/>
      <p:bldP spid="155" grpId="0"/>
      <p:bldP spid="156" grpId="0"/>
      <p:bldP spid="197" grpId="0"/>
      <p:bldP spid="208" grpId="0"/>
      <p:bldP spid="209" grpId="0"/>
      <p:bldP spid="212" grpId="0"/>
      <p:bldP spid="213" grpId="0"/>
      <p:bldP spid="220" grpId="0"/>
      <p:bldP spid="2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MODULE-09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14" y="59476"/>
            <a:ext cx="7246578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88" y="980227"/>
            <a:ext cx="8907153" cy="83022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398" b="1" dirty="0">
                <a:latin typeface="Bookman Old Style" pitchFamily="18" charset="0"/>
              </a:rPr>
              <a:t> Verification of Law of conservation of energy in case of a free fall.  </a:t>
            </a:r>
          </a:p>
        </p:txBody>
      </p:sp>
    </p:spTree>
    <p:extLst>
      <p:ext uri="{BB962C8B-B14F-4D97-AF65-F5344CB8AC3E}">
        <p14:creationId xmlns:p14="http://schemas.microsoft.com/office/powerpoint/2010/main" val="34005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8" y="59476"/>
            <a:ext cx="8907153" cy="4948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8" y="59476"/>
            <a:ext cx="8907153" cy="4948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8" y="59477"/>
            <a:ext cx="8907153" cy="5048966"/>
          </a:xfrm>
          <a:prstGeom prst="rect">
            <a:avLst/>
          </a:prstGeom>
        </p:spPr>
      </p:pic>
      <p:pic>
        <p:nvPicPr>
          <p:cNvPr id="5" name="Picture 3" descr="C:\Users\ink-school\Desktop\akash\imeges\two-boys_ma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8" y="59476"/>
            <a:ext cx="8907153" cy="49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rot="5400000">
            <a:off x="770001" y="3171230"/>
            <a:ext cx="285750" cy="1191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285750"/>
            <a:ext cx="6607629" cy="369332"/>
          </a:xfrm>
          <a:prstGeom prst="rect">
            <a:avLst/>
          </a:prstGeom>
          <a:solidFill>
            <a:srgbClr val="FBDE75"/>
          </a:solidFill>
          <a:ln w="12700">
            <a:solidFill>
              <a:srgbClr val="693803"/>
            </a:solidFill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 i="1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Bookman Old Style" pitchFamily="18" charset="0"/>
                <a:cs typeface="Arial" pitchFamily="34" charset="0"/>
              </a:defRPr>
            </a:lvl1pPr>
          </a:lstStyle>
          <a:p>
            <a:pPr algn="just"/>
            <a:r>
              <a:rPr lang="en-US" sz="1800" i="0" dirty="0" smtClean="0">
                <a:latin typeface="+mj-lt"/>
              </a:rPr>
              <a:t>In a freely falling body total energy remains constant at each point.</a:t>
            </a:r>
            <a:endParaRPr lang="en-US" sz="1800" i="0" dirty="0">
              <a:latin typeface="+mj-lt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775716" y="1051555"/>
            <a:ext cx="274320" cy="274320"/>
          </a:xfrm>
          <a:prstGeom prst="flowChartConnector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231900" y="1261105"/>
            <a:ext cx="2535555" cy="1295400"/>
          </a:xfrm>
          <a:prstGeom prst="cloudCallout">
            <a:avLst>
              <a:gd name="adj1" fmla="val -51744"/>
              <a:gd name="adj2" fmla="val -45063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Consider a body of mass 'm' at height 'h'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128016" y="4705350"/>
            <a:ext cx="879302" cy="228600"/>
          </a:xfrm>
          <a:prstGeom prst="flowChartInputOutput">
            <a:avLst/>
          </a:prstGeom>
          <a:solidFill>
            <a:srgbClr val="008080"/>
          </a:solidFill>
          <a:ln w="12700">
            <a:solidFill>
              <a:schemeClr val="tx1"/>
            </a:solidFill>
          </a:ln>
          <a:effectLst>
            <a:glow rad="12700">
              <a:srgbClr val="69380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16" y="1045023"/>
            <a:ext cx="26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-1283993" y="2955402"/>
            <a:ext cx="3703320" cy="0"/>
          </a:xfrm>
          <a:prstGeom prst="straightConnector1">
            <a:avLst/>
          </a:prstGeom>
          <a:ln w="28575">
            <a:solidFill>
              <a:srgbClr val="3333CC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916" y="2785105"/>
            <a:ext cx="171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691" y="666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3333CC"/>
                </a:solidFill>
              </a:rPr>
              <a:t>u = 0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1295400" y="895350"/>
            <a:ext cx="2095500" cy="1070578"/>
          </a:xfrm>
          <a:prstGeom prst="cloudCallout">
            <a:avLst>
              <a:gd name="adj1" fmla="val -51744"/>
              <a:gd name="adj2" fmla="val -45063"/>
            </a:avLst>
          </a:prstGeom>
          <a:gradFill>
            <a:gsLst>
              <a:gs pos="0">
                <a:srgbClr val="CCFF99"/>
              </a:gs>
              <a:gs pos="100000">
                <a:schemeClr val="bg1"/>
              </a:gs>
            </a:gsLst>
            <a:lin ang="81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Initial velocity is 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1112520" y="706374"/>
            <a:ext cx="1752600" cy="4193286"/>
          </a:xfrm>
          <a:prstGeom prst="round2Same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64287" y="2437349"/>
            <a:ext cx="1148396" cy="28048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+mj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01457" y="752475"/>
            <a:ext cx="1174726" cy="354925"/>
          </a:xfrm>
          <a:prstGeom prst="round2Same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At point A,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12520" y="1524456"/>
            <a:ext cx="57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P.E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6305" y="152445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=  </a:t>
            </a:r>
            <a:r>
              <a:rPr lang="en-US" sz="1600" b="1" dirty="0" err="1" smtClean="0">
                <a:latin typeface="+mj-lt"/>
              </a:rPr>
              <a:t>mgh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520" y="1251442"/>
            <a:ext cx="67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K.E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6305" y="1251442"/>
            <a:ext cx="93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=  ½ </a:t>
            </a:r>
            <a:r>
              <a:rPr lang="en-US" sz="1600" b="1" dirty="0">
                <a:latin typeface="+mj-lt"/>
              </a:rPr>
              <a:t>mv</a:t>
            </a:r>
            <a:r>
              <a:rPr lang="en-US" sz="1600" b="1" baseline="30000" dirty="0">
                <a:latin typeface="+mj-lt"/>
              </a:rPr>
              <a:t>2</a:t>
            </a:r>
            <a:endParaRPr lang="en-US" sz="16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2520" y="1805446"/>
            <a:ext cx="52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+mj-lt"/>
              </a:rPr>
              <a:t>T.E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76305" y="2059037"/>
            <a:ext cx="1190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=  </a:t>
            </a:r>
            <a:r>
              <a:rPr lang="en-US" sz="1600" b="1" dirty="0" err="1" smtClean="0">
                <a:solidFill>
                  <a:srgbClr val="C00000"/>
                </a:solidFill>
                <a:latin typeface="+mj-lt"/>
              </a:rPr>
              <a:t>mgh</a:t>
            </a:r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 + 0</a:t>
            </a:r>
            <a:endParaRPr 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76305" y="1805446"/>
            <a:ext cx="1322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 P.E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+ K.E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9872" y="2408313"/>
            <a:ext cx="132075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T.E  =  </a:t>
            </a:r>
            <a:r>
              <a:rPr lang="en-US" sz="1600" b="1" dirty="0" err="1" smtClean="0">
                <a:solidFill>
                  <a:srgbClr val="C00000"/>
                </a:solidFill>
                <a:latin typeface="+mj-lt"/>
              </a:rPr>
              <a:t>mgh</a:t>
            </a:r>
            <a:endParaRPr 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0030" y="1251442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+mj-lt"/>
              </a:rPr>
              <a:t>=  </a:t>
            </a:r>
            <a:r>
              <a:rPr lang="en-US" sz="1600" b="1" dirty="0">
                <a:latin typeface="+mj-lt"/>
              </a:rPr>
              <a:t>0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775716" y="2777329"/>
            <a:ext cx="274320" cy="274320"/>
          </a:xfrm>
          <a:prstGeom prst="flowChartConnector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856" y="240845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</a:rPr>
              <a:t>v</a:t>
            </a:r>
            <a:r>
              <a:rPr lang="en-US" sz="1600" b="1" baseline="-25000" dirty="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146048" y="2706832"/>
            <a:ext cx="2095500" cy="1177636"/>
          </a:xfrm>
          <a:prstGeom prst="cloudCallout">
            <a:avLst>
              <a:gd name="adj1" fmla="val -51744"/>
              <a:gd name="adj2" fmla="val -45063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Final velocity is v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-363125" y="2056810"/>
            <a:ext cx="1600200" cy="1191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1005" y="188536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5" y="1885360"/>
                <a:ext cx="32893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28016" y="2790779"/>
            <a:ext cx="282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B</a:t>
            </a:r>
          </a:p>
        </p:txBody>
      </p:sp>
      <p:sp>
        <p:nvSpPr>
          <p:cNvPr id="31" name="Round Same Side Corner Rectangle 30"/>
          <p:cNvSpPr/>
          <p:nvPr/>
        </p:nvSpPr>
        <p:spPr>
          <a:xfrm>
            <a:off x="2929128" y="706374"/>
            <a:ext cx="4111562" cy="4193286"/>
          </a:xfrm>
          <a:prstGeom prst="round2Same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18249" y="760660"/>
            <a:ext cx="1304424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+mj-lt"/>
              </a:rPr>
              <a:t>At point B,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55274" y="1245520"/>
            <a:ext cx="471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P.E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92340" y="1245520"/>
            <a:ext cx="1574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= mg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(h</a:t>
            </a:r>
            <a:r>
              <a:rPr lang="en-US" sz="1600" b="1" baseline="-25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– 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GothicI" pitchFamily="2" charset="0"/>
              </a:rPr>
              <a:t>x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  <a:cs typeface="GothicI" pitchFamily="2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38784" y="3222272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K.E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90634" y="3222272"/>
            <a:ext cx="99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=  ½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mv</a:t>
            </a:r>
            <a:r>
              <a:rPr lang="en-US" sz="1600" b="1" baseline="-25000" dirty="0">
                <a:solidFill>
                  <a:srgbClr val="002060"/>
                </a:solidFill>
                <a:latin typeface="+mj-lt"/>
              </a:rPr>
              <a:t>1</a:t>
            </a:r>
            <a:r>
              <a:rPr lang="en-US" sz="1600" b="1" baseline="30000" dirty="0">
                <a:solidFill>
                  <a:srgbClr val="002060"/>
                </a:solidFill>
                <a:latin typeface="+mj-lt"/>
              </a:rPr>
              <a:t>2 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1700" y="1203625"/>
            <a:ext cx="18288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According to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3</a:t>
            </a:r>
            <a:r>
              <a:rPr lang="en-US" sz="1600" b="1" baseline="30000" dirty="0">
                <a:solidFill>
                  <a:srgbClr val="002060"/>
                </a:solidFill>
                <a:latin typeface="+mj-lt"/>
              </a:rPr>
              <a:t>rd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 equation of motion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16966" y="1619027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+mj-lt"/>
              </a:rPr>
              <a:t>v</a:t>
            </a:r>
            <a:r>
              <a:rPr lang="en-US" sz="1600" b="1" baseline="30000" dirty="0" smtClean="0">
                <a:solidFill>
                  <a:srgbClr val="008000"/>
                </a:solidFill>
                <a:latin typeface="+mj-lt"/>
              </a:rPr>
              <a:t>2 </a:t>
            </a:r>
            <a:r>
              <a:rPr lang="en-US" sz="1600" b="1" dirty="0" smtClean="0">
                <a:solidFill>
                  <a:srgbClr val="008000"/>
                </a:solidFill>
                <a:latin typeface="+mj-lt"/>
              </a:rPr>
              <a:t>= u</a:t>
            </a:r>
            <a:r>
              <a:rPr lang="en-US" sz="1600" b="1" baseline="30000" dirty="0" smtClean="0">
                <a:solidFill>
                  <a:srgbClr val="008000"/>
                </a:solidFill>
                <a:latin typeface="+mj-lt"/>
              </a:rPr>
              <a:t>2 </a:t>
            </a:r>
            <a:r>
              <a:rPr lang="en-US" sz="1600" b="1" dirty="0" smtClean="0">
                <a:solidFill>
                  <a:srgbClr val="008000"/>
                </a:solidFill>
                <a:latin typeface="+mj-lt"/>
              </a:rPr>
              <a:t>+ 2as</a:t>
            </a:r>
            <a:endParaRPr lang="en-US" sz="16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7370" y="1886331"/>
            <a:ext cx="67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u = </a:t>
            </a:r>
            <a:r>
              <a:rPr lang="en-US" sz="1400" b="1" dirty="0" smtClean="0">
                <a:latin typeface="+mj-lt"/>
              </a:rPr>
              <a:t>0,</a:t>
            </a:r>
            <a:endParaRPr lang="en-US" sz="1400" b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3179" y="1886331"/>
            <a:ext cx="70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v = </a:t>
            </a:r>
            <a:r>
              <a:rPr lang="en-US" sz="1400" b="1" dirty="0" smtClean="0">
                <a:latin typeface="+mj-lt"/>
              </a:rPr>
              <a:t>v</a:t>
            </a:r>
            <a:r>
              <a:rPr lang="en-US" sz="1400" b="1" baseline="-25000" dirty="0" smtClean="0">
                <a:latin typeface="+mj-lt"/>
              </a:rPr>
              <a:t>1</a:t>
            </a:r>
            <a:r>
              <a:rPr lang="en-US" sz="1400" b="1" dirty="0" smtClean="0">
                <a:latin typeface="+mj-lt"/>
              </a:rPr>
              <a:t>,</a:t>
            </a:r>
            <a:endParaRPr lang="en-US" sz="1400" b="1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2288" y="1886331"/>
            <a:ext cx="65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a </a:t>
            </a:r>
            <a:r>
              <a:rPr lang="en-US" sz="1400" b="1" dirty="0">
                <a:latin typeface="+mj-lt"/>
              </a:rPr>
              <a:t>= </a:t>
            </a:r>
            <a:r>
              <a:rPr lang="en-US" sz="1400" b="1" dirty="0" smtClean="0">
                <a:latin typeface="+mj-lt"/>
              </a:rPr>
              <a:t>g,</a:t>
            </a:r>
            <a:endParaRPr lang="en-US" sz="14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5199" y="188633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 </a:t>
            </a:r>
            <a:r>
              <a:rPr lang="en-US" sz="1400" b="1" dirty="0" smtClean="0">
                <a:latin typeface="+mj-lt"/>
              </a:rPr>
              <a:t>= x</a:t>
            </a:r>
            <a:endParaRPr lang="en-US" sz="1400" b="1" dirty="0">
              <a:latin typeface="+mj-lt"/>
              <a:cs typeface="GothicI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9861" y="2166366"/>
            <a:ext cx="216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Hence  on substituting we 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get, 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40749" y="2686431"/>
            <a:ext cx="47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94626" y="2686431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=  0</a:t>
            </a:r>
            <a:r>
              <a:rPr lang="en-US" sz="1600" b="1" baseline="30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20792" y="2686431"/>
            <a:ext cx="664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+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2(g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27579" y="26864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(</a:t>
            </a:r>
            <a:r>
              <a:rPr lang="en-US" sz="1600" b="1" i="1" dirty="0" smtClean="0">
                <a:solidFill>
                  <a:srgbClr val="E46C0A"/>
                </a:solidFill>
                <a:latin typeface="+mj-lt"/>
              </a:rPr>
              <a:t>x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)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58400" y="2917472"/>
            <a:ext cx="1149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1600" b="1" baseline="-25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=  2g</a:t>
            </a:r>
            <a:r>
              <a:rPr lang="en-US" sz="1600" b="1" dirty="0" smtClean="0">
                <a:solidFill>
                  <a:srgbClr val="E46C0A"/>
                </a:solidFill>
                <a:latin typeface="+mj-lt"/>
              </a:rPr>
              <a:t>x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cs typeface="GothicI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4464" y="3499259"/>
            <a:ext cx="214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Substituting v</a:t>
            </a:r>
            <a:r>
              <a:rPr lang="en-US" sz="1600" b="1" baseline="-25000" dirty="0">
                <a:solidFill>
                  <a:srgbClr val="002060"/>
                </a:solidFill>
                <a:latin typeface="+mj-lt"/>
              </a:rPr>
              <a:t>1</a:t>
            </a:r>
            <a:r>
              <a:rPr lang="en-US" sz="1600" b="1" baseline="30000" dirty="0">
                <a:solidFill>
                  <a:srgbClr val="002060"/>
                </a:solidFill>
                <a:latin typeface="+mj-lt"/>
              </a:rPr>
              <a:t>2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  = 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2g</a:t>
            </a:r>
            <a:r>
              <a:rPr lang="en-US" sz="1600" b="1" i="1" dirty="0" smtClean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,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in formula of K.E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88890" y="4018862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K.E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59241" y="4018862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=    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½ m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40733" y="4018862"/>
            <a:ext cx="843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×   2g(</a:t>
            </a:r>
            <a:r>
              <a:rPr lang="en-US" sz="1600" b="1" i="1" dirty="0" smtClean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88890" y="4311523"/>
            <a:ext cx="627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K.E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59241" y="4311523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=     </a:t>
            </a:r>
            <a:r>
              <a:rPr lang="en-US" sz="1600" b="1" dirty="0" err="1">
                <a:solidFill>
                  <a:srgbClr val="002060"/>
                </a:solidFill>
                <a:latin typeface="+mj-lt"/>
              </a:rPr>
              <a:t>mg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</a:rPr>
              <a:t>x</a:t>
            </a:r>
            <a:endParaRPr lang="en-US" sz="1600" b="1" i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5274" y="1584074"/>
            <a:ext cx="61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+mj-lt"/>
              </a:rPr>
              <a:t>T.E</a:t>
            </a:r>
            <a:endParaRPr 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340" y="1584074"/>
            <a:ext cx="193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= P.E 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+  K.E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2340" y="1927448"/>
            <a:ext cx="17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= mg( h - x )</a:t>
            </a:r>
            <a:endParaRPr lang="en-US" sz="1600" b="1" dirty="0">
              <a:solidFill>
                <a:srgbClr val="C00000"/>
              </a:solidFill>
              <a:latin typeface="+mj-lt"/>
              <a:cs typeface="GothicI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9140" y="1922628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+ </a:t>
            </a:r>
            <a:r>
              <a:rPr lang="en-US" sz="1600" b="1" dirty="0" err="1" smtClean="0">
                <a:solidFill>
                  <a:srgbClr val="C00000"/>
                </a:solidFill>
                <a:latin typeface="+mj-lt"/>
              </a:rPr>
              <a:t>mgx</a:t>
            </a:r>
            <a:endParaRPr 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931" y="2270822"/>
            <a:ext cx="242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1600" b="1" dirty="0" err="1" smtClean="0">
                <a:solidFill>
                  <a:srgbClr val="C00000"/>
                </a:solidFill>
                <a:latin typeface="+mj-lt"/>
              </a:rPr>
              <a:t>mgh</a:t>
            </a:r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- </a:t>
            </a:r>
            <a:r>
              <a:rPr lang="en-US" sz="1600" b="1" dirty="0" err="1" smtClean="0">
                <a:solidFill>
                  <a:srgbClr val="C00000"/>
                </a:solidFill>
                <a:latin typeface="+mj-lt"/>
              </a:rPr>
              <a:t>mgx</a:t>
            </a:r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+ </a:t>
            </a:r>
            <a:r>
              <a:rPr lang="en-US" sz="1600" b="1" dirty="0" err="1">
                <a:solidFill>
                  <a:srgbClr val="C00000"/>
                </a:solidFill>
                <a:latin typeface="+mj-lt"/>
              </a:rPr>
              <a:t>mgx</a:t>
            </a:r>
            <a:endParaRPr 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955719" y="2614196"/>
            <a:ext cx="1085227" cy="33855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j-lt"/>
              </a:rPr>
              <a:t>T.E  = </a:t>
            </a:r>
            <a:r>
              <a:rPr lang="en-US" sz="1600" b="1" dirty="0" err="1" smtClean="0">
                <a:latin typeface="+mj-lt"/>
              </a:rPr>
              <a:t>mgh</a:t>
            </a:r>
            <a:endParaRPr lang="en-US" sz="16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7930" y="4562535"/>
            <a:ext cx="3050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002060"/>
                </a:solidFill>
                <a:latin typeface="+mj-lt"/>
              </a:rPr>
              <a:t>At B above the ground level (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h - 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  <a:cs typeface="GothicI" pitchFamily="2" charset="0"/>
              </a:rPr>
              <a:t>x</a:t>
            </a:r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3" name="Cloud Callout 62"/>
          <p:cNvSpPr/>
          <p:nvPr/>
        </p:nvSpPr>
        <p:spPr>
          <a:xfrm>
            <a:off x="1828800" y="2311834"/>
            <a:ext cx="1574381" cy="1070578"/>
          </a:xfrm>
          <a:prstGeom prst="cloudCallout">
            <a:avLst>
              <a:gd name="adj1" fmla="val 37772"/>
              <a:gd name="adj2" fmla="val -62615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rgbClr val="C00000"/>
                </a:solidFill>
              </a:rPr>
              <a:t>Initial velocity is zero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64" name="Cloud Callout 63"/>
          <p:cNvSpPr/>
          <p:nvPr/>
        </p:nvSpPr>
        <p:spPr>
          <a:xfrm>
            <a:off x="2311819" y="2343150"/>
            <a:ext cx="1574381" cy="1070578"/>
          </a:xfrm>
          <a:prstGeom prst="cloudCallout">
            <a:avLst>
              <a:gd name="adj1" fmla="val 35352"/>
              <a:gd name="adj2" fmla="val -63504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rgbClr val="C00000"/>
                </a:solidFill>
              </a:rPr>
              <a:t>Final velocity is v</a:t>
            </a:r>
            <a:r>
              <a:rPr lang="en-US" sz="1600" b="1" baseline="-25000" dirty="0" smtClean="0">
                <a:solidFill>
                  <a:srgbClr val="C00000"/>
                </a:solidFill>
              </a:rPr>
              <a:t>1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2857499" y="2442210"/>
            <a:ext cx="2095501" cy="1424940"/>
          </a:xfrm>
          <a:prstGeom prst="cloudCallout">
            <a:avLst>
              <a:gd name="adj1" fmla="val 9976"/>
              <a:gd name="adj2" fmla="val -66946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rgbClr val="C00000"/>
                </a:solidFill>
              </a:rPr>
              <a:t>Acceleration will be acceleration due to gravity 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66" name="Cloud Callout 65"/>
          <p:cNvSpPr/>
          <p:nvPr/>
        </p:nvSpPr>
        <p:spPr>
          <a:xfrm>
            <a:off x="4305299" y="2266950"/>
            <a:ext cx="2095501" cy="973253"/>
          </a:xfrm>
          <a:prstGeom prst="cloudCallout">
            <a:avLst>
              <a:gd name="adj1" fmla="val -35405"/>
              <a:gd name="adj2" fmla="val -56953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rgbClr val="C00000"/>
                </a:solidFill>
              </a:rPr>
              <a:t>Displacement is x</a:t>
            </a:r>
            <a:endParaRPr lang="en-US" sz="1600" b="1" baseline="-25000" dirty="0">
              <a:solidFill>
                <a:srgbClr val="C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914141" y="1257842"/>
            <a:ext cx="0" cy="1843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Same Side Corner Rectangle 68"/>
          <p:cNvSpPr/>
          <p:nvPr/>
        </p:nvSpPr>
        <p:spPr>
          <a:xfrm>
            <a:off x="7098792" y="718566"/>
            <a:ext cx="1813560" cy="4193286"/>
          </a:xfrm>
          <a:prstGeom prst="round2Same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86761" y="760660"/>
            <a:ext cx="1304424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+mj-lt"/>
              </a:rPr>
              <a:t>At point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C,</a:t>
            </a:r>
            <a:endParaRPr lang="en-US" sz="16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4788" y="1066800"/>
            <a:ext cx="177793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700"/>
              </a:lnSpc>
            </a:pP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According to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3</a:t>
            </a:r>
            <a:r>
              <a:rPr lang="en-US" sz="1400" b="1" baseline="30000" dirty="0">
                <a:solidFill>
                  <a:srgbClr val="002060"/>
                </a:solidFill>
                <a:latin typeface="+mj-lt"/>
              </a:rPr>
              <a:t>rd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 equation of motion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31244" y="1514475"/>
            <a:ext cx="1175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+mj-lt"/>
              </a:rPr>
              <a:t>v</a:t>
            </a:r>
            <a:r>
              <a:rPr lang="en-US" sz="1400" b="1" baseline="30000" dirty="0">
                <a:solidFill>
                  <a:srgbClr val="008000"/>
                </a:solidFill>
                <a:latin typeface="+mj-lt"/>
              </a:rPr>
              <a:t>2   </a:t>
            </a:r>
            <a:r>
              <a:rPr lang="en-US" sz="1400" b="1" dirty="0">
                <a:solidFill>
                  <a:srgbClr val="008000"/>
                </a:solidFill>
                <a:latin typeface="+mj-lt"/>
              </a:rPr>
              <a:t>= </a:t>
            </a:r>
            <a:r>
              <a:rPr lang="en-US" sz="14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+mj-lt"/>
              </a:rPr>
              <a:t>u</a:t>
            </a:r>
            <a:r>
              <a:rPr lang="en-US" sz="1400" b="1" baseline="30000" dirty="0">
                <a:solidFill>
                  <a:srgbClr val="008000"/>
                </a:solidFill>
                <a:latin typeface="+mj-lt"/>
              </a:rPr>
              <a:t>2  </a:t>
            </a:r>
            <a:r>
              <a:rPr lang="en-US" sz="1400" b="1" dirty="0">
                <a:solidFill>
                  <a:srgbClr val="008000"/>
                </a:solidFill>
                <a:latin typeface="+mj-lt"/>
              </a:rPr>
              <a:t>+ 2as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204847" y="3783330"/>
            <a:ext cx="535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P.E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591289" y="3783330"/>
            <a:ext cx="1227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= </a:t>
            </a:r>
            <a:r>
              <a:rPr lang="en-US" sz="1400" b="1" dirty="0" err="1" smtClean="0">
                <a:solidFill>
                  <a:srgbClr val="002060"/>
                </a:solidFill>
                <a:latin typeface="+mj-lt"/>
              </a:rPr>
              <a:t>mgh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 = 0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89856" y="2596515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K.E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599507" y="2596515"/>
            <a:ext cx="794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= ½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mv</a:t>
            </a:r>
            <a:r>
              <a:rPr lang="en-US" sz="1400" b="1" baseline="30000" dirty="0">
                <a:solidFill>
                  <a:srgbClr val="002060"/>
                </a:solidFill>
                <a:latin typeface="+mj-lt"/>
              </a:rPr>
              <a:t>2 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84425" y="1738440"/>
            <a:ext cx="70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u = </a:t>
            </a:r>
            <a:r>
              <a:rPr lang="en-US" sz="1400" b="1" dirty="0" smtClean="0">
                <a:latin typeface="+mj-lt"/>
              </a:rPr>
              <a:t>0,</a:t>
            </a:r>
            <a:endParaRPr lang="en-US" sz="14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5653" y="1738440"/>
            <a:ext cx="663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a = </a:t>
            </a:r>
            <a:r>
              <a:rPr lang="en-US" sz="1400" b="1" dirty="0" smtClean="0">
                <a:latin typeface="+mj-lt"/>
              </a:rPr>
              <a:t>g,</a:t>
            </a:r>
            <a:endParaRPr lang="en-US" sz="1400" b="1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57840" y="1753131"/>
            <a:ext cx="70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 </a:t>
            </a:r>
            <a:r>
              <a:rPr lang="en-US" sz="1400" b="1" dirty="0" smtClean="0">
                <a:latin typeface="+mj-lt"/>
              </a:rPr>
              <a:t>= </a:t>
            </a:r>
            <a:r>
              <a:rPr lang="en-US" sz="1400" b="1" dirty="0">
                <a:latin typeface="+mj-lt"/>
              </a:rPr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49765" y="1981156"/>
            <a:ext cx="199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Hence 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on subs.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we 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get, 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78340" y="2266950"/>
            <a:ext cx="44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v</a:t>
            </a:r>
            <a:r>
              <a:rPr lang="en-US" sz="1400" b="1" baseline="30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20624" y="226695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= 0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742101" y="2266950"/>
            <a:ext cx="6039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+ 2(g)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354911" y="2266950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+mj-lt"/>
              </a:rPr>
              <a:t>(h)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76246" y="2840355"/>
            <a:ext cx="191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Substituting v</a:t>
            </a:r>
            <a:r>
              <a:rPr lang="en-US" sz="1400" b="1" baseline="30000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 = 2gh,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03929" y="304800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K.E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500468" y="3048000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= ½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m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171128" y="304800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× 2gh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03929" y="3300411"/>
            <a:ext cx="54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K.E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508957" y="330041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= </a:t>
            </a:r>
            <a:r>
              <a:rPr lang="en-US" sz="1400" b="1" dirty="0" err="1" smtClean="0">
                <a:solidFill>
                  <a:srgbClr val="002060"/>
                </a:solidFill>
                <a:latin typeface="+mj-lt"/>
              </a:rPr>
              <a:t>mgh</a:t>
            </a:r>
            <a:endParaRPr lang="en-US" sz="1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6055" y="4054376"/>
            <a:ext cx="6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  <a:latin typeface="+mj-lt"/>
              </a:rPr>
              <a:t>T.E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66106" y="4054733"/>
            <a:ext cx="133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= P.E + K.E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566106" y="42524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= 0 + </a:t>
            </a:r>
            <a:r>
              <a:rPr lang="en-US" sz="1400" b="1" dirty="0" err="1" smtClean="0">
                <a:solidFill>
                  <a:srgbClr val="C00000"/>
                </a:solidFill>
                <a:latin typeface="+mj-lt"/>
              </a:rPr>
              <a:t>mgh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166004" y="4500184"/>
            <a:ext cx="1131053" cy="30777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j-lt"/>
              </a:rPr>
              <a:t>T.E  = </a:t>
            </a:r>
            <a:r>
              <a:rPr lang="en-US" sz="1400" b="1" dirty="0" err="1" smtClean="0">
                <a:solidFill>
                  <a:srgbClr val="C00000"/>
                </a:solidFill>
                <a:latin typeface="+mj-lt"/>
              </a:rPr>
              <a:t>mgh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25260" y="3542286"/>
            <a:ext cx="1964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300" b="1" dirty="0">
                <a:solidFill>
                  <a:srgbClr val="002060"/>
                </a:solidFill>
                <a:latin typeface="+mj-lt"/>
              </a:rPr>
              <a:t>On the ground level h = 0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7544462" y="2294183"/>
            <a:ext cx="1145444" cy="280483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320624" y="2266950"/>
            <a:ext cx="7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8000"/>
                </a:solidFill>
                <a:latin typeface="+mj-lt"/>
              </a:rPr>
              <a:t>= 2gh</a:t>
            </a:r>
            <a:endParaRPr lang="en-US" sz="1400" b="1" dirty="0">
              <a:solidFill>
                <a:srgbClr val="008000"/>
              </a:solidFill>
              <a:latin typeface="+mj-lt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-502366" y="3862578"/>
            <a:ext cx="1870364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25653" y="364358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h - x</a:t>
            </a:r>
            <a:endParaRPr lang="en-US" sz="1600" b="1" i="1" dirty="0">
              <a:solidFill>
                <a:srgbClr val="FF0000"/>
              </a:solidFill>
              <a:latin typeface="Bookman Old Style" panose="02050604050505020204" pitchFamily="18" charset="0"/>
              <a:cs typeface="GothicI" pitchFamily="2" charset="0"/>
            </a:endParaRPr>
          </a:p>
        </p:txBody>
      </p:sp>
      <p:sp>
        <p:nvSpPr>
          <p:cNvPr id="100" name="Cloud Callout 99"/>
          <p:cNvSpPr/>
          <p:nvPr/>
        </p:nvSpPr>
        <p:spPr>
          <a:xfrm>
            <a:off x="5394198" y="2876550"/>
            <a:ext cx="2305050" cy="1424940"/>
          </a:xfrm>
          <a:prstGeom prst="cloudCallout">
            <a:avLst>
              <a:gd name="adj1" fmla="val -51744"/>
              <a:gd name="adj2" fmla="val -45063"/>
            </a:avLst>
          </a:prstGeom>
          <a:gradFill>
            <a:gsLst>
              <a:gs pos="0">
                <a:srgbClr val="CCFF66"/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</a:gradFill>
          <a:ln w="19050">
            <a:solidFill>
              <a:srgbClr val="C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Hence total energy at A and B are the same.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3632" y="4405268"/>
            <a:ext cx="276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1198245" y="2952750"/>
                <a:ext cx="2535555" cy="1567434"/>
              </a:xfrm>
              <a:prstGeom prst="cloudCallout">
                <a:avLst>
                  <a:gd name="adj1" fmla="val -51744"/>
                  <a:gd name="adj2" fmla="val -45063"/>
                </a:avLst>
              </a:prstGeom>
              <a:gradFill>
                <a:gsLst>
                  <a:gs pos="0">
                    <a:srgbClr val="CCFF66"/>
                  </a:gs>
                  <a:gs pos="100000">
                    <a:srgbClr val="CCFF66">
                      <a:tint val="23500"/>
                      <a:satMod val="160000"/>
                    </a:srgbClr>
                  </a:gs>
                </a:gsLst>
                <a:lin ang="5400000" scaled="1"/>
              </a:gradFill>
              <a:ln w="19050">
                <a:solidFill>
                  <a:srgbClr val="C00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Now the body falls from point A to B through a distance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45" y="2952750"/>
                <a:ext cx="2535555" cy="1567434"/>
              </a:xfrm>
              <a:prstGeom prst="cloudCallout">
                <a:avLst>
                  <a:gd name="adj1" fmla="val -51744"/>
                  <a:gd name="adj2" fmla="val -45063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 Same Side Corner Rectangle 101"/>
          <p:cNvSpPr/>
          <p:nvPr/>
        </p:nvSpPr>
        <p:spPr>
          <a:xfrm>
            <a:off x="5105400" y="2600384"/>
            <a:ext cx="2895600" cy="1473980"/>
          </a:xfrm>
          <a:prstGeom prst="round2Same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POTENTIAL ENERGY </a:t>
            </a:r>
            <a:r>
              <a:rPr lang="en-US" sz="2000" b="1" dirty="0" smtClean="0">
                <a:solidFill>
                  <a:srgbClr val="6600CC"/>
                </a:solidFill>
                <a:latin typeface="+mj-lt"/>
              </a:rPr>
              <a:t>decreases</a:t>
            </a:r>
            <a:r>
              <a:rPr lang="en-US" sz="2000" b="1" dirty="0" smtClean="0">
                <a:solidFill>
                  <a:srgbClr val="9900CC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as ball moved from point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BC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ound Same Side Corner Rectangle 102"/>
          <p:cNvSpPr/>
          <p:nvPr/>
        </p:nvSpPr>
        <p:spPr>
          <a:xfrm>
            <a:off x="1678540" y="2600384"/>
            <a:ext cx="2895600" cy="1473980"/>
          </a:xfrm>
          <a:prstGeom prst="round2SameRect">
            <a:avLst/>
          </a:prstGeom>
          <a:gradFill flip="none" rotWithShape="1">
            <a:gsLst>
              <a:gs pos="0">
                <a:srgbClr val="CCFF66">
                  <a:tint val="66000"/>
                  <a:satMod val="160000"/>
                </a:srgbClr>
              </a:gs>
              <a:gs pos="50000">
                <a:srgbClr val="CCFF66">
                  <a:tint val="44500"/>
                  <a:satMod val="160000"/>
                </a:srgbClr>
              </a:gs>
              <a:gs pos="100000">
                <a:srgbClr val="CCFF66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KINETIC ENERGY </a:t>
            </a:r>
            <a:r>
              <a:rPr lang="en-US" sz="2000" b="1" dirty="0">
                <a:solidFill>
                  <a:srgbClr val="6600CC"/>
                </a:solidFill>
                <a:latin typeface="+mj-lt"/>
              </a:rPr>
              <a:t>increases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as ball moved from point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BC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430887" y="1581150"/>
            <a:ext cx="4657890" cy="725334"/>
          </a:xfrm>
          <a:prstGeom prst="round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colorTemperature colorTemp="88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9900C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3175">
                  <a:noFill/>
                </a:ln>
                <a:solidFill>
                  <a:srgbClr val="9900CC"/>
                </a:solidFill>
                <a:effectLst>
                  <a:glow rad="50800">
                    <a:schemeClr val="bg1"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But Total Energy at every point always remains CONSTANT</a:t>
            </a:r>
            <a:endParaRPr lang="en-IN" b="1" dirty="0">
              <a:ln w="3175">
                <a:noFill/>
              </a:ln>
              <a:solidFill>
                <a:srgbClr val="9900CC"/>
              </a:solidFill>
              <a:effectLst>
                <a:glow rad="50800">
                  <a:schemeClr val="bg1"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0104 0.3299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555 L 0.00122 0.31328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26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5" dur="1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4" dur="1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6" grpId="0"/>
      <p:bldP spid="8" grpId="0"/>
      <p:bldP spid="9" grpId="0"/>
      <p:bldP spid="10" grpId="0" animBg="1"/>
      <p:bldP spid="10" grpId="1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6" grpId="0"/>
      <p:bldP spid="27" grpId="0" animBg="1"/>
      <p:bldP spid="27" grpId="1" animBg="1"/>
      <p:bldP spid="29" grpId="0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0" grpId="0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 animBg="1"/>
      <p:bldP spid="95" grpId="0"/>
      <p:bldP spid="96" grpId="0" animBg="1"/>
      <p:bldP spid="97" grpId="0"/>
      <p:bldP spid="99" grpId="0"/>
      <p:bldP spid="100" grpId="0" animBg="1"/>
      <p:bldP spid="100" grpId="1" animBg="1"/>
      <p:bldP spid="101" grpId="0"/>
      <p:bldP spid="25" grpId="0" animBg="1"/>
      <p:bldP spid="25" grpId="1" animBg="1"/>
      <p:bldP spid="102" grpId="0" animBg="1"/>
      <p:bldP spid="102" grpId="1" animBg="1"/>
      <p:bldP spid="103" grpId="0" animBg="1"/>
      <p:bldP spid="103" grpId="1" animBg="1"/>
      <p:bldP spid="1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231818" y="1772559"/>
            <a:ext cx="504048" cy="2971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94" name="Rectangle 93"/>
          <p:cNvSpPr/>
          <p:nvPr/>
        </p:nvSpPr>
        <p:spPr>
          <a:xfrm>
            <a:off x="2358657" y="3048555"/>
            <a:ext cx="554453" cy="3268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2" name="TextBox 1"/>
          <p:cNvSpPr txBox="1"/>
          <p:nvPr/>
        </p:nvSpPr>
        <p:spPr>
          <a:xfrm>
            <a:off x="108707" y="135606"/>
            <a:ext cx="7356215" cy="36899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798" b="1" dirty="0">
                <a:solidFill>
                  <a:schemeClr val="bg1"/>
                </a:solidFill>
                <a:latin typeface="Bookman Old Style" pitchFamily="18" charset="0"/>
              </a:rPr>
              <a:t>Show that energy in case of free fall of a body is conserved.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641" y="896901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3913" y="896901"/>
            <a:ext cx="12239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 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2618" y="634789"/>
            <a:ext cx="4110994" cy="3382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Potential energy of the object at ‘A’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754" y="2114973"/>
            <a:ext cx="9626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08642" y="3526967"/>
            <a:ext cx="118111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(h–x)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359" y="2419491"/>
            <a:ext cx="2434817" cy="3382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Total energy (T.E)</a:t>
            </a:r>
            <a:r>
              <a:rPr lang="en-US" sz="1599" b="1" baseline="-25000" dirty="0">
                <a:latin typeface="Bookman Old Style" pitchFamily="18" charset="0"/>
              </a:rPr>
              <a:t>A</a:t>
            </a:r>
            <a:r>
              <a:rPr lang="en-US" sz="1599" b="1" dirty="0">
                <a:latin typeface="Bookman Old Style" pitchFamily="18" charset="0"/>
              </a:rPr>
              <a:t> 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489" y="3281718"/>
            <a:ext cx="5788002" cy="58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Height of the object at position ‘B’ from the surface of the earth 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2618" y="3789822"/>
            <a:ext cx="3198246" cy="3382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 of the object at point ‘B’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583" y="4051933"/>
            <a:ext cx="71971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6172" y="4051933"/>
            <a:ext cx="7308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8748" y="1284428"/>
            <a:ext cx="752531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K.E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5151" y="1284428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1844" y="1462167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2302" y="1125289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4646" y="1449375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0948" y="1286102"/>
            <a:ext cx="76716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3913" y="1757700"/>
            <a:ext cx="82063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 0 J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442442" y="1207988"/>
            <a:ext cx="3560793" cy="983115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At rest v = 0 ms</a:t>
            </a:r>
            <a:r>
              <a:rPr lang="en-US" sz="1798" b="1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–1</a:t>
            </a:r>
            <a:r>
              <a:rPr lang="en-US" sz="1798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IN" sz="1798" b="1" baseline="30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1397" y="2419491"/>
            <a:ext cx="752531" cy="3382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4951" y="2419491"/>
            <a:ext cx="752531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K.E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82180" y="2419491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3169" y="2724009"/>
            <a:ext cx="92624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97151" y="2732316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94875" y="2732316"/>
            <a:ext cx="41031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3168" y="3028527"/>
            <a:ext cx="92624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6820" y="2994804"/>
            <a:ext cx="70039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T.E</a:t>
            </a:r>
            <a:r>
              <a:rPr lang="en-US" sz="1599" b="1" baseline="-25000" dirty="0">
                <a:latin typeface="Bookman Old Style" pitchFamily="18" charset="0"/>
              </a:rPr>
              <a:t>A</a:t>
            </a:r>
          </a:p>
        </p:txBody>
      </p:sp>
      <p:sp>
        <p:nvSpPr>
          <p:cNvPr id="44" name="Oval Callout 43"/>
          <p:cNvSpPr/>
          <p:nvPr/>
        </p:nvSpPr>
        <p:spPr>
          <a:xfrm>
            <a:off x="3451238" y="1703506"/>
            <a:ext cx="2613240" cy="1445849"/>
          </a:xfrm>
          <a:prstGeom prst="wedgeEllipseCallout">
            <a:avLst>
              <a:gd name="adj1" fmla="val 67230"/>
              <a:gd name="adj2" fmla="val -12655"/>
            </a:avLst>
          </a:prstGeom>
          <a:solidFill>
            <a:srgbClr val="EF11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object is at a height  ‘h’ from the surface.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9530" y="4049931"/>
            <a:ext cx="73084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(h–x)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5416" y="4324731"/>
            <a:ext cx="71971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9004" y="4324731"/>
            <a:ext cx="85037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07468" y="4322729"/>
            <a:ext cx="35019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–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8100" y="4322729"/>
            <a:ext cx="69679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 mgx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9556" y="4593524"/>
            <a:ext cx="453922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To find K.E of the object at point ‘B’ K.E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74100" y="4593524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120794" y="4771263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11251" y="4434385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23595" y="4758471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09897" y="4595198"/>
            <a:ext cx="76716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6263779" y="544781"/>
            <a:ext cx="599325" cy="599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68" name="TextBox 67"/>
          <p:cNvSpPr txBox="1"/>
          <p:nvPr/>
        </p:nvSpPr>
        <p:spPr>
          <a:xfrm>
            <a:off x="7021832" y="668512"/>
            <a:ext cx="156814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Position ‘A’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548208" y="3637423"/>
            <a:ext cx="2372958" cy="152400"/>
            <a:chOff x="1363724" y="3333750"/>
            <a:chExt cx="2375155" cy="1524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363724" y="3333750"/>
              <a:ext cx="23751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43867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60020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76172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92325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08477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24630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40783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56935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73088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89240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05393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21546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37698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53851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6603496" y="1155971"/>
            <a:ext cx="7117" cy="936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22177" y="2426431"/>
            <a:ext cx="0" cy="11350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44120" y="2080936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38716" y="1928991"/>
            <a:ext cx="156814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Position ‘B’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29965" y="1548030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x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6390402" y="1184760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97520" y="1852907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94933" y="2690286"/>
            <a:ext cx="66793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h-x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382224" y="3240257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382224" y="2326702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Callout 41"/>
          <p:cNvSpPr/>
          <p:nvPr/>
        </p:nvSpPr>
        <p:spPr>
          <a:xfrm>
            <a:off x="3277799" y="756638"/>
            <a:ext cx="2613240" cy="1445849"/>
          </a:xfrm>
          <a:prstGeom prst="wedgeEllipseCallout">
            <a:avLst>
              <a:gd name="adj1" fmla="val 73516"/>
              <a:gd name="adj2" fmla="val 42964"/>
            </a:avLst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object travels a distance ‘x’ from the top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36324E-6 L 4.44444E-6 0.2500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4" grpId="0" animBg="1"/>
      <p:bldP spid="2" grpId="0" animBg="1"/>
      <p:bldP spid="4" grpId="0"/>
      <p:bldP spid="5" grpId="0"/>
      <p:bldP spid="34" grpId="0" animBg="1"/>
      <p:bldP spid="54" grpId="0"/>
      <p:bldP spid="27" grpId="0"/>
      <p:bldP spid="31" grpId="0" animBg="1"/>
      <p:bldP spid="46" grpId="0"/>
      <p:bldP spid="48" grpId="0" animBg="1"/>
      <p:bldP spid="55" grpId="0"/>
      <p:bldP spid="64" grpId="0"/>
      <p:bldP spid="23" grpId="0" animBg="1"/>
      <p:bldP spid="24" grpId="0"/>
      <p:bldP spid="26" grpId="0"/>
      <p:bldP spid="28" grpId="0"/>
      <p:bldP spid="29" grpId="0"/>
      <p:bldP spid="30" grpId="0"/>
      <p:bldP spid="32" grpId="0" animBg="1"/>
      <p:bldP spid="32" grpId="1" animBg="1"/>
      <p:bldP spid="33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4" grpId="0" animBg="1"/>
      <p:bldP spid="44" grpId="1" animBg="1"/>
      <p:bldP spid="45" grpId="0"/>
      <p:bldP spid="47" grpId="0"/>
      <p:bldP spid="49" grpId="0"/>
      <p:bldP spid="50" grpId="0"/>
      <p:bldP spid="51" grpId="0"/>
      <p:bldP spid="53" grpId="0"/>
      <p:bldP spid="56" grpId="0"/>
      <p:bldP spid="60" grpId="0"/>
      <p:bldP spid="61" grpId="0"/>
      <p:bldP spid="62" grpId="0"/>
      <p:bldP spid="3" grpId="0" animBg="1"/>
      <p:bldP spid="3" grpId="1" animBg="1"/>
      <p:bldP spid="68" grpId="0"/>
      <p:bldP spid="89" grpId="0"/>
      <p:bldP spid="90" grpId="0"/>
      <p:bldP spid="91" grpId="0"/>
      <p:bldP spid="80" grpId="0"/>
      <p:bldP spid="42" grpId="0" animBg="1"/>
      <p:bldP spid="4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648627" y="4347824"/>
            <a:ext cx="609898" cy="27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91" name="Rectangle 90"/>
          <p:cNvSpPr/>
          <p:nvPr/>
        </p:nvSpPr>
        <p:spPr>
          <a:xfrm>
            <a:off x="1629993" y="2857759"/>
            <a:ext cx="536603" cy="27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90" name="Rectangle 89"/>
          <p:cNvSpPr/>
          <p:nvPr/>
        </p:nvSpPr>
        <p:spPr>
          <a:xfrm>
            <a:off x="2311870" y="1353678"/>
            <a:ext cx="528185" cy="2971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/>
          </a:p>
        </p:txBody>
      </p:sp>
      <p:sp>
        <p:nvSpPr>
          <p:cNvPr id="2" name="TextBox 1"/>
          <p:cNvSpPr txBox="1"/>
          <p:nvPr/>
        </p:nvSpPr>
        <p:spPr>
          <a:xfrm>
            <a:off x="247118" y="254142"/>
            <a:ext cx="63042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To find K.E at point ‘B’ let’s find ‘v’ first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9726" y="684264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u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1021" y="684264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2g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633" y="684264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1713" y="684264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973" y="1015437"/>
            <a:ext cx="5329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0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0268" y="1015437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2g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1879" y="1015437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0960" y="1015437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0479" y="1353678"/>
            <a:ext cx="94867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2g x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2466" y="1353678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65" y="1817334"/>
            <a:ext cx="833043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  <a:sym typeface="Symbol"/>
              </a:rPr>
              <a:t> </a:t>
            </a:r>
            <a:r>
              <a:rPr lang="en-US" sz="1599" b="1" dirty="0">
                <a:latin typeface="Bookman Old Style" pitchFamily="18" charset="0"/>
              </a:rPr>
              <a:t>K.E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8637" y="1817334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88621" y="1995074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9079" y="1658196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423" y="1982282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7725" y="1819009"/>
            <a:ext cx="76716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1056" y="2403532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37750" y="2581271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28207" y="2244393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56156" y="2416871"/>
            <a:ext cx="5786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8627" y="2538027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188" y="2800138"/>
            <a:ext cx="83742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  <a:r>
              <a:rPr lang="en-US" sz="1599" b="1" dirty="0" err="1">
                <a:latin typeface="Bookman Old Style" pitchFamily="18" charset="0"/>
              </a:rPr>
              <a:t>mgx</a:t>
            </a:r>
            <a:endParaRPr lang="en-US" sz="1599" b="1" dirty="0">
              <a:latin typeface="Bookman Old Style" pitchFamily="18" charset="0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2897151" y="675082"/>
            <a:ext cx="2142367" cy="983115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 = 0 ms-1 at rest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3399243" y="1062949"/>
            <a:ext cx="1656819" cy="740877"/>
          </a:xfrm>
          <a:prstGeom prst="wedgeEllipseCallout">
            <a:avLst>
              <a:gd name="adj1" fmla="val -50686"/>
              <a:gd name="adj2" fmla="val -4179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 = x m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522" y="3028527"/>
            <a:ext cx="9626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6346" y="3256915"/>
            <a:ext cx="9626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6819" y="3256915"/>
            <a:ext cx="962649" cy="3382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P.E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4755" y="3256915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1927" y="3256915"/>
            <a:ext cx="962649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K.E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4077" y="3637563"/>
            <a:ext cx="17589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(mgh – mgx)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7890" y="3637563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1669" y="3637563"/>
            <a:ext cx="658131" cy="3382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mgx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077" y="3977558"/>
            <a:ext cx="87949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11052" y="3992498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87606" y="3984488"/>
            <a:ext cx="6581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mgx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6339" y="3977558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 –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91279" y="3980146"/>
            <a:ext cx="6581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mgx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9396" y="4289006"/>
            <a:ext cx="82790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T.E</a:t>
            </a:r>
            <a:r>
              <a:rPr lang="en-US" sz="1599" b="1" baseline="-25000" dirty="0">
                <a:latin typeface="Bookman Old Style" pitchFamily="18" charset="0"/>
              </a:rPr>
              <a:t>(B)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4077" y="4289006"/>
            <a:ext cx="87949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2514316" y="3989245"/>
            <a:ext cx="482382" cy="338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187226" y="4018211"/>
            <a:ext cx="482382" cy="338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Callout 72"/>
          <p:cNvSpPr/>
          <p:nvPr/>
        </p:nvSpPr>
        <p:spPr>
          <a:xfrm>
            <a:off x="2613857" y="1830873"/>
            <a:ext cx="1656819" cy="740877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v</a:t>
            </a:r>
            <a:r>
              <a:rPr lang="en-US" sz="1798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= 2gx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6127" y="2401497"/>
            <a:ext cx="693779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(2gx)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339699" y="2466978"/>
            <a:ext cx="191077" cy="195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697228" y="2603374"/>
            <a:ext cx="191077" cy="195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426354" y="135606"/>
            <a:ext cx="599325" cy="599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grpSp>
        <p:nvGrpSpPr>
          <p:cNvPr id="77" name="Group 76"/>
          <p:cNvGrpSpPr/>
          <p:nvPr/>
        </p:nvGrpSpPr>
        <p:grpSpPr>
          <a:xfrm>
            <a:off x="4710783" y="3228248"/>
            <a:ext cx="2372958" cy="152400"/>
            <a:chOff x="1363724" y="3333750"/>
            <a:chExt cx="2375155" cy="152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363724" y="3333750"/>
              <a:ext cx="23751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43867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60020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76172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92325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08477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24630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40783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256935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73088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89240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05393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321546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7698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53851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92540" y="1138855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x</a:t>
            </a:r>
            <a:endParaRPr lang="en-IN" sz="1599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5552978" y="775585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560095" y="1443732"/>
            <a:ext cx="7117" cy="3973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Callout 99"/>
          <p:cNvSpPr/>
          <p:nvPr/>
        </p:nvSpPr>
        <p:spPr>
          <a:xfrm>
            <a:off x="2440374" y="347463"/>
            <a:ext cx="2613240" cy="1445849"/>
          </a:xfrm>
          <a:prstGeom prst="wedgeEllipseCallout">
            <a:avLst>
              <a:gd name="adj1" fmla="val 73516"/>
              <a:gd name="adj2" fmla="val 42964"/>
            </a:avLst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object travels a distance ‘x’ from the top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9941E-7 L 1.11111E-6 0.250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  <p:bldP spid="90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 animBg="1"/>
      <p:bldP spid="25" grpId="1" animBg="1"/>
      <p:bldP spid="27" grpId="0" animBg="1"/>
      <p:bldP spid="27" grpId="1" animBg="1"/>
      <p:bldP spid="28" grpId="0"/>
      <p:bldP spid="29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73" grpId="0" animBg="1"/>
      <p:bldP spid="73" grpId="1" animBg="1"/>
      <p:bldP spid="74" grpId="0"/>
      <p:bldP spid="75" grpId="0" animBg="1"/>
      <p:bldP spid="75" grpId="1" animBg="1"/>
      <p:bldP spid="97" grpId="0"/>
      <p:bldP spid="100" grpId="0" animBg="1"/>
      <p:bldP spid="10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MODULE-10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629993" y="2857759"/>
            <a:ext cx="536603" cy="270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90" name="Rectangle 89"/>
          <p:cNvSpPr/>
          <p:nvPr/>
        </p:nvSpPr>
        <p:spPr>
          <a:xfrm>
            <a:off x="2311870" y="1353678"/>
            <a:ext cx="528185" cy="2971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" name="TextBox 1"/>
          <p:cNvSpPr txBox="1"/>
          <p:nvPr/>
        </p:nvSpPr>
        <p:spPr>
          <a:xfrm>
            <a:off x="247118" y="254142"/>
            <a:ext cx="63042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To find K.E at point ‘C’ let’s find ‘v’ first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9726" y="684264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u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1021" y="684264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2g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2633" y="684264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1713" y="684264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973" y="1015437"/>
            <a:ext cx="5329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0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0268" y="1015437"/>
            <a:ext cx="75253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2g 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1879" y="1015437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0960" y="1015437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0479" y="1353678"/>
            <a:ext cx="94867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2g h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2466" y="1353678"/>
            <a:ext cx="5241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  <a:r>
              <a:rPr lang="en-US" sz="1599" b="1" dirty="0">
                <a:latin typeface="Bookman Old Style" pitchFamily="18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395" y="1817334"/>
            <a:ext cx="833043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  <a:sym typeface="Symbol"/>
              </a:rPr>
              <a:t> </a:t>
            </a:r>
            <a:r>
              <a:rPr lang="en-US" sz="1599" b="1" dirty="0">
                <a:latin typeface="Bookman Old Style" pitchFamily="18" charset="0"/>
              </a:rPr>
              <a:t>K.E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8637" y="1817334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88621" y="1995074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9079" y="1658196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423" y="1982282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7725" y="1819009"/>
            <a:ext cx="76716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mv</a:t>
            </a:r>
            <a:r>
              <a:rPr lang="en-US" sz="1599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1056" y="2403532"/>
            <a:ext cx="31328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37750" y="2581271"/>
            <a:ext cx="289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28207" y="2244393"/>
            <a:ext cx="308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1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56156" y="2416871"/>
            <a:ext cx="578660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8627" y="2538027"/>
            <a:ext cx="36538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2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4188" y="2800138"/>
            <a:ext cx="83742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mgh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2774193" y="598952"/>
            <a:ext cx="2142367" cy="983115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 = 0 ms-1 at rest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3399243" y="1062949"/>
            <a:ext cx="1656819" cy="740877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rgbClr val="EF11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 = h m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30794" y="363994"/>
            <a:ext cx="599325" cy="599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grpSp>
        <p:nvGrpSpPr>
          <p:cNvPr id="48" name="Group 47"/>
          <p:cNvGrpSpPr/>
          <p:nvPr/>
        </p:nvGrpSpPr>
        <p:grpSpPr>
          <a:xfrm>
            <a:off x="4115223" y="2876128"/>
            <a:ext cx="2372958" cy="152400"/>
            <a:chOff x="1363724" y="3333750"/>
            <a:chExt cx="2375155" cy="1524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363724" y="3333750"/>
              <a:ext cx="23751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43867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60020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6172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92325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08477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4630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40783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6935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73088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892408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053934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215460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376986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38512" y="3333750"/>
              <a:ext cx="1524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V="1">
            <a:off x="5170512" y="394676"/>
            <a:ext cx="7117" cy="9368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189193" y="1665135"/>
            <a:ext cx="0" cy="11350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11136" y="1319641"/>
            <a:ext cx="3187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anose="02050604050505020204" pitchFamily="18" charset="0"/>
              </a:rPr>
              <a:t>h</a:t>
            </a:r>
            <a:endParaRPr lang="en-IN" sz="1599" b="1" dirty="0"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8380" y="2490425"/>
            <a:ext cx="156814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Position ‘C’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18380" y="316392"/>
            <a:ext cx="156814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Position ‘A’</a:t>
            </a:r>
          </a:p>
        </p:txBody>
      </p:sp>
      <p:sp>
        <p:nvSpPr>
          <p:cNvPr id="73" name="Oval Callout 72"/>
          <p:cNvSpPr/>
          <p:nvPr/>
        </p:nvSpPr>
        <p:spPr>
          <a:xfrm>
            <a:off x="2613857" y="1830873"/>
            <a:ext cx="1656819" cy="740877"/>
          </a:xfrm>
          <a:prstGeom prst="wedgeEllipseCallout">
            <a:avLst>
              <a:gd name="adj1" fmla="val -64957"/>
              <a:gd name="adj2" fmla="val -18579"/>
            </a:avLst>
          </a:prstGeom>
          <a:solidFill>
            <a:srgbClr val="EF11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v</a:t>
            </a:r>
            <a:r>
              <a:rPr lang="en-US" sz="1798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= 2gh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26127" y="2401497"/>
            <a:ext cx="709794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(2gh)</a:t>
            </a:r>
            <a:endParaRPr lang="en-US" sz="1599" b="1" baseline="30000" dirty="0">
              <a:latin typeface="Bookman Old Style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339699" y="2466978"/>
            <a:ext cx="191077" cy="195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697228" y="2603374"/>
            <a:ext cx="191077" cy="195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633375" y="668513"/>
            <a:ext cx="3404889" cy="1661820"/>
          </a:xfrm>
          <a:prstGeom prst="wedgeEllipseCallout">
            <a:avLst>
              <a:gd name="adj1" fmla="val -61811"/>
              <a:gd name="adj2" fmla="val 386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Distance travelled is equal to the height of the object from point ‘A’</a:t>
            </a:r>
            <a:endParaRPr lang="en-IN" sz="1798" b="1" baseline="30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618" y="3299322"/>
            <a:ext cx="96264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95880" y="3299322"/>
            <a:ext cx="827908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K.E</a:t>
            </a:r>
            <a:r>
              <a:rPr lang="en-US" sz="1599" b="1" baseline="-25000" dirty="0">
                <a:latin typeface="Bookman Old Style" pitchFamily="18" charset="0"/>
              </a:rPr>
              <a:t>(c)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41531" y="3299322"/>
            <a:ext cx="87949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359" y="3756099"/>
            <a:ext cx="63101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Now 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1245" y="3756099"/>
            <a:ext cx="380828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Potential energy at point ‘C’ P.E</a:t>
            </a:r>
            <a:r>
              <a:rPr lang="en-US" sz="1599" b="1" baseline="-25000" dirty="0">
                <a:latin typeface="Bookman Old Style" pitchFamily="18" charset="0"/>
              </a:rPr>
              <a:t>(C) </a:t>
            </a:r>
            <a:endParaRPr lang="en-US" sz="1599" b="1" dirty="0"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4152" y="3756099"/>
            <a:ext cx="87949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96151" y="4060617"/>
            <a:ext cx="7612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1315" y="4094340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09704" y="4075308"/>
            <a:ext cx="380648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0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6288" y="4593524"/>
            <a:ext cx="3808284" cy="3382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Potential energy at point ‘C’ P.E</a:t>
            </a:r>
            <a:r>
              <a:rPr lang="en-US" sz="1599" b="1" baseline="-25000" dirty="0">
                <a:latin typeface="Bookman Old Style" pitchFamily="18" charset="0"/>
              </a:rPr>
              <a:t>(C) </a:t>
            </a:r>
            <a:endParaRPr lang="en-US" sz="1599" b="1" dirty="0"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0577" y="4593524"/>
            <a:ext cx="81420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 0 J</a:t>
            </a:r>
            <a:endParaRPr lang="en-US" sz="1599" b="1" baseline="-25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00031E-6 L 0.00434 0.3731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8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0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 animBg="1"/>
      <p:bldP spid="25" grpId="1" animBg="1"/>
      <p:bldP spid="27" grpId="0" animBg="1"/>
      <p:bldP spid="27" grpId="1" animBg="1"/>
      <p:bldP spid="46" grpId="0" animBg="1"/>
      <p:bldP spid="46" grpId="1" animBg="1"/>
      <p:bldP spid="66" grpId="0"/>
      <p:bldP spid="71" grpId="0"/>
      <p:bldP spid="72" grpId="0"/>
      <p:bldP spid="73" grpId="0" animBg="1"/>
      <p:bldP spid="73" grpId="1" animBg="1"/>
      <p:bldP spid="74" grpId="0"/>
      <p:bldP spid="26" grpId="0" animBg="1"/>
      <p:bldP spid="26" grpId="1" animBg="1"/>
      <p:bldP spid="75" grpId="0"/>
      <p:bldP spid="77" grpId="0" animBg="1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 animBg="1"/>
      <p:bldP spid="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125017" y="813252"/>
            <a:ext cx="609898" cy="2971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1" name="TextBox 20"/>
          <p:cNvSpPr txBox="1"/>
          <p:nvPr/>
        </p:nvSpPr>
        <p:spPr>
          <a:xfrm>
            <a:off x="80359" y="135606"/>
            <a:ext cx="395873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total energy at point ‘C’ T.E</a:t>
            </a:r>
            <a:r>
              <a:rPr lang="en-US" sz="1599" b="1" baseline="-25000" dirty="0">
                <a:latin typeface="Bookman Old Style" pitchFamily="18" charset="0"/>
              </a:rPr>
              <a:t>(C)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4769" y="135606"/>
            <a:ext cx="1107879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P.E</a:t>
            </a:r>
            <a:r>
              <a:rPr lang="en-US" sz="1599" b="1" baseline="-25000" dirty="0">
                <a:latin typeface="Bookman Old Style" pitchFamily="18" charset="0"/>
              </a:rPr>
              <a:t>(C)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388" y="135606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2841" y="135606"/>
            <a:ext cx="1107879" cy="338241"/>
          </a:xfrm>
          <a:prstGeom prst="rect">
            <a:avLst/>
          </a:prstGeom>
          <a:solidFill>
            <a:srgbClr val="EF11C5"/>
          </a:solidFill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K.E</a:t>
            </a:r>
            <a:r>
              <a:rPr lang="en-US" sz="1599" b="1" baseline="-25000" dirty="0">
                <a:latin typeface="Bookman Old Style" pitchFamily="18" charset="0"/>
              </a:rPr>
              <a:t>(C)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48771" y="469842"/>
            <a:ext cx="647101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0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9741" y="482530"/>
            <a:ext cx="376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260" y="482530"/>
            <a:ext cx="6851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669" y="787048"/>
            <a:ext cx="76129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T.E</a:t>
            </a:r>
            <a:r>
              <a:rPr lang="en-US" sz="1599" b="1" baseline="-25000" dirty="0">
                <a:latin typeface="Bookman Old Style" pitchFamily="18" charset="0"/>
              </a:rPr>
              <a:t>(C)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48769" y="787048"/>
            <a:ext cx="113975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=</a:t>
            </a:r>
            <a:r>
              <a:rPr lang="en-US" sz="1599" b="1" baseline="-25000" dirty="0">
                <a:latin typeface="Bookman Old Style" pitchFamily="18" charset="0"/>
              </a:rPr>
              <a:t> </a:t>
            </a:r>
            <a:r>
              <a:rPr lang="en-US" sz="1599" b="1" dirty="0">
                <a:latin typeface="Bookman Old Style" pitchFamily="18" charset="0"/>
              </a:rPr>
              <a:t> mgh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359" y="1201419"/>
            <a:ext cx="7308433" cy="33824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Thus the total energy of the body is constant and is equal to mgh.</a:t>
            </a:r>
            <a:endParaRPr lang="en-US" sz="1599" b="1" baseline="-25000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489" y="1658196"/>
            <a:ext cx="5252936" cy="338241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man Old Style" pitchFamily="18" charset="0"/>
              </a:rPr>
              <a:t>This verifies the law of conservation of energy. </a:t>
            </a:r>
            <a:endParaRPr lang="en-US" sz="1599" b="1" baseline="-25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14" y="59476"/>
            <a:ext cx="7246578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60" y="896901"/>
            <a:ext cx="8907153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398" b="1" dirty="0">
                <a:latin typeface="Bookman Old Style" pitchFamily="18" charset="0"/>
              </a:rPr>
              <a:t> Law of conservation of energy  </a:t>
            </a:r>
          </a:p>
        </p:txBody>
      </p:sp>
    </p:spTree>
    <p:extLst>
      <p:ext uri="{BB962C8B-B14F-4D97-AF65-F5344CB8AC3E}">
        <p14:creationId xmlns:p14="http://schemas.microsoft.com/office/powerpoint/2010/main" val="31292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" y="-21160"/>
            <a:ext cx="9135541" cy="51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3" name="Picture 147" descr="C:\Documents and Settings\Krishna\Desktop\energy sources iiND year\krishna physics\hydro pl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4" y="259309"/>
            <a:ext cx="8120466" cy="457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" name="Rounded Rectangle 309"/>
          <p:cNvSpPr/>
          <p:nvPr/>
        </p:nvSpPr>
        <p:spPr>
          <a:xfrm>
            <a:off x="2946319" y="2936697"/>
            <a:ext cx="379568" cy="17980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3049428" y="3736012"/>
            <a:ext cx="455772" cy="84021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3495676" y="3915002"/>
            <a:ext cx="358218" cy="85731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3444240" y="4089516"/>
            <a:ext cx="670560" cy="7806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655327" y="347576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43775" y="2940172"/>
            <a:ext cx="670560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  <a:effectLst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0195" y="273972"/>
            <a:ext cx="5068416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/>
                <a:latin typeface="Bookman Old Style" pitchFamily="18" charset="0"/>
              </a:rPr>
              <a:t>ENERGY  FROM  FLOWING  WATER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1110375" y="2940172"/>
            <a:ext cx="670560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919875" y="313121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1515187" y="313121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1705687" y="33002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1110375" y="331096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>
            <a:off x="1391360" y="348211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781760" y="3486480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0774" y="3298394"/>
            <a:ext cx="670561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500774" y="2940172"/>
            <a:ext cx="670561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1707594" y="365953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8" name="Rounded Rectangle 237"/>
          <p:cNvSpPr/>
          <p:nvPr/>
        </p:nvSpPr>
        <p:spPr>
          <a:xfrm>
            <a:off x="1131332" y="36638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9" name="Rounded Rectangle 238"/>
          <p:cNvSpPr/>
          <p:nvPr/>
        </p:nvSpPr>
        <p:spPr>
          <a:xfrm>
            <a:off x="924957" y="38416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1520269" y="3836935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1717119" y="400073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1121807" y="40114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1401207" y="417218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4" name="Rounded Rectangle 243"/>
          <p:cNvSpPr/>
          <p:nvPr/>
        </p:nvSpPr>
        <p:spPr>
          <a:xfrm>
            <a:off x="791607" y="41828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" name="Rounded Rectangle 244"/>
          <p:cNvSpPr/>
          <p:nvPr/>
        </p:nvSpPr>
        <p:spPr>
          <a:xfrm>
            <a:off x="512206" y="4017402"/>
            <a:ext cx="670561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" name="Rounded Rectangle 245"/>
          <p:cNvSpPr/>
          <p:nvPr/>
        </p:nvSpPr>
        <p:spPr>
          <a:xfrm>
            <a:off x="500195" y="3663898"/>
            <a:ext cx="692098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7" name="Rounded Rectangle 246"/>
          <p:cNvSpPr/>
          <p:nvPr/>
        </p:nvSpPr>
        <p:spPr>
          <a:xfrm>
            <a:off x="3225244" y="3836935"/>
            <a:ext cx="455216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8" name="Rounded Rectangle 247"/>
          <p:cNvSpPr/>
          <p:nvPr/>
        </p:nvSpPr>
        <p:spPr>
          <a:xfrm>
            <a:off x="2691844" y="3836935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9" name="Rounded Rectangle 248"/>
          <p:cNvSpPr/>
          <p:nvPr/>
        </p:nvSpPr>
        <p:spPr>
          <a:xfrm>
            <a:off x="2312432" y="40114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0" name="Rounded Rectangle 249"/>
          <p:cNvSpPr/>
          <p:nvPr/>
        </p:nvSpPr>
        <p:spPr>
          <a:xfrm>
            <a:off x="2922032" y="40114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1" name="Rounded Rectangle 250"/>
          <p:cNvSpPr/>
          <p:nvPr/>
        </p:nvSpPr>
        <p:spPr>
          <a:xfrm>
            <a:off x="3244294" y="41828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2" name="Rounded Rectangle 251"/>
          <p:cNvSpPr/>
          <p:nvPr/>
        </p:nvSpPr>
        <p:spPr>
          <a:xfrm>
            <a:off x="2634694" y="41828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>
            <a:off x="2960132" y="433728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4" name="Rounded Rectangle 253"/>
          <p:cNvSpPr/>
          <p:nvPr/>
        </p:nvSpPr>
        <p:spPr>
          <a:xfrm>
            <a:off x="2350532" y="43479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5" name="Rounded Rectangle 254"/>
          <p:cNvSpPr/>
          <p:nvPr/>
        </p:nvSpPr>
        <p:spPr>
          <a:xfrm>
            <a:off x="2025094" y="41828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" name="Rounded Rectangle 255"/>
          <p:cNvSpPr/>
          <p:nvPr/>
        </p:nvSpPr>
        <p:spPr>
          <a:xfrm>
            <a:off x="2082244" y="3836935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5" name="Rounded Rectangle 274"/>
          <p:cNvSpPr/>
          <p:nvPr/>
        </p:nvSpPr>
        <p:spPr>
          <a:xfrm>
            <a:off x="2267662" y="2940172"/>
            <a:ext cx="670560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" name="Rounded Rectangle 275"/>
          <p:cNvSpPr/>
          <p:nvPr/>
        </p:nvSpPr>
        <p:spPr>
          <a:xfrm>
            <a:off x="2091450" y="3120497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7" name="Rounded Rectangle 276"/>
          <p:cNvSpPr/>
          <p:nvPr/>
        </p:nvSpPr>
        <p:spPr>
          <a:xfrm>
            <a:off x="2310525" y="3297866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8" name="Rounded Rectangle 277"/>
          <p:cNvSpPr/>
          <p:nvPr/>
        </p:nvSpPr>
        <p:spPr>
          <a:xfrm>
            <a:off x="2031440" y="347576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9" name="Rounded Rectangle 278"/>
          <p:cNvSpPr/>
          <p:nvPr/>
        </p:nvSpPr>
        <p:spPr>
          <a:xfrm>
            <a:off x="2274332" y="3659136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0" name="Rounded Rectangle 279"/>
          <p:cNvSpPr/>
          <p:nvPr/>
        </p:nvSpPr>
        <p:spPr>
          <a:xfrm>
            <a:off x="2877582" y="3657945"/>
            <a:ext cx="487442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2" name="Rounded Rectangle 281"/>
          <p:cNvSpPr/>
          <p:nvPr/>
        </p:nvSpPr>
        <p:spPr>
          <a:xfrm>
            <a:off x="1734582" y="434799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3" name="Rounded Rectangle 282"/>
          <p:cNvSpPr/>
          <p:nvPr/>
        </p:nvSpPr>
        <p:spPr>
          <a:xfrm>
            <a:off x="1124982" y="4348165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4" name="Rounded Rectangle 283"/>
          <p:cNvSpPr/>
          <p:nvPr/>
        </p:nvSpPr>
        <p:spPr>
          <a:xfrm>
            <a:off x="3749040" y="4195598"/>
            <a:ext cx="670560" cy="156136"/>
          </a:xfrm>
          <a:custGeom>
            <a:avLst/>
            <a:gdLst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644537 w 670560"/>
              <a:gd name="connsiteY2" fmla="*/ 0 h 156136"/>
              <a:gd name="connsiteX3" fmla="*/ 670560 w 670560"/>
              <a:gd name="connsiteY3" fmla="*/ 26023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535000 w 670560"/>
              <a:gd name="connsiteY2" fmla="*/ 0 h 156136"/>
              <a:gd name="connsiteX3" fmla="*/ 670560 w 670560"/>
              <a:gd name="connsiteY3" fmla="*/ 26023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535000 w 670560"/>
              <a:gd name="connsiteY2" fmla="*/ 0 h 156136"/>
              <a:gd name="connsiteX3" fmla="*/ 649129 w 670560"/>
              <a:gd name="connsiteY3" fmla="*/ 85555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525475 w 670560"/>
              <a:gd name="connsiteY2" fmla="*/ 9525 h 156136"/>
              <a:gd name="connsiteX3" fmla="*/ 649129 w 670560"/>
              <a:gd name="connsiteY3" fmla="*/ 85555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560" h="156136">
                <a:moveTo>
                  <a:pt x="0" y="26023"/>
                </a:moveTo>
                <a:cubicBezTo>
                  <a:pt x="0" y="11651"/>
                  <a:pt x="11651" y="0"/>
                  <a:pt x="26023" y="0"/>
                </a:cubicBezTo>
                <a:lnTo>
                  <a:pt x="525475" y="9525"/>
                </a:lnTo>
                <a:cubicBezTo>
                  <a:pt x="539847" y="9525"/>
                  <a:pt x="649129" y="71183"/>
                  <a:pt x="649129" y="85555"/>
                </a:cubicBezTo>
                <a:lnTo>
                  <a:pt x="670560" y="130113"/>
                </a:lnTo>
                <a:cubicBezTo>
                  <a:pt x="670560" y="144485"/>
                  <a:pt x="658909" y="156136"/>
                  <a:pt x="644537" y="156136"/>
                </a:cubicBezTo>
                <a:lnTo>
                  <a:pt x="26023" y="156136"/>
                </a:lnTo>
                <a:cubicBezTo>
                  <a:pt x="11651" y="156136"/>
                  <a:pt x="0" y="144485"/>
                  <a:pt x="0" y="130113"/>
                </a:cubicBezTo>
                <a:lnTo>
                  <a:pt x="0" y="26023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853894" y="4167583"/>
            <a:ext cx="392021" cy="182167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" name="Rounded Rectangle 285"/>
          <p:cNvSpPr/>
          <p:nvPr/>
        </p:nvSpPr>
        <p:spPr>
          <a:xfrm>
            <a:off x="4201557" y="4358713"/>
            <a:ext cx="542490" cy="141849"/>
          </a:xfrm>
          <a:custGeom>
            <a:avLst/>
            <a:gdLst>
              <a:gd name="connsiteX0" fmla="*/ 0 w 670560"/>
              <a:gd name="connsiteY0" fmla="*/ 23245 h 139467"/>
              <a:gd name="connsiteX1" fmla="*/ 23245 w 670560"/>
              <a:gd name="connsiteY1" fmla="*/ 0 h 139467"/>
              <a:gd name="connsiteX2" fmla="*/ 647315 w 670560"/>
              <a:gd name="connsiteY2" fmla="*/ 0 h 139467"/>
              <a:gd name="connsiteX3" fmla="*/ 670560 w 670560"/>
              <a:gd name="connsiteY3" fmla="*/ 23245 h 139467"/>
              <a:gd name="connsiteX4" fmla="*/ 670560 w 670560"/>
              <a:gd name="connsiteY4" fmla="*/ 116222 h 139467"/>
              <a:gd name="connsiteX5" fmla="*/ 647315 w 670560"/>
              <a:gd name="connsiteY5" fmla="*/ 139467 h 139467"/>
              <a:gd name="connsiteX6" fmla="*/ 23245 w 670560"/>
              <a:gd name="connsiteY6" fmla="*/ 139467 h 139467"/>
              <a:gd name="connsiteX7" fmla="*/ 0 w 670560"/>
              <a:gd name="connsiteY7" fmla="*/ 116222 h 139467"/>
              <a:gd name="connsiteX8" fmla="*/ 0 w 670560"/>
              <a:gd name="connsiteY8" fmla="*/ 23245 h 139467"/>
              <a:gd name="connsiteX0" fmla="*/ 0 w 670560"/>
              <a:gd name="connsiteY0" fmla="*/ 23245 h 139467"/>
              <a:gd name="connsiteX1" fmla="*/ 23245 w 670560"/>
              <a:gd name="connsiteY1" fmla="*/ 0 h 139467"/>
              <a:gd name="connsiteX2" fmla="*/ 337753 w 670560"/>
              <a:gd name="connsiteY2" fmla="*/ 2381 h 139467"/>
              <a:gd name="connsiteX3" fmla="*/ 670560 w 670560"/>
              <a:gd name="connsiteY3" fmla="*/ 23245 h 139467"/>
              <a:gd name="connsiteX4" fmla="*/ 670560 w 670560"/>
              <a:gd name="connsiteY4" fmla="*/ 116222 h 139467"/>
              <a:gd name="connsiteX5" fmla="*/ 647315 w 670560"/>
              <a:gd name="connsiteY5" fmla="*/ 139467 h 139467"/>
              <a:gd name="connsiteX6" fmla="*/ 23245 w 670560"/>
              <a:gd name="connsiteY6" fmla="*/ 139467 h 139467"/>
              <a:gd name="connsiteX7" fmla="*/ 0 w 670560"/>
              <a:gd name="connsiteY7" fmla="*/ 116222 h 139467"/>
              <a:gd name="connsiteX8" fmla="*/ 0 w 670560"/>
              <a:gd name="connsiteY8" fmla="*/ 23245 h 139467"/>
              <a:gd name="connsiteX0" fmla="*/ 0 w 670560"/>
              <a:gd name="connsiteY0" fmla="*/ 23245 h 141849"/>
              <a:gd name="connsiteX1" fmla="*/ 23245 w 670560"/>
              <a:gd name="connsiteY1" fmla="*/ 0 h 141849"/>
              <a:gd name="connsiteX2" fmla="*/ 337753 w 670560"/>
              <a:gd name="connsiteY2" fmla="*/ 2381 h 141849"/>
              <a:gd name="connsiteX3" fmla="*/ 670560 w 670560"/>
              <a:gd name="connsiteY3" fmla="*/ 23245 h 141849"/>
              <a:gd name="connsiteX4" fmla="*/ 670560 w 670560"/>
              <a:gd name="connsiteY4" fmla="*/ 116222 h 141849"/>
              <a:gd name="connsiteX5" fmla="*/ 540159 w 670560"/>
              <a:gd name="connsiteY5" fmla="*/ 141849 h 141849"/>
              <a:gd name="connsiteX6" fmla="*/ 23245 w 670560"/>
              <a:gd name="connsiteY6" fmla="*/ 139467 h 141849"/>
              <a:gd name="connsiteX7" fmla="*/ 0 w 670560"/>
              <a:gd name="connsiteY7" fmla="*/ 116222 h 141849"/>
              <a:gd name="connsiteX8" fmla="*/ 0 w 670560"/>
              <a:gd name="connsiteY8" fmla="*/ 23245 h 141849"/>
              <a:gd name="connsiteX0" fmla="*/ 0 w 670560"/>
              <a:gd name="connsiteY0" fmla="*/ 23245 h 141849"/>
              <a:gd name="connsiteX1" fmla="*/ 23245 w 670560"/>
              <a:gd name="connsiteY1" fmla="*/ 0 h 141849"/>
              <a:gd name="connsiteX2" fmla="*/ 337753 w 670560"/>
              <a:gd name="connsiteY2" fmla="*/ 2381 h 141849"/>
              <a:gd name="connsiteX3" fmla="*/ 403860 w 670560"/>
              <a:gd name="connsiteY3" fmla="*/ 39914 h 141849"/>
              <a:gd name="connsiteX4" fmla="*/ 670560 w 670560"/>
              <a:gd name="connsiteY4" fmla="*/ 116222 h 141849"/>
              <a:gd name="connsiteX5" fmla="*/ 540159 w 670560"/>
              <a:gd name="connsiteY5" fmla="*/ 141849 h 141849"/>
              <a:gd name="connsiteX6" fmla="*/ 23245 w 670560"/>
              <a:gd name="connsiteY6" fmla="*/ 139467 h 141849"/>
              <a:gd name="connsiteX7" fmla="*/ 0 w 670560"/>
              <a:gd name="connsiteY7" fmla="*/ 116222 h 141849"/>
              <a:gd name="connsiteX8" fmla="*/ 0 w 670560"/>
              <a:gd name="connsiteY8" fmla="*/ 23245 h 141849"/>
              <a:gd name="connsiteX0" fmla="*/ 0 w 542490"/>
              <a:gd name="connsiteY0" fmla="*/ 23245 h 141849"/>
              <a:gd name="connsiteX1" fmla="*/ 23245 w 542490"/>
              <a:gd name="connsiteY1" fmla="*/ 0 h 141849"/>
              <a:gd name="connsiteX2" fmla="*/ 337753 w 542490"/>
              <a:gd name="connsiteY2" fmla="*/ 2381 h 141849"/>
              <a:gd name="connsiteX3" fmla="*/ 403860 w 542490"/>
              <a:gd name="connsiteY3" fmla="*/ 39914 h 141849"/>
              <a:gd name="connsiteX4" fmla="*/ 508635 w 542490"/>
              <a:gd name="connsiteY4" fmla="*/ 101935 h 141849"/>
              <a:gd name="connsiteX5" fmla="*/ 540159 w 542490"/>
              <a:gd name="connsiteY5" fmla="*/ 141849 h 141849"/>
              <a:gd name="connsiteX6" fmla="*/ 23245 w 542490"/>
              <a:gd name="connsiteY6" fmla="*/ 139467 h 141849"/>
              <a:gd name="connsiteX7" fmla="*/ 0 w 542490"/>
              <a:gd name="connsiteY7" fmla="*/ 116222 h 141849"/>
              <a:gd name="connsiteX8" fmla="*/ 0 w 542490"/>
              <a:gd name="connsiteY8" fmla="*/ 23245 h 141849"/>
              <a:gd name="connsiteX0" fmla="*/ 0 w 542490"/>
              <a:gd name="connsiteY0" fmla="*/ 23245 h 141849"/>
              <a:gd name="connsiteX1" fmla="*/ 23245 w 542490"/>
              <a:gd name="connsiteY1" fmla="*/ 0 h 141849"/>
              <a:gd name="connsiteX2" fmla="*/ 306796 w 542490"/>
              <a:gd name="connsiteY2" fmla="*/ 2381 h 141849"/>
              <a:gd name="connsiteX3" fmla="*/ 403860 w 542490"/>
              <a:gd name="connsiteY3" fmla="*/ 39914 h 141849"/>
              <a:gd name="connsiteX4" fmla="*/ 508635 w 542490"/>
              <a:gd name="connsiteY4" fmla="*/ 101935 h 141849"/>
              <a:gd name="connsiteX5" fmla="*/ 540159 w 542490"/>
              <a:gd name="connsiteY5" fmla="*/ 141849 h 141849"/>
              <a:gd name="connsiteX6" fmla="*/ 23245 w 542490"/>
              <a:gd name="connsiteY6" fmla="*/ 139467 h 141849"/>
              <a:gd name="connsiteX7" fmla="*/ 0 w 542490"/>
              <a:gd name="connsiteY7" fmla="*/ 116222 h 141849"/>
              <a:gd name="connsiteX8" fmla="*/ 0 w 542490"/>
              <a:gd name="connsiteY8" fmla="*/ 23245 h 14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490" h="141849">
                <a:moveTo>
                  <a:pt x="0" y="23245"/>
                </a:moveTo>
                <a:cubicBezTo>
                  <a:pt x="0" y="10407"/>
                  <a:pt x="10407" y="0"/>
                  <a:pt x="23245" y="0"/>
                </a:cubicBezTo>
                <a:cubicBezTo>
                  <a:pt x="231268" y="0"/>
                  <a:pt x="98773" y="2381"/>
                  <a:pt x="306796" y="2381"/>
                </a:cubicBezTo>
                <a:cubicBezTo>
                  <a:pt x="319634" y="2381"/>
                  <a:pt x="403860" y="27076"/>
                  <a:pt x="403860" y="39914"/>
                </a:cubicBezTo>
                <a:lnTo>
                  <a:pt x="508635" y="101935"/>
                </a:lnTo>
                <a:cubicBezTo>
                  <a:pt x="508635" y="114773"/>
                  <a:pt x="552997" y="141849"/>
                  <a:pt x="540159" y="141849"/>
                </a:cubicBezTo>
                <a:lnTo>
                  <a:pt x="23245" y="139467"/>
                </a:lnTo>
                <a:cubicBezTo>
                  <a:pt x="10407" y="139467"/>
                  <a:pt x="0" y="129060"/>
                  <a:pt x="0" y="116222"/>
                </a:cubicBezTo>
                <a:lnTo>
                  <a:pt x="0" y="23245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7" name="Rounded Rectangle 286"/>
          <p:cNvSpPr/>
          <p:nvPr/>
        </p:nvSpPr>
        <p:spPr>
          <a:xfrm>
            <a:off x="3563382" y="4352761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3498294" y="4011448"/>
            <a:ext cx="464106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0" name="Rounded Rectangle 289"/>
          <p:cNvSpPr/>
          <p:nvPr/>
        </p:nvSpPr>
        <p:spPr>
          <a:xfrm>
            <a:off x="501014" y="3131213"/>
            <a:ext cx="455771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1" name="Rounded Rectangle 290"/>
          <p:cNvSpPr/>
          <p:nvPr/>
        </p:nvSpPr>
        <p:spPr>
          <a:xfrm>
            <a:off x="507202" y="3488178"/>
            <a:ext cx="319564" cy="16345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2" name="Rounded Rectangle 291"/>
          <p:cNvSpPr/>
          <p:nvPr/>
        </p:nvSpPr>
        <p:spPr>
          <a:xfrm>
            <a:off x="500194" y="3835082"/>
            <a:ext cx="475960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499570" y="4165708"/>
            <a:ext cx="368808" cy="179801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4" name="Rounded Rectangle 293"/>
          <p:cNvSpPr/>
          <p:nvPr/>
        </p:nvSpPr>
        <p:spPr>
          <a:xfrm>
            <a:off x="492967" y="4350907"/>
            <a:ext cx="737616" cy="17175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6" name="Rounded Rectangle 305"/>
          <p:cNvSpPr/>
          <p:nvPr/>
        </p:nvSpPr>
        <p:spPr>
          <a:xfrm>
            <a:off x="2710814" y="3116925"/>
            <a:ext cx="615073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" name="Rounded Rectangle 306"/>
          <p:cNvSpPr/>
          <p:nvPr/>
        </p:nvSpPr>
        <p:spPr>
          <a:xfrm>
            <a:off x="2940841" y="3297183"/>
            <a:ext cx="385046" cy="16345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1" name="Picture 28" descr="MCj028080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6" y="241873"/>
            <a:ext cx="1676402" cy="185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" name="Arc 296"/>
          <p:cNvSpPr>
            <a:spLocks/>
          </p:cNvSpPr>
          <p:nvPr/>
        </p:nvSpPr>
        <p:spPr bwMode="auto">
          <a:xfrm rot="-4668097">
            <a:off x="6150098" y="2248992"/>
            <a:ext cx="1360116" cy="1520043"/>
          </a:xfrm>
          <a:custGeom>
            <a:avLst/>
            <a:gdLst>
              <a:gd name="T0" fmla="*/ 0 w 22082"/>
              <a:gd name="T1" fmla="*/ 2147483647 h 21600"/>
              <a:gd name="T2" fmla="*/ 2147483647 w 22082"/>
              <a:gd name="T3" fmla="*/ 2147483647 h 21600"/>
              <a:gd name="T4" fmla="*/ 2147483647 w 22082"/>
              <a:gd name="T5" fmla="*/ 2147483647 h 21600"/>
              <a:gd name="T6" fmla="*/ 0 60000 65536"/>
              <a:gd name="T7" fmla="*/ 0 60000 65536"/>
              <a:gd name="T8" fmla="*/ 0 60000 65536"/>
              <a:gd name="T9" fmla="*/ 0 w 22082"/>
              <a:gd name="T10" fmla="*/ 0 h 21600"/>
              <a:gd name="T11" fmla="*/ 22082 w 220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2" h="21600" fill="none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</a:path>
              <a:path w="22082" h="21600" stroke="0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  <a:lnTo>
                  <a:pt x="48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onstantia" pitchFamily="18" charset="0"/>
            </a:endParaRPr>
          </a:p>
        </p:txBody>
      </p:sp>
      <p:sp>
        <p:nvSpPr>
          <p:cNvPr id="313" name="Arc 296"/>
          <p:cNvSpPr>
            <a:spLocks/>
          </p:cNvSpPr>
          <p:nvPr/>
        </p:nvSpPr>
        <p:spPr bwMode="auto">
          <a:xfrm rot="2602860">
            <a:off x="6406330" y="1505909"/>
            <a:ext cx="2296934" cy="462110"/>
          </a:xfrm>
          <a:custGeom>
            <a:avLst/>
            <a:gdLst>
              <a:gd name="T0" fmla="*/ 0 w 22082"/>
              <a:gd name="T1" fmla="*/ 2147483647 h 21600"/>
              <a:gd name="T2" fmla="*/ 2147483647 w 22082"/>
              <a:gd name="T3" fmla="*/ 2147483647 h 21600"/>
              <a:gd name="T4" fmla="*/ 2147483647 w 22082"/>
              <a:gd name="T5" fmla="*/ 2147483647 h 21600"/>
              <a:gd name="T6" fmla="*/ 0 60000 65536"/>
              <a:gd name="T7" fmla="*/ 0 60000 65536"/>
              <a:gd name="T8" fmla="*/ 0 60000 65536"/>
              <a:gd name="T9" fmla="*/ 0 w 22082"/>
              <a:gd name="T10" fmla="*/ 0 h 21600"/>
              <a:gd name="T11" fmla="*/ 22082 w 220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2" h="21600" fill="none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</a:path>
              <a:path w="22082" h="21600" stroke="0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  <a:lnTo>
                  <a:pt x="48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70C0"/>
              </a:solidFill>
              <a:effectLst/>
              <a:latin typeface="Bookman Old Style" pitchFamily="18" charset="0"/>
            </a:endParaRPr>
          </a:p>
        </p:txBody>
      </p:sp>
      <p:sp>
        <p:nvSpPr>
          <p:cNvPr id="318" name="Arc 296"/>
          <p:cNvSpPr>
            <a:spLocks/>
          </p:cNvSpPr>
          <p:nvPr/>
        </p:nvSpPr>
        <p:spPr bwMode="auto">
          <a:xfrm rot="-4668097">
            <a:off x="5707306" y="2248634"/>
            <a:ext cx="1854595" cy="1927234"/>
          </a:xfrm>
          <a:custGeom>
            <a:avLst/>
            <a:gdLst>
              <a:gd name="T0" fmla="*/ 0 w 22082"/>
              <a:gd name="T1" fmla="*/ 2147483647 h 21600"/>
              <a:gd name="T2" fmla="*/ 2147483647 w 22082"/>
              <a:gd name="T3" fmla="*/ 2147483647 h 21600"/>
              <a:gd name="T4" fmla="*/ 2147483647 w 22082"/>
              <a:gd name="T5" fmla="*/ 2147483647 h 21600"/>
              <a:gd name="T6" fmla="*/ 0 60000 65536"/>
              <a:gd name="T7" fmla="*/ 0 60000 65536"/>
              <a:gd name="T8" fmla="*/ 0 60000 65536"/>
              <a:gd name="T9" fmla="*/ 0 w 22082"/>
              <a:gd name="T10" fmla="*/ 0 h 21600"/>
              <a:gd name="T11" fmla="*/ 22082 w 220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2" h="21600" fill="none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</a:path>
              <a:path w="22082" h="21600" stroke="0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  <a:lnTo>
                  <a:pt x="48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onstantia" pitchFamily="18" charset="0"/>
            </a:endParaRPr>
          </a:p>
        </p:txBody>
      </p:sp>
      <p:sp>
        <p:nvSpPr>
          <p:cNvPr id="319" name="Arc 296"/>
          <p:cNvSpPr>
            <a:spLocks/>
          </p:cNvSpPr>
          <p:nvPr/>
        </p:nvSpPr>
        <p:spPr bwMode="auto">
          <a:xfrm rot="-4668097">
            <a:off x="6709236" y="2214280"/>
            <a:ext cx="805136" cy="1177657"/>
          </a:xfrm>
          <a:custGeom>
            <a:avLst/>
            <a:gdLst>
              <a:gd name="T0" fmla="*/ 0 w 22082"/>
              <a:gd name="T1" fmla="*/ 2147483647 h 21600"/>
              <a:gd name="T2" fmla="*/ 2147483647 w 22082"/>
              <a:gd name="T3" fmla="*/ 2147483647 h 21600"/>
              <a:gd name="T4" fmla="*/ 2147483647 w 22082"/>
              <a:gd name="T5" fmla="*/ 2147483647 h 21600"/>
              <a:gd name="T6" fmla="*/ 0 60000 65536"/>
              <a:gd name="T7" fmla="*/ 0 60000 65536"/>
              <a:gd name="T8" fmla="*/ 0 60000 65536"/>
              <a:gd name="T9" fmla="*/ 0 w 22082"/>
              <a:gd name="T10" fmla="*/ 0 h 21600"/>
              <a:gd name="T11" fmla="*/ 22082 w 220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2" h="21600" fill="none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</a:path>
              <a:path w="22082" h="21600" stroke="0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  <a:lnTo>
                  <a:pt x="48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onstantia" pitchFamily="18" charset="0"/>
            </a:endParaRPr>
          </a:p>
        </p:txBody>
      </p:sp>
      <p:sp>
        <p:nvSpPr>
          <p:cNvPr id="320" name="Arc 296"/>
          <p:cNvSpPr>
            <a:spLocks/>
          </p:cNvSpPr>
          <p:nvPr/>
        </p:nvSpPr>
        <p:spPr bwMode="auto">
          <a:xfrm rot="2602860">
            <a:off x="7258165" y="1360124"/>
            <a:ext cx="1616746" cy="891165"/>
          </a:xfrm>
          <a:custGeom>
            <a:avLst/>
            <a:gdLst>
              <a:gd name="T0" fmla="*/ 0 w 22082"/>
              <a:gd name="T1" fmla="*/ 2147483647 h 21600"/>
              <a:gd name="T2" fmla="*/ 2147483647 w 22082"/>
              <a:gd name="T3" fmla="*/ 2147483647 h 21600"/>
              <a:gd name="T4" fmla="*/ 2147483647 w 22082"/>
              <a:gd name="T5" fmla="*/ 2147483647 h 21600"/>
              <a:gd name="T6" fmla="*/ 0 60000 65536"/>
              <a:gd name="T7" fmla="*/ 0 60000 65536"/>
              <a:gd name="T8" fmla="*/ 0 60000 65536"/>
              <a:gd name="T9" fmla="*/ 0 w 22082"/>
              <a:gd name="T10" fmla="*/ 0 h 21600"/>
              <a:gd name="T11" fmla="*/ 22082 w 220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2" h="21600" fill="none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</a:path>
              <a:path w="22082" h="21600" stroke="0" extrusionOk="0">
                <a:moveTo>
                  <a:pt x="0" y="5"/>
                </a:moveTo>
                <a:cubicBezTo>
                  <a:pt x="160" y="1"/>
                  <a:pt x="321" y="-1"/>
                  <a:pt x="482" y="0"/>
                </a:cubicBezTo>
                <a:cubicBezTo>
                  <a:pt x="12411" y="0"/>
                  <a:pt x="22082" y="9670"/>
                  <a:pt x="22082" y="21600"/>
                </a:cubicBezTo>
                <a:lnTo>
                  <a:pt x="48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rgbClr val="0070C0"/>
              </a:solidFill>
              <a:effectLst/>
              <a:latin typeface="Bookman Old Style" pitchFamily="18" charset="0"/>
            </a:endParaRPr>
          </a:p>
        </p:txBody>
      </p:sp>
      <p:sp>
        <p:nvSpPr>
          <p:cNvPr id="321" name="Flowchart: Magnetic Disk 320"/>
          <p:cNvSpPr/>
          <p:nvPr/>
        </p:nvSpPr>
        <p:spPr>
          <a:xfrm>
            <a:off x="6488901" y="2231097"/>
            <a:ext cx="2011681" cy="514350"/>
          </a:xfrm>
          <a:prstGeom prst="flowChartMagneticDisk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effectLst/>
                <a:latin typeface="Bookman Old Style" pitchFamily="18" charset="0"/>
              </a:rPr>
              <a:t>GENERATOR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508735" y="811020"/>
            <a:ext cx="388279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defRPr/>
            </a:pPr>
            <a:r>
              <a:rPr lang="en-US" sz="1600" b="1" dirty="0">
                <a:solidFill>
                  <a:schemeClr val="tx1"/>
                </a:solidFill>
                <a:effectLst/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effectLst/>
                <a:latin typeface="Bookman Old Style" pitchFamily="18" charset="0"/>
              </a:rPr>
              <a:t>HYDROELECTRIC POWER PLANT)</a:t>
            </a:r>
            <a:endParaRPr lang="en-US" sz="1600" b="1" dirty="0">
              <a:solidFill>
                <a:schemeClr val="tx1"/>
              </a:solidFill>
              <a:effectLst/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2949059" y="3299454"/>
            <a:ext cx="830342" cy="1588"/>
          </a:xfrm>
          <a:prstGeom prst="line">
            <a:avLst/>
          </a:prstGeom>
          <a:ln w="76200">
            <a:solidFill>
              <a:srgbClr val="ED7F4D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2941082" y="4508733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2331482" y="45194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1715532" y="4519448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105932" y="453016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4182507" y="4513495"/>
            <a:ext cx="734854" cy="158040"/>
          </a:xfrm>
          <a:custGeom>
            <a:avLst/>
            <a:gdLst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644537 w 670560"/>
              <a:gd name="connsiteY2" fmla="*/ 0 h 156136"/>
              <a:gd name="connsiteX3" fmla="*/ 670560 w 670560"/>
              <a:gd name="connsiteY3" fmla="*/ 26023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582624 w 670560"/>
              <a:gd name="connsiteY2" fmla="*/ 2382 h 156136"/>
              <a:gd name="connsiteX3" fmla="*/ 670560 w 670560"/>
              <a:gd name="connsiteY3" fmla="*/ 26023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670560"/>
              <a:gd name="connsiteY0" fmla="*/ 26023 h 156136"/>
              <a:gd name="connsiteX1" fmla="*/ 26023 w 670560"/>
              <a:gd name="connsiteY1" fmla="*/ 0 h 156136"/>
              <a:gd name="connsiteX2" fmla="*/ 582624 w 670560"/>
              <a:gd name="connsiteY2" fmla="*/ 2382 h 156136"/>
              <a:gd name="connsiteX3" fmla="*/ 658654 w 670560"/>
              <a:gd name="connsiteY3" fmla="*/ 49835 h 156136"/>
              <a:gd name="connsiteX4" fmla="*/ 670560 w 670560"/>
              <a:gd name="connsiteY4" fmla="*/ 130113 h 156136"/>
              <a:gd name="connsiteX5" fmla="*/ 644537 w 670560"/>
              <a:gd name="connsiteY5" fmla="*/ 156136 h 156136"/>
              <a:gd name="connsiteX6" fmla="*/ 26023 w 670560"/>
              <a:gd name="connsiteY6" fmla="*/ 156136 h 156136"/>
              <a:gd name="connsiteX7" fmla="*/ 0 w 670560"/>
              <a:gd name="connsiteY7" fmla="*/ 130113 h 156136"/>
              <a:gd name="connsiteX8" fmla="*/ 0 w 670560"/>
              <a:gd name="connsiteY8" fmla="*/ 26023 h 156136"/>
              <a:gd name="connsiteX0" fmla="*/ 0 w 734854"/>
              <a:gd name="connsiteY0" fmla="*/ 26023 h 158040"/>
              <a:gd name="connsiteX1" fmla="*/ 26023 w 734854"/>
              <a:gd name="connsiteY1" fmla="*/ 0 h 158040"/>
              <a:gd name="connsiteX2" fmla="*/ 582624 w 734854"/>
              <a:gd name="connsiteY2" fmla="*/ 2382 h 158040"/>
              <a:gd name="connsiteX3" fmla="*/ 658654 w 734854"/>
              <a:gd name="connsiteY3" fmla="*/ 49835 h 158040"/>
              <a:gd name="connsiteX4" fmla="*/ 734854 w 734854"/>
              <a:gd name="connsiteY4" fmla="*/ 149163 h 158040"/>
              <a:gd name="connsiteX5" fmla="*/ 644537 w 734854"/>
              <a:gd name="connsiteY5" fmla="*/ 156136 h 158040"/>
              <a:gd name="connsiteX6" fmla="*/ 26023 w 734854"/>
              <a:gd name="connsiteY6" fmla="*/ 156136 h 158040"/>
              <a:gd name="connsiteX7" fmla="*/ 0 w 734854"/>
              <a:gd name="connsiteY7" fmla="*/ 130113 h 158040"/>
              <a:gd name="connsiteX8" fmla="*/ 0 w 734854"/>
              <a:gd name="connsiteY8" fmla="*/ 26023 h 15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854" h="158040">
                <a:moveTo>
                  <a:pt x="0" y="26023"/>
                </a:moveTo>
                <a:cubicBezTo>
                  <a:pt x="0" y="11651"/>
                  <a:pt x="11651" y="0"/>
                  <a:pt x="26023" y="0"/>
                </a:cubicBezTo>
                <a:lnTo>
                  <a:pt x="582624" y="2382"/>
                </a:lnTo>
                <a:cubicBezTo>
                  <a:pt x="596996" y="2382"/>
                  <a:pt x="658654" y="35463"/>
                  <a:pt x="658654" y="49835"/>
                </a:cubicBezTo>
                <a:lnTo>
                  <a:pt x="734854" y="149163"/>
                </a:lnTo>
                <a:cubicBezTo>
                  <a:pt x="734854" y="163535"/>
                  <a:pt x="658909" y="156136"/>
                  <a:pt x="644537" y="156136"/>
                </a:cubicBezTo>
                <a:lnTo>
                  <a:pt x="26023" y="156136"/>
                </a:lnTo>
                <a:cubicBezTo>
                  <a:pt x="11651" y="156136"/>
                  <a:pt x="0" y="144485"/>
                  <a:pt x="0" y="130113"/>
                </a:cubicBezTo>
                <a:lnTo>
                  <a:pt x="0" y="26023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3544332" y="4524211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502682" y="4530164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2960132" y="4677361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>
            <a:off x="2350532" y="4688076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1734582" y="4688076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>
            <a:off x="1124982" y="4698792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>
            <a:off x="4201556" y="4682123"/>
            <a:ext cx="998907" cy="156136"/>
          </a:xfrm>
          <a:custGeom>
            <a:avLst/>
            <a:gdLst>
              <a:gd name="connsiteX0" fmla="*/ 0 w 998907"/>
              <a:gd name="connsiteY0" fmla="*/ 26023 h 156136"/>
              <a:gd name="connsiteX1" fmla="*/ 26023 w 998907"/>
              <a:gd name="connsiteY1" fmla="*/ 0 h 156136"/>
              <a:gd name="connsiteX2" fmla="*/ 972884 w 998907"/>
              <a:gd name="connsiteY2" fmla="*/ 0 h 156136"/>
              <a:gd name="connsiteX3" fmla="*/ 998907 w 998907"/>
              <a:gd name="connsiteY3" fmla="*/ 26023 h 156136"/>
              <a:gd name="connsiteX4" fmla="*/ 998907 w 998907"/>
              <a:gd name="connsiteY4" fmla="*/ 130113 h 156136"/>
              <a:gd name="connsiteX5" fmla="*/ 972884 w 998907"/>
              <a:gd name="connsiteY5" fmla="*/ 156136 h 156136"/>
              <a:gd name="connsiteX6" fmla="*/ 26023 w 998907"/>
              <a:gd name="connsiteY6" fmla="*/ 156136 h 156136"/>
              <a:gd name="connsiteX7" fmla="*/ 0 w 998907"/>
              <a:gd name="connsiteY7" fmla="*/ 130113 h 156136"/>
              <a:gd name="connsiteX8" fmla="*/ 0 w 998907"/>
              <a:gd name="connsiteY8" fmla="*/ 26023 h 156136"/>
              <a:gd name="connsiteX0" fmla="*/ 0 w 998907"/>
              <a:gd name="connsiteY0" fmla="*/ 26023 h 156136"/>
              <a:gd name="connsiteX1" fmla="*/ 26023 w 998907"/>
              <a:gd name="connsiteY1" fmla="*/ 0 h 156136"/>
              <a:gd name="connsiteX2" fmla="*/ 837153 w 998907"/>
              <a:gd name="connsiteY2" fmla="*/ 0 h 156136"/>
              <a:gd name="connsiteX3" fmla="*/ 998907 w 998907"/>
              <a:gd name="connsiteY3" fmla="*/ 26023 h 156136"/>
              <a:gd name="connsiteX4" fmla="*/ 998907 w 998907"/>
              <a:gd name="connsiteY4" fmla="*/ 130113 h 156136"/>
              <a:gd name="connsiteX5" fmla="*/ 972884 w 998907"/>
              <a:gd name="connsiteY5" fmla="*/ 156136 h 156136"/>
              <a:gd name="connsiteX6" fmla="*/ 26023 w 998907"/>
              <a:gd name="connsiteY6" fmla="*/ 156136 h 156136"/>
              <a:gd name="connsiteX7" fmla="*/ 0 w 998907"/>
              <a:gd name="connsiteY7" fmla="*/ 130113 h 156136"/>
              <a:gd name="connsiteX8" fmla="*/ 0 w 998907"/>
              <a:gd name="connsiteY8" fmla="*/ 26023 h 156136"/>
              <a:gd name="connsiteX0" fmla="*/ 0 w 998907"/>
              <a:gd name="connsiteY0" fmla="*/ 26023 h 156136"/>
              <a:gd name="connsiteX1" fmla="*/ 26023 w 998907"/>
              <a:gd name="connsiteY1" fmla="*/ 0 h 156136"/>
              <a:gd name="connsiteX2" fmla="*/ 837153 w 998907"/>
              <a:gd name="connsiteY2" fmla="*/ 0 h 156136"/>
              <a:gd name="connsiteX3" fmla="*/ 939376 w 998907"/>
              <a:gd name="connsiteY3" fmla="*/ 68886 h 156136"/>
              <a:gd name="connsiteX4" fmla="*/ 998907 w 998907"/>
              <a:gd name="connsiteY4" fmla="*/ 130113 h 156136"/>
              <a:gd name="connsiteX5" fmla="*/ 972884 w 998907"/>
              <a:gd name="connsiteY5" fmla="*/ 156136 h 156136"/>
              <a:gd name="connsiteX6" fmla="*/ 26023 w 998907"/>
              <a:gd name="connsiteY6" fmla="*/ 156136 h 156136"/>
              <a:gd name="connsiteX7" fmla="*/ 0 w 998907"/>
              <a:gd name="connsiteY7" fmla="*/ 130113 h 156136"/>
              <a:gd name="connsiteX8" fmla="*/ 0 w 998907"/>
              <a:gd name="connsiteY8" fmla="*/ 26023 h 15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907" h="156136">
                <a:moveTo>
                  <a:pt x="0" y="26023"/>
                </a:moveTo>
                <a:cubicBezTo>
                  <a:pt x="0" y="11651"/>
                  <a:pt x="11651" y="0"/>
                  <a:pt x="26023" y="0"/>
                </a:cubicBezTo>
                <a:lnTo>
                  <a:pt x="837153" y="0"/>
                </a:lnTo>
                <a:cubicBezTo>
                  <a:pt x="851525" y="0"/>
                  <a:pt x="939376" y="54514"/>
                  <a:pt x="939376" y="68886"/>
                </a:cubicBezTo>
                <a:lnTo>
                  <a:pt x="998907" y="130113"/>
                </a:lnTo>
                <a:cubicBezTo>
                  <a:pt x="998907" y="144485"/>
                  <a:pt x="987256" y="156136"/>
                  <a:pt x="972884" y="156136"/>
                </a:cubicBezTo>
                <a:lnTo>
                  <a:pt x="26023" y="156136"/>
                </a:lnTo>
                <a:cubicBezTo>
                  <a:pt x="11651" y="156136"/>
                  <a:pt x="0" y="144485"/>
                  <a:pt x="0" y="130113"/>
                </a:cubicBezTo>
                <a:lnTo>
                  <a:pt x="0" y="26023"/>
                </a:ln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3563382" y="4692839"/>
            <a:ext cx="670560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492967" y="4698792"/>
            <a:ext cx="737616" cy="15613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345161" y="3638250"/>
            <a:ext cx="1932697" cy="1210725"/>
          </a:xfrm>
          <a:prstGeom prst="line">
            <a:avLst/>
          </a:prstGeom>
          <a:ln w="76200">
            <a:solidFill>
              <a:srgbClr val="ED7F4D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492968" y="1561884"/>
            <a:ext cx="4944928" cy="1338426"/>
          </a:xfrm>
          <a:custGeom>
            <a:avLst/>
            <a:gdLst>
              <a:gd name="connsiteX0" fmla="*/ 523289 w 5628340"/>
              <a:gd name="connsiteY0" fmla="*/ 1539240 h 1703603"/>
              <a:gd name="connsiteX1" fmla="*/ 3662729 w 5628340"/>
              <a:gd name="connsiteY1" fmla="*/ 1531620 h 1703603"/>
              <a:gd name="connsiteX2" fmla="*/ 5522009 w 5628340"/>
              <a:gd name="connsiteY2" fmla="*/ 99060 h 1703603"/>
              <a:gd name="connsiteX3" fmla="*/ 508049 w 5628340"/>
              <a:gd name="connsiteY3" fmla="*/ 281940 h 1703603"/>
              <a:gd name="connsiteX4" fmla="*/ 523289 w 5628340"/>
              <a:gd name="connsiteY4" fmla="*/ 1539240 h 1703603"/>
              <a:gd name="connsiteX0" fmla="*/ 378256 w 5483307"/>
              <a:gd name="connsiteY0" fmla="*/ 1539240 h 1703603"/>
              <a:gd name="connsiteX1" fmla="*/ 3517696 w 5483307"/>
              <a:gd name="connsiteY1" fmla="*/ 1531620 h 1703603"/>
              <a:gd name="connsiteX2" fmla="*/ 5376976 w 5483307"/>
              <a:gd name="connsiteY2" fmla="*/ 99060 h 1703603"/>
              <a:gd name="connsiteX3" fmla="*/ 363016 w 5483307"/>
              <a:gd name="connsiteY3" fmla="*/ 281940 h 1703603"/>
              <a:gd name="connsiteX4" fmla="*/ 378256 w 5483307"/>
              <a:gd name="connsiteY4" fmla="*/ 1539240 h 1703603"/>
              <a:gd name="connsiteX0" fmla="*/ 15240 w 5120291"/>
              <a:gd name="connsiteY0" fmla="*/ 1539240 h 1703603"/>
              <a:gd name="connsiteX1" fmla="*/ 3154680 w 5120291"/>
              <a:gd name="connsiteY1" fmla="*/ 1531620 h 1703603"/>
              <a:gd name="connsiteX2" fmla="*/ 5013960 w 5120291"/>
              <a:gd name="connsiteY2" fmla="*/ 99060 h 1703603"/>
              <a:gd name="connsiteX3" fmla="*/ 0 w 5120291"/>
              <a:gd name="connsiteY3" fmla="*/ 281940 h 1703603"/>
              <a:gd name="connsiteX4" fmla="*/ 15240 w 5120291"/>
              <a:gd name="connsiteY4" fmla="*/ 1539240 h 1703603"/>
              <a:gd name="connsiteX0" fmla="*/ 15240 w 5554483"/>
              <a:gd name="connsiteY0" fmla="*/ 1474177 h 1629919"/>
              <a:gd name="connsiteX1" fmla="*/ 3154680 w 5554483"/>
              <a:gd name="connsiteY1" fmla="*/ 1466557 h 1629919"/>
              <a:gd name="connsiteX2" fmla="*/ 5227320 w 5554483"/>
              <a:gd name="connsiteY2" fmla="*/ 171157 h 1629919"/>
              <a:gd name="connsiteX3" fmla="*/ 5013960 w 5554483"/>
              <a:gd name="connsiteY3" fmla="*/ 33997 h 1629919"/>
              <a:gd name="connsiteX4" fmla="*/ 0 w 5554483"/>
              <a:gd name="connsiteY4" fmla="*/ 216877 h 1629919"/>
              <a:gd name="connsiteX5" fmla="*/ 15240 w 5554483"/>
              <a:gd name="connsiteY5" fmla="*/ 1474177 h 1629919"/>
              <a:gd name="connsiteX0" fmla="*/ 15240 w 5444862"/>
              <a:gd name="connsiteY0" fmla="*/ 1444520 h 1582451"/>
              <a:gd name="connsiteX1" fmla="*/ 3154680 w 5444862"/>
              <a:gd name="connsiteY1" fmla="*/ 1436900 h 1582451"/>
              <a:gd name="connsiteX2" fmla="*/ 4061460 w 5444862"/>
              <a:gd name="connsiteY2" fmla="*/ 438680 h 1582451"/>
              <a:gd name="connsiteX3" fmla="*/ 5227320 w 5444862"/>
              <a:gd name="connsiteY3" fmla="*/ 141500 h 1582451"/>
              <a:gd name="connsiteX4" fmla="*/ 5013960 w 5444862"/>
              <a:gd name="connsiteY4" fmla="*/ 4340 h 1582451"/>
              <a:gd name="connsiteX5" fmla="*/ 0 w 5444862"/>
              <a:gd name="connsiteY5" fmla="*/ 187220 h 1582451"/>
              <a:gd name="connsiteX6" fmla="*/ 15240 w 5444862"/>
              <a:gd name="connsiteY6" fmla="*/ 1444520 h 1582451"/>
              <a:gd name="connsiteX0" fmla="*/ 15240 w 5339978"/>
              <a:gd name="connsiteY0" fmla="*/ 1442720 h 1580651"/>
              <a:gd name="connsiteX1" fmla="*/ 3154680 w 5339978"/>
              <a:gd name="connsiteY1" fmla="*/ 1435100 h 1580651"/>
              <a:gd name="connsiteX2" fmla="*/ 4061460 w 5339978"/>
              <a:gd name="connsiteY2" fmla="*/ 436880 h 1580651"/>
              <a:gd name="connsiteX3" fmla="*/ 4823460 w 5339978"/>
              <a:gd name="connsiteY3" fmla="*/ 254000 h 1580651"/>
              <a:gd name="connsiteX4" fmla="*/ 5013960 w 5339978"/>
              <a:gd name="connsiteY4" fmla="*/ 2540 h 1580651"/>
              <a:gd name="connsiteX5" fmla="*/ 0 w 5339978"/>
              <a:gd name="connsiteY5" fmla="*/ 185420 h 1580651"/>
              <a:gd name="connsiteX6" fmla="*/ 15240 w 5339978"/>
              <a:gd name="connsiteY6" fmla="*/ 1442720 h 1580651"/>
              <a:gd name="connsiteX0" fmla="*/ 15240 w 5398315"/>
              <a:gd name="connsiteY0" fmla="*/ 1443691 h 1581622"/>
              <a:gd name="connsiteX1" fmla="*/ 3154680 w 5398315"/>
              <a:gd name="connsiteY1" fmla="*/ 1436071 h 1581622"/>
              <a:gd name="connsiteX2" fmla="*/ 4061460 w 5398315"/>
              <a:gd name="connsiteY2" fmla="*/ 437851 h 1581622"/>
              <a:gd name="connsiteX3" fmla="*/ 5074920 w 5398315"/>
              <a:gd name="connsiteY3" fmla="*/ 178771 h 1581622"/>
              <a:gd name="connsiteX4" fmla="*/ 5013960 w 5398315"/>
              <a:gd name="connsiteY4" fmla="*/ 3511 h 1581622"/>
              <a:gd name="connsiteX5" fmla="*/ 0 w 5398315"/>
              <a:gd name="connsiteY5" fmla="*/ 186391 h 1581622"/>
              <a:gd name="connsiteX6" fmla="*/ 15240 w 5398315"/>
              <a:gd name="connsiteY6" fmla="*/ 1443691 h 1581622"/>
              <a:gd name="connsiteX0" fmla="*/ 15240 w 5398315"/>
              <a:gd name="connsiteY0" fmla="*/ 1443691 h 1581622"/>
              <a:gd name="connsiteX1" fmla="*/ 3154680 w 5398315"/>
              <a:gd name="connsiteY1" fmla="*/ 1436071 h 1581622"/>
              <a:gd name="connsiteX2" fmla="*/ 4061460 w 5398315"/>
              <a:gd name="connsiteY2" fmla="*/ 437851 h 1581622"/>
              <a:gd name="connsiteX3" fmla="*/ 5074920 w 5398315"/>
              <a:gd name="connsiteY3" fmla="*/ 178771 h 1581622"/>
              <a:gd name="connsiteX4" fmla="*/ 5013960 w 5398315"/>
              <a:gd name="connsiteY4" fmla="*/ 3511 h 1581622"/>
              <a:gd name="connsiteX5" fmla="*/ 0 w 5398315"/>
              <a:gd name="connsiteY5" fmla="*/ 186391 h 1581622"/>
              <a:gd name="connsiteX6" fmla="*/ 15240 w 5398315"/>
              <a:gd name="connsiteY6" fmla="*/ 1443691 h 1581622"/>
              <a:gd name="connsiteX0" fmla="*/ 15240 w 5457044"/>
              <a:gd name="connsiteY0" fmla="*/ 1445698 h 1583629"/>
              <a:gd name="connsiteX1" fmla="*/ 3154680 w 5457044"/>
              <a:gd name="connsiteY1" fmla="*/ 1438078 h 1583629"/>
              <a:gd name="connsiteX2" fmla="*/ 4061460 w 5457044"/>
              <a:gd name="connsiteY2" fmla="*/ 439858 h 1583629"/>
              <a:gd name="connsiteX3" fmla="*/ 5074920 w 5457044"/>
              <a:gd name="connsiteY3" fmla="*/ 180778 h 1583629"/>
              <a:gd name="connsiteX4" fmla="*/ 5013960 w 5457044"/>
              <a:gd name="connsiteY4" fmla="*/ 5518 h 1583629"/>
              <a:gd name="connsiteX5" fmla="*/ 0 w 5457044"/>
              <a:gd name="connsiteY5" fmla="*/ 188398 h 1583629"/>
              <a:gd name="connsiteX6" fmla="*/ 15240 w 5457044"/>
              <a:gd name="connsiteY6" fmla="*/ 1445698 h 1583629"/>
              <a:gd name="connsiteX0" fmla="*/ 15240 w 5457044"/>
              <a:gd name="connsiteY0" fmla="*/ 1445698 h 1583629"/>
              <a:gd name="connsiteX1" fmla="*/ 3154680 w 5457044"/>
              <a:gd name="connsiteY1" fmla="*/ 1438078 h 1583629"/>
              <a:gd name="connsiteX2" fmla="*/ 4061460 w 5457044"/>
              <a:gd name="connsiteY2" fmla="*/ 439858 h 1583629"/>
              <a:gd name="connsiteX3" fmla="*/ 5074920 w 5457044"/>
              <a:gd name="connsiteY3" fmla="*/ 180778 h 1583629"/>
              <a:gd name="connsiteX4" fmla="*/ 5013960 w 5457044"/>
              <a:gd name="connsiteY4" fmla="*/ 5518 h 1583629"/>
              <a:gd name="connsiteX5" fmla="*/ 0 w 5457044"/>
              <a:gd name="connsiteY5" fmla="*/ 188398 h 1583629"/>
              <a:gd name="connsiteX6" fmla="*/ 15240 w 5457044"/>
              <a:gd name="connsiteY6" fmla="*/ 1445698 h 1583629"/>
              <a:gd name="connsiteX0" fmla="*/ 15240 w 5457044"/>
              <a:gd name="connsiteY0" fmla="*/ 1445698 h 1583629"/>
              <a:gd name="connsiteX1" fmla="*/ 3154680 w 5457044"/>
              <a:gd name="connsiteY1" fmla="*/ 1438078 h 1583629"/>
              <a:gd name="connsiteX2" fmla="*/ 3916679 w 5457044"/>
              <a:gd name="connsiteY2" fmla="*/ 561779 h 1583629"/>
              <a:gd name="connsiteX3" fmla="*/ 4061460 w 5457044"/>
              <a:gd name="connsiteY3" fmla="*/ 439858 h 1583629"/>
              <a:gd name="connsiteX4" fmla="*/ 5074920 w 5457044"/>
              <a:gd name="connsiteY4" fmla="*/ 180778 h 1583629"/>
              <a:gd name="connsiteX5" fmla="*/ 5013960 w 5457044"/>
              <a:gd name="connsiteY5" fmla="*/ 5518 h 1583629"/>
              <a:gd name="connsiteX6" fmla="*/ 0 w 5457044"/>
              <a:gd name="connsiteY6" fmla="*/ 188398 h 1583629"/>
              <a:gd name="connsiteX7" fmla="*/ 15240 w 5457044"/>
              <a:gd name="connsiteY7" fmla="*/ 1445698 h 1583629"/>
              <a:gd name="connsiteX0" fmla="*/ 15240 w 5457044"/>
              <a:gd name="connsiteY0" fmla="*/ 1445698 h 1549889"/>
              <a:gd name="connsiteX1" fmla="*/ 3154680 w 5457044"/>
              <a:gd name="connsiteY1" fmla="*/ 1438078 h 1549889"/>
              <a:gd name="connsiteX2" fmla="*/ 3680459 w 5457044"/>
              <a:gd name="connsiteY2" fmla="*/ 1102799 h 1549889"/>
              <a:gd name="connsiteX3" fmla="*/ 4061460 w 5457044"/>
              <a:gd name="connsiteY3" fmla="*/ 439858 h 1549889"/>
              <a:gd name="connsiteX4" fmla="*/ 5074920 w 5457044"/>
              <a:gd name="connsiteY4" fmla="*/ 180778 h 1549889"/>
              <a:gd name="connsiteX5" fmla="*/ 5013960 w 5457044"/>
              <a:gd name="connsiteY5" fmla="*/ 5518 h 1549889"/>
              <a:gd name="connsiteX6" fmla="*/ 0 w 5457044"/>
              <a:gd name="connsiteY6" fmla="*/ 188398 h 1549889"/>
              <a:gd name="connsiteX7" fmla="*/ 15240 w 5457044"/>
              <a:gd name="connsiteY7" fmla="*/ 1445698 h 1549889"/>
              <a:gd name="connsiteX0" fmla="*/ 15240 w 5457044"/>
              <a:gd name="connsiteY0" fmla="*/ 1445698 h 1549889"/>
              <a:gd name="connsiteX1" fmla="*/ 3154680 w 5457044"/>
              <a:gd name="connsiteY1" fmla="*/ 1438078 h 1549889"/>
              <a:gd name="connsiteX2" fmla="*/ 3680459 w 5457044"/>
              <a:gd name="connsiteY2" fmla="*/ 1102799 h 1549889"/>
              <a:gd name="connsiteX3" fmla="*/ 4061460 w 5457044"/>
              <a:gd name="connsiteY3" fmla="*/ 439858 h 1549889"/>
              <a:gd name="connsiteX4" fmla="*/ 5074920 w 5457044"/>
              <a:gd name="connsiteY4" fmla="*/ 180778 h 1549889"/>
              <a:gd name="connsiteX5" fmla="*/ 5013960 w 5457044"/>
              <a:gd name="connsiteY5" fmla="*/ 5518 h 1549889"/>
              <a:gd name="connsiteX6" fmla="*/ 0 w 5457044"/>
              <a:gd name="connsiteY6" fmla="*/ 188398 h 1549889"/>
              <a:gd name="connsiteX7" fmla="*/ 15240 w 5457044"/>
              <a:gd name="connsiteY7" fmla="*/ 1445698 h 1549889"/>
              <a:gd name="connsiteX0" fmla="*/ 15240 w 5457044"/>
              <a:gd name="connsiteY0" fmla="*/ 1445698 h 1544384"/>
              <a:gd name="connsiteX1" fmla="*/ 2895599 w 5457044"/>
              <a:gd name="connsiteY1" fmla="*/ 1460939 h 1544384"/>
              <a:gd name="connsiteX2" fmla="*/ 3154680 w 5457044"/>
              <a:gd name="connsiteY2" fmla="*/ 1438078 h 1544384"/>
              <a:gd name="connsiteX3" fmla="*/ 3680459 w 5457044"/>
              <a:gd name="connsiteY3" fmla="*/ 1102799 h 1544384"/>
              <a:gd name="connsiteX4" fmla="*/ 4061460 w 5457044"/>
              <a:gd name="connsiteY4" fmla="*/ 439858 h 1544384"/>
              <a:gd name="connsiteX5" fmla="*/ 5074920 w 5457044"/>
              <a:gd name="connsiteY5" fmla="*/ 180778 h 1544384"/>
              <a:gd name="connsiteX6" fmla="*/ 5013960 w 5457044"/>
              <a:gd name="connsiteY6" fmla="*/ 5518 h 1544384"/>
              <a:gd name="connsiteX7" fmla="*/ 0 w 5457044"/>
              <a:gd name="connsiteY7" fmla="*/ 188398 h 1544384"/>
              <a:gd name="connsiteX8" fmla="*/ 15240 w 5457044"/>
              <a:gd name="connsiteY8" fmla="*/ 1445698 h 1544384"/>
              <a:gd name="connsiteX0" fmla="*/ 15240 w 5457044"/>
              <a:gd name="connsiteY0" fmla="*/ 1445698 h 1524413"/>
              <a:gd name="connsiteX1" fmla="*/ 2895599 w 5457044"/>
              <a:gd name="connsiteY1" fmla="*/ 1460939 h 1524413"/>
              <a:gd name="connsiteX2" fmla="*/ 3154680 w 5457044"/>
              <a:gd name="connsiteY2" fmla="*/ 1438078 h 1524413"/>
              <a:gd name="connsiteX3" fmla="*/ 3680459 w 5457044"/>
              <a:gd name="connsiteY3" fmla="*/ 1102799 h 1524413"/>
              <a:gd name="connsiteX4" fmla="*/ 4061460 w 5457044"/>
              <a:gd name="connsiteY4" fmla="*/ 439858 h 1524413"/>
              <a:gd name="connsiteX5" fmla="*/ 5074920 w 5457044"/>
              <a:gd name="connsiteY5" fmla="*/ 180778 h 1524413"/>
              <a:gd name="connsiteX6" fmla="*/ 5013960 w 5457044"/>
              <a:gd name="connsiteY6" fmla="*/ 5518 h 1524413"/>
              <a:gd name="connsiteX7" fmla="*/ 0 w 5457044"/>
              <a:gd name="connsiteY7" fmla="*/ 188398 h 1524413"/>
              <a:gd name="connsiteX8" fmla="*/ 15240 w 5457044"/>
              <a:gd name="connsiteY8" fmla="*/ 1445698 h 1524413"/>
              <a:gd name="connsiteX0" fmla="*/ 15240 w 5457044"/>
              <a:gd name="connsiteY0" fmla="*/ 1445698 h 1471757"/>
              <a:gd name="connsiteX1" fmla="*/ 2895599 w 5457044"/>
              <a:gd name="connsiteY1" fmla="*/ 1460939 h 1471757"/>
              <a:gd name="connsiteX2" fmla="*/ 3154680 w 5457044"/>
              <a:gd name="connsiteY2" fmla="*/ 1438078 h 1471757"/>
              <a:gd name="connsiteX3" fmla="*/ 3680459 w 5457044"/>
              <a:gd name="connsiteY3" fmla="*/ 1102799 h 1471757"/>
              <a:gd name="connsiteX4" fmla="*/ 4061460 w 5457044"/>
              <a:gd name="connsiteY4" fmla="*/ 439858 h 1471757"/>
              <a:gd name="connsiteX5" fmla="*/ 5074920 w 5457044"/>
              <a:gd name="connsiteY5" fmla="*/ 180778 h 1471757"/>
              <a:gd name="connsiteX6" fmla="*/ 5013960 w 5457044"/>
              <a:gd name="connsiteY6" fmla="*/ 5518 h 1471757"/>
              <a:gd name="connsiteX7" fmla="*/ 0 w 5457044"/>
              <a:gd name="connsiteY7" fmla="*/ 188398 h 1471757"/>
              <a:gd name="connsiteX8" fmla="*/ 15240 w 5457044"/>
              <a:gd name="connsiteY8" fmla="*/ 1445698 h 1471757"/>
              <a:gd name="connsiteX0" fmla="*/ 15240 w 5457044"/>
              <a:gd name="connsiteY0" fmla="*/ 1445698 h 1471757"/>
              <a:gd name="connsiteX1" fmla="*/ 2895599 w 5457044"/>
              <a:gd name="connsiteY1" fmla="*/ 1460939 h 1471757"/>
              <a:gd name="connsiteX2" fmla="*/ 3154680 w 5457044"/>
              <a:gd name="connsiteY2" fmla="*/ 1438078 h 1471757"/>
              <a:gd name="connsiteX3" fmla="*/ 3680459 w 5457044"/>
              <a:gd name="connsiteY3" fmla="*/ 1102799 h 1471757"/>
              <a:gd name="connsiteX4" fmla="*/ 4061460 w 5457044"/>
              <a:gd name="connsiteY4" fmla="*/ 439858 h 1471757"/>
              <a:gd name="connsiteX5" fmla="*/ 5074920 w 5457044"/>
              <a:gd name="connsiteY5" fmla="*/ 180778 h 1471757"/>
              <a:gd name="connsiteX6" fmla="*/ 5013960 w 5457044"/>
              <a:gd name="connsiteY6" fmla="*/ 5518 h 1471757"/>
              <a:gd name="connsiteX7" fmla="*/ 0 w 5457044"/>
              <a:gd name="connsiteY7" fmla="*/ 188398 h 1471757"/>
              <a:gd name="connsiteX8" fmla="*/ 15240 w 5457044"/>
              <a:gd name="connsiteY8" fmla="*/ 1445698 h 1471757"/>
              <a:gd name="connsiteX0" fmla="*/ 15240 w 5457044"/>
              <a:gd name="connsiteY0" fmla="*/ 1448161 h 1474220"/>
              <a:gd name="connsiteX1" fmla="*/ 2895599 w 5457044"/>
              <a:gd name="connsiteY1" fmla="*/ 1463402 h 1474220"/>
              <a:gd name="connsiteX2" fmla="*/ 3154680 w 5457044"/>
              <a:gd name="connsiteY2" fmla="*/ 1440541 h 1474220"/>
              <a:gd name="connsiteX3" fmla="*/ 3680459 w 5457044"/>
              <a:gd name="connsiteY3" fmla="*/ 1105262 h 1474220"/>
              <a:gd name="connsiteX4" fmla="*/ 4061460 w 5457044"/>
              <a:gd name="connsiteY4" fmla="*/ 442321 h 1474220"/>
              <a:gd name="connsiteX5" fmla="*/ 5074920 w 5457044"/>
              <a:gd name="connsiteY5" fmla="*/ 183241 h 1474220"/>
              <a:gd name="connsiteX6" fmla="*/ 5013960 w 5457044"/>
              <a:gd name="connsiteY6" fmla="*/ 7981 h 1474220"/>
              <a:gd name="connsiteX7" fmla="*/ 1699259 w 5457044"/>
              <a:gd name="connsiteY7" fmla="*/ 46083 h 1474220"/>
              <a:gd name="connsiteX8" fmla="*/ 0 w 5457044"/>
              <a:gd name="connsiteY8" fmla="*/ 190861 h 1474220"/>
              <a:gd name="connsiteX9" fmla="*/ 15240 w 5457044"/>
              <a:gd name="connsiteY9" fmla="*/ 1448161 h 1474220"/>
              <a:gd name="connsiteX0" fmla="*/ 15240 w 5457044"/>
              <a:gd name="connsiteY0" fmla="*/ 1445699 h 1471758"/>
              <a:gd name="connsiteX1" fmla="*/ 2895599 w 5457044"/>
              <a:gd name="connsiteY1" fmla="*/ 1460940 h 1471758"/>
              <a:gd name="connsiteX2" fmla="*/ 3154680 w 5457044"/>
              <a:gd name="connsiteY2" fmla="*/ 1438079 h 1471758"/>
              <a:gd name="connsiteX3" fmla="*/ 3680459 w 5457044"/>
              <a:gd name="connsiteY3" fmla="*/ 1102800 h 1471758"/>
              <a:gd name="connsiteX4" fmla="*/ 4061460 w 5457044"/>
              <a:gd name="connsiteY4" fmla="*/ 439859 h 1471758"/>
              <a:gd name="connsiteX5" fmla="*/ 5074920 w 5457044"/>
              <a:gd name="connsiteY5" fmla="*/ 180779 h 1471758"/>
              <a:gd name="connsiteX6" fmla="*/ 5013960 w 5457044"/>
              <a:gd name="connsiteY6" fmla="*/ 5519 h 1471758"/>
              <a:gd name="connsiteX7" fmla="*/ 1737359 w 5457044"/>
              <a:gd name="connsiteY7" fmla="*/ 188401 h 1471758"/>
              <a:gd name="connsiteX8" fmla="*/ 0 w 5457044"/>
              <a:gd name="connsiteY8" fmla="*/ 188399 h 1471758"/>
              <a:gd name="connsiteX9" fmla="*/ 15240 w 5457044"/>
              <a:gd name="connsiteY9" fmla="*/ 1445699 h 1471758"/>
              <a:gd name="connsiteX0" fmla="*/ 15240 w 5457044"/>
              <a:gd name="connsiteY0" fmla="*/ 1445699 h 1471758"/>
              <a:gd name="connsiteX1" fmla="*/ 2895599 w 5457044"/>
              <a:gd name="connsiteY1" fmla="*/ 1460940 h 1471758"/>
              <a:gd name="connsiteX2" fmla="*/ 3154680 w 5457044"/>
              <a:gd name="connsiteY2" fmla="*/ 1438079 h 1471758"/>
              <a:gd name="connsiteX3" fmla="*/ 3680459 w 5457044"/>
              <a:gd name="connsiteY3" fmla="*/ 1102800 h 1471758"/>
              <a:gd name="connsiteX4" fmla="*/ 4061460 w 5457044"/>
              <a:gd name="connsiteY4" fmla="*/ 439859 h 1471758"/>
              <a:gd name="connsiteX5" fmla="*/ 5074920 w 5457044"/>
              <a:gd name="connsiteY5" fmla="*/ 180779 h 1471758"/>
              <a:gd name="connsiteX6" fmla="*/ 5013960 w 5457044"/>
              <a:gd name="connsiteY6" fmla="*/ 5519 h 1471758"/>
              <a:gd name="connsiteX7" fmla="*/ 1798319 w 5457044"/>
              <a:gd name="connsiteY7" fmla="*/ 150301 h 1471758"/>
              <a:gd name="connsiteX8" fmla="*/ 0 w 5457044"/>
              <a:gd name="connsiteY8" fmla="*/ 188399 h 1471758"/>
              <a:gd name="connsiteX9" fmla="*/ 15240 w 5457044"/>
              <a:gd name="connsiteY9" fmla="*/ 1445699 h 1471758"/>
              <a:gd name="connsiteX0" fmla="*/ 15240 w 5457044"/>
              <a:gd name="connsiteY0" fmla="*/ 1445699 h 1471758"/>
              <a:gd name="connsiteX1" fmla="*/ 2895599 w 5457044"/>
              <a:gd name="connsiteY1" fmla="*/ 1460940 h 1471758"/>
              <a:gd name="connsiteX2" fmla="*/ 3154680 w 5457044"/>
              <a:gd name="connsiteY2" fmla="*/ 1438079 h 1471758"/>
              <a:gd name="connsiteX3" fmla="*/ 3680459 w 5457044"/>
              <a:gd name="connsiteY3" fmla="*/ 1102800 h 1471758"/>
              <a:gd name="connsiteX4" fmla="*/ 4061460 w 5457044"/>
              <a:gd name="connsiteY4" fmla="*/ 439859 h 1471758"/>
              <a:gd name="connsiteX5" fmla="*/ 5074920 w 5457044"/>
              <a:gd name="connsiteY5" fmla="*/ 180779 h 1471758"/>
              <a:gd name="connsiteX6" fmla="*/ 5013960 w 5457044"/>
              <a:gd name="connsiteY6" fmla="*/ 5519 h 1471758"/>
              <a:gd name="connsiteX7" fmla="*/ 1798319 w 5457044"/>
              <a:gd name="connsiteY7" fmla="*/ 150301 h 1471758"/>
              <a:gd name="connsiteX8" fmla="*/ 0 w 5457044"/>
              <a:gd name="connsiteY8" fmla="*/ 188399 h 1471758"/>
              <a:gd name="connsiteX9" fmla="*/ 15240 w 5457044"/>
              <a:gd name="connsiteY9" fmla="*/ 1445699 h 1471758"/>
              <a:gd name="connsiteX0" fmla="*/ 0 w 5441804"/>
              <a:gd name="connsiteY0" fmla="*/ 1445699 h 1471758"/>
              <a:gd name="connsiteX1" fmla="*/ 2880359 w 5441804"/>
              <a:gd name="connsiteY1" fmla="*/ 1460940 h 1471758"/>
              <a:gd name="connsiteX2" fmla="*/ 3139440 w 5441804"/>
              <a:gd name="connsiteY2" fmla="*/ 1438079 h 1471758"/>
              <a:gd name="connsiteX3" fmla="*/ 3665219 w 5441804"/>
              <a:gd name="connsiteY3" fmla="*/ 1102800 h 1471758"/>
              <a:gd name="connsiteX4" fmla="*/ 4046220 w 5441804"/>
              <a:gd name="connsiteY4" fmla="*/ 439859 h 1471758"/>
              <a:gd name="connsiteX5" fmla="*/ 5059680 w 5441804"/>
              <a:gd name="connsiteY5" fmla="*/ 180779 h 1471758"/>
              <a:gd name="connsiteX6" fmla="*/ 4998720 w 5441804"/>
              <a:gd name="connsiteY6" fmla="*/ 5519 h 1471758"/>
              <a:gd name="connsiteX7" fmla="*/ 1783079 w 5441804"/>
              <a:gd name="connsiteY7" fmla="*/ 150301 h 1471758"/>
              <a:gd name="connsiteX8" fmla="*/ 53340 w 5441804"/>
              <a:gd name="connsiteY8" fmla="*/ 173159 h 1471758"/>
              <a:gd name="connsiteX9" fmla="*/ 0 w 5441804"/>
              <a:gd name="connsiteY9" fmla="*/ 1445699 h 1471758"/>
              <a:gd name="connsiteX0" fmla="*/ 7620 w 5449424"/>
              <a:gd name="connsiteY0" fmla="*/ 1445699 h 1471758"/>
              <a:gd name="connsiteX1" fmla="*/ 2887979 w 5449424"/>
              <a:gd name="connsiteY1" fmla="*/ 1460940 h 1471758"/>
              <a:gd name="connsiteX2" fmla="*/ 3147060 w 5449424"/>
              <a:gd name="connsiteY2" fmla="*/ 1438079 h 1471758"/>
              <a:gd name="connsiteX3" fmla="*/ 3672839 w 5449424"/>
              <a:gd name="connsiteY3" fmla="*/ 1102800 h 1471758"/>
              <a:gd name="connsiteX4" fmla="*/ 4053840 w 5449424"/>
              <a:gd name="connsiteY4" fmla="*/ 439859 h 1471758"/>
              <a:gd name="connsiteX5" fmla="*/ 5067300 w 5449424"/>
              <a:gd name="connsiteY5" fmla="*/ 180779 h 1471758"/>
              <a:gd name="connsiteX6" fmla="*/ 5006340 w 5449424"/>
              <a:gd name="connsiteY6" fmla="*/ 5519 h 1471758"/>
              <a:gd name="connsiteX7" fmla="*/ 1790699 w 5449424"/>
              <a:gd name="connsiteY7" fmla="*/ 150301 h 1471758"/>
              <a:gd name="connsiteX8" fmla="*/ 0 w 5449424"/>
              <a:gd name="connsiteY8" fmla="*/ 173159 h 1471758"/>
              <a:gd name="connsiteX9" fmla="*/ 7620 w 5449424"/>
              <a:gd name="connsiteY9" fmla="*/ 1445699 h 1471758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72839 w 5449424"/>
              <a:gd name="connsiteY2" fmla="*/ 1102800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09339 w 5449424"/>
              <a:gd name="connsiteY2" fmla="*/ 950400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66489 w 5449424"/>
              <a:gd name="connsiteY2" fmla="*/ 953575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66489 w 5449424"/>
              <a:gd name="connsiteY2" fmla="*/ 953575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66489 w 5449424"/>
              <a:gd name="connsiteY2" fmla="*/ 953575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67769"/>
              <a:gd name="connsiteX1" fmla="*/ 2887979 w 5449424"/>
              <a:gd name="connsiteY1" fmla="*/ 1460940 h 1467769"/>
              <a:gd name="connsiteX2" fmla="*/ 3666489 w 5449424"/>
              <a:gd name="connsiteY2" fmla="*/ 953575 h 1467769"/>
              <a:gd name="connsiteX3" fmla="*/ 4053840 w 5449424"/>
              <a:gd name="connsiteY3" fmla="*/ 439859 h 1467769"/>
              <a:gd name="connsiteX4" fmla="*/ 5067300 w 5449424"/>
              <a:gd name="connsiteY4" fmla="*/ 180779 h 1467769"/>
              <a:gd name="connsiteX5" fmla="*/ 5006340 w 5449424"/>
              <a:gd name="connsiteY5" fmla="*/ 5519 h 1467769"/>
              <a:gd name="connsiteX6" fmla="*/ 1790699 w 5449424"/>
              <a:gd name="connsiteY6" fmla="*/ 150301 h 1467769"/>
              <a:gd name="connsiteX7" fmla="*/ 0 w 5449424"/>
              <a:gd name="connsiteY7" fmla="*/ 173159 h 1467769"/>
              <a:gd name="connsiteX8" fmla="*/ 7620 w 5449424"/>
              <a:gd name="connsiteY8" fmla="*/ 1445699 h 1467769"/>
              <a:gd name="connsiteX0" fmla="*/ 7620 w 5449424"/>
              <a:gd name="connsiteY0" fmla="*/ 1445699 h 1445699"/>
              <a:gd name="connsiteX1" fmla="*/ 3161029 w 5449424"/>
              <a:gd name="connsiteY1" fmla="*/ 1438715 h 1445699"/>
              <a:gd name="connsiteX2" fmla="*/ 3666489 w 5449424"/>
              <a:gd name="connsiteY2" fmla="*/ 953575 h 1445699"/>
              <a:gd name="connsiteX3" fmla="*/ 4053840 w 5449424"/>
              <a:gd name="connsiteY3" fmla="*/ 439859 h 1445699"/>
              <a:gd name="connsiteX4" fmla="*/ 5067300 w 5449424"/>
              <a:gd name="connsiteY4" fmla="*/ 180779 h 1445699"/>
              <a:gd name="connsiteX5" fmla="*/ 5006340 w 5449424"/>
              <a:gd name="connsiteY5" fmla="*/ 5519 h 1445699"/>
              <a:gd name="connsiteX6" fmla="*/ 1790699 w 5449424"/>
              <a:gd name="connsiteY6" fmla="*/ 150301 h 1445699"/>
              <a:gd name="connsiteX7" fmla="*/ 0 w 5449424"/>
              <a:gd name="connsiteY7" fmla="*/ 173159 h 1445699"/>
              <a:gd name="connsiteX8" fmla="*/ 7620 w 5449424"/>
              <a:gd name="connsiteY8" fmla="*/ 1445699 h 1445699"/>
              <a:gd name="connsiteX0" fmla="*/ 7620 w 5449424"/>
              <a:gd name="connsiteY0" fmla="*/ 1445699 h 1445699"/>
              <a:gd name="connsiteX1" fmla="*/ 3161029 w 5449424"/>
              <a:gd name="connsiteY1" fmla="*/ 1438715 h 1445699"/>
              <a:gd name="connsiteX2" fmla="*/ 4079239 w 5449424"/>
              <a:gd name="connsiteY2" fmla="*/ 775775 h 1445699"/>
              <a:gd name="connsiteX3" fmla="*/ 4053840 w 5449424"/>
              <a:gd name="connsiteY3" fmla="*/ 439859 h 1445699"/>
              <a:gd name="connsiteX4" fmla="*/ 5067300 w 5449424"/>
              <a:gd name="connsiteY4" fmla="*/ 180779 h 1445699"/>
              <a:gd name="connsiteX5" fmla="*/ 5006340 w 5449424"/>
              <a:gd name="connsiteY5" fmla="*/ 5519 h 1445699"/>
              <a:gd name="connsiteX6" fmla="*/ 1790699 w 5449424"/>
              <a:gd name="connsiteY6" fmla="*/ 150301 h 1445699"/>
              <a:gd name="connsiteX7" fmla="*/ 0 w 5449424"/>
              <a:gd name="connsiteY7" fmla="*/ 173159 h 1445699"/>
              <a:gd name="connsiteX8" fmla="*/ 7620 w 5449424"/>
              <a:gd name="connsiteY8" fmla="*/ 1445699 h 1445699"/>
              <a:gd name="connsiteX0" fmla="*/ 7620 w 5449424"/>
              <a:gd name="connsiteY0" fmla="*/ 1445699 h 1445699"/>
              <a:gd name="connsiteX1" fmla="*/ 3161029 w 5449424"/>
              <a:gd name="connsiteY1" fmla="*/ 1438715 h 1445699"/>
              <a:gd name="connsiteX2" fmla="*/ 4079239 w 5449424"/>
              <a:gd name="connsiteY2" fmla="*/ 775775 h 1445699"/>
              <a:gd name="connsiteX3" fmla="*/ 5067300 w 5449424"/>
              <a:gd name="connsiteY3" fmla="*/ 180779 h 1445699"/>
              <a:gd name="connsiteX4" fmla="*/ 5006340 w 5449424"/>
              <a:gd name="connsiteY4" fmla="*/ 5519 h 1445699"/>
              <a:gd name="connsiteX5" fmla="*/ 1790699 w 5449424"/>
              <a:gd name="connsiteY5" fmla="*/ 150301 h 1445699"/>
              <a:gd name="connsiteX6" fmla="*/ 0 w 5449424"/>
              <a:gd name="connsiteY6" fmla="*/ 173159 h 1445699"/>
              <a:gd name="connsiteX7" fmla="*/ 7620 w 5449424"/>
              <a:gd name="connsiteY7" fmla="*/ 1445699 h 1445699"/>
              <a:gd name="connsiteX0" fmla="*/ 7620 w 5140162"/>
              <a:gd name="connsiteY0" fmla="*/ 1457911 h 1457911"/>
              <a:gd name="connsiteX1" fmla="*/ 3161029 w 5140162"/>
              <a:gd name="connsiteY1" fmla="*/ 1450927 h 1457911"/>
              <a:gd name="connsiteX2" fmla="*/ 4079239 w 5140162"/>
              <a:gd name="connsiteY2" fmla="*/ 787987 h 1457911"/>
              <a:gd name="connsiteX3" fmla="*/ 5067300 w 5140162"/>
              <a:gd name="connsiteY3" fmla="*/ 192991 h 1457911"/>
              <a:gd name="connsiteX4" fmla="*/ 4241165 w 5140162"/>
              <a:gd name="connsiteY4" fmla="*/ 5031 h 1457911"/>
              <a:gd name="connsiteX5" fmla="*/ 1790699 w 5140162"/>
              <a:gd name="connsiteY5" fmla="*/ 162513 h 1457911"/>
              <a:gd name="connsiteX6" fmla="*/ 0 w 5140162"/>
              <a:gd name="connsiteY6" fmla="*/ 185371 h 1457911"/>
              <a:gd name="connsiteX7" fmla="*/ 7620 w 5140162"/>
              <a:gd name="connsiteY7" fmla="*/ 1457911 h 1457911"/>
              <a:gd name="connsiteX0" fmla="*/ 7620 w 5079025"/>
              <a:gd name="connsiteY0" fmla="*/ 1508699 h 1508699"/>
              <a:gd name="connsiteX1" fmla="*/ 3161029 w 5079025"/>
              <a:gd name="connsiteY1" fmla="*/ 1501715 h 1508699"/>
              <a:gd name="connsiteX2" fmla="*/ 4079239 w 5079025"/>
              <a:gd name="connsiteY2" fmla="*/ 838775 h 1508699"/>
              <a:gd name="connsiteX3" fmla="*/ 4994275 w 5079025"/>
              <a:gd name="connsiteY3" fmla="*/ 53279 h 1508699"/>
              <a:gd name="connsiteX4" fmla="*/ 4241165 w 5079025"/>
              <a:gd name="connsiteY4" fmla="*/ 55819 h 1508699"/>
              <a:gd name="connsiteX5" fmla="*/ 1790699 w 5079025"/>
              <a:gd name="connsiteY5" fmla="*/ 213301 h 1508699"/>
              <a:gd name="connsiteX6" fmla="*/ 0 w 5079025"/>
              <a:gd name="connsiteY6" fmla="*/ 236159 h 1508699"/>
              <a:gd name="connsiteX7" fmla="*/ 7620 w 5079025"/>
              <a:gd name="connsiteY7" fmla="*/ 1508699 h 1508699"/>
              <a:gd name="connsiteX0" fmla="*/ 7620 w 5079025"/>
              <a:gd name="connsiteY0" fmla="*/ 1508699 h 1508699"/>
              <a:gd name="connsiteX1" fmla="*/ 3161029 w 5079025"/>
              <a:gd name="connsiteY1" fmla="*/ 1501715 h 1508699"/>
              <a:gd name="connsiteX2" fmla="*/ 4079239 w 5079025"/>
              <a:gd name="connsiteY2" fmla="*/ 838775 h 1508699"/>
              <a:gd name="connsiteX3" fmla="*/ 4936490 w 5079025"/>
              <a:gd name="connsiteY3" fmla="*/ 180282 h 1508699"/>
              <a:gd name="connsiteX4" fmla="*/ 4994275 w 5079025"/>
              <a:gd name="connsiteY4" fmla="*/ 53279 h 1508699"/>
              <a:gd name="connsiteX5" fmla="*/ 4241165 w 5079025"/>
              <a:gd name="connsiteY5" fmla="*/ 55819 h 1508699"/>
              <a:gd name="connsiteX6" fmla="*/ 1790699 w 5079025"/>
              <a:gd name="connsiteY6" fmla="*/ 213301 h 1508699"/>
              <a:gd name="connsiteX7" fmla="*/ 0 w 5079025"/>
              <a:gd name="connsiteY7" fmla="*/ 236159 h 1508699"/>
              <a:gd name="connsiteX8" fmla="*/ 7620 w 5079025"/>
              <a:gd name="connsiteY8" fmla="*/ 1508699 h 1508699"/>
              <a:gd name="connsiteX0" fmla="*/ 7620 w 5079025"/>
              <a:gd name="connsiteY0" fmla="*/ 1508699 h 1508699"/>
              <a:gd name="connsiteX1" fmla="*/ 3161029 w 5079025"/>
              <a:gd name="connsiteY1" fmla="*/ 1501715 h 1508699"/>
              <a:gd name="connsiteX2" fmla="*/ 4079239 w 5079025"/>
              <a:gd name="connsiteY2" fmla="*/ 838775 h 1508699"/>
              <a:gd name="connsiteX3" fmla="*/ 4936490 w 5079025"/>
              <a:gd name="connsiteY3" fmla="*/ 180282 h 1508699"/>
              <a:gd name="connsiteX4" fmla="*/ 4994275 w 5079025"/>
              <a:gd name="connsiteY4" fmla="*/ 53279 h 1508699"/>
              <a:gd name="connsiteX5" fmla="*/ 4241165 w 5079025"/>
              <a:gd name="connsiteY5" fmla="*/ 55819 h 1508699"/>
              <a:gd name="connsiteX6" fmla="*/ 1790699 w 5079025"/>
              <a:gd name="connsiteY6" fmla="*/ 213301 h 1508699"/>
              <a:gd name="connsiteX7" fmla="*/ 0 w 5079025"/>
              <a:gd name="connsiteY7" fmla="*/ 236159 h 1508699"/>
              <a:gd name="connsiteX8" fmla="*/ 7620 w 5079025"/>
              <a:gd name="connsiteY8" fmla="*/ 1508699 h 1508699"/>
              <a:gd name="connsiteX0" fmla="*/ 7620 w 5072001"/>
              <a:gd name="connsiteY0" fmla="*/ 1488870 h 1488870"/>
              <a:gd name="connsiteX1" fmla="*/ 3161029 w 5072001"/>
              <a:gd name="connsiteY1" fmla="*/ 1481886 h 1488870"/>
              <a:gd name="connsiteX2" fmla="*/ 4079239 w 5072001"/>
              <a:gd name="connsiteY2" fmla="*/ 818946 h 1488870"/>
              <a:gd name="connsiteX3" fmla="*/ 4936490 w 5072001"/>
              <a:gd name="connsiteY3" fmla="*/ 160453 h 1488870"/>
              <a:gd name="connsiteX4" fmla="*/ 4994275 w 5072001"/>
              <a:gd name="connsiteY4" fmla="*/ 33450 h 1488870"/>
              <a:gd name="connsiteX5" fmla="*/ 2837815 w 5072001"/>
              <a:gd name="connsiteY5" fmla="*/ 131240 h 1488870"/>
              <a:gd name="connsiteX6" fmla="*/ 1790699 w 5072001"/>
              <a:gd name="connsiteY6" fmla="*/ 193472 h 1488870"/>
              <a:gd name="connsiteX7" fmla="*/ 0 w 5072001"/>
              <a:gd name="connsiteY7" fmla="*/ 216330 h 1488870"/>
              <a:gd name="connsiteX8" fmla="*/ 7620 w 5072001"/>
              <a:gd name="connsiteY8" fmla="*/ 1488870 h 1488870"/>
              <a:gd name="connsiteX0" fmla="*/ 7620 w 5072001"/>
              <a:gd name="connsiteY0" fmla="*/ 1466830 h 1466830"/>
              <a:gd name="connsiteX1" fmla="*/ 3161029 w 5072001"/>
              <a:gd name="connsiteY1" fmla="*/ 1459846 h 1466830"/>
              <a:gd name="connsiteX2" fmla="*/ 4079239 w 5072001"/>
              <a:gd name="connsiteY2" fmla="*/ 796906 h 1466830"/>
              <a:gd name="connsiteX3" fmla="*/ 4936490 w 5072001"/>
              <a:gd name="connsiteY3" fmla="*/ 138413 h 1466830"/>
              <a:gd name="connsiteX4" fmla="*/ 4994275 w 5072001"/>
              <a:gd name="connsiteY4" fmla="*/ 11410 h 1466830"/>
              <a:gd name="connsiteX5" fmla="*/ 2837815 w 5072001"/>
              <a:gd name="connsiteY5" fmla="*/ 109200 h 1466830"/>
              <a:gd name="connsiteX6" fmla="*/ 1790699 w 5072001"/>
              <a:gd name="connsiteY6" fmla="*/ 171432 h 1466830"/>
              <a:gd name="connsiteX7" fmla="*/ 0 w 5072001"/>
              <a:gd name="connsiteY7" fmla="*/ 194290 h 1466830"/>
              <a:gd name="connsiteX8" fmla="*/ 7620 w 5072001"/>
              <a:gd name="connsiteY8" fmla="*/ 1466830 h 1466830"/>
              <a:gd name="connsiteX0" fmla="*/ 7620 w 5049654"/>
              <a:gd name="connsiteY0" fmla="*/ 1466830 h 1466830"/>
              <a:gd name="connsiteX1" fmla="*/ 3161029 w 5049654"/>
              <a:gd name="connsiteY1" fmla="*/ 1459846 h 1466830"/>
              <a:gd name="connsiteX2" fmla="*/ 4079239 w 5049654"/>
              <a:gd name="connsiteY2" fmla="*/ 796906 h 1466830"/>
              <a:gd name="connsiteX3" fmla="*/ 4936490 w 5049654"/>
              <a:gd name="connsiteY3" fmla="*/ 138413 h 1466830"/>
              <a:gd name="connsiteX4" fmla="*/ 4994275 w 5049654"/>
              <a:gd name="connsiteY4" fmla="*/ 11410 h 1466830"/>
              <a:gd name="connsiteX5" fmla="*/ 2837815 w 5049654"/>
              <a:gd name="connsiteY5" fmla="*/ 109200 h 1466830"/>
              <a:gd name="connsiteX6" fmla="*/ 1790699 w 5049654"/>
              <a:gd name="connsiteY6" fmla="*/ 171432 h 1466830"/>
              <a:gd name="connsiteX7" fmla="*/ 0 w 5049654"/>
              <a:gd name="connsiteY7" fmla="*/ 194290 h 1466830"/>
              <a:gd name="connsiteX8" fmla="*/ 7620 w 5049654"/>
              <a:gd name="connsiteY8" fmla="*/ 1466830 h 1466830"/>
              <a:gd name="connsiteX0" fmla="*/ 7620 w 5043359"/>
              <a:gd name="connsiteY0" fmla="*/ 1466830 h 1466830"/>
              <a:gd name="connsiteX1" fmla="*/ 3161029 w 5043359"/>
              <a:gd name="connsiteY1" fmla="*/ 1459846 h 1466830"/>
              <a:gd name="connsiteX2" fmla="*/ 4079239 w 5043359"/>
              <a:gd name="connsiteY2" fmla="*/ 796906 h 1466830"/>
              <a:gd name="connsiteX3" fmla="*/ 4936490 w 5043359"/>
              <a:gd name="connsiteY3" fmla="*/ 138413 h 1466830"/>
              <a:gd name="connsiteX4" fmla="*/ 4994275 w 5043359"/>
              <a:gd name="connsiteY4" fmla="*/ 11410 h 1466830"/>
              <a:gd name="connsiteX5" fmla="*/ 2837815 w 5043359"/>
              <a:gd name="connsiteY5" fmla="*/ 109200 h 1466830"/>
              <a:gd name="connsiteX6" fmla="*/ 1790699 w 5043359"/>
              <a:gd name="connsiteY6" fmla="*/ 171432 h 1466830"/>
              <a:gd name="connsiteX7" fmla="*/ 0 w 5043359"/>
              <a:gd name="connsiteY7" fmla="*/ 194290 h 1466830"/>
              <a:gd name="connsiteX8" fmla="*/ 7620 w 5043359"/>
              <a:gd name="connsiteY8" fmla="*/ 1466830 h 1466830"/>
              <a:gd name="connsiteX0" fmla="*/ 0 w 5035739"/>
              <a:gd name="connsiteY0" fmla="*/ 1466830 h 1466830"/>
              <a:gd name="connsiteX1" fmla="*/ 3153409 w 5035739"/>
              <a:gd name="connsiteY1" fmla="*/ 1459846 h 1466830"/>
              <a:gd name="connsiteX2" fmla="*/ 4071619 w 5035739"/>
              <a:gd name="connsiteY2" fmla="*/ 796906 h 1466830"/>
              <a:gd name="connsiteX3" fmla="*/ 4928870 w 5035739"/>
              <a:gd name="connsiteY3" fmla="*/ 138413 h 1466830"/>
              <a:gd name="connsiteX4" fmla="*/ 4986655 w 5035739"/>
              <a:gd name="connsiteY4" fmla="*/ 11410 h 1466830"/>
              <a:gd name="connsiteX5" fmla="*/ 2830195 w 5035739"/>
              <a:gd name="connsiteY5" fmla="*/ 109200 h 1466830"/>
              <a:gd name="connsiteX6" fmla="*/ 1783079 w 5035739"/>
              <a:gd name="connsiteY6" fmla="*/ 171432 h 1466830"/>
              <a:gd name="connsiteX7" fmla="*/ 587216 w 5035739"/>
              <a:gd name="connsiteY7" fmla="*/ 76320 h 1466830"/>
              <a:gd name="connsiteX8" fmla="*/ 0 w 5035739"/>
              <a:gd name="connsiteY8" fmla="*/ 1466830 h 1466830"/>
              <a:gd name="connsiteX0" fmla="*/ 20645 w 4448523"/>
              <a:gd name="connsiteY0" fmla="*/ 1433798 h 1459846"/>
              <a:gd name="connsiteX1" fmla="*/ 2566193 w 4448523"/>
              <a:gd name="connsiteY1" fmla="*/ 1459846 h 1459846"/>
              <a:gd name="connsiteX2" fmla="*/ 3484403 w 4448523"/>
              <a:gd name="connsiteY2" fmla="*/ 796906 h 1459846"/>
              <a:gd name="connsiteX3" fmla="*/ 4341654 w 4448523"/>
              <a:gd name="connsiteY3" fmla="*/ 138413 h 1459846"/>
              <a:gd name="connsiteX4" fmla="*/ 4399439 w 4448523"/>
              <a:gd name="connsiteY4" fmla="*/ 11410 h 1459846"/>
              <a:gd name="connsiteX5" fmla="*/ 2242979 w 4448523"/>
              <a:gd name="connsiteY5" fmla="*/ 109200 h 1459846"/>
              <a:gd name="connsiteX6" fmla="*/ 1195863 w 4448523"/>
              <a:gd name="connsiteY6" fmla="*/ 171432 h 1459846"/>
              <a:gd name="connsiteX7" fmla="*/ 0 w 4448523"/>
              <a:gd name="connsiteY7" fmla="*/ 76320 h 1459846"/>
              <a:gd name="connsiteX8" fmla="*/ 20645 w 4448523"/>
              <a:gd name="connsiteY8" fmla="*/ 1433798 h 1459846"/>
              <a:gd name="connsiteX0" fmla="*/ 20645 w 4448523"/>
              <a:gd name="connsiteY0" fmla="*/ 1433798 h 1459846"/>
              <a:gd name="connsiteX1" fmla="*/ 2566193 w 4448523"/>
              <a:gd name="connsiteY1" fmla="*/ 1459846 h 1459846"/>
              <a:gd name="connsiteX2" fmla="*/ 3484403 w 4448523"/>
              <a:gd name="connsiteY2" fmla="*/ 796906 h 1459846"/>
              <a:gd name="connsiteX3" fmla="*/ 4341654 w 4448523"/>
              <a:gd name="connsiteY3" fmla="*/ 138413 h 1459846"/>
              <a:gd name="connsiteX4" fmla="*/ 4399439 w 4448523"/>
              <a:gd name="connsiteY4" fmla="*/ 11410 h 1459846"/>
              <a:gd name="connsiteX5" fmla="*/ 2242979 w 4448523"/>
              <a:gd name="connsiteY5" fmla="*/ 109200 h 1459846"/>
              <a:gd name="connsiteX6" fmla="*/ 1207441 w 4448523"/>
              <a:gd name="connsiteY6" fmla="*/ 64472 h 1459846"/>
              <a:gd name="connsiteX7" fmla="*/ 0 w 4448523"/>
              <a:gd name="connsiteY7" fmla="*/ 76320 h 1459846"/>
              <a:gd name="connsiteX8" fmla="*/ 20645 w 4448523"/>
              <a:gd name="connsiteY8" fmla="*/ 1433798 h 1459846"/>
              <a:gd name="connsiteX0" fmla="*/ 20645 w 4448523"/>
              <a:gd name="connsiteY0" fmla="*/ 1440429 h 1466477"/>
              <a:gd name="connsiteX1" fmla="*/ 2566193 w 4448523"/>
              <a:gd name="connsiteY1" fmla="*/ 1466477 h 1466477"/>
              <a:gd name="connsiteX2" fmla="*/ 3484403 w 4448523"/>
              <a:gd name="connsiteY2" fmla="*/ 803537 h 1466477"/>
              <a:gd name="connsiteX3" fmla="*/ 4341654 w 4448523"/>
              <a:gd name="connsiteY3" fmla="*/ 145044 h 1466477"/>
              <a:gd name="connsiteX4" fmla="*/ 4399439 w 4448523"/>
              <a:gd name="connsiteY4" fmla="*/ 18041 h 1466477"/>
              <a:gd name="connsiteX5" fmla="*/ 2242979 w 4448523"/>
              <a:gd name="connsiteY5" fmla="*/ 59205 h 1466477"/>
              <a:gd name="connsiteX6" fmla="*/ 1207441 w 4448523"/>
              <a:gd name="connsiteY6" fmla="*/ 71103 h 1466477"/>
              <a:gd name="connsiteX7" fmla="*/ 0 w 4448523"/>
              <a:gd name="connsiteY7" fmla="*/ 82951 h 1466477"/>
              <a:gd name="connsiteX8" fmla="*/ 20645 w 4448523"/>
              <a:gd name="connsiteY8" fmla="*/ 1440429 h 1466477"/>
              <a:gd name="connsiteX0" fmla="*/ 20645 w 4359935"/>
              <a:gd name="connsiteY0" fmla="*/ 1404424 h 1430472"/>
              <a:gd name="connsiteX1" fmla="*/ 2566193 w 4359935"/>
              <a:gd name="connsiteY1" fmla="*/ 1430472 h 1430472"/>
              <a:gd name="connsiteX2" fmla="*/ 3484403 w 4359935"/>
              <a:gd name="connsiteY2" fmla="*/ 767532 h 1430472"/>
              <a:gd name="connsiteX3" fmla="*/ 4341654 w 4359935"/>
              <a:gd name="connsiteY3" fmla="*/ 109039 h 1430472"/>
              <a:gd name="connsiteX4" fmla="*/ 3588958 w 4359935"/>
              <a:gd name="connsiteY4" fmla="*/ 35516 h 1430472"/>
              <a:gd name="connsiteX5" fmla="*/ 2242979 w 4359935"/>
              <a:gd name="connsiteY5" fmla="*/ 23200 h 1430472"/>
              <a:gd name="connsiteX6" fmla="*/ 1207441 w 4359935"/>
              <a:gd name="connsiteY6" fmla="*/ 35098 h 1430472"/>
              <a:gd name="connsiteX7" fmla="*/ 0 w 4359935"/>
              <a:gd name="connsiteY7" fmla="*/ 46946 h 1430472"/>
              <a:gd name="connsiteX8" fmla="*/ 20645 w 4359935"/>
              <a:gd name="connsiteY8" fmla="*/ 1404424 h 1430472"/>
              <a:gd name="connsiteX0" fmla="*/ 20645 w 4360047"/>
              <a:gd name="connsiteY0" fmla="*/ 1423382 h 1449430"/>
              <a:gd name="connsiteX1" fmla="*/ 2566193 w 4360047"/>
              <a:gd name="connsiteY1" fmla="*/ 1449430 h 1449430"/>
              <a:gd name="connsiteX2" fmla="*/ 3484403 w 4360047"/>
              <a:gd name="connsiteY2" fmla="*/ 786490 h 1449430"/>
              <a:gd name="connsiteX3" fmla="*/ 4341654 w 4360047"/>
              <a:gd name="connsiteY3" fmla="*/ 127997 h 1449430"/>
              <a:gd name="connsiteX4" fmla="*/ 3594748 w 4360047"/>
              <a:gd name="connsiteY4" fmla="*/ 23015 h 1449430"/>
              <a:gd name="connsiteX5" fmla="*/ 2242979 w 4360047"/>
              <a:gd name="connsiteY5" fmla="*/ 42158 h 1449430"/>
              <a:gd name="connsiteX6" fmla="*/ 1207441 w 4360047"/>
              <a:gd name="connsiteY6" fmla="*/ 54056 h 1449430"/>
              <a:gd name="connsiteX7" fmla="*/ 0 w 4360047"/>
              <a:gd name="connsiteY7" fmla="*/ 65904 h 1449430"/>
              <a:gd name="connsiteX8" fmla="*/ 20645 w 4360047"/>
              <a:gd name="connsiteY8" fmla="*/ 1423382 h 1449430"/>
              <a:gd name="connsiteX0" fmla="*/ 20645 w 4485234"/>
              <a:gd name="connsiteY0" fmla="*/ 1484687 h 1510735"/>
              <a:gd name="connsiteX1" fmla="*/ 2566193 w 4485234"/>
              <a:gd name="connsiteY1" fmla="*/ 1510735 h 1510735"/>
              <a:gd name="connsiteX2" fmla="*/ 3484403 w 4485234"/>
              <a:gd name="connsiteY2" fmla="*/ 847795 h 1510735"/>
              <a:gd name="connsiteX3" fmla="*/ 4469015 w 4485234"/>
              <a:gd name="connsiteY3" fmla="*/ 47738 h 1510735"/>
              <a:gd name="connsiteX4" fmla="*/ 3594748 w 4485234"/>
              <a:gd name="connsiteY4" fmla="*/ 84320 h 1510735"/>
              <a:gd name="connsiteX5" fmla="*/ 2242979 w 4485234"/>
              <a:gd name="connsiteY5" fmla="*/ 103463 h 1510735"/>
              <a:gd name="connsiteX6" fmla="*/ 1207441 w 4485234"/>
              <a:gd name="connsiteY6" fmla="*/ 115361 h 1510735"/>
              <a:gd name="connsiteX7" fmla="*/ 0 w 4485234"/>
              <a:gd name="connsiteY7" fmla="*/ 127209 h 1510735"/>
              <a:gd name="connsiteX8" fmla="*/ 20645 w 4485234"/>
              <a:gd name="connsiteY8" fmla="*/ 1484687 h 1510735"/>
              <a:gd name="connsiteX0" fmla="*/ 20645 w 4469015"/>
              <a:gd name="connsiteY0" fmla="*/ 1451895 h 1477943"/>
              <a:gd name="connsiteX1" fmla="*/ 2566193 w 4469015"/>
              <a:gd name="connsiteY1" fmla="*/ 1477943 h 1477943"/>
              <a:gd name="connsiteX2" fmla="*/ 3484403 w 4469015"/>
              <a:gd name="connsiteY2" fmla="*/ 815003 h 1477943"/>
              <a:gd name="connsiteX3" fmla="*/ 4469015 w 4469015"/>
              <a:gd name="connsiteY3" fmla="*/ 14946 h 1477943"/>
              <a:gd name="connsiteX4" fmla="*/ 3594748 w 4469015"/>
              <a:gd name="connsiteY4" fmla="*/ 51528 h 1477943"/>
              <a:gd name="connsiteX5" fmla="*/ 2242979 w 4469015"/>
              <a:gd name="connsiteY5" fmla="*/ 70671 h 1477943"/>
              <a:gd name="connsiteX6" fmla="*/ 1207441 w 4469015"/>
              <a:gd name="connsiteY6" fmla="*/ 82569 h 1477943"/>
              <a:gd name="connsiteX7" fmla="*/ 0 w 4469015"/>
              <a:gd name="connsiteY7" fmla="*/ 94417 h 1477943"/>
              <a:gd name="connsiteX8" fmla="*/ 20645 w 4469015"/>
              <a:gd name="connsiteY8" fmla="*/ 1451895 h 1477943"/>
              <a:gd name="connsiteX0" fmla="*/ 20645 w 4469015"/>
              <a:gd name="connsiteY0" fmla="*/ 1451895 h 1477943"/>
              <a:gd name="connsiteX1" fmla="*/ 2566193 w 4469015"/>
              <a:gd name="connsiteY1" fmla="*/ 1477943 h 1477943"/>
              <a:gd name="connsiteX2" fmla="*/ 3484403 w 4469015"/>
              <a:gd name="connsiteY2" fmla="*/ 815003 h 1477943"/>
              <a:gd name="connsiteX3" fmla="*/ 4469015 w 4469015"/>
              <a:gd name="connsiteY3" fmla="*/ 14946 h 1477943"/>
              <a:gd name="connsiteX4" fmla="*/ 3594748 w 4469015"/>
              <a:gd name="connsiteY4" fmla="*/ 51528 h 1477943"/>
              <a:gd name="connsiteX5" fmla="*/ 2242979 w 4469015"/>
              <a:gd name="connsiteY5" fmla="*/ 70671 h 1477943"/>
              <a:gd name="connsiteX6" fmla="*/ 1207441 w 4469015"/>
              <a:gd name="connsiteY6" fmla="*/ 82569 h 1477943"/>
              <a:gd name="connsiteX7" fmla="*/ 0 w 4469015"/>
              <a:gd name="connsiteY7" fmla="*/ 94417 h 1477943"/>
              <a:gd name="connsiteX8" fmla="*/ 20645 w 4469015"/>
              <a:gd name="connsiteY8" fmla="*/ 1451895 h 1477943"/>
              <a:gd name="connsiteX0" fmla="*/ 20645 w 4469015"/>
              <a:gd name="connsiteY0" fmla="*/ 1454448 h 1480496"/>
              <a:gd name="connsiteX1" fmla="*/ 2566193 w 4469015"/>
              <a:gd name="connsiteY1" fmla="*/ 1480496 h 1480496"/>
              <a:gd name="connsiteX2" fmla="*/ 3484403 w 4469015"/>
              <a:gd name="connsiteY2" fmla="*/ 817556 h 1480496"/>
              <a:gd name="connsiteX3" fmla="*/ 4469015 w 4469015"/>
              <a:gd name="connsiteY3" fmla="*/ 17499 h 1480496"/>
              <a:gd name="connsiteX4" fmla="*/ 3594748 w 4469015"/>
              <a:gd name="connsiteY4" fmla="*/ 54081 h 1480496"/>
              <a:gd name="connsiteX5" fmla="*/ 2242979 w 4469015"/>
              <a:gd name="connsiteY5" fmla="*/ 73224 h 1480496"/>
              <a:gd name="connsiteX6" fmla="*/ 1207441 w 4469015"/>
              <a:gd name="connsiteY6" fmla="*/ 85122 h 1480496"/>
              <a:gd name="connsiteX7" fmla="*/ 0 w 4469015"/>
              <a:gd name="connsiteY7" fmla="*/ 96970 h 1480496"/>
              <a:gd name="connsiteX8" fmla="*/ 20645 w 4469015"/>
              <a:gd name="connsiteY8" fmla="*/ 1454448 h 1480496"/>
              <a:gd name="connsiteX0" fmla="*/ 20645 w 4469015"/>
              <a:gd name="connsiteY0" fmla="*/ 1436949 h 1462997"/>
              <a:gd name="connsiteX1" fmla="*/ 2566193 w 4469015"/>
              <a:gd name="connsiteY1" fmla="*/ 1462997 h 1462997"/>
              <a:gd name="connsiteX2" fmla="*/ 3484403 w 4469015"/>
              <a:gd name="connsiteY2" fmla="*/ 800057 h 1462997"/>
              <a:gd name="connsiteX3" fmla="*/ 4469015 w 4469015"/>
              <a:gd name="connsiteY3" fmla="*/ 0 h 1462997"/>
              <a:gd name="connsiteX4" fmla="*/ 3594748 w 4469015"/>
              <a:gd name="connsiteY4" fmla="*/ 36582 h 1462997"/>
              <a:gd name="connsiteX5" fmla="*/ 2242979 w 4469015"/>
              <a:gd name="connsiteY5" fmla="*/ 55725 h 1462997"/>
              <a:gd name="connsiteX6" fmla="*/ 1207441 w 4469015"/>
              <a:gd name="connsiteY6" fmla="*/ 67623 h 1462997"/>
              <a:gd name="connsiteX7" fmla="*/ 0 w 4469015"/>
              <a:gd name="connsiteY7" fmla="*/ 79471 h 1462997"/>
              <a:gd name="connsiteX8" fmla="*/ 20645 w 4469015"/>
              <a:gd name="connsiteY8" fmla="*/ 1436949 h 1462997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484403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484403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501771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501771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501771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501771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0645 w 4469015"/>
              <a:gd name="connsiteY0" fmla="*/ 1436949 h 1436949"/>
              <a:gd name="connsiteX1" fmla="*/ 2874465 w 4469015"/>
              <a:gd name="connsiteY1" fmla="*/ 1326151 h 1436949"/>
              <a:gd name="connsiteX2" fmla="*/ 3501771 w 4469015"/>
              <a:gd name="connsiteY2" fmla="*/ 800057 h 1436949"/>
              <a:gd name="connsiteX3" fmla="*/ 4469015 w 4469015"/>
              <a:gd name="connsiteY3" fmla="*/ 0 h 1436949"/>
              <a:gd name="connsiteX4" fmla="*/ 3594748 w 4469015"/>
              <a:gd name="connsiteY4" fmla="*/ 36582 h 1436949"/>
              <a:gd name="connsiteX5" fmla="*/ 2242979 w 4469015"/>
              <a:gd name="connsiteY5" fmla="*/ 55725 h 1436949"/>
              <a:gd name="connsiteX6" fmla="*/ 1207441 w 4469015"/>
              <a:gd name="connsiteY6" fmla="*/ 67623 h 1436949"/>
              <a:gd name="connsiteX7" fmla="*/ 0 w 4469015"/>
              <a:gd name="connsiteY7" fmla="*/ 79471 h 1436949"/>
              <a:gd name="connsiteX8" fmla="*/ 20645 w 4469015"/>
              <a:gd name="connsiteY8" fmla="*/ 1436949 h 1436949"/>
              <a:gd name="connsiteX0" fmla="*/ 22816 w 4469015"/>
              <a:gd name="connsiteY0" fmla="*/ 1352010 h 1352010"/>
              <a:gd name="connsiteX1" fmla="*/ 2874465 w 4469015"/>
              <a:gd name="connsiteY1" fmla="*/ 1326151 h 1352010"/>
              <a:gd name="connsiteX2" fmla="*/ 3501771 w 4469015"/>
              <a:gd name="connsiteY2" fmla="*/ 800057 h 1352010"/>
              <a:gd name="connsiteX3" fmla="*/ 4469015 w 4469015"/>
              <a:gd name="connsiteY3" fmla="*/ 0 h 1352010"/>
              <a:gd name="connsiteX4" fmla="*/ 3594748 w 4469015"/>
              <a:gd name="connsiteY4" fmla="*/ 36582 h 1352010"/>
              <a:gd name="connsiteX5" fmla="*/ 2242979 w 4469015"/>
              <a:gd name="connsiteY5" fmla="*/ 55725 h 1352010"/>
              <a:gd name="connsiteX6" fmla="*/ 1207441 w 4469015"/>
              <a:gd name="connsiteY6" fmla="*/ 67623 h 1352010"/>
              <a:gd name="connsiteX7" fmla="*/ 0 w 4469015"/>
              <a:gd name="connsiteY7" fmla="*/ 79471 h 1352010"/>
              <a:gd name="connsiteX8" fmla="*/ 22816 w 4469015"/>
              <a:gd name="connsiteY8" fmla="*/ 1352010 h 1352010"/>
              <a:gd name="connsiteX0" fmla="*/ 64063 w 4469015"/>
              <a:gd name="connsiteY0" fmla="*/ 1311900 h 1326151"/>
              <a:gd name="connsiteX1" fmla="*/ 2874465 w 4469015"/>
              <a:gd name="connsiteY1" fmla="*/ 1326151 h 1326151"/>
              <a:gd name="connsiteX2" fmla="*/ 3501771 w 4469015"/>
              <a:gd name="connsiteY2" fmla="*/ 800057 h 1326151"/>
              <a:gd name="connsiteX3" fmla="*/ 4469015 w 4469015"/>
              <a:gd name="connsiteY3" fmla="*/ 0 h 1326151"/>
              <a:gd name="connsiteX4" fmla="*/ 3594748 w 4469015"/>
              <a:gd name="connsiteY4" fmla="*/ 36582 h 1326151"/>
              <a:gd name="connsiteX5" fmla="*/ 2242979 w 4469015"/>
              <a:gd name="connsiteY5" fmla="*/ 55725 h 1326151"/>
              <a:gd name="connsiteX6" fmla="*/ 1207441 w 4469015"/>
              <a:gd name="connsiteY6" fmla="*/ 67623 h 1326151"/>
              <a:gd name="connsiteX7" fmla="*/ 0 w 4469015"/>
              <a:gd name="connsiteY7" fmla="*/ 79471 h 1326151"/>
              <a:gd name="connsiteX8" fmla="*/ 64063 w 4469015"/>
              <a:gd name="connsiteY8" fmla="*/ 1311900 h 1326151"/>
              <a:gd name="connsiteX0" fmla="*/ 14131 w 4469015"/>
              <a:gd name="connsiteY0" fmla="*/ 1326056 h 1326151"/>
              <a:gd name="connsiteX1" fmla="*/ 2874465 w 4469015"/>
              <a:gd name="connsiteY1" fmla="*/ 1326151 h 1326151"/>
              <a:gd name="connsiteX2" fmla="*/ 3501771 w 4469015"/>
              <a:gd name="connsiteY2" fmla="*/ 800057 h 1326151"/>
              <a:gd name="connsiteX3" fmla="*/ 4469015 w 4469015"/>
              <a:gd name="connsiteY3" fmla="*/ 0 h 1326151"/>
              <a:gd name="connsiteX4" fmla="*/ 3594748 w 4469015"/>
              <a:gd name="connsiteY4" fmla="*/ 36582 h 1326151"/>
              <a:gd name="connsiteX5" fmla="*/ 2242979 w 4469015"/>
              <a:gd name="connsiteY5" fmla="*/ 55725 h 1326151"/>
              <a:gd name="connsiteX6" fmla="*/ 1207441 w 4469015"/>
              <a:gd name="connsiteY6" fmla="*/ 67623 h 1326151"/>
              <a:gd name="connsiteX7" fmla="*/ 0 w 4469015"/>
              <a:gd name="connsiteY7" fmla="*/ 79471 h 1326151"/>
              <a:gd name="connsiteX8" fmla="*/ 14131 w 4469015"/>
              <a:gd name="connsiteY8" fmla="*/ 1326056 h 1326151"/>
              <a:gd name="connsiteX0" fmla="*/ 14131 w 4469015"/>
              <a:gd name="connsiteY0" fmla="*/ 1326056 h 1326151"/>
              <a:gd name="connsiteX1" fmla="*/ 2874465 w 4469015"/>
              <a:gd name="connsiteY1" fmla="*/ 1326151 h 1326151"/>
              <a:gd name="connsiteX2" fmla="*/ 3501771 w 4469015"/>
              <a:gd name="connsiteY2" fmla="*/ 800057 h 1326151"/>
              <a:gd name="connsiteX3" fmla="*/ 4469015 w 4469015"/>
              <a:gd name="connsiteY3" fmla="*/ 0 h 1326151"/>
              <a:gd name="connsiteX4" fmla="*/ 3594748 w 4469015"/>
              <a:gd name="connsiteY4" fmla="*/ 36582 h 1326151"/>
              <a:gd name="connsiteX5" fmla="*/ 2242979 w 4469015"/>
              <a:gd name="connsiteY5" fmla="*/ 55725 h 1326151"/>
              <a:gd name="connsiteX6" fmla="*/ 1207441 w 4469015"/>
              <a:gd name="connsiteY6" fmla="*/ 67623 h 1326151"/>
              <a:gd name="connsiteX7" fmla="*/ 0 w 4469015"/>
              <a:gd name="connsiteY7" fmla="*/ 79471 h 1326151"/>
              <a:gd name="connsiteX8" fmla="*/ 14131 w 4469015"/>
              <a:gd name="connsiteY8" fmla="*/ 1326056 h 1326151"/>
              <a:gd name="connsiteX0" fmla="*/ 1106 w 4455990"/>
              <a:gd name="connsiteY0" fmla="*/ 1326056 h 1326151"/>
              <a:gd name="connsiteX1" fmla="*/ 2861440 w 4455990"/>
              <a:gd name="connsiteY1" fmla="*/ 1326151 h 1326151"/>
              <a:gd name="connsiteX2" fmla="*/ 3488746 w 4455990"/>
              <a:gd name="connsiteY2" fmla="*/ 800057 h 1326151"/>
              <a:gd name="connsiteX3" fmla="*/ 4455990 w 4455990"/>
              <a:gd name="connsiteY3" fmla="*/ 0 h 1326151"/>
              <a:gd name="connsiteX4" fmla="*/ 3581723 w 4455990"/>
              <a:gd name="connsiteY4" fmla="*/ 36582 h 1326151"/>
              <a:gd name="connsiteX5" fmla="*/ 2229954 w 4455990"/>
              <a:gd name="connsiteY5" fmla="*/ 55725 h 1326151"/>
              <a:gd name="connsiteX6" fmla="*/ 1194416 w 4455990"/>
              <a:gd name="connsiteY6" fmla="*/ 67623 h 1326151"/>
              <a:gd name="connsiteX7" fmla="*/ 0 w 4455990"/>
              <a:gd name="connsiteY7" fmla="*/ 65315 h 1326151"/>
              <a:gd name="connsiteX8" fmla="*/ 1106 w 4455990"/>
              <a:gd name="connsiteY8" fmla="*/ 1326056 h 1326151"/>
              <a:gd name="connsiteX0" fmla="*/ 5239 w 4460123"/>
              <a:gd name="connsiteY0" fmla="*/ 1326056 h 1326151"/>
              <a:gd name="connsiteX1" fmla="*/ 2865573 w 4460123"/>
              <a:gd name="connsiteY1" fmla="*/ 1326151 h 1326151"/>
              <a:gd name="connsiteX2" fmla="*/ 3492879 w 4460123"/>
              <a:gd name="connsiteY2" fmla="*/ 800057 h 1326151"/>
              <a:gd name="connsiteX3" fmla="*/ 4460123 w 4460123"/>
              <a:gd name="connsiteY3" fmla="*/ 0 h 1326151"/>
              <a:gd name="connsiteX4" fmla="*/ 3585856 w 4460123"/>
              <a:gd name="connsiteY4" fmla="*/ 36582 h 1326151"/>
              <a:gd name="connsiteX5" fmla="*/ 2234087 w 4460123"/>
              <a:gd name="connsiteY5" fmla="*/ 55725 h 1326151"/>
              <a:gd name="connsiteX6" fmla="*/ 1198549 w 4460123"/>
              <a:gd name="connsiteY6" fmla="*/ 67623 h 1326151"/>
              <a:gd name="connsiteX7" fmla="*/ 4133 w 4460123"/>
              <a:gd name="connsiteY7" fmla="*/ 65315 h 1326151"/>
              <a:gd name="connsiteX8" fmla="*/ 5239 w 4460123"/>
              <a:gd name="connsiteY8" fmla="*/ 1326056 h 1326151"/>
              <a:gd name="connsiteX0" fmla="*/ 5239 w 4460123"/>
              <a:gd name="connsiteY0" fmla="*/ 1326056 h 1326151"/>
              <a:gd name="connsiteX1" fmla="*/ 2865573 w 4460123"/>
              <a:gd name="connsiteY1" fmla="*/ 1326151 h 1326151"/>
              <a:gd name="connsiteX2" fmla="*/ 3492879 w 4460123"/>
              <a:gd name="connsiteY2" fmla="*/ 800057 h 1326151"/>
              <a:gd name="connsiteX3" fmla="*/ 4460123 w 4460123"/>
              <a:gd name="connsiteY3" fmla="*/ 0 h 1326151"/>
              <a:gd name="connsiteX4" fmla="*/ 3585856 w 4460123"/>
              <a:gd name="connsiteY4" fmla="*/ 36582 h 1326151"/>
              <a:gd name="connsiteX5" fmla="*/ 2234087 w 4460123"/>
              <a:gd name="connsiteY5" fmla="*/ 55725 h 1326151"/>
              <a:gd name="connsiteX6" fmla="*/ 1198549 w 4460123"/>
              <a:gd name="connsiteY6" fmla="*/ 67623 h 1326151"/>
              <a:gd name="connsiteX7" fmla="*/ 4133 w 4460123"/>
              <a:gd name="connsiteY7" fmla="*/ 65315 h 1326151"/>
              <a:gd name="connsiteX8" fmla="*/ 5239 w 4460123"/>
              <a:gd name="connsiteY8" fmla="*/ 1326056 h 1326151"/>
              <a:gd name="connsiteX0" fmla="*/ 5239 w 4460123"/>
              <a:gd name="connsiteY0" fmla="*/ 1326056 h 1326151"/>
              <a:gd name="connsiteX1" fmla="*/ 2865573 w 4460123"/>
              <a:gd name="connsiteY1" fmla="*/ 1326151 h 1326151"/>
              <a:gd name="connsiteX2" fmla="*/ 3492879 w 4460123"/>
              <a:gd name="connsiteY2" fmla="*/ 800057 h 1326151"/>
              <a:gd name="connsiteX3" fmla="*/ 4460123 w 4460123"/>
              <a:gd name="connsiteY3" fmla="*/ 0 h 1326151"/>
              <a:gd name="connsiteX4" fmla="*/ 3585856 w 4460123"/>
              <a:gd name="connsiteY4" fmla="*/ 36582 h 1326151"/>
              <a:gd name="connsiteX5" fmla="*/ 2234087 w 4460123"/>
              <a:gd name="connsiteY5" fmla="*/ 55725 h 1326151"/>
              <a:gd name="connsiteX6" fmla="*/ 1198549 w 4460123"/>
              <a:gd name="connsiteY6" fmla="*/ 67623 h 1326151"/>
              <a:gd name="connsiteX7" fmla="*/ 4133 w 4460123"/>
              <a:gd name="connsiteY7" fmla="*/ 65315 h 1326151"/>
              <a:gd name="connsiteX8" fmla="*/ 5239 w 4460123"/>
              <a:gd name="connsiteY8" fmla="*/ 1326056 h 132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123" h="1326151">
                <a:moveTo>
                  <a:pt x="5239" y="1326056"/>
                </a:moveTo>
                <a:lnTo>
                  <a:pt x="2865573" y="1326151"/>
                </a:lnTo>
                <a:cubicBezTo>
                  <a:pt x="3236963" y="1003496"/>
                  <a:pt x="3246439" y="1032339"/>
                  <a:pt x="3492879" y="800057"/>
                </a:cubicBezTo>
                <a:cubicBezTo>
                  <a:pt x="3797785" y="560239"/>
                  <a:pt x="4307617" y="130916"/>
                  <a:pt x="4460123" y="0"/>
                </a:cubicBezTo>
                <a:lnTo>
                  <a:pt x="3585856" y="36582"/>
                </a:lnTo>
                <a:lnTo>
                  <a:pt x="2234087" y="55725"/>
                </a:lnTo>
                <a:lnTo>
                  <a:pt x="1198549" y="67623"/>
                </a:lnTo>
                <a:cubicBezTo>
                  <a:pt x="797075" y="88665"/>
                  <a:pt x="1099862" y="62053"/>
                  <a:pt x="4133" y="65315"/>
                </a:cubicBezTo>
                <a:cubicBezTo>
                  <a:pt x="-8599" y="504187"/>
                  <a:pt x="12859" y="325296"/>
                  <a:pt x="5239" y="1326056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511981" y="1535629"/>
            <a:ext cx="4110" cy="864487"/>
          </a:xfrm>
          <a:prstGeom prst="line">
            <a:avLst/>
          </a:prstGeom>
          <a:ln w="76200">
            <a:solidFill>
              <a:srgbClr val="ED7F4D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351963" y="2766945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43116" y="276932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934268" y="2760975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54988" y="2766945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81396" y="2764564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897572" y="2747237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188723" y="275716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493524" y="275311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763068" y="2563698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040572" y="2368519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269172" y="2201997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497772" y="2022775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650172" y="1892599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864330" y="173940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044026" y="1606618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237370" y="1479371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343976" y="1401228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354235" y="1437960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45388" y="144819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936539" y="1458432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229964" y="145416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529076" y="1443930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845252" y="1443930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150052" y="1437960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468500" y="143855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778988" y="1444526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88682" y="1419012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378356" y="1406582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676674" y="1412552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967826" y="1420331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258978" y="1443930"/>
            <a:ext cx="313671" cy="794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97550" y="1428751"/>
            <a:ext cx="5071060" cy="3007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92967" y="2781368"/>
            <a:ext cx="3157790" cy="2815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650757" y="1428750"/>
            <a:ext cx="1917853" cy="1384527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Direct Access Storage 171"/>
          <p:cNvSpPr/>
          <p:nvPr/>
        </p:nvSpPr>
        <p:spPr>
          <a:xfrm>
            <a:off x="3783714" y="2811578"/>
            <a:ext cx="459078" cy="499404"/>
          </a:xfrm>
          <a:prstGeom prst="flowChartMagneticDrum">
            <a:avLst/>
          </a:pr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3" name="Rectangle 10"/>
          <p:cNvSpPr/>
          <p:nvPr/>
        </p:nvSpPr>
        <p:spPr>
          <a:xfrm rot="1960630">
            <a:off x="3802953" y="3633806"/>
            <a:ext cx="3172911" cy="423201"/>
          </a:xfrm>
          <a:custGeom>
            <a:avLst/>
            <a:gdLst>
              <a:gd name="connsiteX0" fmla="*/ 0 w 4343400"/>
              <a:gd name="connsiteY0" fmla="*/ 0 h 413125"/>
              <a:gd name="connsiteX1" fmla="*/ 4343400 w 4343400"/>
              <a:gd name="connsiteY1" fmla="*/ 0 h 413125"/>
              <a:gd name="connsiteX2" fmla="*/ 4343400 w 4343400"/>
              <a:gd name="connsiteY2" fmla="*/ 413125 h 413125"/>
              <a:gd name="connsiteX3" fmla="*/ 0 w 4343400"/>
              <a:gd name="connsiteY3" fmla="*/ 413125 h 413125"/>
              <a:gd name="connsiteX4" fmla="*/ 0 w 4343400"/>
              <a:gd name="connsiteY4" fmla="*/ 0 h 413125"/>
              <a:gd name="connsiteX0" fmla="*/ 0 w 4633831"/>
              <a:gd name="connsiteY0" fmla="*/ 0 h 424866"/>
              <a:gd name="connsiteX1" fmla="*/ 4633831 w 4633831"/>
              <a:gd name="connsiteY1" fmla="*/ 11741 h 424866"/>
              <a:gd name="connsiteX2" fmla="*/ 4633831 w 4633831"/>
              <a:gd name="connsiteY2" fmla="*/ 424866 h 424866"/>
              <a:gd name="connsiteX3" fmla="*/ 290431 w 4633831"/>
              <a:gd name="connsiteY3" fmla="*/ 424866 h 424866"/>
              <a:gd name="connsiteX4" fmla="*/ 0 w 4633831"/>
              <a:gd name="connsiteY4" fmla="*/ 0 h 424866"/>
              <a:gd name="connsiteX0" fmla="*/ 1459 w 4635290"/>
              <a:gd name="connsiteY0" fmla="*/ 0 h 424866"/>
              <a:gd name="connsiteX1" fmla="*/ 4635290 w 4635290"/>
              <a:gd name="connsiteY1" fmla="*/ 11741 h 424866"/>
              <a:gd name="connsiteX2" fmla="*/ 4635290 w 4635290"/>
              <a:gd name="connsiteY2" fmla="*/ 424866 h 424866"/>
              <a:gd name="connsiteX3" fmla="*/ 291890 w 4635290"/>
              <a:gd name="connsiteY3" fmla="*/ 424866 h 424866"/>
              <a:gd name="connsiteX4" fmla="*/ 1459 w 4635290"/>
              <a:gd name="connsiteY4" fmla="*/ 0 h 424866"/>
              <a:gd name="connsiteX0" fmla="*/ 1354 w 4635185"/>
              <a:gd name="connsiteY0" fmla="*/ 0 h 425279"/>
              <a:gd name="connsiteX1" fmla="*/ 4635185 w 4635185"/>
              <a:gd name="connsiteY1" fmla="*/ 11741 h 425279"/>
              <a:gd name="connsiteX2" fmla="*/ 4635185 w 4635185"/>
              <a:gd name="connsiteY2" fmla="*/ 424866 h 425279"/>
              <a:gd name="connsiteX3" fmla="*/ 291785 w 4635185"/>
              <a:gd name="connsiteY3" fmla="*/ 424866 h 425279"/>
              <a:gd name="connsiteX4" fmla="*/ 1354 w 4635185"/>
              <a:gd name="connsiteY4" fmla="*/ 0 h 425279"/>
              <a:gd name="connsiteX0" fmla="*/ 1330 w 4639473"/>
              <a:gd name="connsiteY0" fmla="*/ 8000 h 413582"/>
              <a:gd name="connsiteX1" fmla="*/ 4639473 w 4639473"/>
              <a:gd name="connsiteY1" fmla="*/ 0 h 413582"/>
              <a:gd name="connsiteX2" fmla="*/ 4639473 w 4639473"/>
              <a:gd name="connsiteY2" fmla="*/ 413125 h 413582"/>
              <a:gd name="connsiteX3" fmla="*/ 296073 w 4639473"/>
              <a:gd name="connsiteY3" fmla="*/ 413125 h 413582"/>
              <a:gd name="connsiteX4" fmla="*/ 1330 w 4639473"/>
              <a:gd name="connsiteY4" fmla="*/ 8000 h 413582"/>
              <a:gd name="connsiteX0" fmla="*/ 1387 w 4629357"/>
              <a:gd name="connsiteY0" fmla="*/ 0 h 420561"/>
              <a:gd name="connsiteX1" fmla="*/ 4629357 w 4629357"/>
              <a:gd name="connsiteY1" fmla="*/ 7013 h 420561"/>
              <a:gd name="connsiteX2" fmla="*/ 4629357 w 4629357"/>
              <a:gd name="connsiteY2" fmla="*/ 420138 h 420561"/>
              <a:gd name="connsiteX3" fmla="*/ 285957 w 4629357"/>
              <a:gd name="connsiteY3" fmla="*/ 420138 h 420561"/>
              <a:gd name="connsiteX4" fmla="*/ 1387 w 4629357"/>
              <a:gd name="connsiteY4" fmla="*/ 0 h 420561"/>
              <a:gd name="connsiteX0" fmla="*/ 1470 w 4629440"/>
              <a:gd name="connsiteY0" fmla="*/ 0 h 420138"/>
              <a:gd name="connsiteX1" fmla="*/ 4629440 w 4629440"/>
              <a:gd name="connsiteY1" fmla="*/ 7013 h 420138"/>
              <a:gd name="connsiteX2" fmla="*/ 4629440 w 4629440"/>
              <a:gd name="connsiteY2" fmla="*/ 420138 h 420138"/>
              <a:gd name="connsiteX3" fmla="*/ 286040 w 4629440"/>
              <a:gd name="connsiteY3" fmla="*/ 420138 h 420138"/>
              <a:gd name="connsiteX4" fmla="*/ 1470 w 4629440"/>
              <a:gd name="connsiteY4" fmla="*/ 0 h 420138"/>
              <a:gd name="connsiteX0" fmla="*/ 1532 w 4629502"/>
              <a:gd name="connsiteY0" fmla="*/ 0 h 420138"/>
              <a:gd name="connsiteX1" fmla="*/ 4629502 w 4629502"/>
              <a:gd name="connsiteY1" fmla="*/ 7013 h 420138"/>
              <a:gd name="connsiteX2" fmla="*/ 4629502 w 4629502"/>
              <a:gd name="connsiteY2" fmla="*/ 420138 h 420138"/>
              <a:gd name="connsiteX3" fmla="*/ 286102 w 4629502"/>
              <a:gd name="connsiteY3" fmla="*/ 420138 h 420138"/>
              <a:gd name="connsiteX4" fmla="*/ 1532 w 4629502"/>
              <a:gd name="connsiteY4" fmla="*/ 0 h 420138"/>
              <a:gd name="connsiteX0" fmla="*/ 22113 w 4650083"/>
              <a:gd name="connsiteY0" fmla="*/ 0 h 420138"/>
              <a:gd name="connsiteX1" fmla="*/ 990 w 4650083"/>
              <a:gd name="connsiteY1" fmla="*/ 24168 h 420138"/>
              <a:gd name="connsiteX2" fmla="*/ 4650083 w 4650083"/>
              <a:gd name="connsiteY2" fmla="*/ 7013 h 420138"/>
              <a:gd name="connsiteX3" fmla="*/ 4650083 w 4650083"/>
              <a:gd name="connsiteY3" fmla="*/ 420138 h 420138"/>
              <a:gd name="connsiteX4" fmla="*/ 306683 w 4650083"/>
              <a:gd name="connsiteY4" fmla="*/ 420138 h 420138"/>
              <a:gd name="connsiteX5" fmla="*/ 22113 w 4650083"/>
              <a:gd name="connsiteY5" fmla="*/ 0 h 420138"/>
              <a:gd name="connsiteX0" fmla="*/ 1533 w 4629503"/>
              <a:gd name="connsiteY0" fmla="*/ 563 h 420701"/>
              <a:gd name="connsiteX1" fmla="*/ 10923 w 4629503"/>
              <a:gd name="connsiteY1" fmla="*/ 0 h 420701"/>
              <a:gd name="connsiteX2" fmla="*/ 4629503 w 4629503"/>
              <a:gd name="connsiteY2" fmla="*/ 7576 h 420701"/>
              <a:gd name="connsiteX3" fmla="*/ 4629503 w 4629503"/>
              <a:gd name="connsiteY3" fmla="*/ 420701 h 420701"/>
              <a:gd name="connsiteX4" fmla="*/ 286103 w 4629503"/>
              <a:gd name="connsiteY4" fmla="*/ 420701 h 420701"/>
              <a:gd name="connsiteX5" fmla="*/ 1533 w 4629503"/>
              <a:gd name="connsiteY5" fmla="*/ 563 h 420701"/>
              <a:gd name="connsiteX0" fmla="*/ 1079 w 4629049"/>
              <a:gd name="connsiteY0" fmla="*/ 563 h 423201"/>
              <a:gd name="connsiteX1" fmla="*/ 10469 w 4629049"/>
              <a:gd name="connsiteY1" fmla="*/ 0 h 423201"/>
              <a:gd name="connsiteX2" fmla="*/ 4629049 w 4629049"/>
              <a:gd name="connsiteY2" fmla="*/ 7576 h 423201"/>
              <a:gd name="connsiteX3" fmla="*/ 4629049 w 4629049"/>
              <a:gd name="connsiteY3" fmla="*/ 420701 h 423201"/>
              <a:gd name="connsiteX4" fmla="*/ 382916 w 4629049"/>
              <a:gd name="connsiteY4" fmla="*/ 423201 h 423201"/>
              <a:gd name="connsiteX5" fmla="*/ 1079 w 4629049"/>
              <a:gd name="connsiteY5" fmla="*/ 563 h 423201"/>
              <a:gd name="connsiteX0" fmla="*/ 1079 w 4629049"/>
              <a:gd name="connsiteY0" fmla="*/ 563 h 423201"/>
              <a:gd name="connsiteX1" fmla="*/ 10469 w 4629049"/>
              <a:gd name="connsiteY1" fmla="*/ 0 h 423201"/>
              <a:gd name="connsiteX2" fmla="*/ 4629049 w 4629049"/>
              <a:gd name="connsiteY2" fmla="*/ 7576 h 423201"/>
              <a:gd name="connsiteX3" fmla="*/ 4604886 w 4629049"/>
              <a:gd name="connsiteY3" fmla="*/ 386060 h 423201"/>
              <a:gd name="connsiteX4" fmla="*/ 382916 w 4629049"/>
              <a:gd name="connsiteY4" fmla="*/ 423201 h 423201"/>
              <a:gd name="connsiteX5" fmla="*/ 1079 w 4629049"/>
              <a:gd name="connsiteY5" fmla="*/ 563 h 4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9049" h="423201">
                <a:moveTo>
                  <a:pt x="1079" y="563"/>
                </a:moveTo>
                <a:cubicBezTo>
                  <a:pt x="8384" y="426"/>
                  <a:pt x="3164" y="137"/>
                  <a:pt x="10469" y="0"/>
                </a:cubicBezTo>
                <a:lnTo>
                  <a:pt x="4629049" y="7576"/>
                </a:lnTo>
                <a:lnTo>
                  <a:pt x="4604886" y="386060"/>
                </a:lnTo>
                <a:lnTo>
                  <a:pt x="382916" y="423201"/>
                </a:lnTo>
                <a:cubicBezTo>
                  <a:pt x="290409" y="411783"/>
                  <a:pt x="-20592" y="155943"/>
                  <a:pt x="1079" y="563"/>
                </a:cubicBezTo>
                <a:close/>
              </a:path>
            </a:pathLst>
          </a:cu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Direct Access Storage 173"/>
          <p:cNvSpPr/>
          <p:nvPr/>
        </p:nvSpPr>
        <p:spPr>
          <a:xfrm>
            <a:off x="4283699" y="2423869"/>
            <a:ext cx="459078" cy="499404"/>
          </a:xfrm>
          <a:prstGeom prst="flowChartMagneticDrum">
            <a:avLst/>
          </a:pr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5" name="Rectangle 10"/>
          <p:cNvSpPr/>
          <p:nvPr/>
        </p:nvSpPr>
        <p:spPr>
          <a:xfrm rot="1960630">
            <a:off x="4302938" y="3246097"/>
            <a:ext cx="3172911" cy="423201"/>
          </a:xfrm>
          <a:custGeom>
            <a:avLst/>
            <a:gdLst>
              <a:gd name="connsiteX0" fmla="*/ 0 w 4343400"/>
              <a:gd name="connsiteY0" fmla="*/ 0 h 413125"/>
              <a:gd name="connsiteX1" fmla="*/ 4343400 w 4343400"/>
              <a:gd name="connsiteY1" fmla="*/ 0 h 413125"/>
              <a:gd name="connsiteX2" fmla="*/ 4343400 w 4343400"/>
              <a:gd name="connsiteY2" fmla="*/ 413125 h 413125"/>
              <a:gd name="connsiteX3" fmla="*/ 0 w 4343400"/>
              <a:gd name="connsiteY3" fmla="*/ 413125 h 413125"/>
              <a:gd name="connsiteX4" fmla="*/ 0 w 4343400"/>
              <a:gd name="connsiteY4" fmla="*/ 0 h 413125"/>
              <a:gd name="connsiteX0" fmla="*/ 0 w 4633831"/>
              <a:gd name="connsiteY0" fmla="*/ 0 h 424866"/>
              <a:gd name="connsiteX1" fmla="*/ 4633831 w 4633831"/>
              <a:gd name="connsiteY1" fmla="*/ 11741 h 424866"/>
              <a:gd name="connsiteX2" fmla="*/ 4633831 w 4633831"/>
              <a:gd name="connsiteY2" fmla="*/ 424866 h 424866"/>
              <a:gd name="connsiteX3" fmla="*/ 290431 w 4633831"/>
              <a:gd name="connsiteY3" fmla="*/ 424866 h 424866"/>
              <a:gd name="connsiteX4" fmla="*/ 0 w 4633831"/>
              <a:gd name="connsiteY4" fmla="*/ 0 h 424866"/>
              <a:gd name="connsiteX0" fmla="*/ 1459 w 4635290"/>
              <a:gd name="connsiteY0" fmla="*/ 0 h 424866"/>
              <a:gd name="connsiteX1" fmla="*/ 4635290 w 4635290"/>
              <a:gd name="connsiteY1" fmla="*/ 11741 h 424866"/>
              <a:gd name="connsiteX2" fmla="*/ 4635290 w 4635290"/>
              <a:gd name="connsiteY2" fmla="*/ 424866 h 424866"/>
              <a:gd name="connsiteX3" fmla="*/ 291890 w 4635290"/>
              <a:gd name="connsiteY3" fmla="*/ 424866 h 424866"/>
              <a:gd name="connsiteX4" fmla="*/ 1459 w 4635290"/>
              <a:gd name="connsiteY4" fmla="*/ 0 h 424866"/>
              <a:gd name="connsiteX0" fmla="*/ 1354 w 4635185"/>
              <a:gd name="connsiteY0" fmla="*/ 0 h 425279"/>
              <a:gd name="connsiteX1" fmla="*/ 4635185 w 4635185"/>
              <a:gd name="connsiteY1" fmla="*/ 11741 h 425279"/>
              <a:gd name="connsiteX2" fmla="*/ 4635185 w 4635185"/>
              <a:gd name="connsiteY2" fmla="*/ 424866 h 425279"/>
              <a:gd name="connsiteX3" fmla="*/ 291785 w 4635185"/>
              <a:gd name="connsiteY3" fmla="*/ 424866 h 425279"/>
              <a:gd name="connsiteX4" fmla="*/ 1354 w 4635185"/>
              <a:gd name="connsiteY4" fmla="*/ 0 h 425279"/>
              <a:gd name="connsiteX0" fmla="*/ 1330 w 4639473"/>
              <a:gd name="connsiteY0" fmla="*/ 8000 h 413582"/>
              <a:gd name="connsiteX1" fmla="*/ 4639473 w 4639473"/>
              <a:gd name="connsiteY1" fmla="*/ 0 h 413582"/>
              <a:gd name="connsiteX2" fmla="*/ 4639473 w 4639473"/>
              <a:gd name="connsiteY2" fmla="*/ 413125 h 413582"/>
              <a:gd name="connsiteX3" fmla="*/ 296073 w 4639473"/>
              <a:gd name="connsiteY3" fmla="*/ 413125 h 413582"/>
              <a:gd name="connsiteX4" fmla="*/ 1330 w 4639473"/>
              <a:gd name="connsiteY4" fmla="*/ 8000 h 413582"/>
              <a:gd name="connsiteX0" fmla="*/ 1387 w 4629357"/>
              <a:gd name="connsiteY0" fmla="*/ 0 h 420561"/>
              <a:gd name="connsiteX1" fmla="*/ 4629357 w 4629357"/>
              <a:gd name="connsiteY1" fmla="*/ 7013 h 420561"/>
              <a:gd name="connsiteX2" fmla="*/ 4629357 w 4629357"/>
              <a:gd name="connsiteY2" fmla="*/ 420138 h 420561"/>
              <a:gd name="connsiteX3" fmla="*/ 285957 w 4629357"/>
              <a:gd name="connsiteY3" fmla="*/ 420138 h 420561"/>
              <a:gd name="connsiteX4" fmla="*/ 1387 w 4629357"/>
              <a:gd name="connsiteY4" fmla="*/ 0 h 420561"/>
              <a:gd name="connsiteX0" fmla="*/ 1470 w 4629440"/>
              <a:gd name="connsiteY0" fmla="*/ 0 h 420138"/>
              <a:gd name="connsiteX1" fmla="*/ 4629440 w 4629440"/>
              <a:gd name="connsiteY1" fmla="*/ 7013 h 420138"/>
              <a:gd name="connsiteX2" fmla="*/ 4629440 w 4629440"/>
              <a:gd name="connsiteY2" fmla="*/ 420138 h 420138"/>
              <a:gd name="connsiteX3" fmla="*/ 286040 w 4629440"/>
              <a:gd name="connsiteY3" fmla="*/ 420138 h 420138"/>
              <a:gd name="connsiteX4" fmla="*/ 1470 w 4629440"/>
              <a:gd name="connsiteY4" fmla="*/ 0 h 420138"/>
              <a:gd name="connsiteX0" fmla="*/ 1532 w 4629502"/>
              <a:gd name="connsiteY0" fmla="*/ 0 h 420138"/>
              <a:gd name="connsiteX1" fmla="*/ 4629502 w 4629502"/>
              <a:gd name="connsiteY1" fmla="*/ 7013 h 420138"/>
              <a:gd name="connsiteX2" fmla="*/ 4629502 w 4629502"/>
              <a:gd name="connsiteY2" fmla="*/ 420138 h 420138"/>
              <a:gd name="connsiteX3" fmla="*/ 286102 w 4629502"/>
              <a:gd name="connsiteY3" fmla="*/ 420138 h 420138"/>
              <a:gd name="connsiteX4" fmla="*/ 1532 w 4629502"/>
              <a:gd name="connsiteY4" fmla="*/ 0 h 420138"/>
              <a:gd name="connsiteX0" fmla="*/ 22113 w 4650083"/>
              <a:gd name="connsiteY0" fmla="*/ 0 h 420138"/>
              <a:gd name="connsiteX1" fmla="*/ 990 w 4650083"/>
              <a:gd name="connsiteY1" fmla="*/ 24168 h 420138"/>
              <a:gd name="connsiteX2" fmla="*/ 4650083 w 4650083"/>
              <a:gd name="connsiteY2" fmla="*/ 7013 h 420138"/>
              <a:gd name="connsiteX3" fmla="*/ 4650083 w 4650083"/>
              <a:gd name="connsiteY3" fmla="*/ 420138 h 420138"/>
              <a:gd name="connsiteX4" fmla="*/ 306683 w 4650083"/>
              <a:gd name="connsiteY4" fmla="*/ 420138 h 420138"/>
              <a:gd name="connsiteX5" fmla="*/ 22113 w 4650083"/>
              <a:gd name="connsiteY5" fmla="*/ 0 h 420138"/>
              <a:gd name="connsiteX0" fmla="*/ 1533 w 4629503"/>
              <a:gd name="connsiteY0" fmla="*/ 563 h 420701"/>
              <a:gd name="connsiteX1" fmla="*/ 10923 w 4629503"/>
              <a:gd name="connsiteY1" fmla="*/ 0 h 420701"/>
              <a:gd name="connsiteX2" fmla="*/ 4629503 w 4629503"/>
              <a:gd name="connsiteY2" fmla="*/ 7576 h 420701"/>
              <a:gd name="connsiteX3" fmla="*/ 4629503 w 4629503"/>
              <a:gd name="connsiteY3" fmla="*/ 420701 h 420701"/>
              <a:gd name="connsiteX4" fmla="*/ 286103 w 4629503"/>
              <a:gd name="connsiteY4" fmla="*/ 420701 h 420701"/>
              <a:gd name="connsiteX5" fmla="*/ 1533 w 4629503"/>
              <a:gd name="connsiteY5" fmla="*/ 563 h 420701"/>
              <a:gd name="connsiteX0" fmla="*/ 1079 w 4629049"/>
              <a:gd name="connsiteY0" fmla="*/ 563 h 423201"/>
              <a:gd name="connsiteX1" fmla="*/ 10469 w 4629049"/>
              <a:gd name="connsiteY1" fmla="*/ 0 h 423201"/>
              <a:gd name="connsiteX2" fmla="*/ 4629049 w 4629049"/>
              <a:gd name="connsiteY2" fmla="*/ 7576 h 423201"/>
              <a:gd name="connsiteX3" fmla="*/ 4629049 w 4629049"/>
              <a:gd name="connsiteY3" fmla="*/ 420701 h 423201"/>
              <a:gd name="connsiteX4" fmla="*/ 382916 w 4629049"/>
              <a:gd name="connsiteY4" fmla="*/ 423201 h 423201"/>
              <a:gd name="connsiteX5" fmla="*/ 1079 w 4629049"/>
              <a:gd name="connsiteY5" fmla="*/ 563 h 4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9049" h="423201">
                <a:moveTo>
                  <a:pt x="1079" y="563"/>
                </a:moveTo>
                <a:cubicBezTo>
                  <a:pt x="8384" y="426"/>
                  <a:pt x="3164" y="137"/>
                  <a:pt x="10469" y="0"/>
                </a:cubicBezTo>
                <a:lnTo>
                  <a:pt x="4629049" y="7576"/>
                </a:lnTo>
                <a:lnTo>
                  <a:pt x="4629049" y="420701"/>
                </a:lnTo>
                <a:lnTo>
                  <a:pt x="382916" y="423201"/>
                </a:lnTo>
                <a:cubicBezTo>
                  <a:pt x="290409" y="411783"/>
                  <a:pt x="-20592" y="155943"/>
                  <a:pt x="1079" y="563"/>
                </a:cubicBezTo>
                <a:close/>
              </a:path>
            </a:pathLst>
          </a:cu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Direct Access Storage 175"/>
          <p:cNvSpPr/>
          <p:nvPr/>
        </p:nvSpPr>
        <p:spPr>
          <a:xfrm>
            <a:off x="4813665" y="2053127"/>
            <a:ext cx="459078" cy="499404"/>
          </a:xfrm>
          <a:prstGeom prst="flowChartMagneticDrum">
            <a:avLst/>
          </a:pr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8" name="Rectangle 10"/>
          <p:cNvSpPr/>
          <p:nvPr/>
        </p:nvSpPr>
        <p:spPr>
          <a:xfrm rot="1960630">
            <a:off x="4832904" y="2875355"/>
            <a:ext cx="3172911" cy="423201"/>
          </a:xfrm>
          <a:custGeom>
            <a:avLst/>
            <a:gdLst>
              <a:gd name="connsiteX0" fmla="*/ 0 w 4343400"/>
              <a:gd name="connsiteY0" fmla="*/ 0 h 413125"/>
              <a:gd name="connsiteX1" fmla="*/ 4343400 w 4343400"/>
              <a:gd name="connsiteY1" fmla="*/ 0 h 413125"/>
              <a:gd name="connsiteX2" fmla="*/ 4343400 w 4343400"/>
              <a:gd name="connsiteY2" fmla="*/ 413125 h 413125"/>
              <a:gd name="connsiteX3" fmla="*/ 0 w 4343400"/>
              <a:gd name="connsiteY3" fmla="*/ 413125 h 413125"/>
              <a:gd name="connsiteX4" fmla="*/ 0 w 4343400"/>
              <a:gd name="connsiteY4" fmla="*/ 0 h 413125"/>
              <a:gd name="connsiteX0" fmla="*/ 0 w 4633831"/>
              <a:gd name="connsiteY0" fmla="*/ 0 h 424866"/>
              <a:gd name="connsiteX1" fmla="*/ 4633831 w 4633831"/>
              <a:gd name="connsiteY1" fmla="*/ 11741 h 424866"/>
              <a:gd name="connsiteX2" fmla="*/ 4633831 w 4633831"/>
              <a:gd name="connsiteY2" fmla="*/ 424866 h 424866"/>
              <a:gd name="connsiteX3" fmla="*/ 290431 w 4633831"/>
              <a:gd name="connsiteY3" fmla="*/ 424866 h 424866"/>
              <a:gd name="connsiteX4" fmla="*/ 0 w 4633831"/>
              <a:gd name="connsiteY4" fmla="*/ 0 h 424866"/>
              <a:gd name="connsiteX0" fmla="*/ 1459 w 4635290"/>
              <a:gd name="connsiteY0" fmla="*/ 0 h 424866"/>
              <a:gd name="connsiteX1" fmla="*/ 4635290 w 4635290"/>
              <a:gd name="connsiteY1" fmla="*/ 11741 h 424866"/>
              <a:gd name="connsiteX2" fmla="*/ 4635290 w 4635290"/>
              <a:gd name="connsiteY2" fmla="*/ 424866 h 424866"/>
              <a:gd name="connsiteX3" fmla="*/ 291890 w 4635290"/>
              <a:gd name="connsiteY3" fmla="*/ 424866 h 424866"/>
              <a:gd name="connsiteX4" fmla="*/ 1459 w 4635290"/>
              <a:gd name="connsiteY4" fmla="*/ 0 h 424866"/>
              <a:gd name="connsiteX0" fmla="*/ 1354 w 4635185"/>
              <a:gd name="connsiteY0" fmla="*/ 0 h 425279"/>
              <a:gd name="connsiteX1" fmla="*/ 4635185 w 4635185"/>
              <a:gd name="connsiteY1" fmla="*/ 11741 h 425279"/>
              <a:gd name="connsiteX2" fmla="*/ 4635185 w 4635185"/>
              <a:gd name="connsiteY2" fmla="*/ 424866 h 425279"/>
              <a:gd name="connsiteX3" fmla="*/ 291785 w 4635185"/>
              <a:gd name="connsiteY3" fmla="*/ 424866 h 425279"/>
              <a:gd name="connsiteX4" fmla="*/ 1354 w 4635185"/>
              <a:gd name="connsiteY4" fmla="*/ 0 h 425279"/>
              <a:gd name="connsiteX0" fmla="*/ 1330 w 4639473"/>
              <a:gd name="connsiteY0" fmla="*/ 8000 h 413582"/>
              <a:gd name="connsiteX1" fmla="*/ 4639473 w 4639473"/>
              <a:gd name="connsiteY1" fmla="*/ 0 h 413582"/>
              <a:gd name="connsiteX2" fmla="*/ 4639473 w 4639473"/>
              <a:gd name="connsiteY2" fmla="*/ 413125 h 413582"/>
              <a:gd name="connsiteX3" fmla="*/ 296073 w 4639473"/>
              <a:gd name="connsiteY3" fmla="*/ 413125 h 413582"/>
              <a:gd name="connsiteX4" fmla="*/ 1330 w 4639473"/>
              <a:gd name="connsiteY4" fmla="*/ 8000 h 413582"/>
              <a:gd name="connsiteX0" fmla="*/ 1387 w 4629357"/>
              <a:gd name="connsiteY0" fmla="*/ 0 h 420561"/>
              <a:gd name="connsiteX1" fmla="*/ 4629357 w 4629357"/>
              <a:gd name="connsiteY1" fmla="*/ 7013 h 420561"/>
              <a:gd name="connsiteX2" fmla="*/ 4629357 w 4629357"/>
              <a:gd name="connsiteY2" fmla="*/ 420138 h 420561"/>
              <a:gd name="connsiteX3" fmla="*/ 285957 w 4629357"/>
              <a:gd name="connsiteY3" fmla="*/ 420138 h 420561"/>
              <a:gd name="connsiteX4" fmla="*/ 1387 w 4629357"/>
              <a:gd name="connsiteY4" fmla="*/ 0 h 420561"/>
              <a:gd name="connsiteX0" fmla="*/ 1470 w 4629440"/>
              <a:gd name="connsiteY0" fmla="*/ 0 h 420138"/>
              <a:gd name="connsiteX1" fmla="*/ 4629440 w 4629440"/>
              <a:gd name="connsiteY1" fmla="*/ 7013 h 420138"/>
              <a:gd name="connsiteX2" fmla="*/ 4629440 w 4629440"/>
              <a:gd name="connsiteY2" fmla="*/ 420138 h 420138"/>
              <a:gd name="connsiteX3" fmla="*/ 286040 w 4629440"/>
              <a:gd name="connsiteY3" fmla="*/ 420138 h 420138"/>
              <a:gd name="connsiteX4" fmla="*/ 1470 w 4629440"/>
              <a:gd name="connsiteY4" fmla="*/ 0 h 420138"/>
              <a:gd name="connsiteX0" fmla="*/ 1532 w 4629502"/>
              <a:gd name="connsiteY0" fmla="*/ 0 h 420138"/>
              <a:gd name="connsiteX1" fmla="*/ 4629502 w 4629502"/>
              <a:gd name="connsiteY1" fmla="*/ 7013 h 420138"/>
              <a:gd name="connsiteX2" fmla="*/ 4629502 w 4629502"/>
              <a:gd name="connsiteY2" fmla="*/ 420138 h 420138"/>
              <a:gd name="connsiteX3" fmla="*/ 286102 w 4629502"/>
              <a:gd name="connsiteY3" fmla="*/ 420138 h 420138"/>
              <a:gd name="connsiteX4" fmla="*/ 1532 w 4629502"/>
              <a:gd name="connsiteY4" fmla="*/ 0 h 420138"/>
              <a:gd name="connsiteX0" fmla="*/ 22113 w 4650083"/>
              <a:gd name="connsiteY0" fmla="*/ 0 h 420138"/>
              <a:gd name="connsiteX1" fmla="*/ 990 w 4650083"/>
              <a:gd name="connsiteY1" fmla="*/ 24168 h 420138"/>
              <a:gd name="connsiteX2" fmla="*/ 4650083 w 4650083"/>
              <a:gd name="connsiteY2" fmla="*/ 7013 h 420138"/>
              <a:gd name="connsiteX3" fmla="*/ 4650083 w 4650083"/>
              <a:gd name="connsiteY3" fmla="*/ 420138 h 420138"/>
              <a:gd name="connsiteX4" fmla="*/ 306683 w 4650083"/>
              <a:gd name="connsiteY4" fmla="*/ 420138 h 420138"/>
              <a:gd name="connsiteX5" fmla="*/ 22113 w 4650083"/>
              <a:gd name="connsiteY5" fmla="*/ 0 h 420138"/>
              <a:gd name="connsiteX0" fmla="*/ 1533 w 4629503"/>
              <a:gd name="connsiteY0" fmla="*/ 563 h 420701"/>
              <a:gd name="connsiteX1" fmla="*/ 10923 w 4629503"/>
              <a:gd name="connsiteY1" fmla="*/ 0 h 420701"/>
              <a:gd name="connsiteX2" fmla="*/ 4629503 w 4629503"/>
              <a:gd name="connsiteY2" fmla="*/ 7576 h 420701"/>
              <a:gd name="connsiteX3" fmla="*/ 4629503 w 4629503"/>
              <a:gd name="connsiteY3" fmla="*/ 420701 h 420701"/>
              <a:gd name="connsiteX4" fmla="*/ 286103 w 4629503"/>
              <a:gd name="connsiteY4" fmla="*/ 420701 h 420701"/>
              <a:gd name="connsiteX5" fmla="*/ 1533 w 4629503"/>
              <a:gd name="connsiteY5" fmla="*/ 563 h 420701"/>
              <a:gd name="connsiteX0" fmla="*/ 1079 w 4629049"/>
              <a:gd name="connsiteY0" fmla="*/ 563 h 423201"/>
              <a:gd name="connsiteX1" fmla="*/ 10469 w 4629049"/>
              <a:gd name="connsiteY1" fmla="*/ 0 h 423201"/>
              <a:gd name="connsiteX2" fmla="*/ 4629049 w 4629049"/>
              <a:gd name="connsiteY2" fmla="*/ 7576 h 423201"/>
              <a:gd name="connsiteX3" fmla="*/ 4629049 w 4629049"/>
              <a:gd name="connsiteY3" fmla="*/ 420701 h 423201"/>
              <a:gd name="connsiteX4" fmla="*/ 382916 w 4629049"/>
              <a:gd name="connsiteY4" fmla="*/ 423201 h 423201"/>
              <a:gd name="connsiteX5" fmla="*/ 1079 w 4629049"/>
              <a:gd name="connsiteY5" fmla="*/ 563 h 42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9049" h="423201">
                <a:moveTo>
                  <a:pt x="1079" y="563"/>
                </a:moveTo>
                <a:cubicBezTo>
                  <a:pt x="8384" y="426"/>
                  <a:pt x="3164" y="137"/>
                  <a:pt x="10469" y="0"/>
                </a:cubicBezTo>
                <a:lnTo>
                  <a:pt x="4629049" y="7576"/>
                </a:lnTo>
                <a:lnTo>
                  <a:pt x="4629049" y="420701"/>
                </a:lnTo>
                <a:lnTo>
                  <a:pt x="382916" y="423201"/>
                </a:lnTo>
                <a:cubicBezTo>
                  <a:pt x="290409" y="411783"/>
                  <a:pt x="-20592" y="155943"/>
                  <a:pt x="1079" y="563"/>
                </a:cubicBezTo>
                <a:close/>
              </a:path>
            </a:pathLst>
          </a:custGeom>
          <a:gradFill flip="none" rotWithShape="1">
            <a:gsLst>
              <a:gs pos="0">
                <a:srgbClr val="FFAB91">
                  <a:tint val="66000"/>
                  <a:satMod val="160000"/>
                </a:srgbClr>
              </a:gs>
              <a:gs pos="50000">
                <a:srgbClr val="FFAB91">
                  <a:tint val="44500"/>
                  <a:satMod val="160000"/>
                </a:srgbClr>
              </a:gs>
              <a:gs pos="100000">
                <a:srgbClr val="FFAB91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uble Wave 151"/>
          <p:cNvSpPr/>
          <p:nvPr/>
        </p:nvSpPr>
        <p:spPr>
          <a:xfrm rot="2219522">
            <a:off x="3823020" y="3533649"/>
            <a:ext cx="3126944" cy="590215"/>
          </a:xfrm>
          <a:custGeom>
            <a:avLst/>
            <a:gdLst>
              <a:gd name="connsiteX0" fmla="*/ 0 w 3174875"/>
              <a:gd name="connsiteY0" fmla="*/ 67624 h 540990"/>
              <a:gd name="connsiteX1" fmla="*/ 1431615 w 3174875"/>
              <a:gd name="connsiteY1" fmla="*/ 67624 h 540990"/>
              <a:gd name="connsiteX2" fmla="*/ 2863229 w 3174875"/>
              <a:gd name="connsiteY2" fmla="*/ 67624 h 540990"/>
              <a:gd name="connsiteX3" fmla="*/ 3174875 w 3174875"/>
              <a:gd name="connsiteY3" fmla="*/ 473366 h 540990"/>
              <a:gd name="connsiteX4" fmla="*/ 1743260 w 3174875"/>
              <a:gd name="connsiteY4" fmla="*/ 473366 h 540990"/>
              <a:gd name="connsiteX5" fmla="*/ 311646 w 3174875"/>
              <a:gd name="connsiteY5" fmla="*/ 473366 h 540990"/>
              <a:gd name="connsiteX6" fmla="*/ 0 w 3174875"/>
              <a:gd name="connsiteY6" fmla="*/ 67624 h 540990"/>
              <a:gd name="connsiteX0" fmla="*/ 0 w 3174875"/>
              <a:gd name="connsiteY0" fmla="*/ 232013 h 702826"/>
              <a:gd name="connsiteX1" fmla="*/ 1431615 w 3174875"/>
              <a:gd name="connsiteY1" fmla="*/ 232013 h 702826"/>
              <a:gd name="connsiteX2" fmla="*/ 3123720 w 3174875"/>
              <a:gd name="connsiteY2" fmla="*/ 0 h 702826"/>
              <a:gd name="connsiteX3" fmla="*/ 3174875 w 3174875"/>
              <a:gd name="connsiteY3" fmla="*/ 637755 h 702826"/>
              <a:gd name="connsiteX4" fmla="*/ 1743260 w 3174875"/>
              <a:gd name="connsiteY4" fmla="*/ 637755 h 702826"/>
              <a:gd name="connsiteX5" fmla="*/ 311646 w 3174875"/>
              <a:gd name="connsiteY5" fmla="*/ 637755 h 702826"/>
              <a:gd name="connsiteX6" fmla="*/ 0 w 3174875"/>
              <a:gd name="connsiteY6" fmla="*/ 232013 h 702826"/>
              <a:gd name="connsiteX0" fmla="*/ 0 w 3139360"/>
              <a:gd name="connsiteY0" fmla="*/ 232013 h 702826"/>
              <a:gd name="connsiteX1" fmla="*/ 1431615 w 3139360"/>
              <a:gd name="connsiteY1" fmla="*/ 232013 h 702826"/>
              <a:gd name="connsiteX2" fmla="*/ 3123720 w 3139360"/>
              <a:gd name="connsiteY2" fmla="*/ 0 h 702826"/>
              <a:gd name="connsiteX3" fmla="*/ 2880021 w 3139360"/>
              <a:gd name="connsiteY3" fmla="*/ 388830 h 702826"/>
              <a:gd name="connsiteX4" fmla="*/ 1743260 w 3139360"/>
              <a:gd name="connsiteY4" fmla="*/ 637755 h 702826"/>
              <a:gd name="connsiteX5" fmla="*/ 311646 w 3139360"/>
              <a:gd name="connsiteY5" fmla="*/ 637755 h 702826"/>
              <a:gd name="connsiteX6" fmla="*/ 0 w 3139360"/>
              <a:gd name="connsiteY6" fmla="*/ 232013 h 702826"/>
              <a:gd name="connsiteX0" fmla="*/ 0 w 3154153"/>
              <a:gd name="connsiteY0" fmla="*/ 232013 h 702826"/>
              <a:gd name="connsiteX1" fmla="*/ 1431615 w 3154153"/>
              <a:gd name="connsiteY1" fmla="*/ 232013 h 702826"/>
              <a:gd name="connsiteX2" fmla="*/ 3123720 w 3154153"/>
              <a:gd name="connsiteY2" fmla="*/ 0 h 702826"/>
              <a:gd name="connsiteX3" fmla="*/ 3127528 w 3154153"/>
              <a:gd name="connsiteY3" fmla="*/ 321628 h 702826"/>
              <a:gd name="connsiteX4" fmla="*/ 1743260 w 3154153"/>
              <a:gd name="connsiteY4" fmla="*/ 637755 h 702826"/>
              <a:gd name="connsiteX5" fmla="*/ 311646 w 3154153"/>
              <a:gd name="connsiteY5" fmla="*/ 637755 h 702826"/>
              <a:gd name="connsiteX6" fmla="*/ 0 w 3154153"/>
              <a:gd name="connsiteY6" fmla="*/ 232013 h 702826"/>
              <a:gd name="connsiteX0" fmla="*/ 0 w 3162853"/>
              <a:gd name="connsiteY0" fmla="*/ 232013 h 702826"/>
              <a:gd name="connsiteX1" fmla="*/ 1431615 w 3162853"/>
              <a:gd name="connsiteY1" fmla="*/ 232013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695600"/>
              <a:gd name="connsiteX1" fmla="*/ 1772294 w 3162853"/>
              <a:gd name="connsiteY1" fmla="*/ 82697 h 695600"/>
              <a:gd name="connsiteX2" fmla="*/ 3123720 w 3162853"/>
              <a:gd name="connsiteY2" fmla="*/ 0 h 695600"/>
              <a:gd name="connsiteX3" fmla="*/ 3162853 w 3162853"/>
              <a:gd name="connsiteY3" fmla="*/ 360606 h 695600"/>
              <a:gd name="connsiteX4" fmla="*/ 1743260 w 3162853"/>
              <a:gd name="connsiteY4" fmla="*/ 637755 h 695600"/>
              <a:gd name="connsiteX5" fmla="*/ 311646 w 3162853"/>
              <a:gd name="connsiteY5" fmla="*/ 637755 h 695600"/>
              <a:gd name="connsiteX6" fmla="*/ 0 w 3162853"/>
              <a:gd name="connsiteY6" fmla="*/ 232013 h 695600"/>
              <a:gd name="connsiteX0" fmla="*/ 0 w 3162853"/>
              <a:gd name="connsiteY0" fmla="*/ 232013 h 689852"/>
              <a:gd name="connsiteX1" fmla="*/ 1772294 w 3162853"/>
              <a:gd name="connsiteY1" fmla="*/ 82697 h 689852"/>
              <a:gd name="connsiteX2" fmla="*/ 3123720 w 3162853"/>
              <a:gd name="connsiteY2" fmla="*/ 0 h 689852"/>
              <a:gd name="connsiteX3" fmla="*/ 3162853 w 3162853"/>
              <a:gd name="connsiteY3" fmla="*/ 360606 h 689852"/>
              <a:gd name="connsiteX4" fmla="*/ 1743260 w 3162853"/>
              <a:gd name="connsiteY4" fmla="*/ 637755 h 689852"/>
              <a:gd name="connsiteX5" fmla="*/ 270539 w 3162853"/>
              <a:gd name="connsiteY5" fmla="*/ 567358 h 689852"/>
              <a:gd name="connsiteX6" fmla="*/ 0 w 3162853"/>
              <a:gd name="connsiteY6" fmla="*/ 232013 h 689852"/>
              <a:gd name="connsiteX0" fmla="*/ 0 w 3162853"/>
              <a:gd name="connsiteY0" fmla="*/ 232013 h 691584"/>
              <a:gd name="connsiteX1" fmla="*/ 1772294 w 3162853"/>
              <a:gd name="connsiteY1" fmla="*/ 82697 h 691584"/>
              <a:gd name="connsiteX2" fmla="*/ 3123720 w 3162853"/>
              <a:gd name="connsiteY2" fmla="*/ 0 h 691584"/>
              <a:gd name="connsiteX3" fmla="*/ 3162853 w 3162853"/>
              <a:gd name="connsiteY3" fmla="*/ 360606 h 691584"/>
              <a:gd name="connsiteX4" fmla="*/ 1743260 w 3162853"/>
              <a:gd name="connsiteY4" fmla="*/ 637755 h 691584"/>
              <a:gd name="connsiteX5" fmla="*/ 271857 w 3162853"/>
              <a:gd name="connsiteY5" fmla="*/ 590215 h 691584"/>
              <a:gd name="connsiteX6" fmla="*/ 0 w 3162853"/>
              <a:gd name="connsiteY6" fmla="*/ 232013 h 691584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52955"/>
              <a:gd name="connsiteY0" fmla="*/ 232013 h 590215"/>
              <a:gd name="connsiteX1" fmla="*/ 1772294 w 3152955"/>
              <a:gd name="connsiteY1" fmla="*/ 82697 h 590215"/>
              <a:gd name="connsiteX2" fmla="*/ 3123720 w 3152955"/>
              <a:gd name="connsiteY2" fmla="*/ 0 h 590215"/>
              <a:gd name="connsiteX3" fmla="*/ 3117004 w 3152955"/>
              <a:gd name="connsiteY3" fmla="*/ 299744 h 590215"/>
              <a:gd name="connsiteX4" fmla="*/ 1667612 w 3152955"/>
              <a:gd name="connsiteY4" fmla="*/ 450274 h 590215"/>
              <a:gd name="connsiteX5" fmla="*/ 271857 w 3152955"/>
              <a:gd name="connsiteY5" fmla="*/ 590215 h 590215"/>
              <a:gd name="connsiteX6" fmla="*/ 0 w 3152955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7643"/>
              <a:gd name="connsiteY0" fmla="*/ 232013 h 590215"/>
              <a:gd name="connsiteX1" fmla="*/ 1772294 w 3157643"/>
              <a:gd name="connsiteY1" fmla="*/ 82697 h 590215"/>
              <a:gd name="connsiteX2" fmla="*/ 3123720 w 3157643"/>
              <a:gd name="connsiteY2" fmla="*/ 0 h 590215"/>
              <a:gd name="connsiteX3" fmla="*/ 3157643 w 3157643"/>
              <a:gd name="connsiteY3" fmla="*/ 373476 h 590215"/>
              <a:gd name="connsiteX4" fmla="*/ 1667612 w 3157643"/>
              <a:gd name="connsiteY4" fmla="*/ 450274 h 590215"/>
              <a:gd name="connsiteX5" fmla="*/ 271857 w 3157643"/>
              <a:gd name="connsiteY5" fmla="*/ 590215 h 590215"/>
              <a:gd name="connsiteX6" fmla="*/ 0 w 3157643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80421 w 3126944"/>
              <a:gd name="connsiteY1" fmla="*/ 97443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6944" h="590215">
                <a:moveTo>
                  <a:pt x="0" y="232013"/>
                </a:moveTo>
                <a:cubicBezTo>
                  <a:pt x="540401" y="161723"/>
                  <a:pt x="1416192" y="221027"/>
                  <a:pt x="1780421" y="97443"/>
                </a:cubicBezTo>
                <a:cubicBezTo>
                  <a:pt x="2160563" y="66218"/>
                  <a:pt x="2774365" y="102266"/>
                  <a:pt x="3123720" y="0"/>
                </a:cubicBezTo>
                <a:cubicBezTo>
                  <a:pt x="3149469" y="122554"/>
                  <a:pt x="3009395" y="203082"/>
                  <a:pt x="3113277" y="338329"/>
                </a:cubicBezTo>
                <a:cubicBezTo>
                  <a:pt x="2873917" y="432266"/>
                  <a:pt x="2215265" y="207567"/>
                  <a:pt x="1667612" y="450274"/>
                </a:cubicBezTo>
                <a:cubicBezTo>
                  <a:pt x="1441642" y="569900"/>
                  <a:pt x="834625" y="288421"/>
                  <a:pt x="271857" y="590215"/>
                </a:cubicBezTo>
                <a:lnTo>
                  <a:pt x="0" y="2320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6" name="Picture 124" descr="Untitled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01069" y="3734261"/>
            <a:ext cx="368510" cy="2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79" name="Double Wave 151"/>
          <p:cNvSpPr/>
          <p:nvPr/>
        </p:nvSpPr>
        <p:spPr>
          <a:xfrm rot="2219522">
            <a:off x="4327508" y="3161276"/>
            <a:ext cx="3126944" cy="590215"/>
          </a:xfrm>
          <a:custGeom>
            <a:avLst/>
            <a:gdLst>
              <a:gd name="connsiteX0" fmla="*/ 0 w 3174875"/>
              <a:gd name="connsiteY0" fmla="*/ 67624 h 540990"/>
              <a:gd name="connsiteX1" fmla="*/ 1431615 w 3174875"/>
              <a:gd name="connsiteY1" fmla="*/ 67624 h 540990"/>
              <a:gd name="connsiteX2" fmla="*/ 2863229 w 3174875"/>
              <a:gd name="connsiteY2" fmla="*/ 67624 h 540990"/>
              <a:gd name="connsiteX3" fmla="*/ 3174875 w 3174875"/>
              <a:gd name="connsiteY3" fmla="*/ 473366 h 540990"/>
              <a:gd name="connsiteX4" fmla="*/ 1743260 w 3174875"/>
              <a:gd name="connsiteY4" fmla="*/ 473366 h 540990"/>
              <a:gd name="connsiteX5" fmla="*/ 311646 w 3174875"/>
              <a:gd name="connsiteY5" fmla="*/ 473366 h 540990"/>
              <a:gd name="connsiteX6" fmla="*/ 0 w 3174875"/>
              <a:gd name="connsiteY6" fmla="*/ 67624 h 540990"/>
              <a:gd name="connsiteX0" fmla="*/ 0 w 3174875"/>
              <a:gd name="connsiteY0" fmla="*/ 232013 h 702826"/>
              <a:gd name="connsiteX1" fmla="*/ 1431615 w 3174875"/>
              <a:gd name="connsiteY1" fmla="*/ 232013 h 702826"/>
              <a:gd name="connsiteX2" fmla="*/ 3123720 w 3174875"/>
              <a:gd name="connsiteY2" fmla="*/ 0 h 702826"/>
              <a:gd name="connsiteX3" fmla="*/ 3174875 w 3174875"/>
              <a:gd name="connsiteY3" fmla="*/ 637755 h 702826"/>
              <a:gd name="connsiteX4" fmla="*/ 1743260 w 3174875"/>
              <a:gd name="connsiteY4" fmla="*/ 637755 h 702826"/>
              <a:gd name="connsiteX5" fmla="*/ 311646 w 3174875"/>
              <a:gd name="connsiteY5" fmla="*/ 637755 h 702826"/>
              <a:gd name="connsiteX6" fmla="*/ 0 w 3174875"/>
              <a:gd name="connsiteY6" fmla="*/ 232013 h 702826"/>
              <a:gd name="connsiteX0" fmla="*/ 0 w 3139360"/>
              <a:gd name="connsiteY0" fmla="*/ 232013 h 702826"/>
              <a:gd name="connsiteX1" fmla="*/ 1431615 w 3139360"/>
              <a:gd name="connsiteY1" fmla="*/ 232013 h 702826"/>
              <a:gd name="connsiteX2" fmla="*/ 3123720 w 3139360"/>
              <a:gd name="connsiteY2" fmla="*/ 0 h 702826"/>
              <a:gd name="connsiteX3" fmla="*/ 2880021 w 3139360"/>
              <a:gd name="connsiteY3" fmla="*/ 388830 h 702826"/>
              <a:gd name="connsiteX4" fmla="*/ 1743260 w 3139360"/>
              <a:gd name="connsiteY4" fmla="*/ 637755 h 702826"/>
              <a:gd name="connsiteX5" fmla="*/ 311646 w 3139360"/>
              <a:gd name="connsiteY5" fmla="*/ 637755 h 702826"/>
              <a:gd name="connsiteX6" fmla="*/ 0 w 3139360"/>
              <a:gd name="connsiteY6" fmla="*/ 232013 h 702826"/>
              <a:gd name="connsiteX0" fmla="*/ 0 w 3154153"/>
              <a:gd name="connsiteY0" fmla="*/ 232013 h 702826"/>
              <a:gd name="connsiteX1" fmla="*/ 1431615 w 3154153"/>
              <a:gd name="connsiteY1" fmla="*/ 232013 h 702826"/>
              <a:gd name="connsiteX2" fmla="*/ 3123720 w 3154153"/>
              <a:gd name="connsiteY2" fmla="*/ 0 h 702826"/>
              <a:gd name="connsiteX3" fmla="*/ 3127528 w 3154153"/>
              <a:gd name="connsiteY3" fmla="*/ 321628 h 702826"/>
              <a:gd name="connsiteX4" fmla="*/ 1743260 w 3154153"/>
              <a:gd name="connsiteY4" fmla="*/ 637755 h 702826"/>
              <a:gd name="connsiteX5" fmla="*/ 311646 w 3154153"/>
              <a:gd name="connsiteY5" fmla="*/ 637755 h 702826"/>
              <a:gd name="connsiteX6" fmla="*/ 0 w 3154153"/>
              <a:gd name="connsiteY6" fmla="*/ 232013 h 702826"/>
              <a:gd name="connsiteX0" fmla="*/ 0 w 3162853"/>
              <a:gd name="connsiteY0" fmla="*/ 232013 h 702826"/>
              <a:gd name="connsiteX1" fmla="*/ 1431615 w 3162853"/>
              <a:gd name="connsiteY1" fmla="*/ 232013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695600"/>
              <a:gd name="connsiteX1" fmla="*/ 1772294 w 3162853"/>
              <a:gd name="connsiteY1" fmla="*/ 82697 h 695600"/>
              <a:gd name="connsiteX2" fmla="*/ 3123720 w 3162853"/>
              <a:gd name="connsiteY2" fmla="*/ 0 h 695600"/>
              <a:gd name="connsiteX3" fmla="*/ 3162853 w 3162853"/>
              <a:gd name="connsiteY3" fmla="*/ 360606 h 695600"/>
              <a:gd name="connsiteX4" fmla="*/ 1743260 w 3162853"/>
              <a:gd name="connsiteY4" fmla="*/ 637755 h 695600"/>
              <a:gd name="connsiteX5" fmla="*/ 311646 w 3162853"/>
              <a:gd name="connsiteY5" fmla="*/ 637755 h 695600"/>
              <a:gd name="connsiteX6" fmla="*/ 0 w 3162853"/>
              <a:gd name="connsiteY6" fmla="*/ 232013 h 695600"/>
              <a:gd name="connsiteX0" fmla="*/ 0 w 3162853"/>
              <a:gd name="connsiteY0" fmla="*/ 232013 h 689852"/>
              <a:gd name="connsiteX1" fmla="*/ 1772294 w 3162853"/>
              <a:gd name="connsiteY1" fmla="*/ 82697 h 689852"/>
              <a:gd name="connsiteX2" fmla="*/ 3123720 w 3162853"/>
              <a:gd name="connsiteY2" fmla="*/ 0 h 689852"/>
              <a:gd name="connsiteX3" fmla="*/ 3162853 w 3162853"/>
              <a:gd name="connsiteY3" fmla="*/ 360606 h 689852"/>
              <a:gd name="connsiteX4" fmla="*/ 1743260 w 3162853"/>
              <a:gd name="connsiteY4" fmla="*/ 637755 h 689852"/>
              <a:gd name="connsiteX5" fmla="*/ 270539 w 3162853"/>
              <a:gd name="connsiteY5" fmla="*/ 567358 h 689852"/>
              <a:gd name="connsiteX6" fmla="*/ 0 w 3162853"/>
              <a:gd name="connsiteY6" fmla="*/ 232013 h 689852"/>
              <a:gd name="connsiteX0" fmla="*/ 0 w 3162853"/>
              <a:gd name="connsiteY0" fmla="*/ 232013 h 691584"/>
              <a:gd name="connsiteX1" fmla="*/ 1772294 w 3162853"/>
              <a:gd name="connsiteY1" fmla="*/ 82697 h 691584"/>
              <a:gd name="connsiteX2" fmla="*/ 3123720 w 3162853"/>
              <a:gd name="connsiteY2" fmla="*/ 0 h 691584"/>
              <a:gd name="connsiteX3" fmla="*/ 3162853 w 3162853"/>
              <a:gd name="connsiteY3" fmla="*/ 360606 h 691584"/>
              <a:gd name="connsiteX4" fmla="*/ 1743260 w 3162853"/>
              <a:gd name="connsiteY4" fmla="*/ 637755 h 691584"/>
              <a:gd name="connsiteX5" fmla="*/ 271857 w 3162853"/>
              <a:gd name="connsiteY5" fmla="*/ 590215 h 691584"/>
              <a:gd name="connsiteX6" fmla="*/ 0 w 3162853"/>
              <a:gd name="connsiteY6" fmla="*/ 232013 h 691584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52955"/>
              <a:gd name="connsiteY0" fmla="*/ 232013 h 590215"/>
              <a:gd name="connsiteX1" fmla="*/ 1772294 w 3152955"/>
              <a:gd name="connsiteY1" fmla="*/ 82697 h 590215"/>
              <a:gd name="connsiteX2" fmla="*/ 3123720 w 3152955"/>
              <a:gd name="connsiteY2" fmla="*/ 0 h 590215"/>
              <a:gd name="connsiteX3" fmla="*/ 3117004 w 3152955"/>
              <a:gd name="connsiteY3" fmla="*/ 299744 h 590215"/>
              <a:gd name="connsiteX4" fmla="*/ 1667612 w 3152955"/>
              <a:gd name="connsiteY4" fmla="*/ 450274 h 590215"/>
              <a:gd name="connsiteX5" fmla="*/ 271857 w 3152955"/>
              <a:gd name="connsiteY5" fmla="*/ 590215 h 590215"/>
              <a:gd name="connsiteX6" fmla="*/ 0 w 3152955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7643"/>
              <a:gd name="connsiteY0" fmla="*/ 232013 h 590215"/>
              <a:gd name="connsiteX1" fmla="*/ 1772294 w 3157643"/>
              <a:gd name="connsiteY1" fmla="*/ 82697 h 590215"/>
              <a:gd name="connsiteX2" fmla="*/ 3123720 w 3157643"/>
              <a:gd name="connsiteY2" fmla="*/ 0 h 590215"/>
              <a:gd name="connsiteX3" fmla="*/ 3157643 w 3157643"/>
              <a:gd name="connsiteY3" fmla="*/ 373476 h 590215"/>
              <a:gd name="connsiteX4" fmla="*/ 1667612 w 3157643"/>
              <a:gd name="connsiteY4" fmla="*/ 450274 h 590215"/>
              <a:gd name="connsiteX5" fmla="*/ 271857 w 3157643"/>
              <a:gd name="connsiteY5" fmla="*/ 590215 h 590215"/>
              <a:gd name="connsiteX6" fmla="*/ 0 w 3157643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80421 w 3126944"/>
              <a:gd name="connsiteY1" fmla="*/ 97443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6944" h="590215">
                <a:moveTo>
                  <a:pt x="0" y="232013"/>
                </a:moveTo>
                <a:cubicBezTo>
                  <a:pt x="540401" y="161723"/>
                  <a:pt x="1416192" y="221027"/>
                  <a:pt x="1780421" y="97443"/>
                </a:cubicBezTo>
                <a:cubicBezTo>
                  <a:pt x="2160563" y="66218"/>
                  <a:pt x="2774365" y="102266"/>
                  <a:pt x="3123720" y="0"/>
                </a:cubicBezTo>
                <a:cubicBezTo>
                  <a:pt x="3149469" y="122554"/>
                  <a:pt x="3009395" y="203082"/>
                  <a:pt x="3113277" y="338329"/>
                </a:cubicBezTo>
                <a:cubicBezTo>
                  <a:pt x="2873917" y="432266"/>
                  <a:pt x="2215265" y="207567"/>
                  <a:pt x="1667612" y="450274"/>
                </a:cubicBezTo>
                <a:cubicBezTo>
                  <a:pt x="1441642" y="569900"/>
                  <a:pt x="834625" y="288421"/>
                  <a:pt x="271857" y="590215"/>
                </a:cubicBezTo>
                <a:lnTo>
                  <a:pt x="0" y="2320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0" name="Picture 124" descr="Untitled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7381" y="3372740"/>
            <a:ext cx="368510" cy="2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81" name="Double Wave 151"/>
          <p:cNvSpPr/>
          <p:nvPr/>
        </p:nvSpPr>
        <p:spPr>
          <a:xfrm rot="2219522">
            <a:off x="4853955" y="2782077"/>
            <a:ext cx="3126944" cy="590215"/>
          </a:xfrm>
          <a:custGeom>
            <a:avLst/>
            <a:gdLst>
              <a:gd name="connsiteX0" fmla="*/ 0 w 3174875"/>
              <a:gd name="connsiteY0" fmla="*/ 67624 h 540990"/>
              <a:gd name="connsiteX1" fmla="*/ 1431615 w 3174875"/>
              <a:gd name="connsiteY1" fmla="*/ 67624 h 540990"/>
              <a:gd name="connsiteX2" fmla="*/ 2863229 w 3174875"/>
              <a:gd name="connsiteY2" fmla="*/ 67624 h 540990"/>
              <a:gd name="connsiteX3" fmla="*/ 3174875 w 3174875"/>
              <a:gd name="connsiteY3" fmla="*/ 473366 h 540990"/>
              <a:gd name="connsiteX4" fmla="*/ 1743260 w 3174875"/>
              <a:gd name="connsiteY4" fmla="*/ 473366 h 540990"/>
              <a:gd name="connsiteX5" fmla="*/ 311646 w 3174875"/>
              <a:gd name="connsiteY5" fmla="*/ 473366 h 540990"/>
              <a:gd name="connsiteX6" fmla="*/ 0 w 3174875"/>
              <a:gd name="connsiteY6" fmla="*/ 67624 h 540990"/>
              <a:gd name="connsiteX0" fmla="*/ 0 w 3174875"/>
              <a:gd name="connsiteY0" fmla="*/ 232013 h 702826"/>
              <a:gd name="connsiteX1" fmla="*/ 1431615 w 3174875"/>
              <a:gd name="connsiteY1" fmla="*/ 232013 h 702826"/>
              <a:gd name="connsiteX2" fmla="*/ 3123720 w 3174875"/>
              <a:gd name="connsiteY2" fmla="*/ 0 h 702826"/>
              <a:gd name="connsiteX3" fmla="*/ 3174875 w 3174875"/>
              <a:gd name="connsiteY3" fmla="*/ 637755 h 702826"/>
              <a:gd name="connsiteX4" fmla="*/ 1743260 w 3174875"/>
              <a:gd name="connsiteY4" fmla="*/ 637755 h 702826"/>
              <a:gd name="connsiteX5" fmla="*/ 311646 w 3174875"/>
              <a:gd name="connsiteY5" fmla="*/ 637755 h 702826"/>
              <a:gd name="connsiteX6" fmla="*/ 0 w 3174875"/>
              <a:gd name="connsiteY6" fmla="*/ 232013 h 702826"/>
              <a:gd name="connsiteX0" fmla="*/ 0 w 3139360"/>
              <a:gd name="connsiteY0" fmla="*/ 232013 h 702826"/>
              <a:gd name="connsiteX1" fmla="*/ 1431615 w 3139360"/>
              <a:gd name="connsiteY1" fmla="*/ 232013 h 702826"/>
              <a:gd name="connsiteX2" fmla="*/ 3123720 w 3139360"/>
              <a:gd name="connsiteY2" fmla="*/ 0 h 702826"/>
              <a:gd name="connsiteX3" fmla="*/ 2880021 w 3139360"/>
              <a:gd name="connsiteY3" fmla="*/ 388830 h 702826"/>
              <a:gd name="connsiteX4" fmla="*/ 1743260 w 3139360"/>
              <a:gd name="connsiteY4" fmla="*/ 637755 h 702826"/>
              <a:gd name="connsiteX5" fmla="*/ 311646 w 3139360"/>
              <a:gd name="connsiteY5" fmla="*/ 637755 h 702826"/>
              <a:gd name="connsiteX6" fmla="*/ 0 w 3139360"/>
              <a:gd name="connsiteY6" fmla="*/ 232013 h 702826"/>
              <a:gd name="connsiteX0" fmla="*/ 0 w 3154153"/>
              <a:gd name="connsiteY0" fmla="*/ 232013 h 702826"/>
              <a:gd name="connsiteX1" fmla="*/ 1431615 w 3154153"/>
              <a:gd name="connsiteY1" fmla="*/ 232013 h 702826"/>
              <a:gd name="connsiteX2" fmla="*/ 3123720 w 3154153"/>
              <a:gd name="connsiteY2" fmla="*/ 0 h 702826"/>
              <a:gd name="connsiteX3" fmla="*/ 3127528 w 3154153"/>
              <a:gd name="connsiteY3" fmla="*/ 321628 h 702826"/>
              <a:gd name="connsiteX4" fmla="*/ 1743260 w 3154153"/>
              <a:gd name="connsiteY4" fmla="*/ 637755 h 702826"/>
              <a:gd name="connsiteX5" fmla="*/ 311646 w 3154153"/>
              <a:gd name="connsiteY5" fmla="*/ 637755 h 702826"/>
              <a:gd name="connsiteX6" fmla="*/ 0 w 3154153"/>
              <a:gd name="connsiteY6" fmla="*/ 232013 h 702826"/>
              <a:gd name="connsiteX0" fmla="*/ 0 w 3162853"/>
              <a:gd name="connsiteY0" fmla="*/ 232013 h 702826"/>
              <a:gd name="connsiteX1" fmla="*/ 1431615 w 3162853"/>
              <a:gd name="connsiteY1" fmla="*/ 232013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702826"/>
              <a:gd name="connsiteX1" fmla="*/ 1772294 w 3162853"/>
              <a:gd name="connsiteY1" fmla="*/ 82697 h 702826"/>
              <a:gd name="connsiteX2" fmla="*/ 3123720 w 3162853"/>
              <a:gd name="connsiteY2" fmla="*/ 0 h 702826"/>
              <a:gd name="connsiteX3" fmla="*/ 3162853 w 3162853"/>
              <a:gd name="connsiteY3" fmla="*/ 360606 h 702826"/>
              <a:gd name="connsiteX4" fmla="*/ 1743260 w 3162853"/>
              <a:gd name="connsiteY4" fmla="*/ 637755 h 702826"/>
              <a:gd name="connsiteX5" fmla="*/ 311646 w 3162853"/>
              <a:gd name="connsiteY5" fmla="*/ 637755 h 702826"/>
              <a:gd name="connsiteX6" fmla="*/ 0 w 3162853"/>
              <a:gd name="connsiteY6" fmla="*/ 232013 h 702826"/>
              <a:gd name="connsiteX0" fmla="*/ 0 w 3162853"/>
              <a:gd name="connsiteY0" fmla="*/ 232013 h 695600"/>
              <a:gd name="connsiteX1" fmla="*/ 1772294 w 3162853"/>
              <a:gd name="connsiteY1" fmla="*/ 82697 h 695600"/>
              <a:gd name="connsiteX2" fmla="*/ 3123720 w 3162853"/>
              <a:gd name="connsiteY2" fmla="*/ 0 h 695600"/>
              <a:gd name="connsiteX3" fmla="*/ 3162853 w 3162853"/>
              <a:gd name="connsiteY3" fmla="*/ 360606 h 695600"/>
              <a:gd name="connsiteX4" fmla="*/ 1743260 w 3162853"/>
              <a:gd name="connsiteY4" fmla="*/ 637755 h 695600"/>
              <a:gd name="connsiteX5" fmla="*/ 311646 w 3162853"/>
              <a:gd name="connsiteY5" fmla="*/ 637755 h 695600"/>
              <a:gd name="connsiteX6" fmla="*/ 0 w 3162853"/>
              <a:gd name="connsiteY6" fmla="*/ 232013 h 695600"/>
              <a:gd name="connsiteX0" fmla="*/ 0 w 3162853"/>
              <a:gd name="connsiteY0" fmla="*/ 232013 h 689852"/>
              <a:gd name="connsiteX1" fmla="*/ 1772294 w 3162853"/>
              <a:gd name="connsiteY1" fmla="*/ 82697 h 689852"/>
              <a:gd name="connsiteX2" fmla="*/ 3123720 w 3162853"/>
              <a:gd name="connsiteY2" fmla="*/ 0 h 689852"/>
              <a:gd name="connsiteX3" fmla="*/ 3162853 w 3162853"/>
              <a:gd name="connsiteY3" fmla="*/ 360606 h 689852"/>
              <a:gd name="connsiteX4" fmla="*/ 1743260 w 3162853"/>
              <a:gd name="connsiteY4" fmla="*/ 637755 h 689852"/>
              <a:gd name="connsiteX5" fmla="*/ 270539 w 3162853"/>
              <a:gd name="connsiteY5" fmla="*/ 567358 h 689852"/>
              <a:gd name="connsiteX6" fmla="*/ 0 w 3162853"/>
              <a:gd name="connsiteY6" fmla="*/ 232013 h 689852"/>
              <a:gd name="connsiteX0" fmla="*/ 0 w 3162853"/>
              <a:gd name="connsiteY0" fmla="*/ 232013 h 691584"/>
              <a:gd name="connsiteX1" fmla="*/ 1772294 w 3162853"/>
              <a:gd name="connsiteY1" fmla="*/ 82697 h 691584"/>
              <a:gd name="connsiteX2" fmla="*/ 3123720 w 3162853"/>
              <a:gd name="connsiteY2" fmla="*/ 0 h 691584"/>
              <a:gd name="connsiteX3" fmla="*/ 3162853 w 3162853"/>
              <a:gd name="connsiteY3" fmla="*/ 360606 h 691584"/>
              <a:gd name="connsiteX4" fmla="*/ 1743260 w 3162853"/>
              <a:gd name="connsiteY4" fmla="*/ 637755 h 691584"/>
              <a:gd name="connsiteX5" fmla="*/ 271857 w 3162853"/>
              <a:gd name="connsiteY5" fmla="*/ 590215 h 691584"/>
              <a:gd name="connsiteX6" fmla="*/ 0 w 3162853"/>
              <a:gd name="connsiteY6" fmla="*/ 232013 h 691584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9642 w 3162853"/>
              <a:gd name="connsiteY4" fmla="*/ 508372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62853"/>
              <a:gd name="connsiteY0" fmla="*/ 232013 h 590215"/>
              <a:gd name="connsiteX1" fmla="*/ 1772294 w 3162853"/>
              <a:gd name="connsiteY1" fmla="*/ 82697 h 590215"/>
              <a:gd name="connsiteX2" fmla="*/ 3123720 w 3162853"/>
              <a:gd name="connsiteY2" fmla="*/ 0 h 590215"/>
              <a:gd name="connsiteX3" fmla="*/ 3162853 w 3162853"/>
              <a:gd name="connsiteY3" fmla="*/ 360606 h 590215"/>
              <a:gd name="connsiteX4" fmla="*/ 1667612 w 3162853"/>
              <a:gd name="connsiteY4" fmla="*/ 450274 h 590215"/>
              <a:gd name="connsiteX5" fmla="*/ 271857 w 3162853"/>
              <a:gd name="connsiteY5" fmla="*/ 590215 h 590215"/>
              <a:gd name="connsiteX6" fmla="*/ 0 w 3162853"/>
              <a:gd name="connsiteY6" fmla="*/ 232013 h 590215"/>
              <a:gd name="connsiteX0" fmla="*/ 0 w 3152955"/>
              <a:gd name="connsiteY0" fmla="*/ 232013 h 590215"/>
              <a:gd name="connsiteX1" fmla="*/ 1772294 w 3152955"/>
              <a:gd name="connsiteY1" fmla="*/ 82697 h 590215"/>
              <a:gd name="connsiteX2" fmla="*/ 3123720 w 3152955"/>
              <a:gd name="connsiteY2" fmla="*/ 0 h 590215"/>
              <a:gd name="connsiteX3" fmla="*/ 3117004 w 3152955"/>
              <a:gd name="connsiteY3" fmla="*/ 299744 h 590215"/>
              <a:gd name="connsiteX4" fmla="*/ 1667612 w 3152955"/>
              <a:gd name="connsiteY4" fmla="*/ 450274 h 590215"/>
              <a:gd name="connsiteX5" fmla="*/ 271857 w 3152955"/>
              <a:gd name="connsiteY5" fmla="*/ 590215 h 590215"/>
              <a:gd name="connsiteX6" fmla="*/ 0 w 3152955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8237"/>
              <a:gd name="connsiteY0" fmla="*/ 232013 h 590215"/>
              <a:gd name="connsiteX1" fmla="*/ 1772294 w 3158237"/>
              <a:gd name="connsiteY1" fmla="*/ 82697 h 590215"/>
              <a:gd name="connsiteX2" fmla="*/ 3123720 w 3158237"/>
              <a:gd name="connsiteY2" fmla="*/ 0 h 590215"/>
              <a:gd name="connsiteX3" fmla="*/ 3157643 w 3158237"/>
              <a:gd name="connsiteY3" fmla="*/ 373476 h 590215"/>
              <a:gd name="connsiteX4" fmla="*/ 1667612 w 3158237"/>
              <a:gd name="connsiteY4" fmla="*/ 450274 h 590215"/>
              <a:gd name="connsiteX5" fmla="*/ 271857 w 3158237"/>
              <a:gd name="connsiteY5" fmla="*/ 590215 h 590215"/>
              <a:gd name="connsiteX6" fmla="*/ 0 w 3158237"/>
              <a:gd name="connsiteY6" fmla="*/ 232013 h 590215"/>
              <a:gd name="connsiteX0" fmla="*/ 0 w 3157643"/>
              <a:gd name="connsiteY0" fmla="*/ 232013 h 590215"/>
              <a:gd name="connsiteX1" fmla="*/ 1772294 w 3157643"/>
              <a:gd name="connsiteY1" fmla="*/ 82697 h 590215"/>
              <a:gd name="connsiteX2" fmla="*/ 3123720 w 3157643"/>
              <a:gd name="connsiteY2" fmla="*/ 0 h 590215"/>
              <a:gd name="connsiteX3" fmla="*/ 3157643 w 3157643"/>
              <a:gd name="connsiteY3" fmla="*/ 373476 h 590215"/>
              <a:gd name="connsiteX4" fmla="*/ 1667612 w 3157643"/>
              <a:gd name="connsiteY4" fmla="*/ 450274 h 590215"/>
              <a:gd name="connsiteX5" fmla="*/ 271857 w 3157643"/>
              <a:gd name="connsiteY5" fmla="*/ 590215 h 590215"/>
              <a:gd name="connsiteX6" fmla="*/ 0 w 3157643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72294 w 3126944"/>
              <a:gd name="connsiteY1" fmla="*/ 82697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  <a:gd name="connsiteX0" fmla="*/ 0 w 3126944"/>
              <a:gd name="connsiteY0" fmla="*/ 232013 h 590215"/>
              <a:gd name="connsiteX1" fmla="*/ 1780421 w 3126944"/>
              <a:gd name="connsiteY1" fmla="*/ 97443 h 590215"/>
              <a:gd name="connsiteX2" fmla="*/ 3123720 w 3126944"/>
              <a:gd name="connsiteY2" fmla="*/ 0 h 590215"/>
              <a:gd name="connsiteX3" fmla="*/ 3113277 w 3126944"/>
              <a:gd name="connsiteY3" fmla="*/ 338329 h 590215"/>
              <a:gd name="connsiteX4" fmla="*/ 1667612 w 3126944"/>
              <a:gd name="connsiteY4" fmla="*/ 450274 h 590215"/>
              <a:gd name="connsiteX5" fmla="*/ 271857 w 3126944"/>
              <a:gd name="connsiteY5" fmla="*/ 590215 h 590215"/>
              <a:gd name="connsiteX6" fmla="*/ 0 w 3126944"/>
              <a:gd name="connsiteY6" fmla="*/ 232013 h 59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6944" h="590215">
                <a:moveTo>
                  <a:pt x="0" y="232013"/>
                </a:moveTo>
                <a:cubicBezTo>
                  <a:pt x="540401" y="161723"/>
                  <a:pt x="1416192" y="221027"/>
                  <a:pt x="1780421" y="97443"/>
                </a:cubicBezTo>
                <a:cubicBezTo>
                  <a:pt x="2160563" y="66218"/>
                  <a:pt x="2774365" y="102266"/>
                  <a:pt x="3123720" y="0"/>
                </a:cubicBezTo>
                <a:cubicBezTo>
                  <a:pt x="3149469" y="122554"/>
                  <a:pt x="3009395" y="203082"/>
                  <a:pt x="3113277" y="338329"/>
                </a:cubicBezTo>
                <a:cubicBezTo>
                  <a:pt x="2873917" y="432266"/>
                  <a:pt x="2215265" y="207567"/>
                  <a:pt x="1667612" y="450274"/>
                </a:cubicBezTo>
                <a:cubicBezTo>
                  <a:pt x="1441642" y="569900"/>
                  <a:pt x="834625" y="288421"/>
                  <a:pt x="271857" y="590215"/>
                </a:cubicBezTo>
                <a:lnTo>
                  <a:pt x="0" y="2320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2" name="Picture 124" descr="Untitled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79611" y="2935059"/>
            <a:ext cx="368510" cy="27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rgbClr val="FF0000">
                <a:alpha val="60000"/>
              </a:srgbClr>
            </a:glow>
          </a:effectLst>
        </p:spPr>
      </p:pic>
      <p:cxnSp>
        <p:nvCxnSpPr>
          <p:cNvPr id="7" name="Straight Connector 6"/>
          <p:cNvCxnSpPr>
            <a:endCxn id="4" idx="7"/>
          </p:cNvCxnSpPr>
          <p:nvPr/>
        </p:nvCxnSpPr>
        <p:spPr>
          <a:xfrm flipH="1">
            <a:off x="497550" y="1565065"/>
            <a:ext cx="5016324" cy="62739"/>
          </a:xfrm>
          <a:prstGeom prst="line">
            <a:avLst/>
          </a:prstGeom>
          <a:ln w="38100">
            <a:solidFill>
              <a:srgbClr val="ED7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674785" y="1543636"/>
            <a:ext cx="1826071" cy="1370763"/>
          </a:xfrm>
          <a:prstGeom prst="line">
            <a:avLst/>
          </a:prstGeom>
          <a:ln w="38100">
            <a:solidFill>
              <a:srgbClr val="ED7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4" idx="0"/>
          </p:cNvCxnSpPr>
          <p:nvPr/>
        </p:nvCxnSpPr>
        <p:spPr>
          <a:xfrm flipH="1" flipV="1">
            <a:off x="498776" y="2900214"/>
            <a:ext cx="3181684" cy="16687"/>
          </a:xfrm>
          <a:prstGeom prst="line">
            <a:avLst/>
          </a:prstGeom>
          <a:ln w="38100">
            <a:solidFill>
              <a:srgbClr val="ED7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3894292" y="309169"/>
            <a:ext cx="4691785" cy="1371600"/>
          </a:xfrm>
          <a:prstGeom prst="cloudCallout">
            <a:avLst>
              <a:gd name="adj1" fmla="val -49603"/>
              <a:gd name="adj2" fmla="val 59325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High Rise dams are constructed to obstruct the flow of water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70" name="Cloud Callout 169"/>
          <p:cNvSpPr/>
          <p:nvPr/>
        </p:nvSpPr>
        <p:spPr>
          <a:xfrm>
            <a:off x="568251" y="388275"/>
            <a:ext cx="4636510" cy="1084507"/>
          </a:xfrm>
          <a:prstGeom prst="cloudCallout">
            <a:avLst>
              <a:gd name="adj1" fmla="val -19129"/>
              <a:gd name="adj2" fmla="val 86441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Water at high level contain potential energy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42" name="Cloud Callout 141"/>
          <p:cNvSpPr/>
          <p:nvPr/>
        </p:nvSpPr>
        <p:spPr>
          <a:xfrm>
            <a:off x="2288694" y="824672"/>
            <a:ext cx="3522420" cy="1192111"/>
          </a:xfrm>
          <a:prstGeom prst="cloudCallout">
            <a:avLst>
              <a:gd name="adj1" fmla="val 68999"/>
              <a:gd name="adj2" fmla="val 88584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Turbines are connected to generator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49" name="Cloud Callout 148"/>
          <p:cNvSpPr/>
          <p:nvPr/>
        </p:nvSpPr>
        <p:spPr>
          <a:xfrm>
            <a:off x="3373933" y="2455775"/>
            <a:ext cx="3045426" cy="1141646"/>
          </a:xfrm>
          <a:prstGeom prst="cloudCallout">
            <a:avLst>
              <a:gd name="adj1" fmla="val 65233"/>
              <a:gd name="adj2" fmla="val -1718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3636405" y="2710483"/>
            <a:ext cx="256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Mechanical energy to </a:t>
            </a:r>
            <a:r>
              <a:rPr lang="en-US" b="1" dirty="0">
                <a:latin typeface="Bookman Old Style" pitchFamily="18" charset="0"/>
              </a:rPr>
              <a:t>E</a:t>
            </a:r>
            <a:r>
              <a:rPr lang="en-US" b="1" dirty="0" smtClean="0">
                <a:latin typeface="Bookman Old Style" pitchFamily="18" charset="0"/>
              </a:rPr>
              <a:t>lectrical energy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51" name="Cloud Callout 150"/>
          <p:cNvSpPr/>
          <p:nvPr/>
        </p:nvSpPr>
        <p:spPr>
          <a:xfrm>
            <a:off x="1325721" y="2983009"/>
            <a:ext cx="3045426" cy="1141646"/>
          </a:xfrm>
          <a:prstGeom prst="cloudCallout">
            <a:avLst>
              <a:gd name="adj1" fmla="val 79842"/>
              <a:gd name="adj2" fmla="val 1760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654167" y="3167180"/>
            <a:ext cx="256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Kinetic energy to Mechanical energy 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84" name="Cloud Callout 183"/>
          <p:cNvSpPr/>
          <p:nvPr/>
        </p:nvSpPr>
        <p:spPr>
          <a:xfrm>
            <a:off x="6599059" y="1827139"/>
            <a:ext cx="2035171" cy="981154"/>
          </a:xfrm>
          <a:prstGeom prst="cloudCallout">
            <a:avLst>
              <a:gd name="adj1" fmla="val -48010"/>
              <a:gd name="adj2" fmla="val 57364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6814677" y="2103762"/>
            <a:ext cx="1447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effectLst/>
                <a:latin typeface="Bookman Old Style" pitchFamily="18" charset="0"/>
              </a:rPr>
              <a:t>TURBINES</a:t>
            </a:r>
          </a:p>
        </p:txBody>
      </p:sp>
      <p:sp>
        <p:nvSpPr>
          <p:cNvPr id="171" name="Cloud Callout 170"/>
          <p:cNvSpPr/>
          <p:nvPr/>
        </p:nvSpPr>
        <p:spPr>
          <a:xfrm>
            <a:off x="2426730" y="573463"/>
            <a:ext cx="5857736" cy="1693487"/>
          </a:xfrm>
          <a:prstGeom prst="cloudCallout">
            <a:avLst>
              <a:gd name="adj1" fmla="val -9710"/>
              <a:gd name="adj2" fmla="val 104149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Water from high level in </a:t>
            </a:r>
            <a:r>
              <a:rPr lang="en-US" b="1" dirty="0">
                <a:solidFill>
                  <a:schemeClr val="tx1"/>
                </a:solidFill>
                <a:latin typeface="Bookman Old Style" pitchFamily="18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am is carried through pipes thus potential energy of water changes kinetic energy</a:t>
            </a:r>
            <a:endParaRPr lang="en-US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9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0"/>
                            </p:stCondLst>
                            <p:childTnLst>
                              <p:par>
                                <p:cTn id="37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000"/>
                            </p:stCondLst>
                            <p:childTnLst>
                              <p:par>
                                <p:cTn id="38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4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7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0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1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6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9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500"/>
                            </p:stCondLst>
                            <p:childTnLst>
                              <p:par>
                                <p:cTn id="4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3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4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6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0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0" grpId="1" animBg="1"/>
      <p:bldP spid="309" grpId="0" animBg="1"/>
      <p:bldP spid="309" grpId="1" animBg="1"/>
      <p:bldP spid="308" grpId="0" animBg="1"/>
      <p:bldP spid="308" grpId="1" animBg="1"/>
      <p:bldP spid="289" grpId="0" animBg="1"/>
      <p:bldP spid="289" grpId="1" animBg="1"/>
      <p:bldP spid="281" grpId="0" animBg="1"/>
      <p:bldP spid="281" grpId="1" animBg="1"/>
      <p:bldP spid="111" grpId="0" animBg="1"/>
      <p:bldP spid="111" grpId="1" animBg="1"/>
      <p:bldP spid="135" grpId="0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98" grpId="0" animBg="1"/>
      <p:bldP spid="198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3" grpId="0" animBg="1"/>
      <p:bldP spid="293" grpId="1" animBg="1"/>
      <p:bldP spid="294" grpId="0" animBg="1"/>
      <p:bldP spid="294" grpId="1" animBg="1"/>
      <p:bldP spid="306" grpId="0" animBg="1"/>
      <p:bldP spid="306" grpId="1" animBg="1"/>
      <p:bldP spid="307" grpId="0" animBg="1"/>
      <p:bldP spid="307" grpId="1" animBg="1"/>
      <p:bldP spid="312" grpId="0" animBg="1"/>
      <p:bldP spid="312" grpId="1" animBg="1"/>
      <p:bldP spid="313" grpId="0" animBg="1"/>
      <p:bldP spid="313" grpId="1" animBg="1"/>
      <p:bldP spid="313" grpId="2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63" grpId="0" animBg="1"/>
      <p:bldP spid="134" grpId="0" animBg="1"/>
      <p:bldP spid="134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3" grpId="0" animBg="1"/>
      <p:bldP spid="153" grpId="1" animBg="1"/>
      <p:bldP spid="159" grpId="0" animBg="1"/>
      <p:bldP spid="159" grpId="1" animBg="1"/>
      <p:bldP spid="160" grpId="0" animBg="1"/>
      <p:bldP spid="160" grpId="1" animBg="1"/>
      <p:bldP spid="4" grpId="0" animBg="1"/>
      <p:bldP spid="4" grpId="1" animBg="1"/>
      <p:bldP spid="172" grpId="0" animBg="1"/>
      <p:bldP spid="173" grpId="0" animBg="1"/>
      <p:bldP spid="173" grpId="1" animBg="1"/>
      <p:bldP spid="174" grpId="0" animBg="1"/>
      <p:bldP spid="175" grpId="0" animBg="1"/>
      <p:bldP spid="175" grpId="1" animBg="1"/>
      <p:bldP spid="176" grpId="0" animBg="1"/>
      <p:bldP spid="178" grpId="0" animBg="1"/>
      <p:bldP spid="178" grpId="1" animBg="1"/>
      <p:bldP spid="152" grpId="0" animBg="1"/>
      <p:bldP spid="179" grpId="0" animBg="1"/>
      <p:bldP spid="181" grpId="0" animBg="1"/>
      <p:bldP spid="11" grpId="0" animBg="1"/>
      <p:bldP spid="11" grpId="1" animBg="1"/>
      <p:bldP spid="170" grpId="0" animBg="1"/>
      <p:bldP spid="170" grpId="1" animBg="1"/>
      <p:bldP spid="142" grpId="0" animBg="1"/>
      <p:bldP spid="142" grpId="1" animBg="1"/>
      <p:bldP spid="149" grpId="0" animBg="1"/>
      <p:bldP spid="149" grpId="1" animBg="1"/>
      <p:bldP spid="150" grpId="0"/>
      <p:bldP spid="150" grpId="1"/>
      <p:bldP spid="151" grpId="0" animBg="1"/>
      <p:bldP spid="151" grpId="1" animBg="1"/>
      <p:bldP spid="154" grpId="0"/>
      <p:bldP spid="154" grpId="1"/>
      <p:bldP spid="184" grpId="0" animBg="1"/>
      <p:bldP spid="184" grpId="1" animBg="1"/>
      <p:bldP spid="177" grpId="0"/>
      <p:bldP spid="177" grpId="1"/>
      <p:bldP spid="177" grpId="2"/>
      <p:bldP spid="171" grpId="0" animBg="1"/>
      <p:bldP spid="1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672889" y="1625748"/>
            <a:ext cx="355271" cy="33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99" b="1" dirty="0">
                <a:solidFill>
                  <a:srgbClr val="00206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713578" y="1625748"/>
            <a:ext cx="355271" cy="33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99" b="1" dirty="0">
                <a:solidFill>
                  <a:srgbClr val="00206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13266" y="1365640"/>
            <a:ext cx="1170646" cy="4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198" b="1" i="1" dirty="0">
                <a:solidFill>
                  <a:srgbClr val="960A8F"/>
                </a:solidFill>
                <a:latin typeface="Bodoni MT Black" pitchFamily="18" charset="0"/>
              </a:rPr>
              <a:t>Force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670647" y="1688630"/>
            <a:ext cx="1750979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i="1" dirty="0">
                <a:solidFill>
                  <a:srgbClr val="E105B2"/>
                </a:solidFill>
                <a:latin typeface="Bodoni MT" pitchFamily="18" charset="0"/>
              </a:rPr>
              <a:t>Displacement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1435165" y="3432706"/>
            <a:ext cx="1471837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006" indent="-341006">
              <a:spcBef>
                <a:spcPct val="50000"/>
              </a:spcBef>
            </a:pPr>
            <a:r>
              <a:rPr lang="en-US" sz="2398" b="1" i="1" dirty="0">
                <a:solidFill>
                  <a:srgbClr val="002060"/>
                </a:solidFill>
                <a:latin typeface="Monotype Corsiva" pitchFamily="66" charset="0"/>
              </a:rPr>
              <a:t>=	Force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569178" y="3475530"/>
            <a:ext cx="2131626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398" b="1" i="1" dirty="0">
                <a:solidFill>
                  <a:srgbClr val="960A8F"/>
                </a:solidFill>
                <a:latin typeface="Monotype Corsiva" pitchFamily="66" charset="0"/>
              </a:rPr>
              <a:t>×    Displacement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35727" y="3385990"/>
            <a:ext cx="1141943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398" b="1" i="1" dirty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\ </a:t>
            </a:r>
            <a:r>
              <a:rPr lang="en-US" sz="2398" b="1" i="1" dirty="0">
                <a:solidFill>
                  <a:schemeClr val="accent6">
                    <a:lumMod val="50000"/>
                  </a:schemeClr>
                </a:solidFill>
                <a:latin typeface="Monotype Corsiva" pitchFamily="66" charset="0"/>
              </a:rPr>
              <a:t>Work 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1435165" y="3938508"/>
            <a:ext cx="76129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1006" indent="-341006">
              <a:spcBef>
                <a:spcPct val="50000"/>
              </a:spcBef>
            </a:pPr>
            <a:r>
              <a:rPr lang="en-US" sz="2398" b="1" i="1" dirty="0">
                <a:solidFill>
                  <a:srgbClr val="E105B2"/>
                </a:solidFill>
                <a:latin typeface="Monotype Corsiva" pitchFamily="66" charset="0"/>
              </a:rPr>
              <a:t>=	F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2317865" y="3935654"/>
            <a:ext cx="2048576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398" b="1" i="1" dirty="0">
                <a:solidFill>
                  <a:srgbClr val="002060"/>
                </a:solidFill>
                <a:latin typeface="Monotype Corsiva" pitchFamily="66" charset="0"/>
              </a:rPr>
              <a:t>   ×             s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13088" y="3906066"/>
            <a:ext cx="677380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398" b="1" i="1" dirty="0">
                <a:latin typeface="Monotype Corsiva" pitchFamily="66" charset="0"/>
              </a:rPr>
              <a:t>W </a:t>
            </a:r>
          </a:p>
        </p:txBody>
      </p:sp>
      <p:graphicFrame>
        <p:nvGraphicFramePr>
          <p:cNvPr id="17" name="Object 38"/>
          <p:cNvGraphicFramePr>
            <a:graphicFrameLocks noChangeAspect="1"/>
          </p:cNvGraphicFramePr>
          <p:nvPr>
            <p:extLst/>
          </p:nvPr>
        </p:nvGraphicFramePr>
        <p:xfrm>
          <a:off x="746647" y="1048433"/>
          <a:ext cx="761295" cy="38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CorelDRAW" r:id="rId3" imgW="1919520" imgH="951840" progId="CorelDraw.Graphic.12">
                  <p:embed/>
                </p:oleObj>
              </mc:Choice>
              <mc:Fallback>
                <p:oleObj name="CorelDRAW" r:id="rId3" imgW="1919520" imgH="951840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47" y="1048433"/>
                        <a:ext cx="761295" cy="38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p0000267b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03" y="822749"/>
            <a:ext cx="913554" cy="91355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772986" y="1544005"/>
            <a:ext cx="65566" cy="655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0" name="Oval 19"/>
          <p:cNvSpPr/>
          <p:nvPr/>
        </p:nvSpPr>
        <p:spPr>
          <a:xfrm>
            <a:off x="5825756" y="1548012"/>
            <a:ext cx="65566" cy="6556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812460" y="1581339"/>
            <a:ext cx="4019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798" dirty="0"/>
          </a:p>
        </p:txBody>
      </p:sp>
      <p:sp>
        <p:nvSpPr>
          <p:cNvPr id="22" name="TextBox 21"/>
          <p:cNvSpPr txBox="1"/>
          <p:nvPr/>
        </p:nvSpPr>
        <p:spPr>
          <a:xfrm>
            <a:off x="1396332" y="440124"/>
            <a:ext cx="1435283" cy="58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7" dirty="0">
                <a:latin typeface="Aharoni" pitchFamily="2" charset="-79"/>
                <a:cs typeface="Aharoni" pitchFamily="2" charset="-79"/>
              </a:rPr>
              <a:t>Duster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634" y="135606"/>
            <a:ext cx="2107921" cy="46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8" b="1" dirty="0">
                <a:solidFill>
                  <a:srgbClr val="FF0000"/>
                </a:solidFill>
              </a:rPr>
              <a:t>1. Define work</a:t>
            </a:r>
            <a:r>
              <a:rPr lang="en-US" sz="1798" b="1" dirty="0">
                <a:solidFill>
                  <a:srgbClr val="FF0000"/>
                </a:solidFill>
              </a:rPr>
              <a:t>.</a:t>
            </a:r>
            <a:endParaRPr lang="en-US" sz="1798" dirty="0"/>
          </a:p>
        </p:txBody>
      </p:sp>
      <p:sp>
        <p:nvSpPr>
          <p:cNvPr id="24" name="TextBox 23"/>
          <p:cNvSpPr txBox="1"/>
          <p:nvPr/>
        </p:nvSpPr>
        <p:spPr>
          <a:xfrm>
            <a:off x="80360" y="2876269"/>
            <a:ext cx="8149239" cy="46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8" b="1" dirty="0">
                <a:solidFill>
                  <a:srgbClr val="FF0000"/>
                </a:solidFill>
              </a:rPr>
              <a:t>2.How work ,force and displacement are related to each other</a:t>
            </a:r>
            <a:r>
              <a:rPr lang="en-US" sz="1798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990" y="2057620"/>
            <a:ext cx="8724392" cy="81864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98" b="1" dirty="0"/>
              <a:t>Work is said to be done whenever a </a:t>
            </a:r>
            <a:r>
              <a:rPr lang="en-US" sz="2398" b="1" dirty="0">
                <a:solidFill>
                  <a:srgbClr val="FF0000"/>
                </a:solidFill>
              </a:rPr>
              <a:t>force</a:t>
            </a:r>
            <a:r>
              <a:rPr lang="en-US" sz="2398" b="1" dirty="0"/>
              <a:t> acts on a object and it  </a:t>
            </a:r>
            <a:r>
              <a:rPr lang="en-US" sz="2398" b="1" dirty="0">
                <a:solidFill>
                  <a:srgbClr val="FFFF00"/>
                </a:solidFill>
              </a:rPr>
              <a:t>displaces</a:t>
            </a:r>
            <a:r>
              <a:rPr lang="en-US" sz="2398" b="1" dirty="0"/>
              <a:t> in the </a:t>
            </a:r>
            <a:r>
              <a:rPr lang="en-US" sz="2398" b="1" dirty="0">
                <a:solidFill>
                  <a:srgbClr val="FFFF00"/>
                </a:solidFill>
              </a:rPr>
              <a:t>direction of applied force</a:t>
            </a:r>
            <a:r>
              <a:rPr lang="en-US" sz="2398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3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66327E-6 L 0.45868 -0.009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-46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0469E-6 L 0.47205 -0.00925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571" y="135606"/>
            <a:ext cx="5487576" cy="461238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398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Law Of Conservation Of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8022" y="731955"/>
            <a:ext cx="4323522" cy="166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98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Energy can neither be created nor destroyed. It changes from </a:t>
            </a:r>
          </a:p>
          <a:p>
            <a:pPr algn="just"/>
            <a:r>
              <a:rPr lang="en-US" sz="1698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one for to another. </a:t>
            </a:r>
          </a:p>
          <a:p>
            <a:pPr algn="just"/>
            <a:endParaRPr lang="en-US" sz="1698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total amount of energy in the universe always remains constant. </a:t>
            </a:r>
          </a:p>
        </p:txBody>
      </p:sp>
      <p:sp>
        <p:nvSpPr>
          <p:cNvPr id="34" name="Litebulb"/>
          <p:cNvSpPr>
            <a:spLocks noEditPoints="1" noChangeArrowheads="1"/>
          </p:cNvSpPr>
          <p:nvPr/>
        </p:nvSpPr>
        <p:spPr bwMode="auto">
          <a:xfrm>
            <a:off x="2061821" y="842241"/>
            <a:ext cx="366770" cy="528300"/>
          </a:xfrm>
          <a:custGeom>
            <a:avLst/>
            <a:gdLst>
              <a:gd name="T0" fmla="*/ 66191665 w 21600"/>
              <a:gd name="T1" fmla="*/ 0 h 21600"/>
              <a:gd name="T2" fmla="*/ 132382965 w 21600"/>
              <a:gd name="T3" fmla="*/ 196240954 h 21600"/>
              <a:gd name="T4" fmla="*/ 0 w 21600"/>
              <a:gd name="T5" fmla="*/ 196240954 h 21600"/>
              <a:gd name="T6" fmla="*/ 66191665 w 21600"/>
              <a:gd name="T7" fmla="*/ 544693928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798" dirty="0">
              <a:latin typeface="Constantia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76548" y="1283894"/>
            <a:ext cx="1379847" cy="1845095"/>
          </a:xfrm>
          <a:custGeom>
            <a:avLst/>
            <a:gdLst>
              <a:gd name="connsiteX0" fmla="*/ 1446590 w 1446590"/>
              <a:gd name="connsiteY0" fmla="*/ 111276 h 1869924"/>
              <a:gd name="connsiteX1" fmla="*/ 895047 w 1446590"/>
              <a:gd name="connsiteY1" fmla="*/ 53219 h 1869924"/>
              <a:gd name="connsiteX2" fmla="*/ 677333 w 1446590"/>
              <a:gd name="connsiteY2" fmla="*/ 430591 h 1869924"/>
              <a:gd name="connsiteX3" fmla="*/ 1054704 w 1446590"/>
              <a:gd name="connsiteY3" fmla="*/ 633791 h 1869924"/>
              <a:gd name="connsiteX4" fmla="*/ 1083733 w 1446590"/>
              <a:gd name="connsiteY4" fmla="*/ 372533 h 1869924"/>
              <a:gd name="connsiteX5" fmla="*/ 880533 w 1446590"/>
              <a:gd name="connsiteY5" fmla="*/ 314476 h 1869924"/>
              <a:gd name="connsiteX6" fmla="*/ 575733 w 1446590"/>
              <a:gd name="connsiteY6" fmla="*/ 430591 h 1869924"/>
              <a:gd name="connsiteX7" fmla="*/ 401561 w 1446590"/>
              <a:gd name="connsiteY7" fmla="*/ 706362 h 1869924"/>
              <a:gd name="connsiteX8" fmla="*/ 662819 w 1446590"/>
              <a:gd name="connsiteY8" fmla="*/ 1011162 h 1869924"/>
              <a:gd name="connsiteX9" fmla="*/ 764419 w 1446590"/>
              <a:gd name="connsiteY9" fmla="*/ 866019 h 1869924"/>
              <a:gd name="connsiteX10" fmla="*/ 648304 w 1446590"/>
              <a:gd name="connsiteY10" fmla="*/ 677333 h 1869924"/>
              <a:gd name="connsiteX11" fmla="*/ 270933 w 1446590"/>
              <a:gd name="connsiteY11" fmla="*/ 807962 h 1869924"/>
              <a:gd name="connsiteX12" fmla="*/ 270933 w 1446590"/>
              <a:gd name="connsiteY12" fmla="*/ 1185333 h 1869924"/>
              <a:gd name="connsiteX13" fmla="*/ 372533 w 1446590"/>
              <a:gd name="connsiteY13" fmla="*/ 1374019 h 1869924"/>
              <a:gd name="connsiteX14" fmla="*/ 604761 w 1446590"/>
              <a:gd name="connsiteY14" fmla="*/ 1374019 h 1869924"/>
              <a:gd name="connsiteX15" fmla="*/ 517676 w 1446590"/>
              <a:gd name="connsiteY15" fmla="*/ 1098248 h 1869924"/>
              <a:gd name="connsiteX16" fmla="*/ 256419 w 1446590"/>
              <a:gd name="connsiteY16" fmla="*/ 1098248 h 1869924"/>
              <a:gd name="connsiteX17" fmla="*/ 82247 w 1446590"/>
              <a:gd name="connsiteY17" fmla="*/ 1243391 h 1869924"/>
              <a:gd name="connsiteX18" fmla="*/ 9676 w 1446590"/>
              <a:gd name="connsiteY18" fmla="*/ 1533676 h 1869924"/>
              <a:gd name="connsiteX19" fmla="*/ 140304 w 1446590"/>
              <a:gd name="connsiteY19" fmla="*/ 1809448 h 1869924"/>
              <a:gd name="connsiteX20" fmla="*/ 430590 w 1446590"/>
              <a:gd name="connsiteY20" fmla="*/ 1867505 h 1869924"/>
              <a:gd name="connsiteX21" fmla="*/ 880533 w 1446590"/>
              <a:gd name="connsiteY21" fmla="*/ 1823962 h 186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46590" h="1869924">
                <a:moveTo>
                  <a:pt x="1446590" y="111276"/>
                </a:moveTo>
                <a:cubicBezTo>
                  <a:pt x="1234923" y="55638"/>
                  <a:pt x="1023256" y="0"/>
                  <a:pt x="895047" y="53219"/>
                </a:cubicBezTo>
                <a:cubicBezTo>
                  <a:pt x="766838" y="106438"/>
                  <a:pt x="650724" y="333829"/>
                  <a:pt x="677333" y="430591"/>
                </a:cubicBezTo>
                <a:cubicBezTo>
                  <a:pt x="703942" y="527353"/>
                  <a:pt x="986971" y="643467"/>
                  <a:pt x="1054704" y="633791"/>
                </a:cubicBezTo>
                <a:cubicBezTo>
                  <a:pt x="1122437" y="624115"/>
                  <a:pt x="1112762" y="425752"/>
                  <a:pt x="1083733" y="372533"/>
                </a:cubicBezTo>
                <a:cubicBezTo>
                  <a:pt x="1054705" y="319314"/>
                  <a:pt x="965200" y="304800"/>
                  <a:pt x="880533" y="314476"/>
                </a:cubicBezTo>
                <a:cubicBezTo>
                  <a:pt x="795866" y="324152"/>
                  <a:pt x="655562" y="365277"/>
                  <a:pt x="575733" y="430591"/>
                </a:cubicBezTo>
                <a:cubicBezTo>
                  <a:pt x="495904" y="495905"/>
                  <a:pt x="387047" y="609600"/>
                  <a:pt x="401561" y="706362"/>
                </a:cubicBezTo>
                <a:cubicBezTo>
                  <a:pt x="416075" y="803124"/>
                  <a:pt x="602343" y="984553"/>
                  <a:pt x="662819" y="1011162"/>
                </a:cubicBezTo>
                <a:cubicBezTo>
                  <a:pt x="723295" y="1037772"/>
                  <a:pt x="766838" y="921657"/>
                  <a:pt x="764419" y="866019"/>
                </a:cubicBezTo>
                <a:cubicBezTo>
                  <a:pt x="762000" y="810381"/>
                  <a:pt x="730552" y="687009"/>
                  <a:pt x="648304" y="677333"/>
                </a:cubicBezTo>
                <a:cubicBezTo>
                  <a:pt x="566056" y="667657"/>
                  <a:pt x="333828" y="723295"/>
                  <a:pt x="270933" y="807962"/>
                </a:cubicBezTo>
                <a:cubicBezTo>
                  <a:pt x="208038" y="892629"/>
                  <a:pt x="254000" y="1090990"/>
                  <a:pt x="270933" y="1185333"/>
                </a:cubicBezTo>
                <a:cubicBezTo>
                  <a:pt x="287866" y="1279676"/>
                  <a:pt x="316895" y="1342571"/>
                  <a:pt x="372533" y="1374019"/>
                </a:cubicBezTo>
                <a:cubicBezTo>
                  <a:pt x="428171" y="1405467"/>
                  <a:pt x="580571" y="1419981"/>
                  <a:pt x="604761" y="1374019"/>
                </a:cubicBezTo>
                <a:cubicBezTo>
                  <a:pt x="628951" y="1328057"/>
                  <a:pt x="575733" y="1144210"/>
                  <a:pt x="517676" y="1098248"/>
                </a:cubicBezTo>
                <a:cubicBezTo>
                  <a:pt x="459619" y="1052286"/>
                  <a:pt x="328991" y="1074058"/>
                  <a:pt x="256419" y="1098248"/>
                </a:cubicBezTo>
                <a:cubicBezTo>
                  <a:pt x="183848" y="1122439"/>
                  <a:pt x="123371" y="1170820"/>
                  <a:pt x="82247" y="1243391"/>
                </a:cubicBezTo>
                <a:cubicBezTo>
                  <a:pt x="41123" y="1315962"/>
                  <a:pt x="0" y="1439333"/>
                  <a:pt x="9676" y="1533676"/>
                </a:cubicBezTo>
                <a:cubicBezTo>
                  <a:pt x="19352" y="1628019"/>
                  <a:pt x="70152" y="1753810"/>
                  <a:pt x="140304" y="1809448"/>
                </a:cubicBezTo>
                <a:cubicBezTo>
                  <a:pt x="210456" y="1865086"/>
                  <a:pt x="307219" y="1865086"/>
                  <a:pt x="430590" y="1867505"/>
                </a:cubicBezTo>
                <a:cubicBezTo>
                  <a:pt x="553961" y="1869924"/>
                  <a:pt x="717247" y="1846943"/>
                  <a:pt x="880533" y="1823962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8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" name="Freeform 35"/>
          <p:cNvSpPr/>
          <p:nvPr/>
        </p:nvSpPr>
        <p:spPr>
          <a:xfrm rot="395203" flipH="1">
            <a:off x="2217571" y="1270803"/>
            <a:ext cx="1476645" cy="1845095"/>
          </a:xfrm>
          <a:custGeom>
            <a:avLst/>
            <a:gdLst>
              <a:gd name="connsiteX0" fmla="*/ 1446590 w 1446590"/>
              <a:gd name="connsiteY0" fmla="*/ 111276 h 1869924"/>
              <a:gd name="connsiteX1" fmla="*/ 895047 w 1446590"/>
              <a:gd name="connsiteY1" fmla="*/ 53219 h 1869924"/>
              <a:gd name="connsiteX2" fmla="*/ 677333 w 1446590"/>
              <a:gd name="connsiteY2" fmla="*/ 430591 h 1869924"/>
              <a:gd name="connsiteX3" fmla="*/ 1054704 w 1446590"/>
              <a:gd name="connsiteY3" fmla="*/ 633791 h 1869924"/>
              <a:gd name="connsiteX4" fmla="*/ 1083733 w 1446590"/>
              <a:gd name="connsiteY4" fmla="*/ 372533 h 1869924"/>
              <a:gd name="connsiteX5" fmla="*/ 880533 w 1446590"/>
              <a:gd name="connsiteY5" fmla="*/ 314476 h 1869924"/>
              <a:gd name="connsiteX6" fmla="*/ 575733 w 1446590"/>
              <a:gd name="connsiteY6" fmla="*/ 430591 h 1869924"/>
              <a:gd name="connsiteX7" fmla="*/ 401561 w 1446590"/>
              <a:gd name="connsiteY7" fmla="*/ 706362 h 1869924"/>
              <a:gd name="connsiteX8" fmla="*/ 662819 w 1446590"/>
              <a:gd name="connsiteY8" fmla="*/ 1011162 h 1869924"/>
              <a:gd name="connsiteX9" fmla="*/ 764419 w 1446590"/>
              <a:gd name="connsiteY9" fmla="*/ 866019 h 1869924"/>
              <a:gd name="connsiteX10" fmla="*/ 648304 w 1446590"/>
              <a:gd name="connsiteY10" fmla="*/ 677333 h 1869924"/>
              <a:gd name="connsiteX11" fmla="*/ 270933 w 1446590"/>
              <a:gd name="connsiteY11" fmla="*/ 807962 h 1869924"/>
              <a:gd name="connsiteX12" fmla="*/ 270933 w 1446590"/>
              <a:gd name="connsiteY12" fmla="*/ 1185333 h 1869924"/>
              <a:gd name="connsiteX13" fmla="*/ 372533 w 1446590"/>
              <a:gd name="connsiteY13" fmla="*/ 1374019 h 1869924"/>
              <a:gd name="connsiteX14" fmla="*/ 604761 w 1446590"/>
              <a:gd name="connsiteY14" fmla="*/ 1374019 h 1869924"/>
              <a:gd name="connsiteX15" fmla="*/ 517676 w 1446590"/>
              <a:gd name="connsiteY15" fmla="*/ 1098248 h 1869924"/>
              <a:gd name="connsiteX16" fmla="*/ 256419 w 1446590"/>
              <a:gd name="connsiteY16" fmla="*/ 1098248 h 1869924"/>
              <a:gd name="connsiteX17" fmla="*/ 82247 w 1446590"/>
              <a:gd name="connsiteY17" fmla="*/ 1243391 h 1869924"/>
              <a:gd name="connsiteX18" fmla="*/ 9676 w 1446590"/>
              <a:gd name="connsiteY18" fmla="*/ 1533676 h 1869924"/>
              <a:gd name="connsiteX19" fmla="*/ 140304 w 1446590"/>
              <a:gd name="connsiteY19" fmla="*/ 1809448 h 1869924"/>
              <a:gd name="connsiteX20" fmla="*/ 430590 w 1446590"/>
              <a:gd name="connsiteY20" fmla="*/ 1867505 h 1869924"/>
              <a:gd name="connsiteX21" fmla="*/ 880533 w 1446590"/>
              <a:gd name="connsiteY21" fmla="*/ 1823962 h 186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46590" h="1869924">
                <a:moveTo>
                  <a:pt x="1446590" y="111276"/>
                </a:moveTo>
                <a:cubicBezTo>
                  <a:pt x="1234923" y="55638"/>
                  <a:pt x="1023256" y="0"/>
                  <a:pt x="895047" y="53219"/>
                </a:cubicBezTo>
                <a:cubicBezTo>
                  <a:pt x="766838" y="106438"/>
                  <a:pt x="650724" y="333829"/>
                  <a:pt x="677333" y="430591"/>
                </a:cubicBezTo>
                <a:cubicBezTo>
                  <a:pt x="703942" y="527353"/>
                  <a:pt x="986971" y="643467"/>
                  <a:pt x="1054704" y="633791"/>
                </a:cubicBezTo>
                <a:cubicBezTo>
                  <a:pt x="1122437" y="624115"/>
                  <a:pt x="1112762" y="425752"/>
                  <a:pt x="1083733" y="372533"/>
                </a:cubicBezTo>
                <a:cubicBezTo>
                  <a:pt x="1054705" y="319314"/>
                  <a:pt x="965200" y="304800"/>
                  <a:pt x="880533" y="314476"/>
                </a:cubicBezTo>
                <a:cubicBezTo>
                  <a:pt x="795866" y="324152"/>
                  <a:pt x="655562" y="365277"/>
                  <a:pt x="575733" y="430591"/>
                </a:cubicBezTo>
                <a:cubicBezTo>
                  <a:pt x="495904" y="495905"/>
                  <a:pt x="387047" y="609600"/>
                  <a:pt x="401561" y="706362"/>
                </a:cubicBezTo>
                <a:cubicBezTo>
                  <a:pt x="416075" y="803124"/>
                  <a:pt x="602343" y="984553"/>
                  <a:pt x="662819" y="1011162"/>
                </a:cubicBezTo>
                <a:cubicBezTo>
                  <a:pt x="723295" y="1037772"/>
                  <a:pt x="766838" y="921657"/>
                  <a:pt x="764419" y="866019"/>
                </a:cubicBezTo>
                <a:cubicBezTo>
                  <a:pt x="762000" y="810381"/>
                  <a:pt x="730552" y="687009"/>
                  <a:pt x="648304" y="677333"/>
                </a:cubicBezTo>
                <a:cubicBezTo>
                  <a:pt x="566056" y="667657"/>
                  <a:pt x="333828" y="723295"/>
                  <a:pt x="270933" y="807962"/>
                </a:cubicBezTo>
                <a:cubicBezTo>
                  <a:pt x="208038" y="892629"/>
                  <a:pt x="254000" y="1090990"/>
                  <a:pt x="270933" y="1185333"/>
                </a:cubicBezTo>
                <a:cubicBezTo>
                  <a:pt x="287866" y="1279676"/>
                  <a:pt x="316895" y="1342571"/>
                  <a:pt x="372533" y="1374019"/>
                </a:cubicBezTo>
                <a:cubicBezTo>
                  <a:pt x="428171" y="1405467"/>
                  <a:pt x="580571" y="1419981"/>
                  <a:pt x="604761" y="1374019"/>
                </a:cubicBezTo>
                <a:cubicBezTo>
                  <a:pt x="628951" y="1328057"/>
                  <a:pt x="575733" y="1144210"/>
                  <a:pt x="517676" y="1098248"/>
                </a:cubicBezTo>
                <a:cubicBezTo>
                  <a:pt x="459619" y="1052286"/>
                  <a:pt x="328991" y="1074058"/>
                  <a:pt x="256419" y="1098248"/>
                </a:cubicBezTo>
                <a:cubicBezTo>
                  <a:pt x="183848" y="1122439"/>
                  <a:pt x="123371" y="1170820"/>
                  <a:pt x="82247" y="1243391"/>
                </a:cubicBezTo>
                <a:cubicBezTo>
                  <a:pt x="41123" y="1315962"/>
                  <a:pt x="0" y="1439333"/>
                  <a:pt x="9676" y="1533676"/>
                </a:cubicBezTo>
                <a:cubicBezTo>
                  <a:pt x="19352" y="1628019"/>
                  <a:pt x="70152" y="1753810"/>
                  <a:pt x="140304" y="1809448"/>
                </a:cubicBezTo>
                <a:cubicBezTo>
                  <a:pt x="210456" y="1865086"/>
                  <a:pt x="307219" y="1865086"/>
                  <a:pt x="430590" y="1867505"/>
                </a:cubicBezTo>
                <a:cubicBezTo>
                  <a:pt x="553961" y="1869924"/>
                  <a:pt x="717247" y="1846943"/>
                  <a:pt x="880533" y="1823962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798" kern="0" dirty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37" name="Picture 36" descr="Battery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044" y="3033086"/>
            <a:ext cx="2541744" cy="1812373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1658758" y="2991962"/>
            <a:ext cx="143001" cy="135311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>
            <a:glow rad="228600">
              <a:srgbClr val="F79646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algn="ctr">
              <a:defRPr/>
            </a:pPr>
            <a:endParaRPr lang="en-US" sz="1798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295" y="3333045"/>
            <a:ext cx="1670706" cy="35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98" b="1" kern="0" dirty="0">
                <a:solidFill>
                  <a:sysClr val="windowText" lastClr="000000"/>
                </a:solidFill>
              </a:rPr>
              <a:t>Chemical Energy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584" y="838288"/>
            <a:ext cx="1276732" cy="35361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98" b="1" kern="0" dirty="0">
                <a:solidFill>
                  <a:sysClr val="windowText" lastClr="000000"/>
                </a:solidFill>
              </a:rPr>
              <a:t>Heat Energy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92633" y="838288"/>
            <a:ext cx="1287942" cy="35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98" b="1" kern="0" dirty="0">
                <a:solidFill>
                  <a:sysClr val="windowText" lastClr="000000"/>
                </a:solidFill>
              </a:rPr>
              <a:t>Light Energy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62841" y="2370394"/>
            <a:ext cx="1662698" cy="353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98" b="1" kern="0" dirty="0">
                <a:solidFill>
                  <a:sysClr val="windowText" lastClr="000000"/>
                </a:solidFill>
              </a:rPr>
              <a:t>Electrical Energy</a:t>
            </a:r>
          </a:p>
        </p:txBody>
      </p:sp>
      <p:sp>
        <p:nvSpPr>
          <p:cNvPr id="43" name="Litebulb"/>
          <p:cNvSpPr>
            <a:spLocks noEditPoints="1" noChangeArrowheads="1"/>
          </p:cNvSpPr>
          <p:nvPr/>
        </p:nvSpPr>
        <p:spPr bwMode="auto">
          <a:xfrm>
            <a:off x="2059280" y="845151"/>
            <a:ext cx="366770" cy="528300"/>
          </a:xfrm>
          <a:custGeom>
            <a:avLst/>
            <a:gdLst>
              <a:gd name="T0" fmla="*/ 66191665 w 21600"/>
              <a:gd name="T1" fmla="*/ 0 h 21600"/>
              <a:gd name="T2" fmla="*/ 132382965 w 21600"/>
              <a:gd name="T3" fmla="*/ 196240954 h 21600"/>
              <a:gd name="T4" fmla="*/ 0 w 21600"/>
              <a:gd name="T5" fmla="*/ 196240954 h 21600"/>
              <a:gd name="T6" fmla="*/ 66191665 w 21600"/>
              <a:gd name="T7" fmla="*/ 544693928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/>
          <a:lstStyle/>
          <a:p>
            <a:endParaRPr lang="en-US" sz="1798" dirty="0">
              <a:latin typeface="Constant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8757" y="3713693"/>
            <a:ext cx="1257426" cy="1065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</p:spTree>
    <p:extLst>
      <p:ext uri="{BB962C8B-B14F-4D97-AF65-F5344CB8AC3E}">
        <p14:creationId xmlns:p14="http://schemas.microsoft.com/office/powerpoint/2010/main" val="34153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3.08642E-6 L -0.01858 0.00463 L -0.04011 0.00926 L -0.0566 0.00926 L -0.07483 0.00093 L -0.08038 -0.00771 L -0.08524 -0.02191 L -0.09045 -0.04352 L -0.09288 -0.0716 L -0.0882 -0.0929 L -0.08316 -0.11327 L -0.07674 -0.12376 L -0.06389 -0.1395 L -0.04636 -0.1429 L -0.03663 -0.13518 L -0.03038 -0.11512 L -0.02726 -0.0929 L -0.02761 -0.08117 L -0.03559 -0.08117 L -0.04115 -0.07963 L -0.05382 -0.08549 L -0.06059 -0.10031 L -0.0658 -0.13364 L -0.06823 -0.15802 L -0.06684 -0.18333 L -0.06511 -0.19043 L -0.06024 -0.20092 L -0.04445 -0.21018 L -0.02517 -0.21821 L -0.02031 -0.21389 L -0.01441 -0.20247 L -0.01094 -0.18518 L -0.01215 -0.16666 L -0.01441 -0.15586 L -0.01892 -0.15277 L -0.03038 -0.16512 L -0.04636 -0.19568 L -0.04965 -0.21142 L -0.05017 -0.22068 L -0.0441 -0.2429 L -0.02361 -0.27407 L -0.0059 -0.2821 L 0.00937 -0.28642 L 0.02014 -0.2821 L 0.02483 -0.27253 L 0.02621 -0.24876 L 0.02517 -0.23456 L 0.02309 -0.22747 L 0.01719 -0.22531 L 0.0033 -0.23302 L -0.01163 -0.24598 L -0.02101 -0.26605 L -0.02031 -0.28055 L -0.01632 -0.29784 L -0.00677 -0.32222 L 0.00608 -0.33858 L 0.02691 -0.33796 L 0.05104 -0.33086 " pathEditMode="relative" rAng="0" ptsTypes="AAAAAAAAAAAAAAAAAAAAAAAAAAAAAAAAAAAAAAAAAAAAAAAAAAAAAAAAAA">
                                      <p:cBhvr>
                                        <p:cTn id="5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1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9" grpId="0"/>
      <p:bldP spid="40" grpId="0" animBg="1"/>
      <p:bldP spid="41" grpId="0"/>
      <p:bldP spid="42" grpId="0"/>
      <p:bldP spid="4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MODULE-13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775" y="1049118"/>
            <a:ext cx="2982352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2398" b="1" dirty="0">
                <a:latin typeface="Bookman Old Style" pitchFamily="18" charset="0"/>
              </a:rPr>
              <a:t>Electrical power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60" y="1606924"/>
            <a:ext cx="6508898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Commercial unit of electrical energy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214" y="59476"/>
            <a:ext cx="8921427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133" y="2186642"/>
            <a:ext cx="2171982" cy="461238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Define 1J </a:t>
            </a:r>
          </a:p>
        </p:txBody>
      </p:sp>
    </p:spTree>
    <p:extLst>
      <p:ext uri="{BB962C8B-B14F-4D97-AF65-F5344CB8AC3E}">
        <p14:creationId xmlns:p14="http://schemas.microsoft.com/office/powerpoint/2010/main" val="32291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teducare\videos\E52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672" y="2351946"/>
            <a:ext cx="1657340" cy="189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14120" y="116712"/>
            <a:ext cx="2377778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3996" b="1" dirty="0">
                <a:ln w="11430"/>
                <a:solidFill>
                  <a:srgbClr val="0055F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oper Black" pitchFamily="18" charset="0"/>
                <a:cs typeface="Arial" charset="0"/>
              </a:rPr>
              <a:t>POWER</a:t>
            </a: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476867" y="731954"/>
            <a:ext cx="622286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98" b="1" dirty="0">
                <a:solidFill>
                  <a:srgbClr val="C00000"/>
                </a:solidFill>
                <a:latin typeface="Arial Black" pitchFamily="34" charset="0"/>
              </a:rPr>
              <a:t>Power is defined as the work done per unit time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744092" y="1283893"/>
            <a:ext cx="3127654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98" b="1" dirty="0">
                <a:solidFill>
                  <a:schemeClr val="accent6">
                    <a:lumMod val="75000"/>
                  </a:schemeClr>
                </a:solidFill>
              </a:rPr>
              <a:t>Power is a scalar quantity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578383" y="1321958"/>
            <a:ext cx="2055497" cy="58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99" dirty="0">
                <a:solidFill>
                  <a:srgbClr val="002060"/>
                </a:solidFill>
                <a:latin typeface="Elephant" pitchFamily="18" charset="0"/>
              </a:rPr>
              <a:t>Power =</a:t>
            </a:r>
          </a:p>
          <a:p>
            <a:r>
              <a:rPr lang="en-US" sz="1599" dirty="0">
                <a:solidFill>
                  <a:srgbClr val="002060"/>
                </a:solidFill>
              </a:rPr>
              <a:t>               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764724" y="1129631"/>
            <a:ext cx="1137015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dirty="0">
                <a:solidFill>
                  <a:srgbClr val="002060"/>
                </a:solidFill>
                <a:latin typeface="Elephant" pitchFamily="18" charset="0"/>
              </a:rPr>
              <a:t>Work done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0466" y="1517039"/>
            <a:ext cx="1461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088275" y="1559862"/>
            <a:ext cx="662517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dirty="0">
                <a:solidFill>
                  <a:srgbClr val="002060"/>
                </a:solidFill>
                <a:latin typeface="Elephant" pitchFamily="18" charset="0"/>
              </a:rPr>
              <a:t>Time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12851" y="1926534"/>
            <a:ext cx="1275169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398" b="1" dirty="0">
                <a:solidFill>
                  <a:srgbClr val="C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cs typeface="Arial" charset="0"/>
              </a:rPr>
              <a:t>Units</a:t>
            </a:r>
          </a:p>
        </p:txBody>
      </p: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778195" y="3336670"/>
            <a:ext cx="1145407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watt =</a:t>
            </a:r>
          </a:p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               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2002001" y="3073451"/>
            <a:ext cx="724207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Joule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090818" y="3580545"/>
            <a:ext cx="682568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Sec 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3520335"/>
            <a:ext cx="913554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3005" y="2387772"/>
            <a:ext cx="629718" cy="461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398" b="1" dirty="0">
                <a:solidFill>
                  <a:srgbClr val="960A8F"/>
                </a:solidFill>
                <a:latin typeface="Rockwell Extra Bold" pitchFamily="18" charset="0"/>
                <a:cs typeface="Arial" charset="0"/>
              </a:rPr>
              <a:t>S.I.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80012" y="2479762"/>
            <a:ext cx="1047715" cy="461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398" b="1" dirty="0">
                <a:solidFill>
                  <a:srgbClr val="960A8F"/>
                </a:solidFill>
                <a:latin typeface="Rockwell Extra Bold" pitchFamily="18" charset="0"/>
                <a:cs typeface="Arial" charset="0"/>
              </a:rPr>
              <a:t>C.G.S.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4939959" y="3060566"/>
            <a:ext cx="677956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 Erg 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952648" y="3491648"/>
            <a:ext cx="682568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dirty="0">
                <a:solidFill>
                  <a:srgbClr val="520690"/>
                </a:solidFill>
                <a:latin typeface="Elephant" pitchFamily="18" charset="0"/>
              </a:rPr>
              <a:t> Sec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009745" y="3491648"/>
            <a:ext cx="730843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91964" y="3348071"/>
            <a:ext cx="299804" cy="3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98" dirty="0">
                <a:solidFill>
                  <a:srgbClr val="C00000"/>
                </a:solidFill>
                <a:latin typeface="Elephant" pitchFamily="18" charset="0"/>
              </a:rPr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12305" y="3068696"/>
            <a:ext cx="319023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dirty="0">
                <a:solidFill>
                  <a:srgbClr val="C00000"/>
                </a:solidFill>
                <a:latin typeface="Elephant" pitchFamily="18" charset="0"/>
              </a:rPr>
              <a:t>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04295" y="3520336"/>
            <a:ext cx="319023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dirty="0">
                <a:solidFill>
                  <a:srgbClr val="C00000"/>
                </a:solidFill>
                <a:latin typeface="Elephant" pitchFamily="18" charset="0"/>
              </a:rPr>
              <a:t>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3267" y="4195786"/>
            <a:ext cx="1291030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998" b="1" dirty="0">
                <a:solidFill>
                  <a:srgbClr val="E105B2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doni MT Black" pitchFamily="18" charset="0"/>
                <a:cs typeface="Arial" charset="0"/>
              </a:rPr>
              <a:t>1 watt 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1812305" y="4227568"/>
            <a:ext cx="4415512" cy="61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98" b="1" dirty="0">
                <a:latin typeface="Comic Sans MS" pitchFamily="66" charset="0"/>
              </a:rPr>
              <a:t>Power developed or used is one watt </a:t>
            </a:r>
          </a:p>
          <a:p>
            <a:r>
              <a:rPr lang="en-US" sz="1698" b="1" dirty="0">
                <a:latin typeface="Comic Sans MS" pitchFamily="66" charset="0"/>
              </a:rPr>
              <a:t>when one joule of work is done in 1 sec</a:t>
            </a:r>
          </a:p>
        </p:txBody>
      </p: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844198" y="3797336"/>
            <a:ext cx="600148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99" b="1" dirty="0">
                <a:solidFill>
                  <a:schemeClr val="tx2"/>
                </a:solidFill>
                <a:latin typeface="Comic Sans MS" pitchFamily="66" charset="0"/>
              </a:rPr>
              <a:t>(W)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2284946" y="2111801"/>
            <a:ext cx="723229" cy="37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04041" y="2111801"/>
            <a:ext cx="564627" cy="414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6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4" grpId="0" build="p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1007" y="180016"/>
            <a:ext cx="2740662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98" b="1" dirty="0">
                <a:solidFill>
                  <a:srgbClr val="C00000"/>
                </a:solidFill>
                <a:latin typeface="Century" pitchFamily="18" charset="0"/>
              </a:rPr>
              <a:t>Higher units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440374" y="241404"/>
            <a:ext cx="1055081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98" b="1" dirty="0">
                <a:solidFill>
                  <a:srgbClr val="960A8F"/>
                </a:solidFill>
              </a:rPr>
              <a:t>kilowatt</a:t>
            </a:r>
            <a:endParaRPr lang="en-US" sz="1998" dirty="0">
              <a:solidFill>
                <a:srgbClr val="960A8F"/>
              </a:solidFill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06187" y="211163"/>
            <a:ext cx="3102940" cy="428802"/>
            <a:chOff x="4179887" y="0"/>
            <a:chExt cx="3105875" cy="42892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179887" y="0"/>
              <a:ext cx="1498966" cy="384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98" b="1" dirty="0"/>
                <a:t>(1 kilowatt  =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959475" y="44449"/>
              <a:ext cx="1326287" cy="384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98" b="1" dirty="0"/>
                <a:t>1000 watt )</a:t>
              </a: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1007" y="3637564"/>
            <a:ext cx="239173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398" dirty="0">
                <a:solidFill>
                  <a:srgbClr val="C00000"/>
                </a:solidFill>
                <a:latin typeface="Elephant" pitchFamily="18" charset="0"/>
              </a:rPr>
              <a:t>Horsepower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84877" y="4075248"/>
            <a:ext cx="2215223" cy="3997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latin typeface="Comic Sans MS" pitchFamily="66" charset="0"/>
              </a:rPr>
              <a:t>1 horsepower  =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75765" y="4094340"/>
            <a:ext cx="1211070" cy="368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798" b="1" dirty="0">
                <a:latin typeface="Comic Sans MS" pitchFamily="66" charset="0"/>
              </a:rPr>
              <a:t>746 watt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984397" y="1144322"/>
            <a:ext cx="1522590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99" b="1" dirty="0"/>
              <a:t>Power =               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180264" y="981278"/>
            <a:ext cx="737020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Work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80265" y="1350506"/>
            <a:ext cx="639488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180264" y="1350506"/>
            <a:ext cx="650538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Time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2464165" y="577177"/>
            <a:ext cx="4655442" cy="52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797" b="1" dirty="0">
                <a:ln w="11430"/>
                <a:solidFill>
                  <a:srgbClr val="0055F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Commercial </a:t>
            </a:r>
            <a:r>
              <a:rPr lang="en-US" sz="2797" b="1" dirty="0" smtClean="0">
                <a:ln w="11430"/>
                <a:solidFill>
                  <a:srgbClr val="0055F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unit of energy</a:t>
            </a:r>
            <a:endParaRPr lang="en-US" sz="2797" b="1" dirty="0">
              <a:ln w="11430"/>
              <a:solidFill>
                <a:srgbClr val="0055FE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Curved Left Arrow 14"/>
          <p:cNvSpPr/>
          <p:nvPr/>
        </p:nvSpPr>
        <p:spPr>
          <a:xfrm rot="861987">
            <a:off x="3145106" y="1078439"/>
            <a:ext cx="1368155" cy="2488529"/>
          </a:xfrm>
          <a:prstGeom prst="curvedLeftArrow">
            <a:avLst/>
          </a:prstGeom>
          <a:solidFill>
            <a:srgbClr val="E105B2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8" dirty="0">
              <a:solidFill>
                <a:schemeClr val="tx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984397" y="1880875"/>
            <a:ext cx="1522590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99" b="1" dirty="0"/>
              <a:t>Power =              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996285" y="2111801"/>
            <a:ext cx="13703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385180" y="2111801"/>
            <a:ext cx="604094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Time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996286" y="1743841"/>
            <a:ext cx="1239064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Energy Used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29287" y="2510015"/>
            <a:ext cx="1480894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Energy Used  = </a:t>
            </a: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2088275" y="2479760"/>
            <a:ext cx="2055497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99" b="1" dirty="0"/>
              <a:t>Power  X Time               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9287" y="2890663"/>
            <a:ext cx="1616446" cy="33824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ENERGY USED  = 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057190" y="2876268"/>
            <a:ext cx="713657" cy="33842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 smtClean="0"/>
              <a:t>kW-hr</a:t>
            </a:r>
            <a:endParaRPr lang="en-US" sz="1599" b="1" dirty="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088275" y="3256915"/>
            <a:ext cx="676162" cy="3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99" b="1" dirty="0"/>
              <a:t>1 unit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989273" y="1350506"/>
            <a:ext cx="3105317" cy="761295"/>
          </a:xfrm>
          <a:prstGeom prst="wedgeRoundRectCallout">
            <a:avLst>
              <a:gd name="adj1" fmla="val -53857"/>
              <a:gd name="adj2" fmla="val 1048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Watt changes to kW</a:t>
            </a:r>
          </a:p>
          <a:p>
            <a:pPr algn="ctr"/>
            <a:r>
              <a:rPr lang="en-US" sz="1798" b="1" dirty="0"/>
              <a:t>Second changes to Hour (</a:t>
            </a:r>
            <a:r>
              <a:rPr lang="en-US" sz="1798" b="1" dirty="0" err="1"/>
              <a:t>hr</a:t>
            </a:r>
            <a:r>
              <a:rPr lang="en-US" sz="1798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3" grpId="0"/>
      <p:bldP spid="33" grpId="0"/>
      <p:bldP spid="35" grpId="0"/>
      <p:bldP spid="36" grpId="0"/>
      <p:bldP spid="37" grpId="0"/>
      <p:bldP spid="38" grpId="0"/>
      <p:bldP spid="39" grpId="0" animBg="1"/>
      <p:bldP spid="40" grpId="0" animBg="1"/>
      <p:bldP spid="42" grpId="0"/>
      <p:bldP spid="16" grpId="0" animBg="1"/>
      <p:bldP spid="16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MODULE-14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565" y="59476"/>
            <a:ext cx="8942076" cy="685166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95" b="1" dirty="0"/>
              <a:t>WORK &amp; ENERGY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565" y="968570"/>
            <a:ext cx="6353673" cy="1199367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>
                <a:latin typeface="Bookman Old Style" pitchFamily="18" charset="0"/>
              </a:rPr>
              <a:t>Electrical energy used</a:t>
            </a:r>
            <a:r>
              <a:rPr lang="en-US" sz="2398" b="1" dirty="0" smtClean="0">
                <a:latin typeface="Bookman Old Style" pitchFamily="18" charset="0"/>
              </a:rPr>
              <a:t>,</a:t>
            </a:r>
          </a:p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 smtClean="0">
                <a:latin typeface="Bookman Old Style" pitchFamily="18" charset="0"/>
              </a:rPr>
              <a:t>Heat energy = Power x time</a:t>
            </a:r>
          </a:p>
          <a:p>
            <a:pPr marL="342591" indent="-342591" algn="ctr">
              <a:buFont typeface="Wingdings" panose="05000000000000000000" pitchFamily="2" charset="2"/>
              <a:buChar char="§"/>
            </a:pPr>
            <a:r>
              <a:rPr lang="en-US" sz="2398" b="1" dirty="0" smtClean="0">
                <a:latin typeface="Bookman Old Style" pitchFamily="18" charset="0"/>
              </a:rPr>
              <a:t> </a:t>
            </a:r>
            <a:r>
              <a:rPr lang="en-US" sz="2398" b="1" dirty="0">
                <a:latin typeface="Bookman Old Style" pitchFamily="18" charset="0"/>
              </a:rPr>
              <a:t>H = P t</a:t>
            </a:r>
            <a:r>
              <a:rPr lang="en-US" sz="2398" b="1" baseline="30000" dirty="0">
                <a:latin typeface="Bookman Old Style" pitchFamily="18" charset="0"/>
              </a:rPr>
              <a:t>  </a:t>
            </a:r>
            <a:endParaRPr lang="en-US" sz="2398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bulb of 40 W is used for 12.5 h each day for 30 days. Calculate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electrical energy consumed.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20621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7475" y="1102725"/>
            <a:ext cx="24149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of the lamp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13083" y="1102725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05970" y="1391861"/>
            <a:ext cx="24149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Time for which bulb </a:t>
            </a:r>
          </a:p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is used for each day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611578" y="1514971"/>
            <a:ext cx="998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12.5 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2006" y="201358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58292" y="2013582"/>
            <a:ext cx="22083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consumed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20749" y="2013582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7882" y="2423683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78727" y="2405787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63285" y="2405787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 × t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6" y="283301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47664" y="2815120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32222" y="2815120"/>
            <a:ext cx="1765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Power in watt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566597" y="2815120"/>
            <a:ext cx="17347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Time in hours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6091" y="314085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538139" y="314085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922697" y="3140854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1388" y="3140854"/>
            <a:ext cx="771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12.5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327" y="3457332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40098" y="3457332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917933" y="3457332"/>
            <a:ext cx="1175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500 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Wh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33898" y="3787652"/>
            <a:ext cx="2121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Electrical energy consumed in 30 days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32582" y="3910762"/>
            <a:ext cx="1226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0.5 kWh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612702" y="3908222"/>
            <a:ext cx="1050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 30 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Wh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18968" y="3327274"/>
            <a:ext cx="887330" cy="656306"/>
            <a:chOff x="4200189" y="2614038"/>
            <a:chExt cx="942322" cy="656306"/>
          </a:xfrm>
        </p:grpSpPr>
        <p:sp>
          <p:nvSpPr>
            <p:cNvPr id="43" name="TextBox 42"/>
            <p:cNvSpPr txBox="1"/>
            <p:nvPr/>
          </p:nvSpPr>
          <p:spPr>
            <a:xfrm>
              <a:off x="4200189" y="2614038"/>
              <a:ext cx="9423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1000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388445" y="2942191"/>
              <a:ext cx="56580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29369" y="4203150"/>
            <a:ext cx="1175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 kWh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04684" y="454170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80772" y="4541704"/>
            <a:ext cx="3709891" cy="51363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electrical energy consumed by the bulb for 30 days is 15 kWh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386357" y="3474186"/>
            <a:ext cx="12266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0.5 kWh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3827" y="347076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7886" y="346746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kWh</a:t>
            </a:r>
          </a:p>
        </p:txBody>
      </p:sp>
    </p:spTree>
    <p:extLst>
      <p:ext uri="{BB962C8B-B14F-4D97-AF65-F5344CB8AC3E}">
        <p14:creationId xmlns:p14="http://schemas.microsoft.com/office/powerpoint/2010/main" val="9928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8" grpId="0"/>
      <p:bldP spid="46" grpId="0" animBg="1"/>
      <p:bldP spid="47" grpId="0" animBg="1"/>
      <p:bldP spid="49" grpId="0"/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697982" cy="896875"/>
            <a:chOff x="426720" y="195486"/>
            <a:chExt cx="6697982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3" y="195486"/>
              <a:ext cx="6396769" cy="896875"/>
              <a:chOff x="695857" y="-14311"/>
              <a:chExt cx="6131604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7" y="13884"/>
                <a:ext cx="5364670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sz="1600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724693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electric iron is rated at 750 W, 230 V. Calculate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electrical energy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consumed by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iron in 16 hours.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31640" y="1093200"/>
            <a:ext cx="1258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28109" y="1093200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750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31640" y="1359575"/>
            <a:ext cx="1258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28109" y="135957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16 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2006" y="165354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79549" y="1635646"/>
            <a:ext cx="182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used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48787" y="1635646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7882" y="208559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78727" y="206769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63285" y="2067694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 × t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6" y="247153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47664" y="2453636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32222" y="2453636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Power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81886" y="2471532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Time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922697" y="2779370"/>
            <a:ext cx="873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0.75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37309" y="2779370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16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17933" y="3154501"/>
            <a:ext cx="1175322" cy="3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12 kWh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724400" y="1114100"/>
            <a:ext cx="120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0.75 kW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693329" y="1037112"/>
            <a:ext cx="720471" cy="656306"/>
            <a:chOff x="4200189" y="2614038"/>
            <a:chExt cx="942322" cy="656306"/>
          </a:xfrm>
        </p:grpSpPr>
        <p:sp>
          <p:nvSpPr>
            <p:cNvPr id="43" name="TextBox 42"/>
            <p:cNvSpPr txBox="1"/>
            <p:nvPr/>
          </p:nvSpPr>
          <p:spPr>
            <a:xfrm>
              <a:off x="4200189" y="2614038"/>
              <a:ext cx="9423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750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37563" y="2931790"/>
              <a:ext cx="797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1000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360157" y="2942191"/>
              <a:ext cx="622388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513306" y="111410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257128" y="111410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4684" y="3638550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80772" y="3638550"/>
            <a:ext cx="3709891" cy="51363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electrical energy consumed by the iron in 16 hours is 12 kWh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6" grpId="0"/>
      <p:bldP spid="27" grpId="0"/>
      <p:bldP spid="28" grpId="0"/>
      <p:bldP spid="31" grpId="0"/>
      <p:bldP spid="32" grpId="0"/>
      <p:bldP spid="42" grpId="0"/>
      <p:bldP spid="38" grpId="0"/>
      <p:bldP spid="46" grpId="0"/>
      <p:bldP spid="55" grpId="0"/>
      <p:bldP spid="56" grpId="0" animBg="1"/>
      <p:bldP spid="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955155" cy="867678"/>
            <a:chOff x="426720" y="195486"/>
            <a:chExt cx="6955155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653943" cy="867678"/>
              <a:chOff x="695856" y="-14311"/>
              <a:chExt cx="6378118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378118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5916426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electric bulb of 60 W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is used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for 6 h per day. Calculate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‘units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’ of energy consumed in one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day by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bulb.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90" y="3739575"/>
                <a:ext cx="455573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3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31640" y="1093200"/>
            <a:ext cx="1258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28109" y="109320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60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31640" y="1597085"/>
            <a:ext cx="1258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28109" y="1597085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6 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2006" y="189105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79550" y="1873156"/>
            <a:ext cx="12586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32282" y="1873156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7882" y="232310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78727" y="230520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63285" y="2305204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 × t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2006" y="270904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04950" y="2691146"/>
            <a:ext cx="927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26991" y="2691146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Power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13522" y="2691146"/>
            <a:ext cx="1478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Time taken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17466" y="3016880"/>
            <a:ext cx="822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0.06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32078" y="301688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59632" y="3601348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4950" y="3601348"/>
            <a:ext cx="913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412702" y="3601348"/>
            <a:ext cx="1388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0.36 units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27201" y="1357139"/>
            <a:ext cx="120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0.06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418110" y="3313316"/>
            <a:ext cx="1380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0.36 kW 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2006" y="401832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2" y="4011910"/>
            <a:ext cx="4752530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The energy consumed by the bulb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is 0.36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‘units’.</a:t>
            </a:r>
          </a:p>
        </p:txBody>
      </p:sp>
    </p:spTree>
    <p:extLst>
      <p:ext uri="{BB962C8B-B14F-4D97-AF65-F5344CB8AC3E}">
        <p14:creationId xmlns:p14="http://schemas.microsoft.com/office/powerpoint/2010/main" val="10642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MODULE-15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140228"/>
            <a:ext cx="4181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/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Work , Energy and Power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784752"/>
            <a:ext cx="7391400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Relation between commercial &amp; SI unit of energy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Numerical based on Electrical Power</a:t>
            </a:r>
          </a:p>
        </p:txBody>
      </p:sp>
    </p:spTree>
    <p:extLst>
      <p:ext uri="{BB962C8B-B14F-4D97-AF65-F5344CB8AC3E}">
        <p14:creationId xmlns:p14="http://schemas.microsoft.com/office/powerpoint/2010/main" val="40383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006" y="272005"/>
            <a:ext cx="6699397" cy="3997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sz="1998" dirty="0">
                <a:solidFill>
                  <a:srgbClr val="C00000"/>
                </a:solidFill>
                <a:latin typeface="Comic Sans MS" pitchFamily="66" charset="0"/>
              </a:rPr>
              <a:t>  </a:t>
            </a:r>
            <a:r>
              <a:rPr lang="en-US" sz="1998" dirty="0">
                <a:solidFill>
                  <a:srgbClr val="FFFF00"/>
                </a:solidFill>
                <a:latin typeface="Comic Sans MS" pitchFamily="66" charset="0"/>
              </a:rPr>
              <a:t>Relation between </a:t>
            </a:r>
            <a:r>
              <a:rPr lang="en-US" sz="1998" dirty="0">
                <a:solidFill>
                  <a:srgbClr val="0055FE"/>
                </a:solidFill>
                <a:latin typeface="Comic Sans MS" pitchFamily="66" charset="0"/>
              </a:rPr>
              <a:t>Commercial </a:t>
            </a:r>
            <a:r>
              <a:rPr lang="en-US" sz="1998" dirty="0">
                <a:solidFill>
                  <a:srgbClr val="FFFF00"/>
                </a:solidFill>
                <a:latin typeface="Comic Sans MS" pitchFamily="66" charset="0"/>
              </a:rPr>
              <a:t>&amp;</a:t>
            </a:r>
            <a:r>
              <a:rPr lang="en-US" sz="1998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998" dirty="0">
                <a:solidFill>
                  <a:srgbClr val="0055FE"/>
                </a:solidFill>
                <a:latin typeface="Comic Sans MS" pitchFamily="66" charset="0"/>
              </a:rPr>
              <a:t>S.I. </a:t>
            </a:r>
            <a:r>
              <a:rPr lang="en-US" sz="1998" dirty="0">
                <a:solidFill>
                  <a:srgbClr val="FFFF00"/>
                </a:solidFill>
                <a:latin typeface="Comic Sans MS" pitchFamily="66" charset="0"/>
              </a:rPr>
              <a:t>unit of work    </a:t>
            </a:r>
          </a:p>
        </p:txBody>
      </p:sp>
      <p:sp>
        <p:nvSpPr>
          <p:cNvPr id="3" name="TextBox 48"/>
          <p:cNvSpPr txBox="1">
            <a:spLocks noChangeArrowheads="1"/>
          </p:cNvSpPr>
          <p:nvPr/>
        </p:nvSpPr>
        <p:spPr bwMode="auto">
          <a:xfrm>
            <a:off x="1222302" y="944934"/>
            <a:ext cx="2690032" cy="39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/>
              <a:t>WORK  =  </a:t>
            </a:r>
            <a:r>
              <a:rPr lang="en-US" sz="1998" b="1" dirty="0" smtClean="0"/>
              <a:t>Power </a:t>
            </a:r>
            <a:r>
              <a:rPr lang="en-US" sz="1998" b="1" dirty="0"/>
              <a:t>X </a:t>
            </a:r>
            <a:r>
              <a:rPr lang="en-US" sz="1998" b="1" dirty="0" smtClean="0"/>
              <a:t>Time</a:t>
            </a:r>
            <a:endParaRPr lang="en-US" sz="1998" b="1" dirty="0"/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152400" y="1283892"/>
            <a:ext cx="1262318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>
                <a:solidFill>
                  <a:srgbClr val="960A8F"/>
                </a:solidFill>
                <a:latin typeface="Arial" charset="0"/>
                <a:cs typeface="Arial" charset="0"/>
              </a:rPr>
              <a:t>S.I. unit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664540"/>
            <a:ext cx="3622639" cy="39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solidFill>
                  <a:srgbClr val="960A8F"/>
                </a:solidFill>
                <a:latin typeface="Arial" charset="0"/>
                <a:cs typeface="Arial" charset="0"/>
              </a:rPr>
              <a:t>Commercial unit   =     kW-hr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892407" y="2057876"/>
            <a:ext cx="1598720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98" b="1" dirty="0"/>
              <a:t>1</a:t>
            </a:r>
            <a:r>
              <a:rPr lang="en-US" sz="1998" b="1" dirty="0">
                <a:solidFill>
                  <a:srgbClr val="960A8F"/>
                </a:solidFill>
              </a:rPr>
              <a:t>kW - hr</a:t>
            </a: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1983505" y="2072151"/>
            <a:ext cx="312617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endParaRPr lang="en-US" sz="1998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460" y="2052767"/>
            <a:ext cx="1180641" cy="39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latin typeface="Arial" charset="0"/>
                <a:cs typeface="Arial" charset="0"/>
              </a:rPr>
              <a:t>1ooo W </a:t>
            </a: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1997779" y="2524169"/>
            <a:ext cx="312617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>
                <a:solidFill>
                  <a:schemeClr val="accent6">
                    <a:lumMod val="50000"/>
                  </a:schemeClr>
                </a:solidFill>
              </a:rPr>
              <a:t>=</a:t>
            </a:r>
            <a:endParaRPr lang="en-US" sz="1998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0682" y="2518279"/>
            <a:ext cx="1714204" cy="39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latin typeface="Arial" charset="0"/>
                <a:cs typeface="Arial" charset="0"/>
              </a:rPr>
              <a:t>36 x 10</a:t>
            </a:r>
            <a:r>
              <a:rPr lang="en-US" sz="1998" b="1" baseline="30000" dirty="0">
                <a:latin typeface="Arial" charset="0"/>
                <a:cs typeface="Arial" charset="0"/>
              </a:rPr>
              <a:t>5</a:t>
            </a:r>
            <a:r>
              <a:rPr lang="en-US" sz="1998" b="1" dirty="0">
                <a:latin typeface="Arial" charset="0"/>
                <a:cs typeface="Arial" charset="0"/>
              </a:rPr>
              <a:t>  </a:t>
            </a:r>
            <a:r>
              <a:rPr lang="en-US" sz="1998" b="1" dirty="0">
                <a:solidFill>
                  <a:srgbClr val="0055FE"/>
                </a:solidFill>
                <a:latin typeface="Arial" charset="0"/>
                <a:cs typeface="Arial" charset="0"/>
              </a:rPr>
              <a:t>W.s</a:t>
            </a:r>
            <a:endParaRPr lang="en-US" sz="1998" b="1" baseline="30000" dirty="0">
              <a:solidFill>
                <a:srgbClr val="0055FE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56"/>
          <p:cNvSpPr txBox="1">
            <a:spLocks noChangeArrowheads="1"/>
          </p:cNvSpPr>
          <p:nvPr/>
        </p:nvSpPr>
        <p:spPr bwMode="auto">
          <a:xfrm>
            <a:off x="892407" y="2514653"/>
            <a:ext cx="1606650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98" b="1" dirty="0"/>
              <a:t>1</a:t>
            </a:r>
            <a:r>
              <a:rPr lang="en-US" sz="1998" b="1" dirty="0">
                <a:solidFill>
                  <a:srgbClr val="960A8F"/>
                </a:solidFill>
              </a:rPr>
              <a:t>kW - hr</a:t>
            </a:r>
          </a:p>
        </p:txBody>
      </p:sp>
      <p:sp>
        <p:nvSpPr>
          <p:cNvPr id="12" name="TextBox 57"/>
          <p:cNvSpPr txBox="1">
            <a:spLocks noChangeArrowheads="1"/>
          </p:cNvSpPr>
          <p:nvPr/>
        </p:nvSpPr>
        <p:spPr bwMode="auto">
          <a:xfrm>
            <a:off x="1120795" y="2952397"/>
            <a:ext cx="1226003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98" b="1" dirty="0">
                <a:solidFill>
                  <a:srgbClr val="960A8F"/>
                </a:solidFill>
              </a:rPr>
              <a:t>kW - hr</a:t>
            </a: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2002537" y="2961914"/>
            <a:ext cx="312617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endParaRPr lang="en-US" sz="1998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7963" y="2963857"/>
            <a:ext cx="2138350" cy="399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latin typeface="Arial" charset="0"/>
                <a:cs typeface="Arial" charset="0"/>
              </a:rPr>
              <a:t>36 x 10</a:t>
            </a:r>
            <a:r>
              <a:rPr lang="en-US" sz="1998" b="1" baseline="30000" dirty="0">
                <a:latin typeface="Arial" charset="0"/>
                <a:cs typeface="Arial" charset="0"/>
              </a:rPr>
              <a:t>5</a:t>
            </a:r>
            <a:r>
              <a:rPr lang="en-US" sz="1998" b="1" dirty="0">
                <a:latin typeface="Arial" charset="0"/>
                <a:cs typeface="Arial" charset="0"/>
              </a:rPr>
              <a:t>  </a:t>
            </a:r>
            <a:r>
              <a:rPr lang="en-US" sz="1998" b="1" dirty="0">
                <a:solidFill>
                  <a:srgbClr val="0055FE"/>
                </a:solidFill>
                <a:latin typeface="Comic Sans MS" pitchFamily="66" charset="0"/>
                <a:cs typeface="Arial" charset="0"/>
              </a:rPr>
              <a:t>JOULE</a:t>
            </a:r>
            <a:endParaRPr lang="en-US" sz="1998" b="1" baseline="30000" dirty="0">
              <a:solidFill>
                <a:srgbClr val="0055FE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5" name="TextBox 60"/>
          <p:cNvSpPr txBox="1">
            <a:spLocks noChangeArrowheads="1"/>
          </p:cNvSpPr>
          <p:nvPr/>
        </p:nvSpPr>
        <p:spPr bwMode="auto">
          <a:xfrm>
            <a:off x="892407" y="2973016"/>
            <a:ext cx="341444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>
                <a:latin typeface="Comic Sans MS" pitchFamily="66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2408" y="3447115"/>
            <a:ext cx="3333084" cy="3997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998" b="1" dirty="0">
                <a:latin typeface="Comic Sans MS" pitchFamily="66" charset="0"/>
              </a:rPr>
              <a:t>1 kW – hr = 3.6 x 10</a:t>
            </a:r>
            <a:r>
              <a:rPr lang="en-US" sz="1998" b="1" baseline="30000" dirty="0">
                <a:latin typeface="Comic Sans MS" pitchFamily="66" charset="0"/>
              </a:rPr>
              <a:t>6</a:t>
            </a:r>
            <a:r>
              <a:rPr lang="en-US" sz="1998" b="1" dirty="0">
                <a:latin typeface="Comic Sans MS" pitchFamily="66" charset="0"/>
              </a:rPr>
              <a:t> J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46803" y="1290237"/>
            <a:ext cx="1215397" cy="39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 smtClean="0">
                <a:solidFill>
                  <a:srgbClr val="960A8F"/>
                </a:solidFill>
                <a:latin typeface="Arial" charset="0"/>
                <a:cs typeface="Arial" charset="0"/>
              </a:rPr>
              <a:t>  Joule </a:t>
            </a:r>
            <a:r>
              <a:rPr lang="en-US" sz="1998" b="1" dirty="0">
                <a:solidFill>
                  <a:srgbClr val="960A8F"/>
                </a:solidFill>
                <a:latin typeface="Arial" charset="0"/>
                <a:cs typeface="Arial" charset="0"/>
              </a:rPr>
              <a:t>=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62200" y="1283892"/>
            <a:ext cx="1941685" cy="39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98" b="1" dirty="0" smtClean="0">
                <a:solidFill>
                  <a:srgbClr val="960A8F"/>
                </a:solidFill>
                <a:latin typeface="Arial" charset="0"/>
                <a:cs typeface="Arial" charset="0"/>
              </a:rPr>
              <a:t>Watt </a:t>
            </a:r>
            <a:r>
              <a:rPr lang="en-US" sz="1998" b="1" dirty="0">
                <a:solidFill>
                  <a:srgbClr val="960A8F"/>
                </a:solidFill>
                <a:latin typeface="Arial" charset="0"/>
                <a:cs typeface="Arial" charset="0"/>
              </a:rPr>
              <a:t>x </a:t>
            </a:r>
            <a:r>
              <a:rPr lang="en-US" sz="1998" b="1" dirty="0" smtClean="0">
                <a:solidFill>
                  <a:srgbClr val="960A8F"/>
                </a:solidFill>
                <a:latin typeface="Arial" charset="0"/>
                <a:cs typeface="Arial" charset="0"/>
              </a:rPr>
              <a:t>Second</a:t>
            </a:r>
            <a:endParaRPr lang="en-US" sz="1998" b="1" dirty="0">
              <a:solidFill>
                <a:srgbClr val="960A8F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7798" y="2038843"/>
            <a:ext cx="1039707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1998" b="1" dirty="0"/>
              <a:t>х</a:t>
            </a:r>
            <a:r>
              <a:rPr lang="en-US" sz="1998" b="1" dirty="0"/>
              <a:t> 3600 s</a:t>
            </a:r>
          </a:p>
        </p:txBody>
      </p:sp>
    </p:spTree>
    <p:extLst>
      <p:ext uri="{BB962C8B-B14F-4D97-AF65-F5344CB8AC3E}">
        <p14:creationId xmlns:p14="http://schemas.microsoft.com/office/powerpoint/2010/main" val="11926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certain household has consumed 250 units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energy during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month. How much energy is this in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joules ?</a:t>
                </a:r>
                <a:endParaRPr lang="en-IN" sz="16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8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84040" y="1093200"/>
            <a:ext cx="21164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Unit of energy used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19077" y="1093200"/>
            <a:ext cx="13019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250 units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006" y="145237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81125" y="1434480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used in joules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19561" y="1434480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7882" y="179999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78725" y="1782098"/>
            <a:ext cx="814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1 unit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43604" y="1797571"/>
            <a:ext cx="970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1 kWh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2006" y="2160034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47663" y="2142138"/>
            <a:ext cx="16908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 unit of energy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66813" y="2142138"/>
            <a:ext cx="1021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1kWh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79465" y="2418209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3.6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89448" y="2422401"/>
            <a:ext cx="7665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6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7882" y="2806037"/>
            <a:ext cx="264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250 units of energy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63818" y="282515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470212" y="2818785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250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35541" y="2812411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3.6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500003" y="2806037"/>
            <a:ext cx="6864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60415" y="324130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66809" y="323493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79912" y="3228560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3.6 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344374" y="3222186"/>
            <a:ext cx="817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7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J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165748" y="351977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72142" y="3519779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90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23928" y="3519779"/>
            <a:ext cx="817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7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J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170507" y="381737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476901" y="3817372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9 × 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8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2006" y="4197796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615" y="4184969"/>
            <a:ext cx="5367247" cy="328417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amount of energy used in 250 units is 9 × 10</a:t>
            </a:r>
            <a:r>
              <a:rPr lang="en-IN" sz="1600" baseline="30000" dirty="0">
                <a:solidFill>
                  <a:prstClr val="black"/>
                </a:solidFill>
                <a:latin typeface="Book Antiqua" pitchFamily="18" charset="0"/>
              </a:rPr>
              <a:t>8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J</a:t>
            </a:r>
          </a:p>
        </p:txBody>
      </p:sp>
      <p:sp>
        <p:nvSpPr>
          <p:cNvPr id="40" name="Oval Callout 39"/>
          <p:cNvSpPr/>
          <p:nvPr/>
        </p:nvSpPr>
        <p:spPr>
          <a:xfrm>
            <a:off x="4588164" y="1063164"/>
            <a:ext cx="3016380" cy="1326609"/>
          </a:xfrm>
          <a:prstGeom prst="wedgeEllipseCallout">
            <a:avLst>
              <a:gd name="adj1" fmla="val -64957"/>
              <a:gd name="adj2" fmla="val 4245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Book Antiqua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4052" y="1323959"/>
            <a:ext cx="86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 kW </a:t>
            </a:r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49218" y="1323959"/>
            <a:ext cx="98951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1000 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63881" y="1594754"/>
            <a:ext cx="68499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1 h </a:t>
            </a:r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49047" y="1594754"/>
            <a:ext cx="1294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3600 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sec.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3881" y="1825729"/>
            <a:ext cx="133226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Book Antiqua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1kWh </a:t>
            </a:r>
            <a:r>
              <a:rPr lang="en-US" sz="1600" b="1" dirty="0">
                <a:solidFill>
                  <a:schemeClr val="bg1"/>
                </a:solidFill>
                <a:latin typeface="Book Antiqua" pitchFamily="18" charset="0"/>
                <a:sym typeface="Symbol"/>
              </a:rPr>
              <a:t>=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86791" y="1825729"/>
            <a:ext cx="1294202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3.6 </a:t>
            </a:r>
            <a:r>
              <a:rPr lang="en-US" sz="1600" b="1" dirty="0">
                <a:solidFill>
                  <a:schemeClr val="bg1"/>
                </a:solidFill>
                <a:latin typeface="Book Antiqua" pitchFamily="18" charset="0"/>
                <a:sym typeface="Symbol"/>
              </a:rPr>
              <a:t>× 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10</a:t>
            </a:r>
            <a:r>
              <a:rPr lang="en-US" sz="1600" b="1" baseline="30000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6 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J</a:t>
            </a:r>
            <a:r>
              <a:rPr lang="en-US" sz="1600" b="1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1" grpId="0" animBg="1"/>
      <p:bldP spid="42" grpId="0" animBg="1"/>
      <p:bldP spid="40" grpId="0" animBg="1"/>
      <p:bldP spid="40" grpId="1" animBg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MODULE-16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140228"/>
            <a:ext cx="4181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/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Work , Energy and Power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784752"/>
            <a:ext cx="7391400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Numerical based on Electricity bill calculation</a:t>
            </a:r>
          </a:p>
        </p:txBody>
      </p:sp>
    </p:spTree>
    <p:extLst>
      <p:ext uri="{BB962C8B-B14F-4D97-AF65-F5344CB8AC3E}">
        <p14:creationId xmlns:p14="http://schemas.microsoft.com/office/powerpoint/2010/main" val="8420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electric heater is rated 1500 W. </a:t>
                </a:r>
              </a:p>
              <a:p>
                <a:pPr algn="l"/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How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much energy does it use in 10 hours? 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58898" y="1093200"/>
            <a:ext cx="2925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Electrical power of the heater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232683" y="1093200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1500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31010" y="1359575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1.5 kW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60215" y="1619032"/>
            <a:ext cx="2925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Time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34000" y="1619032"/>
            <a:ext cx="1255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10 hours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2006" y="1941574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81125" y="1923678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used in kWh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19561" y="1923678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7882" y="2323100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2006" y="2702190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47663" y="2684294"/>
            <a:ext cx="16908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used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66813" y="2684294"/>
            <a:ext cx="1107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Power 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165034" y="2684294"/>
            <a:ext cx="954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 Time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156223" y="2996709"/>
            <a:ext cx="7200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1.5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779912" y="2996709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60415" y="3322841"/>
            <a:ext cx="1175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 kWh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7086" y="2287622"/>
            <a:ext cx="1843364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 Antiqua" pitchFamily="18" charset="0"/>
                <a:sym typeface="Symbol"/>
              </a:rPr>
              <a:t>Energy used =</a:t>
            </a:r>
            <a:endParaRPr lang="en-US" sz="1599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0016" y="2293086"/>
            <a:ext cx="83285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 Antiqua" pitchFamily="18" charset="0"/>
                <a:sym typeface="Symbol"/>
              </a:rPr>
              <a:t>Power </a:t>
            </a:r>
            <a:endParaRPr lang="en-US" sz="1599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46126" y="2293086"/>
            <a:ext cx="314896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 Antiqua" pitchFamily="18" charset="0"/>
                <a:sym typeface="Symbol"/>
              </a:rPr>
              <a:t>×</a:t>
            </a:r>
            <a:endParaRPr lang="en-US" sz="1599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0721" y="2293086"/>
            <a:ext cx="832855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solidFill>
                  <a:srgbClr val="C00000"/>
                </a:solidFill>
                <a:latin typeface="Book Antiqua" pitchFamily="18" charset="0"/>
                <a:sym typeface="Symbol"/>
              </a:rPr>
              <a:t>Time </a:t>
            </a:r>
            <a:endParaRPr lang="en-US" sz="1599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2679" y="372757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96289" y="3714750"/>
            <a:ext cx="3475712" cy="328417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Energy used in 10 hours is 15 kWh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153108" y="1649584"/>
            <a:ext cx="2178955" cy="1029066"/>
            <a:chOff x="5382876" y="1315512"/>
            <a:chExt cx="2180973" cy="1030019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37" name="Oval Callout 36"/>
            <p:cNvSpPr/>
            <p:nvPr/>
          </p:nvSpPr>
          <p:spPr>
            <a:xfrm>
              <a:off x="5382876" y="1315512"/>
              <a:ext cx="2180973" cy="1030019"/>
            </a:xfrm>
            <a:prstGeom prst="wedgeEllipseCallout">
              <a:avLst>
                <a:gd name="adj1" fmla="val -50982"/>
                <a:gd name="adj2" fmla="val -7714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8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09486" y="1503717"/>
              <a:ext cx="1854362" cy="635534"/>
              <a:chOff x="5324475" y="1385071"/>
              <a:chExt cx="1854362" cy="635534"/>
            </a:xfrm>
            <a:grpFill/>
          </p:grpSpPr>
          <p:sp>
            <p:nvSpPr>
              <p:cNvPr id="39" name="TextBox 38"/>
              <p:cNvSpPr txBox="1"/>
              <p:nvPr/>
            </p:nvSpPr>
            <p:spPr>
              <a:xfrm>
                <a:off x="5331709" y="1385071"/>
                <a:ext cx="764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1500 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10800000">
                <a:off x="5398219" y="1682073"/>
                <a:ext cx="631271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324475" y="1682051"/>
                <a:ext cx="764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1000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72997" y="1512796"/>
                <a:ext cx="382145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20588" y="1500048"/>
                <a:ext cx="858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1.5kW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1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Find the energy in k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Wh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consumed in 10 hours by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4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devices of power 500 W each.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8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0856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81125" y="1067800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of each device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19077" y="1067800"/>
            <a:ext cx="1079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500 W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84598" y="1331000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No of device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2550" y="1331000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23950" y="1632749"/>
            <a:ext cx="2479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otal power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22550" y="1632749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05819" y="1632749"/>
            <a:ext cx="7713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 500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20455" y="1873156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2000 W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607687" y="1888632"/>
            <a:ext cx="9476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 kW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2006" y="228484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81125" y="2266950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Energy used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519561" y="2266950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37882" y="2625836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78727" y="2607940"/>
            <a:ext cx="1469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Energy used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09518" y="2598897"/>
            <a:ext cx="1774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Power ×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Time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22006" y="296682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441748" y="2948930"/>
            <a:ext cx="2233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Energy used 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612579" y="2948930"/>
            <a:ext cx="1107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Power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610800" y="2948930"/>
            <a:ext cx="954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 Time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05640" y="3232770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 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505857" y="3232770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10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606181" y="3520802"/>
            <a:ext cx="1175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20 kWh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22006" y="3854428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5615" y="3841601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energy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consumed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by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four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devices of 500 W  each operated for 10 hours a day is 20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kWh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529184" y="2414066"/>
            <a:ext cx="2178955" cy="1029066"/>
            <a:chOff x="5382876" y="1315512"/>
            <a:chExt cx="2180973" cy="1030019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48" name="Oval Callout 47"/>
            <p:cNvSpPr/>
            <p:nvPr/>
          </p:nvSpPr>
          <p:spPr>
            <a:xfrm>
              <a:off x="5382876" y="1315512"/>
              <a:ext cx="2180973" cy="1030019"/>
            </a:xfrm>
            <a:prstGeom prst="wedgeEllipseCallout">
              <a:avLst>
                <a:gd name="adj1" fmla="val -50982"/>
                <a:gd name="adj2" fmla="val -7714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8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709486" y="1503717"/>
              <a:ext cx="1854362" cy="635534"/>
              <a:chOff x="5324475" y="1385071"/>
              <a:chExt cx="1854362" cy="635534"/>
            </a:xfrm>
            <a:grpFill/>
          </p:grpSpPr>
          <p:sp>
            <p:nvSpPr>
              <p:cNvPr id="50" name="TextBox 49"/>
              <p:cNvSpPr txBox="1"/>
              <p:nvPr/>
            </p:nvSpPr>
            <p:spPr>
              <a:xfrm>
                <a:off x="5331709" y="1385071"/>
                <a:ext cx="764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2000 </a:t>
                </a:r>
                <a:endParaRPr lang="en-US" sz="1599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10800000">
                <a:off x="5398219" y="1682073"/>
                <a:ext cx="631271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324475" y="1682051"/>
                <a:ext cx="764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1000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72997" y="1512796"/>
                <a:ext cx="382145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320588" y="1500048"/>
                <a:ext cx="858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2</a:t>
                </a:r>
                <a:r>
                  <a:rPr lang="en-US" sz="1599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kW</a:t>
                </a:r>
                <a:endParaRPr lang="en-US" sz="1599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2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8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MODULE-17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140228"/>
            <a:ext cx="418147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/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Work , Energy and Power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784752"/>
            <a:ext cx="7391400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Numerical based on Electricity bill calculation</a:t>
            </a:r>
          </a:p>
        </p:txBody>
      </p:sp>
    </p:spTree>
    <p:extLst>
      <p:ext uri="{BB962C8B-B14F-4D97-AF65-F5344CB8AC3E}">
        <p14:creationId xmlns:p14="http://schemas.microsoft.com/office/powerpoint/2010/main" val="21107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308748" y="908558"/>
            <a:ext cx="110105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M.K.S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2841340" y="908558"/>
            <a:ext cx="1093898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newton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582030" y="896901"/>
            <a:ext cx="910691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joule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441591" y="896901"/>
            <a:ext cx="1039115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6495" y="908558"/>
            <a:ext cx="31261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826" y="896901"/>
            <a:ext cx="31261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9416" y="896901"/>
            <a:ext cx="31261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07146" y="908558"/>
            <a:ext cx="2998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48768" y="908558"/>
            <a:ext cx="32222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002060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049410" y="1201419"/>
            <a:ext cx="68516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577534" y="1201419"/>
            <a:ext cx="66893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(m)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660738" y="1201419"/>
            <a:ext cx="68516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(J)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0447" y="59477"/>
            <a:ext cx="5713827" cy="83022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398" b="1" dirty="0">
                <a:solidFill>
                  <a:srgbClr val="FF3300"/>
                </a:solidFill>
              </a:rPr>
              <a:t>3. Write M.K.S &amp; C.G.S unit of work, if</a:t>
            </a:r>
            <a:endParaRPr lang="en-US" sz="2398" dirty="0">
              <a:solidFill>
                <a:srgbClr val="FF3300"/>
              </a:solidFill>
            </a:endParaRPr>
          </a:p>
          <a:p>
            <a:r>
              <a:rPr lang="en-US" sz="2398" b="1" dirty="0"/>
              <a:t>Work =        force      x    displacement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828632" y="2026782"/>
            <a:ext cx="77616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006" indent="-341006">
              <a:spcBef>
                <a:spcPct val="50000"/>
              </a:spcBef>
            </a:pPr>
            <a:r>
              <a:rPr lang="en-US" sz="1798" b="1" i="1" dirty="0">
                <a:solidFill>
                  <a:srgbClr val="008000"/>
                </a:solidFill>
                <a:latin typeface="Monotype Corsiva" pitchFamily="66" charset="0"/>
              </a:rPr>
              <a:t>Force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4785604" y="2039005"/>
            <a:ext cx="157017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i="1" dirty="0">
                <a:solidFill>
                  <a:srgbClr val="008000"/>
                </a:solidFill>
                <a:latin typeface="Monotype Corsiva" pitchFamily="66" charset="0"/>
              </a:rPr>
              <a:t>Displacement</a:t>
            </a: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1794845" y="1958759"/>
            <a:ext cx="104919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i="1" dirty="0">
                <a:solidFill>
                  <a:srgbClr val="008000"/>
                </a:solidFill>
                <a:latin typeface="Monotype Corsiva" pitchFamily="66" charset="0"/>
              </a:rPr>
              <a:t>Work 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96126" y="1880023"/>
            <a:ext cx="182710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99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The amount of 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662224" y="2183872"/>
            <a:ext cx="113819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28665" y="2039005"/>
            <a:ext cx="30461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b="1" i="1" dirty="0">
                <a:solidFill>
                  <a:srgbClr val="008000"/>
                </a:solidFill>
                <a:latin typeface="Monotype Corsiva" pitchFamily="66" charset="0"/>
              </a:rPr>
              <a:t>×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34455" y="1985960"/>
            <a:ext cx="613391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8" b="1" dirty="0">
                <a:solidFill>
                  <a:srgbClr val="008000"/>
                </a:solidFill>
                <a:latin typeface="Monotype Corsiva" pitchFamily="66" charset="0"/>
              </a:rPr>
              <a:t>=	</a:t>
            </a:r>
            <a:endParaRPr lang="en-US" sz="1798" dirty="0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2480013" y="1785905"/>
            <a:ext cx="149763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99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done when a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4833185" y="1788694"/>
            <a:ext cx="169107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98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Displaces it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215128" y="2425992"/>
            <a:ext cx="1588" cy="56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 Box 28"/>
          <p:cNvSpPr txBox="1">
            <a:spLocks noChangeArrowheads="1"/>
          </p:cNvSpPr>
          <p:nvPr/>
        </p:nvSpPr>
        <p:spPr bwMode="auto">
          <a:xfrm rot="18714240">
            <a:off x="4098475" y="2703470"/>
            <a:ext cx="113625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99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acts on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5569101" y="2425992"/>
            <a:ext cx="1587" cy="697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5616597" y="2327749"/>
            <a:ext cx="1924454" cy="1752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through a distance of </a:t>
            </a:r>
            <a:r>
              <a:rPr lang="en-US" sz="1798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1m</a:t>
            </a:r>
            <a:r>
              <a:rPr lang="en-US" sz="1798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Along it’s own direction. </a:t>
            </a:r>
          </a:p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is said to be 1J</a:t>
            </a:r>
            <a:r>
              <a:rPr lang="en-US" sz="1798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459378" y="2635376"/>
            <a:ext cx="648729" cy="70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 Box 28"/>
          <p:cNvSpPr txBox="1">
            <a:spLocks noChangeArrowheads="1"/>
          </p:cNvSpPr>
          <p:nvPr/>
        </p:nvSpPr>
        <p:spPr bwMode="auto">
          <a:xfrm rot="18714240">
            <a:off x="4358888" y="2915931"/>
            <a:ext cx="113392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99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an object</a:t>
            </a: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4215766" y="2406114"/>
            <a:ext cx="89234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99" b="1" dirty="0">
                <a:solidFill>
                  <a:srgbClr val="52069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599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0132" y="1505937"/>
            <a:ext cx="1726119" cy="46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8" b="1" dirty="0">
                <a:solidFill>
                  <a:srgbClr val="FF0000"/>
                </a:solidFill>
              </a:rPr>
              <a:t>4. Define 1 J</a:t>
            </a: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156489" y="3548409"/>
            <a:ext cx="110105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C.G.S</a:t>
            </a:r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1257545" y="3554237"/>
            <a:ext cx="77270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erg</a:t>
            </a:r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2548733" y="3563754"/>
            <a:ext cx="90589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798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dyne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93913" y="3573091"/>
            <a:ext cx="31261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99932" y="3563754"/>
            <a:ext cx="31261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32729" y="3554832"/>
            <a:ext cx="29980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30407" y="3573091"/>
            <a:ext cx="188370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002060"/>
                </a:solidFill>
                <a:latin typeface="Bookman Old Style" pitchFamily="18" charset="0"/>
              </a:rPr>
              <a:t>×   centimeter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38546" y="3573091"/>
            <a:ext cx="37667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489" y="4246600"/>
            <a:ext cx="4277980" cy="46123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sz="2398" b="1" dirty="0"/>
              <a:t>Define 1 erg (classroom activity)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3962964" y="1201419"/>
            <a:ext cx="1236737" cy="980985"/>
          </a:xfrm>
          <a:prstGeom prst="wedgeEllipseCallout">
            <a:avLst>
              <a:gd name="adj1" fmla="val 6566"/>
              <a:gd name="adj2" fmla="val 790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1 dyne</a:t>
            </a:r>
          </a:p>
        </p:txBody>
      </p:sp>
      <p:sp>
        <p:nvSpPr>
          <p:cNvPr id="42" name="Oval Callout 41"/>
          <p:cNvSpPr/>
          <p:nvPr/>
        </p:nvSpPr>
        <p:spPr>
          <a:xfrm>
            <a:off x="5942331" y="1505937"/>
            <a:ext cx="1236737" cy="1020735"/>
          </a:xfrm>
          <a:prstGeom prst="wedgeEllipseCallout">
            <a:avLst>
              <a:gd name="adj1" fmla="val 44357"/>
              <a:gd name="adj2" fmla="val 67154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1 cm</a:t>
            </a:r>
          </a:p>
        </p:txBody>
      </p:sp>
      <p:sp>
        <p:nvSpPr>
          <p:cNvPr id="43" name="Oval Callout 42"/>
          <p:cNvSpPr/>
          <p:nvPr/>
        </p:nvSpPr>
        <p:spPr>
          <a:xfrm>
            <a:off x="5181036" y="3987159"/>
            <a:ext cx="1236737" cy="1020735"/>
          </a:xfrm>
          <a:prstGeom prst="wedgeEllipseCallout">
            <a:avLst>
              <a:gd name="adj1" fmla="val 102167"/>
              <a:gd name="adj2" fmla="val -56395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b="1" dirty="0"/>
              <a:t>1 erg</a:t>
            </a:r>
          </a:p>
        </p:txBody>
      </p:sp>
    </p:spTree>
    <p:extLst>
      <p:ext uri="{BB962C8B-B14F-4D97-AF65-F5344CB8AC3E}">
        <p14:creationId xmlns:p14="http://schemas.microsoft.com/office/powerpoint/2010/main" val="14070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5" grpId="0"/>
      <p:bldP spid="26" grpId="0"/>
      <p:bldP spid="27" grpId="0"/>
      <p:bldP spid="36" grpId="0"/>
      <p:bldP spid="37" grpId="0"/>
      <p:bldP spid="38" grpId="0"/>
      <p:bldP spid="39" grpId="0" animBg="1"/>
      <p:bldP spid="61" grpId="0"/>
      <p:bldP spid="62" grpId="0"/>
      <p:bldP spid="62" grpId="1"/>
      <p:bldP spid="63" grpId="0"/>
      <p:bldP spid="64" grpId="0"/>
      <p:bldP spid="66" grpId="0"/>
      <p:bldP spid="67" grpId="0"/>
      <p:bldP spid="67" grpId="1"/>
      <p:bldP spid="68" grpId="0"/>
      <p:bldP spid="69" grpId="0"/>
      <p:bldP spid="71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40" grpId="0"/>
      <p:bldP spid="3" grpId="0" animBg="1"/>
      <p:bldP spid="2" grpId="0" animBg="1"/>
      <p:bldP spid="2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811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VSA</a:t>
            </a:r>
            <a:r>
              <a:rPr lang="en-US" sz="4000" b="1" dirty="0" smtClean="0"/>
              <a:t> ,1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32279" y="2419350"/>
            <a:ext cx="5658921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1 - 3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819150"/>
            <a:ext cx="46482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TYPE -A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car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and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track are moving with the same velocity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60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km/hr. which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them has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more kinetic energy 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6914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5" y="1156320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K.E is directly proportional to m</a:t>
            </a:r>
          </a:p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Thus the truck has more </a:t>
            </a:r>
            <a:r>
              <a:rPr lang="en-IN" sz="1600" dirty="0" smtClean="0">
                <a:solidFill>
                  <a:srgbClr val="0000CC"/>
                </a:solidFill>
                <a:latin typeface="Book Antiqua" pitchFamily="18" charset="0"/>
              </a:rPr>
              <a:t>K.E</a:t>
            </a:r>
            <a:endParaRPr lang="en-IN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5061" y="2211710"/>
            <a:ext cx="6853311" cy="867678"/>
            <a:chOff x="426720" y="195486"/>
            <a:chExt cx="6853311" cy="867678"/>
          </a:xfrm>
        </p:grpSpPr>
        <p:grpSp>
          <p:nvGrpSpPr>
            <p:cNvPr id="14" name="Group 13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695856" y="245602"/>
                <a:ext cx="6261616" cy="405245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Define 1 joule of work .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20" name="Rounded Rectangle 19"/>
          <p:cNvSpPr/>
          <p:nvPr/>
        </p:nvSpPr>
        <p:spPr>
          <a:xfrm>
            <a:off x="500347" y="3185371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3956" y="3172544"/>
            <a:ext cx="5247085" cy="115180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C00000"/>
                </a:solidFill>
                <a:latin typeface="Book Antiqua" pitchFamily="18" charset="0"/>
              </a:rPr>
              <a:t>1 joule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– </a:t>
            </a: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The amount of work done when a force of 1N acts on an object displace it to a distance of 1m along the direction of force , the magnitude of work is said to be 1J. </a:t>
            </a:r>
          </a:p>
        </p:txBody>
      </p:sp>
    </p:spTree>
    <p:extLst>
      <p:ext uri="{BB962C8B-B14F-4D97-AF65-F5344CB8AC3E}">
        <p14:creationId xmlns:p14="http://schemas.microsoft.com/office/powerpoint/2010/main" val="832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 err="1">
                    <a:solidFill>
                      <a:prstClr val="black"/>
                    </a:solidFill>
                    <a:latin typeface="Book Antiqua" pitchFamily="18" charset="0"/>
                  </a:rPr>
                  <a:t>Seema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 tried to push a heavy rock of 100 kg for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200 sec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but could not move it. Find the work done by </a:t>
                </a:r>
                <a:r>
                  <a:rPr lang="en-IN" sz="1600" dirty="0" err="1" smtClean="0">
                    <a:solidFill>
                      <a:prstClr val="black"/>
                    </a:solidFill>
                    <a:latin typeface="Book Antiqua" pitchFamily="18" charset="0"/>
                  </a:rPr>
                  <a:t>Seema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at the end of 200s.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3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6914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5" y="1156320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Since displacement is zero </a:t>
            </a:r>
          </a:p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Thus work done is zero.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4111" y="2139702"/>
            <a:ext cx="6853311" cy="867678"/>
            <a:chOff x="426720" y="195486"/>
            <a:chExt cx="6853311" cy="867678"/>
          </a:xfrm>
        </p:grpSpPr>
        <p:grpSp>
          <p:nvGrpSpPr>
            <p:cNvPr id="14" name="Group 13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How much work is done by a weight lighter when he holds a weight of 80kg on his shoulders for two minutes?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4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20" name="Rounded Rectangle 19"/>
          <p:cNvSpPr/>
          <p:nvPr/>
        </p:nvSpPr>
        <p:spPr>
          <a:xfrm>
            <a:off x="519397" y="3113363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3006" y="3100536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Since displacement is zero </a:t>
            </a:r>
          </a:p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srgbClr val="0000CC"/>
                </a:solidFill>
                <a:latin typeface="Book Antiqua" pitchFamily="18" charset="0"/>
              </a:rPr>
              <a:t>Thus work done by the weight lifter is zero</a:t>
            </a:r>
          </a:p>
        </p:txBody>
      </p:sp>
    </p:spTree>
    <p:extLst>
      <p:ext uri="{BB962C8B-B14F-4D97-AF65-F5344CB8AC3E}">
        <p14:creationId xmlns:p14="http://schemas.microsoft.com/office/powerpoint/2010/main" val="31591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When displacement is in a direction opposite to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the direction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of applied , what is the type of work.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5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6914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pic>
        <p:nvPicPr>
          <p:cNvPr id="13" name="Picture 4" descr="D:\laws of motion IMAGES\imag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r="20394"/>
          <a:stretch/>
        </p:blipFill>
        <p:spPr bwMode="auto">
          <a:xfrm>
            <a:off x="5004048" y="1635646"/>
            <a:ext cx="2155956" cy="337747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71363" y="1045193"/>
            <a:ext cx="4457701" cy="58477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When Force ‘F’ and displacement ‘s’ are in opposite direction i.e. ‘</a:t>
            </a:r>
            <a:r>
              <a:rPr lang="el-GR" sz="1600" b="1" dirty="0" smtClean="0">
                <a:latin typeface="Book Antiqua" pitchFamily="18" charset="0"/>
              </a:rPr>
              <a:t>θ</a:t>
            </a:r>
            <a:r>
              <a:rPr lang="en-US" sz="1600" b="1" dirty="0" smtClean="0">
                <a:latin typeface="Book Antiqua" pitchFamily="18" charset="0"/>
              </a:rPr>
              <a:t>’ is 180</a:t>
            </a:r>
            <a:r>
              <a:rPr lang="en-US" sz="1600" b="1" baseline="30000" dirty="0" smtClean="0">
                <a:latin typeface="Book Antiqua" pitchFamily="18" charset="0"/>
              </a:rPr>
              <a:t>0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245604" y="2746302"/>
            <a:ext cx="0" cy="97997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72947" y="296710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 Antiqua" pitchFamily="18" charset="0"/>
              </a:rPr>
              <a:t>S</a:t>
            </a:r>
            <a:endParaRPr lang="en-IN" sz="16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45604" y="3713452"/>
            <a:ext cx="0" cy="533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116952" y="3573624"/>
            <a:ext cx="257304" cy="257304"/>
          </a:xfrm>
          <a:prstGeom prst="arc">
            <a:avLst>
              <a:gd name="adj1" fmla="val 16200000"/>
              <a:gd name="adj2" fmla="val 552106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atin typeface="Book Antiqu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68475" y="3468976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 Antiqua" pitchFamily="18" charset="0"/>
              </a:rPr>
              <a:t>180</a:t>
            </a:r>
            <a:r>
              <a:rPr lang="en-US" sz="1600" b="1" baseline="30000" dirty="0" smtClean="0">
                <a:solidFill>
                  <a:srgbClr val="FFFF00"/>
                </a:solidFill>
                <a:latin typeface="Book Antiqua" pitchFamily="18" charset="0"/>
              </a:rPr>
              <a:t>0</a:t>
            </a:r>
            <a:endParaRPr lang="en-IN" sz="1600" baseline="30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2476" y="392617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3300"/>
                </a:solidFill>
                <a:latin typeface="Book Antiqua" pitchFamily="18" charset="0"/>
              </a:rPr>
              <a:t>F</a:t>
            </a:r>
            <a:endParaRPr lang="en-IN" sz="1600" dirty="0">
              <a:solidFill>
                <a:srgbClr val="FF3300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20688" y="1855163"/>
            <a:ext cx="3810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5878" y="1848677"/>
            <a:ext cx="158980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F s cos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θ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0688" y="2142583"/>
            <a:ext cx="3810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5878" y="2136097"/>
            <a:ext cx="197081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F s cos 180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0688" y="2434283"/>
            <a:ext cx="3810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5878" y="2427797"/>
            <a:ext cx="76200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F s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427797"/>
            <a:ext cx="76200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(-1)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70908" y="2746742"/>
            <a:ext cx="1348156" cy="32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0688" y="2746742"/>
            <a:ext cx="3810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39156" y="2765247"/>
            <a:ext cx="143740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= – F s</a:t>
            </a:r>
            <a:endParaRPr lang="en-US" sz="1600" b="1" baseline="30000" dirty="0" smtClean="0">
              <a:latin typeface="Book Antiqua" pitchFamily="18" charset="0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2829516" y="2308047"/>
            <a:ext cx="2390556" cy="730311"/>
          </a:xfrm>
          <a:prstGeom prst="wedgeEllipseCallout">
            <a:avLst>
              <a:gd name="adj1" fmla="val -47531"/>
              <a:gd name="adj2" fmla="val -47373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 Antiqua" pitchFamily="18" charset="0"/>
              </a:rPr>
              <a:t>[cos180</a:t>
            </a:r>
            <a:r>
              <a:rPr lang="en-US" b="1" baseline="30000" dirty="0" smtClean="0">
                <a:latin typeface="Book Antiqua" pitchFamily="18" charset="0"/>
              </a:rPr>
              <a:t>0 </a:t>
            </a:r>
            <a:r>
              <a:rPr lang="en-US" b="1" dirty="0" smtClean="0">
                <a:latin typeface="Book Antiqua" pitchFamily="18" charset="0"/>
              </a:rPr>
              <a:t>= —1]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7300" y="3150593"/>
            <a:ext cx="3276600" cy="338554"/>
          </a:xfrm>
          <a:prstGeom prst="rect">
            <a:avLst/>
          </a:prstGeom>
          <a:solidFill>
            <a:srgbClr val="7C0E4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Thus work done is negative.</a:t>
            </a:r>
            <a:endParaRPr lang="en-US" sz="1600" b="1" baseline="300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 animBg="1"/>
      <p:bldP spid="31" grpId="1" animBg="1"/>
      <p:bldP spid="3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Write the observed energy transformation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that takes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place at hydroelectric power plant.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6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7259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615" y="1084312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4111" y="2139702"/>
            <a:ext cx="6853311" cy="867678"/>
            <a:chOff x="426720" y="195486"/>
            <a:chExt cx="6853311" cy="867678"/>
          </a:xfrm>
        </p:grpSpPr>
        <p:grpSp>
          <p:nvGrpSpPr>
            <p:cNvPr id="14" name="Group 13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695856" y="151564"/>
                <a:ext cx="6261616" cy="59332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How many joules makes 1 kilowatt hour? 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7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20" name="Rounded Rectangle 19"/>
          <p:cNvSpPr/>
          <p:nvPr/>
        </p:nvSpPr>
        <p:spPr>
          <a:xfrm>
            <a:off x="519397" y="3127098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3006" y="3038816"/>
            <a:ext cx="5247085" cy="479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377" y="1154698"/>
            <a:ext cx="61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P.E.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73707" y="1323975"/>
            <a:ext cx="304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526" y="1154698"/>
            <a:ext cx="61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13856" y="1323975"/>
            <a:ext cx="304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8675" y="1154698"/>
            <a:ext cx="65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M.E.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695182" y="1323975"/>
            <a:ext cx="3048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0000" y="1154698"/>
            <a:ext cx="173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Electrical energy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3109202"/>
            <a:ext cx="89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00CC"/>
                </a:solidFill>
                <a:latin typeface="Book Antiqua" pitchFamily="18" charset="0"/>
              </a:rPr>
              <a:t>k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Whr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7856" y="3109202"/>
            <a:ext cx="39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4096" y="3109202"/>
            <a:ext cx="786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3.6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6058" y="3109202"/>
            <a:ext cx="3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2748" y="3109202"/>
            <a:ext cx="786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6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  <p:bldP spid="22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261616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When a player hits a football it moves along a curved path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and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then falls to the ground. Calculate the work done by the force of gravity on the football.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8</a:t>
                </a: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7259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2441" y="1172594"/>
            <a:ext cx="6665679" cy="58557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Book Antiqua" pitchFamily="18" charset="0"/>
              </a:rPr>
              <a:t>When a player hits a football it rises up along the curve path and then falls to the ground then the work done by the force of gravity is,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1849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0675" y="18499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008" y="18499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654816" y="1717436"/>
            <a:ext cx="1341120" cy="577273"/>
          </a:xfrm>
          <a:prstGeom prst="cloudCallout">
            <a:avLst>
              <a:gd name="adj1" fmla="val -67422"/>
              <a:gd name="adj2" fmla="val 859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8365" y="18010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Book Antiqua" pitchFamily="18" charset="0"/>
              </a:rPr>
              <a:t>h</a:t>
            </a:r>
            <a:endParaRPr lang="en-US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8863" y="18010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Book Antiqua" pitchFamily="18" charset="0"/>
              </a:rPr>
              <a:t>=</a:t>
            </a:r>
            <a:endParaRPr lang="en-US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5766" y="1801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03745" y="180102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Book Antiqua" pitchFamily="18" charset="0"/>
              </a:rPr>
              <a:t>m</a:t>
            </a:r>
            <a:endParaRPr lang="en-US" b="1" dirty="0">
              <a:solidFill>
                <a:srgbClr val="000099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0012" y="22024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2024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mg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22024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×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5776" y="2202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Book Antiqua" pitchFamily="18" charset="0"/>
              </a:rPr>
              <a:t>0</a:t>
            </a:r>
            <a:endParaRPr lang="en-US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7192" y="2562458"/>
            <a:ext cx="5225008" cy="338554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0">
              <a:tabLst>
                <a:tab pos="339725" algn="l"/>
              </a:tabLst>
              <a:defRPr sz="1600" b="1">
                <a:solidFill>
                  <a:prstClr val="black"/>
                </a:solidFill>
                <a:latin typeface="Book Antiqua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Thus, no work is done as displacement is zero.</a:t>
            </a:r>
          </a:p>
        </p:txBody>
      </p:sp>
    </p:spTree>
    <p:extLst>
      <p:ext uri="{BB962C8B-B14F-4D97-AF65-F5344CB8AC3E}">
        <p14:creationId xmlns:p14="http://schemas.microsoft.com/office/powerpoint/2010/main" val="39333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MODULE-18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7335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2567285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3114684"/>
            <a:ext cx="3352800" cy="676266"/>
            <a:chOff x="1447800" y="1209684"/>
            <a:chExt cx="2733302" cy="676266"/>
          </a:xfrm>
        </p:grpSpPr>
        <p:sp>
          <p:nvSpPr>
            <p:cNvPr id="6" name="Rectangle 5"/>
            <p:cNvSpPr/>
            <p:nvPr/>
          </p:nvSpPr>
          <p:spPr>
            <a:xfrm>
              <a:off x="1447800" y="1209684"/>
              <a:ext cx="2335744" cy="6762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09188" y="1209684"/>
              <a:ext cx="2671914" cy="676266"/>
              <a:chOff x="6473780" y="1557343"/>
              <a:chExt cx="2671914" cy="67626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73780" y="1733550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Power =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4888" y="1557343"/>
                <a:ext cx="1540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Work done 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7610470" y="1924046"/>
                <a:ext cx="921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643737" y="1864277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Time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295400" y="819150"/>
            <a:ext cx="4648200" cy="685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TYPE -B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53311" cy="896875"/>
            <a:chOff x="426720" y="195486"/>
            <a:chExt cx="6853311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52099" cy="896875"/>
              <a:chOff x="695856" y="-14311"/>
              <a:chExt cx="628049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man weighing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500 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carries a load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100 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up a height of stairs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4 m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high in 5 seconds. What is his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power ?</a:t>
                </a:r>
                <a:endParaRPr lang="en-IN" sz="1600" dirty="0">
                  <a:solidFill>
                    <a:prstClr val="black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8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</a:p>
            </p:txBody>
          </p:sp>
        </p:grpSp>
      </p:grpSp>
      <p:sp>
        <p:nvSpPr>
          <p:cNvPr id="23" name="Rounded Rectangle 22"/>
          <p:cNvSpPr/>
          <p:nvPr/>
        </p:nvSpPr>
        <p:spPr>
          <a:xfrm>
            <a:off x="522006" y="10856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73324" y="1067800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Total Weight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66070" y="1067800"/>
            <a:ext cx="1854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Weight of man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274554" y="1071543"/>
            <a:ext cx="22028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+   </a:t>
            </a:r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Weight of the load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69543" y="1286875"/>
            <a:ext cx="1444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(500 + 100)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69543" y="1527974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600 N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3069" y="2114550"/>
            <a:ext cx="1765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Displacement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s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64532" y="2114550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4m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88555" y="2395493"/>
            <a:ext cx="1765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76445" y="2395493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 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6995" y="2780518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376114" y="2762622"/>
            <a:ext cx="18954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of the man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198837" y="2762622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2871" y="328457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573715" y="3266678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2123" y="326667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583253" y="3101176"/>
            <a:ext cx="1297935" cy="656306"/>
            <a:chOff x="4344812" y="2614038"/>
            <a:chExt cx="653076" cy="656306"/>
          </a:xfrm>
        </p:grpSpPr>
        <p:sp>
          <p:nvSpPr>
            <p:cNvPr id="43" name="TextBox 42"/>
            <p:cNvSpPr txBox="1"/>
            <p:nvPr/>
          </p:nvSpPr>
          <p:spPr>
            <a:xfrm>
              <a:off x="4349541" y="2614038"/>
              <a:ext cx="643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Work done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388447" y="2942191"/>
              <a:ext cx="5658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516995" y="3875498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568053" y="3857602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326461" y="385760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77591" y="3698726"/>
            <a:ext cx="1297935" cy="656306"/>
            <a:chOff x="4344812" y="2614038"/>
            <a:chExt cx="653076" cy="656306"/>
          </a:xfrm>
        </p:grpSpPr>
        <p:sp>
          <p:nvSpPr>
            <p:cNvPr id="51" name="TextBox 50"/>
            <p:cNvSpPr txBox="1"/>
            <p:nvPr/>
          </p:nvSpPr>
          <p:spPr>
            <a:xfrm>
              <a:off x="4349541" y="2614038"/>
              <a:ext cx="643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Work done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time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388447" y="2942191"/>
              <a:ext cx="56580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328391" y="438705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78323" y="4228182"/>
            <a:ext cx="656398" cy="656306"/>
            <a:chOff x="4506212" y="2614038"/>
            <a:chExt cx="330277" cy="656306"/>
          </a:xfrm>
        </p:grpSpPr>
        <p:sp>
          <p:nvSpPr>
            <p:cNvPr id="56" name="TextBox 55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F × s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219160" y="174831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1534" y="1614836"/>
            <a:ext cx="873666" cy="618206"/>
            <a:chOff x="4451550" y="2639438"/>
            <a:chExt cx="439599" cy="618206"/>
          </a:xfrm>
        </p:grpSpPr>
        <p:sp>
          <p:nvSpPr>
            <p:cNvPr id="61" name="TextBox 60"/>
            <p:cNvSpPr txBox="1"/>
            <p:nvPr/>
          </p:nvSpPr>
          <p:spPr>
            <a:xfrm>
              <a:off x="4451550" y="2639438"/>
              <a:ext cx="439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600 × 4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06745" y="29190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511661" y="2942191"/>
              <a:ext cx="319382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070252" y="1709938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461063" y="1709938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6823957" y="1965082"/>
            <a:ext cx="113014" cy="1846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70452" y="20353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 Antiqua" pitchFamily="18" charset="0"/>
              </a:rPr>
              <a:t>1</a:t>
            </a:r>
            <a:endParaRPr lang="en-US" sz="1400" dirty="0">
              <a:latin typeface="Book Antiqua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542162" y="1719197"/>
            <a:ext cx="330823" cy="1333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32844" y="1401946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Book Antiqua" pitchFamily="18" charset="0"/>
              </a:rPr>
              <a:t>120</a:t>
            </a:r>
            <a:endParaRPr lang="en-US" sz="1400" b="1" dirty="0">
              <a:latin typeface="Book Antiqua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453928" y="1791275"/>
            <a:ext cx="11156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Force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588264" y="1824124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600 N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4570290" y="1522530"/>
            <a:ext cx="0" cy="3405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197202" y="2283827"/>
            <a:ext cx="976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120 </a:t>
            </a:r>
            <a:r>
              <a:rPr lang="en-US" sz="1600" dirty="0">
                <a:solidFill>
                  <a:srgbClr val="0000CC"/>
                </a:solidFill>
              </a:rPr>
              <a:t>×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4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7129475" y="2296572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480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634057" y="2654308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27667" y="2641481"/>
            <a:ext cx="3078133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power of the man is 480 W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312558" y="1984870"/>
            <a:ext cx="2178955" cy="773153"/>
            <a:chOff x="5382876" y="1443587"/>
            <a:chExt cx="2180973" cy="773868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75" name="Oval Callout 74"/>
            <p:cNvSpPr/>
            <p:nvPr/>
          </p:nvSpPr>
          <p:spPr>
            <a:xfrm>
              <a:off x="5382876" y="1443587"/>
              <a:ext cx="2180973" cy="773868"/>
            </a:xfrm>
            <a:prstGeom prst="wedgeEllipseCallout">
              <a:avLst>
                <a:gd name="adj1" fmla="val -50982"/>
                <a:gd name="adj2" fmla="val -7714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8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651003" y="1615805"/>
              <a:ext cx="1912845" cy="354191"/>
              <a:chOff x="5265992" y="1497159"/>
              <a:chExt cx="1912845" cy="354191"/>
            </a:xfrm>
            <a:grpFill/>
          </p:grpSpPr>
          <p:sp>
            <p:nvSpPr>
              <p:cNvPr id="77" name="TextBox 76"/>
              <p:cNvSpPr txBox="1"/>
              <p:nvPr/>
            </p:nvSpPr>
            <p:spPr>
              <a:xfrm>
                <a:off x="5265992" y="1497159"/>
                <a:ext cx="979009" cy="33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Weight </a:t>
                </a:r>
                <a:endParaRPr lang="en-US" sz="1599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072997" y="1512796"/>
                <a:ext cx="382145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>
                    <a:solidFill>
                      <a:schemeClr val="bg1"/>
                    </a:solidFill>
                    <a:latin typeface="Bookman Old Style" pitchFamily="18" charset="0"/>
                  </a:rPr>
                  <a:t>=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20588" y="1500048"/>
                <a:ext cx="858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b="1" dirty="0" smtClean="0">
                    <a:solidFill>
                      <a:schemeClr val="bg1"/>
                    </a:solidFill>
                    <a:latin typeface="Bookman Old Style" pitchFamily="18" charset="0"/>
                  </a:rPr>
                  <a:t>Force</a:t>
                </a:r>
                <a:endParaRPr lang="en-US" sz="1599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0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8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47" grpId="0" animBg="1"/>
      <p:bldP spid="48" grpId="0"/>
      <p:bldP spid="49" grpId="0"/>
      <p:bldP spid="54" grpId="0"/>
      <p:bldP spid="59" grpId="0"/>
      <p:bldP spid="64" grpId="0"/>
      <p:bldP spid="65" grpId="0"/>
      <p:bldP spid="72" grpId="0"/>
      <p:bldP spid="74" grpId="0"/>
      <p:bldP spid="66" grpId="0"/>
      <p:bldP spid="69" grpId="0"/>
      <p:bldP spid="83" grpId="0"/>
      <p:bldP spid="85" grpId="0"/>
      <p:bldP spid="86" grpId="0" animBg="1"/>
      <p:bldP spid="8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MODULE-19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195486"/>
            <a:ext cx="6833615" cy="896875"/>
            <a:chOff x="426720" y="195486"/>
            <a:chExt cx="6833615" cy="896875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195486"/>
              <a:ext cx="6532403" cy="896875"/>
              <a:chOff x="695856" y="-14311"/>
              <a:chExt cx="6261616" cy="896875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5822638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Force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5 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is acts on an object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and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object is displaced to a distance of  2 m in the direction of the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force. Find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the work done?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Cube 10"/>
          <p:cNvSpPr/>
          <p:nvPr/>
        </p:nvSpPr>
        <p:spPr>
          <a:xfrm>
            <a:off x="5220072" y="1063164"/>
            <a:ext cx="1010245" cy="1042140"/>
          </a:xfrm>
          <a:prstGeom prst="cube">
            <a:avLst/>
          </a:prstGeom>
          <a:solidFill>
            <a:srgbClr val="92D050"/>
          </a:solidFill>
          <a:ln>
            <a:solidFill>
              <a:srgbClr val="0070C0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9208" y="1643155"/>
            <a:ext cx="68516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01151" y="2006512"/>
            <a:ext cx="317731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937" y="2029023"/>
            <a:ext cx="2472578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 Antiqua" pitchFamily="18" charset="0"/>
              </a:rPr>
              <a:t>Object displaces by 2m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0043" y="1972789"/>
            <a:ext cx="1847528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b="1" dirty="0">
                <a:latin typeface="Book Antiqua" pitchFamily="18" charset="0"/>
              </a:rPr>
              <a:t>Force applied 5N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2006" y="12253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02696" y="1207500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Force(F)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91370" y="1207500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 N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2103" y="1513116"/>
            <a:ext cx="3007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Distance travelled by object(s)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83749" y="1513116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 m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2006" y="1970212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50734" y="1952316"/>
            <a:ext cx="1694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done(W)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39408" y="1952316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2006" y="2379868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562851" y="2361972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47409" y="2361972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F × s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2006" y="2725227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555284" y="2707331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939842" y="2707331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 × s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5616" y="3037019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47664" y="3037019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932222" y="3037019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5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404550" y="3026658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2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5616" y="334722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547664" y="3347224"/>
            <a:ext cx="390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32222" y="3347224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1918" y="3758433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0503" y="3723878"/>
            <a:ext cx="4706421" cy="37187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work done in given condition is 10 J.</a:t>
            </a:r>
          </a:p>
        </p:txBody>
      </p:sp>
    </p:spTree>
    <p:extLst>
      <p:ext uri="{BB962C8B-B14F-4D97-AF65-F5344CB8AC3E}">
        <p14:creationId xmlns:p14="http://schemas.microsoft.com/office/powerpoint/2010/main" val="4059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66996E-6 L 0.28802 -0.002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4" grpId="0"/>
      <p:bldP spid="14" grpId="1"/>
      <p:bldP spid="15" grpId="0"/>
      <p:bldP spid="15" grpId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953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1809750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2495550"/>
            <a:ext cx="2865137" cy="676266"/>
            <a:chOff x="1447800" y="1209684"/>
            <a:chExt cx="2335744" cy="676266"/>
          </a:xfrm>
        </p:grpSpPr>
        <p:sp>
          <p:nvSpPr>
            <p:cNvPr id="6" name="Rectangle 5"/>
            <p:cNvSpPr/>
            <p:nvPr/>
          </p:nvSpPr>
          <p:spPr>
            <a:xfrm>
              <a:off x="1447800" y="1209684"/>
              <a:ext cx="2335744" cy="6762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09188" y="1209684"/>
              <a:ext cx="2058622" cy="676266"/>
              <a:chOff x="6473780" y="1557343"/>
              <a:chExt cx="2058622" cy="67626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73780" y="1733550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Power =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37337" y="1557343"/>
                <a:ext cx="53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P.E 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7610470" y="1924046"/>
                <a:ext cx="921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643737" y="1864277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Time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2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306" y="108580"/>
            <a:ext cx="6905499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38138" indent="-338138">
              <a:buFont typeface="+mj-lt"/>
              <a:buAutoNum type="arabicPeriod" startAt="5"/>
              <a:defRPr b="1">
                <a:solidFill>
                  <a:prstClr val="black"/>
                </a:solidFill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Book Antiqua" pitchFamily="18" charset="0"/>
              </a:rPr>
              <a:t>A boy of mass 50 kg </a:t>
            </a:r>
            <a:r>
              <a:rPr lang="en-US" sz="1600" dirty="0" smtClean="0">
                <a:latin typeface="Book Antiqua" pitchFamily="18" charset="0"/>
              </a:rPr>
              <a:t>runs up </a:t>
            </a:r>
            <a:r>
              <a:rPr lang="en-US" sz="1600" dirty="0">
                <a:latin typeface="Book Antiqua" pitchFamily="18" charset="0"/>
              </a:rPr>
              <a:t>a staircase of 45 steps in 9 s. If the</a:t>
            </a:r>
          </a:p>
          <a:p>
            <a:pPr marL="0" indent="0">
              <a:buNone/>
            </a:pPr>
            <a:r>
              <a:rPr lang="en-US" sz="1600" dirty="0">
                <a:latin typeface="Book Antiqua" pitchFamily="18" charset="0"/>
              </a:rPr>
              <a:t>height of each step is 15 cm, find </a:t>
            </a:r>
            <a:r>
              <a:rPr lang="en-US" sz="1600" dirty="0" smtClean="0">
                <a:latin typeface="Book Antiqua" pitchFamily="18" charset="0"/>
              </a:rPr>
              <a:t>his power</a:t>
            </a:r>
            <a:r>
              <a:rPr lang="en-US" sz="1600" dirty="0">
                <a:latin typeface="Book Antiqua" pitchFamily="18" charset="0"/>
              </a:rPr>
              <a:t>. Take g = 10 m s</a:t>
            </a:r>
            <a:r>
              <a:rPr lang="en-US" sz="1600" baseline="30000" dirty="0">
                <a:latin typeface="Book Antiqua" pitchFamily="18" charset="0"/>
              </a:rPr>
              <a:t>–2</a:t>
            </a:r>
            <a:r>
              <a:rPr lang="en-US" sz="1600" dirty="0">
                <a:latin typeface="Book Antiqua" pitchFamily="18" charset="0"/>
              </a:rPr>
              <a:t>.</a:t>
            </a:r>
          </a:p>
        </p:txBody>
      </p:sp>
      <p:sp>
        <p:nvSpPr>
          <p:cNvPr id="87" name="Oval 86"/>
          <p:cNvSpPr/>
          <p:nvPr/>
        </p:nvSpPr>
        <p:spPr>
          <a:xfrm>
            <a:off x="426720" y="323883"/>
            <a:ext cx="640080" cy="640080"/>
          </a:xfrm>
          <a:prstGeom prst="ellipse">
            <a:avLst/>
          </a:prstGeom>
          <a:solidFill>
            <a:srgbClr val="00FFFF"/>
          </a:soli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7070" y="34496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1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7384" y="1202401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1354906" y="1151706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Mass of boy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492858" y="1151706"/>
            <a:ext cx="1061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50 kg  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213470" y="3215289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213470" y="3602762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1352045" y="3179498"/>
            <a:ext cx="1410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 (P) = ?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13470" y="418141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5526561" y="346824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20171" y="3455416"/>
            <a:ext cx="2719030" cy="73068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The power of the boy is 375 W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1219306" y="1477521"/>
            <a:ext cx="24726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Height of staircase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3610546" y="1477521"/>
            <a:ext cx="37321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Height of each step  </a:t>
            </a:r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No .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o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f steps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574231" y="1764031"/>
            <a:ext cx="1101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15 </a:t>
            </a:r>
            <a:r>
              <a:rPr lang="en-US" sz="1600" b="1" dirty="0" smtClean="0">
                <a:solidFill>
                  <a:srgbClr val="000099"/>
                </a:solidFill>
                <a:latin typeface="Book Antiqua" pitchFamily="18" charset="0"/>
              </a:rPr>
              <a:t>× 45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3561712" y="2029381"/>
            <a:ext cx="994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675 cm</a:t>
            </a: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5460563" y="2065650"/>
            <a:ext cx="954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6.75 m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4810448" y="1961265"/>
            <a:ext cx="656400" cy="656306"/>
            <a:chOff x="4506212" y="2614038"/>
            <a:chExt cx="330277" cy="656306"/>
          </a:xfrm>
        </p:grpSpPr>
        <p:sp>
          <p:nvSpPr>
            <p:cNvPr id="168" name="TextBox 167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675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516069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100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4555895" y="2022416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1066801" y="2472417"/>
            <a:ext cx="2578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Time taken to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climb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3563885" y="2472417"/>
            <a:ext cx="606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9 s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75924" y="2775070"/>
            <a:ext cx="3140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Acceleration due to gravity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3634911" y="2775070"/>
            <a:ext cx="10807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 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–2</a:t>
            </a:r>
            <a:endParaRPr lang="en-US" sz="1600" b="1" baseline="30000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1278981" y="3602762"/>
            <a:ext cx="537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 =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1621465" y="3470151"/>
            <a:ext cx="616906" cy="656306"/>
            <a:chOff x="4506212" y="2614038"/>
            <a:chExt cx="330277" cy="656306"/>
          </a:xfrm>
        </p:grpSpPr>
        <p:sp>
          <p:nvSpPr>
            <p:cNvPr id="177" name="TextBox 176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W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516069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3220509" y="339488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1595360" y="4126457"/>
            <a:ext cx="772907" cy="656306"/>
            <a:chOff x="4506212" y="2614038"/>
            <a:chExt cx="330277" cy="656306"/>
          </a:xfrm>
        </p:grpSpPr>
        <p:sp>
          <p:nvSpPr>
            <p:cNvPr id="188" name="TextBox 187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P.E.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516069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/>
          <p:cNvCxnSpPr/>
          <p:nvPr/>
        </p:nvCxnSpPr>
        <p:spPr>
          <a:xfrm>
            <a:off x="3022665" y="3382713"/>
            <a:ext cx="0" cy="132247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3449787" y="3278437"/>
            <a:ext cx="1222267" cy="656306"/>
            <a:chOff x="4506212" y="2614038"/>
            <a:chExt cx="330277" cy="656306"/>
          </a:xfrm>
        </p:grpSpPr>
        <p:sp>
          <p:nvSpPr>
            <p:cNvPr id="193" name="TextBox 192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m</a:t>
              </a:r>
              <a:r>
                <a:rPr lang="en-US" dirty="0">
                  <a:solidFill>
                    <a:srgbClr val="0000CC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× </a:t>
              </a:r>
              <a:r>
                <a:rPr lang="en-US" dirty="0" smtClean="0">
                  <a:solidFill>
                    <a:srgbClr val="0000CC"/>
                  </a:solidFill>
                </a:rPr>
                <a:t>g</a:t>
              </a:r>
              <a:r>
                <a:rPr lang="en-US" dirty="0">
                  <a:solidFill>
                    <a:srgbClr val="0000CC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× </a:t>
              </a:r>
              <a:r>
                <a:rPr lang="en-US" dirty="0" smtClean="0">
                  <a:solidFill>
                    <a:srgbClr val="0000CC"/>
                  </a:solidFill>
                </a:rPr>
                <a:t>h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536106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3301223" y="451768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1275757" y="4163520"/>
            <a:ext cx="537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 =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3279493" y="3842654"/>
            <a:ext cx="1980910" cy="656306"/>
            <a:chOff x="4506212" y="2614038"/>
            <a:chExt cx="330277" cy="656306"/>
          </a:xfrm>
        </p:grpSpPr>
        <p:sp>
          <p:nvSpPr>
            <p:cNvPr id="203" name="TextBox 202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50 </a:t>
              </a:r>
              <a:r>
                <a:rPr lang="en-US" dirty="0">
                  <a:solidFill>
                    <a:srgbClr val="000099"/>
                  </a:solidFill>
                </a:rPr>
                <a:t>× </a:t>
              </a:r>
              <a:r>
                <a:rPr lang="en-US" dirty="0" smtClean="0">
                  <a:solidFill>
                    <a:srgbClr val="000099"/>
                  </a:solidFill>
                </a:rPr>
                <a:t>10</a:t>
              </a:r>
              <a:r>
                <a:rPr lang="en-US" dirty="0" smtClean="0">
                  <a:solidFill>
                    <a:srgbClr val="0000CC"/>
                  </a:solidFill>
                </a:rPr>
                <a:t> </a:t>
              </a:r>
              <a:r>
                <a:rPr lang="en-US" dirty="0">
                  <a:solidFill>
                    <a:srgbClr val="000099"/>
                  </a:solidFill>
                </a:rPr>
                <a:t>× </a:t>
              </a:r>
              <a:r>
                <a:rPr lang="en-US" dirty="0" smtClean="0">
                  <a:solidFill>
                    <a:srgbClr val="000099"/>
                  </a:solidFill>
                </a:rPr>
                <a:t>6.75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536106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0000CC"/>
                  </a:solidFill>
                </a:rPr>
                <a:t>9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30045" y="399707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3390197" y="4399131"/>
            <a:ext cx="990455" cy="656306"/>
            <a:chOff x="4506212" y="2614038"/>
            <a:chExt cx="330277" cy="656306"/>
          </a:xfrm>
        </p:grpSpPr>
        <p:sp>
          <p:nvSpPr>
            <p:cNvPr id="208" name="TextBox 207"/>
            <p:cNvSpPr txBox="1"/>
            <p:nvPr/>
          </p:nvSpPr>
          <p:spPr>
            <a:xfrm>
              <a:off x="4506212" y="2614038"/>
              <a:ext cx="3302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3375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36106" y="2931790"/>
              <a:ext cx="2869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>
                  <a:solidFill>
                    <a:srgbClr val="0000CC"/>
                  </a:solidFill>
                </a:rPr>
                <a:t>9</a:t>
              </a: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4551372" y="2942191"/>
              <a:ext cx="23995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4308789" y="445134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340288" y="4475693"/>
            <a:ext cx="9904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</a:rPr>
              <a:t>375 W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028108" y="3877954"/>
            <a:ext cx="2312344" cy="773152"/>
            <a:chOff x="5382876" y="1443587"/>
            <a:chExt cx="2314482" cy="773868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81" name="Oval Callout 180"/>
            <p:cNvSpPr/>
            <p:nvPr/>
          </p:nvSpPr>
          <p:spPr>
            <a:xfrm>
              <a:off x="5382876" y="1443587"/>
              <a:ext cx="2180973" cy="773868"/>
            </a:xfrm>
            <a:prstGeom prst="wedgeEllipseCallout">
              <a:avLst>
                <a:gd name="adj1" fmla="val -50982"/>
                <a:gd name="adj2" fmla="val -7714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Book Antiqua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16386" y="1661151"/>
              <a:ext cx="2180972" cy="33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 Antiqua" pitchFamily="18" charset="0"/>
                </a:rPr>
                <a:t>Work done = P.E.</a:t>
              </a:r>
              <a:endParaRPr lang="en-US" sz="1600" b="1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0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  <p:bldP spid="136" grpId="0" animBg="1"/>
      <p:bldP spid="139" grpId="0" animBg="1"/>
      <p:bldP spid="141" grpId="0"/>
      <p:bldP spid="142" grpId="0" animBg="1"/>
      <p:bldP spid="149" grpId="0" animBg="1"/>
      <p:bldP spid="150" grpId="0" animBg="1"/>
      <p:bldP spid="161" grpId="0"/>
      <p:bldP spid="162" grpId="0"/>
      <p:bldP spid="163" grpId="0"/>
      <p:bldP spid="165" grpId="0"/>
      <p:bldP spid="166" grpId="0"/>
      <p:bldP spid="2" grpId="0"/>
      <p:bldP spid="171" grpId="0"/>
      <p:bldP spid="172" grpId="0"/>
      <p:bldP spid="173" grpId="0"/>
      <p:bldP spid="174" grpId="0"/>
      <p:bldP spid="175" grpId="0"/>
      <p:bldP spid="186" grpId="0"/>
      <p:bldP spid="196" grpId="0"/>
      <p:bldP spid="201" grpId="0"/>
      <p:bldP spid="206" grpId="0"/>
      <p:bldP spid="211" grpId="0"/>
      <p:bldP spid="2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195486"/>
            <a:ext cx="6853311" cy="867678"/>
            <a:chOff x="426720" y="195486"/>
            <a:chExt cx="6853311" cy="867678"/>
          </a:xfrm>
        </p:grpSpPr>
        <p:grpSp>
          <p:nvGrpSpPr>
            <p:cNvPr id="3" name="Group 2"/>
            <p:cNvGrpSpPr/>
            <p:nvPr/>
          </p:nvGrpSpPr>
          <p:grpSpPr>
            <a:xfrm>
              <a:off x="727932" y="195486"/>
              <a:ext cx="6552099" cy="867678"/>
              <a:chOff x="695856" y="-14311"/>
              <a:chExt cx="6280496" cy="867678"/>
            </a:xfrm>
          </p:grpSpPr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261616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1102768" y="-14311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Calculate the power of a pump which can lift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100 kg of water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to store it in a water tank at a height of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19 m in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25 sec. </a:t>
                </a:r>
                <a:endParaRPr lang="en-IN" sz="1600" dirty="0" smtClean="0">
                  <a:solidFill>
                    <a:prstClr val="black"/>
                  </a:solidFill>
                  <a:latin typeface="Book Antiqua" pitchFamily="18" charset="0"/>
                </a:endParaRPr>
              </a:p>
              <a:p>
                <a:pPr algn="l"/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[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Take g =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10 m s</a:t>
                </a:r>
                <a:r>
                  <a:rPr lang="en-IN" sz="1600" baseline="30000" dirty="0" smtClean="0">
                    <a:solidFill>
                      <a:prstClr val="black"/>
                    </a:solidFill>
                    <a:latin typeface="Book Antiqua" pitchFamily="18" charset="0"/>
                  </a:rPr>
                  <a:t>-2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]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22006" y="10856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82492" y="1067800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66070" y="1067800"/>
            <a:ext cx="1061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82492" y="1367875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Height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66070" y="1367875"/>
            <a:ext cx="8515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19m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2492" y="1667950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time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66070" y="1667950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25 sec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82492" y="1968024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g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66070" y="1968024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10ms</a:t>
            </a:r>
            <a:r>
              <a:rPr lang="en-US" sz="1600" b="1" baseline="30000" dirty="0">
                <a:solidFill>
                  <a:srgbClr val="0000CC"/>
                </a:solidFill>
                <a:latin typeface="Book Antiqua" pitchFamily="18" charset="0"/>
              </a:rPr>
              <a:t>-2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6995" y="2323100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03648" y="2320444"/>
            <a:ext cx="19609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of the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pump</a:t>
            </a:r>
            <a:endParaRPr lang="en-US" sz="1600" b="1" dirty="0" smtClean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91845" y="2320444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2871" y="2869448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73715" y="2851552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32123" y="285155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83253" y="2686050"/>
            <a:ext cx="1297935" cy="656306"/>
            <a:chOff x="4344812" y="2614038"/>
            <a:chExt cx="653076" cy="656306"/>
          </a:xfrm>
        </p:grpSpPr>
        <p:sp>
          <p:nvSpPr>
            <p:cNvPr id="25" name="TextBox 24"/>
            <p:cNvSpPr txBox="1"/>
            <p:nvPr/>
          </p:nvSpPr>
          <p:spPr>
            <a:xfrm>
              <a:off x="4349541" y="2614038"/>
              <a:ext cx="643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Work done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388447" y="2942191"/>
              <a:ext cx="5658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516995" y="3460372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68053" y="3442476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326461" y="344247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77591" y="3283600"/>
            <a:ext cx="1297935" cy="656306"/>
            <a:chOff x="4344812" y="2614038"/>
            <a:chExt cx="653076" cy="656306"/>
          </a:xfrm>
        </p:grpSpPr>
        <p:sp>
          <p:nvSpPr>
            <p:cNvPr id="32" name="TextBox 31"/>
            <p:cNvSpPr txBox="1"/>
            <p:nvPr/>
          </p:nvSpPr>
          <p:spPr>
            <a:xfrm>
              <a:off x="4349541" y="2614038"/>
              <a:ext cx="643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Work done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time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388447" y="2942191"/>
              <a:ext cx="56580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106091" y="4090544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63115" y="4090544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321523" y="409054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43024" y="3931668"/>
            <a:ext cx="605496" cy="656306"/>
            <a:chOff x="4519019" y="2614038"/>
            <a:chExt cx="304665" cy="656306"/>
          </a:xfrm>
        </p:grpSpPr>
        <p:sp>
          <p:nvSpPr>
            <p:cNvPr id="39" name="TextBox 38"/>
            <p:cNvSpPr txBox="1"/>
            <p:nvPr/>
          </p:nvSpPr>
          <p:spPr>
            <a:xfrm>
              <a:off x="4521224" y="2614038"/>
              <a:ext cx="3002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P. E.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19019" y="2931790"/>
              <a:ext cx="304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time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539374" y="2942191"/>
              <a:ext cx="26395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914403" y="1112540"/>
            <a:ext cx="0" cy="37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80803" y="1219749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37827" y="1219749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199809" y="121974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92286" y="1060873"/>
            <a:ext cx="656400" cy="656306"/>
            <a:chOff x="4506211" y="2614038"/>
            <a:chExt cx="330278" cy="656306"/>
          </a:xfrm>
        </p:grpSpPr>
        <p:sp>
          <p:nvSpPr>
            <p:cNvPr id="47" name="TextBox 46"/>
            <p:cNvSpPr txBox="1"/>
            <p:nvPr/>
          </p:nvSpPr>
          <p:spPr>
            <a:xfrm>
              <a:off x="4506211" y="2614038"/>
              <a:ext cx="3302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err="1" smtClean="0">
                  <a:solidFill>
                    <a:srgbClr val="0000CC"/>
                  </a:solidFill>
                </a:rPr>
                <a:t>mgh</a:t>
              </a:r>
              <a:r>
                <a:rPr lang="en-US" dirty="0" smtClean="0">
                  <a:solidFill>
                    <a:srgbClr val="0000CC"/>
                  </a:solidFill>
                </a:rPr>
                <a:t> 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9019" y="2931790"/>
              <a:ext cx="304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t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539374" y="2942191"/>
              <a:ext cx="26395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199809" y="1873156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468756" y="1730896"/>
            <a:ext cx="492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807749" y="1729140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10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238067" y="1727384"/>
            <a:ext cx="5661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19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553558" y="2047890"/>
            <a:ext cx="1165982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921962" y="200203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25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68931" y="2108576"/>
            <a:ext cx="295912" cy="170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239182" y="212038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549831" y="1816476"/>
            <a:ext cx="295912" cy="170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84745" y="15770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4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199809" y="232652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473940" y="2326523"/>
            <a:ext cx="1152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 × 10 × 19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199809" y="2567772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471782" y="2567772"/>
            <a:ext cx="822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40 × 19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199809" y="2819287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467590" y="2819287"/>
            <a:ext cx="7489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760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71" name="Group 70" hidden="1"/>
          <p:cNvGrpSpPr/>
          <p:nvPr/>
        </p:nvGrpSpPr>
        <p:grpSpPr>
          <a:xfrm>
            <a:off x="4408235" y="2567772"/>
            <a:ext cx="2389643" cy="1128570"/>
            <a:chOff x="5780552" y="1485217"/>
            <a:chExt cx="2391854" cy="1129615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72" name="Rounded Rectangular Callout 71"/>
            <p:cNvSpPr/>
            <p:nvPr/>
          </p:nvSpPr>
          <p:spPr>
            <a:xfrm>
              <a:off x="5780552" y="1485217"/>
              <a:ext cx="2391854" cy="1129615"/>
            </a:xfrm>
            <a:prstGeom prst="wedgeRoundRectCallout">
              <a:avLst>
                <a:gd name="adj1" fmla="val -74510"/>
                <a:gd name="adj2" fmla="val 32116"/>
                <a:gd name="adj3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ook Antiqua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39532" y="1587932"/>
              <a:ext cx="2273895" cy="92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  <a:latin typeface="Book Antiqua" pitchFamily="18" charset="0"/>
                </a:rPr>
                <a:t>Work done in lifting water stored in the from of P.E</a:t>
              </a: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3995936" y="3245349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89546" y="3232522"/>
            <a:ext cx="3652754" cy="3155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power of the pump is 760W</a:t>
            </a:r>
          </a:p>
        </p:txBody>
      </p:sp>
    </p:spTree>
    <p:extLst>
      <p:ext uri="{BB962C8B-B14F-4D97-AF65-F5344CB8AC3E}">
        <p14:creationId xmlns:p14="http://schemas.microsoft.com/office/powerpoint/2010/main" val="25842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8" grpId="0" animBg="1"/>
      <p:bldP spid="29" grpId="0"/>
      <p:bldP spid="30" grpId="0"/>
      <p:bldP spid="35" grpId="0"/>
      <p:bldP spid="36" grpId="0"/>
      <p:bldP spid="37" grpId="0"/>
      <p:bldP spid="43" grpId="0"/>
      <p:bldP spid="44" grpId="0"/>
      <p:bldP spid="45" grpId="0"/>
      <p:bldP spid="55" grpId="0"/>
      <p:bldP spid="56" grpId="0"/>
      <p:bldP spid="57" grpId="0"/>
      <p:bldP spid="58" grpId="0"/>
      <p:bldP spid="60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7" grpId="0" animBg="1"/>
      <p:bldP spid="7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MODULE-20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04043" y="158948"/>
            <a:ext cx="6204514" cy="125841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None/>
            </a:pPr>
            <a:endParaRPr lang="en-US" sz="1600" b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189231"/>
            <a:ext cx="61062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Book Antiqua" pitchFamily="18" charset="0"/>
              </a:rPr>
              <a:t>Two girls, each of weight 400N, climb up a rope through a height of 8m. We name one of the girl as ‘A’ &amp; other as ‘B’. Girl ‘A’ takes 20 seconds while ‘B’ tales 50 seconds to accomplish this take. What is the power expended by each girl 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219200" y="3689172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(A)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8400" y="3562350"/>
            <a:ext cx="1226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Work done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490365" y="3879668"/>
            <a:ext cx="1349801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759005" y="3819899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25324" y="422136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38749" y="4092396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490155" y="4409714"/>
            <a:ext cx="707005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63730" y="4349945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202576" y="4199959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8802" y="4051943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467407" y="4388313"/>
            <a:ext cx="707005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688405" y="4328544"/>
            <a:ext cx="322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663020" y="1737332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921787" y="1591514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4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933802" y="1925686"/>
            <a:ext cx="915656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22842" y="189639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20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401057" y="159151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  <a:sym typeface="Symbol"/>
              </a:rPr>
              <a:t>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62914" y="159151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8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5326702" y="1995406"/>
            <a:ext cx="72908" cy="178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213756" y="1645088"/>
            <a:ext cx="84865" cy="2057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245079" y="1992679"/>
            <a:ext cx="72908" cy="178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76879" y="1694229"/>
            <a:ext cx="72908" cy="178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695929" y="14275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62618" y="220082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08685" y="22008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38729" y="2200823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  <a:sym typeface="Symbol"/>
              </a:rPr>
              <a:t>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10179" y="220082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592811" y="2204951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838878" y="2204951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160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02522" y="2731105"/>
            <a:ext cx="1135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(B)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485219" y="2737647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436625" y="3054965"/>
            <a:ext cx="707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410200" y="2995196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14764" y="2790411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390990" y="2642395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379595" y="2978765"/>
            <a:ext cx="707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600593" y="2918996"/>
            <a:ext cx="336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t</a:t>
            </a:r>
            <a:r>
              <a:rPr lang="en-US" sz="1600" b="1" baseline="-25000" dirty="0" err="1" smtClean="0">
                <a:solidFill>
                  <a:srgbClr val="0000CC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128048" y="3409718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386815" y="3263900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4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398830" y="3598072"/>
            <a:ext cx="915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581520" y="356878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5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866085" y="326390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  <a:sym typeface="Symbol"/>
              </a:rPr>
              <a:t>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027942" y="32639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8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779030" y="3667792"/>
            <a:ext cx="72908" cy="178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664413" y="3333902"/>
            <a:ext cx="150345" cy="1700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710107" y="3665065"/>
            <a:ext cx="72908" cy="178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6497528" y="3356119"/>
            <a:ext cx="173632" cy="1960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127646" y="3947640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373713" y="394764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571144" y="394764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  <a:sym typeface="Symbol"/>
              </a:rPr>
              <a:t>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42594" y="394764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8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76384" y="393366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122451" y="3933663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64 W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291342" y="310515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94604" y="3705271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73" name="Oval 72"/>
          <p:cNvSpPr/>
          <p:nvPr/>
        </p:nvSpPr>
        <p:spPr>
          <a:xfrm>
            <a:off x="304800" y="323883"/>
            <a:ext cx="640080" cy="640080"/>
          </a:xfrm>
          <a:prstGeom prst="ellipse">
            <a:avLst/>
          </a:prstGeom>
          <a:solidFill>
            <a:srgbClr val="00FFFF"/>
          </a:soli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2288" y="344967"/>
            <a:ext cx="455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89939" y="1470163"/>
            <a:ext cx="2781531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Weight of girls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mg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 400N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11982" y="1988681"/>
            <a:ext cx="2986715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 taken by girl A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baseline="-25000" dirty="0" smtClean="0">
                <a:solidFill>
                  <a:srgbClr val="C00000"/>
                </a:solidFill>
                <a:latin typeface="Book Antiqua" pitchFamily="18" charset="0"/>
              </a:rPr>
              <a:t>a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0s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8652" y="2663372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Power (P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A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and (P</a:t>
            </a:r>
            <a:r>
              <a:rPr lang="en-US" sz="1600" b="1" baseline="-25000" dirty="0">
                <a:solidFill>
                  <a:srgbClr val="0000CC"/>
                </a:solidFill>
                <a:latin typeface="Book Antiqua" pitchFamily="18" charset="0"/>
              </a:rPr>
              <a:t>B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)= 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67675" y="2711436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14411" y="1495978"/>
            <a:ext cx="895558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81937" y="315401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1253106" y="3147596"/>
            <a:ext cx="1056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 =  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73064" y="1747941"/>
            <a:ext cx="1662635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Height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 8m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24723" y="2262643"/>
            <a:ext cx="2977097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Time taken by girl B (</a:t>
            </a:r>
            <a:r>
              <a:rPr lang="en-US" sz="1600" b="1" dirty="0" err="1" smtClean="0">
                <a:solidFill>
                  <a:srgbClr val="C00000"/>
                </a:solidFill>
                <a:latin typeface="Book Antiqua" pitchFamily="18" charset="0"/>
              </a:rPr>
              <a:t>t</a:t>
            </a:r>
            <a:r>
              <a:rPr lang="en-US" sz="1600" b="1" baseline="-25000" dirty="0" err="1">
                <a:solidFill>
                  <a:srgbClr val="C00000"/>
                </a:solidFill>
                <a:latin typeface="Book Antiqua" pitchFamily="18" charset="0"/>
              </a:rPr>
              <a:t>b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 = 50s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05997" y="3014199"/>
            <a:ext cx="122661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Work done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157962" y="3331517"/>
            <a:ext cx="13498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26602" y="3271748"/>
            <a:ext cx="6751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Time</a:t>
            </a:r>
            <a:endParaRPr lang="en-US" sz="16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4398697" y="1495978"/>
            <a:ext cx="0" cy="34161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949436" y="193167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445839" y="371338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>
          <a:xfrm>
            <a:off x="3849667" y="3628089"/>
            <a:ext cx="1509323" cy="318652"/>
          </a:xfrm>
          <a:prstGeom prst="wedgeRoundRectCallout">
            <a:avLst>
              <a:gd name="adj1" fmla="val -54177"/>
              <a:gd name="adj2" fmla="val 117491"/>
              <a:gd name="adj3" fmla="val 16667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Book Antiqua" pitchFamily="18" charset="0"/>
              </a:rPr>
              <a:t>m</a:t>
            </a:r>
            <a:r>
              <a:rPr lang="en-US" sz="1600" b="1" dirty="0" smtClean="0">
                <a:latin typeface="Book Antiqua" pitchFamily="18" charset="0"/>
              </a:rPr>
              <a:t>g = Weight</a:t>
            </a:r>
            <a:endParaRPr lang="en-US" sz="1600" b="1" dirty="0">
              <a:latin typeface="Book Antiqua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574398" y="4324439"/>
            <a:ext cx="752304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168008" y="4311611"/>
            <a:ext cx="3747392" cy="730683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Power expended by girl A is 160 W  and  girl B is 64 W.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138915" y="2629762"/>
            <a:ext cx="2312344" cy="773152"/>
            <a:chOff x="5382876" y="1443587"/>
            <a:chExt cx="2314482" cy="773868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31" name="Oval Callout 130"/>
            <p:cNvSpPr/>
            <p:nvPr/>
          </p:nvSpPr>
          <p:spPr>
            <a:xfrm>
              <a:off x="5382876" y="1443587"/>
              <a:ext cx="2180973" cy="773868"/>
            </a:xfrm>
            <a:prstGeom prst="wedgeEllipseCallout">
              <a:avLst>
                <a:gd name="adj1" fmla="val -46902"/>
                <a:gd name="adj2" fmla="val 8711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8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516386" y="1661151"/>
              <a:ext cx="2180972" cy="33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99" b="1" dirty="0" smtClean="0">
                  <a:solidFill>
                    <a:schemeClr val="bg1"/>
                  </a:solidFill>
                  <a:latin typeface="Bookman Old Style" pitchFamily="18" charset="0"/>
                </a:rPr>
                <a:t>Work done = P.E.</a:t>
              </a:r>
              <a:endParaRPr lang="en-US" sz="1599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4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 advAuto="0"/>
      <p:bldP spid="77" grpId="0"/>
      <p:bldP spid="78" grpId="0"/>
      <p:bldP spid="80" grpId="0"/>
      <p:bldP spid="81" grpId="0"/>
      <p:bldP spid="82" grpId="0"/>
      <p:bldP spid="84" grpId="0"/>
      <p:bldP spid="85" grpId="0"/>
      <p:bldP spid="86" grpId="0"/>
      <p:bldP spid="88" grpId="0"/>
      <p:bldP spid="90" grpId="0"/>
      <p:bldP spid="91" grpId="0"/>
      <p:bldP spid="93" grpId="0"/>
      <p:bldP spid="94" grpId="0"/>
      <p:bldP spid="95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5" grpId="0"/>
      <p:bldP spid="120" grpId="0"/>
      <p:bldP spid="122" grpId="0"/>
      <p:bldP spid="123" grpId="0"/>
      <p:bldP spid="124" grpId="0"/>
      <p:bldP spid="128" grpId="0"/>
      <p:bldP spid="133" grpId="0"/>
      <p:bldP spid="136" grpId="0"/>
      <p:bldP spid="138" grpId="0"/>
      <p:bldP spid="139" grpId="0"/>
      <p:bldP spid="140" grpId="0"/>
      <p:bldP spid="145" grpId="0"/>
      <p:bldP spid="146" grpId="0"/>
      <p:bldP spid="147" grpId="0"/>
      <p:bldP spid="148" grpId="0"/>
      <p:bldP spid="149" grpId="0"/>
      <p:bldP spid="150" grpId="0"/>
      <p:bldP spid="152" grpId="0"/>
      <p:bldP spid="72" grpId="0" animBg="1"/>
      <p:bldP spid="75" grpId="0" animBg="1"/>
      <p:bldP spid="76" grpId="0" animBg="1"/>
      <p:bldP spid="96" grpId="0"/>
      <p:bldP spid="97" grpId="0" animBg="1"/>
      <p:bldP spid="100" grpId="0" animBg="1"/>
      <p:bldP spid="101" grpId="0" animBg="1"/>
      <p:bldP spid="102" grpId="0"/>
      <p:bldP spid="112" grpId="0" animBg="1"/>
      <p:bldP spid="113" grpId="0" animBg="1"/>
      <p:bldP spid="125" grpId="0"/>
      <p:bldP spid="129" grpId="0"/>
      <p:bldP spid="159" grpId="0"/>
      <p:bldP spid="160" grpId="0"/>
      <p:bldP spid="89" grpId="0" animBg="1"/>
      <p:bldP spid="89" grpId="1" animBg="1"/>
      <p:bldP spid="161" grpId="0" animBg="1"/>
      <p:bldP spid="16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MODULE-21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715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 –I </a:t>
            </a:r>
            <a:r>
              <a:rPr lang="en-US" sz="4000" b="1" dirty="0" smtClean="0"/>
              <a:t>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1885950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647950"/>
            <a:ext cx="2399459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228600" y="2735818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v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u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</a:rPr>
              <a:t>+ 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2gs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355" y="133349"/>
            <a:ext cx="6992045" cy="990601"/>
            <a:chOff x="145355" y="133349"/>
            <a:chExt cx="6992045" cy="990601"/>
          </a:xfrm>
        </p:grpSpPr>
        <p:sp>
          <p:nvSpPr>
            <p:cNvPr id="2" name="Rectangle 1"/>
            <p:cNvSpPr/>
            <p:nvPr/>
          </p:nvSpPr>
          <p:spPr>
            <a:xfrm>
              <a:off x="145355" y="133349"/>
              <a:ext cx="6173982" cy="990601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+mj-lt"/>
                <a:buNone/>
              </a:pPr>
              <a:endParaRPr lang="en-US" sz="1600" b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2368" y="171450"/>
              <a:ext cx="61050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b="1" dirty="0">
                  <a:latin typeface="Book Antiqua" panose="02040602050305030304" pitchFamily="18" charset="0"/>
                </a:rPr>
                <a:t>If a 5kg ball is thrown upwards with a speed of </a:t>
              </a:r>
              <a:r>
                <a:rPr lang="en-US" sz="1600" b="1" dirty="0" smtClean="0">
                  <a:latin typeface="Book Antiqua" panose="02040602050305030304" pitchFamily="18" charset="0"/>
                </a:rPr>
                <a:t>100ms</a:t>
              </a:r>
              <a:r>
                <a:rPr lang="en-US" sz="1600" b="1" baseline="30000" dirty="0" smtClean="0">
                  <a:latin typeface="Book Antiqua" panose="02040602050305030304" pitchFamily="18" charset="0"/>
                </a:rPr>
                <a:t>-1</a:t>
              </a:r>
            </a:p>
            <a:p>
              <a:pPr algn="just"/>
              <a:r>
                <a:rPr lang="en-US" sz="1600" b="1" dirty="0" smtClean="0">
                  <a:latin typeface="Book Antiqua" panose="02040602050305030304" pitchFamily="18" charset="0"/>
                </a:rPr>
                <a:t>then </a:t>
              </a:r>
              <a:r>
                <a:rPr lang="en-US" sz="1600" b="1" dirty="0">
                  <a:latin typeface="Book Antiqua" panose="02040602050305030304" pitchFamily="18" charset="0"/>
                </a:rPr>
                <a:t>calculate the maximum height attained by it</a:t>
              </a:r>
            </a:p>
            <a:p>
              <a:pPr algn="just"/>
              <a:r>
                <a:rPr lang="en-US" sz="1600" b="1" dirty="0">
                  <a:latin typeface="Book Antiqua" panose="02040602050305030304" pitchFamily="18" charset="0"/>
                </a:rPr>
                <a:t>(take g = 10ms</a:t>
              </a:r>
              <a:r>
                <a:rPr lang="en-US" sz="1600" b="1" baseline="30000" dirty="0">
                  <a:latin typeface="Book Antiqua" panose="02040602050305030304" pitchFamily="18" charset="0"/>
                </a:rPr>
                <a:t>-2</a:t>
              </a:r>
              <a:r>
                <a:rPr lang="en-US" sz="1600" b="1" dirty="0">
                  <a:latin typeface="Book Antiqua" panose="02040602050305030304" pitchFamily="18" charset="0"/>
                </a:rPr>
                <a:t>).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90648" y="1229851"/>
            <a:ext cx="2399459" cy="16466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latin typeface="Book Antiqua" panose="0204060205030503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55394" y="2344291"/>
            <a:ext cx="1728160" cy="381348"/>
          </a:xfrm>
          <a:prstGeom prst="ellipse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635" y="1221343"/>
            <a:ext cx="161614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Mass (m) = 5kg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066" y="1521361"/>
            <a:ext cx="250100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Initial speed (u) = 10ms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-1</a:t>
            </a:r>
            <a:endParaRPr lang="en-US" sz="1600" b="1" baseline="300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242" y="1835203"/>
            <a:ext cx="247856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Final velocity (v) = 0ms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-1</a:t>
            </a:r>
            <a:endParaRPr lang="en-US" sz="1600" b="1" baseline="300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668" y="2134811"/>
            <a:ext cx="1119217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g = 10ms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-2</a:t>
            </a:r>
            <a:endParaRPr lang="en-US" sz="1600" b="1" baseline="300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0808" y="2521818"/>
            <a:ext cx="320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anose="02040602050305030304" pitchFamily="18" charset="0"/>
              </a:rPr>
              <a:t>maximum height </a:t>
            </a:r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attained (s) = ?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1290864"/>
            <a:ext cx="1250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i) v </a:t>
            </a:r>
            <a:r>
              <a:rPr lang="en-US" sz="1600" b="1" dirty="0">
                <a:latin typeface="Book Antiqua" panose="02040602050305030304" pitchFamily="18" charset="0"/>
              </a:rPr>
              <a:t>= u + </a:t>
            </a:r>
            <a:r>
              <a:rPr lang="en-US" sz="1600" b="1" dirty="0" err="1">
                <a:latin typeface="Book Antiqua" panose="02040602050305030304" pitchFamily="18" charset="0"/>
              </a:rPr>
              <a:t>gt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45580" y="1647825"/>
            <a:ext cx="2074312" cy="710474"/>
            <a:chOff x="5455920" y="3430698"/>
            <a:chExt cx="2074312" cy="710474"/>
          </a:xfrm>
        </p:grpSpPr>
        <p:sp>
          <p:nvSpPr>
            <p:cNvPr id="20" name="TextBox 19"/>
            <p:cNvSpPr txBox="1"/>
            <p:nvPr/>
          </p:nvSpPr>
          <p:spPr>
            <a:xfrm>
              <a:off x="5455920" y="3615998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 Antiqua" panose="02040602050305030304" pitchFamily="18" charset="0"/>
                </a:rPr>
                <a:t>ii) s </a:t>
              </a:r>
              <a:r>
                <a:rPr lang="en-US" sz="1600" b="1" dirty="0">
                  <a:latin typeface="Book Antiqua" panose="02040602050305030304" pitchFamily="18" charset="0"/>
                </a:rPr>
                <a:t>=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5874" y="3600450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Book Antiqua" panose="02040602050305030304" pitchFamily="18" charset="0"/>
                </a:rPr>
                <a:t>ut</a:t>
              </a:r>
              <a:r>
                <a:rPr lang="en-US" sz="1600" b="1" dirty="0">
                  <a:latin typeface="Book Antiqua" panose="02040602050305030304" pitchFamily="18" charset="0"/>
                </a:rPr>
                <a:t> +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743" y="34306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 Antiqua" panose="02040602050305030304" pitchFamily="18" charset="0"/>
                </a:rPr>
                <a:t>1</a:t>
              </a:r>
              <a:endParaRPr lang="en-US" sz="1600" b="1" dirty="0">
                <a:latin typeface="Book Antiqua" panose="02040602050305030304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762496" y="3801776"/>
              <a:ext cx="3139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39918" y="38026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 Antiqua" panose="02040602050305030304" pitchFamily="18" charset="0"/>
                </a:rPr>
                <a:t>2</a:t>
              </a:r>
              <a:endParaRPr lang="en-US" sz="1600" b="1" dirty="0">
                <a:latin typeface="Book Antiqua" panose="020406020503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93894" y="3617624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ook Antiqua" panose="02040602050305030304" pitchFamily="18" charset="0"/>
                </a:rPr>
                <a:t>gt</a:t>
              </a:r>
              <a:r>
                <a:rPr lang="en-US" sz="1600" b="1" baseline="30000" dirty="0" smtClean="0">
                  <a:latin typeface="Book Antiqua" panose="02040602050305030304" pitchFamily="18" charset="0"/>
                </a:rPr>
                <a:t>2</a:t>
              </a:r>
              <a:endParaRPr lang="en-US" sz="1600" b="1" baseline="300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490648" y="2387084"/>
            <a:ext cx="16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iii) v</a:t>
            </a:r>
            <a:r>
              <a:rPr lang="en-US" sz="1600" b="1" baseline="30000" dirty="0" smtClean="0">
                <a:latin typeface="Book Antiqua" panose="02040602050305030304" pitchFamily="18" charset="0"/>
              </a:rPr>
              <a:t>2</a:t>
            </a:r>
            <a:r>
              <a:rPr lang="en-US" sz="1600" b="1" dirty="0" smtClean="0">
                <a:latin typeface="Book Antiqua" panose="02040602050305030304" pitchFamily="18" charset="0"/>
              </a:rPr>
              <a:t> </a:t>
            </a:r>
            <a:r>
              <a:rPr lang="en-US" sz="1600" b="1" dirty="0">
                <a:latin typeface="Book Antiqua" panose="02040602050305030304" pitchFamily="18" charset="0"/>
              </a:rPr>
              <a:t>= </a:t>
            </a:r>
            <a:r>
              <a:rPr lang="en-US" sz="1600" b="1" dirty="0" smtClean="0">
                <a:latin typeface="Book Antiqua" panose="02040602050305030304" pitchFamily="18" charset="0"/>
              </a:rPr>
              <a:t>u</a:t>
            </a:r>
            <a:r>
              <a:rPr lang="en-US" sz="1600" b="1" baseline="30000" dirty="0" smtClean="0">
                <a:latin typeface="Book Antiqua" panose="02040602050305030304" pitchFamily="18" charset="0"/>
              </a:rPr>
              <a:t>2</a:t>
            </a:r>
            <a:r>
              <a:rPr lang="en-US" sz="1600" b="1" dirty="0" smtClean="0">
                <a:latin typeface="Book Antiqua" panose="02040602050305030304" pitchFamily="18" charset="0"/>
              </a:rPr>
              <a:t> </a:t>
            </a:r>
            <a:r>
              <a:rPr lang="en-US" sz="1600" b="1" dirty="0">
                <a:latin typeface="Book Antiqua" panose="02040602050305030304" pitchFamily="18" charset="0"/>
              </a:rPr>
              <a:t>+ </a:t>
            </a:r>
            <a:r>
              <a:rPr lang="en-US" sz="1600" b="1" dirty="0" smtClean="0">
                <a:latin typeface="Book Antiqua" panose="02040602050305030304" pitchFamily="18" charset="0"/>
              </a:rPr>
              <a:t>2gs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35523" y="3258799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2gs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8872" y="3274039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v</a:t>
            </a:r>
            <a:r>
              <a:rPr lang="en-US" sz="1600" b="1" baseline="30000" dirty="0">
                <a:latin typeface="Book Antiqua" panose="02040602050305030304" pitchFamily="18" charset="0"/>
              </a:rPr>
              <a:t>2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7229" y="327403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=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28454" y="3258799"/>
            <a:ext cx="429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u</a:t>
            </a:r>
            <a:r>
              <a:rPr lang="en-US" sz="1600" b="1" baseline="30000" dirty="0">
                <a:latin typeface="Book Antiqua" panose="02040602050305030304" pitchFamily="18" charset="0"/>
              </a:rPr>
              <a:t>2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6626" y="3258799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+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05678" y="35905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2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5238" y="3590507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(0)</a:t>
            </a:r>
            <a:r>
              <a:rPr lang="en-US" sz="1600" b="1" baseline="30000" dirty="0" smtClean="0">
                <a:latin typeface="Book Antiqua" panose="02040602050305030304" pitchFamily="18" charset="0"/>
              </a:rPr>
              <a:t>2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11366" y="359050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=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95208" y="3590507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(10)</a:t>
            </a:r>
            <a:r>
              <a:rPr lang="en-US" sz="1600" b="1" baseline="30000" dirty="0" smtClean="0">
                <a:latin typeface="Book Antiqua" panose="02040602050305030304" pitchFamily="18" charset="0"/>
              </a:rPr>
              <a:t>2</a:t>
            </a:r>
            <a:r>
              <a:rPr lang="en-US" sz="1600" b="1" dirty="0" smtClean="0">
                <a:latin typeface="Book Antiqua" panose="02040602050305030304" pitchFamily="18" charset="0"/>
              </a:rPr>
              <a:t>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86781" y="3590507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+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1900" y="3590507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(-</a:t>
            </a:r>
            <a:r>
              <a:rPr lang="en-US" sz="1600" b="1" dirty="0" smtClean="0">
                <a:latin typeface="Book Antiqua" panose="02040602050305030304" pitchFamily="18" charset="0"/>
              </a:rPr>
              <a:t>10)s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05307" y="395245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20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41315" y="395245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0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11366" y="395245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=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23412" y="3952457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100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6410" y="3952457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-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06900" y="3952457"/>
            <a:ext cx="276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s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6292" y="4290596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20s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11366" y="42905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 Antiqua" panose="02040602050305030304" pitchFamily="18" charset="0"/>
              </a:rPr>
              <a:t>=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26989" y="4290596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100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292640" y="3346451"/>
            <a:ext cx="0" cy="1151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02000" y="3327501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s =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47784" y="3151187"/>
            <a:ext cx="767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100</a:t>
            </a:r>
            <a:endParaRPr lang="en-US" sz="1600" b="1" baseline="-25000" dirty="0">
              <a:latin typeface="Book Antiqua" panose="0204060205030503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789908" y="3520521"/>
            <a:ext cx="6296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5997" y="3477472"/>
            <a:ext cx="48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20</a:t>
            </a:r>
            <a:endParaRPr lang="en-US" sz="1600" b="1" baseline="-25000" dirty="0">
              <a:latin typeface="Book Antiqua" panose="02040602050305030304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056083" y="3173927"/>
            <a:ext cx="93400" cy="2031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028892" y="3558476"/>
            <a:ext cx="93400" cy="2031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862465" y="3247380"/>
            <a:ext cx="200211" cy="1678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898529" y="3590153"/>
            <a:ext cx="165464" cy="1387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50203" y="3579548"/>
            <a:ext cx="27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1</a:t>
            </a:r>
            <a:endParaRPr lang="en-US" sz="1600" b="1" baseline="-25000" dirty="0">
              <a:latin typeface="Book Antiqua" panose="020406020503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30069" y="2989924"/>
            <a:ext cx="27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5</a:t>
            </a:r>
            <a:endParaRPr lang="en-US" sz="1600" b="1" baseline="-25000" dirty="0">
              <a:latin typeface="Book Antiqua" panose="0204060205030503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42030" y="399243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=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65870" y="3992430"/>
            <a:ext cx="599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5m</a:t>
            </a:r>
            <a:endParaRPr lang="en-US" sz="1600" b="1" baseline="-25000" dirty="0">
              <a:latin typeface="Book Antiqua" panose="02040602050305030304" pitchFamily="18" charset="0"/>
            </a:endParaRPr>
          </a:p>
        </p:txBody>
      </p:sp>
      <p:sp>
        <p:nvSpPr>
          <p:cNvPr id="93" name="Cloud Callout 92"/>
          <p:cNvSpPr/>
          <p:nvPr/>
        </p:nvSpPr>
        <p:spPr>
          <a:xfrm>
            <a:off x="3990694" y="3655181"/>
            <a:ext cx="3001915" cy="901557"/>
          </a:xfrm>
          <a:prstGeom prst="cloudCallout">
            <a:avLst>
              <a:gd name="adj1" fmla="val -81380"/>
              <a:gd name="adj2" fmla="val -32292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 Antiqua" panose="02040602050305030304" pitchFamily="18" charset="0"/>
              </a:rPr>
              <a:t>g = -10ms</a:t>
            </a:r>
            <a:r>
              <a:rPr lang="en-US" sz="1600" b="1" baseline="30000" dirty="0" smtClean="0">
                <a:latin typeface="Book Antiqua" panose="02040602050305030304" pitchFamily="18" charset="0"/>
              </a:rPr>
              <a:t>-2</a:t>
            </a:r>
          </a:p>
          <a:p>
            <a:pPr algn="ctr"/>
            <a:r>
              <a:rPr lang="en-US" sz="1600" b="1" dirty="0" smtClean="0">
                <a:latin typeface="Book Antiqua" panose="02040602050305030304" pitchFamily="18" charset="0"/>
              </a:rPr>
              <a:t>against gravity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64662" y="254220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To find :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62865" y="327604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Solution :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293162" y="1230630"/>
            <a:ext cx="895558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Given :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52400" y="4619612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: </a:t>
            </a:r>
          </a:p>
        </p:txBody>
      </p:sp>
      <p:sp>
        <p:nvSpPr>
          <p:cNvPr id="89" name="Oval 88"/>
          <p:cNvSpPr/>
          <p:nvPr/>
        </p:nvSpPr>
        <p:spPr>
          <a:xfrm>
            <a:off x="304800" y="323883"/>
            <a:ext cx="640080" cy="640080"/>
          </a:xfrm>
          <a:prstGeom prst="ellipse">
            <a:avLst/>
          </a:prstGeom>
          <a:solidFill>
            <a:srgbClr val="00FFFF"/>
          </a:soli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2288" y="344967"/>
            <a:ext cx="455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72209" y="290573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52434" y="2866445"/>
            <a:ext cx="1529094" cy="353794"/>
            <a:chOff x="1751272" y="3411199"/>
            <a:chExt cx="1529094" cy="353794"/>
          </a:xfrm>
        </p:grpSpPr>
        <p:sp>
          <p:nvSpPr>
            <p:cNvPr id="97" name="Rectangle 96"/>
            <p:cNvSpPr/>
            <p:nvPr/>
          </p:nvSpPr>
          <p:spPr>
            <a:xfrm>
              <a:off x="2787923" y="3411199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  <a:latin typeface="Book Antiqua" panose="02040602050305030304" pitchFamily="18" charset="0"/>
                </a:rPr>
                <a:t>2gs</a:t>
              </a:r>
              <a:endParaRPr lang="en-US" sz="1600" b="1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51272" y="3426439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v</a:t>
              </a:r>
              <a:r>
                <a:rPr lang="en-US" sz="1600" b="1" baseline="30000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2</a:t>
              </a:r>
              <a:endParaRPr lang="en-US" sz="1600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49629" y="3426439"/>
              <a:ext cx="360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= </a:t>
              </a:r>
              <a:endParaRPr lang="en-US" sz="1600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80854" y="3411199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u</a:t>
              </a:r>
              <a:r>
                <a:rPr lang="en-US" sz="1600" b="1" baseline="30000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2</a:t>
              </a:r>
              <a:r>
                <a:rPr lang="en-US" sz="1600" b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 </a:t>
              </a:r>
              <a:endParaRPr lang="en-US" sz="1600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69026" y="3411199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+</a:t>
              </a:r>
              <a:endParaRPr lang="en-US" sz="1600" dirty="0">
                <a:solidFill>
                  <a:srgbClr val="C00000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56983" y="4590979"/>
            <a:ext cx="4102481" cy="360027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US" sz="1600" dirty="0">
                <a:solidFill>
                  <a:prstClr val="black"/>
                </a:solidFill>
                <a:latin typeface="Book Antiqua" pitchFamily="18" charset="0"/>
              </a:rPr>
              <a:t>The maximum height attained by it is 5m</a:t>
            </a:r>
          </a:p>
        </p:txBody>
      </p:sp>
    </p:spTree>
    <p:extLst>
      <p:ext uri="{BB962C8B-B14F-4D97-AF65-F5344CB8AC3E}">
        <p14:creationId xmlns:p14="http://schemas.microsoft.com/office/powerpoint/2010/main" val="17735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8" grpId="0" animBg="1"/>
      <p:bldP spid="108" grpId="1" animBg="1"/>
      <p:bldP spid="4" grpId="0" animBg="1"/>
      <p:bldP spid="5" grpId="0" animBg="1"/>
      <p:bldP spid="6" grpId="0" animBg="1"/>
      <p:bldP spid="8" grpId="0" animBg="1"/>
      <p:bldP spid="16" grpId="0"/>
      <p:bldP spid="18" grpId="0"/>
      <p:bldP spid="18" grpId="1"/>
      <p:bldP spid="27" grpId="0"/>
      <p:bldP spid="27" grpId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60" grpId="0"/>
      <p:bldP spid="61" grpId="0"/>
      <p:bldP spid="63" grpId="0"/>
      <p:bldP spid="84" grpId="0"/>
      <p:bldP spid="85" grpId="0"/>
      <p:bldP spid="86" grpId="0"/>
      <p:bldP spid="87" grpId="0"/>
      <p:bldP spid="93" grpId="0" animBg="1"/>
      <p:bldP spid="93" grpId="1" animBg="1"/>
      <p:bldP spid="90" grpId="0" animBg="1"/>
      <p:bldP spid="91" grpId="0" animBg="1"/>
      <p:bldP spid="92" grpId="0" animBg="1"/>
      <p:bldP spid="94" grpId="0" animBg="1"/>
      <p:bldP spid="96" grpId="0" animBg="1"/>
      <p:bldP spid="11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57482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1956290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2642090"/>
            <a:ext cx="2957175" cy="676266"/>
            <a:chOff x="1447800" y="1209684"/>
            <a:chExt cx="2410777" cy="676266"/>
          </a:xfrm>
        </p:grpSpPr>
        <p:sp>
          <p:nvSpPr>
            <p:cNvPr id="8" name="Rectangle 7"/>
            <p:cNvSpPr/>
            <p:nvPr/>
          </p:nvSpPr>
          <p:spPr>
            <a:xfrm>
              <a:off x="1447800" y="1209684"/>
              <a:ext cx="2335744" cy="6762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188" y="1209684"/>
              <a:ext cx="2349389" cy="676266"/>
              <a:chOff x="6473780" y="1557343"/>
              <a:chExt cx="2349389" cy="6762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473780" y="1733550"/>
                <a:ext cx="1120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Power =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06320" y="1557343"/>
                <a:ext cx="1416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Energy used 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7610470" y="1924046"/>
                <a:ext cx="921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7643737" y="1864277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Bookman Old Style" pitchFamily="18" charset="0"/>
                  </a:rPr>
                  <a:t>Time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MODULE-03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6130" y="342278"/>
            <a:ext cx="6583870" cy="476872"/>
            <a:chOff x="151468" y="222306"/>
            <a:chExt cx="7707482" cy="476872"/>
          </a:xfrm>
        </p:grpSpPr>
        <p:sp>
          <p:nvSpPr>
            <p:cNvPr id="15" name="Rectangle 14"/>
            <p:cNvSpPr/>
            <p:nvPr/>
          </p:nvSpPr>
          <p:spPr>
            <a:xfrm>
              <a:off x="196286" y="222306"/>
              <a:ext cx="6727900" cy="476872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70400">
                  <a:srgbClr val="FFFFB4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+mj-lt"/>
                <a:buNone/>
              </a:pPr>
              <a:endParaRPr lang="en-US" sz="1600" b="1" dirty="0">
                <a:solidFill>
                  <a:prstClr val="black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1468" y="283994"/>
              <a:ext cx="77074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b="1" dirty="0" smtClean="0">
                  <a:latin typeface="Book Antiqua" panose="02040602050305030304" pitchFamily="18" charset="0"/>
                </a:rPr>
                <a:t>A lamp used 100 J electrical energy in 10s. What is it’s power?</a:t>
              </a:r>
              <a:endParaRPr lang="en-US" sz="1600" b="1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25907" y="1140386"/>
            <a:ext cx="2419252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Energy used (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H</a:t>
            </a:r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) = 1000J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5907" y="1566868"/>
            <a:ext cx="139012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time (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</a:t>
            </a:r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) = 10s</a:t>
            </a:r>
            <a:endParaRPr lang="en-US" sz="1600" b="1" baseline="300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1352" y="1949394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Power of the lamp (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P</a:t>
            </a:r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) = ?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78717" y="3037927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P =</a:t>
            </a:r>
            <a:endParaRPr lang="en-US" sz="16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46405" y="2858545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H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759049" y="3225248"/>
            <a:ext cx="355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71749" y="3165479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t</a:t>
            </a:r>
            <a:endParaRPr lang="en-US" sz="16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3866" y="3575049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48769" y="3391945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1000 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69242" y="3758648"/>
            <a:ext cx="92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4113" y="3698879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10 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141533" y="3473482"/>
            <a:ext cx="93400" cy="2031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59137" y="3765359"/>
            <a:ext cx="93400" cy="2031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504507" y="4001545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=</a:t>
            </a:r>
            <a:endParaRPr lang="en-US" sz="16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40607" y="4001545"/>
            <a:ext cx="748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anose="02040602050305030304" pitchFamily="18" charset="0"/>
              </a:rPr>
              <a:t>100 W</a:t>
            </a:r>
            <a:endParaRPr lang="en-US" sz="1600" b="1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39831" y="1997458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To find :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8863" y="3044294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Solution : 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86567" y="1166201"/>
            <a:ext cx="895558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Given :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39831" y="4363674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: </a:t>
            </a:r>
          </a:p>
        </p:txBody>
      </p:sp>
      <p:sp>
        <p:nvSpPr>
          <p:cNvPr id="50" name="Oval 49"/>
          <p:cNvSpPr/>
          <p:nvPr/>
        </p:nvSpPr>
        <p:spPr>
          <a:xfrm>
            <a:off x="304800" y="323883"/>
            <a:ext cx="640080" cy="640080"/>
          </a:xfrm>
          <a:prstGeom prst="ellipse">
            <a:avLst/>
          </a:prstGeom>
          <a:solidFill>
            <a:srgbClr val="00FFFF"/>
          </a:solidFill>
          <a:ln>
            <a:noFill/>
          </a:ln>
          <a:effectLst>
            <a:glow rad="127000">
              <a:schemeClr val="tx1"/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2288" y="344967"/>
            <a:ext cx="455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19050">
                  <a:solidFill>
                    <a:prstClr val="black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971" y="4340008"/>
            <a:ext cx="3747392" cy="36534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Power used by the lamp is 100 W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39831" y="2491817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49007" y="2471364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Power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907415" y="247136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158545" y="2305862"/>
            <a:ext cx="1575255" cy="656306"/>
            <a:chOff x="4344812" y="2614038"/>
            <a:chExt cx="653076" cy="656306"/>
          </a:xfrm>
        </p:grpSpPr>
        <p:sp>
          <p:nvSpPr>
            <p:cNvPr id="61" name="TextBox 60"/>
            <p:cNvSpPr txBox="1"/>
            <p:nvPr/>
          </p:nvSpPr>
          <p:spPr>
            <a:xfrm>
              <a:off x="4349541" y="2614038"/>
              <a:ext cx="64361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Energy used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4812" y="2931790"/>
              <a:ext cx="653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388447" y="2942191"/>
              <a:ext cx="56580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9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34" grpId="0"/>
      <p:bldP spid="35" grpId="0"/>
      <p:bldP spid="37" grpId="0"/>
      <p:bldP spid="38" grpId="0"/>
      <p:bldP spid="39" grpId="0"/>
      <p:bldP spid="41" grpId="0"/>
      <p:bldP spid="48" grpId="0"/>
      <p:bldP spid="49" grpId="0"/>
      <p:bldP spid="56" grpId="0" animBg="1"/>
      <p:bldP spid="57" grpId="0" animBg="1"/>
      <p:bldP spid="58" grpId="0" animBg="1"/>
      <p:bldP spid="59" grpId="0" animBg="1"/>
      <p:bldP spid="53" grpId="0" animBg="1"/>
      <p:bldP spid="64" grpId="0" animBg="1"/>
      <p:bldP spid="54" grpId="0"/>
      <p:bldP spid="5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5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MODULE-23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71550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1885950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709032"/>
            <a:ext cx="2138345" cy="9295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5" name="Group 14"/>
          <p:cNvGrpSpPr/>
          <p:nvPr/>
        </p:nvGrpSpPr>
        <p:grpSpPr>
          <a:xfrm>
            <a:off x="334378" y="2850435"/>
            <a:ext cx="1774389" cy="646713"/>
            <a:chOff x="5083611" y="3450193"/>
            <a:chExt cx="1774389" cy="646713"/>
          </a:xfrm>
        </p:grpSpPr>
        <p:sp>
          <p:nvSpPr>
            <p:cNvPr id="16" name="Rectangle 15"/>
            <p:cNvSpPr/>
            <p:nvPr/>
          </p:nvSpPr>
          <p:spPr>
            <a:xfrm>
              <a:off x="5083611" y="3591305"/>
              <a:ext cx="8306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K.E =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43230" y="345019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1</a:t>
              </a:r>
              <a:endParaRPr lang="en-US" b="1" dirty="0">
                <a:latin typeface="Bookman Old Style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55874" y="3771468"/>
              <a:ext cx="3554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868574" y="372757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03654" y="3577590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mv</a:t>
              </a:r>
              <a:r>
                <a:rPr lang="en-US" b="1" baseline="30000" dirty="0" smtClean="0">
                  <a:latin typeface="Bookman Old Style" pitchFamily="18" charset="0"/>
                </a:rPr>
                <a:t>2</a:t>
              </a:r>
              <a:endParaRPr 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3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6720" y="289477"/>
            <a:ext cx="6450331" cy="1063073"/>
            <a:chOff x="426720" y="199213"/>
            <a:chExt cx="6145475" cy="1063073"/>
          </a:xfrm>
        </p:grpSpPr>
        <p:grpSp>
          <p:nvGrpSpPr>
            <p:cNvPr id="3" name="Group 2"/>
            <p:cNvGrpSpPr/>
            <p:nvPr/>
          </p:nvGrpSpPr>
          <p:grpSpPr>
            <a:xfrm>
              <a:off x="727932" y="199213"/>
              <a:ext cx="5844263" cy="1063073"/>
              <a:chOff x="695856" y="-10584"/>
              <a:chExt cx="5602002" cy="1063073"/>
            </a:xfrm>
          </p:grpSpPr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5602002" cy="99911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1083888" y="-10584"/>
                <a:ext cx="5213969" cy="10630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The kinetic energy of an object of mass ‘m’ moving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with a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velocity of 5ms</a:t>
                </a:r>
                <a:r>
                  <a:rPr lang="en-US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 is 25J. Calculate it’s kinetic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energy when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the velocity is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 doubled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. What will be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its kinetic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energy when its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velocity is </a:t>
                </a:r>
                <a:r>
                  <a:rPr lang="en-US" sz="1600" dirty="0">
                    <a:solidFill>
                      <a:prstClr val="black"/>
                    </a:solidFill>
                    <a:latin typeface="Book Antiqua" pitchFamily="18" charset="0"/>
                  </a:rPr>
                  <a:t>increased three times?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040490" y="3739575"/>
                <a:ext cx="455573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6" name="Rounded Rectangle 15"/>
          <p:cNvSpPr/>
          <p:nvPr/>
        </p:nvSpPr>
        <p:spPr>
          <a:xfrm>
            <a:off x="248619" y="1476947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67856" y="1459051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434" y="1459051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0013" y="1759126"/>
            <a:ext cx="2525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velocity (v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67591" y="1759126"/>
            <a:ext cx="10807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5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3608" y="2521111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5223" y="2507936"/>
            <a:ext cx="3613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when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the velocity is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doubled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41739" y="2507936"/>
            <a:ext cx="452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9484" y="316412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410632" y="3146228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67296" y="314622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257423" y="3002860"/>
            <a:ext cx="797622" cy="656306"/>
            <a:chOff x="4606745" y="2614038"/>
            <a:chExt cx="401336" cy="656306"/>
          </a:xfrm>
        </p:grpSpPr>
        <p:sp>
          <p:nvSpPr>
            <p:cNvPr id="32" name="TextBox 31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C00000"/>
                  </a:solidFill>
                </a:rPr>
                <a:t>mv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2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243608" y="3759345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403053" y="3741449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959717" y="374144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249844" y="3582573"/>
            <a:ext cx="797622" cy="656306"/>
            <a:chOff x="4606745" y="2614038"/>
            <a:chExt cx="401336" cy="656306"/>
          </a:xfrm>
        </p:grpSpPr>
        <p:sp>
          <p:nvSpPr>
            <p:cNvPr id="55" name="TextBox 54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28600" y="2051775"/>
            <a:ext cx="2525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700839" y="2051775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25 J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891033" y="2776448"/>
            <a:ext cx="36131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3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when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the velocity is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tripled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377549" y="2776448"/>
            <a:ext cx="452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75338" y="4238879"/>
            <a:ext cx="1345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sz="1600" b="1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054156" y="423887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344285" y="4080003"/>
            <a:ext cx="863680" cy="656306"/>
            <a:chOff x="4606745" y="2614038"/>
            <a:chExt cx="434574" cy="656306"/>
          </a:xfrm>
        </p:grpSpPr>
        <p:sp>
          <p:nvSpPr>
            <p:cNvPr id="76" name="TextBox 75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726308" y="2766438"/>
              <a:ext cx="3150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060235" y="4705456"/>
            <a:ext cx="6976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25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970609" y="1417975"/>
            <a:ext cx="0" cy="361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333249" y="1724733"/>
            <a:ext cx="1345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512067" y="172473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5802196" y="1565857"/>
            <a:ext cx="863680" cy="656306"/>
            <a:chOff x="4606745" y="2614038"/>
            <a:chExt cx="434574" cy="656306"/>
          </a:xfrm>
        </p:grpSpPr>
        <p:sp>
          <p:nvSpPr>
            <p:cNvPr id="125" name="TextBox 124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26308" y="2766438"/>
              <a:ext cx="3150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-25000" dirty="0">
                  <a:solidFill>
                    <a:srgbClr val="0000CC"/>
                  </a:solidFill>
                </a:rPr>
                <a:t>2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5518146" y="3940508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4 × 25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5531117" y="2277183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821244" y="2118307"/>
            <a:ext cx="1474904" cy="656306"/>
            <a:chOff x="4606745" y="2614038"/>
            <a:chExt cx="742121" cy="656306"/>
          </a:xfrm>
        </p:grpSpPr>
        <p:sp>
          <p:nvSpPr>
            <p:cNvPr id="137" name="TextBox 136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726308" y="2766438"/>
              <a:ext cx="622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m(2v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dirty="0" smtClean="0">
                  <a:solidFill>
                    <a:srgbClr val="0000CC"/>
                  </a:solidFill>
                </a:rPr>
                <a:t>)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538732" y="286456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5828859" y="2705693"/>
            <a:ext cx="1474904" cy="656306"/>
            <a:chOff x="4606745" y="2614038"/>
            <a:chExt cx="742121" cy="656306"/>
          </a:xfrm>
        </p:grpSpPr>
        <p:sp>
          <p:nvSpPr>
            <p:cNvPr id="143" name="TextBox 142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26308" y="2766438"/>
              <a:ext cx="622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m4v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5538732" y="347416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6058871" y="3334084"/>
            <a:ext cx="894380" cy="656306"/>
            <a:chOff x="4606745" y="2614038"/>
            <a:chExt cx="450021" cy="656306"/>
          </a:xfrm>
        </p:grpSpPr>
        <p:sp>
          <p:nvSpPr>
            <p:cNvPr id="149" name="TextBox 148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726308" y="2766437"/>
              <a:ext cx="3304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715484" y="3433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4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153" name="Left Bracket 152"/>
          <p:cNvSpPr/>
          <p:nvPr/>
        </p:nvSpPr>
        <p:spPr>
          <a:xfrm>
            <a:off x="5976757" y="3295984"/>
            <a:ext cx="152400" cy="685800"/>
          </a:xfrm>
          <a:prstGeom prst="leftBracket">
            <a:avLst>
              <a:gd name="adj" fmla="val 92708"/>
            </a:avLst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Left Bracket 153"/>
          <p:cNvSpPr/>
          <p:nvPr/>
        </p:nvSpPr>
        <p:spPr>
          <a:xfrm rot="10800000">
            <a:off x="6779206" y="3295984"/>
            <a:ext cx="152400" cy="685800"/>
          </a:xfrm>
          <a:prstGeom prst="leftBracket">
            <a:avLst>
              <a:gd name="adj" fmla="val 92708"/>
            </a:avLst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4323451" y="4279062"/>
            <a:ext cx="1345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523367" y="4266151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100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067550" y="1417975"/>
            <a:ext cx="0" cy="361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6877050" y="1762095"/>
            <a:ext cx="8763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K.E.</a:t>
            </a:r>
            <a:r>
              <a:rPr lang="en-US" sz="1600" b="1" baseline="-25000" dirty="0">
                <a:solidFill>
                  <a:srgbClr val="0000CC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7586807" y="176209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876936" y="1603219"/>
            <a:ext cx="863680" cy="656306"/>
            <a:chOff x="4606745" y="2614038"/>
            <a:chExt cx="434574" cy="656306"/>
          </a:xfrm>
        </p:grpSpPr>
        <p:sp>
          <p:nvSpPr>
            <p:cNvPr id="181" name="TextBox 180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4726308" y="2766438"/>
              <a:ext cx="31501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3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7592886" y="3977870"/>
            <a:ext cx="10278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9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× 25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7605857" y="231454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7895984" y="2155669"/>
            <a:ext cx="1474904" cy="656306"/>
            <a:chOff x="4606745" y="2614038"/>
            <a:chExt cx="742121" cy="656306"/>
          </a:xfrm>
        </p:grpSpPr>
        <p:sp>
          <p:nvSpPr>
            <p:cNvPr id="188" name="TextBox 187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4726308" y="2766438"/>
              <a:ext cx="622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m(3v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dirty="0" smtClean="0">
                  <a:solidFill>
                    <a:srgbClr val="0000CC"/>
                  </a:solidFill>
                </a:rPr>
                <a:t>)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7613472" y="290193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7903599" y="2743055"/>
            <a:ext cx="1474904" cy="656306"/>
            <a:chOff x="4606745" y="2614038"/>
            <a:chExt cx="742121" cy="656306"/>
          </a:xfrm>
        </p:grpSpPr>
        <p:sp>
          <p:nvSpPr>
            <p:cNvPr id="194" name="TextBox 193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726308" y="2766438"/>
              <a:ext cx="6225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m9v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7613472" y="351153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8152772" y="3341414"/>
            <a:ext cx="1012239" cy="656306"/>
            <a:chOff x="4606745" y="2614038"/>
            <a:chExt cx="509324" cy="656306"/>
          </a:xfrm>
        </p:grpSpPr>
        <p:sp>
          <p:nvSpPr>
            <p:cNvPr id="200" name="TextBox 199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726308" y="2766437"/>
              <a:ext cx="389761" cy="348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mv</a:t>
              </a:r>
              <a:r>
                <a:rPr lang="en-US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204" name="Rectangle 203"/>
          <p:cNvSpPr/>
          <p:nvPr/>
        </p:nvSpPr>
        <p:spPr>
          <a:xfrm>
            <a:off x="7790224" y="351456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9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5" name="Left Bracket 204"/>
          <p:cNvSpPr/>
          <p:nvPr/>
        </p:nvSpPr>
        <p:spPr>
          <a:xfrm>
            <a:off x="8051497" y="3333346"/>
            <a:ext cx="152400" cy="685800"/>
          </a:xfrm>
          <a:prstGeom prst="leftBracket">
            <a:avLst>
              <a:gd name="adj" fmla="val 92708"/>
            </a:avLst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Left Bracket 205"/>
          <p:cNvSpPr/>
          <p:nvPr/>
        </p:nvSpPr>
        <p:spPr>
          <a:xfrm rot="10800000">
            <a:off x="8853946" y="3333346"/>
            <a:ext cx="152400" cy="685800"/>
          </a:xfrm>
          <a:prstGeom prst="leftBracket">
            <a:avLst>
              <a:gd name="adj" fmla="val 92708"/>
            </a:avLst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6877050" y="4316424"/>
            <a:ext cx="8665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 K.E.</a:t>
            </a:r>
            <a:r>
              <a:rPr lang="en-US" sz="1600" b="1" baseline="-25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sz="1600" b="1" baseline="-25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7598107" y="4303513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225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9" name="Cloud Callout 208"/>
          <p:cNvSpPr/>
          <p:nvPr/>
        </p:nvSpPr>
        <p:spPr>
          <a:xfrm>
            <a:off x="7240021" y="2416631"/>
            <a:ext cx="1920432" cy="687003"/>
          </a:xfrm>
          <a:prstGeom prst="cloudCallout">
            <a:avLst>
              <a:gd name="adj1" fmla="val 14905"/>
              <a:gd name="adj2" fmla="val -107433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v</a:t>
            </a:r>
            <a:r>
              <a:rPr lang="en-US" b="1" baseline="-25000" dirty="0">
                <a:latin typeface="Bookman Old Style" pitchFamily="18" charset="0"/>
              </a:rPr>
              <a:t>3</a:t>
            </a:r>
            <a:r>
              <a:rPr lang="en-US" b="1" dirty="0" smtClean="0">
                <a:latin typeface="Bookman Old Style" pitchFamily="18" charset="0"/>
              </a:rPr>
              <a:t> = 3v</a:t>
            </a:r>
            <a:r>
              <a:rPr lang="en-US" b="1" baseline="-25000" dirty="0" smtClean="0">
                <a:latin typeface="Bookman Old Style" pitchFamily="18" charset="0"/>
              </a:rPr>
              <a:t>1</a:t>
            </a:r>
            <a:endParaRPr lang="en-US" b="1" baseline="-25000" dirty="0">
              <a:latin typeface="Bookman Old Style" pitchFamily="18" charset="0"/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84201" y="4421421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anose="02040602050305030304" pitchFamily="18" charset="0"/>
              </a:rPr>
              <a:t>: 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952500" y="4421201"/>
            <a:ext cx="4165072" cy="56990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A velocity doubles, K.E. increases 4 times.</a:t>
            </a:r>
          </a:p>
          <a:p>
            <a:pPr marL="0" indent="0">
              <a:tabLst>
                <a:tab pos="339725" algn="l"/>
              </a:tabLst>
            </a:pP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As velocity triples, K.E. increases 9 times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3" name="Cloud Callout 92"/>
          <p:cNvSpPr/>
          <p:nvPr/>
        </p:nvSpPr>
        <p:spPr>
          <a:xfrm>
            <a:off x="6171478" y="2399553"/>
            <a:ext cx="1920432" cy="687003"/>
          </a:xfrm>
          <a:prstGeom prst="cloudCallout">
            <a:avLst>
              <a:gd name="adj1" fmla="val -37669"/>
              <a:gd name="adj2" fmla="val -101887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itchFamily="18" charset="0"/>
              </a:rPr>
              <a:t>v</a:t>
            </a:r>
            <a:r>
              <a:rPr lang="en-US" b="1" baseline="-25000" dirty="0" smtClean="0">
                <a:latin typeface="Bookman Old Style" pitchFamily="18" charset="0"/>
              </a:rPr>
              <a:t>2</a:t>
            </a:r>
            <a:r>
              <a:rPr lang="en-US" b="1" dirty="0" smtClean="0">
                <a:latin typeface="Bookman Old Style" pitchFamily="18" charset="0"/>
              </a:rPr>
              <a:t> = 2v</a:t>
            </a:r>
            <a:r>
              <a:rPr lang="en-US" b="1" baseline="-25000" dirty="0" smtClean="0">
                <a:latin typeface="Bookman Old Style" pitchFamily="18" charset="0"/>
              </a:rPr>
              <a:t>1</a:t>
            </a:r>
            <a:endParaRPr lang="en-US" b="1" baseline="-25000" dirty="0"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891523" y="3693019"/>
            <a:ext cx="3092876" cy="1112521"/>
            <a:chOff x="3931813" y="2587940"/>
            <a:chExt cx="3092876" cy="1112521"/>
          </a:xfrm>
        </p:grpSpPr>
        <p:sp>
          <p:nvSpPr>
            <p:cNvPr id="116" name="Cloud Callout 115"/>
            <p:cNvSpPr/>
            <p:nvPr/>
          </p:nvSpPr>
          <p:spPr>
            <a:xfrm>
              <a:off x="3931813" y="2587940"/>
              <a:ext cx="3092876" cy="1112521"/>
            </a:xfrm>
            <a:prstGeom prst="cloudCallout">
              <a:avLst>
                <a:gd name="adj1" fmla="val 63977"/>
                <a:gd name="adj2" fmla="val -36648"/>
              </a:avLst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65300" y="2709262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1</a:t>
              </a:r>
              <a:endParaRPr lang="en-US" b="1" dirty="0">
                <a:latin typeface="Bookman Old Style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265272" y="3030537"/>
              <a:ext cx="3554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4265300" y="298664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2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52950" y="2835275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mv</a:t>
              </a:r>
              <a:r>
                <a:rPr lang="en-US" b="1" baseline="-25000" dirty="0" smtClean="0">
                  <a:latin typeface="Bookman Old Style" pitchFamily="18" charset="0"/>
                </a:rPr>
                <a:t>1</a:t>
              </a:r>
              <a:r>
                <a:rPr lang="en-US" b="1" baseline="30000" dirty="0" smtClean="0">
                  <a:latin typeface="Bookman Old Style" pitchFamily="18" charset="0"/>
                </a:rPr>
                <a:t>2</a:t>
              </a:r>
              <a:r>
                <a:rPr lang="en-US" b="1" dirty="0" smtClean="0">
                  <a:latin typeface="Bookman Old Style" pitchFamily="18" charset="0"/>
                </a:rPr>
                <a:t>= K.E</a:t>
              </a:r>
              <a:r>
                <a:rPr lang="en-US" b="1" baseline="-25000" dirty="0" smtClean="0">
                  <a:latin typeface="Bookman Old Style" pitchFamily="18" charset="0"/>
                </a:rPr>
                <a:t>I</a:t>
              </a:r>
              <a:r>
                <a:rPr lang="en-US" b="1" dirty="0" smtClean="0">
                  <a:latin typeface="Bookman Old Style" pitchFamily="18" charset="0"/>
                </a:rPr>
                <a:t> = 25J</a:t>
              </a:r>
              <a:endParaRPr lang="en-US" dirty="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905340" y="3693019"/>
            <a:ext cx="3092876" cy="1112521"/>
            <a:chOff x="3931813" y="2587940"/>
            <a:chExt cx="3092876" cy="1112521"/>
          </a:xfrm>
        </p:grpSpPr>
        <p:sp>
          <p:nvSpPr>
            <p:cNvPr id="212" name="Cloud Callout 211"/>
            <p:cNvSpPr/>
            <p:nvPr/>
          </p:nvSpPr>
          <p:spPr>
            <a:xfrm>
              <a:off x="3931813" y="2587940"/>
              <a:ext cx="3092876" cy="1112521"/>
            </a:xfrm>
            <a:prstGeom prst="cloudCallout">
              <a:avLst>
                <a:gd name="adj1" fmla="val 63977"/>
                <a:gd name="adj2" fmla="val -36648"/>
              </a:avLst>
            </a:prstGeom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65300" y="2709262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1</a:t>
              </a:r>
              <a:endParaRPr lang="en-US" b="1" dirty="0">
                <a:latin typeface="Bookman Old Style" pitchFamily="18" charset="0"/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265272" y="3030537"/>
              <a:ext cx="3554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4265300" y="298664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2</a:t>
              </a:r>
              <a:endParaRPr lang="en-US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552950" y="2835275"/>
              <a:ext cx="2194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mv</a:t>
              </a:r>
              <a:r>
                <a:rPr lang="en-US" b="1" baseline="-25000" dirty="0" smtClean="0">
                  <a:latin typeface="Bookman Old Style" pitchFamily="18" charset="0"/>
                </a:rPr>
                <a:t>1</a:t>
              </a:r>
              <a:r>
                <a:rPr lang="en-US" b="1" baseline="30000" dirty="0" smtClean="0">
                  <a:latin typeface="Bookman Old Style" pitchFamily="18" charset="0"/>
                </a:rPr>
                <a:t>2</a:t>
              </a:r>
              <a:r>
                <a:rPr lang="en-US" b="1" dirty="0" smtClean="0">
                  <a:latin typeface="Bookman Old Style" pitchFamily="18" charset="0"/>
                </a:rPr>
                <a:t>= K.E</a:t>
              </a:r>
              <a:r>
                <a:rPr lang="en-US" b="1" baseline="-25000" dirty="0" smtClean="0">
                  <a:latin typeface="Bookman Old Style" pitchFamily="18" charset="0"/>
                </a:rPr>
                <a:t>I</a:t>
              </a:r>
              <a:r>
                <a:rPr lang="en-US" b="1" dirty="0" smtClean="0">
                  <a:latin typeface="Bookman Old Style" pitchFamily="18" charset="0"/>
                </a:rPr>
                <a:t> = 25J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7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25" grpId="0" animBg="1"/>
      <p:bldP spid="26" grpId="0"/>
      <p:bldP spid="27" grpId="0"/>
      <p:bldP spid="28" grpId="0" animBg="1"/>
      <p:bldP spid="29" grpId="0"/>
      <p:bldP spid="30" grpId="0"/>
      <p:bldP spid="51" grpId="0" animBg="1"/>
      <p:bldP spid="52" grpId="0"/>
      <p:bldP spid="53" grpId="0"/>
      <p:bldP spid="69" grpId="0"/>
      <p:bldP spid="70" grpId="0"/>
      <p:bldP spid="71" grpId="0"/>
      <p:bldP spid="72" grpId="0"/>
      <p:bldP spid="73" grpId="0"/>
      <p:bldP spid="74" grpId="0"/>
      <p:bldP spid="80" grpId="0"/>
      <p:bldP spid="122" grpId="0"/>
      <p:bldP spid="123" grpId="0"/>
      <p:bldP spid="129" grpId="0"/>
      <p:bldP spid="135" grpId="0"/>
      <p:bldP spid="141" grpId="0"/>
      <p:bldP spid="147" grpId="0"/>
      <p:bldP spid="153" grpId="0" animBg="1"/>
      <p:bldP spid="154" grpId="0" animBg="1"/>
      <p:bldP spid="155" grpId="0"/>
      <p:bldP spid="156" grpId="0"/>
      <p:bldP spid="178" grpId="0"/>
      <p:bldP spid="179" grpId="0"/>
      <p:bldP spid="185" grpId="0"/>
      <p:bldP spid="186" grpId="0"/>
      <p:bldP spid="192" grpId="0"/>
      <p:bldP spid="198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09" grpId="1" animBg="1"/>
      <p:bldP spid="217" grpId="0" animBg="1"/>
      <p:bldP spid="218" grpId="0" animBg="1"/>
      <p:bldP spid="93" grpId="0" animBg="1"/>
      <p:bldP spid="9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MODULE-24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20409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7298" y="2033885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571750"/>
            <a:ext cx="7391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Law of conservation of energy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02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720" y="218932"/>
            <a:ext cx="6853311" cy="873429"/>
            <a:chOff x="426720" y="218932"/>
            <a:chExt cx="6853311" cy="873429"/>
          </a:xfrm>
        </p:grpSpPr>
        <p:grpSp>
          <p:nvGrpSpPr>
            <p:cNvPr id="5" name="Group 4"/>
            <p:cNvGrpSpPr/>
            <p:nvPr/>
          </p:nvGrpSpPr>
          <p:grpSpPr>
            <a:xfrm>
              <a:off x="727932" y="218932"/>
              <a:ext cx="6552099" cy="873429"/>
              <a:chOff x="695856" y="9135"/>
              <a:chExt cx="6280496" cy="873429"/>
            </a:xfrm>
          </p:grpSpPr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695856" y="13884"/>
                <a:ext cx="6261616" cy="86868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1102768" y="9135"/>
                <a:ext cx="5873584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 ball of mass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0.2 kg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is thrown vertically upwards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with an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initial velocity of 20 ms</a:t>
                </a:r>
                <a:r>
                  <a:rPr lang="en-IN" sz="1600" baseline="30000" dirty="0">
                    <a:solidFill>
                      <a:prstClr val="black"/>
                    </a:solidFill>
                    <a:latin typeface="Book Antiqua" pitchFamily="18" charset="0"/>
                  </a:rPr>
                  <a:t>-1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. </a:t>
                </a:r>
                <a:r>
                  <a:rPr lang="en-IN" sz="1600" dirty="0" smtClean="0">
                    <a:solidFill>
                      <a:prstClr val="black"/>
                    </a:solidFill>
                    <a:latin typeface="Book Antiqua" pitchFamily="18" charset="0"/>
                  </a:rPr>
                  <a:t>Calculate the maximum </a:t>
                </a:r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potential energy it gains as it goes up.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0489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1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22006" y="1107178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1600" y="1089282"/>
            <a:ext cx="1401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Mass (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m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55178" y="1089282"/>
            <a:ext cx="1010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0.2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1960" y="1370307"/>
            <a:ext cx="19313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Initial Velocity (</a:t>
            </a:r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u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55178" y="1370307"/>
            <a:ext cx="1183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= 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20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–1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6995" y="1692783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11439" y="1674887"/>
            <a:ext cx="679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P.E.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5178" y="1674887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2871" y="2084975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4019" y="2067079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40683" y="206707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30810" y="1909197"/>
            <a:ext cx="797622" cy="656306"/>
            <a:chOff x="4606745" y="2614038"/>
            <a:chExt cx="401336" cy="656306"/>
          </a:xfrm>
        </p:grpSpPr>
        <p:sp>
          <p:nvSpPr>
            <p:cNvPr id="23" name="TextBox 22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C00000"/>
                  </a:solidFill>
                </a:rPr>
                <a:t>mu</a:t>
              </a:r>
              <a:r>
                <a:rPr lang="en-US" baseline="30000" dirty="0" smtClean="0">
                  <a:solidFill>
                    <a:srgbClr val="C00000"/>
                  </a:solidFill>
                </a:rPr>
                <a:t>2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16995" y="2475031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6440" y="3135390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33104" y="3135390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23231" y="2976514"/>
            <a:ext cx="797622" cy="656306"/>
            <a:chOff x="4606745" y="2614038"/>
            <a:chExt cx="401336" cy="656306"/>
          </a:xfrm>
        </p:grpSpPr>
        <p:sp>
          <p:nvSpPr>
            <p:cNvPr id="31" name="TextBox 30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26308" y="2766438"/>
              <a:ext cx="281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l"/>
              <a:r>
                <a:rPr lang="en-US" dirty="0" smtClean="0">
                  <a:solidFill>
                    <a:srgbClr val="0000CC"/>
                  </a:solidFill>
                </a:rPr>
                <a:t>mu</a:t>
              </a:r>
              <a:r>
                <a:rPr lang="en-US" baseline="30000" dirty="0" smtClean="0">
                  <a:solidFill>
                    <a:srgbClr val="0000CC"/>
                  </a:solidFill>
                </a:rPr>
                <a:t>2</a:t>
              </a:r>
              <a:endParaRPr lang="en-US" baseline="30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547664" y="2457135"/>
            <a:ext cx="4586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CC"/>
                </a:solidFill>
                <a:latin typeface="Book Antiqua" pitchFamily="18" charset="0"/>
              </a:rPr>
              <a:t>According to the law of conservation of energy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547663" y="2715766"/>
            <a:ext cx="52817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CC"/>
                </a:solidFill>
                <a:latin typeface="Book Antiqua" pitchFamily="18" charset="0"/>
              </a:rPr>
              <a:t>At max. height the P.E will be equal to the initial </a:t>
            </a:r>
            <a:r>
              <a:rPr lang="en-IN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IN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672630" y="3673354"/>
            <a:ext cx="6071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229294" y="3673354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519414" y="3514478"/>
            <a:ext cx="256788" cy="656306"/>
            <a:chOff x="4606745" y="2614038"/>
            <a:chExt cx="129207" cy="656306"/>
          </a:xfrm>
        </p:grpSpPr>
        <p:sp>
          <p:nvSpPr>
            <p:cNvPr id="47" name="TextBox 46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772219" y="3673354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0000CC"/>
                </a:solidFill>
                <a:latin typeface="Book Antiqua" pitchFamily="18" charset="0"/>
              </a:rPr>
              <a:t>× 0.2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275856" y="3676253"/>
            <a:ext cx="7729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(20)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229644" y="4186935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519764" y="4028059"/>
            <a:ext cx="256788" cy="656306"/>
            <a:chOff x="4606745" y="2614038"/>
            <a:chExt cx="129207" cy="656306"/>
          </a:xfrm>
        </p:grpSpPr>
        <p:sp>
          <p:nvSpPr>
            <p:cNvPr id="55" name="TextBox 54"/>
            <p:cNvSpPr txBox="1"/>
            <p:nvPr/>
          </p:nvSpPr>
          <p:spPr>
            <a:xfrm>
              <a:off x="4613471" y="2614038"/>
              <a:ext cx="1157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6745" y="2931790"/>
              <a:ext cx="1292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609782" y="2942191"/>
              <a:ext cx="123137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772569" y="4186935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0000CC"/>
                </a:solidFill>
                <a:latin typeface="Book Antiqua" pitchFamily="18" charset="0"/>
              </a:rPr>
              <a:t>× 0.2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276206" y="4189834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400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585414" y="4428714"/>
            <a:ext cx="129162" cy="1472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58849" y="44320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061466" y="4296682"/>
            <a:ext cx="276872" cy="1472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50459" y="397466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 Antiqua" pitchFamily="18" charset="0"/>
              </a:rPr>
              <a:t>0.1</a:t>
            </a:r>
            <a:endParaRPr lang="en-US" sz="1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234070" y="468146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483768" y="4681468"/>
            <a:ext cx="976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0.1 × 400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6172257" y="3345201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3349" y="3345201"/>
            <a:ext cx="40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dirty="0" smtClean="0">
                <a:solidFill>
                  <a:srgbClr val="0000CC"/>
                </a:solidFill>
                <a:latin typeface="Symbol" pitchFamily="18" charset="2"/>
              </a:rPr>
              <a:t>\</a:t>
            </a:r>
            <a:endParaRPr lang="en-US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414160" y="3345201"/>
            <a:ext cx="808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K.E.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441841" y="3333240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40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932040" y="3663617"/>
            <a:ext cx="920528" cy="302763"/>
          </a:xfrm>
          <a:prstGeom prst="roundRect">
            <a:avLst/>
          </a:prstGeom>
          <a:gradFill flip="none" rotWithShape="1">
            <a:gsLst>
              <a:gs pos="0">
                <a:srgbClr val="CC99FF"/>
              </a:gs>
              <a:gs pos="5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Ans</a:t>
            </a:r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ell MT" pitchFamily="18" charset="0"/>
              </a:rPr>
              <a:t>: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51757" y="3657203"/>
            <a:ext cx="3187765" cy="60047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70400">
                <a:srgbClr val="FFFFB4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30188" indent="-230188">
              <a:defRPr b="1">
                <a:latin typeface="Bell MT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tabLst>
                <a:tab pos="339725" algn="l"/>
              </a:tabLst>
            </a:pP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Thus the maximum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P.E. it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gains as it goes up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is equal </a:t>
            </a:r>
            <a:r>
              <a:rPr lang="en-IN" sz="1600" dirty="0">
                <a:solidFill>
                  <a:prstClr val="black"/>
                </a:solidFill>
                <a:latin typeface="Book Antiqua" pitchFamily="18" charset="0"/>
              </a:rPr>
              <a:t>to </a:t>
            </a:r>
            <a:r>
              <a:rPr lang="en-IN" sz="1600" dirty="0" smtClean="0">
                <a:solidFill>
                  <a:prstClr val="black"/>
                </a:solidFill>
                <a:latin typeface="Book Antiqua" pitchFamily="18" charset="0"/>
              </a:rPr>
              <a:t>40 J.</a:t>
            </a:r>
            <a:endParaRPr lang="en-IN" sz="1600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7" grpId="0" animBg="1"/>
      <p:bldP spid="28" grpId="0"/>
      <p:bldP spid="29" grpId="0"/>
      <p:bldP spid="42" grpId="0"/>
      <p:bldP spid="43" grpId="0"/>
      <p:bldP spid="44" grpId="0"/>
      <p:bldP spid="45" grpId="0"/>
      <p:bldP spid="51" grpId="0"/>
      <p:bldP spid="52" grpId="0"/>
      <p:bldP spid="53" grpId="0"/>
      <p:bldP spid="58" grpId="0"/>
      <p:bldP spid="59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26720" y="195486"/>
            <a:ext cx="6955155" cy="867678"/>
            <a:chOff x="426720" y="195486"/>
            <a:chExt cx="6955155" cy="867678"/>
          </a:xfrm>
        </p:grpSpPr>
        <p:grpSp>
          <p:nvGrpSpPr>
            <p:cNvPr id="10" name="Group 9"/>
            <p:cNvGrpSpPr/>
            <p:nvPr/>
          </p:nvGrpSpPr>
          <p:grpSpPr>
            <a:xfrm>
              <a:off x="727932" y="195486"/>
              <a:ext cx="6653943" cy="867678"/>
              <a:chOff x="695856" y="-14311"/>
              <a:chExt cx="6378118" cy="867678"/>
            </a:xfrm>
          </p:grpSpPr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695856" y="53370"/>
                <a:ext cx="6378118" cy="789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FFFF00"/>
                  </a:gs>
                  <a:gs pos="70400">
                    <a:srgbClr val="FFFFB4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marL="230188" indent="-230188" algn="l"/>
                <a:endParaRPr lang="en-US" dirty="0">
                  <a:solidFill>
                    <a:prstClr val="black"/>
                  </a:solidFill>
                  <a:latin typeface="Bell MT" pitchFamily="18" charset="0"/>
                </a:endParaRPr>
              </a:p>
            </p:txBody>
          </p: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1102767" y="-14311"/>
                <a:ext cx="5916426" cy="867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An object of mass 40 kg is raised to a height of 5 m above the</a:t>
                </a:r>
              </a:p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ground. What is its potential energy? If the object is allowed to</a:t>
                </a:r>
              </a:p>
              <a:p>
                <a:pPr algn="l"/>
                <a:r>
                  <a:rPr lang="en-IN" sz="1600" dirty="0">
                    <a:solidFill>
                      <a:prstClr val="black"/>
                    </a:solidFill>
                    <a:latin typeface="Book Antiqua" pitchFamily="18" charset="0"/>
                  </a:rPr>
                  <a:t>fall, find its kinetic energy when it is half-way down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6720" y="323883"/>
              <a:ext cx="640080" cy="640080"/>
              <a:chOff x="4953000" y="3718491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953000" y="3718491"/>
                <a:ext cx="640080" cy="64008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  <a:effectLst>
                <a:glow rad="127000">
                  <a:schemeClr val="tx1"/>
                </a:glo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040490" y="3739575"/>
                <a:ext cx="45557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extrusionH="57150" contourW="6350" prstMaterial="metal">
                  <a:bevelT w="127000" h="31750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/>
                <a:r>
                  <a:rPr lang="en-US" sz="3200" b="1" cap="all" dirty="0" smtClean="0">
                    <a:ln w="19050">
                      <a:solidFill>
                        <a:prstClr val="black"/>
                      </a:solidFill>
                    </a:ln>
                    <a:solidFill>
                      <a:srgbClr val="FFFF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Bookman Old Style" pitchFamily="18" charset="0"/>
                  </a:rPr>
                  <a:t>2</a:t>
                </a:r>
                <a:endParaRPr lang="en-US" sz="3200" b="1" cap="all" dirty="0">
                  <a:ln w="19050">
                    <a:solidFill>
                      <a:prstClr val="black"/>
                    </a:solidFill>
                  </a:ln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okman Old Style" pitchFamily="18" charset="0"/>
                </a:endParaRPr>
              </a:p>
            </p:txBody>
          </p:sp>
        </p:grpSp>
      </p:grpSp>
      <p:sp>
        <p:nvSpPr>
          <p:cNvPr id="16" name="Rounded Rectangle 15"/>
          <p:cNvSpPr/>
          <p:nvPr/>
        </p:nvSpPr>
        <p:spPr>
          <a:xfrm>
            <a:off x="522006" y="1111096"/>
            <a:ext cx="931922" cy="302763"/>
          </a:xfrm>
          <a:prstGeom prst="roundRect">
            <a:avLst/>
          </a:prstGeom>
          <a:gradFill flip="none" rotWithShape="1">
            <a:gsLst>
              <a:gs pos="49000">
                <a:srgbClr val="FFECF9"/>
              </a:gs>
              <a:gs pos="0">
                <a:srgbClr val="FFA7E2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92349" y="1093200"/>
            <a:ext cx="2541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Vertical displacement (h)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0763" y="1093200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5 m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97732" y="1340525"/>
            <a:ext cx="2541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Mass of the object (m)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96146" y="1340525"/>
            <a:ext cx="9589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40 kg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8650" y="1604174"/>
            <a:ext cx="3206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Acceleration due to gravity (g)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91954" y="1604174"/>
            <a:ext cx="1234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9.8 m s</a:t>
            </a:r>
            <a:r>
              <a:rPr lang="en-US" sz="1600" b="1" baseline="30000" dirty="0" smtClean="0">
                <a:solidFill>
                  <a:srgbClr val="0000CC"/>
                </a:solidFill>
                <a:latin typeface="Book Antiqua" pitchFamily="18" charset="0"/>
              </a:rPr>
              <a:t>–2</a:t>
            </a:r>
            <a:endParaRPr lang="en-US" sz="1600" b="1" baseline="300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2006" y="1963060"/>
            <a:ext cx="1031236" cy="302763"/>
          </a:xfrm>
          <a:prstGeom prst="roundRect">
            <a:avLst/>
          </a:prstGeom>
          <a:gradFill flip="none" rotWithShape="1">
            <a:gsLst>
              <a:gs pos="0">
                <a:srgbClr val="FFCC66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479549" y="1945164"/>
            <a:ext cx="23112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Potential energy (P.E.)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98962" y="1945164"/>
            <a:ext cx="55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?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47664" y="2694280"/>
            <a:ext cx="395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W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854504" y="2694280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0000CC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8640" y="2974882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40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45531" y="2974882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5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915816" y="2974882"/>
            <a:ext cx="6687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×  9.8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852068" y="3270534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0000CC"/>
                </a:solidFill>
                <a:latin typeface="Book Antiqua" pitchFamily="18" charset="0"/>
              </a:rPr>
              <a:t>  </a:t>
            </a:r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1960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7882" y="2301614"/>
            <a:ext cx="1242786" cy="302763"/>
          </a:xfrm>
          <a:prstGeom prst="roundRect">
            <a:avLst/>
          </a:prstGeom>
          <a:gradFill flip="none" rotWithShape="1">
            <a:gsLst>
              <a:gs pos="0">
                <a:srgbClr val="97FDFF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Formula </a:t>
            </a:r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22006" y="2712176"/>
            <a:ext cx="1126217" cy="302763"/>
          </a:xfrm>
          <a:prstGeom prst="roundRect">
            <a:avLst/>
          </a:prstGeom>
          <a:gradFill flip="none" rotWithShape="1">
            <a:gsLst>
              <a:gs pos="0">
                <a:srgbClr val="66FF66"/>
              </a:gs>
              <a:gs pos="62000">
                <a:srgbClr val="ECFFEC"/>
              </a:gs>
              <a:gs pos="98333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Book Antiqua" pitchFamily="18" charset="0"/>
              </a:rPr>
              <a:t>Solution : 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554600" y="2283718"/>
            <a:ext cx="395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W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861440" y="2283718"/>
            <a:ext cx="8851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itchFamily="18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Book Antiqua" pitchFamily="18" charset="0"/>
              </a:rPr>
              <a:t>  </a:t>
            </a:r>
            <a:r>
              <a:rPr lang="en-US" sz="1600" b="1" dirty="0" err="1" smtClean="0">
                <a:solidFill>
                  <a:srgbClr val="C00000"/>
                </a:solidFill>
                <a:latin typeface="Book Antiqua" pitchFamily="18" charset="0"/>
              </a:rPr>
              <a:t>mgh</a:t>
            </a:r>
            <a:endParaRPr lang="en-US" sz="1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26592" y="3666014"/>
            <a:ext cx="31641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At half-way down, the potential energy of the object will be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81070" y="3605536"/>
            <a:ext cx="656400" cy="656306"/>
            <a:chOff x="4506211" y="2614038"/>
            <a:chExt cx="330278" cy="656306"/>
          </a:xfrm>
        </p:grpSpPr>
        <p:sp>
          <p:nvSpPr>
            <p:cNvPr id="38" name="TextBox 37"/>
            <p:cNvSpPr txBox="1"/>
            <p:nvPr/>
          </p:nvSpPr>
          <p:spPr>
            <a:xfrm>
              <a:off x="4506211" y="2614038"/>
              <a:ext cx="3302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1960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19019" y="2931790"/>
              <a:ext cx="304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1600" b="1">
                  <a:solidFill>
                    <a:srgbClr val="0066FF"/>
                  </a:solidFill>
                  <a:latin typeface="Book Antiqua" pitchFamily="18" charset="0"/>
                </a:defRPr>
              </a:lvl1pPr>
            </a:lstStyle>
            <a:p>
              <a:pPr algn="ctr"/>
              <a:r>
                <a:rPr lang="en-US" dirty="0" smtClean="0">
                  <a:solidFill>
                    <a:srgbClr val="0000CC"/>
                  </a:solidFill>
                </a:rPr>
                <a:t>2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539374" y="2942191"/>
              <a:ext cx="263953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798962" y="3764439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01677" y="4177412"/>
            <a:ext cx="9028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=   960 J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004048" y="1130052"/>
            <a:ext cx="0" cy="37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104185" y="1081068"/>
            <a:ext cx="3742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At this point, the object has an equal amount of potential and kinetic energy.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103996" y="1956777"/>
            <a:ext cx="3742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This is due to the law of conservation of energy.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103807" y="2571750"/>
            <a:ext cx="3742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  <a:latin typeface="Book Antiqua" pitchFamily="18" charset="0"/>
              </a:rPr>
              <a:t>Hence, half-way down, the kinetic energy of the object will be 980 J. </a:t>
            </a:r>
            <a:endParaRPr lang="en-US" sz="1600" b="1" dirty="0">
              <a:solidFill>
                <a:srgbClr val="0000CC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41" grpId="0"/>
      <p:bldP spid="42" grpId="0"/>
      <p:bldP spid="44" grpId="0"/>
      <p:bldP spid="45" grpId="0"/>
      <p:bldP spid="4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2706" y="238708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itchFamily="18" charset="0"/>
              </a:rPr>
              <a:t>MODULE-25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20409"/>
            <a:ext cx="5486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SA-I</a:t>
            </a:r>
            <a:r>
              <a:rPr lang="en-US" sz="4000" b="1" dirty="0" smtClean="0"/>
              <a:t> , 2 Mark questions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38112" y="57150"/>
            <a:ext cx="7253288" cy="685800"/>
          </a:xfrm>
          <a:prstGeom prst="rect">
            <a:avLst/>
          </a:prstGeom>
          <a:gradFill flip="none" rotWithShape="1">
            <a:gsLst>
              <a:gs pos="83000">
                <a:srgbClr val="FF0000"/>
              </a:gs>
              <a:gs pos="25000">
                <a:srgbClr val="0000FF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WORK &amp; ENERGY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2084347"/>
            <a:ext cx="5862502" cy="461665"/>
          </a:xfrm>
          <a:prstGeom prst="rect">
            <a:avLst/>
          </a:prstGeom>
          <a:gradFill>
            <a:gsLst>
              <a:gs pos="4000">
                <a:srgbClr val="FFC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Bookman Old Style" pitchFamily="18" charset="0"/>
              </a:rPr>
              <a:t>For section- A from Q. No. 4 - 7 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647950"/>
            <a:ext cx="7391400" cy="762000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Law of conservation of energy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1189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740e096c5cfcfceda8ce8d33b9da705164dd2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12506</TotalTime>
  <Words>6822</Words>
  <Application>Microsoft Office PowerPoint</Application>
  <PresentationFormat>On-screen Show (16:9)</PresentationFormat>
  <Paragraphs>2082</Paragraphs>
  <Slides>108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Custom Design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Printer &amp; Scanner</cp:lastModifiedBy>
  <cp:revision>1646</cp:revision>
  <dcterms:created xsi:type="dcterms:W3CDTF">2013-07-31T12:47:49Z</dcterms:created>
  <dcterms:modified xsi:type="dcterms:W3CDTF">2017-03-20T13:57:02Z</dcterms:modified>
</cp:coreProperties>
</file>