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  <p:sldMasterId id="2147483670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KDzPWH9G/3yAnA5gqeMNGoH1v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0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0" name="Google Shape;140;p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4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46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9" name="Google Shape;219;p5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0" name="Google Shape;220;p5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5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6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7" name="Google Shape;237;p6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8" name="Google Shape;238;p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3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63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5" name="Google Shape;245;p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4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5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5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18">
            <a:alphaModFix/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>
            <a:spLocks noGrp="1"/>
          </p:cNvSpPr>
          <p:nvPr>
            <p:ph type="ctrTitle"/>
          </p:nvPr>
        </p:nvSpPr>
        <p:spPr>
          <a:xfrm>
            <a:off x="2123728" y="1959682"/>
            <a:ext cx="4896544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LECTURE_01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10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0"/>
          <p:cNvSpPr/>
          <p:nvPr/>
        </p:nvSpPr>
        <p:spPr>
          <a:xfrm>
            <a:off x="604225" y="444104"/>
            <a:ext cx="8050995" cy="42941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0"/>
          <p:cNvSpPr/>
          <p:nvPr/>
        </p:nvSpPr>
        <p:spPr>
          <a:xfrm>
            <a:off x="6503619" y="2814213"/>
            <a:ext cx="449050" cy="281858"/>
          </a:xfrm>
          <a:prstGeom prst="ellipse">
            <a:avLst/>
          </a:prstGeom>
          <a:solidFill>
            <a:srgbClr val="E5DFEC"/>
          </a:solidFill>
          <a:ln w="28575" cap="flat" cmpd="sng">
            <a:solidFill>
              <a:srgbClr val="DAEE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0"/>
          <p:cNvSpPr/>
          <p:nvPr/>
        </p:nvSpPr>
        <p:spPr>
          <a:xfrm>
            <a:off x="2573696" y="2797430"/>
            <a:ext cx="449050" cy="281858"/>
          </a:xfrm>
          <a:prstGeom prst="ellipse">
            <a:avLst/>
          </a:prstGeom>
          <a:solidFill>
            <a:srgbClr val="E5DFEC"/>
          </a:solidFill>
          <a:ln w="28575" cap="flat" cmpd="sng">
            <a:solidFill>
              <a:srgbClr val="DAEE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10"/>
          <p:cNvGrpSpPr/>
          <p:nvPr/>
        </p:nvGrpSpPr>
        <p:grpSpPr>
          <a:xfrm>
            <a:off x="1379426" y="1804700"/>
            <a:ext cx="1245854" cy="984885"/>
            <a:chOff x="3643388" y="2743200"/>
            <a:chExt cx="1245854" cy="1313180"/>
          </a:xfrm>
        </p:grpSpPr>
        <p:sp>
          <p:nvSpPr>
            <p:cNvPr id="532" name="Google Shape;532;p10"/>
            <p:cNvSpPr txBox="1"/>
            <p:nvPr/>
          </p:nvSpPr>
          <p:spPr>
            <a:xfrm>
              <a:off x="3643388" y="2743200"/>
              <a:ext cx="1245854" cy="131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)  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</a:t>
              </a:r>
              <a:r>
                <a:rPr lang="en-US" sz="2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</a:t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  </a:t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533" name="Google Shape;533;p10"/>
            <p:cNvCxnSpPr/>
            <p:nvPr/>
          </p:nvCxnSpPr>
          <p:spPr>
            <a:xfrm>
              <a:off x="4035595" y="2868304"/>
              <a:ext cx="72200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4" name="Google Shape;534;p10"/>
          <p:cNvSpPr txBox="1"/>
          <p:nvPr/>
        </p:nvSpPr>
        <p:spPr>
          <a:xfrm>
            <a:off x="2050804" y="1508715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 ÷ 2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5" name="Google Shape;535;p10"/>
          <p:cNvSpPr txBox="1"/>
          <p:nvPr/>
        </p:nvSpPr>
        <p:spPr>
          <a:xfrm>
            <a:off x="577626" y="1498479"/>
            <a:ext cx="1603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1 :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6" name="Google Shape;536;p10"/>
          <p:cNvSpPr txBox="1"/>
          <p:nvPr/>
        </p:nvSpPr>
        <p:spPr>
          <a:xfrm>
            <a:off x="1939196" y="187805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7" name="Google Shape;537;p10"/>
          <p:cNvSpPr txBox="1"/>
          <p:nvPr/>
        </p:nvSpPr>
        <p:spPr>
          <a:xfrm>
            <a:off x="1444299" y="187805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8" name="Google Shape;538;p10"/>
          <p:cNvSpPr txBox="1"/>
          <p:nvPr/>
        </p:nvSpPr>
        <p:spPr>
          <a:xfrm>
            <a:off x="2490628" y="18618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539" name="Google Shape;539;p10"/>
          <p:cNvCxnSpPr/>
          <p:nvPr/>
        </p:nvCxnSpPr>
        <p:spPr>
          <a:xfrm>
            <a:off x="1842292" y="2444355"/>
            <a:ext cx="5902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0" name="Google Shape;540;p10"/>
          <p:cNvSpPr txBox="1"/>
          <p:nvPr/>
        </p:nvSpPr>
        <p:spPr>
          <a:xfrm>
            <a:off x="1941319" y="213791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1" name="Google Shape;541;p10"/>
          <p:cNvSpPr txBox="1"/>
          <p:nvPr/>
        </p:nvSpPr>
        <p:spPr>
          <a:xfrm>
            <a:off x="1735868" y="2131395"/>
            <a:ext cx="277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542" name="Google Shape;542;p10"/>
          <p:cNvCxnSpPr/>
          <p:nvPr/>
        </p:nvCxnSpPr>
        <p:spPr>
          <a:xfrm>
            <a:off x="1838407" y="2681925"/>
            <a:ext cx="5902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3" name="Google Shape;543;p10"/>
          <p:cNvSpPr txBox="1"/>
          <p:nvPr/>
        </p:nvSpPr>
        <p:spPr>
          <a:xfrm>
            <a:off x="1931620" y="2384205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544" name="Google Shape;544;p10"/>
          <p:cNvGrpSpPr/>
          <p:nvPr/>
        </p:nvGrpSpPr>
        <p:grpSpPr>
          <a:xfrm>
            <a:off x="5201930" y="1789352"/>
            <a:ext cx="1245854" cy="984885"/>
            <a:chOff x="3643388" y="2743200"/>
            <a:chExt cx="1245854" cy="1313180"/>
          </a:xfrm>
        </p:grpSpPr>
        <p:sp>
          <p:nvSpPr>
            <p:cNvPr id="545" name="Google Shape;545;p10"/>
            <p:cNvSpPr txBox="1"/>
            <p:nvPr/>
          </p:nvSpPr>
          <p:spPr>
            <a:xfrm>
              <a:off x="3643388" y="2743200"/>
              <a:ext cx="1245854" cy="131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)  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</a:t>
              </a:r>
              <a:r>
                <a:rPr lang="en-US" sz="2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</a:t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  </a:t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546" name="Google Shape;546;p10"/>
            <p:cNvCxnSpPr/>
            <p:nvPr/>
          </p:nvCxnSpPr>
          <p:spPr>
            <a:xfrm>
              <a:off x="4035595" y="2868304"/>
              <a:ext cx="72200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47" name="Google Shape;547;p10"/>
          <p:cNvSpPr txBox="1"/>
          <p:nvPr/>
        </p:nvSpPr>
        <p:spPr>
          <a:xfrm>
            <a:off x="5873308" y="1493367"/>
            <a:ext cx="886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 ÷ 2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8" name="Google Shape;548;p10"/>
          <p:cNvSpPr txBox="1"/>
          <p:nvPr/>
        </p:nvSpPr>
        <p:spPr>
          <a:xfrm>
            <a:off x="4400130" y="1483131"/>
            <a:ext cx="1603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2 :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9" name="Google Shape;549;p10"/>
          <p:cNvSpPr txBox="1"/>
          <p:nvPr/>
        </p:nvSpPr>
        <p:spPr>
          <a:xfrm>
            <a:off x="5761700" y="1862709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>
            <a:off x="5266803" y="186270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1" name="Google Shape;551;p10"/>
          <p:cNvSpPr txBox="1"/>
          <p:nvPr/>
        </p:nvSpPr>
        <p:spPr>
          <a:xfrm>
            <a:off x="6313132" y="184650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552" name="Google Shape;552;p10"/>
          <p:cNvCxnSpPr/>
          <p:nvPr/>
        </p:nvCxnSpPr>
        <p:spPr>
          <a:xfrm>
            <a:off x="5664796" y="2410725"/>
            <a:ext cx="5902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3" name="Google Shape;553;p10"/>
          <p:cNvSpPr txBox="1"/>
          <p:nvPr/>
        </p:nvSpPr>
        <p:spPr>
          <a:xfrm>
            <a:off x="5763823" y="2122566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4" name="Google Shape;554;p10"/>
          <p:cNvSpPr txBox="1"/>
          <p:nvPr/>
        </p:nvSpPr>
        <p:spPr>
          <a:xfrm>
            <a:off x="5558372" y="2116047"/>
            <a:ext cx="277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555" name="Google Shape;555;p10"/>
          <p:cNvCxnSpPr/>
          <p:nvPr/>
        </p:nvCxnSpPr>
        <p:spPr>
          <a:xfrm>
            <a:off x="5660911" y="2618952"/>
            <a:ext cx="59028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6" name="Google Shape;556;p10"/>
          <p:cNvSpPr txBox="1"/>
          <p:nvPr/>
        </p:nvSpPr>
        <p:spPr>
          <a:xfrm>
            <a:off x="5876956" y="2323638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557" name="Google Shape;557;p10"/>
          <p:cNvGrpSpPr/>
          <p:nvPr/>
        </p:nvGrpSpPr>
        <p:grpSpPr>
          <a:xfrm>
            <a:off x="2759975" y="1350098"/>
            <a:ext cx="1472973" cy="571500"/>
            <a:chOff x="2108426" y="4114800"/>
            <a:chExt cx="1472973" cy="762000"/>
          </a:xfrm>
        </p:grpSpPr>
        <p:sp>
          <p:nvSpPr>
            <p:cNvPr id="558" name="Google Shape;558;p10"/>
            <p:cNvSpPr/>
            <p:nvPr/>
          </p:nvSpPr>
          <p:spPr>
            <a:xfrm>
              <a:off x="2108426" y="4114800"/>
              <a:ext cx="1472973" cy="762000"/>
            </a:xfrm>
            <a:prstGeom prst="wedgeEllipseCallout">
              <a:avLst>
                <a:gd name="adj1" fmla="val -86018"/>
                <a:gd name="adj2" fmla="val 54025"/>
              </a:avLst>
            </a:prstGeom>
            <a:solidFill>
              <a:srgbClr val="0F243E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0"/>
            <p:cNvSpPr txBox="1"/>
            <p:nvPr/>
          </p:nvSpPr>
          <p:spPr>
            <a:xfrm>
              <a:off x="2206756" y="4340171"/>
              <a:ext cx="1276311" cy="451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DIVIDEND</a:t>
              </a:r>
              <a:endParaRPr sz="16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560" name="Google Shape;560;p10"/>
          <p:cNvGrpSpPr/>
          <p:nvPr/>
        </p:nvGrpSpPr>
        <p:grpSpPr>
          <a:xfrm>
            <a:off x="842179" y="1330600"/>
            <a:ext cx="1472973" cy="482563"/>
            <a:chOff x="2108426" y="4114800"/>
            <a:chExt cx="1472973" cy="762000"/>
          </a:xfrm>
        </p:grpSpPr>
        <p:sp>
          <p:nvSpPr>
            <p:cNvPr id="561" name="Google Shape;561;p10"/>
            <p:cNvSpPr/>
            <p:nvPr/>
          </p:nvSpPr>
          <p:spPr>
            <a:xfrm>
              <a:off x="2108426" y="4114800"/>
              <a:ext cx="1472973" cy="762000"/>
            </a:xfrm>
            <a:prstGeom prst="wedgeEllipseCallout">
              <a:avLst>
                <a:gd name="adj1" fmla="val 2004"/>
                <a:gd name="adj2" fmla="val 76177"/>
              </a:avLst>
            </a:prstGeom>
            <a:solidFill>
              <a:srgbClr val="0F243E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0"/>
            <p:cNvSpPr txBox="1"/>
            <p:nvPr/>
          </p:nvSpPr>
          <p:spPr>
            <a:xfrm>
              <a:off x="2274996" y="4291681"/>
              <a:ext cx="1116011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DIVISOR</a:t>
              </a:r>
              <a:endParaRPr sz="16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563" name="Google Shape;563;p10"/>
          <p:cNvGrpSpPr/>
          <p:nvPr/>
        </p:nvGrpSpPr>
        <p:grpSpPr>
          <a:xfrm>
            <a:off x="3378841" y="1776370"/>
            <a:ext cx="1472973" cy="571500"/>
            <a:chOff x="2108426" y="4114800"/>
            <a:chExt cx="1472973" cy="762000"/>
          </a:xfrm>
        </p:grpSpPr>
        <p:sp>
          <p:nvSpPr>
            <p:cNvPr id="564" name="Google Shape;564;p10"/>
            <p:cNvSpPr/>
            <p:nvPr/>
          </p:nvSpPr>
          <p:spPr>
            <a:xfrm>
              <a:off x="2108426" y="4114800"/>
              <a:ext cx="1472973" cy="762000"/>
            </a:xfrm>
            <a:prstGeom prst="wedgeEllipseCallout">
              <a:avLst>
                <a:gd name="adj1" fmla="val -91577"/>
                <a:gd name="adj2" fmla="val -6871"/>
              </a:avLst>
            </a:prstGeom>
            <a:solidFill>
              <a:srgbClr val="0F243E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0"/>
            <p:cNvSpPr txBox="1"/>
            <p:nvPr/>
          </p:nvSpPr>
          <p:spPr>
            <a:xfrm>
              <a:off x="2188996" y="4326523"/>
              <a:ext cx="1334020" cy="451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QUOTIENT</a:t>
              </a:r>
              <a:endParaRPr sz="16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566" name="Google Shape;566;p10"/>
          <p:cNvGrpSpPr/>
          <p:nvPr/>
        </p:nvGrpSpPr>
        <p:grpSpPr>
          <a:xfrm>
            <a:off x="2915506" y="2247438"/>
            <a:ext cx="1534394" cy="571500"/>
            <a:chOff x="2079812" y="4114800"/>
            <a:chExt cx="1534394" cy="762000"/>
          </a:xfrm>
        </p:grpSpPr>
        <p:sp>
          <p:nvSpPr>
            <p:cNvPr id="567" name="Google Shape;567;p10"/>
            <p:cNvSpPr/>
            <p:nvPr/>
          </p:nvSpPr>
          <p:spPr>
            <a:xfrm>
              <a:off x="2108426" y="4114800"/>
              <a:ext cx="1472973" cy="762000"/>
            </a:xfrm>
            <a:prstGeom prst="wedgeEllipseCallout">
              <a:avLst>
                <a:gd name="adj1" fmla="val -88797"/>
                <a:gd name="adj2" fmla="val 294"/>
              </a:avLst>
            </a:prstGeom>
            <a:solidFill>
              <a:srgbClr val="0F243E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0"/>
            <p:cNvSpPr txBox="1"/>
            <p:nvPr/>
          </p:nvSpPr>
          <p:spPr>
            <a:xfrm>
              <a:off x="2079812" y="4326523"/>
              <a:ext cx="1534394" cy="451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REMAINDER</a:t>
              </a:r>
              <a:endParaRPr sz="16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569" name="Google Shape;569;p10"/>
          <p:cNvSpPr txBox="1"/>
          <p:nvPr/>
        </p:nvSpPr>
        <p:spPr>
          <a:xfrm>
            <a:off x="596220" y="493516"/>
            <a:ext cx="5500224" cy="338554"/>
          </a:xfrm>
          <a:prstGeom prst="rect">
            <a:avLst/>
          </a:prstGeom>
          <a:solidFill>
            <a:srgbClr val="FDE9D8"/>
          </a:solidFill>
          <a:ln w="12700" cap="flat" cmpd="sng">
            <a:solidFill>
              <a:srgbClr val="494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F612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= DIVISOR × QUOTIENT + REMAINDER</a:t>
            </a:r>
            <a:endParaRPr sz="1600" b="1">
              <a:solidFill>
                <a:srgbClr val="4F612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0" name="Google Shape;570;p10"/>
          <p:cNvSpPr txBox="1"/>
          <p:nvPr/>
        </p:nvSpPr>
        <p:spPr>
          <a:xfrm>
            <a:off x="734570" y="274741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1038023" y="274741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2" name="Google Shape;572;p10"/>
          <p:cNvSpPr txBox="1"/>
          <p:nvPr/>
        </p:nvSpPr>
        <p:spPr>
          <a:xfrm>
            <a:off x="1354178" y="274741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3" name="Google Shape;573;p10"/>
          <p:cNvSpPr txBox="1"/>
          <p:nvPr/>
        </p:nvSpPr>
        <p:spPr>
          <a:xfrm>
            <a:off x="1672590" y="274741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4" name="Google Shape;574;p10"/>
          <p:cNvSpPr txBox="1"/>
          <p:nvPr/>
        </p:nvSpPr>
        <p:spPr>
          <a:xfrm>
            <a:off x="1979833" y="274741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5" name="Google Shape;575;p10"/>
          <p:cNvSpPr txBox="1"/>
          <p:nvPr/>
        </p:nvSpPr>
        <p:spPr>
          <a:xfrm>
            <a:off x="2307167" y="274741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6" name="Google Shape;576;p10"/>
          <p:cNvSpPr txBox="1"/>
          <p:nvPr/>
        </p:nvSpPr>
        <p:spPr>
          <a:xfrm>
            <a:off x="2634501" y="274741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4617152" y="2756422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8" name="Google Shape;578;p10"/>
          <p:cNvSpPr txBox="1"/>
          <p:nvPr/>
        </p:nvSpPr>
        <p:spPr>
          <a:xfrm>
            <a:off x="4975197" y="2756422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9" name="Google Shape;579;p10"/>
          <p:cNvSpPr txBox="1"/>
          <p:nvPr/>
        </p:nvSpPr>
        <p:spPr>
          <a:xfrm>
            <a:off x="5291352" y="275642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0" name="Google Shape;580;p10"/>
          <p:cNvSpPr txBox="1"/>
          <p:nvPr/>
        </p:nvSpPr>
        <p:spPr>
          <a:xfrm>
            <a:off x="5595502" y="2756422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1" name="Google Shape;581;p10"/>
          <p:cNvSpPr txBox="1"/>
          <p:nvPr/>
        </p:nvSpPr>
        <p:spPr>
          <a:xfrm>
            <a:off x="5917007" y="275642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2" name="Google Shape;582;p10"/>
          <p:cNvSpPr txBox="1"/>
          <p:nvPr/>
        </p:nvSpPr>
        <p:spPr>
          <a:xfrm>
            <a:off x="6244341" y="2756422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6549805" y="275642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4" name="Google Shape;584;p10"/>
          <p:cNvSpPr txBox="1"/>
          <p:nvPr/>
        </p:nvSpPr>
        <p:spPr>
          <a:xfrm>
            <a:off x="727063" y="3037902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4644727" y="3037902"/>
            <a:ext cx="341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1026844" y="3033902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7" name="Google Shape;587;p10"/>
          <p:cNvSpPr txBox="1"/>
          <p:nvPr/>
        </p:nvSpPr>
        <p:spPr>
          <a:xfrm>
            <a:off x="4957415" y="3044771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8" name="Google Shape;588;p10"/>
          <p:cNvSpPr txBox="1"/>
          <p:nvPr/>
        </p:nvSpPr>
        <p:spPr>
          <a:xfrm>
            <a:off x="1354178" y="302766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9" name="Google Shape;589;p10"/>
          <p:cNvSpPr txBox="1"/>
          <p:nvPr/>
        </p:nvSpPr>
        <p:spPr>
          <a:xfrm>
            <a:off x="5284749" y="304813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/>
          </a:p>
        </p:txBody>
      </p:sp>
      <p:sp>
        <p:nvSpPr>
          <p:cNvPr id="590" name="Google Shape;590;p10"/>
          <p:cNvSpPr txBox="1"/>
          <p:nvPr/>
        </p:nvSpPr>
        <p:spPr>
          <a:xfrm>
            <a:off x="1672590" y="302766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1" name="Google Shape;591;p10"/>
          <p:cNvSpPr txBox="1"/>
          <p:nvPr/>
        </p:nvSpPr>
        <p:spPr>
          <a:xfrm>
            <a:off x="5595502" y="3058037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800" b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2" name="Google Shape;592;p10"/>
          <p:cNvSpPr txBox="1"/>
          <p:nvPr/>
        </p:nvSpPr>
        <p:spPr>
          <a:xfrm>
            <a:off x="1982563" y="301743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 +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5914806" y="3032151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 +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2595633" y="300697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5" name="Google Shape;595;p10"/>
          <p:cNvSpPr txBox="1"/>
          <p:nvPr/>
        </p:nvSpPr>
        <p:spPr>
          <a:xfrm>
            <a:off x="6566707" y="300719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sz="18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6" name="Google Shape;596;p10"/>
          <p:cNvSpPr txBox="1"/>
          <p:nvPr/>
        </p:nvSpPr>
        <p:spPr>
          <a:xfrm>
            <a:off x="2779739" y="1039588"/>
            <a:ext cx="9028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 0</a:t>
            </a:r>
            <a:r>
              <a:rPr lang="en-US" sz="16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&lt; r</a:t>
            </a:r>
            <a:endParaRPr sz="16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597" name="Google Shape;597;p10"/>
          <p:cNvCxnSpPr/>
          <p:nvPr/>
        </p:nvCxnSpPr>
        <p:spPr>
          <a:xfrm>
            <a:off x="3326348" y="1291569"/>
            <a:ext cx="99184" cy="0"/>
          </a:xfrm>
          <a:prstGeom prst="straightConnector1">
            <a:avLst/>
          </a:prstGeom>
          <a:noFill/>
          <a:ln w="12700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8" name="Google Shape;598;p10"/>
          <p:cNvSpPr txBox="1"/>
          <p:nvPr/>
        </p:nvSpPr>
        <p:spPr>
          <a:xfrm>
            <a:off x="3579366" y="1045938"/>
            <a:ext cx="5052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&lt; b</a:t>
            </a:r>
            <a:endParaRPr sz="16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553012" y="785620"/>
            <a:ext cx="43652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two given positive integers </a:t>
            </a:r>
            <a:r>
              <a:rPr lang="en-US" sz="1600" b="1" i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600" b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-US" sz="1600" b="1" i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 sz="1600" b="1" i="1">
              <a:solidFill>
                <a:srgbClr val="24406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0" name="Google Shape;600;p10"/>
          <p:cNvSpPr txBox="1"/>
          <p:nvPr/>
        </p:nvSpPr>
        <p:spPr>
          <a:xfrm>
            <a:off x="1697013" y="1027041"/>
            <a:ext cx="12057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974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= bq + r</a:t>
            </a:r>
            <a:endParaRPr sz="1600" b="1" i="1">
              <a:solidFill>
                <a:srgbClr val="97480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1" name="Google Shape;601;p10"/>
          <p:cNvSpPr txBox="1"/>
          <p:nvPr/>
        </p:nvSpPr>
        <p:spPr>
          <a:xfrm>
            <a:off x="569686" y="451986"/>
            <a:ext cx="4148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EUCLID’S DIVISION ALGORITHM</a:t>
            </a:r>
            <a:endParaRPr sz="1800" b="1" u="sng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2" name="Google Shape;602;p10"/>
          <p:cNvSpPr txBox="1"/>
          <p:nvPr/>
        </p:nvSpPr>
        <p:spPr>
          <a:xfrm>
            <a:off x="4812734" y="784494"/>
            <a:ext cx="3898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exist unique integers </a:t>
            </a:r>
            <a:r>
              <a:rPr lang="en-US" sz="1600" b="1" i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lang="en-US" sz="1600" b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-US" sz="1600" b="1" i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sz="1600" b="1" i="1">
              <a:solidFill>
                <a:srgbClr val="24406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3" name="Google Shape;603;p10"/>
          <p:cNvSpPr txBox="1"/>
          <p:nvPr/>
        </p:nvSpPr>
        <p:spPr>
          <a:xfrm>
            <a:off x="568127" y="1015628"/>
            <a:ext cx="1293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440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satisfying </a:t>
            </a:r>
            <a:endParaRPr sz="1600" b="1">
              <a:solidFill>
                <a:srgbClr val="24406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"/>
          <p:cNvSpPr txBox="1"/>
          <p:nvPr/>
        </p:nvSpPr>
        <p:spPr>
          <a:xfrm>
            <a:off x="2754052" y="1980598"/>
            <a:ext cx="3635896" cy="11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lang="en-US" sz="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12" descr="Image result for plain background in h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978" y="-53927"/>
            <a:ext cx="9239870" cy="51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2"/>
          <p:cNvSpPr/>
          <p:nvPr/>
        </p:nvSpPr>
        <p:spPr>
          <a:xfrm>
            <a:off x="228600" y="1066100"/>
            <a:ext cx="5641848" cy="37916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2"/>
          <p:cNvSpPr/>
          <p:nvPr/>
        </p:nvSpPr>
        <p:spPr>
          <a:xfrm>
            <a:off x="214586" y="1060260"/>
            <a:ext cx="679705" cy="338554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BD4B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FBD4B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7" name="Google Shape;617;p12"/>
          <p:cNvSpPr/>
          <p:nvPr/>
        </p:nvSpPr>
        <p:spPr>
          <a:xfrm>
            <a:off x="433450" y="505140"/>
            <a:ext cx="5422392" cy="518135"/>
          </a:xfrm>
          <a:prstGeom prst="rect">
            <a:avLst/>
          </a:prstGeom>
          <a:gradFill>
            <a:gsLst>
              <a:gs pos="0">
                <a:srgbClr val="93857A"/>
              </a:gs>
              <a:gs pos="50000">
                <a:srgbClr val="D5C1B1"/>
              </a:gs>
              <a:gs pos="100000">
                <a:srgbClr val="FFE8D5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2"/>
          <p:cNvSpPr/>
          <p:nvPr/>
        </p:nvSpPr>
        <p:spPr>
          <a:xfrm rot="-2810984">
            <a:off x="172394" y="510180"/>
            <a:ext cx="466099" cy="465642"/>
          </a:xfrm>
          <a:prstGeom prst="round2DiagRect">
            <a:avLst>
              <a:gd name="adj1" fmla="val 16667"/>
              <a:gd name="adj2" fmla="val 15086"/>
            </a:avLst>
          </a:prstGeom>
          <a:solidFill>
            <a:srgbClr val="008080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2"/>
          <p:cNvSpPr txBox="1"/>
          <p:nvPr/>
        </p:nvSpPr>
        <p:spPr>
          <a:xfrm>
            <a:off x="652395" y="489672"/>
            <a:ext cx="5066336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Euclid’s division algorithm to find the HCF of :</a:t>
            </a:r>
            <a:endParaRPr/>
          </a:p>
        </p:txBody>
      </p:sp>
      <p:sp>
        <p:nvSpPr>
          <p:cNvPr id="620" name="Google Shape;620;p12"/>
          <p:cNvSpPr txBox="1"/>
          <p:nvPr/>
        </p:nvSpPr>
        <p:spPr>
          <a:xfrm>
            <a:off x="84016" y="528430"/>
            <a:ext cx="701374" cy="40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Q.1</a:t>
            </a:r>
            <a:endParaRPr sz="2000" b="1" baseline="3000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621" name="Google Shape;621;p12"/>
          <p:cNvGrpSpPr/>
          <p:nvPr/>
        </p:nvGrpSpPr>
        <p:grpSpPr>
          <a:xfrm>
            <a:off x="663443" y="715499"/>
            <a:ext cx="2121512" cy="307777"/>
            <a:chOff x="685800" y="499110"/>
            <a:chExt cx="2121512" cy="307777"/>
          </a:xfrm>
        </p:grpSpPr>
        <p:sp>
          <p:nvSpPr>
            <p:cNvPr id="622" name="Google Shape;622;p12"/>
            <p:cNvSpPr/>
            <p:nvPr/>
          </p:nvSpPr>
          <p:spPr>
            <a:xfrm>
              <a:off x="685800" y="499110"/>
              <a:ext cx="4251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(i) 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1143001" y="499110"/>
              <a:ext cx="601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135 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1720678" y="499110"/>
              <a:ext cx="5261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and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2266779" y="499110"/>
              <a:ext cx="5405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225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626" name="Google Shape;626;p12"/>
          <p:cNvSpPr/>
          <p:nvPr/>
        </p:nvSpPr>
        <p:spPr>
          <a:xfrm>
            <a:off x="827568" y="1106665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7" name="Google Shape;627;p12"/>
          <p:cNvSpPr/>
          <p:nvPr/>
        </p:nvSpPr>
        <p:spPr>
          <a:xfrm>
            <a:off x="1513368" y="1106665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225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8" name="Google Shape;628;p12"/>
          <p:cNvSpPr/>
          <p:nvPr/>
        </p:nvSpPr>
        <p:spPr>
          <a:xfrm>
            <a:off x="2016181" y="111541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2198562" y="11066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0" name="Google Shape;630;p12"/>
          <p:cNvSpPr/>
          <p:nvPr/>
        </p:nvSpPr>
        <p:spPr>
          <a:xfrm>
            <a:off x="786842" y="1370048"/>
            <a:ext cx="37561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1" name="Google Shape;631;p12"/>
          <p:cNvSpPr/>
          <p:nvPr/>
        </p:nvSpPr>
        <p:spPr>
          <a:xfrm>
            <a:off x="786843" y="1584549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786843" y="188578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225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1307442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4" name="Google Shape;634;p12"/>
          <p:cNvSpPr/>
          <p:nvPr/>
        </p:nvSpPr>
        <p:spPr>
          <a:xfrm>
            <a:off x="1536043" y="188578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5" name="Google Shape;635;p12"/>
          <p:cNvSpPr/>
          <p:nvPr/>
        </p:nvSpPr>
        <p:spPr>
          <a:xfrm>
            <a:off x="2013120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6" name="Google Shape;636;p12"/>
          <p:cNvSpPr/>
          <p:nvPr/>
        </p:nvSpPr>
        <p:spPr>
          <a:xfrm>
            <a:off x="2241720" y="1885780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7" name="Google Shape;637;p12"/>
          <p:cNvSpPr/>
          <p:nvPr/>
        </p:nvSpPr>
        <p:spPr>
          <a:xfrm>
            <a:off x="2475038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8" name="Google Shape;638;p12"/>
          <p:cNvSpPr/>
          <p:nvPr/>
        </p:nvSpPr>
        <p:spPr>
          <a:xfrm>
            <a:off x="2698920" y="1885780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435525" y="2105655"/>
            <a:ext cx="1552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consider, 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800595" y="2121054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90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1" name="Google Shape;641;p12"/>
          <p:cNvSpPr/>
          <p:nvPr/>
        </p:nvSpPr>
        <p:spPr>
          <a:xfrm>
            <a:off x="2838209" y="2121054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2" name="Google Shape;642;p12"/>
          <p:cNvSpPr/>
          <p:nvPr/>
        </p:nvSpPr>
        <p:spPr>
          <a:xfrm>
            <a:off x="3281824" y="2121054"/>
            <a:ext cx="1409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135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800100" y="2343150"/>
            <a:ext cx="37481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809626" y="2534977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05615" y="2859812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6" name="Google Shape;646;p12"/>
          <p:cNvSpPr/>
          <p:nvPr/>
        </p:nvSpPr>
        <p:spPr>
          <a:xfrm>
            <a:off x="1231233" y="285732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1482625" y="2859812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8" name="Google Shape;648;p12"/>
          <p:cNvSpPr/>
          <p:nvPr/>
        </p:nvSpPr>
        <p:spPr>
          <a:xfrm>
            <a:off x="1832402" y="285981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9" name="Google Shape;649;p12"/>
          <p:cNvSpPr/>
          <p:nvPr/>
        </p:nvSpPr>
        <p:spPr>
          <a:xfrm>
            <a:off x="2061002" y="285981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0" name="Google Shape;650;p12"/>
          <p:cNvSpPr/>
          <p:nvPr/>
        </p:nvSpPr>
        <p:spPr>
          <a:xfrm>
            <a:off x="2294320" y="285981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1" name="Google Shape;651;p12"/>
          <p:cNvSpPr/>
          <p:nvPr/>
        </p:nvSpPr>
        <p:spPr>
          <a:xfrm>
            <a:off x="2522920" y="2859812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400050" y="3042232"/>
            <a:ext cx="1491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consider,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3" name="Google Shape;653;p12"/>
          <p:cNvSpPr/>
          <p:nvPr/>
        </p:nvSpPr>
        <p:spPr>
          <a:xfrm>
            <a:off x="1805439" y="3058833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45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4" name="Google Shape;654;p12"/>
          <p:cNvSpPr/>
          <p:nvPr/>
        </p:nvSpPr>
        <p:spPr>
          <a:xfrm>
            <a:off x="2834933" y="3058833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5" name="Google Shape;655;p12"/>
          <p:cNvSpPr/>
          <p:nvPr/>
        </p:nvSpPr>
        <p:spPr>
          <a:xfrm>
            <a:off x="3252628" y="3058833"/>
            <a:ext cx="1290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90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6" name="Google Shape;656;p12"/>
          <p:cNvSpPr/>
          <p:nvPr/>
        </p:nvSpPr>
        <p:spPr>
          <a:xfrm>
            <a:off x="1259289" y="4325761"/>
            <a:ext cx="2051980" cy="280443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816525" y="3290718"/>
            <a:ext cx="37481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8" name="Google Shape;658;p12"/>
          <p:cNvSpPr/>
          <p:nvPr/>
        </p:nvSpPr>
        <p:spPr>
          <a:xfrm>
            <a:off x="816526" y="3566231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924238" y="3774446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1231233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1451811" y="3774446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ABF8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400" b="1">
              <a:solidFill>
                <a:srgbClr val="FABF8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2" name="Google Shape;662;p12"/>
          <p:cNvSpPr/>
          <p:nvPr/>
        </p:nvSpPr>
        <p:spPr>
          <a:xfrm>
            <a:off x="1806306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2034906" y="3774446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263506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2473056" y="377691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16525" y="3987248"/>
            <a:ext cx="16930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remainder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2372894" y="3987248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2601494" y="3987248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9" name="Google Shape;669;p12"/>
          <p:cNvSpPr/>
          <p:nvPr/>
        </p:nvSpPr>
        <p:spPr>
          <a:xfrm>
            <a:off x="837743" y="4309721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sz="1400" b="1">
              <a:solidFill>
                <a:srgbClr val="99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1218743" y="4309721"/>
            <a:ext cx="15969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HCF (135, 225)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2687653" y="430972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2916253" y="4309721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1143001" y="2343150"/>
            <a:ext cx="3083181" cy="543490"/>
          </a:xfrm>
          <a:prstGeom prst="roundRect">
            <a:avLst>
              <a:gd name="adj" fmla="val 16667"/>
            </a:avLst>
          </a:prstGeom>
          <a:solidFill>
            <a:srgbClr val="99FFCC">
              <a:alpha val="44705"/>
            </a:srgbClr>
          </a:solidFill>
          <a:ln w="12700" cap="flat" cmpd="sng">
            <a:solidFill>
              <a:srgbClr val="99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=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× Question + Reminder </a:t>
            </a: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4921231" y="1690264"/>
            <a:ext cx="2711522" cy="2487715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2"/>
          <p:cNvSpPr txBox="1"/>
          <p:nvPr/>
        </p:nvSpPr>
        <p:spPr>
          <a:xfrm>
            <a:off x="5160335" y="2031365"/>
            <a:ext cx="10967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76" name="Google Shape;676;p12"/>
          <p:cNvCxnSpPr/>
          <p:nvPr/>
        </p:nvCxnSpPr>
        <p:spPr>
          <a:xfrm>
            <a:off x="5481467" y="2132688"/>
            <a:ext cx="649315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677;p12"/>
          <p:cNvCxnSpPr/>
          <p:nvPr/>
        </p:nvCxnSpPr>
        <p:spPr>
          <a:xfrm>
            <a:off x="5511060" y="2644339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8" name="Google Shape;678;p12"/>
          <p:cNvSpPr txBox="1"/>
          <p:nvPr/>
        </p:nvSpPr>
        <p:spPr>
          <a:xfrm>
            <a:off x="5543969" y="2091107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225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9" name="Google Shape;679;p12"/>
          <p:cNvSpPr txBox="1"/>
          <p:nvPr/>
        </p:nvSpPr>
        <p:spPr>
          <a:xfrm>
            <a:off x="4974608" y="2091107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5533336" y="2331250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1" name="Google Shape;681;p12"/>
          <p:cNvSpPr txBox="1"/>
          <p:nvPr/>
        </p:nvSpPr>
        <p:spPr>
          <a:xfrm>
            <a:off x="5368829" y="2324731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5633292" y="2570512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5638800" y="1792971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4" name="Google Shape;684;p12"/>
          <p:cNvSpPr txBox="1"/>
          <p:nvPr/>
        </p:nvSpPr>
        <p:spPr>
          <a:xfrm>
            <a:off x="5741087" y="2542836"/>
            <a:ext cx="9509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85" name="Google Shape;685;p12"/>
          <p:cNvCxnSpPr/>
          <p:nvPr/>
        </p:nvCxnSpPr>
        <p:spPr>
          <a:xfrm>
            <a:off x="6093246" y="2644339"/>
            <a:ext cx="731520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6" name="Google Shape;686;p12"/>
          <p:cNvSpPr txBox="1"/>
          <p:nvPr/>
        </p:nvSpPr>
        <p:spPr>
          <a:xfrm>
            <a:off x="6035175" y="2596698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7" name="Google Shape;687;p12"/>
          <p:cNvSpPr txBox="1"/>
          <p:nvPr/>
        </p:nvSpPr>
        <p:spPr>
          <a:xfrm>
            <a:off x="6568575" y="2591835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6178446" y="2820435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89" name="Google Shape;689;p12"/>
          <p:cNvCxnSpPr/>
          <p:nvPr/>
        </p:nvCxnSpPr>
        <p:spPr>
          <a:xfrm>
            <a:off x="6115516" y="3105199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0" name="Google Shape;690;p12"/>
          <p:cNvSpPr txBox="1"/>
          <p:nvPr/>
        </p:nvSpPr>
        <p:spPr>
          <a:xfrm>
            <a:off x="6235034" y="3032588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1" name="Google Shape;691;p12"/>
          <p:cNvSpPr txBox="1"/>
          <p:nvPr/>
        </p:nvSpPr>
        <p:spPr>
          <a:xfrm>
            <a:off x="6005185" y="2823094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2" name="Google Shape;692;p12"/>
          <p:cNvSpPr txBox="1"/>
          <p:nvPr/>
        </p:nvSpPr>
        <p:spPr>
          <a:xfrm>
            <a:off x="6342657" y="3005898"/>
            <a:ext cx="9509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93" name="Google Shape;693;p12"/>
          <p:cNvCxnSpPr/>
          <p:nvPr/>
        </p:nvCxnSpPr>
        <p:spPr>
          <a:xfrm>
            <a:off x="6698457" y="3105637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4" name="Google Shape;694;p12"/>
          <p:cNvSpPr txBox="1"/>
          <p:nvPr/>
        </p:nvSpPr>
        <p:spPr>
          <a:xfrm>
            <a:off x="6686509" y="3035293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5" name="Google Shape;695;p12"/>
          <p:cNvSpPr txBox="1"/>
          <p:nvPr/>
        </p:nvSpPr>
        <p:spPr>
          <a:xfrm>
            <a:off x="7151037" y="3025768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6" name="Google Shape;696;p12"/>
          <p:cNvSpPr txBox="1"/>
          <p:nvPr/>
        </p:nvSpPr>
        <p:spPr>
          <a:xfrm>
            <a:off x="6688348" y="3254368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7" name="Google Shape;697;p12"/>
          <p:cNvSpPr txBox="1"/>
          <p:nvPr/>
        </p:nvSpPr>
        <p:spPr>
          <a:xfrm>
            <a:off x="6555581" y="3235318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98" name="Google Shape;698;p12"/>
          <p:cNvCxnSpPr/>
          <p:nvPr/>
        </p:nvCxnSpPr>
        <p:spPr>
          <a:xfrm>
            <a:off x="6730403" y="3537737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9" name="Google Shape;699;p12"/>
          <p:cNvSpPr txBox="1"/>
          <p:nvPr/>
        </p:nvSpPr>
        <p:spPr>
          <a:xfrm>
            <a:off x="6820705" y="34972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00" name="Google Shape;700;p12"/>
          <p:cNvSpPr/>
          <p:nvPr/>
        </p:nvSpPr>
        <p:spPr>
          <a:xfrm>
            <a:off x="3082307" y="3590925"/>
            <a:ext cx="2441873" cy="697825"/>
          </a:xfrm>
          <a:prstGeom prst="wedgeRoundRectCallout">
            <a:avLst>
              <a:gd name="adj1" fmla="val -59497"/>
              <a:gd name="adj2" fmla="val 30438"/>
              <a:gd name="adj3" fmla="val 16667"/>
            </a:avLst>
          </a:prstGeom>
          <a:solidFill>
            <a:srgbClr val="0066FF">
              <a:alpha val="44705"/>
            </a:srgbClr>
          </a:solidFill>
          <a:ln w="127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Now, the divisor in this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division is required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HCF of 225 &amp; 135</a:t>
            </a:r>
            <a:endParaRPr/>
          </a:p>
        </p:txBody>
      </p:sp>
      <p:sp>
        <p:nvSpPr>
          <p:cNvPr id="701" name="Google Shape;701;p12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 1.1</a:t>
            </a:r>
            <a:endParaRPr sz="16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3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13" descr="Image result for plain background in h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978" y="-53927"/>
            <a:ext cx="9239870" cy="51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/>
          <p:nvPr/>
        </p:nvSpPr>
        <p:spPr>
          <a:xfrm>
            <a:off x="228601" y="1066100"/>
            <a:ext cx="5637572" cy="37916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3"/>
          <p:cNvSpPr/>
          <p:nvPr/>
        </p:nvSpPr>
        <p:spPr>
          <a:xfrm>
            <a:off x="214586" y="1060260"/>
            <a:ext cx="679705" cy="338554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BD4B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FBD4B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0" name="Google Shape;710;p13"/>
          <p:cNvSpPr/>
          <p:nvPr/>
        </p:nvSpPr>
        <p:spPr>
          <a:xfrm>
            <a:off x="443933" y="505140"/>
            <a:ext cx="5422240" cy="518135"/>
          </a:xfrm>
          <a:prstGeom prst="rect">
            <a:avLst/>
          </a:prstGeom>
          <a:gradFill>
            <a:gsLst>
              <a:gs pos="0">
                <a:srgbClr val="93857A"/>
              </a:gs>
              <a:gs pos="50000">
                <a:srgbClr val="D5C1B1"/>
              </a:gs>
              <a:gs pos="100000">
                <a:srgbClr val="FFE8D5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3"/>
          <p:cNvSpPr/>
          <p:nvPr/>
        </p:nvSpPr>
        <p:spPr>
          <a:xfrm rot="-2810984">
            <a:off x="172394" y="510180"/>
            <a:ext cx="466099" cy="465642"/>
          </a:xfrm>
          <a:prstGeom prst="round2DiagRect">
            <a:avLst>
              <a:gd name="adj1" fmla="val 16667"/>
              <a:gd name="adj2" fmla="val 15086"/>
            </a:avLst>
          </a:prstGeom>
          <a:solidFill>
            <a:srgbClr val="008080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3"/>
          <p:cNvSpPr txBox="1"/>
          <p:nvPr/>
        </p:nvSpPr>
        <p:spPr>
          <a:xfrm>
            <a:off x="651002" y="489672"/>
            <a:ext cx="5066336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Euclid’s division algorithm to find the HCF of :</a:t>
            </a:r>
            <a:endParaRPr/>
          </a:p>
        </p:txBody>
      </p:sp>
      <p:sp>
        <p:nvSpPr>
          <p:cNvPr id="713" name="Google Shape;713;p13"/>
          <p:cNvSpPr txBox="1"/>
          <p:nvPr/>
        </p:nvSpPr>
        <p:spPr>
          <a:xfrm>
            <a:off x="85165" y="528430"/>
            <a:ext cx="759568" cy="40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Q.1</a:t>
            </a:r>
            <a:endParaRPr sz="2000" b="1" baseline="3000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714" name="Google Shape;714;p13"/>
          <p:cNvGrpSpPr/>
          <p:nvPr/>
        </p:nvGrpSpPr>
        <p:grpSpPr>
          <a:xfrm>
            <a:off x="662050" y="715499"/>
            <a:ext cx="2001034" cy="307777"/>
            <a:chOff x="685800" y="499110"/>
            <a:chExt cx="2001034" cy="307777"/>
          </a:xfrm>
        </p:grpSpPr>
        <p:sp>
          <p:nvSpPr>
            <p:cNvPr id="715" name="Google Shape;715;p13"/>
            <p:cNvSpPr/>
            <p:nvPr/>
          </p:nvSpPr>
          <p:spPr>
            <a:xfrm>
              <a:off x="685800" y="499110"/>
              <a:ext cx="5533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(iii) 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143001" y="499110"/>
              <a:ext cx="5405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867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00200" y="499110"/>
              <a:ext cx="5261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and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146301" y="499110"/>
              <a:ext cx="5405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255</a:t>
              </a:r>
              <a:endParaRPr sz="14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719" name="Google Shape;719;p13"/>
          <p:cNvSpPr/>
          <p:nvPr/>
        </p:nvSpPr>
        <p:spPr>
          <a:xfrm>
            <a:off x="827568" y="1106665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1513368" y="1106665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867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1" name="Google Shape;721;p13"/>
          <p:cNvSpPr/>
          <p:nvPr/>
        </p:nvSpPr>
        <p:spPr>
          <a:xfrm>
            <a:off x="2016181" y="111541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2198562" y="11066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255,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786842" y="1370048"/>
            <a:ext cx="37561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786843" y="1584549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786843" y="188578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867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1307442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7" name="Google Shape;727;p13"/>
          <p:cNvSpPr/>
          <p:nvPr/>
        </p:nvSpPr>
        <p:spPr>
          <a:xfrm>
            <a:off x="1536043" y="188578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8" name="Google Shape;728;p13"/>
          <p:cNvSpPr/>
          <p:nvPr/>
        </p:nvSpPr>
        <p:spPr>
          <a:xfrm>
            <a:off x="2013120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2241720" y="1885780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0" name="Google Shape;730;p13"/>
          <p:cNvSpPr/>
          <p:nvPr/>
        </p:nvSpPr>
        <p:spPr>
          <a:xfrm>
            <a:off x="2475038" y="188578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1" name="Google Shape;731;p13"/>
          <p:cNvSpPr/>
          <p:nvPr/>
        </p:nvSpPr>
        <p:spPr>
          <a:xfrm>
            <a:off x="2698920" y="188578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435525" y="2105655"/>
            <a:ext cx="1552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consider, 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3" name="Google Shape;733;p13"/>
          <p:cNvSpPr/>
          <p:nvPr/>
        </p:nvSpPr>
        <p:spPr>
          <a:xfrm>
            <a:off x="1800595" y="2121054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102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4" name="Google Shape;734;p13"/>
          <p:cNvSpPr/>
          <p:nvPr/>
        </p:nvSpPr>
        <p:spPr>
          <a:xfrm>
            <a:off x="2912942" y="2121054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5" name="Google Shape;735;p13"/>
          <p:cNvSpPr/>
          <p:nvPr/>
        </p:nvSpPr>
        <p:spPr>
          <a:xfrm>
            <a:off x="3301920" y="2121054"/>
            <a:ext cx="1409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255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6" name="Google Shape;736;p13"/>
          <p:cNvSpPr/>
          <p:nvPr/>
        </p:nvSpPr>
        <p:spPr>
          <a:xfrm>
            <a:off x="800100" y="2343150"/>
            <a:ext cx="37481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7" name="Google Shape;737;p13"/>
          <p:cNvSpPr/>
          <p:nvPr/>
        </p:nvSpPr>
        <p:spPr>
          <a:xfrm>
            <a:off x="809626" y="2534977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8" name="Google Shape;738;p13"/>
          <p:cNvSpPr/>
          <p:nvPr/>
        </p:nvSpPr>
        <p:spPr>
          <a:xfrm>
            <a:off x="809626" y="2859812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9" name="Google Shape;739;p13"/>
          <p:cNvSpPr/>
          <p:nvPr/>
        </p:nvSpPr>
        <p:spPr>
          <a:xfrm>
            <a:off x="1254025" y="285732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0" name="Google Shape;740;p13"/>
          <p:cNvSpPr/>
          <p:nvPr/>
        </p:nvSpPr>
        <p:spPr>
          <a:xfrm>
            <a:off x="1482625" y="2859812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1" name="Google Shape;741;p13"/>
          <p:cNvSpPr/>
          <p:nvPr/>
        </p:nvSpPr>
        <p:spPr>
          <a:xfrm>
            <a:off x="1935572" y="285981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2" name="Google Shape;742;p13"/>
          <p:cNvSpPr/>
          <p:nvPr/>
        </p:nvSpPr>
        <p:spPr>
          <a:xfrm>
            <a:off x="2164172" y="285981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3" name="Google Shape;743;p13"/>
          <p:cNvSpPr/>
          <p:nvPr/>
        </p:nvSpPr>
        <p:spPr>
          <a:xfrm>
            <a:off x="2397490" y="285981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4" name="Google Shape;744;p13"/>
          <p:cNvSpPr/>
          <p:nvPr/>
        </p:nvSpPr>
        <p:spPr>
          <a:xfrm>
            <a:off x="2626090" y="2859812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51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5" name="Google Shape;745;p13"/>
          <p:cNvSpPr/>
          <p:nvPr/>
        </p:nvSpPr>
        <p:spPr>
          <a:xfrm>
            <a:off x="400050" y="3042232"/>
            <a:ext cx="1491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consider,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6" name="Google Shape;746;p13"/>
          <p:cNvSpPr/>
          <p:nvPr/>
        </p:nvSpPr>
        <p:spPr>
          <a:xfrm>
            <a:off x="1805439" y="3058833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51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7" name="Google Shape;747;p13"/>
          <p:cNvSpPr/>
          <p:nvPr/>
        </p:nvSpPr>
        <p:spPr>
          <a:xfrm>
            <a:off x="2939767" y="3058833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8" name="Google Shape;748;p13"/>
          <p:cNvSpPr/>
          <p:nvPr/>
        </p:nvSpPr>
        <p:spPr>
          <a:xfrm>
            <a:off x="3357462" y="3058833"/>
            <a:ext cx="1409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102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1259289" y="4325761"/>
            <a:ext cx="2051980" cy="280443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3"/>
          <p:cNvSpPr/>
          <p:nvPr/>
        </p:nvSpPr>
        <p:spPr>
          <a:xfrm>
            <a:off x="816525" y="3290718"/>
            <a:ext cx="37481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sz="1400" b="1" i="1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1" name="Google Shape;751;p13"/>
          <p:cNvSpPr/>
          <p:nvPr/>
        </p:nvSpPr>
        <p:spPr>
          <a:xfrm>
            <a:off x="816526" y="3566231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2" name="Google Shape;752;p13"/>
          <p:cNvSpPr/>
          <p:nvPr/>
        </p:nvSpPr>
        <p:spPr>
          <a:xfrm>
            <a:off x="816525" y="3774446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3" name="Google Shape;753;p13"/>
          <p:cNvSpPr/>
          <p:nvPr/>
        </p:nvSpPr>
        <p:spPr>
          <a:xfrm>
            <a:off x="1254025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4" name="Google Shape;754;p13"/>
          <p:cNvSpPr/>
          <p:nvPr/>
        </p:nvSpPr>
        <p:spPr>
          <a:xfrm>
            <a:off x="1447800" y="3774446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ABF8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51</a:t>
            </a:r>
            <a:endParaRPr sz="1400" b="1">
              <a:solidFill>
                <a:srgbClr val="FABF8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5" name="Google Shape;755;p13"/>
          <p:cNvSpPr/>
          <p:nvPr/>
        </p:nvSpPr>
        <p:spPr>
          <a:xfrm>
            <a:off x="1802295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6" name="Google Shape;756;p13"/>
          <p:cNvSpPr/>
          <p:nvPr/>
        </p:nvSpPr>
        <p:spPr>
          <a:xfrm>
            <a:off x="2030895" y="3774446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7" name="Google Shape;757;p13"/>
          <p:cNvSpPr/>
          <p:nvPr/>
        </p:nvSpPr>
        <p:spPr>
          <a:xfrm>
            <a:off x="2259495" y="377444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8" name="Google Shape;758;p13"/>
          <p:cNvSpPr/>
          <p:nvPr/>
        </p:nvSpPr>
        <p:spPr>
          <a:xfrm>
            <a:off x="2469045" y="377691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9" name="Google Shape;759;p13"/>
          <p:cNvSpPr/>
          <p:nvPr/>
        </p:nvSpPr>
        <p:spPr>
          <a:xfrm>
            <a:off x="816525" y="3987248"/>
            <a:ext cx="16930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remainder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0" name="Google Shape;760;p13"/>
          <p:cNvSpPr/>
          <p:nvPr/>
        </p:nvSpPr>
        <p:spPr>
          <a:xfrm>
            <a:off x="2372894" y="3987248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1" name="Google Shape;761;p13"/>
          <p:cNvSpPr/>
          <p:nvPr/>
        </p:nvSpPr>
        <p:spPr>
          <a:xfrm>
            <a:off x="2601494" y="3987248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2" name="Google Shape;762;p13"/>
          <p:cNvSpPr/>
          <p:nvPr/>
        </p:nvSpPr>
        <p:spPr>
          <a:xfrm>
            <a:off x="837743" y="4309721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sz="1400" b="1">
              <a:solidFill>
                <a:srgbClr val="99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3"/>
          <p:cNvSpPr/>
          <p:nvPr/>
        </p:nvSpPr>
        <p:spPr>
          <a:xfrm>
            <a:off x="1218743" y="4309721"/>
            <a:ext cx="15969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HCF (867, 255)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4" name="Google Shape;764;p13"/>
          <p:cNvSpPr/>
          <p:nvPr/>
        </p:nvSpPr>
        <p:spPr>
          <a:xfrm>
            <a:off x="2687653" y="430972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5" name="Google Shape;765;p13"/>
          <p:cNvSpPr/>
          <p:nvPr/>
        </p:nvSpPr>
        <p:spPr>
          <a:xfrm>
            <a:off x="2916253" y="4309721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51</a:t>
            </a:r>
            <a:endParaRPr sz="1400" b="1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6" name="Google Shape;766;p13"/>
          <p:cNvSpPr/>
          <p:nvPr/>
        </p:nvSpPr>
        <p:spPr>
          <a:xfrm>
            <a:off x="2893256" y="1035539"/>
            <a:ext cx="1986626" cy="361676"/>
          </a:xfrm>
          <a:prstGeom prst="wedgeRoundRectCallout">
            <a:avLst>
              <a:gd name="adj1" fmla="val -59497"/>
              <a:gd name="adj2" fmla="val 30438"/>
              <a:gd name="adj3" fmla="val 16667"/>
            </a:avLst>
          </a:prstGeom>
          <a:solidFill>
            <a:srgbClr val="6600FF">
              <a:alpha val="44705"/>
            </a:srgbClr>
          </a:solidFill>
          <a:ln w="12700" cap="flat" cmpd="sng">
            <a:solidFill>
              <a:srgbClr val="66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Divide, 867 by 255</a:t>
            </a:r>
            <a:endParaRPr sz="14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7" name="Google Shape;767;p13"/>
          <p:cNvSpPr/>
          <p:nvPr/>
        </p:nvSpPr>
        <p:spPr>
          <a:xfrm>
            <a:off x="2569820" y="1479378"/>
            <a:ext cx="3083181" cy="543490"/>
          </a:xfrm>
          <a:prstGeom prst="roundRect">
            <a:avLst>
              <a:gd name="adj" fmla="val 16667"/>
            </a:avLst>
          </a:prstGeom>
          <a:solidFill>
            <a:srgbClr val="99FFCC">
              <a:alpha val="44705"/>
            </a:srgbClr>
          </a:solidFill>
          <a:ln w="12700" cap="flat" cmpd="sng">
            <a:solidFill>
              <a:srgbClr val="99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=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× Question + Reminder </a:t>
            </a: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5925158" y="1080487"/>
            <a:ext cx="2711522" cy="2487715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3"/>
          <p:cNvSpPr txBox="1"/>
          <p:nvPr/>
        </p:nvSpPr>
        <p:spPr>
          <a:xfrm>
            <a:off x="6164262" y="1421588"/>
            <a:ext cx="10967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70" name="Google Shape;770;p13"/>
          <p:cNvCxnSpPr/>
          <p:nvPr/>
        </p:nvCxnSpPr>
        <p:spPr>
          <a:xfrm>
            <a:off x="6485394" y="1522911"/>
            <a:ext cx="649315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1" name="Google Shape;771;p13"/>
          <p:cNvCxnSpPr/>
          <p:nvPr/>
        </p:nvCxnSpPr>
        <p:spPr>
          <a:xfrm>
            <a:off x="6514987" y="2034562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2" name="Google Shape;772;p13"/>
          <p:cNvSpPr txBox="1"/>
          <p:nvPr/>
        </p:nvSpPr>
        <p:spPr>
          <a:xfrm>
            <a:off x="6547896" y="1481330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867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3" name="Google Shape;773;p13"/>
          <p:cNvSpPr txBox="1"/>
          <p:nvPr/>
        </p:nvSpPr>
        <p:spPr>
          <a:xfrm>
            <a:off x="5978535" y="1481330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4" name="Google Shape;774;p13"/>
          <p:cNvSpPr txBox="1"/>
          <p:nvPr/>
        </p:nvSpPr>
        <p:spPr>
          <a:xfrm>
            <a:off x="6537263" y="1721473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765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5" name="Google Shape;775;p13"/>
          <p:cNvSpPr txBox="1"/>
          <p:nvPr/>
        </p:nvSpPr>
        <p:spPr>
          <a:xfrm>
            <a:off x="6372756" y="1714954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6" name="Google Shape;776;p13"/>
          <p:cNvSpPr txBox="1"/>
          <p:nvPr/>
        </p:nvSpPr>
        <p:spPr>
          <a:xfrm>
            <a:off x="6537343" y="1960735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7" name="Google Shape;777;p13"/>
          <p:cNvSpPr txBox="1"/>
          <p:nvPr/>
        </p:nvSpPr>
        <p:spPr>
          <a:xfrm>
            <a:off x="6642727" y="1183194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8" name="Google Shape;778;p13"/>
          <p:cNvSpPr txBox="1"/>
          <p:nvPr/>
        </p:nvSpPr>
        <p:spPr>
          <a:xfrm>
            <a:off x="6745014" y="1933059"/>
            <a:ext cx="9509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79" name="Google Shape;779;p13"/>
          <p:cNvCxnSpPr/>
          <p:nvPr/>
        </p:nvCxnSpPr>
        <p:spPr>
          <a:xfrm>
            <a:off x="7097173" y="2034562"/>
            <a:ext cx="731520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0" name="Google Shape;780;p13"/>
          <p:cNvSpPr txBox="1"/>
          <p:nvPr/>
        </p:nvSpPr>
        <p:spPr>
          <a:xfrm>
            <a:off x="7039102" y="1986921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255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1" name="Google Shape;781;p13"/>
          <p:cNvSpPr txBox="1"/>
          <p:nvPr/>
        </p:nvSpPr>
        <p:spPr>
          <a:xfrm>
            <a:off x="7572502" y="1982058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2" name="Google Shape;782;p13"/>
          <p:cNvSpPr txBox="1"/>
          <p:nvPr/>
        </p:nvSpPr>
        <p:spPr>
          <a:xfrm>
            <a:off x="7044588" y="2210658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204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83" name="Google Shape;783;p13"/>
          <p:cNvCxnSpPr/>
          <p:nvPr/>
        </p:nvCxnSpPr>
        <p:spPr>
          <a:xfrm>
            <a:off x="7119443" y="2495422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4" name="Google Shape;784;p13"/>
          <p:cNvSpPr txBox="1"/>
          <p:nvPr/>
        </p:nvSpPr>
        <p:spPr>
          <a:xfrm>
            <a:off x="7250836" y="2422811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51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5" name="Google Shape;785;p13"/>
          <p:cNvSpPr txBox="1"/>
          <p:nvPr/>
        </p:nvSpPr>
        <p:spPr>
          <a:xfrm>
            <a:off x="6871327" y="2213317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6" name="Google Shape;786;p13"/>
          <p:cNvSpPr txBox="1"/>
          <p:nvPr/>
        </p:nvSpPr>
        <p:spPr>
          <a:xfrm>
            <a:off x="7346584" y="2396121"/>
            <a:ext cx="10214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87" name="Google Shape;787;p13"/>
          <p:cNvCxnSpPr/>
          <p:nvPr/>
        </p:nvCxnSpPr>
        <p:spPr>
          <a:xfrm>
            <a:off x="7702384" y="2495422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p13"/>
          <p:cNvSpPr txBox="1"/>
          <p:nvPr/>
        </p:nvSpPr>
        <p:spPr>
          <a:xfrm>
            <a:off x="7663807" y="2425516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9" name="Google Shape;789;p13"/>
          <p:cNvSpPr txBox="1"/>
          <p:nvPr/>
        </p:nvSpPr>
        <p:spPr>
          <a:xfrm>
            <a:off x="8206257" y="2415991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0" name="Google Shape;790;p13"/>
          <p:cNvSpPr txBox="1"/>
          <p:nvPr/>
        </p:nvSpPr>
        <p:spPr>
          <a:xfrm>
            <a:off x="7663807" y="2644591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102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1" name="Google Shape;791;p13"/>
          <p:cNvSpPr txBox="1"/>
          <p:nvPr/>
        </p:nvSpPr>
        <p:spPr>
          <a:xfrm>
            <a:off x="7480927" y="2625541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92" name="Google Shape;792;p13"/>
          <p:cNvCxnSpPr/>
          <p:nvPr/>
        </p:nvCxnSpPr>
        <p:spPr>
          <a:xfrm>
            <a:off x="7734330" y="2927960"/>
            <a:ext cx="590286" cy="0"/>
          </a:xfrm>
          <a:prstGeom prst="straightConnector1">
            <a:avLst/>
          </a:prstGeom>
          <a:noFill/>
          <a:ln w="19050" cap="flat" cmpd="sng">
            <a:solidFill>
              <a:srgbClr val="CC00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3" name="Google Shape;793;p13"/>
          <p:cNvSpPr txBox="1"/>
          <p:nvPr/>
        </p:nvSpPr>
        <p:spPr>
          <a:xfrm>
            <a:off x="7937431" y="2887479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sz="1600" b="1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4" name="Google Shape;794;p13"/>
          <p:cNvSpPr/>
          <p:nvPr/>
        </p:nvSpPr>
        <p:spPr>
          <a:xfrm>
            <a:off x="3082307" y="3590925"/>
            <a:ext cx="2441873" cy="697825"/>
          </a:xfrm>
          <a:prstGeom prst="wedgeRoundRectCallout">
            <a:avLst>
              <a:gd name="adj1" fmla="val -59497"/>
              <a:gd name="adj2" fmla="val 30438"/>
              <a:gd name="adj3" fmla="val 16667"/>
            </a:avLst>
          </a:prstGeom>
          <a:solidFill>
            <a:srgbClr val="0066FF">
              <a:alpha val="44705"/>
            </a:srgbClr>
          </a:solidFill>
          <a:ln w="127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Now, the divisor in this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division is required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HCF of 867 &amp; 255</a:t>
            </a:r>
            <a:endParaRPr sz="14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5" name="Google Shape;795;p13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 1.1</a:t>
            </a:r>
            <a:endParaRPr sz="1600" b="1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3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 txBox="1">
            <a:spLocks noGrp="1"/>
          </p:cNvSpPr>
          <p:nvPr>
            <p:ph type="ctrTitle"/>
          </p:nvPr>
        </p:nvSpPr>
        <p:spPr>
          <a:xfrm>
            <a:off x="2754052" y="2193194"/>
            <a:ext cx="3635896" cy="145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3425899" y="304101"/>
            <a:ext cx="2148109" cy="57888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NUMBERS</a:t>
            </a:r>
            <a:endParaRPr sz="3200" b="1" i="0" u="none" strike="noStrike" cap="none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282" name="Google Shape;282;p3"/>
          <p:cNvGrpSpPr/>
          <p:nvPr/>
        </p:nvGrpSpPr>
        <p:grpSpPr>
          <a:xfrm>
            <a:off x="419229" y="1047750"/>
            <a:ext cx="2467069" cy="445582"/>
            <a:chOff x="2053457" y="1453301"/>
            <a:chExt cx="2467069" cy="445582"/>
          </a:xfrm>
        </p:grpSpPr>
        <p:sp>
          <p:nvSpPr>
            <p:cNvPr id="283" name="Google Shape;283;p3"/>
            <p:cNvSpPr/>
            <p:nvPr/>
          </p:nvSpPr>
          <p:spPr>
            <a:xfrm>
              <a:off x="2053457" y="1453301"/>
              <a:ext cx="2467069" cy="445582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DF32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054127" y="1471612"/>
              <a:ext cx="24657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Counting numbers</a:t>
              </a:r>
              <a:endParaRPr/>
            </a:p>
          </p:txBody>
        </p:sp>
      </p:grpSp>
      <p:grpSp>
        <p:nvGrpSpPr>
          <p:cNvPr id="285" name="Google Shape;285;p3"/>
          <p:cNvGrpSpPr/>
          <p:nvPr/>
        </p:nvGrpSpPr>
        <p:grpSpPr>
          <a:xfrm>
            <a:off x="419229" y="1047750"/>
            <a:ext cx="4057521" cy="445582"/>
            <a:chOff x="1604991" y="1427901"/>
            <a:chExt cx="4057521" cy="445582"/>
          </a:xfrm>
        </p:grpSpPr>
        <p:sp>
          <p:nvSpPr>
            <p:cNvPr id="286" name="Google Shape;286;p3"/>
            <p:cNvSpPr/>
            <p:nvPr/>
          </p:nvSpPr>
          <p:spPr>
            <a:xfrm>
              <a:off x="1632571" y="1427901"/>
              <a:ext cx="4001366" cy="445582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rgbClr val="DF32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604991" y="1450637"/>
              <a:ext cx="40575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Include zero in natural numbers</a:t>
              </a:r>
              <a:endParaRPr/>
            </a:p>
          </p:txBody>
        </p:sp>
      </p:grpSp>
      <p:sp>
        <p:nvSpPr>
          <p:cNvPr id="288" name="Google Shape;288;p3"/>
          <p:cNvSpPr/>
          <p:nvPr/>
        </p:nvSpPr>
        <p:spPr>
          <a:xfrm>
            <a:off x="3494116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"/>
          <p:cNvSpPr/>
          <p:nvPr/>
        </p:nvSpPr>
        <p:spPr>
          <a:xfrm>
            <a:off x="3947160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4400204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"/>
          <p:cNvSpPr/>
          <p:nvPr/>
        </p:nvSpPr>
        <p:spPr>
          <a:xfrm>
            <a:off x="4853248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"/>
          <p:cNvSpPr/>
          <p:nvPr/>
        </p:nvSpPr>
        <p:spPr>
          <a:xfrm>
            <a:off x="5306290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"/>
          <p:cNvSpPr/>
          <p:nvPr/>
        </p:nvSpPr>
        <p:spPr>
          <a:xfrm>
            <a:off x="6085608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"/>
          <p:cNvSpPr/>
          <p:nvPr/>
        </p:nvSpPr>
        <p:spPr>
          <a:xfrm>
            <a:off x="947379" y="2298735"/>
            <a:ext cx="2362915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383"/>
              </a:gs>
              <a:gs pos="50000">
                <a:srgbClr val="FFC6B4"/>
              </a:gs>
              <a:gs pos="100000">
                <a:srgbClr val="FFE1DB"/>
              </a:gs>
            </a:gsLst>
            <a:lin ang="135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WHOLE NUMBERS :</a:t>
            </a:r>
            <a:endParaRPr/>
          </a:p>
        </p:txBody>
      </p:sp>
      <p:grpSp>
        <p:nvGrpSpPr>
          <p:cNvPr id="295" name="Google Shape;295;p3"/>
          <p:cNvGrpSpPr/>
          <p:nvPr/>
        </p:nvGrpSpPr>
        <p:grpSpPr>
          <a:xfrm>
            <a:off x="419229" y="1050658"/>
            <a:ext cx="4584909" cy="442674"/>
            <a:chOff x="1457946" y="1418516"/>
            <a:chExt cx="4584909" cy="442674"/>
          </a:xfrm>
        </p:grpSpPr>
        <p:sp>
          <p:nvSpPr>
            <p:cNvPr id="296" name="Google Shape;296;p3"/>
            <p:cNvSpPr/>
            <p:nvPr/>
          </p:nvSpPr>
          <p:spPr>
            <a:xfrm>
              <a:off x="1481562" y="1418516"/>
              <a:ext cx="4561293" cy="442674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DF32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457946" y="1439798"/>
              <a:ext cx="45849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Include negative of natural numbers</a:t>
              </a: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"/>
          <p:cNvSpPr/>
          <p:nvPr/>
        </p:nvSpPr>
        <p:spPr>
          <a:xfrm>
            <a:off x="5742710" y="2320017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3980002" y="2834038"/>
            <a:ext cx="6477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4433737" y="2834038"/>
            <a:ext cx="595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4887474" y="2834038"/>
            <a:ext cx="5631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5400929" y="283403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/>
          <p:nvPr/>
        </p:nvSpPr>
        <p:spPr>
          <a:xfrm>
            <a:off x="5844448" y="283403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"/>
          <p:cNvSpPr/>
          <p:nvPr/>
        </p:nvSpPr>
        <p:spPr>
          <a:xfrm>
            <a:off x="6297492" y="283403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6750536" y="283403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"/>
          <p:cNvSpPr/>
          <p:nvPr/>
        </p:nvSpPr>
        <p:spPr>
          <a:xfrm>
            <a:off x="7092572" y="283403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/>
          <p:nvPr/>
        </p:nvSpPr>
        <p:spPr>
          <a:xfrm>
            <a:off x="1899938" y="2812756"/>
            <a:ext cx="1488747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383"/>
              </a:gs>
              <a:gs pos="50000">
                <a:srgbClr val="FFC6B4"/>
              </a:gs>
              <a:gs pos="100000">
                <a:srgbClr val="FFE1DB"/>
              </a:gs>
            </a:gsLst>
            <a:lin ang="135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INTEGERS :</a:t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5638800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>
            <a:off x="675439" y="1784714"/>
            <a:ext cx="2626548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383"/>
              </a:gs>
              <a:gs pos="50000">
                <a:srgbClr val="FFC6B4"/>
              </a:gs>
              <a:gs pos="100000">
                <a:srgbClr val="FFE1DB"/>
              </a:gs>
            </a:gsLst>
            <a:lin ang="135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NATURAL NUMBERS :</a:t>
            </a:r>
            <a:endParaRPr sz="1800" b="1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0" name="Google Shape;310;p3"/>
          <p:cNvSpPr/>
          <p:nvPr/>
        </p:nvSpPr>
        <p:spPr>
          <a:xfrm>
            <a:off x="3494116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>
            <a:off x="3947160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>
            <a:off x="4400204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4853248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5306290" y="1805996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474070" y="2834038"/>
            <a:ext cx="6407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 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822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367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67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367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34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367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101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3497842" y="1437369"/>
            <a:ext cx="4952045" cy="8339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5B"/>
              </a:gs>
              <a:gs pos="75000">
                <a:srgbClr val="D2E279">
                  <a:alpha val="23921"/>
                </a:srgbClr>
              </a:gs>
              <a:gs pos="100000">
                <a:srgbClr val="D0FFA1">
                  <a:alpha val="9764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4"/>
          <p:cNvGrpSpPr/>
          <p:nvPr/>
        </p:nvGrpSpPr>
        <p:grpSpPr>
          <a:xfrm>
            <a:off x="527518" y="2114550"/>
            <a:ext cx="3076848" cy="923330"/>
            <a:chOff x="1518293" y="3179618"/>
            <a:chExt cx="3076848" cy="923330"/>
          </a:xfrm>
        </p:grpSpPr>
        <p:sp>
          <p:nvSpPr>
            <p:cNvPr id="324" name="Google Shape;324;p4"/>
            <p:cNvSpPr/>
            <p:nvPr/>
          </p:nvSpPr>
          <p:spPr>
            <a:xfrm>
              <a:off x="1518293" y="3266840"/>
              <a:ext cx="3076848" cy="81419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729341" y="3179618"/>
              <a:ext cx="4849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rgbClr val="CCFF99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6000" b="1">
                <a:solidFill>
                  <a:srgbClr val="CCFF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4"/>
          <p:cNvSpPr/>
          <p:nvPr/>
        </p:nvSpPr>
        <p:spPr>
          <a:xfrm>
            <a:off x="3425899" y="304101"/>
            <a:ext cx="2148109" cy="57888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NUMBERS</a:t>
            </a:r>
            <a:endParaRPr/>
          </a:p>
        </p:txBody>
      </p:sp>
      <p:sp>
        <p:nvSpPr>
          <p:cNvPr id="327" name="Google Shape;327;p4"/>
          <p:cNvSpPr/>
          <p:nvPr/>
        </p:nvSpPr>
        <p:spPr>
          <a:xfrm>
            <a:off x="1499786" y="2625565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2270917" y="2624051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3081215" y="2625565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751033" y="2630328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1491775" y="2274591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2262906" y="2273077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3073204" y="2274591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749372" y="2279354"/>
            <a:ext cx="381628" cy="317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4056302" y="936418"/>
            <a:ext cx="6477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4608746" y="936418"/>
            <a:ext cx="595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5108543" y="936418"/>
            <a:ext cx="5631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3510830" y="936418"/>
            <a:ext cx="6407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 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5576475" y="93641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5966128" y="93641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6355781" y="93641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6745434" y="93641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3,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7135089" y="936418"/>
            <a:ext cx="484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1940253" y="915136"/>
            <a:ext cx="1488747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383"/>
              </a:gs>
              <a:gs pos="50000">
                <a:srgbClr val="FFC6B4"/>
              </a:gs>
              <a:gs pos="100000">
                <a:srgbClr val="FFE1DB"/>
              </a:gs>
            </a:gsLst>
            <a:lin ang="135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INTEGERS :</a:t>
            </a:r>
            <a:endParaRPr/>
          </a:p>
        </p:txBody>
      </p:sp>
      <p:grpSp>
        <p:nvGrpSpPr>
          <p:cNvPr id="345" name="Google Shape;345;p4"/>
          <p:cNvGrpSpPr/>
          <p:nvPr/>
        </p:nvGrpSpPr>
        <p:grpSpPr>
          <a:xfrm>
            <a:off x="709769" y="2233123"/>
            <a:ext cx="461665" cy="742950"/>
            <a:chOff x="1861723" y="1733550"/>
            <a:chExt cx="461665" cy="742950"/>
          </a:xfrm>
        </p:grpSpPr>
        <p:sp>
          <p:nvSpPr>
            <p:cNvPr id="346" name="Google Shape;346;p4"/>
            <p:cNvSpPr/>
            <p:nvPr/>
          </p:nvSpPr>
          <p:spPr>
            <a:xfrm>
              <a:off x="1914525" y="173355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10175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4"/>
          <p:cNvGrpSpPr/>
          <p:nvPr/>
        </p:nvGrpSpPr>
        <p:grpSpPr>
          <a:xfrm>
            <a:off x="1448087" y="2233123"/>
            <a:ext cx="504825" cy="742950"/>
            <a:chOff x="1861723" y="1733550"/>
            <a:chExt cx="504825" cy="742950"/>
          </a:xfrm>
        </p:grpSpPr>
        <p:sp>
          <p:nvSpPr>
            <p:cNvPr id="350" name="Google Shape;350;p4"/>
            <p:cNvSpPr/>
            <p:nvPr/>
          </p:nvSpPr>
          <p:spPr>
            <a:xfrm>
              <a:off x="1871958" y="1733550"/>
              <a:ext cx="4945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919700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4"/>
          <p:cNvGrpSpPr/>
          <p:nvPr/>
        </p:nvGrpSpPr>
        <p:grpSpPr>
          <a:xfrm>
            <a:off x="2229565" y="2233123"/>
            <a:ext cx="547389" cy="742950"/>
            <a:chOff x="1861723" y="1733550"/>
            <a:chExt cx="547389" cy="742950"/>
          </a:xfrm>
        </p:grpSpPr>
        <p:sp>
          <p:nvSpPr>
            <p:cNvPr id="354" name="Google Shape;354;p4"/>
            <p:cNvSpPr/>
            <p:nvPr/>
          </p:nvSpPr>
          <p:spPr>
            <a:xfrm>
              <a:off x="1918873" y="1733550"/>
              <a:ext cx="4902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19700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3034556" y="2233123"/>
            <a:ext cx="461665" cy="742950"/>
            <a:chOff x="1861723" y="1733550"/>
            <a:chExt cx="461665" cy="742950"/>
          </a:xfrm>
        </p:grpSpPr>
        <p:sp>
          <p:nvSpPr>
            <p:cNvPr id="358" name="Google Shape;358;p4"/>
            <p:cNvSpPr/>
            <p:nvPr/>
          </p:nvSpPr>
          <p:spPr>
            <a:xfrm>
              <a:off x="1905000" y="173355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910175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"/>
          <p:cNvSpPr/>
          <p:nvPr/>
        </p:nvSpPr>
        <p:spPr>
          <a:xfrm>
            <a:off x="668480" y="3148959"/>
            <a:ext cx="33883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Numerator →</a:t>
            </a:r>
            <a:r>
              <a:rPr lang="en-US" sz="2000" b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Integer 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371475" y="3501444"/>
            <a:ext cx="44854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Denominator →</a:t>
            </a:r>
            <a:r>
              <a:rPr lang="en-US" sz="2000" b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Non-zero</a:t>
            </a:r>
            <a:r>
              <a:rPr lang="en-US" sz="2000" b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2155144" y="3276372"/>
            <a:ext cx="2668772" cy="545514"/>
          </a:xfrm>
          <a:prstGeom prst="mathMinus">
            <a:avLst>
              <a:gd name="adj1" fmla="val 8333"/>
            </a:avLst>
          </a:prstGeom>
          <a:solidFill>
            <a:srgbClr val="0000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4"/>
          <p:cNvGrpSpPr/>
          <p:nvPr/>
        </p:nvGrpSpPr>
        <p:grpSpPr>
          <a:xfrm>
            <a:off x="3769365" y="2355630"/>
            <a:ext cx="1864763" cy="441170"/>
            <a:chOff x="2354621" y="1419716"/>
            <a:chExt cx="1864763" cy="441170"/>
          </a:xfrm>
        </p:grpSpPr>
        <p:sp>
          <p:nvSpPr>
            <p:cNvPr id="365" name="Google Shape;365;p4"/>
            <p:cNvSpPr/>
            <p:nvPr/>
          </p:nvSpPr>
          <p:spPr>
            <a:xfrm>
              <a:off x="2354621" y="1419716"/>
              <a:ext cx="1864763" cy="441170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384355" y="1471612"/>
              <a:ext cx="18053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Ratio of integers</a:t>
              </a:r>
              <a:endParaRPr sz="1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4"/>
          <p:cNvSpPr/>
          <p:nvPr/>
        </p:nvSpPr>
        <p:spPr>
          <a:xfrm>
            <a:off x="625597" y="1403723"/>
            <a:ext cx="2712457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383"/>
              </a:gs>
              <a:gs pos="50000">
                <a:srgbClr val="FFC6B4"/>
              </a:gs>
              <a:gs pos="100000">
                <a:srgbClr val="FFE1DB"/>
              </a:gs>
            </a:gsLst>
            <a:lin ang="135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RATIONAL NUMBERS :</a:t>
            </a:r>
            <a:endParaRPr/>
          </a:p>
        </p:txBody>
      </p:sp>
      <p:sp>
        <p:nvSpPr>
          <p:cNvPr id="368" name="Google Shape;368;p4"/>
          <p:cNvSpPr/>
          <p:nvPr/>
        </p:nvSpPr>
        <p:spPr>
          <a:xfrm>
            <a:off x="3505200" y="1308492"/>
            <a:ext cx="51335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is any integer and </a:t>
            </a:r>
            <a:r>
              <a:rPr lang="en-US" sz="1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any non-zero integer, then      is a rational number.</a:t>
            </a:r>
            <a:endParaRPr sz="20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4"/>
          <p:cNvGrpSpPr/>
          <p:nvPr/>
        </p:nvGrpSpPr>
        <p:grpSpPr>
          <a:xfrm>
            <a:off x="4055226" y="1665031"/>
            <a:ext cx="408041" cy="629000"/>
            <a:chOff x="1905412" y="1743079"/>
            <a:chExt cx="408041" cy="629000"/>
          </a:xfrm>
        </p:grpSpPr>
        <p:sp>
          <p:nvSpPr>
            <p:cNvPr id="370" name="Google Shape;370;p4"/>
            <p:cNvSpPr/>
            <p:nvPr/>
          </p:nvSpPr>
          <p:spPr>
            <a:xfrm>
              <a:off x="1938340" y="1743079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8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 rot="5400000">
              <a:off x="1904999" y="1990105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905412" y="2033525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8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"/>
          <p:cNvSpPr/>
          <p:nvPr/>
        </p:nvSpPr>
        <p:spPr>
          <a:xfrm>
            <a:off x="1132735" y="2034613"/>
            <a:ext cx="593174" cy="34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"/>
          <p:cNvSpPr/>
          <p:nvPr/>
        </p:nvSpPr>
        <p:spPr>
          <a:xfrm>
            <a:off x="1157289" y="2820037"/>
            <a:ext cx="885923" cy="34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5"/>
          <p:cNvGrpSpPr/>
          <p:nvPr/>
        </p:nvGrpSpPr>
        <p:grpSpPr>
          <a:xfrm>
            <a:off x="438150" y="1827274"/>
            <a:ext cx="556914" cy="742950"/>
            <a:chOff x="1861723" y="1733550"/>
            <a:chExt cx="556914" cy="742950"/>
          </a:xfrm>
        </p:grpSpPr>
        <p:sp>
          <p:nvSpPr>
            <p:cNvPr id="382" name="Google Shape;382;p5"/>
            <p:cNvSpPr/>
            <p:nvPr/>
          </p:nvSpPr>
          <p:spPr>
            <a:xfrm>
              <a:off x="1928398" y="1733550"/>
              <a:ext cx="4902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919700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428625" y="2613660"/>
            <a:ext cx="490239" cy="742950"/>
            <a:chOff x="1852198" y="1733550"/>
            <a:chExt cx="490239" cy="742950"/>
          </a:xfrm>
        </p:grpSpPr>
        <p:sp>
          <p:nvSpPr>
            <p:cNvPr id="386" name="Google Shape;386;p5"/>
            <p:cNvSpPr/>
            <p:nvPr/>
          </p:nvSpPr>
          <p:spPr>
            <a:xfrm>
              <a:off x="1852198" y="1733550"/>
              <a:ext cx="4902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 rot="5400000">
              <a:off x="1904999" y="1928550"/>
              <a:ext cx="375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919700" y="2076390"/>
              <a:ext cx="3751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5"/>
          <p:cNvSpPr/>
          <p:nvPr/>
        </p:nvSpPr>
        <p:spPr>
          <a:xfrm>
            <a:off x="823615" y="2006762"/>
            <a:ext cx="958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 2.25 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823614" y="2786598"/>
            <a:ext cx="14623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 3.666… 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1995748" y="1982932"/>
            <a:ext cx="22943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 Terminating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1995747" y="2748439"/>
            <a:ext cx="5090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→"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Non-terminating and recurring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"/>
          <p:cNvSpPr/>
          <p:nvPr/>
        </p:nvSpPr>
        <p:spPr>
          <a:xfrm>
            <a:off x="350747" y="1372071"/>
            <a:ext cx="8518707" cy="4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Decimal form of rational number is terminating or non-terminating &amp; recurring.</a:t>
            </a:r>
            <a:endParaRPr sz="2000" b="1">
              <a:solidFill>
                <a:srgbClr val="1D1B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5"/>
          <p:cNvGrpSpPr/>
          <p:nvPr/>
        </p:nvGrpSpPr>
        <p:grpSpPr>
          <a:xfrm>
            <a:off x="2017202" y="2624506"/>
            <a:ext cx="953091" cy="531424"/>
            <a:chOff x="2017202" y="2624506"/>
            <a:chExt cx="953091" cy="531424"/>
          </a:xfrm>
        </p:grpSpPr>
        <p:sp>
          <p:nvSpPr>
            <p:cNvPr id="395" name="Google Shape;395;p5"/>
            <p:cNvSpPr/>
            <p:nvPr/>
          </p:nvSpPr>
          <p:spPr>
            <a:xfrm>
              <a:off x="2017202" y="2786598"/>
              <a:ext cx="9390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  3.6</a:t>
              </a:r>
              <a:endParaRPr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500787" y="2624506"/>
              <a:ext cx="4695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–</a:t>
              </a:r>
              <a:endParaRPr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5"/>
          <p:cNvSpPr/>
          <p:nvPr/>
        </p:nvSpPr>
        <p:spPr>
          <a:xfrm>
            <a:off x="428625" y="3528071"/>
            <a:ext cx="14623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4.914914… </a:t>
            </a:r>
            <a:endParaRPr sz="18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5"/>
          <p:cNvGrpSpPr/>
          <p:nvPr/>
        </p:nvGrpSpPr>
        <p:grpSpPr>
          <a:xfrm>
            <a:off x="1802028" y="3385236"/>
            <a:ext cx="1172848" cy="512167"/>
            <a:chOff x="2017202" y="3581607"/>
            <a:chExt cx="1172848" cy="512167"/>
          </a:xfrm>
        </p:grpSpPr>
        <p:sp>
          <p:nvSpPr>
            <p:cNvPr id="399" name="Google Shape;399;p5"/>
            <p:cNvSpPr/>
            <p:nvPr/>
          </p:nvSpPr>
          <p:spPr>
            <a:xfrm>
              <a:off x="2017202" y="3724442"/>
              <a:ext cx="11728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  4.914</a:t>
              </a:r>
              <a:endParaRPr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526233" y="3581607"/>
              <a:ext cx="543119" cy="345160"/>
            </a:xfrm>
            <a:prstGeom prst="mathMinus">
              <a:avLst>
                <a:gd name="adj1" fmla="val 8333"/>
              </a:avLst>
            </a:prstGeom>
            <a:solidFill>
              <a:srgbClr val="0000FF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5400" dir="3000000" sx="95000" sy="95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5"/>
          <p:cNvSpPr/>
          <p:nvPr/>
        </p:nvSpPr>
        <p:spPr>
          <a:xfrm>
            <a:off x="499238" y="864706"/>
            <a:ext cx="8136762" cy="4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600" b="1" i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 is any integer and </a:t>
            </a:r>
            <a:r>
              <a:rPr lang="en-US" sz="1600" b="1" i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 any non-zero integer,  then      is a rational number.</a:t>
            </a:r>
            <a:endParaRPr sz="2000" b="1">
              <a:solidFill>
                <a:srgbClr val="1D1B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5"/>
          <p:cNvGrpSpPr/>
          <p:nvPr/>
        </p:nvGrpSpPr>
        <p:grpSpPr>
          <a:xfrm>
            <a:off x="5891894" y="831512"/>
            <a:ext cx="390175" cy="619061"/>
            <a:chOff x="1923279" y="1743079"/>
            <a:chExt cx="390175" cy="619061"/>
          </a:xfrm>
        </p:grpSpPr>
        <p:sp>
          <p:nvSpPr>
            <p:cNvPr id="403" name="Google Shape;403;p5"/>
            <p:cNvSpPr/>
            <p:nvPr/>
          </p:nvSpPr>
          <p:spPr>
            <a:xfrm>
              <a:off x="1938340" y="1743079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>
                  <a:solidFill>
                    <a:srgbClr val="1D1B1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800" b="1" i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 rot="5400000">
              <a:off x="1904999" y="1990105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D1B1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25290" y="2023586"/>
              <a:ext cx="375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>
                  <a:solidFill>
                    <a:srgbClr val="1D1B1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800" b="1" i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5"/>
          <p:cNvSpPr/>
          <p:nvPr/>
        </p:nvSpPr>
        <p:spPr>
          <a:xfrm>
            <a:off x="2287404" y="285750"/>
            <a:ext cx="4425099" cy="59586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RATIONAL NUMBERS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6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1335343" y="1791516"/>
            <a:ext cx="846467" cy="354160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4" name="Google Shape;414;p6"/>
          <p:cNvSpPr/>
          <p:nvPr/>
        </p:nvSpPr>
        <p:spPr>
          <a:xfrm>
            <a:off x="1336675" y="2223341"/>
            <a:ext cx="2125843" cy="350653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5" name="Google Shape;415;p6"/>
          <p:cNvSpPr/>
          <p:nvPr/>
        </p:nvSpPr>
        <p:spPr>
          <a:xfrm>
            <a:off x="1330186" y="2623633"/>
            <a:ext cx="2168572" cy="354160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6" name="Google Shape;416;p6"/>
          <p:cNvSpPr/>
          <p:nvPr/>
        </p:nvSpPr>
        <p:spPr>
          <a:xfrm>
            <a:off x="1344340" y="3025674"/>
            <a:ext cx="2292350" cy="378119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7" name="Google Shape;417;p6"/>
          <p:cNvSpPr/>
          <p:nvPr/>
        </p:nvSpPr>
        <p:spPr>
          <a:xfrm>
            <a:off x="1362164" y="3435088"/>
            <a:ext cx="2247181" cy="340341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8" name="Google Shape;418;p6"/>
          <p:cNvSpPr/>
          <p:nvPr/>
        </p:nvSpPr>
        <p:spPr>
          <a:xfrm>
            <a:off x="1346397" y="3803468"/>
            <a:ext cx="1177321" cy="385719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9" name="Google Shape;419;p6"/>
          <p:cNvSpPr/>
          <p:nvPr/>
        </p:nvSpPr>
        <p:spPr>
          <a:xfrm>
            <a:off x="1348020" y="1336270"/>
            <a:ext cx="877151" cy="368541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1336399" y="918065"/>
            <a:ext cx="857525" cy="359584"/>
          </a:xfrm>
          <a:prstGeom prst="roundRect">
            <a:avLst>
              <a:gd name="adj" fmla="val 16667"/>
            </a:avLst>
          </a:prstGeom>
          <a:solidFill>
            <a:srgbClr val="DEEE1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1295400" y="1789668"/>
            <a:ext cx="998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2.066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422" name="Google Shape;422;p6"/>
          <p:cNvGrpSpPr/>
          <p:nvPr/>
        </p:nvGrpSpPr>
        <p:grpSpPr>
          <a:xfrm>
            <a:off x="1295400" y="753450"/>
            <a:ext cx="898199" cy="534568"/>
            <a:chOff x="2093402" y="2627712"/>
            <a:chExt cx="898199" cy="534568"/>
          </a:xfrm>
        </p:grpSpPr>
        <p:sp>
          <p:nvSpPr>
            <p:cNvPr id="423" name="Google Shape;423;p6"/>
            <p:cNvSpPr/>
            <p:nvPr/>
          </p:nvSpPr>
          <p:spPr>
            <a:xfrm>
              <a:off x="2093402" y="2792948"/>
              <a:ext cx="898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0.048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663982" y="2627712"/>
              <a:ext cx="325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–</a:t>
              </a:r>
              <a:endParaRPr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6"/>
          <p:cNvSpPr/>
          <p:nvPr/>
        </p:nvSpPr>
        <p:spPr>
          <a:xfrm>
            <a:off x="2798287" y="424612"/>
            <a:ext cx="3403332" cy="369332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 Rational Numbers</a:t>
            </a:r>
            <a:endParaRPr sz="1800" b="1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426" name="Google Shape;426;p6"/>
          <p:cNvGrpSpPr/>
          <p:nvPr/>
        </p:nvGrpSpPr>
        <p:grpSpPr>
          <a:xfrm>
            <a:off x="1295400" y="1221383"/>
            <a:ext cx="961203" cy="512167"/>
            <a:chOff x="2227800" y="3581607"/>
            <a:chExt cx="961203" cy="512167"/>
          </a:xfrm>
        </p:grpSpPr>
        <p:sp>
          <p:nvSpPr>
            <p:cNvPr id="427" name="Google Shape;427;p6"/>
            <p:cNvSpPr/>
            <p:nvPr/>
          </p:nvSpPr>
          <p:spPr>
            <a:xfrm>
              <a:off x="2227800" y="3724442"/>
              <a:ext cx="961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4.914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509819" y="3581607"/>
              <a:ext cx="582297" cy="345160"/>
            </a:xfrm>
            <a:prstGeom prst="mathMinus">
              <a:avLst>
                <a:gd name="adj1" fmla="val 8333"/>
              </a:avLst>
            </a:prstGeom>
            <a:solidFill>
              <a:srgbClr val="0000FF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5400" dir="3000000" sx="95000" sy="95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429" name="Google Shape;429;p6"/>
          <p:cNvSpPr/>
          <p:nvPr/>
        </p:nvSpPr>
        <p:spPr>
          <a:xfrm>
            <a:off x="1295400" y="2196068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0.0122547825… 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1295400" y="26035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3.1415926538… 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1295400" y="30099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2.61353029864… 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1295400" y="34036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1.90357415569… 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433" name="Google Shape;433;p6"/>
          <p:cNvGrpSpPr/>
          <p:nvPr/>
        </p:nvGrpSpPr>
        <p:grpSpPr>
          <a:xfrm>
            <a:off x="1295400" y="3669943"/>
            <a:ext cx="1286180" cy="512167"/>
            <a:chOff x="1902824" y="3581607"/>
            <a:chExt cx="1286180" cy="512167"/>
          </a:xfrm>
        </p:grpSpPr>
        <p:sp>
          <p:nvSpPr>
            <p:cNvPr id="434" name="Google Shape;434;p6"/>
            <p:cNvSpPr/>
            <p:nvPr/>
          </p:nvSpPr>
          <p:spPr>
            <a:xfrm>
              <a:off x="1902824" y="3724442"/>
              <a:ext cx="1286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270.253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2509819" y="3581607"/>
              <a:ext cx="582297" cy="345160"/>
            </a:xfrm>
            <a:prstGeom prst="mathMinus">
              <a:avLst>
                <a:gd name="adj1" fmla="val 8333"/>
              </a:avLst>
            </a:prstGeom>
            <a:solidFill>
              <a:srgbClr val="0000FF"/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5400" dir="3000000" sx="95000" sy="95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436" name="Google Shape;436;p6"/>
          <p:cNvSpPr/>
          <p:nvPr/>
        </p:nvSpPr>
        <p:spPr>
          <a:xfrm>
            <a:off x="2232026" y="910114"/>
            <a:ext cx="39115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7" name="Google Shape;437;p6"/>
          <p:cNvSpPr/>
          <p:nvPr/>
        </p:nvSpPr>
        <p:spPr>
          <a:xfrm>
            <a:off x="2223888" y="910114"/>
            <a:ext cx="2711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Rational number</a:t>
            </a:r>
            <a:endParaRPr sz="16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8" name="Google Shape;438;p6"/>
          <p:cNvSpPr/>
          <p:nvPr/>
        </p:nvSpPr>
        <p:spPr>
          <a:xfrm>
            <a:off x="2221678" y="1336829"/>
            <a:ext cx="39115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9" name="Google Shape;439;p6"/>
          <p:cNvSpPr/>
          <p:nvPr/>
        </p:nvSpPr>
        <p:spPr>
          <a:xfrm>
            <a:off x="2218503" y="1328792"/>
            <a:ext cx="2711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0" name="Google Shape;440;p6"/>
          <p:cNvSpPr/>
          <p:nvPr/>
        </p:nvSpPr>
        <p:spPr>
          <a:xfrm>
            <a:off x="2221679" y="1775359"/>
            <a:ext cx="22296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Terminating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1" name="Google Shape;441;p6"/>
          <p:cNvSpPr/>
          <p:nvPr/>
        </p:nvSpPr>
        <p:spPr>
          <a:xfrm>
            <a:off x="2218503" y="1767322"/>
            <a:ext cx="2711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3511551" y="2211780"/>
            <a:ext cx="43370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non-recurring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3507060" y="2212938"/>
            <a:ext cx="3152234" cy="36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Not a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3519172" y="2620176"/>
            <a:ext cx="43389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non-recurring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5" name="Google Shape;445;p6"/>
          <p:cNvSpPr/>
          <p:nvPr/>
        </p:nvSpPr>
        <p:spPr>
          <a:xfrm>
            <a:off x="3514680" y="2621334"/>
            <a:ext cx="3152234" cy="36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Not a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6" name="Google Shape;446;p6"/>
          <p:cNvSpPr/>
          <p:nvPr/>
        </p:nvSpPr>
        <p:spPr>
          <a:xfrm>
            <a:off x="3530603" y="3018321"/>
            <a:ext cx="47942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non-recurring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7" name="Google Shape;447;p6"/>
          <p:cNvSpPr/>
          <p:nvPr/>
        </p:nvSpPr>
        <p:spPr>
          <a:xfrm>
            <a:off x="3526112" y="3019479"/>
            <a:ext cx="3152234" cy="36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Not a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8" name="Google Shape;448;p6"/>
          <p:cNvSpPr/>
          <p:nvPr/>
        </p:nvSpPr>
        <p:spPr>
          <a:xfrm>
            <a:off x="3525567" y="3408846"/>
            <a:ext cx="47942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E36C0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non-recurring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9" name="Google Shape;449;p6"/>
          <p:cNvSpPr/>
          <p:nvPr/>
        </p:nvSpPr>
        <p:spPr>
          <a:xfrm>
            <a:off x="3521076" y="3410004"/>
            <a:ext cx="3152234" cy="36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Not a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2527301" y="3802455"/>
            <a:ext cx="39115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Non-terminating recurring</a:t>
            </a:r>
            <a:endParaRPr sz="18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1" name="Google Shape;451;p6"/>
          <p:cNvSpPr/>
          <p:nvPr/>
        </p:nvSpPr>
        <p:spPr>
          <a:xfrm>
            <a:off x="2524126" y="3802038"/>
            <a:ext cx="2711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Noto Sans Symbols"/>
              <a:buChar char="→"/>
            </a:pPr>
            <a:r>
              <a:rPr lang="en-US" sz="1600" b="1">
                <a:solidFill>
                  <a:srgbClr val="3F315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Rational number</a:t>
            </a:r>
            <a:endParaRPr sz="1800" b="1">
              <a:solidFill>
                <a:srgbClr val="3F315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7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7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"/>
          <p:cNvSpPr/>
          <p:nvPr/>
        </p:nvSpPr>
        <p:spPr>
          <a:xfrm>
            <a:off x="1066800" y="2118043"/>
            <a:ext cx="2598023" cy="1737124"/>
          </a:xfrm>
          <a:prstGeom prst="roundRect">
            <a:avLst>
              <a:gd name="adj" fmla="val 16667"/>
            </a:avLst>
          </a:prstGeom>
          <a:solidFill>
            <a:srgbClr val="CC3399"/>
          </a:solidFill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9" name="Google Shape;459;p7"/>
          <p:cNvSpPr/>
          <p:nvPr/>
        </p:nvSpPr>
        <p:spPr>
          <a:xfrm>
            <a:off x="2036177" y="285750"/>
            <a:ext cx="4927553" cy="54169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IRRATIONAL NUMBERS</a:t>
            </a: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1183737" y="2186129"/>
            <a:ext cx="2777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0.0122547825… </a:t>
            </a: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1183737" y="2593561"/>
            <a:ext cx="2777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3.1415926538… </a:t>
            </a: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1183737" y="2999961"/>
            <a:ext cx="2777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2.61353029864… </a:t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1183737" y="3393661"/>
            <a:ext cx="2777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1.90357415569… </a:t>
            </a:r>
            <a:endParaRPr/>
          </a:p>
        </p:txBody>
      </p:sp>
      <p:grpSp>
        <p:nvGrpSpPr>
          <p:cNvPr id="464" name="Google Shape;464;p7"/>
          <p:cNvGrpSpPr/>
          <p:nvPr/>
        </p:nvGrpSpPr>
        <p:grpSpPr>
          <a:xfrm>
            <a:off x="872862" y="1609748"/>
            <a:ext cx="3424335" cy="442674"/>
            <a:chOff x="1574868" y="1445254"/>
            <a:chExt cx="3424335" cy="442674"/>
          </a:xfrm>
        </p:grpSpPr>
        <p:sp>
          <p:nvSpPr>
            <p:cNvPr id="465" name="Google Shape;465;p7"/>
            <p:cNvSpPr/>
            <p:nvPr/>
          </p:nvSpPr>
          <p:spPr>
            <a:xfrm>
              <a:off x="1585783" y="1445254"/>
              <a:ext cx="3393130" cy="442674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574868" y="1481137"/>
              <a:ext cx="34243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Which type of numbers are they?</a:t>
              </a:r>
              <a:endParaRPr sz="1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7"/>
          <p:cNvGrpSpPr/>
          <p:nvPr/>
        </p:nvGrpSpPr>
        <p:grpSpPr>
          <a:xfrm>
            <a:off x="857452" y="1455731"/>
            <a:ext cx="3571812" cy="584775"/>
            <a:chOff x="1501141" y="1481137"/>
            <a:chExt cx="3571812" cy="584775"/>
          </a:xfrm>
        </p:grpSpPr>
        <p:sp>
          <p:nvSpPr>
            <p:cNvPr id="468" name="Google Shape;468;p7"/>
            <p:cNvSpPr/>
            <p:nvPr/>
          </p:nvSpPr>
          <p:spPr>
            <a:xfrm>
              <a:off x="1528271" y="1483973"/>
              <a:ext cx="3529092" cy="581891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1501141" y="1481137"/>
              <a:ext cx="35718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These decimal numbers are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non-terminating and non-recurring</a:t>
              </a:r>
              <a:endParaRPr sz="1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7"/>
          <p:cNvSpPr/>
          <p:nvPr/>
        </p:nvSpPr>
        <p:spPr>
          <a:xfrm>
            <a:off x="634321" y="864706"/>
            <a:ext cx="78065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Numbers whose decimal form is non-terminating and non-recurring are called Irrational numbers.</a:t>
            </a:r>
            <a:endParaRPr sz="2000" b="1">
              <a:solidFill>
                <a:srgbClr val="1D1B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"/>
          <p:cNvSpPr/>
          <p:nvPr/>
        </p:nvSpPr>
        <p:spPr>
          <a:xfrm>
            <a:off x="1854545" y="2201776"/>
            <a:ext cx="1022532" cy="1569659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CCFF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9600" b="1">
              <a:solidFill>
                <a:srgbClr val="CC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8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8"/>
          <p:cNvSpPr/>
          <p:nvPr/>
        </p:nvSpPr>
        <p:spPr>
          <a:xfrm>
            <a:off x="634321" y="864706"/>
            <a:ext cx="78065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Numbers whose decimal form is non-terminating and non-recurring are called Irrational numbers.</a:t>
            </a:r>
            <a:endParaRPr sz="2000" b="1">
              <a:solidFill>
                <a:srgbClr val="1D1B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8"/>
          <p:cNvGrpSpPr/>
          <p:nvPr/>
        </p:nvGrpSpPr>
        <p:grpSpPr>
          <a:xfrm>
            <a:off x="685800" y="1535347"/>
            <a:ext cx="3402325" cy="584775"/>
            <a:chOff x="1586113" y="1481137"/>
            <a:chExt cx="3402325" cy="584775"/>
          </a:xfrm>
        </p:grpSpPr>
        <p:sp>
          <p:nvSpPr>
            <p:cNvPr id="480" name="Google Shape;480;p8"/>
            <p:cNvSpPr/>
            <p:nvPr/>
          </p:nvSpPr>
          <p:spPr>
            <a:xfrm>
              <a:off x="1595308" y="1506871"/>
              <a:ext cx="3393130" cy="535635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586113" y="1481137"/>
              <a:ext cx="34018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Lets find square root of numbers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that are not perfect squares </a:t>
              </a:r>
              <a:endParaRPr sz="1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8"/>
          <p:cNvGrpSpPr/>
          <p:nvPr/>
        </p:nvGrpSpPr>
        <p:grpSpPr>
          <a:xfrm>
            <a:off x="685800" y="2569076"/>
            <a:ext cx="542191" cy="468801"/>
            <a:chOff x="3725009" y="3061798"/>
            <a:chExt cx="542191" cy="468801"/>
          </a:xfrm>
        </p:grpSpPr>
        <p:sp>
          <p:nvSpPr>
            <p:cNvPr id="483" name="Google Shape;483;p8"/>
            <p:cNvSpPr/>
            <p:nvPr/>
          </p:nvSpPr>
          <p:spPr>
            <a:xfrm>
              <a:off x="3725009" y="3161267"/>
              <a:ext cx="5421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√3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3903273" y="3061798"/>
              <a:ext cx="259417" cy="321655"/>
            </a:xfrm>
            <a:prstGeom prst="mathMinus">
              <a:avLst>
                <a:gd name="adj1" fmla="val 6853"/>
              </a:avLst>
            </a:prstGeom>
            <a:solidFill>
              <a:srgbClr val="0000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8"/>
          <p:cNvGrpSpPr/>
          <p:nvPr/>
        </p:nvGrpSpPr>
        <p:grpSpPr>
          <a:xfrm>
            <a:off x="685800" y="3047847"/>
            <a:ext cx="542191" cy="468801"/>
            <a:chOff x="3725009" y="3061798"/>
            <a:chExt cx="542191" cy="468801"/>
          </a:xfrm>
        </p:grpSpPr>
        <p:sp>
          <p:nvSpPr>
            <p:cNvPr id="486" name="Google Shape;486;p8"/>
            <p:cNvSpPr/>
            <p:nvPr/>
          </p:nvSpPr>
          <p:spPr>
            <a:xfrm>
              <a:off x="3725009" y="3161267"/>
              <a:ext cx="5421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√5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3903273" y="3061798"/>
              <a:ext cx="259417" cy="321655"/>
            </a:xfrm>
            <a:prstGeom prst="mathMinus">
              <a:avLst>
                <a:gd name="adj1" fmla="val 6853"/>
              </a:avLst>
            </a:prstGeom>
            <a:solidFill>
              <a:srgbClr val="0000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685800" y="3526618"/>
            <a:ext cx="542191" cy="468801"/>
            <a:chOff x="3725009" y="3061798"/>
            <a:chExt cx="542191" cy="468801"/>
          </a:xfrm>
        </p:grpSpPr>
        <p:sp>
          <p:nvSpPr>
            <p:cNvPr id="489" name="Google Shape;489;p8"/>
            <p:cNvSpPr/>
            <p:nvPr/>
          </p:nvSpPr>
          <p:spPr>
            <a:xfrm>
              <a:off x="3725009" y="3161267"/>
              <a:ext cx="5421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√6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903273" y="3061798"/>
              <a:ext cx="259417" cy="321655"/>
            </a:xfrm>
            <a:prstGeom prst="mathMinus">
              <a:avLst>
                <a:gd name="adj1" fmla="val 6853"/>
              </a:avLst>
            </a:prstGeom>
            <a:solidFill>
              <a:srgbClr val="0000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8"/>
          <p:cNvSpPr/>
          <p:nvPr/>
        </p:nvSpPr>
        <p:spPr>
          <a:xfrm>
            <a:off x="1085849" y="2186542"/>
            <a:ext cx="2933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1.414213562373…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2" name="Google Shape;492;p8"/>
          <p:cNvSpPr/>
          <p:nvPr/>
        </p:nvSpPr>
        <p:spPr>
          <a:xfrm>
            <a:off x="1085849" y="2658604"/>
            <a:ext cx="2933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1.732050807568…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1094641" y="3130171"/>
            <a:ext cx="2933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2.236067977499…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4" name="Google Shape;494;p8"/>
          <p:cNvSpPr/>
          <p:nvPr/>
        </p:nvSpPr>
        <p:spPr>
          <a:xfrm>
            <a:off x="1099032" y="3615690"/>
            <a:ext cx="2933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2.449489742783…</a:t>
            </a:r>
            <a:endParaRPr sz="1800" b="1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495" name="Google Shape;495;p8"/>
          <p:cNvGrpSpPr/>
          <p:nvPr/>
        </p:nvGrpSpPr>
        <p:grpSpPr>
          <a:xfrm>
            <a:off x="696154" y="1520182"/>
            <a:ext cx="3571812" cy="615104"/>
            <a:chOff x="1501141" y="1475564"/>
            <a:chExt cx="3571812" cy="615104"/>
          </a:xfrm>
        </p:grpSpPr>
        <p:sp>
          <p:nvSpPr>
            <p:cNvPr id="496" name="Google Shape;496;p8"/>
            <p:cNvSpPr/>
            <p:nvPr/>
          </p:nvSpPr>
          <p:spPr>
            <a:xfrm>
              <a:off x="1544176" y="1475564"/>
              <a:ext cx="3510635" cy="615104"/>
            </a:xfrm>
            <a:prstGeom prst="wedgeRoundRectCallout">
              <a:avLst>
                <a:gd name="adj1" fmla="val 34580"/>
                <a:gd name="adj2" fmla="val 44632"/>
                <a:gd name="adj3" fmla="val 16667"/>
              </a:avLst>
            </a:prstGeom>
            <a:solidFill>
              <a:srgbClr val="632423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1141" y="1481137"/>
              <a:ext cx="35718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These decimal numbers are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non-terminating and non-recurring</a:t>
              </a:r>
              <a:endParaRPr sz="1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8"/>
          <p:cNvSpPr/>
          <p:nvPr/>
        </p:nvSpPr>
        <p:spPr>
          <a:xfrm>
            <a:off x="621521" y="1529775"/>
            <a:ext cx="65659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The square roots of numbers that are not perfect squares are Irrational numbers.</a:t>
            </a:r>
            <a:endParaRPr sz="2000" b="1">
              <a:solidFill>
                <a:srgbClr val="1D1B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8"/>
          <p:cNvGrpSpPr/>
          <p:nvPr/>
        </p:nvGrpSpPr>
        <p:grpSpPr>
          <a:xfrm>
            <a:off x="685800" y="2090305"/>
            <a:ext cx="542191" cy="468801"/>
            <a:chOff x="3725009" y="3061798"/>
            <a:chExt cx="542191" cy="468801"/>
          </a:xfrm>
        </p:grpSpPr>
        <p:sp>
          <p:nvSpPr>
            <p:cNvPr id="500" name="Google Shape;500;p8"/>
            <p:cNvSpPr/>
            <p:nvPr/>
          </p:nvSpPr>
          <p:spPr>
            <a:xfrm>
              <a:off x="3725009" y="3161267"/>
              <a:ext cx="5421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√2</a:t>
              </a:r>
              <a:endParaRPr sz="1800" b="1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903273" y="3061798"/>
              <a:ext cx="259417" cy="321655"/>
            </a:xfrm>
            <a:prstGeom prst="mathMinus">
              <a:avLst>
                <a:gd name="adj1" fmla="val 6853"/>
              </a:avLst>
            </a:prstGeom>
            <a:solidFill>
              <a:srgbClr val="0000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8"/>
          <p:cNvSpPr/>
          <p:nvPr/>
        </p:nvSpPr>
        <p:spPr>
          <a:xfrm>
            <a:off x="2036177" y="285750"/>
            <a:ext cx="4927553" cy="54169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IRRATIONAL NUMBERS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9"/>
          <p:cNvSpPr/>
          <p:nvPr/>
        </p:nvSpPr>
        <p:spPr>
          <a:xfrm>
            <a:off x="395452" y="149772"/>
            <a:ext cx="8384414" cy="46519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422096" y="2741068"/>
            <a:ext cx="4490744" cy="125090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935111" y="1442243"/>
            <a:ext cx="3096254" cy="44267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  NUMBERS</a:t>
            </a:r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190500" y="1922780"/>
            <a:ext cx="2231141" cy="553560"/>
            <a:chOff x="606166" y="1890794"/>
            <a:chExt cx="2231141" cy="553560"/>
          </a:xfrm>
        </p:grpSpPr>
        <p:sp>
          <p:nvSpPr>
            <p:cNvPr id="512" name="Google Shape;512;p9"/>
            <p:cNvSpPr/>
            <p:nvPr/>
          </p:nvSpPr>
          <p:spPr>
            <a:xfrm>
              <a:off x="606166" y="1962707"/>
              <a:ext cx="2231141" cy="438264"/>
            </a:xfrm>
            <a:prstGeom prst="mathMinus">
              <a:avLst>
                <a:gd name="adj1" fmla="val 8333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182021" y="1890794"/>
              <a:ext cx="10150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Integer</a:t>
              </a:r>
              <a:endParaRPr sz="16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95949" y="2136577"/>
              <a:ext cx="18720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Non-zero integer</a:t>
              </a:r>
              <a:endParaRPr sz="16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515" name="Google Shape;515;p9"/>
          <p:cNvSpPr/>
          <p:nvPr/>
        </p:nvSpPr>
        <p:spPr>
          <a:xfrm>
            <a:off x="2372591" y="1841961"/>
            <a:ext cx="208877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Terminating 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Non-terminating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recurring</a:t>
            </a:r>
            <a:endParaRPr sz="1600" b="1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16" name="Google Shape;516;p9"/>
          <p:cNvSpPr/>
          <p:nvPr/>
        </p:nvSpPr>
        <p:spPr>
          <a:xfrm>
            <a:off x="4980809" y="1431852"/>
            <a:ext cx="3381214" cy="44267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IRRATIONAL  NUMBERS</a:t>
            </a:r>
            <a:endParaRPr/>
          </a:p>
        </p:txBody>
      </p:sp>
      <p:sp>
        <p:nvSpPr>
          <p:cNvPr id="517" name="Google Shape;517;p9"/>
          <p:cNvSpPr/>
          <p:nvPr/>
        </p:nvSpPr>
        <p:spPr>
          <a:xfrm>
            <a:off x="5320146" y="1841961"/>
            <a:ext cx="2088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Non-terminating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Non-recurring</a:t>
            </a:r>
            <a:endParaRPr sz="1600" b="1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18" name="Google Shape;518;p9"/>
          <p:cNvSpPr/>
          <p:nvPr/>
        </p:nvSpPr>
        <p:spPr>
          <a:xfrm rot="-5400000">
            <a:off x="4310097" y="-900867"/>
            <a:ext cx="416433" cy="4290108"/>
          </a:xfrm>
          <a:prstGeom prst="rightBrace">
            <a:avLst>
              <a:gd name="adj1" fmla="val 21888"/>
              <a:gd name="adj2" fmla="val 50000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9"/>
          <p:cNvSpPr/>
          <p:nvPr/>
        </p:nvSpPr>
        <p:spPr>
          <a:xfrm>
            <a:off x="452379" y="3578976"/>
            <a:ext cx="36935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NATURAL NUMBERS :  1, 2, 3, 4, …</a:t>
            </a:r>
            <a:endParaRPr sz="16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668577" y="3196768"/>
            <a:ext cx="36297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WHOLE NUMBERS :  0, 1, 2, 3, …</a:t>
            </a:r>
            <a:endParaRPr sz="16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1430577" y="2825193"/>
            <a:ext cx="3782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INTEGERS :  …, -2, -1, 0, 1, 2, …</a:t>
            </a:r>
            <a:endParaRPr sz="16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2858296" y="518012"/>
            <a:ext cx="3257556" cy="49245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EEE12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 NUMBERS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On-screen Show (16:9)</PresentationFormat>
  <Paragraphs>379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Noto Sans Symbols</vt:lpstr>
      <vt:lpstr>Bookman Old Style</vt:lpstr>
      <vt:lpstr>Cambria Math</vt:lpstr>
      <vt:lpstr>Arial Rounded</vt:lpstr>
      <vt:lpstr>Arial</vt:lpstr>
      <vt:lpstr>Office Theme</vt:lpstr>
      <vt:lpstr>1_Custom Design</vt:lpstr>
      <vt:lpstr>2_Custom Design</vt:lpstr>
      <vt:lpstr>3_Custom Design</vt:lpstr>
      <vt:lpstr>LECTURE_01</vt:lpstr>
      <vt:lpstr>MODULE_01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LECTURE_01</dc:title>
  <dc:creator>ALGEBRA</dc:creator>
  <cp:lastModifiedBy>Debashish Nath</cp:lastModifiedBy>
  <cp:revision>1</cp:revision>
  <cp:lastPrinted>2024-01-27T06:59:37Z</cp:lastPrinted>
  <dcterms:created xsi:type="dcterms:W3CDTF">2006-08-16T00:00:00Z</dcterms:created>
  <dcterms:modified xsi:type="dcterms:W3CDTF">2024-01-27T06:59:41Z</dcterms:modified>
</cp:coreProperties>
</file>