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4" r:id="rId2"/>
    <p:sldMasterId id="2147483771" r:id="rId3"/>
  </p:sldMasterIdLst>
  <p:notesMasterIdLst>
    <p:notesMasterId r:id="rId13"/>
  </p:notesMasterIdLst>
  <p:sldIdLst>
    <p:sldId id="361" r:id="rId4"/>
    <p:sldId id="522" r:id="rId5"/>
    <p:sldId id="359" r:id="rId6"/>
    <p:sldId id="363" r:id="rId7"/>
    <p:sldId id="523" r:id="rId8"/>
    <p:sldId id="487" r:id="rId9"/>
    <p:sldId id="488" r:id="rId10"/>
    <p:sldId id="524" r:id="rId11"/>
    <p:sldId id="48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FFFF"/>
    <a:srgbClr val="00FFFF"/>
    <a:srgbClr val="FFFF66"/>
    <a:srgbClr val="FF0066"/>
    <a:srgbClr val="008080"/>
    <a:srgbClr val="00FFCC"/>
    <a:srgbClr val="006600"/>
    <a:srgbClr val="339966"/>
    <a:srgbClr val="66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8" autoAdjust="0"/>
    <p:restoredTop sz="94325" autoAdjust="0"/>
  </p:normalViewPr>
  <p:slideViewPr>
    <p:cSldViewPr>
      <p:cViewPr varScale="1">
        <p:scale>
          <a:sx n="103" d="100"/>
          <a:sy n="103" d="100"/>
        </p:scale>
        <p:origin x="926" y="8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6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6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8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7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2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9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4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4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5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06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5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77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84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6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1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246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9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11" Type="http://schemas.openxmlformats.org/officeDocument/2006/relationships/image" Target="../media/image31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1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27.png"/><Relationship Id="rId10" Type="http://schemas.openxmlformats.org/officeDocument/2006/relationships/image" Target="../media/image50.png"/><Relationship Id="rId9" Type="http://schemas.openxmlformats.org/officeDocument/2006/relationships/image" Target="../media/image49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06750" y="1914420"/>
            <a:ext cx="5130501" cy="13146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LECTURE_09</a:t>
            </a:r>
          </a:p>
        </p:txBody>
      </p:sp>
    </p:spTree>
    <p:extLst>
      <p:ext uri="{BB962C8B-B14F-4D97-AF65-F5344CB8AC3E}">
        <p14:creationId xmlns:p14="http://schemas.microsoft.com/office/powerpoint/2010/main" val="23786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30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763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2" name="Picture 22" descr="Image result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"/>
          <a:stretch/>
        </p:blipFill>
        <p:spPr bwMode="auto">
          <a:xfrm>
            <a:off x="286" y="-1080"/>
            <a:ext cx="9168651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Rounded Rectangle 120"/>
          <p:cNvSpPr/>
          <p:nvPr/>
        </p:nvSpPr>
        <p:spPr>
          <a:xfrm>
            <a:off x="401245" y="480279"/>
            <a:ext cx="6757043" cy="3580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4-Point Star 121"/>
          <p:cNvSpPr/>
          <p:nvPr/>
        </p:nvSpPr>
        <p:spPr>
          <a:xfrm rot="18789016">
            <a:off x="278963" y="307376"/>
            <a:ext cx="539704" cy="703859"/>
          </a:xfrm>
          <a:prstGeom prst="star4">
            <a:avLst>
              <a:gd name="adj" fmla="val 35941"/>
            </a:avLst>
          </a:prstGeom>
          <a:solidFill>
            <a:srgbClr val="80008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53112" y="494943"/>
            <a:ext cx="3962903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800080"/>
                </a:solidFill>
                <a:latin typeface="Bookman Old Style" pitchFamily="18" charset="0"/>
              </a:rPr>
              <a:t>Prove that the following are irrationals.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31642" y="432229"/>
            <a:ext cx="577445" cy="369354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b="1" dirty="0">
                <a:solidFill>
                  <a:srgbClr val="FFFF00"/>
                </a:solidFill>
                <a:latin typeface="Arial Rounded MT Bold" pitchFamily="34" charset="0"/>
              </a:rPr>
              <a:t>Q.3</a:t>
            </a:r>
            <a:endParaRPr lang="en-US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350712" y="917776"/>
            <a:ext cx="6780362" cy="362212"/>
          </a:xfrm>
          <a:prstGeom prst="roundRect">
            <a:avLst/>
          </a:prstGeom>
          <a:solidFill>
            <a:schemeClr val="bg1">
              <a:lumMod val="75000"/>
              <a:alpha val="45098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FFFF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323528" y="896782"/>
                <a:ext cx="941412" cy="364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608"/>
                <a:r>
                  <a:rPr lang="en-US" sz="16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(ii) 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i="0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e>
                    </m:rad>
                  </m:oMath>
                </a14:m>
                <a:endParaRPr lang="en-US" sz="16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96782"/>
                <a:ext cx="941412" cy="364523"/>
              </a:xfrm>
              <a:prstGeom prst="rect">
                <a:avLst/>
              </a:prstGeom>
              <a:blipFill rotWithShape="1">
                <a:blip r:embed="rId4"/>
                <a:stretch>
                  <a:fillRect l="-38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ounded Rectangle 179"/>
          <p:cNvSpPr/>
          <p:nvPr/>
        </p:nvSpPr>
        <p:spPr>
          <a:xfrm>
            <a:off x="328789" y="1308734"/>
            <a:ext cx="6815191" cy="356727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Pentagon 185"/>
          <p:cNvSpPr/>
          <p:nvPr/>
        </p:nvSpPr>
        <p:spPr>
          <a:xfrm>
            <a:off x="346822" y="1308734"/>
            <a:ext cx="742027" cy="338554"/>
          </a:xfrm>
          <a:prstGeom prst="homePlate">
            <a:avLst/>
          </a:prstGeom>
          <a:solidFill>
            <a:srgbClr val="10253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Sol :</a:t>
            </a:r>
            <a:endParaRPr lang="en-US" sz="16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2278935" y="2338105"/>
            <a:ext cx="405210" cy="474053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209725" y="1317148"/>
            <a:ext cx="1967248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Let us assume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130429" y="1317148"/>
                <a:ext cx="539870" cy="330434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e>
                    </m:rad>
                  </m:oMath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29" y="1317148"/>
                <a:ext cx="539870" cy="330434"/>
              </a:xfrm>
              <a:prstGeom prst="rect">
                <a:avLst/>
              </a:prstGeom>
              <a:blipFill rotWithShape="1">
                <a:blip r:embed="rId5"/>
                <a:stretch>
                  <a:fillRect l="-4545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TextBox 291"/>
          <p:cNvSpPr txBox="1"/>
          <p:nvPr/>
        </p:nvSpPr>
        <p:spPr>
          <a:xfrm>
            <a:off x="3663828" y="1317148"/>
            <a:ext cx="1196204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rational.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60197" y="1619716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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1216442" y="1629232"/>
            <a:ext cx="294187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There exist co-prime integers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077992" y="1629232"/>
            <a:ext cx="288904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4265753" y="1629232"/>
            <a:ext cx="526148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4725691" y="1638757"/>
            <a:ext cx="381000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 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4897140" y="1638757"/>
            <a:ext cx="638176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(b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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344816" y="1645903"/>
            <a:ext cx="419100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0)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621041" y="1626853"/>
            <a:ext cx="1352550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such that,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075459" y="2002313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357566" y="1865474"/>
            <a:ext cx="288904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cxnSp>
        <p:nvCxnSpPr>
          <p:cNvPr id="317" name="Straight Connector 316"/>
          <p:cNvCxnSpPr/>
          <p:nvPr/>
        </p:nvCxnSpPr>
        <p:spPr>
          <a:xfrm>
            <a:off x="2363664" y="2157394"/>
            <a:ext cx="2670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2352774" y="2105261"/>
            <a:ext cx="295316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760197" y="2354907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587767" y="2378605"/>
                <a:ext cx="482162" cy="338641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  <a:ea typeface="Cambria Math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767" y="2378605"/>
                <a:ext cx="482162" cy="3386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TextBox 337"/>
          <p:cNvSpPr txBox="1"/>
          <p:nvPr/>
        </p:nvSpPr>
        <p:spPr>
          <a:xfrm>
            <a:off x="2075459" y="2416705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cxnSp>
        <p:nvCxnSpPr>
          <p:cNvPr id="339" name="Straight Connector 338"/>
          <p:cNvCxnSpPr/>
          <p:nvPr/>
        </p:nvCxnSpPr>
        <p:spPr>
          <a:xfrm>
            <a:off x="2335621" y="2571786"/>
            <a:ext cx="32316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2269471" y="2537309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7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2344688" y="2293630"/>
            <a:ext cx="288904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grpSp>
        <p:nvGrpSpPr>
          <p:cNvPr id="345" name="Group 344"/>
          <p:cNvGrpSpPr/>
          <p:nvPr/>
        </p:nvGrpSpPr>
        <p:grpSpPr>
          <a:xfrm>
            <a:off x="1187624" y="2754968"/>
            <a:ext cx="2891069" cy="307799"/>
            <a:chOff x="1284835" y="2419777"/>
            <a:chExt cx="2891069" cy="307799"/>
          </a:xfrm>
        </p:grpSpPr>
        <p:sp>
          <p:nvSpPr>
            <p:cNvPr id="347" name="TextBox 346"/>
            <p:cNvSpPr txBox="1"/>
            <p:nvPr/>
          </p:nvSpPr>
          <p:spPr>
            <a:xfrm>
              <a:off x="1284835" y="2419777"/>
              <a:ext cx="697669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Since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905001" y="2419777"/>
              <a:ext cx="28890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2135070" y="2419777"/>
              <a:ext cx="526148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and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615972" y="2419777"/>
              <a:ext cx="35302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 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2819400" y="2419777"/>
              <a:ext cx="135650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are integers,</a:t>
              </a: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82428" y="2972321"/>
            <a:ext cx="1918765" cy="552502"/>
            <a:chOff x="934661" y="2637130"/>
            <a:chExt cx="1918765" cy="552502"/>
          </a:xfrm>
        </p:grpSpPr>
        <p:sp>
          <p:nvSpPr>
            <p:cNvPr id="358" name="TextBox 357"/>
            <p:cNvSpPr txBox="1"/>
            <p:nvPr/>
          </p:nvSpPr>
          <p:spPr>
            <a:xfrm>
              <a:off x="934661" y="2708723"/>
              <a:ext cx="34020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</a:rPr>
                <a:t></a:t>
              </a:r>
            </a:p>
          </p:txBody>
        </p:sp>
        <p:cxnSp>
          <p:nvCxnSpPr>
            <p:cNvPr id="396" name="Straight Connector 395"/>
            <p:cNvCxnSpPr/>
            <p:nvPr/>
          </p:nvCxnSpPr>
          <p:spPr>
            <a:xfrm>
              <a:off x="1421471" y="2920717"/>
              <a:ext cx="261813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1342460" y="2881833"/>
              <a:ext cx="410732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7b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1407949" y="2637130"/>
              <a:ext cx="28890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1718136" y="2742030"/>
              <a:ext cx="113529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is rational</a:t>
              </a:r>
            </a:p>
          </p:txBody>
        </p:sp>
      </p:grpSp>
      <p:sp>
        <p:nvSpPr>
          <p:cNvPr id="401" name="TextBox 400"/>
          <p:cNvSpPr txBox="1"/>
          <p:nvPr/>
        </p:nvSpPr>
        <p:spPr>
          <a:xfrm>
            <a:off x="2592043" y="3077221"/>
            <a:ext cx="152802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it implies that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3981279" y="3054025"/>
            <a:ext cx="2010344" cy="338641"/>
            <a:chOff x="3116638" y="2718834"/>
            <a:chExt cx="2010344" cy="338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Box 402"/>
                <p:cNvSpPr txBox="1"/>
                <p:nvPr/>
              </p:nvSpPr>
              <p:spPr>
                <a:xfrm>
                  <a:off x="3116638" y="2718834"/>
                  <a:ext cx="482162" cy="338641"/>
                </a:xfrm>
                <a:prstGeom prst="rect">
                  <a:avLst/>
                </a:prstGeom>
                <a:noFill/>
              </p:spPr>
              <p:txBody>
                <a:bodyPr wrap="none" lIns="91461" tIns="45731" rIns="91461" bIns="45731" rtlCol="0">
                  <a:spAutoFit/>
                </a:bodyPr>
                <a:lstStyle/>
                <a:p>
                  <a:pPr defTabSz="914608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400" b="1" i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Bookman Old Style" pitchFamily="18" charset="0"/>
                                <a:ea typeface="Cambria Math"/>
                              </a:rPr>
                              <m:t>5</m:t>
                            </m:r>
                          </m:e>
                        </m:rad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03" name="TextBox 4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8" y="2718834"/>
                  <a:ext cx="482162" cy="33864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4" name="TextBox 403"/>
            <p:cNvSpPr txBox="1"/>
            <p:nvPr/>
          </p:nvSpPr>
          <p:spPr>
            <a:xfrm>
              <a:off x="3440259" y="2742030"/>
              <a:ext cx="1686723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 is also rational,</a:t>
              </a:r>
            </a:p>
          </p:txBody>
        </p:sp>
      </p:grpSp>
      <p:sp>
        <p:nvSpPr>
          <p:cNvPr id="405" name="TextBox 404"/>
          <p:cNvSpPr txBox="1"/>
          <p:nvPr/>
        </p:nvSpPr>
        <p:spPr>
          <a:xfrm>
            <a:off x="1166105" y="3482436"/>
            <a:ext cx="3374684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But this contradicts the fact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Box 405"/>
              <p:cNvSpPr txBox="1"/>
              <p:nvPr/>
            </p:nvSpPr>
            <p:spPr>
              <a:xfrm>
                <a:off x="4382248" y="3468846"/>
                <a:ext cx="1740519" cy="330434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400" b="1" i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 is irrational.</a:t>
                </a:r>
              </a:p>
            </p:txBody>
          </p:sp>
        </mc:Choice>
        <mc:Fallback xmlns="">
          <p:sp>
            <p:nvSpPr>
              <p:cNvPr id="406" name="TextBox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48" y="3468846"/>
                <a:ext cx="1740519" cy="330434"/>
              </a:xfrm>
              <a:prstGeom prst="rect">
                <a:avLst/>
              </a:prstGeom>
              <a:blipFill rotWithShape="1">
                <a:blip r:embed="rId8"/>
                <a:stretch>
                  <a:fillRect r="-105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" name="TextBox 406"/>
          <p:cNvSpPr txBox="1"/>
          <p:nvPr/>
        </p:nvSpPr>
        <p:spPr>
          <a:xfrm>
            <a:off x="760197" y="3804201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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1224373" y="3822153"/>
            <a:ext cx="212915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Our assumption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/>
              <p:cNvSpPr txBox="1"/>
              <p:nvPr/>
            </p:nvSpPr>
            <p:spPr>
              <a:xfrm>
                <a:off x="3268601" y="3803103"/>
                <a:ext cx="2444238" cy="330241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 is rational is wrong.</a:t>
                </a:r>
              </a:p>
            </p:txBody>
          </p:sp>
        </mc:Choice>
        <mc:Fallback xmlns="">
          <p:sp>
            <p:nvSpPr>
              <p:cNvPr id="409" name="TextBox 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601" y="3803103"/>
                <a:ext cx="2444238" cy="330241"/>
              </a:xfrm>
              <a:prstGeom prst="rect">
                <a:avLst/>
              </a:prstGeom>
              <a:blipFill rotWithShape="1">
                <a:blip r:embed="rId9"/>
                <a:stretch>
                  <a:fillRect l="-748" r="-124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Rectangle 413"/>
          <p:cNvSpPr/>
          <p:nvPr/>
        </p:nvSpPr>
        <p:spPr>
          <a:xfrm>
            <a:off x="823519" y="4220778"/>
            <a:ext cx="2203608" cy="294623"/>
          </a:xfrm>
          <a:prstGeom prst="rect">
            <a:avLst/>
          </a:prstGeom>
          <a:solidFill>
            <a:srgbClr val="0033CC">
              <a:alpha val="74118"/>
            </a:srgb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" name="Rounded Rectangle 414"/>
          <p:cNvSpPr/>
          <p:nvPr/>
        </p:nvSpPr>
        <p:spPr>
          <a:xfrm>
            <a:off x="7143980" y="1626853"/>
            <a:ext cx="1896175" cy="457202"/>
          </a:xfrm>
          <a:prstGeom prst="roundRect">
            <a:avLst/>
          </a:prstGeom>
          <a:solidFill>
            <a:srgbClr val="FFFFFF">
              <a:alpha val="61961"/>
            </a:srgbClr>
          </a:solidFill>
          <a:ln w="127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Lets prove this by contradiction</a:t>
            </a:r>
          </a:p>
        </p:txBody>
      </p:sp>
      <p:sp>
        <p:nvSpPr>
          <p:cNvPr id="416" name="Rounded Rectangle 415"/>
          <p:cNvSpPr/>
          <p:nvPr/>
        </p:nvSpPr>
        <p:spPr>
          <a:xfrm>
            <a:off x="6234876" y="2207660"/>
            <a:ext cx="1576135" cy="441207"/>
          </a:xfrm>
          <a:prstGeom prst="roundRect">
            <a:avLst/>
          </a:prstGeom>
          <a:solidFill>
            <a:schemeClr val="accent6">
              <a:alpha val="45098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It should be in form of a/b</a:t>
            </a:r>
          </a:p>
        </p:txBody>
      </p:sp>
      <p:sp>
        <p:nvSpPr>
          <p:cNvPr id="417" name="Oval 416"/>
          <p:cNvSpPr/>
          <p:nvPr/>
        </p:nvSpPr>
        <p:spPr>
          <a:xfrm>
            <a:off x="1508594" y="2035114"/>
            <a:ext cx="301030" cy="29357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8" name="Straight Arrow Connector 417"/>
          <p:cNvCxnSpPr/>
          <p:nvPr/>
        </p:nvCxnSpPr>
        <p:spPr>
          <a:xfrm>
            <a:off x="1780268" y="2264609"/>
            <a:ext cx="516423" cy="40985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3876552" y="2767533"/>
            <a:ext cx="324965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it implies that 7b is also integer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2830092" y="2238001"/>
            <a:ext cx="873240" cy="560804"/>
            <a:chOff x="6048131" y="4163731"/>
            <a:chExt cx="873240" cy="560804"/>
          </a:xfrm>
        </p:grpSpPr>
        <p:sp>
          <p:nvSpPr>
            <p:cNvPr id="421" name="Rounded Rectangle 420"/>
            <p:cNvSpPr/>
            <p:nvPr/>
          </p:nvSpPr>
          <p:spPr>
            <a:xfrm>
              <a:off x="6048131" y="4198220"/>
              <a:ext cx="855400" cy="510883"/>
            </a:xfrm>
            <a:prstGeom prst="roundRect">
              <a:avLst/>
            </a:prstGeom>
            <a:solidFill>
              <a:srgbClr val="0066FF">
                <a:alpha val="45098"/>
              </a:srgbClr>
            </a:solidFill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6063401" y="4163731"/>
              <a:ext cx="85797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Integer</a:t>
              </a:r>
            </a:p>
          </p:txBody>
        </p:sp>
        <p:cxnSp>
          <p:nvCxnSpPr>
            <p:cNvPr id="423" name="Straight Connector 422"/>
            <p:cNvCxnSpPr/>
            <p:nvPr/>
          </p:nvCxnSpPr>
          <p:spPr>
            <a:xfrm>
              <a:off x="6104088" y="4453146"/>
              <a:ext cx="73152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6063401" y="4416736"/>
              <a:ext cx="85797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Integer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/>
              <p:cNvSpPr txBox="1"/>
              <p:nvPr/>
            </p:nvSpPr>
            <p:spPr>
              <a:xfrm>
                <a:off x="1505218" y="2002313"/>
                <a:ext cx="539870" cy="330434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5</m:t>
                        </m:r>
                      </m:e>
                    </m:rad>
                  </m:oMath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218" y="2002313"/>
                <a:ext cx="539870" cy="330434"/>
              </a:xfrm>
              <a:prstGeom prst="rect">
                <a:avLst/>
              </a:prstGeom>
              <a:blipFill rotWithShape="1">
                <a:blip r:embed="rId10"/>
                <a:stretch>
                  <a:fillRect l="-3409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Group 409"/>
          <p:cNvGrpSpPr/>
          <p:nvPr/>
        </p:nvGrpSpPr>
        <p:grpSpPr>
          <a:xfrm>
            <a:off x="779514" y="4207265"/>
            <a:ext cx="2281678" cy="330434"/>
            <a:chOff x="978247" y="3872074"/>
            <a:chExt cx="2281678" cy="330434"/>
          </a:xfrm>
        </p:grpSpPr>
        <p:sp>
          <p:nvSpPr>
            <p:cNvPr id="411" name="TextBox 410"/>
            <p:cNvSpPr txBox="1"/>
            <p:nvPr/>
          </p:nvSpPr>
          <p:spPr>
            <a:xfrm>
              <a:off x="978247" y="3892468"/>
              <a:ext cx="34020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</a:rPr>
                <a:t>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/>
                <p:cNvSpPr txBox="1"/>
                <p:nvPr/>
              </p:nvSpPr>
              <p:spPr>
                <a:xfrm>
                  <a:off x="1434632" y="3872074"/>
                  <a:ext cx="539870" cy="330434"/>
                </a:xfrm>
                <a:prstGeom prst="rect">
                  <a:avLst/>
                </a:prstGeom>
                <a:noFill/>
              </p:spPr>
              <p:txBody>
                <a:bodyPr wrap="none" lIns="91461" tIns="45731" rIns="91461" bIns="45731" rtlCol="0">
                  <a:spAutoFit/>
                </a:bodyPr>
                <a:lstStyle/>
                <a:p>
                  <a:pPr defTabSz="914608"/>
                  <a:r>
                    <a:rPr lang="en-US" sz="14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ookman Old Style" pitchFamily="18" charset="0"/>
                    </a:rPr>
                    <a:t>7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  <a:ea typeface="Cambria Math"/>
                            </a:rPr>
                            <m:t>5</m:t>
                          </m:r>
                        </m:e>
                      </m:rad>
                    </m:oMath>
                  </a14:m>
                  <a:endPara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12" name="TextBox 4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632" y="3872074"/>
                  <a:ext cx="539870" cy="33043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409" b="-25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TextBox 412"/>
            <p:cNvSpPr txBox="1"/>
            <p:nvPr/>
          </p:nvSpPr>
          <p:spPr>
            <a:xfrm>
              <a:off x="1916245" y="3891124"/>
              <a:ext cx="134368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is irrational.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421871" y="2537309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71" name="TextBox 217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Exercise 1.3</a:t>
            </a:r>
          </a:p>
        </p:txBody>
      </p:sp>
    </p:spTree>
    <p:extLst>
      <p:ext uri="{BB962C8B-B14F-4D97-AF65-F5344CB8AC3E}">
        <p14:creationId xmlns:p14="http://schemas.microsoft.com/office/powerpoint/2010/main" val="1753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1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8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4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7" dur="5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0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0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1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3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4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1" dur="500"/>
                                            <p:tgtEl>
                                              <p:spTgt spid="4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2" fill="hold">
                          <p:stCondLst>
                            <p:cond delay="indefinite"/>
                          </p:stCondLst>
                          <p:childTnLst>
                            <p:par>
                              <p:cTn id="2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4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4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500"/>
                                            <p:tgtEl>
                                              <p:spTgt spid="4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 animBg="1"/>
          <p:bldP spid="122" grpId="0" animBg="1"/>
          <p:bldP spid="123" grpId="0"/>
          <p:bldP spid="124" grpId="0"/>
          <p:bldP spid="160" grpId="0" animBg="1"/>
          <p:bldP spid="177" grpId="0"/>
          <p:bldP spid="180" grpId="0" animBg="1"/>
          <p:bldP spid="186" grpId="0" animBg="1"/>
          <p:bldP spid="253" grpId="0" animBg="1"/>
          <p:bldP spid="253" grpId="1" animBg="1"/>
          <p:bldP spid="254" grpId="0"/>
          <p:bldP spid="255" grpId="0"/>
          <p:bldP spid="292" grpId="0"/>
          <p:bldP spid="293" grpId="0"/>
          <p:bldP spid="294" grpId="0"/>
          <p:bldP spid="295" grpId="0"/>
          <p:bldP spid="296" grpId="0"/>
          <p:bldP spid="297" grpId="0"/>
          <p:bldP spid="298" grpId="0"/>
          <p:bldP spid="299" grpId="0"/>
          <p:bldP spid="300" grpId="0"/>
          <p:bldP spid="308" grpId="0"/>
          <p:bldP spid="309" grpId="0"/>
          <p:bldP spid="318" grpId="0"/>
          <p:bldP spid="323" grpId="0"/>
          <p:bldP spid="326" grpId="0"/>
          <p:bldP spid="338" grpId="0"/>
          <p:bldP spid="343" grpId="0"/>
          <p:bldP spid="344" grpId="0"/>
          <p:bldP spid="401" grpId="0"/>
          <p:bldP spid="405" grpId="0"/>
          <p:bldP spid="406" grpId="0"/>
          <p:bldP spid="407" grpId="0"/>
          <p:bldP spid="408" grpId="0"/>
          <p:bldP spid="409" grpId="0"/>
          <p:bldP spid="414" grpId="0" animBg="1"/>
          <p:bldP spid="415" grpId="0" animBg="1"/>
          <p:bldP spid="415" grpId="1" animBg="1"/>
          <p:bldP spid="416" grpId="0" animBg="1"/>
          <p:bldP spid="416" grpId="1" animBg="1"/>
          <p:bldP spid="417" grpId="0" animBg="1"/>
          <p:bldP spid="417" grpId="1" animBg="1"/>
          <p:bldP spid="419" grpId="0"/>
          <p:bldP spid="306" grpId="0"/>
          <p:bldP spid="7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0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0" fill="hold">
                          <p:stCondLst>
                            <p:cond delay="indefinite"/>
                          </p:stCondLst>
                          <p:childTnLst>
                            <p:par>
                              <p:cTn id="1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8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4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7" dur="500"/>
                                            <p:tgtEl>
                                              <p:spTgt spid="4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0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7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0" dur="500"/>
                                            <p:tgtEl>
                                              <p:spTgt spid="4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1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3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5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4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2" fill="hold">
                          <p:stCondLst>
                            <p:cond delay="indefinite"/>
                          </p:stCondLst>
                          <p:childTnLst>
                            <p:par>
                              <p:cTn id="2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1" dur="500"/>
                                            <p:tgtEl>
                                              <p:spTgt spid="4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2" fill="hold">
                          <p:stCondLst>
                            <p:cond delay="indefinite"/>
                          </p:stCondLst>
                          <p:childTnLst>
                            <p:par>
                              <p:cTn id="2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1" dur="500"/>
                                            <p:tgtEl>
                                              <p:spTgt spid="4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6" dur="500"/>
                                            <p:tgtEl>
                                              <p:spTgt spid="4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0" dur="500"/>
                                            <p:tgtEl>
                                              <p:spTgt spid="4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1" grpId="0" animBg="1"/>
          <p:bldP spid="122" grpId="0" animBg="1"/>
          <p:bldP spid="123" grpId="0"/>
          <p:bldP spid="124" grpId="0"/>
          <p:bldP spid="160" grpId="0" animBg="1"/>
          <p:bldP spid="177" grpId="0" animBg="1"/>
          <p:bldP spid="180" grpId="0" animBg="1"/>
          <p:bldP spid="186" grpId="0" animBg="1"/>
          <p:bldP spid="253" grpId="0" animBg="1"/>
          <p:bldP spid="253" grpId="1" animBg="1"/>
          <p:bldP spid="254" grpId="0"/>
          <p:bldP spid="255" grpId="0" animBg="1"/>
          <p:bldP spid="292" grpId="0"/>
          <p:bldP spid="293" grpId="0"/>
          <p:bldP spid="294" grpId="0"/>
          <p:bldP spid="295" grpId="0"/>
          <p:bldP spid="296" grpId="0"/>
          <p:bldP spid="297" grpId="0"/>
          <p:bldP spid="298" grpId="0"/>
          <p:bldP spid="299" grpId="0"/>
          <p:bldP spid="300" grpId="0"/>
          <p:bldP spid="308" grpId="0"/>
          <p:bldP spid="309" grpId="0"/>
          <p:bldP spid="318" grpId="0"/>
          <p:bldP spid="323" grpId="0"/>
          <p:bldP spid="326" grpId="0" animBg="1"/>
          <p:bldP spid="338" grpId="0"/>
          <p:bldP spid="343" grpId="0"/>
          <p:bldP spid="344" grpId="0"/>
          <p:bldP spid="401" grpId="0"/>
          <p:bldP spid="405" grpId="0"/>
          <p:bldP spid="406" grpId="0" animBg="1"/>
          <p:bldP spid="407" grpId="0"/>
          <p:bldP spid="408" grpId="0"/>
          <p:bldP spid="409" grpId="0" animBg="1"/>
          <p:bldP spid="414" grpId="0" animBg="1"/>
          <p:bldP spid="415" grpId="0" animBg="1"/>
          <p:bldP spid="415" grpId="1" animBg="1"/>
          <p:bldP spid="416" grpId="0" animBg="1"/>
          <p:bldP spid="416" grpId="1" animBg="1"/>
          <p:bldP spid="417" grpId="0" animBg="1"/>
          <p:bldP spid="417" grpId="1" animBg="1"/>
          <p:bldP spid="419" grpId="0"/>
          <p:bldP spid="306" grpId="0" animBg="1"/>
          <p:bldP spid="7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2" name="Picture 22" descr="Image result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"/>
          <a:stretch/>
        </p:blipFill>
        <p:spPr bwMode="auto">
          <a:xfrm>
            <a:off x="286" y="-1080"/>
            <a:ext cx="9168651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Rounded Rectangle 159"/>
          <p:cNvSpPr/>
          <p:nvPr/>
        </p:nvSpPr>
        <p:spPr>
          <a:xfrm>
            <a:off x="350712" y="889201"/>
            <a:ext cx="6780362" cy="362212"/>
          </a:xfrm>
          <a:prstGeom prst="roundRect">
            <a:avLst/>
          </a:prstGeom>
          <a:solidFill>
            <a:schemeClr val="bg1">
              <a:lumMod val="75000"/>
              <a:alpha val="45098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FFFF00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323528" y="868207"/>
                <a:ext cx="1279646" cy="3620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608"/>
                <a:r>
                  <a:rPr lang="en-US" sz="16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(iii) 6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600" b="1" i="0" smtClean="0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1600" dirty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68207"/>
                <a:ext cx="1279646" cy="362022"/>
              </a:xfrm>
              <a:prstGeom prst="rect">
                <a:avLst/>
              </a:prstGeom>
              <a:blipFill rotWithShape="1">
                <a:blip r:embed="rId4"/>
                <a:stretch>
                  <a:fillRect l="-28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ounded Rectangle 179"/>
          <p:cNvSpPr/>
          <p:nvPr/>
        </p:nvSpPr>
        <p:spPr>
          <a:xfrm>
            <a:off x="328789" y="1280159"/>
            <a:ext cx="6815191" cy="373986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Pentagon 185"/>
          <p:cNvSpPr/>
          <p:nvPr/>
        </p:nvSpPr>
        <p:spPr>
          <a:xfrm>
            <a:off x="346822" y="1280159"/>
            <a:ext cx="742027" cy="338554"/>
          </a:xfrm>
          <a:prstGeom prst="homePlate">
            <a:avLst/>
          </a:prstGeom>
          <a:solidFill>
            <a:srgbClr val="10253F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itchFamily="18" charset="0"/>
              </a:rPr>
              <a:t>Sol :</a:t>
            </a:r>
            <a:endParaRPr lang="en-US" sz="16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2311443" y="2921607"/>
            <a:ext cx="750135" cy="448456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209725" y="1288573"/>
            <a:ext cx="1967248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Let us assume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3130429" y="1288573"/>
                <a:ext cx="769099" cy="330434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6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29" y="1288573"/>
                <a:ext cx="769099" cy="330434"/>
              </a:xfrm>
              <a:prstGeom prst="rect">
                <a:avLst/>
              </a:prstGeom>
              <a:blipFill rotWithShape="1">
                <a:blip r:embed="rId5"/>
                <a:stretch>
                  <a:fillRect l="-317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TextBox 291"/>
          <p:cNvSpPr txBox="1"/>
          <p:nvPr/>
        </p:nvSpPr>
        <p:spPr>
          <a:xfrm>
            <a:off x="3816311" y="1288573"/>
            <a:ext cx="1196204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is rational.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760197" y="1591141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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1216442" y="1600657"/>
            <a:ext cx="294187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There exist co-prime integers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077992" y="1600657"/>
            <a:ext cx="288904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4265753" y="1600657"/>
            <a:ext cx="526148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and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4725691" y="1610182"/>
            <a:ext cx="381000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 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4897140" y="1610182"/>
            <a:ext cx="638176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(b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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344816" y="1617328"/>
            <a:ext cx="419100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0)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5621041" y="1598278"/>
            <a:ext cx="1352550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such that,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2075459" y="1973738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357566" y="1845099"/>
            <a:ext cx="288904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</a:p>
        </p:txBody>
      </p:sp>
      <p:cxnSp>
        <p:nvCxnSpPr>
          <p:cNvPr id="317" name="Straight Connector 316"/>
          <p:cNvCxnSpPr/>
          <p:nvPr/>
        </p:nvCxnSpPr>
        <p:spPr>
          <a:xfrm>
            <a:off x="2363664" y="2128819"/>
            <a:ext cx="2670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/>
          <p:cNvSpPr txBox="1"/>
          <p:nvPr/>
        </p:nvSpPr>
        <p:spPr>
          <a:xfrm>
            <a:off x="2352774" y="2076686"/>
            <a:ext cx="295316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760197" y="2943935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686521" y="2967633"/>
                <a:ext cx="482162" cy="338641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  <a:ea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21" y="2967633"/>
                <a:ext cx="482162" cy="338641"/>
              </a:xfrm>
              <a:prstGeom prst="rect">
                <a:avLst/>
              </a:prstGeom>
              <a:blipFill rotWithShape="1">
                <a:blip r:embed="rId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TextBox 337"/>
          <p:cNvSpPr txBox="1"/>
          <p:nvPr/>
        </p:nvSpPr>
        <p:spPr>
          <a:xfrm>
            <a:off x="2075459" y="3005733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=</a:t>
            </a:r>
          </a:p>
        </p:txBody>
      </p:sp>
      <p:cxnSp>
        <p:nvCxnSpPr>
          <p:cNvPr id="339" name="Straight Connector 338"/>
          <p:cNvCxnSpPr/>
          <p:nvPr/>
        </p:nvCxnSpPr>
        <p:spPr>
          <a:xfrm>
            <a:off x="2396312" y="3160814"/>
            <a:ext cx="58400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2502742" y="3126337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2350328" y="2876526"/>
            <a:ext cx="72652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 – 6b</a:t>
            </a:r>
          </a:p>
        </p:txBody>
      </p:sp>
      <p:grpSp>
        <p:nvGrpSpPr>
          <p:cNvPr id="345" name="Group 344"/>
          <p:cNvGrpSpPr/>
          <p:nvPr/>
        </p:nvGrpSpPr>
        <p:grpSpPr>
          <a:xfrm>
            <a:off x="976219" y="3343996"/>
            <a:ext cx="2891069" cy="307799"/>
            <a:chOff x="1284835" y="2419777"/>
            <a:chExt cx="2891069" cy="307799"/>
          </a:xfrm>
        </p:grpSpPr>
        <p:sp>
          <p:nvSpPr>
            <p:cNvPr id="347" name="TextBox 346"/>
            <p:cNvSpPr txBox="1"/>
            <p:nvPr/>
          </p:nvSpPr>
          <p:spPr>
            <a:xfrm>
              <a:off x="1284835" y="2419777"/>
              <a:ext cx="697669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Since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1905001" y="2419777"/>
              <a:ext cx="28890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2135070" y="2419777"/>
              <a:ext cx="526148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and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615972" y="2419777"/>
              <a:ext cx="35302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 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2819400" y="2419777"/>
              <a:ext cx="135650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are integers,</a:t>
              </a:r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782428" y="3575252"/>
            <a:ext cx="2116550" cy="543363"/>
            <a:chOff x="934661" y="2651033"/>
            <a:chExt cx="2116550" cy="543363"/>
          </a:xfrm>
        </p:grpSpPr>
        <p:sp>
          <p:nvSpPr>
            <p:cNvPr id="358" name="TextBox 357"/>
            <p:cNvSpPr txBox="1"/>
            <p:nvPr/>
          </p:nvSpPr>
          <p:spPr>
            <a:xfrm>
              <a:off x="934661" y="2708723"/>
              <a:ext cx="34020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</a:rPr>
                <a:t></a:t>
              </a:r>
            </a:p>
          </p:txBody>
        </p:sp>
        <p:cxnSp>
          <p:nvCxnSpPr>
            <p:cNvPr id="396" name="Straight Connector 395"/>
            <p:cNvCxnSpPr/>
            <p:nvPr/>
          </p:nvCxnSpPr>
          <p:spPr>
            <a:xfrm>
              <a:off x="1305094" y="2920717"/>
              <a:ext cx="51019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1401809" y="2886597"/>
              <a:ext cx="29211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1229429" y="2651033"/>
              <a:ext cx="726523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 – 6b</a:t>
              </a: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1915921" y="2742030"/>
              <a:ext cx="113529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is rational</a:t>
              </a:r>
            </a:p>
          </p:txBody>
        </p:sp>
      </p:grpSp>
      <p:sp>
        <p:nvSpPr>
          <p:cNvPr id="401" name="TextBox 400"/>
          <p:cNvSpPr txBox="1"/>
          <p:nvPr/>
        </p:nvSpPr>
        <p:spPr>
          <a:xfrm>
            <a:off x="2771800" y="3666249"/>
            <a:ext cx="193679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which implies that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4577880" y="3643053"/>
            <a:ext cx="2010344" cy="338641"/>
            <a:chOff x="3116638" y="2718834"/>
            <a:chExt cx="2010344" cy="338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Box 402"/>
                <p:cNvSpPr txBox="1"/>
                <p:nvPr/>
              </p:nvSpPr>
              <p:spPr>
                <a:xfrm>
                  <a:off x="3116638" y="2718834"/>
                  <a:ext cx="482162" cy="338641"/>
                </a:xfrm>
                <a:prstGeom prst="rect">
                  <a:avLst/>
                </a:prstGeom>
                <a:noFill/>
              </p:spPr>
              <p:txBody>
                <a:bodyPr wrap="none" lIns="91461" tIns="45731" rIns="91461" bIns="45731" rtlCol="0">
                  <a:spAutoFit/>
                </a:bodyPr>
                <a:lstStyle/>
                <a:p>
                  <a:pPr defTabSz="914608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400" b="1" i="0" smtClean="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Bookman Old Style" pitchFamily="18" charset="0"/>
                                <a:ea typeface="Cambria Math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403" name="TextBox 4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638" y="2718834"/>
                  <a:ext cx="482162" cy="33864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4" name="TextBox 403"/>
            <p:cNvSpPr txBox="1"/>
            <p:nvPr/>
          </p:nvSpPr>
          <p:spPr>
            <a:xfrm>
              <a:off x="3440259" y="2742030"/>
              <a:ext cx="1686723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 is also rational,</a:t>
              </a:r>
            </a:p>
          </p:txBody>
        </p:sp>
      </p:grpSp>
      <p:sp>
        <p:nvSpPr>
          <p:cNvPr id="405" name="TextBox 404"/>
          <p:cNvSpPr txBox="1"/>
          <p:nvPr/>
        </p:nvSpPr>
        <p:spPr>
          <a:xfrm>
            <a:off x="1166105" y="4042889"/>
            <a:ext cx="3374684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But this contradicts the fact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Box 405"/>
              <p:cNvSpPr txBox="1"/>
              <p:nvPr/>
            </p:nvSpPr>
            <p:spPr>
              <a:xfrm>
                <a:off x="4382248" y="4029299"/>
                <a:ext cx="1629912" cy="330241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 is irrational.</a:t>
                </a:r>
              </a:p>
            </p:txBody>
          </p:sp>
        </mc:Choice>
        <mc:Fallback xmlns="">
          <p:sp>
            <p:nvSpPr>
              <p:cNvPr id="406" name="TextBox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48" y="4029299"/>
                <a:ext cx="1629912" cy="330241"/>
              </a:xfrm>
              <a:prstGeom prst="rect">
                <a:avLst/>
              </a:prstGeom>
              <a:blipFill rotWithShape="1">
                <a:blip r:embed="rId8"/>
                <a:stretch>
                  <a:fillRect r="-1498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" name="TextBox 406"/>
          <p:cNvSpPr txBox="1"/>
          <p:nvPr/>
        </p:nvSpPr>
        <p:spPr>
          <a:xfrm>
            <a:off x="760197" y="4317029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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1224373" y="4334981"/>
            <a:ext cx="212915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Our assumption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/>
              <p:cNvSpPr txBox="1"/>
              <p:nvPr/>
            </p:nvSpPr>
            <p:spPr>
              <a:xfrm>
                <a:off x="3268601" y="4315931"/>
                <a:ext cx="2745602" cy="328317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6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  is rational is wrong.</a:t>
                </a:r>
              </a:p>
            </p:txBody>
          </p:sp>
        </mc:Choice>
        <mc:Fallback xmlns="">
          <p:sp>
            <p:nvSpPr>
              <p:cNvPr id="409" name="TextBox 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601" y="4315931"/>
                <a:ext cx="2745602" cy="328317"/>
              </a:xfrm>
              <a:prstGeom prst="rect">
                <a:avLst/>
              </a:prstGeom>
              <a:blipFill rotWithShape="1">
                <a:blip r:embed="rId9"/>
                <a:stretch>
                  <a:fillRect l="-665" r="-44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Rectangle 413"/>
          <p:cNvSpPr/>
          <p:nvPr/>
        </p:nvSpPr>
        <p:spPr>
          <a:xfrm>
            <a:off x="1236812" y="4622427"/>
            <a:ext cx="1952224" cy="294623"/>
          </a:xfrm>
          <a:prstGeom prst="rect">
            <a:avLst/>
          </a:prstGeom>
          <a:solidFill>
            <a:srgbClr val="0033CC">
              <a:alpha val="74118"/>
            </a:srgb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5" name="Rounded Rectangle 414"/>
          <p:cNvSpPr/>
          <p:nvPr/>
        </p:nvSpPr>
        <p:spPr>
          <a:xfrm>
            <a:off x="4444363" y="1897691"/>
            <a:ext cx="1896175" cy="457202"/>
          </a:xfrm>
          <a:prstGeom prst="roundRect">
            <a:avLst/>
          </a:prstGeom>
          <a:solidFill>
            <a:srgbClr val="FFFFFF">
              <a:alpha val="61961"/>
            </a:srgbClr>
          </a:solidFill>
          <a:ln w="127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Bookman Old Style" pitchFamily="18" charset="0"/>
              </a:rPr>
              <a:t>Lets prove this by contradiction</a:t>
            </a:r>
          </a:p>
        </p:txBody>
      </p:sp>
      <p:sp>
        <p:nvSpPr>
          <p:cNvPr id="416" name="Rounded Rectangle 415"/>
          <p:cNvSpPr/>
          <p:nvPr/>
        </p:nvSpPr>
        <p:spPr>
          <a:xfrm>
            <a:off x="5224092" y="2570516"/>
            <a:ext cx="1576135" cy="441207"/>
          </a:xfrm>
          <a:prstGeom prst="roundRect">
            <a:avLst/>
          </a:prstGeom>
          <a:solidFill>
            <a:schemeClr val="accent6">
              <a:alpha val="45098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It should be in form of a/b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3676697" y="3356561"/>
            <a:ext cx="3565442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it implies that a – 6b is also integer</a:t>
            </a:r>
          </a:p>
        </p:txBody>
      </p:sp>
      <p:grpSp>
        <p:nvGrpSpPr>
          <p:cNvPr id="420" name="Group 419"/>
          <p:cNvGrpSpPr/>
          <p:nvPr/>
        </p:nvGrpSpPr>
        <p:grpSpPr>
          <a:xfrm>
            <a:off x="3553697" y="2804841"/>
            <a:ext cx="873240" cy="560804"/>
            <a:chOff x="6048131" y="4163731"/>
            <a:chExt cx="873240" cy="560804"/>
          </a:xfrm>
        </p:grpSpPr>
        <p:sp>
          <p:nvSpPr>
            <p:cNvPr id="421" name="Rounded Rectangle 420"/>
            <p:cNvSpPr/>
            <p:nvPr/>
          </p:nvSpPr>
          <p:spPr>
            <a:xfrm>
              <a:off x="6048131" y="4198220"/>
              <a:ext cx="855400" cy="510883"/>
            </a:xfrm>
            <a:prstGeom prst="roundRect">
              <a:avLst/>
            </a:prstGeom>
            <a:solidFill>
              <a:srgbClr val="0066FF">
                <a:alpha val="45098"/>
              </a:srgbClr>
            </a:solidFill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6063401" y="4163731"/>
              <a:ext cx="85797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Integer</a:t>
              </a:r>
            </a:p>
          </p:txBody>
        </p:sp>
        <p:cxnSp>
          <p:nvCxnSpPr>
            <p:cNvPr id="423" name="Straight Connector 422"/>
            <p:cNvCxnSpPr/>
            <p:nvPr/>
          </p:nvCxnSpPr>
          <p:spPr>
            <a:xfrm>
              <a:off x="6104088" y="4453146"/>
              <a:ext cx="73152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6063401" y="4416736"/>
              <a:ext cx="85797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Integer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/>
              <p:cNvSpPr txBox="1"/>
              <p:nvPr/>
            </p:nvSpPr>
            <p:spPr>
              <a:xfrm>
                <a:off x="1380030" y="1973738"/>
                <a:ext cx="769099" cy="328317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6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Bookman Old Style" pitchFamily="18" charset="0"/>
                            <a:ea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6" name="TextBox 3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30" y="1973738"/>
                <a:ext cx="769099" cy="328317"/>
              </a:xfrm>
              <a:prstGeom prst="rect">
                <a:avLst/>
              </a:prstGeom>
              <a:blipFill rotWithShape="1">
                <a:blip r:embed="rId10"/>
                <a:stretch>
                  <a:fillRect l="-2362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Group 409"/>
          <p:cNvGrpSpPr/>
          <p:nvPr/>
        </p:nvGrpSpPr>
        <p:grpSpPr>
          <a:xfrm>
            <a:off x="779514" y="4598640"/>
            <a:ext cx="2455156" cy="328317"/>
            <a:chOff x="978247" y="3872074"/>
            <a:chExt cx="2455156" cy="328317"/>
          </a:xfrm>
        </p:grpSpPr>
        <p:sp>
          <p:nvSpPr>
            <p:cNvPr id="411" name="TextBox 410"/>
            <p:cNvSpPr txBox="1"/>
            <p:nvPr/>
          </p:nvSpPr>
          <p:spPr>
            <a:xfrm>
              <a:off x="978247" y="3892468"/>
              <a:ext cx="34020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 pitchFamily="18" charset="2"/>
                </a:rPr>
                <a:t>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/>
                <p:cNvSpPr txBox="1"/>
                <p:nvPr/>
              </p:nvSpPr>
              <p:spPr>
                <a:xfrm>
                  <a:off x="1434632" y="3872074"/>
                  <a:ext cx="769099" cy="328317"/>
                </a:xfrm>
                <a:prstGeom prst="rect">
                  <a:avLst/>
                </a:prstGeom>
                <a:noFill/>
              </p:spPr>
              <p:txBody>
                <a:bodyPr wrap="none" lIns="91461" tIns="45731" rIns="91461" bIns="45731" rtlCol="0">
                  <a:spAutoFit/>
                </a:bodyPr>
                <a:lstStyle/>
                <a:p>
                  <a:pPr defTabSz="914608"/>
                  <a:r>
                    <a:rPr lang="en-US" sz="14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ookman Old Style" pitchFamily="18" charset="0"/>
                    </a:rPr>
                    <a:t>6 +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  <a:ea typeface="Cambria Math"/>
                            </a:rPr>
                            <m:t>2</m:t>
                          </m:r>
                        </m:e>
                      </m:rad>
                    </m:oMath>
                  </a14:m>
                  <a:endParaRPr lang="en-US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12" name="TextBox 4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632" y="3872074"/>
                  <a:ext cx="769099" cy="32831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381" b="-240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TextBox 412"/>
            <p:cNvSpPr txBox="1"/>
            <p:nvPr/>
          </p:nvSpPr>
          <p:spPr>
            <a:xfrm>
              <a:off x="2089723" y="3891124"/>
              <a:ext cx="134368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is irrational.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760197" y="2385882"/>
            <a:ext cx="34020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</a:rPr>
              <a:t>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686521" y="2341432"/>
                <a:ext cx="482162" cy="336525"/>
              </a:xfrm>
              <a:prstGeom prst="rect">
                <a:avLst/>
              </a:prstGeom>
              <a:noFill/>
            </p:spPr>
            <p:txBody>
              <a:bodyPr wrap="none" lIns="91461" tIns="45731" rIns="91461" bIns="45731" rtlCol="0">
                <a:spAutoFit/>
              </a:bodyPr>
              <a:lstStyle/>
              <a:p>
                <a:pPr defTabSz="91460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Bookman Old Style" pitchFamily="18" charset="0"/>
                              <a:ea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21" y="2341432"/>
                <a:ext cx="482162" cy="336525"/>
              </a:xfrm>
              <a:prstGeom prst="rect">
                <a:avLst/>
              </a:prstGeom>
              <a:blipFill rotWithShape="1">
                <a:blip r:embed="rId1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2062238" y="2259915"/>
            <a:ext cx="1076307" cy="544926"/>
            <a:chOff x="2135214" y="1949374"/>
            <a:chExt cx="1076307" cy="544926"/>
          </a:xfrm>
        </p:grpSpPr>
        <p:sp>
          <p:nvSpPr>
            <p:cNvPr id="104" name="TextBox 103"/>
            <p:cNvSpPr txBox="1"/>
            <p:nvPr/>
          </p:nvSpPr>
          <p:spPr>
            <a:xfrm>
              <a:off x="2135214" y="2070773"/>
              <a:ext cx="29211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405255" y="1949374"/>
              <a:ext cx="288904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a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457563" y="2226288"/>
              <a:ext cx="20094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2405254" y="2186501"/>
              <a:ext cx="292110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b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645152" y="2060115"/>
              <a:ext cx="335391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– 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47276" y="2060115"/>
              <a:ext cx="364245" cy="307799"/>
            </a:xfrm>
            <a:prstGeom prst="rect">
              <a:avLst/>
            </a:prstGeom>
            <a:noFill/>
          </p:spPr>
          <p:txBody>
            <a:bodyPr wrap="none" lIns="91461" tIns="45731" rIns="91461" bIns="45731" rtlCol="0">
              <a:spAutoFit/>
            </a:bodyPr>
            <a:lstStyle/>
            <a:p>
              <a:pPr defTabSz="914608"/>
              <a:r>
                <a:rPr 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6 </a:t>
              </a:r>
            </a:p>
          </p:txBody>
        </p:sp>
      </p:grpSp>
      <p:sp>
        <p:nvSpPr>
          <p:cNvPr id="110" name="Curved Down Arrow 109"/>
          <p:cNvSpPr/>
          <p:nvPr/>
        </p:nvSpPr>
        <p:spPr>
          <a:xfrm>
            <a:off x="1543564" y="1816759"/>
            <a:ext cx="1168812" cy="238989"/>
          </a:xfrm>
          <a:prstGeom prst="curvedDownArrow">
            <a:avLst/>
          </a:prstGeom>
          <a:solidFill>
            <a:srgbClr val="00FFFF"/>
          </a:solidFill>
          <a:ln w="9525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401245" y="480279"/>
            <a:ext cx="6757043" cy="3580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4-Point Star 83"/>
          <p:cNvSpPr/>
          <p:nvPr/>
        </p:nvSpPr>
        <p:spPr>
          <a:xfrm rot="18789016">
            <a:off x="278963" y="307376"/>
            <a:ext cx="539704" cy="703859"/>
          </a:xfrm>
          <a:prstGeom prst="star4">
            <a:avLst>
              <a:gd name="adj" fmla="val 35941"/>
            </a:avLst>
          </a:prstGeom>
          <a:solidFill>
            <a:srgbClr val="80008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53112" y="494943"/>
            <a:ext cx="3962903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800080"/>
                </a:solidFill>
                <a:latin typeface="Bookman Old Style" pitchFamily="18" charset="0"/>
              </a:rPr>
              <a:t>Prove that the following are irrationals.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31642" y="432229"/>
            <a:ext cx="577445" cy="369354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b="1" dirty="0">
                <a:solidFill>
                  <a:srgbClr val="FFFF00"/>
                </a:solidFill>
                <a:latin typeface="Arial Rounded MT Bold" pitchFamily="34" charset="0"/>
              </a:rPr>
              <a:t>Q.3</a:t>
            </a:r>
            <a:endParaRPr lang="en-US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87" name="TextBox 217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Exercise 1.3</a:t>
            </a:r>
          </a:p>
        </p:txBody>
      </p:sp>
    </p:spTree>
    <p:extLst>
      <p:ext uri="{BB962C8B-B14F-4D97-AF65-F5344CB8AC3E}">
        <p14:creationId xmlns:p14="http://schemas.microsoft.com/office/powerpoint/2010/main" val="408169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7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4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4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500"/>
                                            <p:tgtEl>
                                              <p:spTgt spid="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4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4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4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7" dur="500"/>
                                            <p:tgtEl>
                                              <p:spTgt spid="4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1" dur="500"/>
                                            <p:tgtEl>
                                              <p:spTgt spid="4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 animBg="1"/>
          <p:bldP spid="177" grpId="0"/>
          <p:bldP spid="180" grpId="0" animBg="1"/>
          <p:bldP spid="186" grpId="0" animBg="1"/>
          <p:bldP spid="253" grpId="0" animBg="1"/>
          <p:bldP spid="253" grpId="1" animBg="1"/>
          <p:bldP spid="254" grpId="0"/>
          <p:bldP spid="255" grpId="0"/>
          <p:bldP spid="292" grpId="0"/>
          <p:bldP spid="293" grpId="0"/>
          <p:bldP spid="294" grpId="0"/>
          <p:bldP spid="295" grpId="0"/>
          <p:bldP spid="296" grpId="0"/>
          <p:bldP spid="297" grpId="0"/>
          <p:bldP spid="298" grpId="0"/>
          <p:bldP spid="299" grpId="0"/>
          <p:bldP spid="300" grpId="0"/>
          <p:bldP spid="308" grpId="0"/>
          <p:bldP spid="309" grpId="0"/>
          <p:bldP spid="318" grpId="0"/>
          <p:bldP spid="323" grpId="0"/>
          <p:bldP spid="326" grpId="0"/>
          <p:bldP spid="338" grpId="0"/>
          <p:bldP spid="343" grpId="0"/>
          <p:bldP spid="344" grpId="0"/>
          <p:bldP spid="401" grpId="0"/>
          <p:bldP spid="405" grpId="0"/>
          <p:bldP spid="406" grpId="0"/>
          <p:bldP spid="407" grpId="0"/>
          <p:bldP spid="408" grpId="0"/>
          <p:bldP spid="409" grpId="0"/>
          <p:bldP spid="414" grpId="0" animBg="1"/>
          <p:bldP spid="415" grpId="0" animBg="1"/>
          <p:bldP spid="415" grpId="1" animBg="1"/>
          <p:bldP spid="416" grpId="0" animBg="1"/>
          <p:bldP spid="416" grpId="1" animBg="1"/>
          <p:bldP spid="419" grpId="0"/>
          <p:bldP spid="306" grpId="0"/>
          <p:bldP spid="101" grpId="0"/>
          <p:bldP spid="102" grpId="0"/>
          <p:bldP spid="110" grpId="0" animBg="1"/>
          <p:bldP spid="11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" dur="500"/>
                                            <p:tgtEl>
                                              <p:spTgt spid="4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3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6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7" dur="500"/>
                                            <p:tgtEl>
                                              <p:spTgt spid="4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2" fill="hold">
                          <p:stCondLst>
                            <p:cond delay="indefinite"/>
                          </p:stCondLst>
                          <p:childTnLst>
                            <p:par>
                              <p:cTn id="1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8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4" dur="500"/>
                                            <p:tgtEl>
                                              <p:spTgt spid="3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3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3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3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3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3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3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4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4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3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4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4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500"/>
                                            <p:tgtEl>
                                              <p:spTgt spid="4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4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4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4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4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4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7" dur="500"/>
                                            <p:tgtEl>
                                              <p:spTgt spid="4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1" dur="500"/>
                                            <p:tgtEl>
                                              <p:spTgt spid="4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 animBg="1"/>
          <p:bldP spid="177" grpId="0"/>
          <p:bldP spid="180" grpId="0" animBg="1"/>
          <p:bldP spid="186" grpId="0" animBg="1"/>
          <p:bldP spid="253" grpId="0" animBg="1"/>
          <p:bldP spid="253" grpId="1" animBg="1"/>
          <p:bldP spid="254" grpId="0"/>
          <p:bldP spid="255" grpId="0"/>
          <p:bldP spid="292" grpId="0"/>
          <p:bldP spid="293" grpId="0"/>
          <p:bldP spid="294" grpId="0"/>
          <p:bldP spid="295" grpId="0"/>
          <p:bldP spid="296" grpId="0"/>
          <p:bldP spid="297" grpId="0"/>
          <p:bldP spid="298" grpId="0"/>
          <p:bldP spid="299" grpId="0"/>
          <p:bldP spid="300" grpId="0"/>
          <p:bldP spid="308" grpId="0"/>
          <p:bldP spid="309" grpId="0"/>
          <p:bldP spid="318" grpId="0"/>
          <p:bldP spid="323" grpId="0"/>
          <p:bldP spid="326" grpId="0"/>
          <p:bldP spid="338" grpId="0"/>
          <p:bldP spid="343" grpId="0"/>
          <p:bldP spid="344" grpId="0"/>
          <p:bldP spid="401" grpId="0"/>
          <p:bldP spid="405" grpId="0"/>
          <p:bldP spid="406" grpId="0"/>
          <p:bldP spid="407" grpId="0"/>
          <p:bldP spid="408" grpId="0"/>
          <p:bldP spid="409" grpId="0"/>
          <p:bldP spid="414" grpId="0" animBg="1"/>
          <p:bldP spid="415" grpId="0" animBg="1"/>
          <p:bldP spid="415" grpId="1" animBg="1"/>
          <p:bldP spid="416" grpId="0" animBg="1"/>
          <p:bldP spid="416" grpId="1" animBg="1"/>
          <p:bldP spid="419" grpId="0"/>
          <p:bldP spid="306" grpId="0"/>
          <p:bldP spid="101" grpId="0"/>
          <p:bldP spid="102" grpId="0"/>
          <p:bldP spid="110" grpId="0" animBg="1"/>
          <p:bldP spid="110" grpId="1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31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184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315964" y="3582243"/>
                <a:ext cx="610360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sym typeface="Symbol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10</m:t>
                        </m:r>
                      </m:e>
                    </m:rad>
                  </m:oMath>
                </a14:m>
                <a:endPara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64" y="3582243"/>
                <a:ext cx="610360" cy="329449"/>
              </a:xfrm>
              <a:prstGeom prst="rect">
                <a:avLst/>
              </a:prstGeom>
              <a:blipFill rotWithShape="1">
                <a:blip r:embed="rId3"/>
                <a:stretch>
                  <a:fillRect l="-3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315964" y="3073301"/>
                <a:ext cx="610360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sym typeface="Symbol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10</m:t>
                        </m:r>
                      </m:e>
                    </m:rad>
                  </m:oMath>
                </a14:m>
                <a:endPara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64" y="3073301"/>
                <a:ext cx="610360" cy="329449"/>
              </a:xfrm>
              <a:prstGeom prst="rect">
                <a:avLst/>
              </a:prstGeom>
              <a:blipFill rotWithShape="1">
                <a:blip r:embed="rId4"/>
                <a:stretch>
                  <a:fillRect l="-3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66725" y="771550"/>
                <a:ext cx="4792206" cy="33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Let  us assume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panose="02040604050505020304" pitchFamily="18" charset="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Schoolbook" panose="02040604050505020304" pitchFamily="18" charset="0"/>
                      </a:rPr>
                      <m:t> + </m:t>
                    </m:r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panose="02040604050505020304" pitchFamily="18" charset="0"/>
                          </a:rPr>
                          <m:t>5</m:t>
                        </m:r>
                      </m:e>
                    </m:rad>
                    <m:r>
                      <a:rPr lang="en-US" sz="1400" b="1" i="1">
                        <a:solidFill>
                          <a:srgbClr val="00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 is a rational number. 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771550"/>
                <a:ext cx="4792206" cy="330732"/>
              </a:xfrm>
              <a:prstGeom prst="rect">
                <a:avLst/>
              </a:prstGeom>
              <a:blipFill rotWithShape="1">
                <a:blip r:embed="rId5"/>
                <a:stretch>
                  <a:fillRect l="-3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/>
          <p:cNvSpPr/>
          <p:nvPr/>
        </p:nvSpPr>
        <p:spPr>
          <a:xfrm>
            <a:off x="1549716" y="1313704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548113" y="154985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583170" y="1602431"/>
            <a:ext cx="2160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1281058" y="144705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516692" y="1432175"/>
                <a:ext cx="854565" cy="337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bg1"/>
                              </a:solidFill>
                              <a:latin typeface="Century Schoolbook" panose="020406040505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nor/>
                        </m:rPr>
                        <a:rPr lang="en-US" sz="1400" b="1" i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m:t> +</m:t>
                      </m:r>
                      <m:r>
                        <a:rPr lang="en-US" sz="140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bg1"/>
                              </a:solidFill>
                              <a:latin typeface="Century Schoolbook" panose="020406040505050203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2" y="1432175"/>
                <a:ext cx="854565" cy="3375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/>
          <p:cNvSpPr/>
          <p:nvPr/>
        </p:nvSpPr>
        <p:spPr>
          <a:xfrm>
            <a:off x="1974876" y="1425714"/>
            <a:ext cx="1574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(where 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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0)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33438" y="1770942"/>
            <a:ext cx="27214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Squaring both sides, we get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8283" y="2124201"/>
            <a:ext cx="2539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76623" y="1992299"/>
            <a:ext cx="306495" cy="561068"/>
            <a:chOff x="2376623" y="1992299"/>
            <a:chExt cx="306495" cy="561068"/>
          </a:xfrm>
        </p:grpSpPr>
        <p:sp>
          <p:nvSpPr>
            <p:cNvPr id="144" name="Rectangle 143"/>
            <p:cNvSpPr/>
            <p:nvPr/>
          </p:nvSpPr>
          <p:spPr>
            <a:xfrm>
              <a:off x="2378226" y="1992299"/>
              <a:ext cx="3048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a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376623" y="224559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b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2418948" y="2281026"/>
              <a:ext cx="2015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46"/>
          <p:cNvSpPr/>
          <p:nvPr/>
        </p:nvSpPr>
        <p:spPr>
          <a:xfrm>
            <a:off x="1971866" y="212899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211916" y="1997218"/>
            <a:ext cx="628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[  ]</a:t>
            </a:r>
            <a:endParaRPr lang="en-US" sz="12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643016" y="2011608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05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00529" y="26092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88976" y="260928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965031" y="260928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139909" y="2609282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1315964" y="2598446"/>
                <a:ext cx="610360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sym typeface="Symbol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10</m:t>
                        </m:r>
                      </m:e>
                    </m:rad>
                  </m:oMath>
                </a14:m>
                <a:endPara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64" y="2598446"/>
                <a:ext cx="610360" cy="329449"/>
              </a:xfrm>
              <a:prstGeom prst="rect">
                <a:avLst/>
              </a:prstGeom>
              <a:blipFill rotWithShape="1">
                <a:blip r:embed="rId7"/>
                <a:stretch>
                  <a:fillRect l="-3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 171"/>
          <p:cNvSpPr/>
          <p:nvPr/>
        </p:nvSpPr>
        <p:spPr>
          <a:xfrm>
            <a:off x="1971866" y="262809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357716" y="2477342"/>
            <a:ext cx="3762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348809" y="2720164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2380768" y="2766069"/>
            <a:ext cx="2508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965031" y="308413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7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139909" y="3084137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+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971866" y="31271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48809" y="2965727"/>
            <a:ext cx="385170" cy="550599"/>
            <a:chOff x="2348809" y="2965727"/>
            <a:chExt cx="385170" cy="550599"/>
          </a:xfrm>
        </p:grpSpPr>
        <p:sp>
          <p:nvSpPr>
            <p:cNvPr id="180" name="Rectangle 179"/>
            <p:cNvSpPr/>
            <p:nvPr/>
          </p:nvSpPr>
          <p:spPr>
            <a:xfrm>
              <a:off x="2357716" y="2965727"/>
              <a:ext cx="3762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a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348809" y="3208549"/>
              <a:ext cx="373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b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2397525" y="3254454"/>
              <a:ext cx="2458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971866" y="362628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48809" y="3462391"/>
            <a:ext cx="385170" cy="550599"/>
            <a:chOff x="2348809" y="3462391"/>
            <a:chExt cx="385170" cy="550599"/>
          </a:xfrm>
        </p:grpSpPr>
        <p:sp>
          <p:nvSpPr>
            <p:cNvPr id="40" name="Rectangle 39"/>
            <p:cNvSpPr/>
            <p:nvPr/>
          </p:nvSpPr>
          <p:spPr>
            <a:xfrm>
              <a:off x="2357716" y="3462391"/>
              <a:ext cx="3762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a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48809" y="3705213"/>
              <a:ext cx="373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b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395537" y="3751118"/>
              <a:ext cx="26891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2655768" y="356923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17890" y="356923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7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315964" y="4095334"/>
                <a:ext cx="610360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sym typeface="Symbol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10</m:t>
                        </m:r>
                      </m:e>
                    </m:rad>
                  </m:oMath>
                </a14:m>
                <a:endPara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64" y="4095334"/>
                <a:ext cx="610360" cy="329449"/>
              </a:xfrm>
              <a:prstGeom prst="rect">
                <a:avLst/>
              </a:prstGeom>
              <a:blipFill rotWithShape="1">
                <a:blip r:embed="rId8"/>
                <a:stretch>
                  <a:fillRect l="-3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1971866" y="412538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57716" y="3975482"/>
            <a:ext cx="3762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85652" y="4227357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389841" y="4264209"/>
            <a:ext cx="811484" cy="1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37662" y="398984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17890" y="3989844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7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370282" y="4613674"/>
                <a:ext cx="559064" cy="337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solidFill>
                                <a:schemeClr val="bg1"/>
                              </a:solidFill>
                              <a:latin typeface="Century Schoolbook" panose="02040604050505020304" pitchFamily="18" charset="0"/>
                              <a:sym typeface="Symbol"/>
                            </a:rPr>
                            <m:t>10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2" y="4613674"/>
                <a:ext cx="559064" cy="3371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971866" y="462447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57716" y="4493822"/>
            <a:ext cx="3762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85652" y="476925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388311" y="4792074"/>
            <a:ext cx="795495" cy="1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601450" y="4508184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–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81678" y="4508184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7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4945" y="79255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72495" y="1065131"/>
            <a:ext cx="4983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So, there exist  co-prime integers 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such that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8753" y="2117738"/>
            <a:ext cx="351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8753" y="2605463"/>
            <a:ext cx="351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8753" y="3082980"/>
            <a:ext cx="351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8753" y="3578392"/>
            <a:ext cx="351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58753" y="4091514"/>
            <a:ext cx="351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58753" y="4625239"/>
            <a:ext cx="351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7735" y="375151"/>
                <a:ext cx="4262189" cy="33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Prove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panose="02040604050505020304" pitchFamily="18" charset="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sz="1400" b="1">
                        <a:solidFill>
                          <a:srgbClr val="00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Schoolbook" panose="02040604050505020304" pitchFamily="18" charset="0"/>
                      </a:rPr>
                      <m:t> + </m:t>
                    </m:r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panose="020406040505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is an irrational number. 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5" y="375151"/>
                <a:ext cx="4262189" cy="330732"/>
              </a:xfrm>
              <a:prstGeom prst="rect">
                <a:avLst/>
              </a:prstGeom>
              <a:blipFill rotWithShape="1">
                <a:blip r:embed="rId10"/>
                <a:stretch>
                  <a:fillRect l="-429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84016" y="256300"/>
            <a:ext cx="657843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09669" y="2109517"/>
                <a:ext cx="823244" cy="337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bg1"/>
                              </a:solidFill>
                              <a:latin typeface="Century Schoolbook" panose="020406040505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nor/>
                        </m:rPr>
                        <a:rPr lang="en-US" sz="1400" b="1" i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m:t> +</m:t>
                      </m:r>
                      <m:r>
                        <a:rPr lang="en-US" sz="140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bg1"/>
                              </a:solidFill>
                              <a:latin typeface="Century Schoolbook" panose="020406040505050203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69" y="2109517"/>
                <a:ext cx="823244" cy="3371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571864" y="2124201"/>
            <a:ext cx="326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]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858395" y="4208189"/>
            <a:ext cx="34580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We know, 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  <a:r>
              <a:rPr lang="en-US" sz="1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= (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</a:t>
            </a:r>
            <a:r>
              <a:rPr lang="en-US" sz="1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b</a:t>
            </a:r>
            <a:r>
              <a:rPr lang="en-US" sz="14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 +  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2</a:t>
            </a:r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ab</a:t>
            </a: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)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692580" y="2863554"/>
            <a:ext cx="466612" cy="0"/>
          </a:xfrm>
          <a:prstGeom prst="line">
            <a:avLst/>
          </a:prstGeom>
          <a:ln w="1905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378645" y="1992299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381646" y="224559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642642" y="2011608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2</a:t>
            </a:r>
            <a:endParaRPr lang="en-US" sz="105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Curved Down Arrow 79"/>
          <p:cNvSpPr/>
          <p:nvPr/>
        </p:nvSpPr>
        <p:spPr>
          <a:xfrm>
            <a:off x="1267712" y="2885592"/>
            <a:ext cx="1587027" cy="252033"/>
          </a:xfrm>
          <a:prstGeom prst="curved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1189211" y="3155048"/>
            <a:ext cx="189304" cy="190278"/>
          </a:xfrm>
          <a:prstGeom prst="ellipse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2623331" y="3700110"/>
            <a:ext cx="334182" cy="212284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595563" y="3729644"/>
            <a:ext cx="348881" cy="135125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616329" y="3856500"/>
            <a:ext cx="331659" cy="70181"/>
          </a:xfrm>
          <a:prstGeom prst="straightConnector1">
            <a:avLst/>
          </a:prstGeom>
          <a:ln w="19050" cap="rnd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839704" y="3778679"/>
            <a:ext cx="319223" cy="261610"/>
            <a:chOff x="4059441" y="3663907"/>
            <a:chExt cx="319223" cy="26161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101875" y="3702641"/>
              <a:ext cx="180380" cy="0"/>
            </a:xfrm>
            <a:prstGeom prst="line">
              <a:avLst/>
            </a:prstGeom>
            <a:ln w="190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059441" y="3663907"/>
              <a:ext cx="3192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Sans" panose="020B0602030504020204" pitchFamily="34" charset="0"/>
                </a:rPr>
                <a:t>1</a:t>
              </a:r>
            </a:p>
          </p:txBody>
        </p:sp>
      </p:grpSp>
      <p:sp>
        <p:nvSpPr>
          <p:cNvPr id="94" name="Rectangle 93"/>
          <p:cNvSpPr/>
          <p:nvPr/>
        </p:nvSpPr>
        <p:spPr>
          <a:xfrm>
            <a:off x="2687887" y="4769255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95" name="Oval 94"/>
          <p:cNvSpPr/>
          <p:nvPr/>
        </p:nvSpPr>
        <p:spPr>
          <a:xfrm>
            <a:off x="1365548" y="4184132"/>
            <a:ext cx="189304" cy="190278"/>
          </a:xfrm>
          <a:prstGeom prst="ellipse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2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2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1.23457E-6 L -0.04513 -0.12654 " pathEditMode="relative" rAng="0" ptsTypes="AA">
                                          <p:cBhvr>
                                            <p:cTn id="68" dur="5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57" y="-63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33333E-6 L -0.09531 -0.1392 " pathEditMode="relative" rAng="0" ptsTypes="AA">
                                          <p:cBhvr>
                                            <p:cTn id="86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74" y="-69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9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44" dur="indefinite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46" dur="indefinite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4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5" dur="indefinite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7" dur="indefinite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9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62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" presetClass="entr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70" dur="indefinite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72" dur="indefinite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0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81" dur="indefinite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" presetID="3" presetClass="emph" presetSubtype="1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83" dur="indefinite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5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0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0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8" fill="hold">
                          <p:stCondLst>
                            <p:cond delay="indefinite"/>
                          </p:stCondLst>
                          <p:childTnLst>
                            <p:par>
                              <p:cTn id="2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4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5" fill="hold">
                          <p:stCondLst>
                            <p:cond delay="indefinite"/>
                          </p:stCondLst>
                          <p:childTnLst>
                            <p:par>
                              <p:cTn id="2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2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4" fill="hold">
                          <p:stCondLst>
                            <p:cond delay="indefinite"/>
                          </p:stCondLst>
                          <p:childTnLst>
                            <p:par>
                              <p:cTn id="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9" fill="hold">
                          <p:stCondLst>
                            <p:cond delay="indefinite"/>
                          </p:stCondLst>
                          <p:childTnLst>
                            <p:par>
                              <p:cTn id="3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1" dur="2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2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7" fill="hold">
                          <p:stCondLst>
                            <p:cond delay="indefinite"/>
                          </p:stCondLst>
                          <p:childTnLst>
                            <p:par>
                              <p:cTn id="3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5" fill="hold">
                          <p:stCondLst>
                            <p:cond delay="indefinite"/>
                          </p:stCondLst>
                          <p:childTnLst>
                            <p:par>
                              <p:cTn id="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23457E-6 L -0.13611 -0.1284 " pathEditMode="relative" rAng="0" ptsTypes="AA">
                                          <p:cBhvr>
                                            <p:cTn id="390" dur="500" spd="-100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06" y="-64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79" grpId="0"/>
          <p:bldP spid="50" grpId="0"/>
          <p:bldP spid="140" grpId="0"/>
          <p:bldP spid="152" grpId="0"/>
          <p:bldP spid="158" grpId="0"/>
          <p:bldP spid="134" grpId="0"/>
          <p:bldP spid="137" grpId="0"/>
          <p:bldP spid="142" grpId="0"/>
          <p:bldP spid="143" grpId="0"/>
          <p:bldP spid="147" grpId="0"/>
          <p:bldP spid="148" grpId="0"/>
          <p:bldP spid="153" grpId="0"/>
          <p:bldP spid="155" grpId="0"/>
          <p:bldP spid="156" grpId="0"/>
          <p:bldP spid="157" grpId="0"/>
          <p:bldP spid="166" grpId="0"/>
          <p:bldP spid="167" grpId="0"/>
          <p:bldP spid="172" grpId="0"/>
          <p:bldP spid="173" grpId="0"/>
          <p:bldP spid="174" grpId="0"/>
          <p:bldP spid="176" grpId="0"/>
          <p:bldP spid="177" grpId="0"/>
          <p:bldP spid="179" grpId="0"/>
          <p:bldP spid="39" grpId="0"/>
          <p:bldP spid="43" grpId="0"/>
          <p:bldP spid="44" grpId="0"/>
          <p:bldP spid="45" grpId="0"/>
          <p:bldP spid="46" grpId="0"/>
          <p:bldP spid="47" grpId="0"/>
          <p:bldP spid="48" grpId="0"/>
          <p:bldP spid="51" grpId="0"/>
          <p:bldP spid="52" grpId="0"/>
          <p:bldP spid="53" grpId="0"/>
          <p:bldP spid="54" grpId="0"/>
          <p:bldP spid="55" grpId="0"/>
          <p:bldP spid="56" grpId="0"/>
          <p:bldP spid="56" grpId="1"/>
          <p:bldP spid="58" grpId="0"/>
          <p:bldP spid="59" grpId="0"/>
          <p:bldP spid="72" grpId="0"/>
          <p:bldP spid="77" grpId="0"/>
          <p:bldP spid="87" grpId="0"/>
          <p:bldP spid="88" grpId="0"/>
          <p:bldP spid="89" grpId="0"/>
          <p:bldP spid="90" grpId="0"/>
          <p:bldP spid="91" grpId="0"/>
          <p:bldP spid="92" grpId="0"/>
          <p:bldP spid="64" grpId="0"/>
          <p:bldP spid="65" grpId="0"/>
          <p:bldP spid="66" grpId="0"/>
          <p:bldP spid="66" grpId="1"/>
          <p:bldP spid="67" grpId="0"/>
          <p:bldP spid="68" grpId="0"/>
          <p:bldP spid="68" grpId="3"/>
          <p:bldP spid="73" grpId="0"/>
          <p:bldP spid="73" grpId="1"/>
          <p:bldP spid="73" grpId="2"/>
          <p:bldP spid="74" grpId="0"/>
          <p:bldP spid="74" grpId="1"/>
          <p:bldP spid="74" grpId="2"/>
          <p:bldP spid="76" grpId="0"/>
          <p:bldP spid="76" grpId="1"/>
          <p:bldP spid="76" grpId="2"/>
          <p:bldP spid="76" grpId="3"/>
          <p:bldP spid="76" grpId="4"/>
          <p:bldP spid="76" grpId="5"/>
          <p:bldP spid="80" grpId="0" animBg="1"/>
          <p:bldP spid="80" grpId="1" animBg="1"/>
          <p:bldP spid="81" grpId="0" animBg="1"/>
          <p:bldP spid="81" grpId="1" animBg="1"/>
          <p:bldP spid="94" grpId="0"/>
          <p:bldP spid="95" grpId="0" animBg="1"/>
          <p:bldP spid="95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1.23457E-6 L -0.04513 -0.12654 " pathEditMode="relative" rAng="0" ptsTypes="AA">
                                          <p:cBhvr>
                                            <p:cTn id="68" dur="500" spd="-100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57" y="-632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33333E-6 L -0.09531 -0.1392 " pathEditMode="relative" rAng="0" ptsTypes="AA">
                                          <p:cBhvr>
                                            <p:cTn id="86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74" y="-69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8" fill="hold">
                          <p:stCondLst>
                            <p:cond delay="indefinite"/>
                          </p:stCondLst>
                          <p:childTnLst>
                            <p:par>
                              <p:cTn id="1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9" presetID="10" presetClass="exit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2" fill="hold">
                          <p:stCondLst>
                            <p:cond delay="indefinite"/>
                          </p:stCondLst>
                          <p:childTnLst>
                            <p:par>
                              <p:cTn id="1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7" fill="hold">
                          <p:stCondLst>
                            <p:cond delay="indefinite"/>
                          </p:stCondLst>
                          <p:childTnLst>
                            <p:par>
                              <p:cTn id="1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3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44" dur="indefinite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46" dur="indefinite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7" fill="hold">
                          <p:stCondLst>
                            <p:cond delay="indefinite"/>
                          </p:stCondLst>
                          <p:childTnLst>
                            <p:par>
                              <p:cTn id="1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9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52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4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5" dur="indefinite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7" dur="indefinite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9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62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1" presetClass="entr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9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70" dur="indefinite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72" dur="indefinite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7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0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81" dur="indefinite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2" presetID="3" presetClass="emph" presetSubtype="1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83" dur="indefinite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4" fill="hold">
                          <p:stCondLst>
                            <p:cond delay="indefinite"/>
                          </p:stCondLst>
                          <p:childTnLst>
                            <p:par>
                              <p:cTn id="1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6" presetID="16" presetClass="entr" presetSubtype="37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9" fill="hold">
                          <p:stCondLst>
                            <p:cond delay="indefinite"/>
                          </p:stCondLst>
                          <p:childTnLst>
                            <p:par>
                              <p:cTn id="1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5" presetID="1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19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0" presetID="16" presetClass="exit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barn(inVertical)">
                                          <p:cBhvr>
                                            <p:cTn id="20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4" fill="hold">
                          <p:stCondLst>
                            <p:cond delay="indefinite"/>
                          </p:stCondLst>
                          <p:childTnLst>
                            <p:par>
                              <p:cTn id="2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8" fill="hold">
                          <p:stCondLst>
                            <p:cond delay="indefinite"/>
                          </p:stCondLst>
                          <p:childTnLst>
                            <p:par>
                              <p:cTn id="2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24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5" fill="hold">
                          <p:stCondLst>
                            <p:cond delay="indefinite"/>
                          </p:stCondLst>
                          <p:childTnLst>
                            <p:par>
                              <p:cTn id="2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3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65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1" fill="hold">
                          <p:stCondLst>
                            <p:cond delay="indefinite"/>
                          </p:stCondLst>
                          <p:childTnLst>
                            <p:par>
                              <p:cTn id="2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0" fill="hold">
                          <p:stCondLst>
                            <p:cond delay="indefinite"/>
                          </p:stCondLst>
                          <p:childTnLst>
                            <p:par>
                              <p:cTn id="2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5" fill="hold">
                          <p:stCondLst>
                            <p:cond delay="indefinite"/>
                          </p:stCondLst>
                          <p:childTnLst>
                            <p:par>
                              <p:cTn id="2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25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4" fill="hold">
                          <p:stCondLst>
                            <p:cond delay="indefinite"/>
                          </p:stCondLst>
                          <p:childTnLst>
                            <p:par>
                              <p:cTn id="3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9" fill="hold">
                          <p:stCondLst>
                            <p:cond delay="indefinite"/>
                          </p:stCondLst>
                          <p:childTnLst>
                            <p:par>
                              <p:cTn id="3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3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4" fill="hold">
                          <p:stCondLst>
                            <p:cond delay="indefinite"/>
                          </p:stCondLst>
                          <p:childTnLst>
                            <p:par>
                              <p:cTn id="3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0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1" dur="25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2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7" fill="hold">
                          <p:stCondLst>
                            <p:cond delay="indefinite"/>
                          </p:stCondLst>
                          <p:childTnLst>
                            <p:par>
                              <p:cTn id="3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9" dur="25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2" dur="25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4" fill="hold">
                          <p:stCondLst>
                            <p:cond delay="indefinite"/>
                          </p:stCondLst>
                          <p:childTnLst>
                            <p:par>
                              <p:cTn id="3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4" fill="hold">
                          <p:stCondLst>
                            <p:cond delay="indefinite"/>
                          </p:stCondLst>
                          <p:childTnLst>
                            <p:par>
                              <p:cTn id="3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5" fill="hold">
                          <p:stCondLst>
                            <p:cond delay="indefinite"/>
                          </p:stCondLst>
                          <p:childTnLst>
                            <p:par>
                              <p:cTn id="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1.23457E-6 L -0.13611 -0.1284 " pathEditMode="relative" rAng="0" ptsTypes="AA">
                                          <p:cBhvr>
                                            <p:cTn id="390" dur="500" spd="-100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06" y="-64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79" grpId="0"/>
          <p:bldP spid="50" grpId="0"/>
          <p:bldP spid="140" grpId="0"/>
          <p:bldP spid="152" grpId="0"/>
          <p:bldP spid="158" grpId="0"/>
          <p:bldP spid="134" grpId="0"/>
          <p:bldP spid="137" grpId="0"/>
          <p:bldP spid="142" grpId="0"/>
          <p:bldP spid="143" grpId="0"/>
          <p:bldP spid="147" grpId="0"/>
          <p:bldP spid="148" grpId="0"/>
          <p:bldP spid="153" grpId="0"/>
          <p:bldP spid="155" grpId="0"/>
          <p:bldP spid="156" grpId="0"/>
          <p:bldP spid="157" grpId="0"/>
          <p:bldP spid="166" grpId="0"/>
          <p:bldP spid="167" grpId="0"/>
          <p:bldP spid="172" grpId="0"/>
          <p:bldP spid="173" grpId="0"/>
          <p:bldP spid="174" grpId="0"/>
          <p:bldP spid="176" grpId="0"/>
          <p:bldP spid="177" grpId="0"/>
          <p:bldP spid="179" grpId="0"/>
          <p:bldP spid="39" grpId="0"/>
          <p:bldP spid="43" grpId="0"/>
          <p:bldP spid="44" grpId="0"/>
          <p:bldP spid="45" grpId="0"/>
          <p:bldP spid="46" grpId="0"/>
          <p:bldP spid="47" grpId="0"/>
          <p:bldP spid="48" grpId="0"/>
          <p:bldP spid="51" grpId="0"/>
          <p:bldP spid="52" grpId="0"/>
          <p:bldP spid="53" grpId="0"/>
          <p:bldP spid="54" grpId="0"/>
          <p:bldP spid="55" grpId="0"/>
          <p:bldP spid="56" grpId="0"/>
          <p:bldP spid="56" grpId="1"/>
          <p:bldP spid="58" grpId="0"/>
          <p:bldP spid="59" grpId="0"/>
          <p:bldP spid="72" grpId="0"/>
          <p:bldP spid="77" grpId="0"/>
          <p:bldP spid="87" grpId="0"/>
          <p:bldP spid="88" grpId="0"/>
          <p:bldP spid="89" grpId="0"/>
          <p:bldP spid="90" grpId="0"/>
          <p:bldP spid="91" grpId="0"/>
          <p:bldP spid="92" grpId="0"/>
          <p:bldP spid="64" grpId="0"/>
          <p:bldP spid="65" grpId="0"/>
          <p:bldP spid="66" grpId="0"/>
          <p:bldP spid="66" grpId="1"/>
          <p:bldP spid="67" grpId="0"/>
          <p:bldP spid="68" grpId="0"/>
          <p:bldP spid="68" grpId="3"/>
          <p:bldP spid="73" grpId="0"/>
          <p:bldP spid="73" grpId="1"/>
          <p:bldP spid="73" grpId="2"/>
          <p:bldP spid="74" grpId="0"/>
          <p:bldP spid="74" grpId="1"/>
          <p:bldP spid="74" grpId="2"/>
          <p:bldP spid="76" grpId="0"/>
          <p:bldP spid="76" grpId="1"/>
          <p:bldP spid="76" grpId="2"/>
          <p:bldP spid="76" grpId="3"/>
          <p:bldP spid="76" grpId="4"/>
          <p:bldP spid="76" grpId="5"/>
          <p:bldP spid="80" grpId="0" animBg="1"/>
          <p:bldP spid="80" grpId="1" animBg="1"/>
          <p:bldP spid="81" grpId="0" animBg="1"/>
          <p:bldP spid="81" grpId="1" animBg="1"/>
          <p:bldP spid="94" grpId="0"/>
          <p:bldP spid="95" grpId="0" animBg="1"/>
          <p:bldP spid="95" grpId="1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59185" y="2425257"/>
            <a:ext cx="7348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Here,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58047" y="2317613"/>
            <a:ext cx="906221" cy="569177"/>
            <a:chOff x="2296370" y="4401477"/>
            <a:chExt cx="906221" cy="569177"/>
          </a:xfrm>
        </p:grpSpPr>
        <p:sp>
          <p:nvSpPr>
            <p:cNvPr id="61" name="Rectangle 60"/>
            <p:cNvSpPr/>
            <p:nvPr/>
          </p:nvSpPr>
          <p:spPr>
            <a:xfrm>
              <a:off x="2296370" y="4401477"/>
              <a:ext cx="3762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a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97147" y="4662877"/>
              <a:ext cx="4732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b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366052" y="4690204"/>
              <a:ext cx="720150" cy="17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549157" y="4415839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–</a:t>
              </a:r>
              <a:endPara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29385" y="4415839"/>
              <a:ext cx="4732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7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b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2</a:t>
              </a:r>
              <a:endPara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2044352" y="2425257"/>
            <a:ext cx="2240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is an rational number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64518" y="2801125"/>
            <a:ext cx="14610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This implies,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919142" y="2790320"/>
                <a:ext cx="2880321" cy="32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10</m:t>
                        </m:r>
                      </m:e>
                    </m:rad>
                    <m:r>
                      <a:rPr lang="en-US" sz="1400" b="1" i="1">
                        <a:solidFill>
                          <a:schemeClr val="bg1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 is also rational number.</a:t>
                </a: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42" y="2790320"/>
                <a:ext cx="2880321" cy="329386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59185" y="3119226"/>
                <a:ext cx="4527524" cy="32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But, we know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 is an irrational number </a:t>
                </a: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85" y="3119226"/>
                <a:ext cx="4527524" cy="329386"/>
              </a:xfrm>
              <a:prstGeom prst="rect">
                <a:avLst/>
              </a:prstGeom>
              <a:blipFill rotWithShape="1">
                <a:blip r:embed="rId7"/>
                <a:stretch>
                  <a:fillRect l="-26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314003" y="4236477"/>
            <a:ext cx="351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59185" y="4221345"/>
                <a:ext cx="3727670" cy="33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2 </m:t>
                        </m:r>
                      </m:e>
                    </m:rad>
                    <m:r>
                      <m:rPr>
                        <m:nor/>
                      </m:rPr>
                      <a:rPr lang="en-US" sz="1400" b="1" i="0" smtClean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  <a:sym typeface="Symbol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5</m:t>
                        </m:r>
                      </m:e>
                    </m:rad>
                    <m:r>
                      <m:rPr>
                        <m:nor/>
                      </m:rPr>
                      <a:rPr lang="en-US" sz="1400" b="1" i="0" smtClean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is an irrational number. </a:t>
                </a: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85" y="4221345"/>
                <a:ext cx="3727670" cy="330732"/>
              </a:xfrm>
              <a:prstGeom prst="rect">
                <a:avLst/>
              </a:prstGeom>
              <a:blipFill rotWithShape="1">
                <a:blip r:embed="rId8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659185" y="3448612"/>
            <a:ext cx="4527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Therefore, there is a contradiction and our assumption is wrong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4003" y="3920877"/>
            <a:ext cx="351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59185" y="3905745"/>
                <a:ext cx="3727670" cy="33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2 </m:t>
                        </m:r>
                      </m:e>
                    </m:rad>
                    <m:r>
                      <m:rPr>
                        <m:nor/>
                      </m:rPr>
                      <a:rPr lang="en-US" sz="1400" b="1" i="0" smtClean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  <a:sym typeface="Symbol"/>
                      </a:rPr>
                      <m:t>+ </m:t>
                    </m:r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 i="0" smtClean="0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  <a:sym typeface="Symbol"/>
                          </a:rPr>
                          <m:t>5</m:t>
                        </m:r>
                      </m:e>
                    </m:rad>
                    <m:r>
                      <m:rPr>
                        <m:nor/>
                      </m:rPr>
                      <a:rPr lang="en-US" sz="1400" b="1" i="0" smtClean="0">
                        <a:solidFill>
                          <a:schemeClr val="bg1"/>
                        </a:solidFill>
                        <a:latin typeface="Century Schoolbook" panose="020406040505050203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is not a  rational number. </a:t>
                </a: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85" y="3905745"/>
                <a:ext cx="3727670" cy="3307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59185" y="4544254"/>
                <a:ext cx="139194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𝐇𝐞𝐧𝐜𝐞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 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𝐏𝐫𝐨𝐯𝐞𝐝</m:t>
                      </m:r>
                      <m:r>
                        <a:rPr lang="en-US" sz="1400" b="1" i="0" smtClean="0">
                          <a:solidFill>
                            <a:schemeClr val="bg1"/>
                          </a:solidFill>
                          <a:latin typeface="Cambria Math"/>
                          <a:sym typeface="Symbol"/>
                        </a:rPr>
                        <m:t>.</m:t>
                      </m:r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85" y="4544254"/>
                <a:ext cx="1391944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94945" y="792553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7735" y="375151"/>
                <a:ext cx="4262189" cy="33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Prove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panose="02040604050505020304" pitchFamily="18" charset="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sz="1400" b="1">
                        <a:solidFill>
                          <a:srgbClr val="00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Schoolbook" panose="02040604050505020304" pitchFamily="18" charset="0"/>
                      </a:rPr>
                      <m:t> + </m:t>
                    </m:r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panose="020406040505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is an irrational number.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5" y="375151"/>
                <a:ext cx="4262189" cy="330732"/>
              </a:xfrm>
              <a:prstGeom prst="rect">
                <a:avLst/>
              </a:prstGeom>
              <a:blipFill rotWithShape="1">
                <a:blip r:embed="rId11"/>
                <a:stretch>
                  <a:fillRect l="-429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4016" y="256300"/>
            <a:ext cx="657843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66725" y="771550"/>
                <a:ext cx="4792206" cy="33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Let  us assume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panose="02040604050505020304" pitchFamily="18" charset="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sz="14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Schoolbook" panose="02040604050505020304" pitchFamily="18" charset="0"/>
                      </a:rPr>
                      <m:t> + </m:t>
                    </m:r>
                    <m:rad>
                      <m:radPr>
                        <m:degHide m:val="on"/>
                        <m:ctrlPr>
                          <a:rPr lang="en-US" sz="1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panose="02040604050505020304" pitchFamily="18" charset="0"/>
                          </a:rPr>
                          <m:t>5</m:t>
                        </m:r>
                      </m:e>
                    </m:rad>
                    <m:r>
                      <a:rPr lang="en-US" sz="1400" b="1" i="1">
                        <a:solidFill>
                          <a:srgbClr val="00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 is a rational number. 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771550"/>
                <a:ext cx="4792206" cy="330732"/>
              </a:xfrm>
              <a:prstGeom prst="rect">
                <a:avLst/>
              </a:prstGeom>
              <a:blipFill rotWithShape="1">
                <a:blip r:embed="rId12"/>
                <a:stretch>
                  <a:fillRect l="-3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1549716" y="1313704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48113" y="154985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281058" y="144705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16692" y="1432175"/>
                <a:ext cx="854565" cy="337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bg1"/>
                              </a:solidFill>
                              <a:latin typeface="Century Schoolbook" panose="02040604050505020304" pitchFamily="18" charset="0"/>
                            </a:rPr>
                            <m:t>2</m:t>
                          </m:r>
                        </m:e>
                      </m:rad>
                      <m:r>
                        <m:rPr>
                          <m:nor/>
                        </m:rPr>
                        <a:rPr lang="en-US" sz="1400" b="1" i="0" dirty="0" smtClean="0">
                          <a:solidFill>
                            <a:schemeClr val="bg1"/>
                          </a:solidFill>
                          <a:latin typeface="Century Schoolbook" panose="02040604050505020304" pitchFamily="18" charset="0"/>
                        </a:rPr>
                        <m:t> +</m:t>
                      </m:r>
                      <m:r>
                        <a:rPr lang="en-US" sz="140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1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bg1"/>
                              </a:solidFill>
                              <a:latin typeface="Century Schoolbook" panose="020406040505050203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2" y="1432175"/>
                <a:ext cx="854565" cy="33752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1974876" y="1425714"/>
            <a:ext cx="1574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(where 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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0)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72495" y="1065131"/>
            <a:ext cx="4983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So, there exist  co-prime integers 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 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such that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266373" y="1776815"/>
            <a:ext cx="2996131" cy="583210"/>
            <a:chOff x="258753" y="4493822"/>
            <a:chExt cx="2996131" cy="583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1370282" y="4613674"/>
                  <a:ext cx="559064" cy="3371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sz="1400" b="1" i="0" smtClean="0">
                                <a:solidFill>
                                  <a:schemeClr val="bg1"/>
                                </a:solidFill>
                                <a:latin typeface="Century Schoolbook" panose="02040604050505020304" pitchFamily="18" charset="0"/>
                                <a:sym typeface="Symbol"/>
                              </a:rPr>
                              <m:t>10</m:t>
                            </m:r>
                          </m:e>
                        </m:rad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282" y="4613674"/>
                  <a:ext cx="559064" cy="3371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>
              <a:off x="1971866" y="4624479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=</a:t>
              </a:r>
              <a:endPara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357716" y="4493822"/>
              <a:ext cx="3762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a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85652" y="4769255"/>
              <a:ext cx="2872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  <a:endPara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2388311" y="4792074"/>
              <a:ext cx="795495" cy="170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2601450" y="4508184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–</a:t>
              </a:r>
              <a:endPara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781678" y="4508184"/>
              <a:ext cx="4732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7</a:t>
              </a:r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b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2</a:t>
              </a:r>
              <a:endPara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8753" y="4625239"/>
              <a:ext cx="3510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  <a:sym typeface="Symbol"/>
                </a:rPr>
                <a:t></a:t>
              </a:r>
              <a:endPara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687887" y="4769255"/>
              <a:ext cx="3626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b</a:t>
              </a:r>
              <a:r>
                <a: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2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1583170" y="1602431"/>
            <a:ext cx="2160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93827E-7 L -1.94444E-6 0.5037 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19753E-6 L 0.12014 -0.1043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7" y="-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7" grpId="0"/>
      <p:bldP spid="68" grpId="0"/>
      <p:bldP spid="69" grpId="0"/>
      <p:bldP spid="70" grpId="0"/>
      <p:bldP spid="71" grpId="0"/>
      <p:bldP spid="73" grpId="0"/>
      <p:bldP spid="83" grpId="0"/>
      <p:bldP spid="84" grpId="0"/>
      <p:bldP spid="85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362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23875" y="477542"/>
                <a:ext cx="4072126" cy="33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Let us assume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𝟑</m:t>
                        </m:r>
                      </m:deg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</a:rPr>
                  <a:t> is a rational number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477542"/>
                <a:ext cx="4072126" cy="330732"/>
              </a:xfrm>
              <a:prstGeom prst="rect">
                <a:avLst/>
              </a:prstGeom>
              <a:blipFill rotWithShape="1">
                <a:blip r:embed="rId3"/>
                <a:stretch>
                  <a:fillRect l="-449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542199" y="765610"/>
            <a:ext cx="47498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So, there exist co-prime integers </a:t>
            </a:r>
            <a:r>
              <a:rPr lang="en-US" sz="13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3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and </a:t>
            </a:r>
            <a:r>
              <a:rPr lang="en-US" sz="13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3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where </a:t>
            </a:r>
            <a:r>
              <a:rPr lang="en-US" sz="13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3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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1647017" y="1097136"/>
                <a:ext cx="404703" cy="339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1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𝟑</m:t>
                          </m:r>
                        </m:deg>
                        <m:e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bg1"/>
                              </a:solidFill>
                              <a:latin typeface="Century Schoolbook" panose="020406040505050203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017" y="1097136"/>
                <a:ext cx="404703" cy="3399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/>
          <p:cNvSpPr/>
          <p:nvPr/>
        </p:nvSpPr>
        <p:spPr>
          <a:xfrm>
            <a:off x="2269347" y="1007969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267744" y="1252679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cxnSp>
        <p:nvCxnSpPr>
          <p:cNvPr id="146" name="Straight Connector 145"/>
          <p:cNvCxnSpPr/>
          <p:nvPr/>
        </p:nvCxnSpPr>
        <p:spPr>
          <a:xfrm>
            <a:off x="2310069" y="1308109"/>
            <a:ext cx="2015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984180" y="110845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19780" y="1492733"/>
            <a:ext cx="28253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Cubing on both sides, we get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692454" y="239452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984180" y="23854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260158" y="2280723"/>
            <a:ext cx="4066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2251251" y="2505911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2323512" y="2542291"/>
            <a:ext cx="2225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597308" y="2394526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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16590" y="2394526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09727" y="23854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82444" y="2280723"/>
            <a:ext cx="469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373537" y="2509086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3433008" y="2542291"/>
            <a:ext cx="238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59434" y="2729980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77803" y="2729980"/>
            <a:ext cx="2611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 divides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3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  5 divides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59434" y="299765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77803" y="2997655"/>
            <a:ext cx="1742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 is a factor of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55776" y="3691538"/>
            <a:ext cx="1224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…from (1)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77803" y="3268170"/>
            <a:ext cx="4978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Let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65075" y="3268170"/>
            <a:ext cx="30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a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579585" y="326817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09092" y="3268170"/>
            <a:ext cx="386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c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9434" y="369153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325707" y="3691538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3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579585" y="369153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49548" y="3576179"/>
            <a:ext cx="384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c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93638" y="3790427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868843" y="3855382"/>
            <a:ext cx="3506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59434" y="419297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25707" y="4192971"/>
            <a:ext cx="370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3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579585" y="419297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845317" y="4065387"/>
            <a:ext cx="302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191068" y="4289159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1906784" y="4354114"/>
            <a:ext cx="9737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014193" y="4065387"/>
            <a:ext cx="302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199004" y="4065387"/>
            <a:ext cx="302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75967" y="4065387"/>
            <a:ext cx="302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60778" y="4065387"/>
            <a:ext cx="536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c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59434" y="461449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21914" y="4525721"/>
            <a:ext cx="4066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313007" y="4736623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356543" y="4787289"/>
            <a:ext cx="21179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579585" y="461449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45927" y="4614499"/>
            <a:ext cx="4555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c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3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035482" y="309684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74164" y="3096843"/>
            <a:ext cx="26422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 divides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3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  5 divides 5.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035482" y="336057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374164" y="3360573"/>
            <a:ext cx="17074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 is a factor of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b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081633" y="3360573"/>
            <a:ext cx="66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… (3)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375640" y="3613149"/>
            <a:ext cx="1800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From (2) and (3)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375640" y="3860550"/>
            <a:ext cx="3168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 is a common factor of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b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35482" y="412478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379006" y="4124781"/>
            <a:ext cx="2494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a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 and </a:t>
            </a:r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b</a:t>
            </a:r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 are not co-prime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035482" y="441114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79006" y="4411149"/>
            <a:ext cx="2494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our assumption is wrong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035482" y="4691767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4410756" y="4691767"/>
                <a:ext cx="2782249" cy="331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1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𝟑</m:t>
                        </m:r>
                      </m:deg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chemeClr val="bg1"/>
                            </a:solidFill>
                            <a:latin typeface="Century Schoolbook" panose="02040604050505020304" pitchFamily="18" charset="0"/>
                          </a:rPr>
                          <m:t>5</m:t>
                        </m:r>
                      </m:e>
                    </m:rad>
                    <m:r>
                      <a:rPr lang="en-US" sz="1400" b="1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  <a:latin typeface="Century Schoolbook" panose="02040604050505020304" pitchFamily="18" charset="0"/>
                    <a:sym typeface="Symbol"/>
                  </a:rPr>
                  <a:t> is an irrational number.</a:t>
                </a:r>
                <a:endParaRPr lang="en-US" sz="1400" b="1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56" y="4691767"/>
                <a:ext cx="2782249" cy="331694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94945" y="489020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016" y="28478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538788" y="174311"/>
                <a:ext cx="4217072" cy="33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608"/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Prove that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1400" b="1" i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1400" b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𝟑</m:t>
                        </m:r>
                      </m:deg>
                      <m:e>
                        <m:r>
                          <m:rPr>
                            <m:nor/>
                          </m:rPr>
                          <a:rPr lang="en-US" sz="1400" b="1">
                            <a:solidFill>
                              <a:srgbClr val="00FF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entury Schoolbook" panose="020406040505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1400" b="1" dirty="0">
                    <a:solidFill>
                      <a:srgbClr val="00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Schoolbook" panose="02040604050505020304" pitchFamily="18" charset="0"/>
                  </a:rPr>
                  <a:t> is an irrational number. </a:t>
                </a:r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88" y="174311"/>
                <a:ext cx="4217072" cy="330732"/>
              </a:xfrm>
              <a:prstGeom prst="rect">
                <a:avLst/>
              </a:prstGeom>
              <a:blipFill rotWithShape="1">
                <a:blip r:embed="rId6"/>
                <a:stretch>
                  <a:fillRect l="-434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542199" y="1117519"/>
            <a:ext cx="1154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such that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21823" y="1896379"/>
            <a:ext cx="2539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[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376623" y="1764477"/>
            <a:ext cx="306495" cy="561068"/>
            <a:chOff x="2376623" y="1992299"/>
            <a:chExt cx="306495" cy="561068"/>
          </a:xfrm>
        </p:grpSpPr>
        <p:sp>
          <p:nvSpPr>
            <p:cNvPr id="115" name="Rectangle 114"/>
            <p:cNvSpPr/>
            <p:nvPr/>
          </p:nvSpPr>
          <p:spPr>
            <a:xfrm>
              <a:off x="2378226" y="1992299"/>
              <a:ext cx="3048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a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376623" y="224559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i="1" dirty="0">
                  <a:solidFill>
                    <a:schemeClr val="bg1"/>
                  </a:solidFill>
                  <a:latin typeface="Century Schoolbook" panose="02040604050505020304" pitchFamily="18" charset="0"/>
                </a:rPr>
                <a:t>b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418948" y="2281026"/>
              <a:ext cx="20151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/>
          <p:cNvSpPr/>
          <p:nvPr/>
        </p:nvSpPr>
        <p:spPr>
          <a:xfrm>
            <a:off x="1984180" y="19011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=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11916" y="1769396"/>
            <a:ext cx="628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[  ]</a:t>
            </a:r>
            <a:endParaRPr lang="en-US" sz="12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643016" y="1783786"/>
            <a:ext cx="266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3</a:t>
            </a:r>
            <a:endParaRPr lang="en-US" sz="105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1009" y="1889916"/>
            <a:ext cx="3510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1494706" y="1881695"/>
                <a:ext cx="367702" cy="338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1400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𝟑</m:t>
                          </m:r>
                        </m:deg>
                        <m:e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bg1"/>
                              </a:solidFill>
                              <a:latin typeface="Century Schoolbook" panose="020406040505050203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1400" b="1" baseline="30000" dirty="0">
                  <a:solidFill>
                    <a:schemeClr val="bg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06" y="1881695"/>
                <a:ext cx="367702" cy="338426"/>
              </a:xfrm>
              <a:prstGeom prst="rect">
                <a:avLst/>
              </a:prstGeom>
              <a:blipFill rotWithShape="1">
                <a:blip r:embed="rId7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1766538" y="1896379"/>
            <a:ext cx="326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]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378645" y="1764477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a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381646" y="201776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642642" y="1783786"/>
            <a:ext cx="2616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3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496893" y="1930785"/>
            <a:ext cx="533397" cy="262818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908673" y="2390079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entury Schoolbook" panose="02040604050505020304" pitchFamily="18" charset="0"/>
              </a:rPr>
              <a:t>b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3396922" y="2499742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5</a:t>
            </a:r>
            <a:endParaRPr lang="en-US" sz="1400" b="1" baseline="300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775146" y="3571552"/>
            <a:ext cx="595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(    )</a:t>
            </a:r>
            <a:r>
              <a:rPr lang="en-US" sz="1400" b="1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3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830178" y="2355197"/>
            <a:ext cx="715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… (1)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2942900" y="2326881"/>
            <a:ext cx="790922" cy="464590"/>
          </a:xfrm>
          <a:prstGeom prst="roundRect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23928" y="3250731"/>
            <a:ext cx="0" cy="17488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2250641" y="4127715"/>
            <a:ext cx="189304" cy="190278"/>
          </a:xfrm>
          <a:prstGeom prst="ellipse">
            <a:avLst/>
          </a:prstGeom>
          <a:noFill/>
          <a:ln w="12700">
            <a:solidFill>
              <a:srgbClr val="00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632876" y="3007990"/>
            <a:ext cx="668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entury Schoolbook" panose="02040604050505020304" pitchFamily="18" charset="0"/>
                <a:sym typeface="Symbol"/>
              </a:rPr>
              <a:t>… (2)</a:t>
            </a:r>
            <a:endParaRPr lang="en-US" sz="1400" b="1" i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1926924" y="4177573"/>
            <a:ext cx="121806" cy="9780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2271867" y="4402944"/>
            <a:ext cx="121806" cy="97804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6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4.5679E-6 L 0.02222 -0.14877 " pathEditMode="relative" rAng="0" ptsTypes="AA">
                                          <p:cBhvr>
                                            <p:cTn id="70" dur="50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11" y="-743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8.64198E-7 L -0.01198 -0.1429 " pathEditMode="relative" rAng="0" ptsTypes="AA">
                                          <p:cBhvr>
                                            <p:cTn id="88" dur="500" spd="-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08" y="-716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0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24" dur="indefinite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26" dur="indefinite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3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34" dur="indefinite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36" dur="indefinite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48" dur="indefinit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0" dur="indefinite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7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8" dur="indefinit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3" presetClass="emph" presetSubtype="1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60" dur="indefinite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1" presetClass="exit" presetSubtype="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37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0.00309 L -0.01875 0.02068 C -0.0217 0.025 -0.02725 0.02839 -0.03142 0.02593 C -0.03732 0.02346 -0.03958 0.01636 -0.04218 0.00926 L -0.05087 -0.02253 " pathEditMode="relative" rAng="934241" ptsTypes="FffFF">
                                          <p:cBhvr>
                                            <p:cTn id="193" dur="500" spd="-100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30" y="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37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4 -0.00092 L 0.00486 0.03581 C 0.00746 0.04599 0.01007 0.05124 0.01493 0.05494 C 0.02135 0.0571 0.02552 0.05494 0.03038 0.05 L 0.05034 0.02778 " pathEditMode="relative" rAng="1023520" ptsTypes="FffFF">
                                          <p:cBhvr>
                                            <p:cTn id="197" dur="500" spd="-100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61" y="35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8" fill="hold">
                          <p:stCondLst>
                            <p:cond delay="indefinite"/>
                          </p:stCondLst>
                          <p:childTnLst>
                            <p:par>
                              <p:cTn id="2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0" fill="hold">
                          <p:stCondLst>
                            <p:cond delay="indefinite"/>
                          </p:stCondLst>
                          <p:childTnLst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8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8" fill="hold">
                          <p:stCondLst>
                            <p:cond delay="indefinite"/>
                          </p:stCondLst>
                          <p:childTnLst>
                            <p:par>
                              <p:cTn id="2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7" fill="hold">
                          <p:stCondLst>
                            <p:cond delay="indefinite"/>
                          </p:stCondLst>
                          <p:childTnLst>
                            <p:par>
                              <p:cTn id="2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16" dur="indefinite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18" dur="indefinite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5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46" dur="indefinite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48" dur="indefinite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1.11111E-6 L -0.03125 -0.09074 " pathEditMode="relative" rAng="0" ptsTypes="AA">
                                          <p:cBhvr>
                                            <p:cTn id="354" dur="500" spd="-100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3" y="-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5" fill="hold">
                          <p:stCondLst>
                            <p:cond delay="indefinite"/>
                          </p:stCondLst>
                          <p:childTnLst>
                            <p:par>
                              <p:cTn id="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0" fill="hold">
                          <p:stCondLst>
                            <p:cond delay="indefinite"/>
                          </p:stCondLst>
                          <p:childTnLst>
                            <p:par>
                              <p:cTn id="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4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5" fill="hold">
                          <p:stCondLst>
                            <p:cond delay="indefinite"/>
                          </p:stCondLst>
                          <p:childTnLst>
                            <p:par>
                              <p:cTn id="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0.00185 L 0.09965 -0.1284 " pathEditMode="relative" rAng="0" ptsTypes="AA">
                                          <p:cBhvr>
                                            <p:cTn id="390" dur="500" spd="-100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83" y="-65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3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-4.93827E-7 L 0.07361 -0.10926 " pathEditMode="relative" rAng="0" ptsTypes="AA">
                                          <p:cBhvr>
                                            <p:cTn id="405" dur="500" spd="-100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81" y="-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5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1" fill="hold">
                          <p:stCondLst>
                            <p:cond delay="indefinite"/>
                          </p:stCondLst>
                          <p:childTnLst>
                            <p:par>
                              <p:cTn id="4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5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1" fill="hold">
                          <p:stCondLst>
                            <p:cond delay="indefinite"/>
                          </p:stCondLst>
                          <p:childTnLst>
                            <p:par>
                              <p:cTn id="4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142" grpId="0"/>
          <p:bldP spid="143" grpId="0"/>
          <p:bldP spid="144" grpId="0"/>
          <p:bldP spid="145" grpId="0"/>
          <p:bldP spid="147" grpId="0"/>
          <p:bldP spid="155" grpId="0"/>
          <p:bldP spid="176" grpId="0"/>
          <p:bldP spid="179" grpId="0"/>
          <p:bldP spid="180" grpId="0"/>
          <p:bldP spid="181" grpId="0"/>
          <p:bldP spid="72" grpId="0"/>
          <p:bldP spid="74" grpId="0"/>
          <p:bldP spid="74" grpId="3"/>
          <p:bldP spid="75" grpId="0"/>
          <p:bldP spid="76" grpId="0"/>
          <p:bldP spid="77" grpId="0"/>
          <p:bldP spid="77" grpId="3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1" grpId="1"/>
          <p:bldP spid="91" grpId="2"/>
          <p:bldP spid="92" grpId="0"/>
          <p:bldP spid="94" grpId="0"/>
          <p:bldP spid="95" grpId="0"/>
          <p:bldP spid="96" grpId="0"/>
          <p:bldP spid="97" grpId="0"/>
          <p:bldP spid="98" grpId="0"/>
          <p:bldP spid="98" grpId="1"/>
          <p:bldP spid="100" grpId="0"/>
          <p:bldP spid="101" grpId="0"/>
          <p:bldP spid="102" grpId="0"/>
          <p:bldP spid="103" grpId="0"/>
          <p:bldP spid="104" grpId="0"/>
          <p:bldP spid="105" grpId="0"/>
          <p:bldP spid="106" grpId="0"/>
          <p:bldP spid="106" grpId="1"/>
          <p:bldP spid="108" grpId="0"/>
          <p:bldP spid="109" grpId="0"/>
          <p:bldP spid="109" grpId="1"/>
          <p:bldP spid="110" grpId="0"/>
          <p:bldP spid="111" grpId="0"/>
          <p:bldP spid="112" grpId="0"/>
          <p:bldP spid="113" grpId="0"/>
          <p:bldP spid="116" grpId="0"/>
          <p:bldP spid="117" grpId="0"/>
          <p:bldP spid="118" grpId="0"/>
          <p:bldP spid="119" grpId="0"/>
          <p:bldP spid="120" grpId="0"/>
          <p:bldP spid="121" grpId="0"/>
          <p:bldP spid="122" grpId="0"/>
          <p:bldP spid="123" grpId="0"/>
          <p:bldP spid="124" grpId="0"/>
          <p:bldP spid="71" grpId="0"/>
          <p:bldP spid="73" grpId="0"/>
          <p:bldP spid="114" grpId="0"/>
          <p:bldP spid="68" grpId="0"/>
          <p:bldP spid="69" grpId="0"/>
          <p:bldP spid="127" grpId="0"/>
          <p:bldP spid="128" grpId="0"/>
          <p:bldP spid="129" grpId="0"/>
          <p:bldP spid="130" grpId="0"/>
          <p:bldP spid="131" grpId="0"/>
          <p:bldP spid="131" grpId="1"/>
          <p:bldP spid="132" grpId="0"/>
          <p:bldP spid="133" grpId="0"/>
          <p:bldP spid="133" grpId="1"/>
          <p:bldP spid="133" grpId="2"/>
          <p:bldP spid="134" grpId="0"/>
          <p:bldP spid="134" grpId="1"/>
          <p:bldP spid="134" grpId="2"/>
          <p:bldP spid="135" grpId="0"/>
          <p:bldP spid="135" grpId="1"/>
          <p:bldP spid="135" grpId="2"/>
          <p:bldP spid="135" grpId="3"/>
          <p:bldP spid="135" grpId="4"/>
          <p:bldP spid="135" grpId="5"/>
          <p:bldP spid="136" grpId="0" animBg="1"/>
          <p:bldP spid="136" grpId="1" animBg="1"/>
          <p:bldP spid="137" grpId="0"/>
          <p:bldP spid="137" grpId="1"/>
          <p:bldP spid="139" grpId="0"/>
          <p:bldP spid="139" grpId="1"/>
          <p:bldP spid="141" grpId="0"/>
          <p:bldP spid="141" grpId="1"/>
          <p:bldP spid="141" grpId="2"/>
          <p:bldP spid="148" grpId="0"/>
          <p:bldP spid="150" grpId="0" animBg="1"/>
          <p:bldP spid="150" grpId="1" animBg="1"/>
          <p:bldP spid="152" grpId="0" animBg="1"/>
          <p:bldP spid="152" grpId="1" animBg="1"/>
          <p:bldP spid="1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" fill="hold">
                          <p:stCondLst>
                            <p:cond delay="indefinite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4.5679E-6 L 0.02222 -0.14877 " pathEditMode="relative" rAng="0" ptsTypes="AA">
                                          <p:cBhvr>
                                            <p:cTn id="70" dur="50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11" y="-743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8.64198E-7 L -0.01198 -0.1429 " pathEditMode="relative" rAng="0" ptsTypes="AA">
                                          <p:cBhvr>
                                            <p:cTn id="88" dur="500" spd="-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08" y="-716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0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1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3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24" dur="indefinite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5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26" dur="indefinite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3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34" dur="indefinite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36" dur="indefinite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5" presetID="1" presetClass="entr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48" dur="indefinit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3" presetClass="emph" presetSubtype="1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0" dur="indefinite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1" fill="hold">
                          <p:stCondLst>
                            <p:cond delay="indefinite"/>
                          </p:stCondLst>
                          <p:childTnLst>
                            <p:par>
                              <p:cTn id="1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7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58" dur="indefinit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3" presetClass="emph" presetSubtype="1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160" dur="indefinite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1" fill="hold">
                          <p:stCondLst>
                            <p:cond delay="indefinite"/>
                          </p:stCondLst>
                          <p:childTnLst>
                            <p:par>
                              <p:cTn id="1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6" fill="hold">
                          <p:stCondLst>
                            <p:cond delay="indefinite"/>
                          </p:stCondLst>
                          <p:childTnLst>
                            <p:par>
                              <p:cTn id="1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1" presetClass="exit" presetSubtype="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7" presetID="1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37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0.00309 L -0.01875 0.02068 C -0.0217 0.025 -0.02725 0.02839 -0.03142 0.02593 C -0.03732 0.02346 -0.03958 0.01636 -0.04218 0.00926 L -0.05087 -0.02253 " pathEditMode="relative" rAng="934241" ptsTypes="FffFF">
                                          <p:cBhvr>
                                            <p:cTn id="193" dur="500" spd="-1000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30" y="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37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4 -0.00092 L 0.00486 0.03581 C 0.00746 0.04599 0.01007 0.05124 0.01493 0.05494 C 0.02135 0.0571 0.02552 0.05494 0.03038 0.05 L 0.05034 0.02778 " pathEditMode="relative" rAng="1023520" ptsTypes="FffFF">
                                          <p:cBhvr>
                                            <p:cTn id="197" dur="500" spd="-100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61" y="35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3" fill="hold">
                          <p:stCondLst>
                            <p:cond delay="indefinite"/>
                          </p:stCondLst>
                          <p:childTnLst>
                            <p:par>
                              <p:cTn id="2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8" fill="hold">
                          <p:stCondLst>
                            <p:cond delay="indefinite"/>
                          </p:stCondLst>
                          <p:childTnLst>
                            <p:par>
                              <p:cTn id="2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3" fill="hold">
                          <p:stCondLst>
                            <p:cond delay="indefinite"/>
                          </p:stCondLst>
                          <p:childTnLst>
                            <p:par>
                              <p:cTn id="2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7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8" fill="hold">
                          <p:stCondLst>
                            <p:cond delay="indefinite"/>
                          </p:stCondLst>
                          <p:childTnLst>
                            <p:par>
                              <p:cTn id="2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8" fill="hold">
                          <p:stCondLst>
                            <p:cond delay="indefinite"/>
                          </p:stCondLst>
                          <p:childTnLst>
                            <p:par>
                              <p:cTn id="2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3" fill="hold">
                          <p:stCondLst>
                            <p:cond delay="indefinite"/>
                          </p:stCondLst>
                          <p:childTnLst>
                            <p:par>
                              <p:cTn id="2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8" fill="hold">
                          <p:stCondLst>
                            <p:cond delay="indefinite"/>
                          </p:stCondLst>
                          <p:childTnLst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3" fill="hold">
                          <p:stCondLst>
                            <p:cond delay="indefinite"/>
                          </p:stCondLst>
                          <p:childTnLst>
                            <p:par>
                              <p:cTn id="2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0" fill="hold">
                          <p:stCondLst>
                            <p:cond delay="indefinite"/>
                          </p:stCondLst>
                          <p:childTnLst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8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8" fill="hold">
                          <p:stCondLst>
                            <p:cond delay="indefinite"/>
                          </p:stCondLst>
                          <p:childTnLst>
                            <p:par>
                              <p:cTn id="2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4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7" fill="hold">
                          <p:stCondLst>
                            <p:cond delay="indefinite"/>
                          </p:stCondLst>
                          <p:childTnLst>
                            <p:par>
                              <p:cTn id="2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1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0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8" fill="hold">
                          <p:stCondLst>
                            <p:cond delay="indefinite"/>
                          </p:stCondLst>
                          <p:childTnLst>
                            <p:par>
                              <p:cTn id="3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3" fill="hold">
                          <p:stCondLst>
                            <p:cond delay="indefinite"/>
                          </p:stCondLst>
                          <p:childTnLst>
                            <p:par>
                              <p:cTn id="3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5" presetID="3" presetClass="emph" presetSubtype="1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16" dur="indefinite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7" presetID="3" presetClass="emph" presetSubtype="1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18" dur="indefinite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rgbClr val="FF0066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9" fill="hold">
                          <p:stCondLst>
                            <p:cond delay="indefinite"/>
                          </p:stCondLst>
                          <p:childTnLst>
                            <p:par>
                              <p:cTn id="3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3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5" presetID="3" presetClass="emph" presetSubtype="1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46" dur="indefinite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7" presetID="3" presetClass="emph" presetSubtype="1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 override="childStyle">
                                            <p:cTn id="348" dur="indefinite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p:clrVal>
                                              <a:schemeClr val="bg1"/>
                                            </p:clrVal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3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1.11111E-6 L -0.03125 -0.09074 " pathEditMode="relative" rAng="0" ptsTypes="AA">
                                          <p:cBhvr>
                                            <p:cTn id="354" dur="500" spd="-100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63" y="-4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5" fill="hold">
                          <p:stCondLst>
                            <p:cond delay="indefinite"/>
                          </p:stCondLst>
                          <p:childTnLst>
                            <p:par>
                              <p:cTn id="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0" fill="hold">
                          <p:stCondLst>
                            <p:cond delay="indefinite"/>
                          </p:stCondLst>
                          <p:childTnLst>
                            <p:par>
                              <p:cTn id="3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9" fill="hold">
                          <p:stCondLst>
                            <p:cond delay="indefinite"/>
                          </p:stCondLst>
                          <p:childTnLst>
                            <p:par>
                              <p:cTn id="3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7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8" fill="hold">
                          <p:stCondLst>
                            <p:cond delay="indefinite"/>
                          </p:stCondLst>
                          <p:childTnLst>
                            <p:par>
                              <p:cTn id="3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4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5" fill="hold">
                          <p:stCondLst>
                            <p:cond delay="indefinite"/>
                          </p:stCondLst>
                          <p:childTnLst>
                            <p:par>
                              <p:cTn id="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38889E-6 0.00185 L 0.09965 -0.1284 " pathEditMode="relative" rAng="0" ptsTypes="AA">
                                          <p:cBhvr>
                                            <p:cTn id="390" dur="500" spd="-1000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83" y="-65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3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5" fill="hold">
                          <p:stCondLst>
                            <p:cond delay="indefinite"/>
                          </p:stCondLst>
                          <p:childTnLst>
                            <p:par>
                              <p:cTn id="3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0" fill="hold">
                          <p:stCondLst>
                            <p:cond delay="indefinite"/>
                          </p:stCondLst>
                          <p:childTnLst>
                            <p:par>
                              <p:cTn id="4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4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-4.93827E-7 L 0.07361 -0.10926 " pathEditMode="relative" rAng="0" ptsTypes="AA">
                                          <p:cBhvr>
                                            <p:cTn id="405" dur="500" spd="-1000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81" y="-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6" fill="hold">
                          <p:stCondLst>
                            <p:cond delay="indefinite"/>
                          </p:stCondLst>
                          <p:childTnLst>
                            <p:par>
                              <p:cTn id="4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1" fill="hold">
                          <p:stCondLst>
                            <p:cond delay="indefinite"/>
                          </p:stCondLst>
                          <p:childTnLst>
                            <p:par>
                              <p:cTn id="4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6" fill="hold">
                          <p:stCondLst>
                            <p:cond delay="indefinite"/>
                          </p:stCondLst>
                          <p:childTnLst>
                            <p:par>
                              <p:cTn id="4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1" fill="hold">
                          <p:stCondLst>
                            <p:cond delay="indefinite"/>
                          </p:stCondLst>
                          <p:childTnLst>
                            <p:par>
                              <p:cTn id="4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5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6" fill="hold">
                          <p:stCondLst>
                            <p:cond delay="indefinite"/>
                          </p:stCondLst>
                          <p:childTnLst>
                            <p:par>
                              <p:cTn id="4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0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1" fill="hold">
                          <p:stCondLst>
                            <p:cond delay="indefinite"/>
                          </p:stCondLst>
                          <p:childTnLst>
                            <p:par>
                              <p:cTn id="4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5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0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1" fill="hold">
                          <p:stCondLst>
                            <p:cond delay="indefinite"/>
                          </p:stCondLst>
                          <p:childTnLst>
                            <p:par>
                              <p:cTn id="4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5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5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6" fill="hold">
                          <p:stCondLst>
                            <p:cond delay="indefinite"/>
                          </p:stCondLst>
                          <p:childTnLst>
                            <p:par>
                              <p:cTn id="4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1" fill="hold">
                          <p:stCondLst>
                            <p:cond delay="indefinite"/>
                          </p:stCondLst>
                          <p:childTnLst>
                            <p:par>
                              <p:cTn id="4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6" fill="hold">
                          <p:stCondLst>
                            <p:cond delay="indefinite"/>
                          </p:stCondLst>
                          <p:childTnLst>
                            <p:par>
                              <p:cTn id="4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0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1" fill="hold">
                          <p:stCondLst>
                            <p:cond delay="indefinite"/>
                          </p:stCondLst>
                          <p:childTnLst>
                            <p:par>
                              <p:cTn id="4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" grpId="0"/>
          <p:bldP spid="142" grpId="0"/>
          <p:bldP spid="143" grpId="0"/>
          <p:bldP spid="144" grpId="0"/>
          <p:bldP spid="145" grpId="0"/>
          <p:bldP spid="147" grpId="0"/>
          <p:bldP spid="155" grpId="0"/>
          <p:bldP spid="176" grpId="0"/>
          <p:bldP spid="179" grpId="0"/>
          <p:bldP spid="180" grpId="0"/>
          <p:bldP spid="181" grpId="0"/>
          <p:bldP spid="72" grpId="0"/>
          <p:bldP spid="74" grpId="0"/>
          <p:bldP spid="74" grpId="3"/>
          <p:bldP spid="75" grpId="0"/>
          <p:bldP spid="76" grpId="0"/>
          <p:bldP spid="77" grpId="0"/>
          <p:bldP spid="77" grpId="3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1" grpId="1"/>
          <p:bldP spid="91" grpId="2"/>
          <p:bldP spid="92" grpId="0"/>
          <p:bldP spid="94" grpId="0"/>
          <p:bldP spid="95" grpId="0"/>
          <p:bldP spid="96" grpId="0"/>
          <p:bldP spid="97" grpId="0"/>
          <p:bldP spid="98" grpId="0"/>
          <p:bldP spid="98" grpId="1"/>
          <p:bldP spid="100" grpId="0"/>
          <p:bldP spid="101" grpId="0"/>
          <p:bldP spid="102" grpId="0"/>
          <p:bldP spid="103" grpId="0"/>
          <p:bldP spid="104" grpId="0"/>
          <p:bldP spid="105" grpId="0"/>
          <p:bldP spid="106" grpId="0"/>
          <p:bldP spid="106" grpId="1"/>
          <p:bldP spid="108" grpId="0"/>
          <p:bldP spid="109" grpId="0"/>
          <p:bldP spid="109" grpId="1"/>
          <p:bldP spid="110" grpId="0"/>
          <p:bldP spid="111" grpId="0"/>
          <p:bldP spid="112" grpId="0"/>
          <p:bldP spid="113" grpId="0"/>
          <p:bldP spid="116" grpId="0"/>
          <p:bldP spid="117" grpId="0"/>
          <p:bldP spid="118" grpId="0"/>
          <p:bldP spid="119" grpId="0"/>
          <p:bldP spid="120" grpId="0"/>
          <p:bldP spid="121" grpId="0"/>
          <p:bldP spid="122" grpId="0"/>
          <p:bldP spid="123" grpId="0"/>
          <p:bldP spid="124" grpId="0"/>
          <p:bldP spid="71" grpId="0"/>
          <p:bldP spid="73" grpId="0"/>
          <p:bldP spid="114" grpId="0"/>
          <p:bldP spid="68" grpId="0"/>
          <p:bldP spid="69" grpId="0"/>
          <p:bldP spid="127" grpId="0"/>
          <p:bldP spid="128" grpId="0"/>
          <p:bldP spid="129" grpId="0"/>
          <p:bldP spid="130" grpId="0"/>
          <p:bldP spid="131" grpId="0"/>
          <p:bldP spid="131" grpId="1"/>
          <p:bldP spid="132" grpId="0"/>
          <p:bldP spid="133" grpId="0"/>
          <p:bldP spid="133" grpId="1"/>
          <p:bldP spid="133" grpId="2"/>
          <p:bldP spid="134" grpId="0"/>
          <p:bldP spid="134" grpId="1"/>
          <p:bldP spid="134" grpId="2"/>
          <p:bldP spid="135" grpId="0"/>
          <p:bldP spid="135" grpId="1"/>
          <p:bldP spid="135" grpId="2"/>
          <p:bldP spid="135" grpId="3"/>
          <p:bldP spid="135" grpId="4"/>
          <p:bldP spid="135" grpId="5"/>
          <p:bldP spid="136" grpId="0" animBg="1"/>
          <p:bldP spid="136" grpId="1" animBg="1"/>
          <p:bldP spid="137" grpId="0"/>
          <p:bldP spid="137" grpId="1"/>
          <p:bldP spid="139" grpId="0"/>
          <p:bldP spid="139" grpId="1"/>
          <p:bldP spid="141" grpId="0"/>
          <p:bldP spid="141" grpId="1"/>
          <p:bldP spid="141" grpId="2"/>
          <p:bldP spid="148" grpId="0"/>
          <p:bldP spid="150" grpId="0" animBg="1"/>
          <p:bldP spid="150" grpId="1" animBg="1"/>
          <p:bldP spid="152" grpId="0" animBg="1"/>
          <p:bldP spid="152" grpId="1" animBg="1"/>
          <p:bldP spid="154" grpId="0"/>
        </p:bldLst>
      </p:timing>
    </mc:Fallback>
  </mc:AlternateContent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7750</TotalTime>
  <Words>723</Words>
  <Application>Microsoft Office PowerPoint</Application>
  <PresentationFormat>On-screen Show (16:9)</PresentationFormat>
  <Paragraphs>291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Arial Rounded MT Bold</vt:lpstr>
      <vt:lpstr>Book Antiqua</vt:lpstr>
      <vt:lpstr>Bookman Old Style</vt:lpstr>
      <vt:lpstr>Calibri</vt:lpstr>
      <vt:lpstr>Cambria Math</vt:lpstr>
      <vt:lpstr>Century Schoolbook</vt:lpstr>
      <vt:lpstr>Comic Sans MS</vt:lpstr>
      <vt:lpstr>Lucida Sans</vt:lpstr>
      <vt:lpstr>Symbol</vt:lpstr>
      <vt:lpstr>1_Custom Design</vt:lpstr>
      <vt:lpstr>Office Theme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Debashish Nath</cp:lastModifiedBy>
  <cp:revision>1309</cp:revision>
  <dcterms:created xsi:type="dcterms:W3CDTF">2006-08-16T00:00:00Z</dcterms:created>
  <dcterms:modified xsi:type="dcterms:W3CDTF">2024-01-27T07:06:10Z</dcterms:modified>
</cp:coreProperties>
</file>