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4" r:id="rId2"/>
    <p:sldMasterId id="2147483771" r:id="rId3"/>
    <p:sldMasterId id="2147483822" r:id="rId4"/>
    <p:sldMasterId id="2147483839" r:id="rId5"/>
    <p:sldMasterId id="2147483856" r:id="rId6"/>
    <p:sldMasterId id="2147483873" r:id="rId7"/>
  </p:sldMasterIdLst>
  <p:notesMasterIdLst>
    <p:notesMasterId r:id="rId19"/>
  </p:notesMasterIdLst>
  <p:sldIdLst>
    <p:sldId id="424" r:id="rId8"/>
    <p:sldId id="525" r:id="rId9"/>
    <p:sldId id="532" r:id="rId10"/>
    <p:sldId id="534" r:id="rId11"/>
    <p:sldId id="533" r:id="rId12"/>
    <p:sldId id="535" r:id="rId13"/>
    <p:sldId id="526" r:id="rId14"/>
    <p:sldId id="536" r:id="rId15"/>
    <p:sldId id="537" r:id="rId16"/>
    <p:sldId id="538" r:id="rId17"/>
    <p:sldId id="539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FFFF"/>
    <a:srgbClr val="00FFFF"/>
    <a:srgbClr val="FFFF66"/>
    <a:srgbClr val="FF0066"/>
    <a:srgbClr val="008080"/>
    <a:srgbClr val="00FFCC"/>
    <a:srgbClr val="006600"/>
    <a:srgbClr val="339966"/>
    <a:srgbClr val="6600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8" autoAdjust="0"/>
    <p:restoredTop sz="94325" autoAdjust="0"/>
  </p:normalViewPr>
  <p:slideViewPr>
    <p:cSldViewPr>
      <p:cViewPr varScale="1">
        <p:scale>
          <a:sx n="103" d="100"/>
          <a:sy n="103" d="100"/>
        </p:scale>
        <p:origin x="926" y="7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9E84B-431A-4294-A780-5D4691AC936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B16AF-A152-494D-9A38-4AFA82422E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3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4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46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46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46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46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4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4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6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9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082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777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86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127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388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19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54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4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55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06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65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77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84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868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615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246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94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6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16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976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750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287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503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747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937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491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608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69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4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96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6488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328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4744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635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999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4610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121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594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087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8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08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19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925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5135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683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835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7181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868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4455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539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1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945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303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600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2308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1934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662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10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332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85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5841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3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755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70236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8785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9613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6826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267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3347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90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7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2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6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2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5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63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5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33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70746" y="1878416"/>
            <a:ext cx="5202509" cy="13866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/>
              <a:t>LECTURE_10</a:t>
            </a:r>
          </a:p>
        </p:txBody>
      </p:sp>
    </p:spTree>
    <p:extLst>
      <p:ext uri="{BB962C8B-B14F-4D97-AF65-F5344CB8AC3E}">
        <p14:creationId xmlns:p14="http://schemas.microsoft.com/office/powerpoint/2010/main" val="235771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850501" y="872212"/>
            <a:ext cx="4368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(v)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1221254" y="789842"/>
            <a:ext cx="421184" cy="515438"/>
            <a:chOff x="1555685" y="1289239"/>
            <a:chExt cx="421184" cy="515438"/>
          </a:xfrm>
        </p:grpSpPr>
        <p:sp>
          <p:nvSpPr>
            <p:cNvPr id="149" name="Rectangle 148"/>
            <p:cNvSpPr/>
            <p:nvPr/>
          </p:nvSpPr>
          <p:spPr>
            <a:xfrm>
              <a:off x="1604856" y="1289239"/>
              <a:ext cx="2677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6</a:t>
              </a: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1635224" y="1548197"/>
              <a:ext cx="244535" cy="595"/>
            </a:xfrm>
            <a:prstGeom prst="line">
              <a:avLst/>
            </a:prstGeom>
            <a:ln w="19050">
              <a:solidFill>
                <a:srgbClr val="00FFFF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555685" y="1496900"/>
              <a:ext cx="421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15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45093" y="1315294"/>
            <a:ext cx="389850" cy="516709"/>
            <a:chOff x="1013427" y="1370964"/>
            <a:chExt cx="389850" cy="516709"/>
          </a:xfrm>
        </p:grpSpPr>
        <p:sp>
          <p:nvSpPr>
            <p:cNvPr id="158" name="Rectangle 157"/>
            <p:cNvSpPr/>
            <p:nvPr/>
          </p:nvSpPr>
          <p:spPr>
            <a:xfrm>
              <a:off x="1078714" y="1370964"/>
              <a:ext cx="2872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6</a:t>
              </a: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013427" y="1579896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15</a:t>
              </a: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1089943" y="1626226"/>
              <a:ext cx="246888" cy="1191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1577886" y="1400960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67988" y="129761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1900467" y="1570388"/>
            <a:ext cx="218639" cy="2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867988" y="151837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endParaRPr lang="en-US" sz="1400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30629" y="1405723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377027" y="129761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2443037" y="1570604"/>
            <a:ext cx="52950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571340" y="1297619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744761" y="129761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377027" y="151837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endParaRPr lang="en-US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571340" y="1518370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744761" y="151837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977469" y="1405723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279797" y="129761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endParaRPr lang="en-US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3313419" y="1568117"/>
            <a:ext cx="247352" cy="1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235551" y="1518370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10</a:t>
            </a:r>
            <a:endParaRPr lang="en-US" sz="1400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591637" y="1399094"/>
            <a:ext cx="65118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  0.4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5247821" y="3339701"/>
            <a:ext cx="2430987" cy="463305"/>
          </a:xfrm>
          <a:prstGeom prst="roundRect">
            <a:avLst/>
          </a:prstGeom>
          <a:solidFill>
            <a:srgbClr val="FFFFFF">
              <a:alpha val="61961"/>
            </a:srgbClr>
          </a:solidFill>
          <a:ln w="127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To express it as 10</a:t>
            </a:r>
            <a:r>
              <a:rPr lang="en-US" sz="1400" b="1" baseline="30000" dirty="0">
                <a:solidFill>
                  <a:srgbClr val="002060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we need to multiply it by 2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79367" y="2832943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latin typeface="Century Schoolbook" panose="02040604050505020304" pitchFamily="18" charset="0"/>
              </a:rPr>
              <a:t>(vi)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328971" y="2746601"/>
            <a:ext cx="390639" cy="526554"/>
            <a:chOff x="1460916" y="1275742"/>
            <a:chExt cx="390639" cy="526554"/>
          </a:xfrm>
        </p:grpSpPr>
        <p:sp>
          <p:nvSpPr>
            <p:cNvPr id="116" name="Rectangle 115"/>
            <p:cNvSpPr/>
            <p:nvPr/>
          </p:nvSpPr>
          <p:spPr>
            <a:xfrm>
              <a:off x="1461705" y="1275742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35</a:t>
              </a: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1533127" y="1543435"/>
              <a:ext cx="240712" cy="1191"/>
            </a:xfrm>
            <a:prstGeom prst="line">
              <a:avLst/>
            </a:prstGeom>
            <a:ln w="19050">
              <a:solidFill>
                <a:srgbClr val="00FFFF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1460916" y="1494519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50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1342908" y="3306025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35</a:t>
            </a:r>
            <a:endParaRPr lang="en-US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1418961" y="3578794"/>
            <a:ext cx="237744" cy="2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342908" y="3526776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50</a:t>
            </a:r>
            <a:endParaRPr lang="en-US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701206" y="3423375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990130" y="3306025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7</a:t>
            </a:r>
            <a:endParaRPr lang="en-US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2030344" y="3578794"/>
            <a:ext cx="237744" cy="2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1955422" y="3526776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10</a:t>
            </a:r>
            <a:endParaRPr lang="en-US" sz="1400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326036" y="3423375"/>
            <a:ext cx="65118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  0.7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39082" y="843558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7624" y="248694"/>
            <a:ext cx="800960" cy="461687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46634" y="318327"/>
            <a:ext cx="6893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Write down the decimal expansions of the rational numbers which have terminating decimal expansions.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60635" y="1969591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245093" y="1912042"/>
            <a:ext cx="389850" cy="516709"/>
            <a:chOff x="1013427" y="1370964"/>
            <a:chExt cx="389850" cy="516709"/>
          </a:xfrm>
        </p:grpSpPr>
        <p:sp>
          <p:nvSpPr>
            <p:cNvPr id="48" name="Rectangle 47"/>
            <p:cNvSpPr/>
            <p:nvPr/>
          </p:nvSpPr>
          <p:spPr>
            <a:xfrm>
              <a:off x="1078714" y="1370964"/>
              <a:ext cx="2872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6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13427" y="1579896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15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1089943" y="1626226"/>
              <a:ext cx="246888" cy="1191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1579414" y="2014019"/>
            <a:ext cx="65118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  0.4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446122" y="1364874"/>
            <a:ext cx="523972" cy="194328"/>
          </a:xfrm>
          <a:prstGeom prst="roundRect">
            <a:avLst/>
          </a:prstGeom>
          <a:noFill/>
          <a:ln w="127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446122" y="1573907"/>
            <a:ext cx="523972" cy="194328"/>
          </a:xfrm>
          <a:prstGeom prst="roundRect">
            <a:avLst/>
          </a:prstGeom>
          <a:noFill/>
          <a:ln w="127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265290" y="1979811"/>
            <a:ext cx="931249" cy="413512"/>
          </a:xfrm>
          <a:prstGeom prst="roundRect">
            <a:avLst/>
          </a:prstGeom>
          <a:noFill/>
          <a:ln w="19050">
            <a:solidFill>
              <a:srgbClr val="00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43608" y="397311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355231" y="3868537"/>
            <a:ext cx="395217" cy="516709"/>
            <a:chOff x="1014410" y="1370964"/>
            <a:chExt cx="395217" cy="516709"/>
          </a:xfrm>
        </p:grpSpPr>
        <p:sp>
          <p:nvSpPr>
            <p:cNvPr id="61" name="Rectangle 60"/>
            <p:cNvSpPr/>
            <p:nvPr/>
          </p:nvSpPr>
          <p:spPr>
            <a:xfrm>
              <a:off x="1014410" y="1370964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35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19777" y="1579896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50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089943" y="1626226"/>
              <a:ext cx="246888" cy="1191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1717147" y="3970514"/>
            <a:ext cx="65118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  0.7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374445" y="3936306"/>
            <a:ext cx="931249" cy="413512"/>
          </a:xfrm>
          <a:prstGeom prst="roundRect">
            <a:avLst/>
          </a:prstGeom>
          <a:noFill/>
          <a:ln w="19050">
            <a:solidFill>
              <a:srgbClr val="00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93827E-6 L 0.2224 -0.12037 " pathEditMode="relative" rAng="0" ptsTypes="AA">
                                      <p:cBhvr>
                                        <p:cTn id="147" dur="5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8073 -0.1037 " pathEditMode="relative" rAng="0" ptsTypes="AA">
                                      <p:cBhvr>
                                        <p:cTn id="218" dur="5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8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68" grpId="0"/>
      <p:bldP spid="91" grpId="0"/>
      <p:bldP spid="93" grpId="0"/>
      <p:bldP spid="94" grpId="0"/>
      <p:bldP spid="96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10" grpId="0"/>
      <p:bldP spid="111" grpId="0"/>
      <p:bldP spid="112" grpId="0" animBg="1"/>
      <p:bldP spid="112" grpId="1" animBg="1"/>
      <p:bldP spid="113" grpId="0"/>
      <p:bldP spid="119" grpId="0"/>
      <p:bldP spid="121" grpId="0"/>
      <p:bldP spid="122" grpId="0"/>
      <p:bldP spid="123" grpId="0"/>
      <p:bldP spid="125" grpId="0"/>
      <p:bldP spid="126" grpId="0"/>
      <p:bldP spid="46" grpId="0"/>
      <p:bldP spid="55" grpId="0"/>
      <p:bldP spid="55" grpId="1"/>
      <p:bldP spid="56" grpId="0" animBg="1"/>
      <p:bldP spid="56" grpId="1" animBg="1"/>
      <p:bldP spid="57" grpId="0" animBg="1"/>
      <p:bldP spid="57" grpId="1" animBg="1"/>
      <p:bldP spid="58" grpId="0" animBg="1"/>
      <p:bldP spid="59" grpId="0"/>
      <p:bldP spid="64" grpId="0"/>
      <p:bldP spid="64" grpId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247906" y="1041998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2410" y="246647"/>
            <a:ext cx="800960" cy="461687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98446" y="320095"/>
            <a:ext cx="7849636" cy="738664"/>
            <a:chOff x="538788" y="174311"/>
            <a:chExt cx="7849636" cy="738664"/>
          </a:xfrm>
        </p:grpSpPr>
        <p:sp>
          <p:nvSpPr>
            <p:cNvPr id="114" name="Rectangle 113"/>
            <p:cNvSpPr/>
            <p:nvPr/>
          </p:nvSpPr>
          <p:spPr>
            <a:xfrm>
              <a:off x="538788" y="174311"/>
              <a:ext cx="784963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The following real numbers have decimal expansions as given below. In each case, decide whether they are rational or not. If they are rational, and of the form      , </a:t>
              </a:r>
            </a:p>
            <a:p>
              <a:pPr defTabSz="914608"/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what can you say about the prime factors of q ?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663582" y="322743"/>
              <a:ext cx="304892" cy="496049"/>
              <a:chOff x="8116383" y="565286"/>
              <a:chExt cx="304892" cy="49604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116383" y="565286"/>
                <a:ext cx="30489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608"/>
                <a:r>
                  <a:rPr lang="en-US" sz="1400" b="1" dirty="0">
                    <a:solidFill>
                      <a:srgbClr val="00FFFF"/>
                    </a:solidFill>
                    <a:latin typeface="Century Schoolbook" panose="02040604050505020304" pitchFamily="18" charset="0"/>
                  </a:rPr>
                  <a:t>p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117986" y="753558"/>
                <a:ext cx="3016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608"/>
                <a:r>
                  <a:rPr lang="en-US" sz="1400" b="1" dirty="0">
                    <a:solidFill>
                      <a:srgbClr val="00FFFF"/>
                    </a:solidFill>
                    <a:latin typeface="Century Schoolbook" panose="02040604050505020304" pitchFamily="18" charset="0"/>
                  </a:rPr>
                  <a:t>q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8166040" y="849652"/>
                <a:ext cx="205578" cy="0"/>
              </a:xfrm>
              <a:prstGeom prst="line">
                <a:avLst/>
              </a:prstGeom>
              <a:ln w="1905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Rectangle 49"/>
          <p:cNvSpPr/>
          <p:nvPr/>
        </p:nvSpPr>
        <p:spPr>
          <a:xfrm>
            <a:off x="699210" y="104649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latin typeface="Century Schoolbook" panose="02040604050505020304" pitchFamily="18" charset="0"/>
              </a:rPr>
              <a:t>(</a:t>
            </a:r>
            <a:r>
              <a:rPr lang="en-US" sz="1400" b="1" dirty="0" err="1">
                <a:solidFill>
                  <a:srgbClr val="00FFFF"/>
                </a:solidFill>
                <a:latin typeface="Century Schoolbook" panose="02040604050505020304" pitchFamily="18" charset="0"/>
              </a:rPr>
              <a:t>i</a:t>
            </a:r>
            <a:r>
              <a:rPr lang="en-US" sz="1400" b="1" dirty="0">
                <a:solidFill>
                  <a:srgbClr val="00FFFF"/>
                </a:solidFill>
                <a:latin typeface="Century Schoolbook" panose="02040604050505020304" pitchFamily="18" charset="0"/>
              </a:rPr>
              <a:t>) 43.123456789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63389" y="1371863"/>
            <a:ext cx="1362916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43.123456789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2354" y="1705527"/>
            <a:ext cx="34020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045397" y="1754088"/>
            <a:ext cx="3276673" cy="543476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796053" y="3105354"/>
            <a:ext cx="2054374" cy="449679"/>
          </a:xfrm>
          <a:prstGeom prst="roundRect">
            <a:avLst/>
          </a:prstGeom>
          <a:solidFill>
            <a:srgbClr val="FFFFFF">
              <a:alpha val="61961"/>
            </a:srgbClr>
          </a:solidFill>
          <a:ln w="127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Decimal number is terminating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636360" y="3783962"/>
            <a:ext cx="2373760" cy="659996"/>
          </a:xfrm>
          <a:prstGeom prst="roundRect">
            <a:avLst/>
          </a:prstGeom>
          <a:solidFill>
            <a:srgbClr val="00FFFF">
              <a:alpha val="61961"/>
            </a:srgbClr>
          </a:solidFill>
          <a:ln w="127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Hence prime factors of q i.e. denominator will be of the form 2</a:t>
            </a:r>
            <a:r>
              <a:rPr lang="en-US" sz="1400" b="1" baseline="30000" dirty="0">
                <a:solidFill>
                  <a:srgbClr val="002060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5</a:t>
            </a:r>
            <a:r>
              <a:rPr lang="en-US" sz="1400" b="1" baseline="30000" dirty="0">
                <a:solidFill>
                  <a:srgbClr val="002060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29045" y="1732662"/>
            <a:ext cx="3446481" cy="307799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43.123456789 is a rational number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33843" y="1991057"/>
            <a:ext cx="3222399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and </a:t>
            </a:r>
            <a:r>
              <a:rPr lang="en-US" sz="1400" b="1" i="1" dirty="0">
                <a:solidFill>
                  <a:schemeClr val="bg1"/>
                </a:solidFill>
                <a:latin typeface="Georgia" panose="02040502050405020303" pitchFamily="18" charset="0"/>
              </a:rPr>
              <a:t>q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will be in the form of 2</a:t>
            </a:r>
            <a:r>
              <a:rPr lang="en-US" sz="1400" b="1" i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r>
              <a:rPr lang="en-US" sz="1400" b="1" i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31570" y="2503531"/>
            <a:ext cx="2656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latin typeface="Century Schoolbook" panose="02040604050505020304" pitchFamily="18" charset="0"/>
              </a:rPr>
              <a:t>(ii) 0.120120012000120000...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60552" y="2820815"/>
            <a:ext cx="2332732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0.120120012000120000...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60552" y="3099632"/>
            <a:ext cx="4627784" cy="307799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is a non-terminating and non-repeating decimal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2354" y="3460095"/>
            <a:ext cx="34020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122621" y="3490496"/>
            <a:ext cx="4565715" cy="337456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01053" y="3487230"/>
            <a:ext cx="4671268" cy="307799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0.120120012000120000... is not a rational number.</a:t>
            </a:r>
          </a:p>
        </p:txBody>
      </p:sp>
    </p:spTree>
    <p:extLst>
      <p:ext uri="{BB962C8B-B14F-4D97-AF65-F5344CB8AC3E}">
        <p14:creationId xmlns:p14="http://schemas.microsoft.com/office/powerpoint/2010/main" val="221217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0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73" grpId="0"/>
          <p:bldP spid="50" grpId="0"/>
          <p:bldP spid="51" grpId="0"/>
          <p:bldP spid="52" grpId="0"/>
          <p:bldP spid="53" grpId="0" animBg="1"/>
          <p:bldP spid="54" grpId="0" animBg="1"/>
          <p:bldP spid="54" grpId="1" animBg="1"/>
          <p:bldP spid="55" grpId="0" animBg="1"/>
          <p:bldP spid="55" grpId="1" animBg="1"/>
          <p:bldP spid="56" grpId="0"/>
          <p:bldP spid="57" grpId="0"/>
          <p:bldP spid="58" grpId="0"/>
          <p:bldP spid="59" grpId="0"/>
          <p:bldP spid="60" grpId="0"/>
          <p:bldP spid="61" grpId="0"/>
          <p:bldP spid="62" grpId="0" animBg="1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0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73" grpId="0"/>
          <p:bldP spid="50" grpId="0"/>
          <p:bldP spid="51" grpId="0"/>
          <p:bldP spid="52" grpId="0"/>
          <p:bldP spid="53" grpId="0" animBg="1"/>
          <p:bldP spid="54" grpId="0" animBg="1"/>
          <p:bldP spid="54" grpId="1" animBg="1"/>
          <p:bldP spid="55" grpId="0" animBg="1"/>
          <p:bldP spid="55" grpId="1" animBg="1"/>
          <p:bldP spid="56" grpId="0"/>
          <p:bldP spid="57" grpId="0"/>
          <p:bldP spid="58" grpId="0"/>
          <p:bldP spid="59" grpId="0"/>
          <p:bldP spid="60" grpId="0"/>
          <p:bldP spid="61" grpId="0"/>
          <p:bldP spid="62" grpId="0" animBg="1"/>
          <p:bldP spid="6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MODULE_</a:t>
            </a:r>
            <a:r>
              <a:rPr lang="en-US" sz="7200" b="1" dirty="0"/>
              <a:t>33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320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92"/>
          <p:cNvSpPr/>
          <p:nvPr/>
        </p:nvSpPr>
        <p:spPr>
          <a:xfrm>
            <a:off x="219075" y="161925"/>
            <a:ext cx="66484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Decimal expansion of rational numbers is terminating </a:t>
            </a:r>
          </a:p>
          <a:p>
            <a:r>
              <a:rPr lang="en-US" sz="1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or non – terminating but repeating.</a:t>
            </a:r>
            <a:endParaRPr lang="en-US" sz="1600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00025" y="762000"/>
            <a:ext cx="1047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FFFF"/>
                </a:solidFill>
                <a:latin typeface="Bookman Old Style" pitchFamily="18" charset="0"/>
              </a:rPr>
              <a:t>Example:</a:t>
            </a:r>
            <a:endParaRPr lang="en-US" sz="1400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09550" y="1066800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FFFF"/>
                </a:solidFill>
                <a:latin typeface="Bookman Old Style" pitchFamily="18" charset="0"/>
              </a:rPr>
              <a:t>3.5,</a:t>
            </a:r>
            <a:endParaRPr lang="en-US" sz="1400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904875" y="1066800"/>
            <a:ext cx="1316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FFFF"/>
                </a:solidFill>
                <a:latin typeface="Bookman Old Style" pitchFamily="18" charset="0"/>
              </a:rPr>
              <a:t>7.272727…,</a:t>
            </a:r>
            <a:endParaRPr lang="en-US" sz="1400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389577" y="1071979"/>
            <a:ext cx="2028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FFFF"/>
                </a:solidFill>
                <a:latin typeface="Bookman Old Style" pitchFamily="18" charset="0"/>
              </a:rPr>
              <a:t>3.142857142857…,</a:t>
            </a:r>
            <a:endParaRPr lang="en-US" sz="1400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695825" y="1076325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FFFF"/>
                </a:solidFill>
                <a:latin typeface="Bookman Old Style" pitchFamily="18" charset="0"/>
              </a:rPr>
              <a:t>25,</a:t>
            </a:r>
            <a:endParaRPr lang="en-US" sz="1400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272752" y="1927789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FFFF"/>
                </a:solidFill>
                <a:latin typeface="Bookman Old Style" pitchFamily="18" charset="0"/>
                <a:ea typeface="Cambria Math" pitchFamily="18" charset="0"/>
              </a:rPr>
              <a:t>3.5</a:t>
            </a:r>
            <a:endParaRPr lang="en-US" sz="1400" dirty="0">
              <a:solidFill>
                <a:srgbClr val="00FFFF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87075" y="191826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FFFF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918973" y="1809750"/>
                <a:ext cx="482824" cy="503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i="0" smtClean="0">
                              <a:solidFill>
                                <a:srgbClr val="00FFFF"/>
                              </a:solidFill>
                              <a:latin typeface="Bookman Old Style" pitchFamily="18" charset="0"/>
                            </a:rPr>
                            <m:t>35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i="0" smtClean="0">
                              <a:solidFill>
                                <a:srgbClr val="00FFFF"/>
                              </a:solidFill>
                              <a:latin typeface="Bookman Old Style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FF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73" y="1809750"/>
                <a:ext cx="482824" cy="503215"/>
              </a:xfrm>
              <a:prstGeom prst="rect">
                <a:avLst/>
              </a:prstGeom>
              <a:blipFill rotWithShape="1"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Rectangle 201"/>
          <p:cNvSpPr/>
          <p:nvPr/>
        </p:nvSpPr>
        <p:spPr>
          <a:xfrm>
            <a:off x="1327486" y="192810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FFFF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1559384" y="1819586"/>
                <a:ext cx="712053" cy="505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i="0" smtClean="0">
                              <a:solidFill>
                                <a:srgbClr val="00FFFF"/>
                              </a:solidFill>
                              <a:latin typeface="Bookman Old Style" pitchFamily="18" charset="0"/>
                            </a:rPr>
                            <m:t>35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i="0" smtClean="0">
                              <a:solidFill>
                                <a:srgbClr val="00FFFF"/>
                              </a:solidFill>
                              <a:latin typeface="Bookman Old Style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sz="1400" b="1" i="0" smtClean="0">
                              <a:solidFill>
                                <a:srgbClr val="00FFFF"/>
                              </a:solidFill>
                              <a:latin typeface="Bookman Old Style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1400" b="1" i="0" smtClean="0">
                              <a:solidFill>
                                <a:srgbClr val="00FFFF"/>
                              </a:solidFill>
                              <a:latin typeface="Bookman Old Style" pitchFamily="18" charset="0"/>
                            </a:rPr>
                            <m:t> 5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FF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384" y="1819586"/>
                <a:ext cx="712053" cy="505395"/>
              </a:xfrm>
              <a:prstGeom prst="rect">
                <a:avLst/>
              </a:prstGeom>
              <a:blipFill rotWithShape="1">
                <a:blip r:embed="rId4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Rectangle 203"/>
          <p:cNvSpPr/>
          <p:nvPr/>
        </p:nvSpPr>
        <p:spPr>
          <a:xfrm>
            <a:off x="138240" y="2531603"/>
            <a:ext cx="9573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FFFF"/>
                </a:solidFill>
                <a:latin typeface="Bookman Old Style" pitchFamily="18" charset="0"/>
                <a:ea typeface="Cambria Math" pitchFamily="18" charset="0"/>
              </a:rPr>
              <a:t>47.1245</a:t>
            </a:r>
            <a:endParaRPr lang="en-US" sz="1400" dirty="0">
              <a:solidFill>
                <a:srgbClr val="00FFFF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017981" y="255065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FFFF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249879" y="2442139"/>
                <a:ext cx="1072730" cy="56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b="1" i="0" smtClean="0">
                              <a:solidFill>
                                <a:srgbClr val="00FFFF"/>
                              </a:solidFill>
                              <a:latin typeface="Bookman Old Style" pitchFamily="18" charset="0"/>
                            </a:rPr>
                            <m:t>471245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 b="1" i="0" smtClean="0">
                              <a:solidFill>
                                <a:srgbClr val="00FFFF"/>
                              </a:solidFill>
                              <a:latin typeface="Bookman Old Style" pitchFamily="18" charset="0"/>
                            </a:rPr>
                            <m:t>10000</m:t>
                          </m:r>
                        </m:den>
                      </m:f>
                    </m:oMath>
                  </m:oMathPara>
                </a14:m>
                <a:endParaRPr lang="en-US" sz="1600" b="1" dirty="0">
                  <a:solidFill>
                    <a:srgbClr val="00FF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79" y="2442139"/>
                <a:ext cx="1072730" cy="5620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Rectangle 206"/>
          <p:cNvSpPr/>
          <p:nvPr/>
        </p:nvSpPr>
        <p:spPr>
          <a:xfrm>
            <a:off x="2204245" y="257001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FFFF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2481609" y="2451975"/>
                <a:ext cx="957313" cy="501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i="0" smtClean="0">
                              <a:solidFill>
                                <a:srgbClr val="00FFFF"/>
                              </a:solidFill>
                              <a:latin typeface="Bookman Old Style" pitchFamily="18" charset="0"/>
                            </a:rPr>
                            <m:t>471245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i="0" smtClean="0">
                              <a:solidFill>
                                <a:srgbClr val="00FFFF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400" b="1" i="0" baseline="30000" smtClean="0">
                              <a:solidFill>
                                <a:srgbClr val="00FFFF"/>
                              </a:solidFill>
                              <a:latin typeface="Bookman Old Style" pitchFamily="18" charset="0"/>
                            </a:rPr>
                            <m:t>4 </m:t>
                          </m:r>
                          <m:r>
                            <m:rPr>
                              <m:nor/>
                            </m:rPr>
                            <a:rPr lang="en-US" sz="1400" b="1" i="0" smtClean="0">
                              <a:solidFill>
                                <a:srgbClr val="00FFFF"/>
                              </a:solidFill>
                              <a:latin typeface="Bookman Old Style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1400" b="1" i="0" smtClean="0">
                              <a:solidFill>
                                <a:srgbClr val="00FFFF"/>
                              </a:solidFill>
                              <a:latin typeface="Bookman Old Style" pitchFamily="18" charset="0"/>
                            </a:rPr>
                            <m:t> 54</m:t>
                          </m:r>
                        </m:den>
                      </m:f>
                    </m:oMath>
                  </m:oMathPara>
                </a14:m>
                <a:endParaRPr lang="en-US" sz="1600" b="1" dirty="0">
                  <a:solidFill>
                    <a:srgbClr val="00FF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609" y="2451975"/>
                <a:ext cx="957313" cy="501099"/>
              </a:xfrm>
              <a:prstGeom prst="rect">
                <a:avLst/>
              </a:prstGeom>
              <a:blipFill rotWithShape="1">
                <a:blip r:embed="rId6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Rectangle 208"/>
          <p:cNvSpPr/>
          <p:nvPr/>
        </p:nvSpPr>
        <p:spPr>
          <a:xfrm>
            <a:off x="138240" y="3154440"/>
            <a:ext cx="720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FFFF"/>
                </a:solidFill>
                <a:latin typeface="Bookman Old Style" pitchFamily="18" charset="0"/>
                <a:ea typeface="Cambria Math" pitchFamily="18" charset="0"/>
              </a:rPr>
              <a:t>0.222</a:t>
            </a:r>
            <a:endParaRPr lang="en-US" sz="1400" dirty="0">
              <a:solidFill>
                <a:srgbClr val="00FFFF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77111" y="317349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FFFF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1209009" y="3064976"/>
                <a:ext cx="800219" cy="559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b="1" i="0" smtClean="0">
                              <a:solidFill>
                                <a:srgbClr val="00FFFF"/>
                              </a:solidFill>
                              <a:latin typeface="Bookman Old Style" pitchFamily="18" charset="0"/>
                            </a:rPr>
                            <m:t>222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 b="1" i="0" smtClean="0">
                              <a:solidFill>
                                <a:srgbClr val="00FFFF"/>
                              </a:solidFill>
                              <a:latin typeface="Bookman Old Style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US" sz="1600" b="1" dirty="0">
                  <a:solidFill>
                    <a:srgbClr val="00FF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009" y="3064976"/>
                <a:ext cx="800219" cy="5595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Rectangle 211"/>
          <p:cNvSpPr/>
          <p:nvPr/>
        </p:nvSpPr>
        <p:spPr>
          <a:xfrm>
            <a:off x="2204245" y="319285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FFFF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2440739" y="3064976"/>
                <a:ext cx="848309" cy="503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i="0" smtClean="0">
                              <a:solidFill>
                                <a:srgbClr val="00FFFF"/>
                              </a:solidFill>
                              <a:latin typeface="Bookman Old Style" pitchFamily="18" charset="0"/>
                            </a:rPr>
                            <m:t>222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rgbClr val="00FFFF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400" b="1" i="0" baseline="30000" smtClean="0">
                              <a:solidFill>
                                <a:srgbClr val="00FFFF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en-US" sz="1400" b="1" baseline="30000">
                              <a:solidFill>
                                <a:srgbClr val="00FFFF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rgbClr val="00FFFF"/>
                              </a:solidFill>
                              <a:latin typeface="Bookman Old Style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rgbClr val="00FFFF"/>
                              </a:solidFill>
                              <a:latin typeface="Bookman Old Style" pitchFamily="18" charset="0"/>
                            </a:rPr>
                            <m:t> 53</m:t>
                          </m:r>
                        </m:den>
                      </m:f>
                    </m:oMath>
                  </m:oMathPara>
                </a14:m>
                <a:endParaRPr lang="en-US" sz="1600" b="1" dirty="0">
                  <a:solidFill>
                    <a:srgbClr val="00FF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739" y="3064976"/>
                <a:ext cx="848309" cy="503279"/>
              </a:xfrm>
              <a:prstGeom prst="rect">
                <a:avLst/>
              </a:prstGeom>
              <a:blipFill rotWithShape="1">
                <a:blip r:embed="rId8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213"/>
              <p:cNvSpPr/>
              <p:nvPr/>
            </p:nvSpPr>
            <p:spPr>
              <a:xfrm>
                <a:off x="219075" y="3714750"/>
                <a:ext cx="7019925" cy="787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>
                    <a:solidFill>
                      <a:srgbClr val="FFFF00"/>
                    </a:solidFill>
                    <a:effectLst/>
                    <a:latin typeface="Bookman Old Style" pitchFamily="18" charset="0"/>
                  </a:rPr>
                  <a:t>A decimal expansion that terminates when expressed in form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FFFF00"/>
                            </a:solidFill>
                            <a:effectLst/>
                            <a:latin typeface="Cambria Math"/>
                          </a:rPr>
                          <m:t>𝒑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FFFF00"/>
                            </a:solidFill>
                            <a:effectLst/>
                            <a:latin typeface="Cambria Math"/>
                          </a:rPr>
                          <m:t>𝒒</m:t>
                        </m:r>
                      </m:den>
                    </m:f>
                  </m:oMath>
                </a14:m>
                <a:r>
                  <a:rPr lang="en-US" sz="1600" b="1" i="1" dirty="0">
                    <a:solidFill>
                      <a:srgbClr val="FFFF00"/>
                    </a:solidFill>
                    <a:effectLst/>
                    <a:latin typeface="Bookman Old Style" pitchFamily="18" charset="0"/>
                  </a:rPr>
                  <a:t>, then prime factorisation of q is of the form </a:t>
                </a:r>
                <a:r>
                  <a:rPr lang="en-US" sz="1600" b="1" dirty="0">
                    <a:solidFill>
                      <a:srgbClr val="FFFF00"/>
                    </a:solidFill>
                    <a:effectLst/>
                    <a:latin typeface="Bookman Old Style" pitchFamily="18" charset="0"/>
                  </a:rPr>
                  <a:t>2</a:t>
                </a:r>
                <a:r>
                  <a:rPr lang="en-US" sz="1600" b="1" i="1" baseline="30000" dirty="0">
                    <a:solidFill>
                      <a:srgbClr val="FFFF00"/>
                    </a:solidFill>
                    <a:effectLst/>
                    <a:latin typeface="Bookman Old Style" pitchFamily="18" charset="0"/>
                  </a:rPr>
                  <a:t>n</a:t>
                </a:r>
                <a:r>
                  <a:rPr lang="en-US" sz="1600" b="1" dirty="0">
                    <a:solidFill>
                      <a:srgbClr val="FFFF00"/>
                    </a:solidFill>
                    <a:effectLst/>
                    <a:latin typeface="Bookman Old Style" pitchFamily="18" charset="0"/>
                  </a:rPr>
                  <a:t>5</a:t>
                </a:r>
                <a:r>
                  <a:rPr lang="en-US" sz="1600" b="1" i="1" baseline="30000" dirty="0">
                    <a:solidFill>
                      <a:srgbClr val="FFFF00"/>
                    </a:solidFill>
                    <a:effectLst/>
                    <a:latin typeface="Bookman Old Style" pitchFamily="18" charset="0"/>
                  </a:rPr>
                  <a:t>m</a:t>
                </a:r>
              </a:p>
            </p:txBody>
          </p:sp>
        </mc:Choice>
        <mc:Fallback xmlns="">
          <p:sp>
            <p:nvSpPr>
              <p:cNvPr id="214" name="Rectangle 2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3714750"/>
                <a:ext cx="7019925" cy="787010"/>
              </a:xfrm>
              <a:prstGeom prst="rect">
                <a:avLst/>
              </a:prstGeom>
              <a:blipFill rotWithShape="1">
                <a:blip r:embed="rId9"/>
                <a:stretch>
                  <a:fillRect l="-521" t="-23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5" name="Group 214"/>
          <p:cNvGrpSpPr/>
          <p:nvPr/>
        </p:nvGrpSpPr>
        <p:grpSpPr>
          <a:xfrm>
            <a:off x="6354970" y="2715766"/>
            <a:ext cx="2681526" cy="943896"/>
            <a:chOff x="2792575" y="2398595"/>
            <a:chExt cx="2791749" cy="839709"/>
          </a:xfrm>
        </p:grpSpPr>
        <p:sp>
          <p:nvSpPr>
            <p:cNvPr id="216" name="Rectangle 215"/>
            <p:cNvSpPr/>
            <p:nvPr/>
          </p:nvSpPr>
          <p:spPr>
            <a:xfrm>
              <a:off x="2792575" y="2398595"/>
              <a:ext cx="2563130" cy="839709"/>
            </a:xfrm>
            <a:prstGeom prst="rect">
              <a:avLst/>
            </a:prstGeom>
            <a:solidFill>
              <a:srgbClr val="008080">
                <a:alpha val="51000"/>
              </a:srgbClr>
            </a:solidFill>
            <a:ln w="19050">
              <a:solidFill>
                <a:srgbClr val="6600FF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rgbClr val="FFFF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826979" y="2450383"/>
              <a:ext cx="2757345" cy="520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Bookman Old Style" pitchFamily="18" charset="0"/>
                </a:rPr>
                <a:t>3.5 can be expressed</a:t>
              </a:r>
            </a:p>
            <a:p>
              <a:pPr algn="ctr"/>
              <a:r>
                <a:rPr lang="en-US" sz="1600" b="1" dirty="0">
                  <a:solidFill>
                    <a:srgbClr val="FFFF00"/>
                  </a:solidFill>
                  <a:latin typeface="Bookman Old Style" pitchFamily="18" charset="0"/>
                </a:rPr>
                <a:t>as      </a:t>
              </a:r>
              <a:r>
                <a:rPr lang="en-US" sz="1600" b="1" dirty="0" err="1">
                  <a:solidFill>
                    <a:srgbClr val="FFFF00"/>
                  </a:solidFill>
                  <a:latin typeface="Bookman Old Style" pitchFamily="18" charset="0"/>
                </a:rPr>
                <a:t>i.e</a:t>
              </a:r>
              <a:r>
                <a:rPr lang="en-US" sz="1600" b="1" dirty="0">
                  <a:solidFill>
                    <a:srgbClr val="FFFF00"/>
                  </a:solidFill>
                  <a:latin typeface="Bookman Old Style" pitchFamily="18" charset="0"/>
                </a:rPr>
                <a:t>                      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6728313" y="3010746"/>
            <a:ext cx="348172" cy="574733"/>
            <a:chOff x="5111952" y="3004226"/>
            <a:chExt cx="348172" cy="574733"/>
          </a:xfrm>
        </p:grpSpPr>
        <p:sp>
          <p:nvSpPr>
            <p:cNvPr id="219" name="TextBox 218"/>
            <p:cNvSpPr txBox="1"/>
            <p:nvPr/>
          </p:nvSpPr>
          <p:spPr>
            <a:xfrm>
              <a:off x="5121910" y="300422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Bookman Old Style" pitchFamily="18" charset="0"/>
                </a:rPr>
                <a:t>P</a:t>
              </a:r>
            </a:p>
          </p:txBody>
        </p:sp>
        <p:cxnSp>
          <p:nvCxnSpPr>
            <p:cNvPr id="220" name="Straight Connector 219"/>
            <p:cNvCxnSpPr/>
            <p:nvPr/>
          </p:nvCxnSpPr>
          <p:spPr>
            <a:xfrm>
              <a:off x="5121910" y="3288030"/>
              <a:ext cx="303288" cy="0"/>
            </a:xfrm>
            <a:prstGeom prst="line">
              <a:avLst/>
            </a:prstGeom>
            <a:ln w="28575">
              <a:solidFill>
                <a:srgbClr val="FFFF6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5111952" y="3240405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Bookman Old Style" pitchFamily="18" charset="0"/>
                </a:rPr>
                <a:t>Q</a:t>
              </a: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7429342" y="3035047"/>
            <a:ext cx="467134" cy="583763"/>
            <a:chOff x="5111952" y="3010480"/>
            <a:chExt cx="467134" cy="583763"/>
          </a:xfrm>
        </p:grpSpPr>
        <p:sp>
          <p:nvSpPr>
            <p:cNvPr id="223" name="TextBox 222"/>
            <p:cNvSpPr txBox="1"/>
            <p:nvPr/>
          </p:nvSpPr>
          <p:spPr>
            <a:xfrm>
              <a:off x="5121910" y="301048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Bookman Old Style" pitchFamily="18" charset="0"/>
                </a:rPr>
                <a:t>35</a:t>
              </a:r>
            </a:p>
          </p:txBody>
        </p:sp>
        <p:cxnSp>
          <p:nvCxnSpPr>
            <p:cNvPr id="224" name="Straight Connector 223"/>
            <p:cNvCxnSpPr/>
            <p:nvPr/>
          </p:nvCxnSpPr>
          <p:spPr>
            <a:xfrm>
              <a:off x="5191962" y="3288030"/>
              <a:ext cx="303288" cy="0"/>
            </a:xfrm>
            <a:prstGeom prst="line">
              <a:avLst/>
            </a:prstGeom>
            <a:ln w="28575">
              <a:solidFill>
                <a:srgbClr val="FFFF6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5111952" y="3255689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Bookman Old Style" pitchFamily="18" charset="0"/>
                </a:rPr>
                <a:t>10</a:t>
              </a:r>
            </a:p>
          </p:txBody>
        </p:sp>
      </p:grpSp>
      <p:sp>
        <p:nvSpPr>
          <p:cNvPr id="226" name="Rectangle 225"/>
          <p:cNvSpPr/>
          <p:nvPr/>
        </p:nvSpPr>
        <p:spPr>
          <a:xfrm>
            <a:off x="228600" y="1385174"/>
            <a:ext cx="3137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FFFF"/>
                </a:solidFill>
                <a:latin typeface="Bookman Old Style" pitchFamily="18" charset="0"/>
              </a:rPr>
              <a:t>Terminating decimal expansion</a:t>
            </a:r>
            <a:endParaRPr lang="en-US" sz="1400" dirty="0">
              <a:solidFill>
                <a:srgbClr val="00FFFF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4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 animBg="1"/>
      <p:bldP spid="202" grpId="0"/>
      <p:bldP spid="203" grpId="0" animBg="1"/>
      <p:bldP spid="204" grpId="0"/>
      <p:bldP spid="205" grpId="0"/>
      <p:bldP spid="206" grpId="0" animBg="1"/>
      <p:bldP spid="207" grpId="0"/>
      <p:bldP spid="208" grpId="0" animBg="1"/>
      <p:bldP spid="209" grpId="0"/>
      <p:bldP spid="210" grpId="0"/>
      <p:bldP spid="211" grpId="0" animBg="1"/>
      <p:bldP spid="212" grpId="0"/>
      <p:bldP spid="213" grpId="0" animBg="1"/>
      <p:bldP spid="214" grpId="0" animBg="1"/>
      <p:bldP spid="2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274380" y="915566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5616" y="104678"/>
            <a:ext cx="800960" cy="461687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74626" y="174311"/>
            <a:ext cx="80656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Without actually performing the long division, state whether the following rational numbers will have a terminating decimal expansion or a non-terminating repeating decimal expansion: 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87120" y="927882"/>
            <a:ext cx="391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(i)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1033021" y="832812"/>
            <a:ext cx="595035" cy="537662"/>
            <a:chOff x="1422166" y="1276539"/>
            <a:chExt cx="595035" cy="537662"/>
          </a:xfrm>
        </p:grpSpPr>
        <p:sp>
          <p:nvSpPr>
            <p:cNvPr id="149" name="Rectangle 148"/>
            <p:cNvSpPr/>
            <p:nvPr/>
          </p:nvSpPr>
          <p:spPr>
            <a:xfrm>
              <a:off x="1529793" y="1276539"/>
              <a:ext cx="3898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13</a:t>
              </a: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1514270" y="1543435"/>
              <a:ext cx="422215" cy="1191"/>
            </a:xfrm>
            <a:prstGeom prst="line">
              <a:avLst/>
            </a:prstGeom>
            <a:ln w="19050">
              <a:solidFill>
                <a:srgbClr val="00FFFF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22166" y="1506424"/>
              <a:ext cx="5950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3125</a:t>
              </a:r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1445196" y="146612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709621" y="1358264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13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1743307" y="1587039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</a:p>
        </p:txBody>
      </p:sp>
      <p:cxnSp>
        <p:nvCxnSpPr>
          <p:cNvPr id="162" name="Straight Connector 161"/>
          <p:cNvCxnSpPr/>
          <p:nvPr/>
        </p:nvCxnSpPr>
        <p:spPr>
          <a:xfrm>
            <a:off x="1772044" y="1616702"/>
            <a:ext cx="276949" cy="1191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89051" y="146611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2343179" y="1587039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0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2566493" y="1587039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755601" y="1587039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2524210" y="1358264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13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2417420" y="1616702"/>
            <a:ext cx="598544" cy="1191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534720" y="2895433"/>
            <a:ext cx="457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(ii)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918721" y="2807206"/>
            <a:ext cx="389850" cy="528439"/>
            <a:chOff x="1473774" y="1273857"/>
            <a:chExt cx="389850" cy="528439"/>
          </a:xfrm>
        </p:grpSpPr>
        <p:sp>
          <p:nvSpPr>
            <p:cNvPr id="173" name="Rectangle 172"/>
            <p:cNvSpPr/>
            <p:nvPr/>
          </p:nvSpPr>
          <p:spPr>
            <a:xfrm>
              <a:off x="1473774" y="1273857"/>
              <a:ext cx="3898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17</a:t>
              </a: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1553573" y="1543435"/>
              <a:ext cx="228600" cy="1191"/>
            </a:xfrm>
            <a:prstGeom prst="line">
              <a:avLst/>
            </a:prstGeom>
            <a:ln w="19050">
              <a:solidFill>
                <a:srgbClr val="00FFFF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>
              <a:off x="1532378" y="1494519"/>
              <a:ext cx="2872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8</a:t>
              </a:r>
            </a:p>
          </p:txBody>
        </p:sp>
      </p:grpSp>
      <p:sp>
        <p:nvSpPr>
          <p:cNvPr id="183" name="Rectangle 182"/>
          <p:cNvSpPr/>
          <p:nvPr/>
        </p:nvSpPr>
        <p:spPr>
          <a:xfrm>
            <a:off x="1325083" y="350593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1619672" y="3383270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17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653358" y="3624745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</a:p>
        </p:txBody>
      </p:sp>
      <p:cxnSp>
        <p:nvCxnSpPr>
          <p:cNvPr id="186" name="Straight Connector 185"/>
          <p:cNvCxnSpPr/>
          <p:nvPr/>
        </p:nvCxnSpPr>
        <p:spPr>
          <a:xfrm>
            <a:off x="1691966" y="3657760"/>
            <a:ext cx="271492" cy="1191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051720" y="350593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339752" y="3624745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2582535" y="3624745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777234" y="3624745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0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2540252" y="3383270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17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1036141" y="3684879"/>
            <a:ext cx="215099" cy="19727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1296908" y="2231474"/>
            <a:ext cx="35654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has terminating decimal expansion.</a:t>
            </a:r>
            <a:endParaRPr lang="en-US" sz="1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49435" y="2149104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13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851972" y="2372449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3125</a:t>
            </a:r>
          </a:p>
        </p:txBody>
      </p:sp>
      <p:cxnSp>
        <p:nvCxnSpPr>
          <p:cNvPr id="197" name="Straight Connector 196"/>
          <p:cNvCxnSpPr/>
          <p:nvPr/>
        </p:nvCxnSpPr>
        <p:spPr>
          <a:xfrm>
            <a:off x="943572" y="2416115"/>
            <a:ext cx="420624" cy="1191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595935" y="222599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162224" y="4321852"/>
            <a:ext cx="35654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has terminating decimal expansion.</a:t>
            </a:r>
            <a:endParaRPr lang="en-US" sz="1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06217" y="4240634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17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47679" y="444395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8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981830" y="4500145"/>
            <a:ext cx="228600" cy="11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73493" y="428104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>
            <a:off x="2417863" y="3657760"/>
            <a:ext cx="635365" cy="1191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82668" y="1358264"/>
            <a:ext cx="595035" cy="536552"/>
            <a:chOff x="882668" y="1358264"/>
            <a:chExt cx="595035" cy="536552"/>
          </a:xfrm>
        </p:grpSpPr>
        <p:sp>
          <p:nvSpPr>
            <p:cNvPr id="158" name="Rectangle 157"/>
            <p:cNvSpPr/>
            <p:nvPr/>
          </p:nvSpPr>
          <p:spPr>
            <a:xfrm>
              <a:off x="982371" y="1358264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13</a:t>
              </a: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882668" y="1587039"/>
              <a:ext cx="5950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3125</a:t>
              </a: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962659" y="1616702"/>
              <a:ext cx="420624" cy="1191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941790" y="3383270"/>
            <a:ext cx="389850" cy="549252"/>
            <a:chOff x="941790" y="3383270"/>
            <a:chExt cx="389850" cy="549252"/>
          </a:xfrm>
        </p:grpSpPr>
        <p:sp>
          <p:nvSpPr>
            <p:cNvPr id="177" name="Rectangle 176"/>
            <p:cNvSpPr/>
            <p:nvPr/>
          </p:nvSpPr>
          <p:spPr>
            <a:xfrm>
              <a:off x="941790" y="3383270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17</a:t>
              </a:r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1019015" y="3657904"/>
              <a:ext cx="228600" cy="90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/>
            <p:nvPr/>
          </p:nvSpPr>
          <p:spPr>
            <a:xfrm>
              <a:off x="987803" y="3624745"/>
              <a:ext cx="2872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8</a:t>
              </a:r>
            </a:p>
          </p:txBody>
        </p:sp>
      </p:grpSp>
      <p:sp>
        <p:nvSpPr>
          <p:cNvPr id="208" name="Rectangle 207"/>
          <p:cNvSpPr/>
          <p:nvPr/>
        </p:nvSpPr>
        <p:spPr>
          <a:xfrm>
            <a:off x="895358" y="1893776"/>
            <a:ext cx="4036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Since denominator is in the form of 2</a:t>
            </a:r>
            <a:r>
              <a:rPr lang="en-US" sz="1400" b="1" i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  <a:r>
              <a:rPr lang="en-US" sz="1400" b="1" i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m</a:t>
            </a:r>
            <a:endParaRPr lang="en-US" sz="1400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95358" y="3897600"/>
            <a:ext cx="39646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Since denominator is in the form of 2</a:t>
            </a:r>
            <a:r>
              <a:rPr lang="en-US" sz="1400" b="1" i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  <a:r>
              <a:rPr lang="en-US" sz="1400" b="1" i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m</a:t>
            </a:r>
            <a:endParaRPr lang="en-US" sz="1400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939140" y="1640313"/>
            <a:ext cx="489975" cy="209410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885477" y="2185593"/>
            <a:ext cx="3875631" cy="478667"/>
          </a:xfrm>
          <a:prstGeom prst="roundRect">
            <a:avLst/>
          </a:prstGeom>
          <a:noFill/>
          <a:ln w="12700">
            <a:solidFill>
              <a:srgbClr val="00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915370" y="4236209"/>
            <a:ext cx="3724405" cy="498104"/>
          </a:xfrm>
          <a:prstGeom prst="roundRect">
            <a:avLst/>
          </a:prstGeom>
          <a:noFill/>
          <a:ln w="12700">
            <a:solidFill>
              <a:srgbClr val="00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50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1" fill="hold" grpId="0" nodeType="after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4" dur="25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5" dur="25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25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25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7" fill="hold">
                          <p:stCondLst>
                            <p:cond delay="indefinite"/>
                          </p:stCondLst>
                          <p:childTnLst>
                            <p:par>
                              <p:cTn id="1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1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2" fill="hold">
                          <p:stCondLst>
                            <p:cond delay="indefinite"/>
                          </p:stCondLst>
                          <p:childTnLst>
                            <p:par>
                              <p:cTn id="1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2" fill="hold">
                          <p:stCondLst>
                            <p:cond delay="indefinite"/>
                          </p:stCondLst>
                          <p:childTnLst>
                            <p:par>
                              <p:cTn id="1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9" fill="hold">
                          <p:stCondLst>
                            <p:cond delay="indefinite"/>
                          </p:stCondLst>
                          <p:childTnLst>
                            <p:par>
                              <p:cTn id="1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6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3" fill="hold">
                          <p:stCondLst>
                            <p:cond delay="indefinite"/>
                          </p:stCondLst>
                          <p:childTnLst>
                            <p:par>
                              <p:cTn id="1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7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8" fill="hold">
                          <p:stCondLst>
                            <p:cond delay="indefinite"/>
                          </p:stCondLst>
                          <p:childTnLst>
                            <p:par>
                              <p:cTn id="1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2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3" fill="hold">
                          <p:stCondLst>
                            <p:cond delay="indefinite"/>
                          </p:stCondLst>
                          <p:childTnLst>
                            <p:par>
                              <p:cTn id="1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7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8" fill="hold">
                          <p:stCondLst>
                            <p:cond delay="indefinite"/>
                          </p:stCondLst>
                          <p:childTnLst>
                            <p:par>
                              <p:cTn id="1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2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3" fill="hold">
                          <p:stCondLst>
                            <p:cond delay="indefinite"/>
                          </p:stCondLst>
                          <p:childTnLst>
                            <p:par>
                              <p:cTn id="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7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8" fill="hold">
                          <p:stCondLst>
                            <p:cond delay="indefinite"/>
                          </p:stCondLst>
                          <p:childTnLst>
                            <p:par>
                              <p:cTn id="2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2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3" fill="hold">
                          <p:stCondLst>
                            <p:cond delay="indefinite"/>
                          </p:stCondLst>
                          <p:childTnLst>
                            <p:par>
                              <p:cTn id="2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8" fill="hold">
                          <p:stCondLst>
                            <p:cond delay="indefinite"/>
                          </p:stCondLst>
                          <p:childTnLst>
                            <p:par>
                              <p:cTn id="2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2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3" fill="hold">
                          <p:stCondLst>
                            <p:cond delay="indefinite"/>
                          </p:stCondLst>
                          <p:childTnLst>
                            <p:par>
                              <p:cTn id="2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7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8" fill="hold">
                          <p:stCondLst>
                            <p:cond delay="indefinite"/>
                          </p:stCondLst>
                          <p:childTnLst>
                            <p:par>
                              <p:cTn id="2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2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7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73" grpId="0"/>
          <p:bldP spid="114" grpId="0"/>
          <p:bldP spid="138" grpId="0"/>
          <p:bldP spid="159" grpId="0"/>
          <p:bldP spid="160" grpId="0"/>
          <p:bldP spid="161" grpId="0"/>
          <p:bldP spid="163" grpId="0"/>
          <p:bldP spid="164" grpId="0"/>
          <p:bldP spid="165" grpId="0"/>
          <p:bldP spid="166" grpId="0"/>
          <p:bldP spid="167" grpId="0"/>
          <p:bldP spid="171" grpId="0"/>
          <p:bldP spid="183" grpId="0"/>
          <p:bldP spid="184" grpId="0"/>
          <p:bldP spid="185" grpId="0"/>
          <p:bldP spid="187" grpId="0"/>
          <p:bldP spid="188" grpId="0"/>
          <p:bldP spid="189" grpId="0"/>
          <p:bldP spid="190" grpId="0"/>
          <p:bldP spid="191" grpId="0"/>
          <p:bldP spid="193" grpId="0" animBg="1"/>
          <p:bldP spid="193" grpId="1" animBg="1"/>
          <p:bldP spid="194" grpId="0"/>
          <p:bldP spid="195" grpId="0"/>
          <p:bldP spid="196" grpId="0"/>
          <p:bldP spid="198" grpId="0"/>
          <p:bldP spid="199" grpId="0"/>
          <p:bldP spid="200" grpId="0"/>
          <p:bldP spid="201" grpId="0"/>
          <p:bldP spid="203" grpId="0"/>
          <p:bldP spid="208" grpId="0"/>
          <p:bldP spid="209" grpId="0"/>
          <p:bldP spid="170" grpId="0" animBg="1"/>
          <p:bldP spid="170" grpId="1" animBg="1"/>
          <p:bldP spid="210" grpId="0" animBg="1"/>
          <p:bldP spid="2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5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25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25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7" fill="hold">
                          <p:stCondLst>
                            <p:cond delay="indefinite"/>
                          </p:stCondLst>
                          <p:childTnLst>
                            <p:par>
                              <p:cTn id="1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1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2" fill="hold">
                          <p:stCondLst>
                            <p:cond delay="indefinite"/>
                          </p:stCondLst>
                          <p:childTnLst>
                            <p:par>
                              <p:cTn id="1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2" fill="hold">
                          <p:stCondLst>
                            <p:cond delay="indefinite"/>
                          </p:stCondLst>
                          <p:childTnLst>
                            <p:par>
                              <p:cTn id="1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9" fill="hold">
                          <p:stCondLst>
                            <p:cond delay="indefinite"/>
                          </p:stCondLst>
                          <p:childTnLst>
                            <p:par>
                              <p:cTn id="1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6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3" fill="hold">
                          <p:stCondLst>
                            <p:cond delay="indefinite"/>
                          </p:stCondLst>
                          <p:childTnLst>
                            <p:par>
                              <p:cTn id="1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7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8" fill="hold">
                          <p:stCondLst>
                            <p:cond delay="indefinite"/>
                          </p:stCondLst>
                          <p:childTnLst>
                            <p:par>
                              <p:cTn id="1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2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3" fill="hold">
                          <p:stCondLst>
                            <p:cond delay="indefinite"/>
                          </p:stCondLst>
                          <p:childTnLst>
                            <p:par>
                              <p:cTn id="1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7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8" fill="hold">
                          <p:stCondLst>
                            <p:cond delay="indefinite"/>
                          </p:stCondLst>
                          <p:childTnLst>
                            <p:par>
                              <p:cTn id="1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2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3" fill="hold">
                          <p:stCondLst>
                            <p:cond delay="indefinite"/>
                          </p:stCondLst>
                          <p:childTnLst>
                            <p:par>
                              <p:cTn id="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7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8" fill="hold">
                          <p:stCondLst>
                            <p:cond delay="indefinite"/>
                          </p:stCondLst>
                          <p:childTnLst>
                            <p:par>
                              <p:cTn id="2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2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3" fill="hold">
                          <p:stCondLst>
                            <p:cond delay="indefinite"/>
                          </p:stCondLst>
                          <p:childTnLst>
                            <p:par>
                              <p:cTn id="2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8" fill="hold">
                          <p:stCondLst>
                            <p:cond delay="indefinite"/>
                          </p:stCondLst>
                          <p:childTnLst>
                            <p:par>
                              <p:cTn id="2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2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3" fill="hold">
                          <p:stCondLst>
                            <p:cond delay="indefinite"/>
                          </p:stCondLst>
                          <p:childTnLst>
                            <p:par>
                              <p:cTn id="2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7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8" fill="hold">
                          <p:stCondLst>
                            <p:cond delay="indefinite"/>
                          </p:stCondLst>
                          <p:childTnLst>
                            <p:par>
                              <p:cTn id="2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2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7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73" grpId="0"/>
          <p:bldP spid="114" grpId="0"/>
          <p:bldP spid="138" grpId="0"/>
          <p:bldP spid="159" grpId="0"/>
          <p:bldP spid="160" grpId="0"/>
          <p:bldP spid="161" grpId="0"/>
          <p:bldP spid="163" grpId="0"/>
          <p:bldP spid="164" grpId="0"/>
          <p:bldP spid="165" grpId="0"/>
          <p:bldP spid="166" grpId="0"/>
          <p:bldP spid="167" grpId="0"/>
          <p:bldP spid="171" grpId="0"/>
          <p:bldP spid="183" grpId="0"/>
          <p:bldP spid="184" grpId="0"/>
          <p:bldP spid="185" grpId="0"/>
          <p:bldP spid="187" grpId="0"/>
          <p:bldP spid="188" grpId="0"/>
          <p:bldP spid="189" grpId="0"/>
          <p:bldP spid="190" grpId="0"/>
          <p:bldP spid="191" grpId="0"/>
          <p:bldP spid="193" grpId="0" animBg="1"/>
          <p:bldP spid="193" grpId="1" animBg="1"/>
          <p:bldP spid="194" grpId="0"/>
          <p:bldP spid="195" grpId="0"/>
          <p:bldP spid="196" grpId="0"/>
          <p:bldP spid="198" grpId="0"/>
          <p:bldP spid="199" grpId="0"/>
          <p:bldP spid="200" grpId="0"/>
          <p:bldP spid="201" grpId="0"/>
          <p:bldP spid="203" grpId="0"/>
          <p:bldP spid="208" grpId="0"/>
          <p:bldP spid="209" grpId="0"/>
          <p:bldP spid="170" grpId="0" animBg="1"/>
          <p:bldP spid="170" grpId="1" animBg="1"/>
          <p:bldP spid="210" grpId="0" animBg="1"/>
          <p:bldP spid="211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678735" y="927882"/>
            <a:ext cx="6071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(iii)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1096645" y="845512"/>
            <a:ext cx="595035" cy="524962"/>
            <a:chOff x="1422166" y="1289239"/>
            <a:chExt cx="595035" cy="524962"/>
          </a:xfrm>
        </p:grpSpPr>
        <p:sp>
          <p:nvSpPr>
            <p:cNvPr id="149" name="Rectangle 148"/>
            <p:cNvSpPr/>
            <p:nvPr/>
          </p:nvSpPr>
          <p:spPr>
            <a:xfrm>
              <a:off x="1529793" y="1289239"/>
              <a:ext cx="3898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15</a:t>
              </a: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1514270" y="1543435"/>
              <a:ext cx="422215" cy="1191"/>
            </a:xfrm>
            <a:prstGeom prst="line">
              <a:avLst/>
            </a:prstGeom>
            <a:ln w="19050">
              <a:solidFill>
                <a:srgbClr val="00FFFF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22166" y="1506424"/>
              <a:ext cx="5950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1600</a:t>
              </a:r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1445196" y="146612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754938" y="135826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1675013" y="1572750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320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1764700" y="1616702"/>
            <a:ext cx="305923" cy="1191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89051" y="146611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2343179" y="1587039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2566493" y="1587039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755601" y="1587039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2575602" y="135826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2417420" y="1616702"/>
            <a:ext cx="598544" cy="1191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534720" y="2895433"/>
            <a:ext cx="525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(iv)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917798" y="2826256"/>
            <a:ext cx="493793" cy="509389"/>
            <a:chOff x="1472851" y="1292907"/>
            <a:chExt cx="493793" cy="509389"/>
          </a:xfrm>
        </p:grpSpPr>
        <p:sp>
          <p:nvSpPr>
            <p:cNvPr id="173" name="Rectangle 172"/>
            <p:cNvSpPr/>
            <p:nvPr/>
          </p:nvSpPr>
          <p:spPr>
            <a:xfrm>
              <a:off x="1511870" y="1292907"/>
              <a:ext cx="3898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77</a:t>
              </a: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1553573" y="1543435"/>
              <a:ext cx="316907" cy="595"/>
            </a:xfrm>
            <a:prstGeom prst="line">
              <a:avLst/>
            </a:prstGeom>
            <a:ln w="19050">
              <a:solidFill>
                <a:srgbClr val="00FFFF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>
              <a:off x="1472851" y="1494519"/>
              <a:ext cx="4937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210</a:t>
              </a:r>
            </a:p>
          </p:txBody>
        </p:sp>
      </p:grpSp>
      <p:sp>
        <p:nvSpPr>
          <p:cNvPr id="183" name="Rectangle 182"/>
          <p:cNvSpPr/>
          <p:nvPr/>
        </p:nvSpPr>
        <p:spPr>
          <a:xfrm>
            <a:off x="1386912" y="350593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1667297" y="3383270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11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668220" y="3624745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30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1730066" y="3657760"/>
            <a:ext cx="271492" cy="1191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051720" y="350593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339752" y="3624745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498054" y="3624745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79137" y="3624745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615930" y="3383270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11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1296908" y="2231474"/>
            <a:ext cx="35654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has terminating decimal expansion.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49435" y="2149104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15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851972" y="2372449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1600</a:t>
            </a:r>
          </a:p>
        </p:txBody>
      </p:sp>
      <p:cxnSp>
        <p:nvCxnSpPr>
          <p:cNvPr id="197" name="Straight Connector 196"/>
          <p:cNvCxnSpPr/>
          <p:nvPr/>
        </p:nvCxnSpPr>
        <p:spPr>
          <a:xfrm>
            <a:off x="943572" y="2416115"/>
            <a:ext cx="420624" cy="1191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595935" y="222599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239391" y="4321852"/>
            <a:ext cx="4083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has non - terminating decimal expansion.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35130" y="4205488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77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872640" y="4443958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210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976982" y="4500145"/>
            <a:ext cx="329737" cy="11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73493" y="428104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>
            <a:off x="2417863" y="3657760"/>
            <a:ext cx="785985" cy="595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82668" y="1370964"/>
            <a:ext cx="595035" cy="523852"/>
            <a:chOff x="882668" y="1370964"/>
            <a:chExt cx="595035" cy="523852"/>
          </a:xfrm>
        </p:grpSpPr>
        <p:sp>
          <p:nvSpPr>
            <p:cNvPr id="158" name="Rectangle 157"/>
            <p:cNvSpPr/>
            <p:nvPr/>
          </p:nvSpPr>
          <p:spPr>
            <a:xfrm>
              <a:off x="982371" y="1370964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15</a:t>
              </a: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882668" y="1587039"/>
              <a:ext cx="5950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1600</a:t>
              </a: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962659" y="1616702"/>
              <a:ext cx="420624" cy="1191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918754" y="3392794"/>
            <a:ext cx="492443" cy="539728"/>
            <a:chOff x="918754" y="3392794"/>
            <a:chExt cx="492443" cy="539728"/>
          </a:xfrm>
        </p:grpSpPr>
        <p:sp>
          <p:nvSpPr>
            <p:cNvPr id="177" name="Rectangle 176"/>
            <p:cNvSpPr/>
            <p:nvPr/>
          </p:nvSpPr>
          <p:spPr>
            <a:xfrm>
              <a:off x="977505" y="3392794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77</a:t>
              </a:r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1019015" y="3657904"/>
              <a:ext cx="320040" cy="90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/>
            <p:nvPr/>
          </p:nvSpPr>
          <p:spPr>
            <a:xfrm>
              <a:off x="918754" y="3624745"/>
              <a:ext cx="4924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210</a:t>
              </a:r>
            </a:p>
          </p:txBody>
        </p:sp>
      </p:grpSp>
      <p:sp>
        <p:nvSpPr>
          <p:cNvPr id="208" name="Rectangle 207"/>
          <p:cNvSpPr/>
          <p:nvPr/>
        </p:nvSpPr>
        <p:spPr>
          <a:xfrm>
            <a:off x="895358" y="1893776"/>
            <a:ext cx="4036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Since denominator is in the form of 2</a:t>
            </a:r>
            <a:r>
              <a:rPr lang="en-US" sz="1400" b="1" i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  <a:r>
              <a:rPr lang="en-US" sz="1400" b="1" i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m</a:t>
            </a:r>
            <a:endParaRPr lang="en-US" sz="1400" i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95358" y="3897600"/>
            <a:ext cx="43967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Since denominator is not in the form of 2</a:t>
            </a:r>
            <a:r>
              <a:rPr lang="en-US" sz="1400" b="1" i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  <a:r>
              <a:rPr lang="en-US" sz="1400" b="1" i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m</a:t>
            </a:r>
            <a:endParaRPr lang="en-US" sz="1400" i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885477" y="2185593"/>
            <a:ext cx="3875631" cy="478667"/>
          </a:xfrm>
          <a:prstGeom prst="roundRect">
            <a:avLst/>
          </a:prstGeom>
          <a:noFill/>
          <a:ln w="12700">
            <a:solidFill>
              <a:srgbClr val="00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876895" y="4228508"/>
            <a:ext cx="4362891" cy="528747"/>
          </a:xfrm>
          <a:prstGeom prst="roundRect">
            <a:avLst/>
          </a:prstGeom>
          <a:noFill/>
          <a:ln w="12700">
            <a:solidFill>
              <a:srgbClr val="00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4380" y="915566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5616" y="104678"/>
            <a:ext cx="800960" cy="461687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74626" y="174311"/>
            <a:ext cx="80656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Without actually performing the long division, state whether the following rational numbers will have a terminating decimal expansion or a non-terminating repeating decimal expansion: 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829793" y="3624745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010876" y="3624745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973936" y="1695993"/>
            <a:ext cx="410088" cy="86797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67032" y="125179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055540" y="1495710"/>
            <a:ext cx="246880" cy="86797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7544" y="169583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320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967586" y="3728107"/>
            <a:ext cx="410088" cy="86797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0902" y="3260095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11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049190" y="3504009"/>
            <a:ext cx="246880" cy="86797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1750" y="3704133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87418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59" grpId="0"/>
      <p:bldP spid="160" grpId="0"/>
      <p:bldP spid="161" grpId="0"/>
      <p:bldP spid="163" grpId="0"/>
      <p:bldP spid="164" grpId="0"/>
      <p:bldP spid="165" grpId="0"/>
      <p:bldP spid="166" grpId="0"/>
      <p:bldP spid="167" grpId="0"/>
      <p:bldP spid="171" grpId="0"/>
      <p:bldP spid="183" grpId="0"/>
      <p:bldP spid="184" grpId="0"/>
      <p:bldP spid="185" grpId="0"/>
      <p:bldP spid="187" grpId="0"/>
      <p:bldP spid="188" grpId="0"/>
      <p:bldP spid="189" grpId="0"/>
      <p:bldP spid="190" grpId="0"/>
      <p:bldP spid="191" grpId="0"/>
      <p:bldP spid="194" grpId="0"/>
      <p:bldP spid="195" grpId="0"/>
      <p:bldP spid="196" grpId="0"/>
      <p:bldP spid="198" grpId="0"/>
      <p:bldP spid="199" grpId="0"/>
      <p:bldP spid="200" grpId="0"/>
      <p:bldP spid="201" grpId="0"/>
      <p:bldP spid="203" grpId="0"/>
      <p:bldP spid="208" grpId="0"/>
      <p:bldP spid="209" grpId="0"/>
      <p:bldP spid="210" grpId="0" animBg="1"/>
      <p:bldP spid="211" grpId="0" animBg="1"/>
      <p:bldP spid="66" grpId="0"/>
      <p:bldP spid="67" grpId="0"/>
      <p:bldP spid="70" grpId="0"/>
      <p:bldP spid="74" grpId="0"/>
      <p:bldP spid="76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678736" y="927882"/>
            <a:ext cx="484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(v)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1043608" y="845512"/>
            <a:ext cx="492534" cy="515438"/>
            <a:chOff x="1473416" y="1289239"/>
            <a:chExt cx="492534" cy="515438"/>
          </a:xfrm>
        </p:grpSpPr>
        <p:sp>
          <p:nvSpPr>
            <p:cNvPr id="149" name="Rectangle 148"/>
            <p:cNvSpPr/>
            <p:nvPr/>
          </p:nvSpPr>
          <p:spPr>
            <a:xfrm>
              <a:off x="1520269" y="1289239"/>
              <a:ext cx="3898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64</a:t>
              </a: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1567921" y="1548197"/>
              <a:ext cx="310151" cy="1191"/>
            </a:xfrm>
            <a:prstGeom prst="line">
              <a:avLst/>
            </a:prstGeom>
            <a:ln w="19050">
              <a:solidFill>
                <a:srgbClr val="00FFFF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73416" y="1496900"/>
              <a:ext cx="492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455</a:t>
              </a:r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1442021" y="146612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729780" y="158703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880069" y="1587039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056477" y="158703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7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058443" y="1358264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64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1803144" y="1616702"/>
            <a:ext cx="900449" cy="595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534720" y="2920834"/>
            <a:ext cx="525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(iv)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917798" y="2851657"/>
            <a:ext cx="615148" cy="522089"/>
            <a:chOff x="1472851" y="1292907"/>
            <a:chExt cx="615148" cy="522089"/>
          </a:xfrm>
        </p:grpSpPr>
        <p:sp>
          <p:nvSpPr>
            <p:cNvPr id="173" name="Rectangle 172"/>
            <p:cNvSpPr/>
            <p:nvPr/>
          </p:nvSpPr>
          <p:spPr>
            <a:xfrm>
              <a:off x="1537898" y="1292907"/>
              <a:ext cx="3898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23</a:t>
              </a: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1548267" y="1543435"/>
              <a:ext cx="374904" cy="595"/>
            </a:xfrm>
            <a:prstGeom prst="line">
              <a:avLst/>
            </a:prstGeom>
            <a:ln w="19050">
              <a:solidFill>
                <a:srgbClr val="00FFFF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>
              <a:off x="1472851" y="1507219"/>
              <a:ext cx="6151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  <a:r>
                <a:rPr lang="en-US" sz="1400" b="1" baseline="30000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3</a:t>
              </a:r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5</a:t>
              </a:r>
              <a:r>
                <a:rPr lang="en-US" sz="1400" b="1" baseline="30000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</a:p>
          </p:txBody>
        </p:sp>
      </p:grpSp>
      <p:sp>
        <p:nvSpPr>
          <p:cNvPr id="194" name="Rectangle 193"/>
          <p:cNvSpPr/>
          <p:nvPr/>
        </p:nvSpPr>
        <p:spPr>
          <a:xfrm>
            <a:off x="1318921" y="2273809"/>
            <a:ext cx="3829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has non-terminating repeating decimal expansion.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949435" y="2191439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64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08869" y="2414784"/>
            <a:ext cx="468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455</a:t>
            </a:r>
          </a:p>
        </p:txBody>
      </p:sp>
      <p:cxnSp>
        <p:nvCxnSpPr>
          <p:cNvPr id="197" name="Straight Connector 196"/>
          <p:cNvCxnSpPr/>
          <p:nvPr/>
        </p:nvCxnSpPr>
        <p:spPr>
          <a:xfrm>
            <a:off x="994551" y="2458450"/>
            <a:ext cx="310896" cy="1191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595935" y="2268334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294632" y="4347253"/>
            <a:ext cx="35654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has terminating decimal expansion.</a:t>
            </a:r>
            <a:endParaRPr lang="en-US" sz="1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51797" y="423088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23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872640" y="4469359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976981" y="4525546"/>
            <a:ext cx="374904" cy="11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73493" y="430644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27872" y="1370964"/>
            <a:ext cx="492443" cy="516709"/>
            <a:chOff x="927872" y="1370964"/>
            <a:chExt cx="492443" cy="516709"/>
          </a:xfrm>
        </p:grpSpPr>
        <p:sp>
          <p:nvSpPr>
            <p:cNvPr id="158" name="Rectangle 157"/>
            <p:cNvSpPr/>
            <p:nvPr/>
          </p:nvSpPr>
          <p:spPr>
            <a:xfrm>
              <a:off x="982371" y="1370964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64</a:t>
              </a: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927872" y="1579896"/>
              <a:ext cx="4924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455</a:t>
              </a: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1013601" y="1616702"/>
              <a:ext cx="310896" cy="1191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918754" y="3418195"/>
            <a:ext cx="527709" cy="539728"/>
            <a:chOff x="918754" y="3392794"/>
            <a:chExt cx="527709" cy="539728"/>
          </a:xfrm>
        </p:grpSpPr>
        <p:sp>
          <p:nvSpPr>
            <p:cNvPr id="177" name="Rectangle 176"/>
            <p:cNvSpPr/>
            <p:nvPr/>
          </p:nvSpPr>
          <p:spPr>
            <a:xfrm>
              <a:off x="977505" y="3392794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23</a:t>
              </a:r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982395" y="3657904"/>
              <a:ext cx="376262" cy="90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/>
            <p:nvPr/>
          </p:nvSpPr>
          <p:spPr>
            <a:xfrm>
              <a:off x="918754" y="3624745"/>
              <a:ext cx="5277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  <a:r>
                <a:rPr lang="en-US" sz="14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3</a:t>
              </a:r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5</a:t>
              </a:r>
              <a:r>
                <a:rPr lang="en-US" sz="14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</a:p>
          </p:txBody>
        </p:sp>
      </p:grpSp>
      <p:sp>
        <p:nvSpPr>
          <p:cNvPr id="208" name="Rectangle 207"/>
          <p:cNvSpPr/>
          <p:nvPr/>
        </p:nvSpPr>
        <p:spPr>
          <a:xfrm>
            <a:off x="895358" y="1893776"/>
            <a:ext cx="4395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Since denominator is not in the form of 2</a:t>
            </a:r>
            <a:r>
              <a:rPr lang="en-US" sz="1400" b="1" i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  <a:r>
              <a:rPr lang="en-US" sz="1400" b="1" i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895358" y="3923001"/>
            <a:ext cx="43967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Since denominator is in the form of 2</a:t>
            </a:r>
            <a:r>
              <a:rPr lang="en-US" sz="1400" b="1" i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  <a:r>
              <a:rPr lang="en-US" sz="1400" b="1" i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m</a:t>
            </a:r>
            <a:endParaRPr lang="en-US" sz="1400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961952" y="1628919"/>
            <a:ext cx="434827" cy="21791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902071" y="2215612"/>
            <a:ext cx="4245993" cy="597558"/>
          </a:xfrm>
          <a:prstGeom prst="roundRect">
            <a:avLst/>
          </a:prstGeom>
          <a:noFill/>
          <a:ln w="12700">
            <a:solidFill>
              <a:srgbClr val="00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876895" y="4270843"/>
            <a:ext cx="3983137" cy="528747"/>
          </a:xfrm>
          <a:prstGeom prst="roundRect">
            <a:avLst/>
          </a:prstGeom>
          <a:noFill/>
          <a:ln w="12700">
            <a:solidFill>
              <a:srgbClr val="00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19835" y="1587039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396243" y="1587039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13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72821" y="2982375"/>
            <a:ext cx="1288886" cy="1292738"/>
          </a:xfrm>
          <a:prstGeom prst="rect">
            <a:avLst/>
          </a:prstGeom>
          <a:solidFill>
            <a:srgbClr val="008080">
              <a:alpha val="64000"/>
            </a:srgbClr>
          </a:solidFill>
          <a:ln w="19050">
            <a:solidFill>
              <a:srgbClr val="66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342328" y="3070205"/>
            <a:ext cx="4924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455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6355150" y="3126084"/>
            <a:ext cx="0" cy="103941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6027490" y="3374352"/>
            <a:ext cx="7848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054053" y="3070205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054053" y="333937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7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6027490" y="3638512"/>
            <a:ext cx="7848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441629" y="362773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993231" y="3621382"/>
            <a:ext cx="389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13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6027490" y="3905212"/>
            <a:ext cx="7848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488412" y="389170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86" name="Oval 85"/>
          <p:cNvSpPr/>
          <p:nvPr/>
        </p:nvSpPr>
        <p:spPr>
          <a:xfrm rot="5400000">
            <a:off x="5740417" y="3319427"/>
            <a:ext cx="862776" cy="387147"/>
          </a:xfrm>
          <a:prstGeom prst="ellipse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541402" y="362773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446899" y="334605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9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548044" y="334605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74380" y="915566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85616" y="104678"/>
            <a:ext cx="800960" cy="461687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74626" y="174311"/>
            <a:ext cx="80656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Without actually performing the long division, state whether the following rational numbers will have a terminating decimal expansion or a non-terminating repeating decimal expansion: </a:t>
            </a:r>
          </a:p>
        </p:txBody>
      </p:sp>
    </p:spTree>
    <p:extLst>
      <p:ext uri="{BB962C8B-B14F-4D97-AF65-F5344CB8AC3E}">
        <p14:creationId xmlns:p14="http://schemas.microsoft.com/office/powerpoint/2010/main" val="368080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85185E-6 L -0.59202 -0.2895 " pathEditMode="relative" rAng="0" ptsTypes="AA">
                                      <p:cBhvr>
                                        <p:cTn id="49" dur="75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01" y="-14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5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59" grpId="0"/>
      <p:bldP spid="164" grpId="0"/>
      <p:bldP spid="165" grpId="0"/>
      <p:bldP spid="166" grpId="0"/>
      <p:bldP spid="167" grpId="0"/>
      <p:bldP spid="171" grpId="0"/>
      <p:bldP spid="194" grpId="0"/>
      <p:bldP spid="195" grpId="0"/>
      <p:bldP spid="196" grpId="0"/>
      <p:bldP spid="198" grpId="0"/>
      <p:bldP spid="199" grpId="0"/>
      <p:bldP spid="200" grpId="0"/>
      <p:bldP spid="201" grpId="0"/>
      <p:bldP spid="203" grpId="0"/>
      <p:bldP spid="208" grpId="0"/>
      <p:bldP spid="209" grpId="0"/>
      <p:bldP spid="170" grpId="0" animBg="1"/>
      <p:bldP spid="170" grpId="1" animBg="1"/>
      <p:bldP spid="210" grpId="0" animBg="1"/>
      <p:bldP spid="211" grpId="0" animBg="1"/>
      <p:bldP spid="60" grpId="0"/>
      <p:bldP spid="61" grpId="0"/>
      <p:bldP spid="65" grpId="0" animBg="1"/>
      <p:bldP spid="65" grpId="1" animBg="1"/>
      <p:bldP spid="66" grpId="0"/>
      <p:bldP spid="66" grpId="1"/>
      <p:bldP spid="66" grpId="2"/>
      <p:bldP spid="69" grpId="0"/>
      <p:bldP spid="69" grpId="1"/>
      <p:bldP spid="72" grpId="0"/>
      <p:bldP spid="72" grpId="1"/>
      <p:bldP spid="76" grpId="0"/>
      <p:bldP spid="76" grpId="1"/>
      <p:bldP spid="77" grpId="0"/>
      <p:bldP spid="77" grpId="1"/>
      <p:bldP spid="85" grpId="0"/>
      <p:bldP spid="85" grpId="1"/>
      <p:bldP spid="86" grpId="0" animBg="1"/>
      <p:bldP spid="86" grpId="1" animBg="1"/>
      <p:bldP spid="87" grpId="0"/>
      <p:bldP spid="87" grpId="1"/>
      <p:bldP spid="89" grpId="0"/>
      <p:bldP spid="89" grpId="1"/>
      <p:bldP spid="90" grpId="0"/>
      <p:bldP spid="9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MODULE_</a:t>
            </a:r>
            <a:r>
              <a:rPr lang="en-US" sz="7200" b="1"/>
              <a:t>34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811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439082" y="843558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837470" y="869160"/>
            <a:ext cx="484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(i)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1125142" y="786790"/>
            <a:ext cx="633355" cy="515438"/>
            <a:chOff x="1473415" y="1289239"/>
            <a:chExt cx="633355" cy="515438"/>
          </a:xfrm>
        </p:grpSpPr>
        <p:sp>
          <p:nvSpPr>
            <p:cNvPr id="149" name="Rectangle 148"/>
            <p:cNvSpPr/>
            <p:nvPr/>
          </p:nvSpPr>
          <p:spPr>
            <a:xfrm>
              <a:off x="1573336" y="1289239"/>
              <a:ext cx="3898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13</a:t>
              </a: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1567921" y="1548197"/>
              <a:ext cx="398188" cy="595"/>
            </a:xfrm>
            <a:prstGeom prst="line">
              <a:avLst/>
            </a:prstGeom>
            <a:ln w="19050">
              <a:solidFill>
                <a:srgbClr val="00FFFF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73415" y="1496900"/>
              <a:ext cx="6333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3125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12728" y="1312242"/>
            <a:ext cx="595035" cy="516709"/>
            <a:chOff x="927872" y="1370964"/>
            <a:chExt cx="595035" cy="516709"/>
          </a:xfrm>
        </p:grpSpPr>
        <p:sp>
          <p:nvSpPr>
            <p:cNvPr id="158" name="Rectangle 157"/>
            <p:cNvSpPr/>
            <p:nvPr/>
          </p:nvSpPr>
          <p:spPr>
            <a:xfrm>
              <a:off x="1023322" y="1370964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13</a:t>
              </a: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927872" y="1579896"/>
              <a:ext cx="5950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3125</a:t>
              </a: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1013601" y="1616702"/>
              <a:ext cx="402336" cy="1191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1561876" y="140558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835696" y="1289798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13</a:t>
            </a: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903651" y="1559458"/>
            <a:ext cx="257895" cy="1478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440332" y="140558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26117" y="1531273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752282" y="1289798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13</a:t>
            </a:r>
            <a:endParaRPr lang="en-US" sz="1400" b="1" i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2840336" y="1560936"/>
            <a:ext cx="681198" cy="1191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026117" y="1289798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216053" y="1289798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561876" y="197771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842400" y="1848539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416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54084" y="2100410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10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1897062" y="2126849"/>
            <a:ext cx="374784" cy="117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30803" y="197771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535719" y="1977190"/>
            <a:ext cx="849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0.00416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869382" y="1531273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5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768947" y="1531273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5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16053" y="1531273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899592" y="3069912"/>
            <a:ext cx="484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(ii)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1370376" y="2987542"/>
            <a:ext cx="389850" cy="506646"/>
            <a:chOff x="1579328" y="1289239"/>
            <a:chExt cx="389850" cy="506646"/>
          </a:xfrm>
        </p:grpSpPr>
        <p:sp>
          <p:nvSpPr>
            <p:cNvPr id="108" name="Rectangle 107"/>
            <p:cNvSpPr/>
            <p:nvPr/>
          </p:nvSpPr>
          <p:spPr>
            <a:xfrm>
              <a:off x="1579328" y="1289239"/>
              <a:ext cx="3898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17</a:t>
              </a: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1650729" y="1548197"/>
              <a:ext cx="246980" cy="595"/>
            </a:xfrm>
            <a:prstGeom prst="line">
              <a:avLst/>
            </a:prstGeom>
            <a:ln w="19050">
              <a:solidFill>
                <a:srgbClr val="00FFFF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1629115" y="1488108"/>
              <a:ext cx="3219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8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388194" y="3439240"/>
            <a:ext cx="389850" cy="516709"/>
            <a:chOff x="1023322" y="1370964"/>
            <a:chExt cx="389850" cy="516709"/>
          </a:xfrm>
        </p:grpSpPr>
        <p:sp>
          <p:nvSpPr>
            <p:cNvPr id="112" name="Rectangle 111"/>
            <p:cNvSpPr/>
            <p:nvPr/>
          </p:nvSpPr>
          <p:spPr>
            <a:xfrm>
              <a:off x="1023322" y="1370964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17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72954" y="1579896"/>
              <a:ext cx="2872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8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1091895" y="1616702"/>
              <a:ext cx="246888" cy="1191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7" name="Rectangle 116"/>
          <p:cNvSpPr/>
          <p:nvPr/>
        </p:nvSpPr>
        <p:spPr>
          <a:xfrm>
            <a:off x="1726992" y="353258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987812" y="3416796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17</a:t>
            </a:r>
          </a:p>
        </p:txBody>
      </p:sp>
      <p:cxnSp>
        <p:nvCxnSpPr>
          <p:cNvPr id="119" name="Straight Connector 118"/>
          <p:cNvCxnSpPr/>
          <p:nvPr/>
        </p:nvCxnSpPr>
        <p:spPr>
          <a:xfrm>
            <a:off x="2069457" y="3687934"/>
            <a:ext cx="232757" cy="297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2638573" y="353258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134788" y="3658271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864123" y="3416796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17</a:t>
            </a:r>
            <a:endParaRPr lang="en-US" sz="1400" b="1" i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2952524" y="3687934"/>
            <a:ext cx="674453" cy="1191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134788" y="3416796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351716" y="3416796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5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726992" y="407542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979712" y="3971652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2125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979712" y="4213998"/>
            <a:ext cx="599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    )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2060478" y="4246781"/>
            <a:ext cx="412508" cy="11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565301" y="407542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846589" y="4074903"/>
            <a:ext cx="644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2.125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021498" y="3658271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880788" y="3658271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351716" y="3658271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entury Schoolbook" panose="02040604050505020304" pitchFamily="18" charset="0"/>
              </a:rPr>
              <a:t>5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7624" y="248694"/>
            <a:ext cx="800960" cy="461687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634" y="318327"/>
            <a:ext cx="6893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Write down the decimal expansions of the rational numbers which have terminating decimal expansions.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076690" y="1587575"/>
            <a:ext cx="519582" cy="215755"/>
            <a:chOff x="3223020" y="2341542"/>
            <a:chExt cx="519582" cy="215755"/>
          </a:xfrm>
        </p:grpSpPr>
        <p:sp>
          <p:nvSpPr>
            <p:cNvPr id="72" name="Rounded Rectangle 71"/>
            <p:cNvSpPr/>
            <p:nvPr/>
          </p:nvSpPr>
          <p:spPr>
            <a:xfrm>
              <a:off x="3289706" y="2362989"/>
              <a:ext cx="364105" cy="178310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223020" y="2341542"/>
              <a:ext cx="519582" cy="215755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89FFFF"/>
                  </a:solidFill>
                  <a:latin typeface="Century Schoolbook" panose="02040604050505020304" pitchFamily="18" charset="0"/>
                </a:rPr>
                <a:t>× 2</a:t>
              </a:r>
              <a:r>
                <a:rPr lang="en-US" sz="1200" b="1" baseline="30000" dirty="0">
                  <a:solidFill>
                    <a:srgbClr val="89FFFF"/>
                  </a:solidFill>
                  <a:latin typeface="Century Schoolbook" panose="02040604050505020304" pitchFamily="18" charset="0"/>
                </a:rPr>
                <a:t>5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068669" y="1342225"/>
            <a:ext cx="519582" cy="215755"/>
            <a:chOff x="3223020" y="2341542"/>
            <a:chExt cx="519582" cy="215755"/>
          </a:xfrm>
        </p:grpSpPr>
        <p:sp>
          <p:nvSpPr>
            <p:cNvPr id="76" name="Rounded Rectangle 75"/>
            <p:cNvSpPr/>
            <p:nvPr/>
          </p:nvSpPr>
          <p:spPr>
            <a:xfrm>
              <a:off x="3289706" y="2362989"/>
              <a:ext cx="364105" cy="178310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223020" y="2341542"/>
              <a:ext cx="519582" cy="215755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89FFFF"/>
                  </a:solidFill>
                  <a:latin typeface="Century Schoolbook" panose="02040604050505020304" pitchFamily="18" charset="0"/>
                </a:rPr>
                <a:t>× 2</a:t>
              </a:r>
              <a:r>
                <a:rPr lang="en-US" sz="1200" b="1" baseline="30000" dirty="0">
                  <a:solidFill>
                    <a:srgbClr val="89FFFF"/>
                  </a:solidFill>
                  <a:latin typeface="Century Schoolbook" panose="02040604050505020304" pitchFamily="18" charset="0"/>
                </a:rPr>
                <a:t>5</a:t>
              </a:r>
            </a:p>
          </p:txBody>
        </p:sp>
      </p:grpSp>
      <p:sp>
        <p:nvSpPr>
          <p:cNvPr id="78" name="Oval 77"/>
          <p:cNvSpPr/>
          <p:nvPr/>
        </p:nvSpPr>
        <p:spPr>
          <a:xfrm>
            <a:off x="1916828" y="1565592"/>
            <a:ext cx="245849" cy="237116"/>
          </a:xfrm>
          <a:prstGeom prst="ellipse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833501" y="1334335"/>
            <a:ext cx="681947" cy="214657"/>
          </a:xfrm>
          <a:prstGeom prst="roundRect">
            <a:avLst/>
          </a:prstGeom>
          <a:noFill/>
          <a:ln w="127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012728" y="2373319"/>
            <a:ext cx="595035" cy="526235"/>
            <a:chOff x="927872" y="1361438"/>
            <a:chExt cx="595035" cy="526235"/>
          </a:xfrm>
        </p:grpSpPr>
        <p:sp>
          <p:nvSpPr>
            <p:cNvPr id="100" name="Rectangle 99"/>
            <p:cNvSpPr/>
            <p:nvPr/>
          </p:nvSpPr>
          <p:spPr>
            <a:xfrm>
              <a:off x="1023322" y="1361438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13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27872" y="1579896"/>
              <a:ext cx="5950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3125</a:t>
              </a: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1013601" y="1616702"/>
              <a:ext cx="402336" cy="1191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39" name="Rectangle 138"/>
          <p:cNvSpPr/>
          <p:nvPr/>
        </p:nvSpPr>
        <p:spPr>
          <a:xfrm>
            <a:off x="1561876" y="245328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871063" y="2453282"/>
            <a:ext cx="849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0.00416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56205" y="2453282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026946" y="2415288"/>
            <a:ext cx="1638929" cy="470615"/>
          </a:xfrm>
          <a:prstGeom prst="roundRect">
            <a:avLst/>
          </a:prstGeom>
          <a:noFill/>
          <a:ln w="19050">
            <a:solidFill>
              <a:srgbClr val="00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2236982" y="3707543"/>
            <a:ext cx="519582" cy="215755"/>
            <a:chOff x="3223020" y="2341542"/>
            <a:chExt cx="519582" cy="215755"/>
          </a:xfrm>
        </p:grpSpPr>
        <p:sp>
          <p:nvSpPr>
            <p:cNvPr id="145" name="Rounded Rectangle 144"/>
            <p:cNvSpPr/>
            <p:nvPr/>
          </p:nvSpPr>
          <p:spPr>
            <a:xfrm>
              <a:off x="3289706" y="2362989"/>
              <a:ext cx="364105" cy="178310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3223020" y="2341542"/>
              <a:ext cx="519582" cy="215755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89FFFF"/>
                  </a:solidFill>
                  <a:latin typeface="Century Schoolbook" panose="02040604050505020304" pitchFamily="18" charset="0"/>
                </a:rPr>
                <a:t>× 5</a:t>
              </a:r>
              <a:r>
                <a:rPr lang="en-US" sz="1200" b="1" baseline="30000" dirty="0">
                  <a:solidFill>
                    <a:srgbClr val="89FFFF"/>
                  </a:solidFill>
                  <a:latin typeface="Century Schoolbook" panose="02040604050505020304" pitchFamily="18" charset="0"/>
                </a:rPr>
                <a:t>3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2228961" y="3462193"/>
            <a:ext cx="519582" cy="215755"/>
            <a:chOff x="3223020" y="2341542"/>
            <a:chExt cx="519582" cy="215755"/>
          </a:xfrm>
        </p:grpSpPr>
        <p:sp>
          <p:nvSpPr>
            <p:cNvPr id="148" name="Rounded Rectangle 147"/>
            <p:cNvSpPr/>
            <p:nvPr/>
          </p:nvSpPr>
          <p:spPr>
            <a:xfrm>
              <a:off x="3289706" y="2362989"/>
              <a:ext cx="364105" cy="178310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3223020" y="2341542"/>
              <a:ext cx="519582" cy="215755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89FFFF"/>
                  </a:solidFill>
                  <a:latin typeface="Century Schoolbook" panose="02040604050505020304" pitchFamily="18" charset="0"/>
                </a:rPr>
                <a:t>× 5</a:t>
              </a:r>
              <a:r>
                <a:rPr lang="en-US" sz="1200" b="1" baseline="30000" dirty="0">
                  <a:solidFill>
                    <a:srgbClr val="89FFFF"/>
                  </a:solidFill>
                  <a:latin typeface="Century Schoolbook" panose="02040604050505020304" pitchFamily="18" charset="0"/>
                </a:rPr>
                <a:t>3</a:t>
              </a:r>
            </a:p>
          </p:txBody>
        </p:sp>
      </p:grpSp>
      <p:sp>
        <p:nvSpPr>
          <p:cNvPr id="152" name="Oval 151"/>
          <p:cNvSpPr/>
          <p:nvPr/>
        </p:nvSpPr>
        <p:spPr>
          <a:xfrm>
            <a:off x="2064418" y="3701285"/>
            <a:ext cx="245849" cy="210428"/>
          </a:xfrm>
          <a:prstGeom prst="ellipse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2953674" y="3454303"/>
            <a:ext cx="681947" cy="214657"/>
          </a:xfrm>
          <a:prstGeom prst="roundRect">
            <a:avLst/>
          </a:prstGeom>
          <a:noFill/>
          <a:ln w="127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1405588" y="4508633"/>
            <a:ext cx="389850" cy="510360"/>
            <a:chOff x="1007447" y="1355088"/>
            <a:chExt cx="389850" cy="510360"/>
          </a:xfrm>
        </p:grpSpPr>
        <p:sp>
          <p:nvSpPr>
            <p:cNvPr id="157" name="Rectangle 156"/>
            <p:cNvSpPr/>
            <p:nvPr/>
          </p:nvSpPr>
          <p:spPr>
            <a:xfrm>
              <a:off x="1007447" y="1355088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17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50584" y="1557671"/>
              <a:ext cx="2872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8</a:t>
              </a:r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1078254" y="1616702"/>
              <a:ext cx="246888" cy="1191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1753541" y="459494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989237" y="4594946"/>
            <a:ext cx="644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2.125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656205" y="4594946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1395908" y="4557014"/>
            <a:ext cx="1226963" cy="426041"/>
          </a:xfrm>
          <a:prstGeom prst="roundRect">
            <a:avLst/>
          </a:prstGeom>
          <a:noFill/>
          <a:ln w="19050">
            <a:solidFill>
              <a:srgbClr val="00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038577" y="4213998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10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880788" y="365901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351510" y="365901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entury Schoolbook" panose="02040604050505020304" pitchFamily="18" charset="0"/>
              </a:rPr>
              <a:t>5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980681" y="3723356"/>
            <a:ext cx="253596" cy="235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3450825" y="3722988"/>
            <a:ext cx="253596" cy="235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2767038" y="153030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5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215753" y="153030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869312" y="1587504"/>
            <a:ext cx="253596" cy="235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3318013" y="1587136"/>
            <a:ext cx="253596" cy="235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1790487" y="2098057"/>
            <a:ext cx="599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    )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371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1" fill="hold" grpId="0" nodeType="after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4" dur="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5" dur="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25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25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6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2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4" fill="hold">
                          <p:stCondLst>
                            <p:cond delay="indefinite"/>
                          </p:stCondLst>
                          <p:childTnLst>
                            <p:par>
                              <p:cTn id="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7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4" fill="hold">
                          <p:stCondLst>
                            <p:cond delay="indefinite"/>
                          </p:stCondLst>
                          <p:childTnLst>
                            <p:par>
                              <p:cTn id="1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51" dur="indefinite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53" dur="indefinite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4" fill="hold">
                          <p:stCondLst>
                            <p:cond delay="indefinite"/>
                          </p:stCondLst>
                          <p:childTnLst>
                            <p:par>
                              <p:cTn id="1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0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61" dur="indefinite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63" dur="indefinite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4" fill="hold">
                          <p:stCondLst>
                            <p:cond delay="indefinite"/>
                          </p:stCondLst>
                          <p:childTnLst>
                            <p:par>
                              <p:cTn id="1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71" dur="indefinite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2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73" dur="indefinite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4" fill="hold">
                          <p:stCondLst>
                            <p:cond delay="indefinite"/>
                          </p:stCondLst>
                          <p:childTnLst>
                            <p:par>
                              <p:cTn id="1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8" dur="2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80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81" dur="indefinite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2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83" dur="indefinite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4" fill="hold">
                          <p:stCondLst>
                            <p:cond delay="indefinite"/>
                          </p:stCondLst>
                          <p:childTnLst>
                            <p:par>
                              <p:cTn id="1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9" fill="hold">
                          <p:stCondLst>
                            <p:cond delay="indefinite"/>
                          </p:stCondLst>
                          <p:childTnLst>
                            <p:par>
                              <p:cTn id="1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8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9" fill="hold">
                          <p:stCondLst>
                            <p:cond delay="indefinite"/>
                          </p:stCondLst>
                          <p:childTnLst>
                            <p:par>
                              <p:cTn id="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5" fill="hold">
                          <p:stCondLst>
                            <p:cond delay="indefinite"/>
                          </p:stCondLst>
                          <p:childTnLst>
                            <p:par>
                              <p:cTn id="2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9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0" fill="hold">
                          <p:stCondLst>
                            <p:cond delay="indefinite"/>
                          </p:stCondLst>
                          <p:childTnLst>
                            <p:par>
                              <p:cTn id="2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1.23457E-7 L 0.0717 -0.0892 " pathEditMode="relative" rAng="0" ptsTypes="AA">
                                          <p:cBhvr>
                                            <p:cTn id="215" dur="500" spd="-1000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76" y="-447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1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2" fill="hold">
                          <p:stCondLst>
                            <p:cond delay="indefinite"/>
                          </p:stCondLst>
                          <p:childTnLst>
                            <p:par>
                              <p:cTn id="2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2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0" dur="25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1" fill="hold">
                          <p:stCondLst>
                            <p:cond delay="indefinite"/>
                          </p:stCondLst>
                          <p:childTnLst>
                            <p:par>
                              <p:cTn id="2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3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5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7" fill="hold">
                          <p:stCondLst>
                            <p:cond delay="indefinite"/>
                          </p:stCondLst>
                          <p:childTnLst>
                            <p:par>
                              <p:cTn id="2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1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6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1" fill="hold">
                          <p:stCondLst>
                            <p:cond delay="indefinite"/>
                          </p:stCondLst>
                          <p:childTnLst>
                            <p:par>
                              <p:cTn id="2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6" fill="hold">
                          <p:stCondLst>
                            <p:cond delay="indefinite"/>
                          </p:stCondLst>
                          <p:childTnLst>
                            <p:par>
                              <p:cTn id="2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6" dur="2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0" dur="25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1" fill="hold">
                          <p:stCondLst>
                            <p:cond delay="indefinite"/>
                          </p:stCondLst>
                          <p:childTnLst>
                            <p:par>
                              <p:cTn id="2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5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6" fill="hold">
                          <p:stCondLst>
                            <p:cond delay="indefinite"/>
                          </p:stCondLst>
                          <p:childTnLst>
                            <p:par>
                              <p:cTn id="2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1" fill="hold">
                          <p:stCondLst>
                            <p:cond delay="indefinite"/>
                          </p:stCondLst>
                          <p:childTnLst>
                            <p:par>
                              <p:cTn id="2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5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6" fill="hold">
                          <p:stCondLst>
                            <p:cond delay="indefinite"/>
                          </p:stCondLst>
                          <p:childTnLst>
                            <p:par>
                              <p:cTn id="2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0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5" fill="hold">
                          <p:stCondLst>
                            <p:cond delay="indefinite"/>
                          </p:stCondLst>
                          <p:childTnLst>
                            <p:par>
                              <p:cTn id="2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9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0" fill="hold">
                          <p:stCondLst>
                            <p:cond delay="indefinite"/>
                          </p:stCondLst>
                          <p:childTnLst>
                            <p:par>
                              <p:cTn id="3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5" fill="hold">
                          <p:stCondLst>
                            <p:cond delay="indefinite"/>
                          </p:stCondLst>
                          <p:childTnLst>
                            <p:par>
                              <p:cTn id="3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9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1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5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8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0" fill="hold">
                          <p:stCondLst>
                            <p:cond delay="indefinite"/>
                          </p:stCondLst>
                          <p:childTnLst>
                            <p:par>
                              <p:cTn id="3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5" fill="hold">
                          <p:stCondLst>
                            <p:cond delay="indefinite"/>
                          </p:stCondLst>
                          <p:childTnLst>
                            <p:par>
                              <p:cTn id="3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1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2" fill="hold">
                          <p:stCondLst>
                            <p:cond delay="indefinite"/>
                          </p:stCondLst>
                          <p:childTnLst>
                            <p:par>
                              <p:cTn id="3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6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9" dur="25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1" fill="hold">
                          <p:stCondLst>
                            <p:cond delay="indefinite"/>
                          </p:stCondLst>
                          <p:childTnLst>
                            <p:par>
                              <p:cTn id="3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6" fill="hold">
                          <p:stCondLst>
                            <p:cond delay="indefinite"/>
                          </p:stCondLst>
                          <p:childTnLst>
                            <p:par>
                              <p:cTn id="3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2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53" dur="indefinite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4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55" dur="indefinite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6" fill="hold">
                          <p:stCondLst>
                            <p:cond delay="indefinite"/>
                          </p:stCondLst>
                          <p:childTnLst>
                            <p:par>
                              <p:cTn id="3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0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2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63" dur="indefinite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4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65" dur="indefinite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6" fill="hold">
                          <p:stCondLst>
                            <p:cond delay="indefinite"/>
                          </p:stCondLst>
                          <p:childTnLst>
                            <p:par>
                              <p:cTn id="3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2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73" dur="indefinite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4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75" dur="indefinite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6" fill="hold">
                          <p:stCondLst>
                            <p:cond delay="indefinite"/>
                          </p:stCondLst>
                          <p:childTnLst>
                            <p:par>
                              <p:cTn id="3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0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82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83" dur="indefinite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4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85" dur="indefinite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6" fill="hold">
                          <p:stCondLst>
                            <p:cond delay="indefinite"/>
                          </p:stCondLst>
                          <p:childTnLst>
                            <p:par>
                              <p:cTn id="3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1" fill="hold">
                          <p:stCondLst>
                            <p:cond delay="indefinite"/>
                          </p:stCondLst>
                          <p:childTnLst>
                            <p:par>
                              <p:cTn id="3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6" fill="hold">
                          <p:stCondLst>
                            <p:cond delay="indefinite"/>
                          </p:stCondLst>
                          <p:childTnLst>
                            <p:par>
                              <p:cTn id="3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0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1" fill="hold">
                          <p:stCondLst>
                            <p:cond delay="indefinite"/>
                          </p:stCondLst>
                          <p:childTnLst>
                            <p:par>
                              <p:cTn id="4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3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5" dur="50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06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7" fill="hold">
                          <p:stCondLst>
                            <p:cond delay="indefinite"/>
                          </p:stCondLst>
                          <p:childTnLst>
                            <p:par>
                              <p:cTn id="4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1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2" fill="hold">
                          <p:stCondLst>
                            <p:cond delay="indefinite"/>
                          </p:stCondLst>
                          <p:childTnLst>
                            <p:par>
                              <p:cTn id="4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1.35635E-7 L 0.0908 -0.10296 " pathEditMode="relative" rAng="0" ptsTypes="AA">
                                          <p:cBhvr>
                                            <p:cTn id="417" dur="500" spd="-100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31" y="-51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3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138" grpId="0"/>
          <p:bldP spid="63" grpId="0"/>
          <p:bldP spid="64" grpId="0"/>
          <p:bldP spid="75" grpId="0"/>
          <p:bldP spid="79" grpId="0"/>
          <p:bldP spid="80" grpId="0"/>
          <p:bldP spid="82" grpId="0"/>
          <p:bldP spid="83" grpId="0"/>
          <p:bldP spid="84" grpId="0"/>
          <p:bldP spid="88" grpId="0"/>
          <p:bldP spid="91" grpId="0"/>
          <p:bldP spid="93" grpId="0"/>
          <p:bldP spid="94" grpId="0"/>
          <p:bldP spid="96" grpId="0"/>
          <p:bldP spid="103" grpId="0"/>
          <p:bldP spid="104" grpId="0"/>
          <p:bldP spid="106" grpId="0"/>
          <p:bldP spid="117" grpId="0"/>
          <p:bldP spid="118" grpId="0"/>
          <p:bldP spid="120" grpId="0"/>
          <p:bldP spid="121" grpId="0"/>
          <p:bldP spid="122" grpId="0"/>
          <p:bldP spid="124" grpId="0"/>
          <p:bldP spid="125" grpId="0"/>
          <p:bldP spid="126" grpId="0"/>
          <p:bldP spid="127" grpId="0"/>
          <p:bldP spid="128" grpId="0"/>
          <p:bldP spid="130" grpId="0"/>
          <p:bldP spid="131" grpId="0"/>
          <p:bldP spid="132" grpId="0"/>
          <p:bldP spid="135" grpId="0"/>
          <p:bldP spid="136" grpId="0"/>
          <p:bldP spid="68" grpId="0"/>
          <p:bldP spid="69" grpId="0"/>
          <p:bldP spid="78" grpId="0" animBg="1"/>
          <p:bldP spid="78" grpId="1" animBg="1"/>
          <p:bldP spid="90" grpId="0" animBg="1"/>
          <p:bldP spid="90" grpId="1" animBg="1"/>
          <p:bldP spid="139" grpId="0"/>
          <p:bldP spid="141" grpId="0"/>
          <p:bldP spid="141" grpId="1"/>
          <p:bldP spid="142" grpId="0"/>
          <p:bldP spid="143" grpId="0" animBg="1"/>
          <p:bldP spid="152" grpId="0" animBg="1"/>
          <p:bldP spid="152" grpId="1" animBg="1"/>
          <p:bldP spid="154" grpId="0" animBg="1"/>
          <p:bldP spid="154" grpId="1" animBg="1"/>
          <p:bldP spid="161" grpId="0"/>
          <p:bldP spid="162" grpId="0"/>
          <p:bldP spid="162" grpId="1"/>
          <p:bldP spid="163" grpId="0"/>
          <p:bldP spid="164" grpId="0" animBg="1"/>
          <p:bldP spid="165" grpId="0"/>
          <p:bldP spid="166" grpId="0"/>
          <p:bldP spid="166" grpId="1"/>
          <p:bldP spid="166" grpId="2"/>
          <p:bldP spid="167" grpId="0"/>
          <p:bldP spid="167" grpId="1"/>
          <p:bldP spid="167" grpId="2"/>
          <p:bldP spid="169" grpId="0"/>
          <p:bldP spid="169" grpId="1"/>
          <p:bldP spid="169" grpId="2"/>
          <p:bldP spid="171" grpId="0"/>
          <p:bldP spid="171" grpId="1"/>
          <p:bldP spid="171" grpId="2"/>
          <p:bldP spid="172" grpId="0"/>
          <p:bldP spid="172" grpId="1"/>
          <p:bldP spid="172" grpId="2"/>
          <p:bldP spid="173" grpId="0"/>
          <p:bldP spid="173" grpId="1"/>
          <p:bldP spid="173" grpId="2"/>
          <p:bldP spid="174" grpId="0"/>
          <p:bldP spid="174" grpId="1"/>
          <p:bldP spid="174" grpId="2"/>
          <p:bldP spid="175" grpId="0"/>
          <p:bldP spid="175" grpId="1"/>
          <p:bldP spid="175" grpId="2"/>
          <p:bldP spid="1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25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25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6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2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4" fill="hold">
                          <p:stCondLst>
                            <p:cond delay="indefinite"/>
                          </p:stCondLst>
                          <p:childTnLst>
                            <p:par>
                              <p:cTn id="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7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4" fill="hold">
                          <p:stCondLst>
                            <p:cond delay="indefinite"/>
                          </p:stCondLst>
                          <p:childTnLst>
                            <p:par>
                              <p:cTn id="1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51" dur="indefinite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53" dur="indefinite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4" fill="hold">
                          <p:stCondLst>
                            <p:cond delay="indefinite"/>
                          </p:stCondLst>
                          <p:childTnLst>
                            <p:par>
                              <p:cTn id="1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0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61" dur="indefinite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63" dur="indefinite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4" fill="hold">
                          <p:stCondLst>
                            <p:cond delay="indefinite"/>
                          </p:stCondLst>
                          <p:childTnLst>
                            <p:par>
                              <p:cTn id="1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71" dur="indefinite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2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73" dur="indefinite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4" fill="hold">
                          <p:stCondLst>
                            <p:cond delay="indefinite"/>
                          </p:stCondLst>
                          <p:childTnLst>
                            <p:par>
                              <p:cTn id="1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8" dur="2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80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81" dur="indefinite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2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83" dur="indefinite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4" fill="hold">
                          <p:stCondLst>
                            <p:cond delay="indefinite"/>
                          </p:stCondLst>
                          <p:childTnLst>
                            <p:par>
                              <p:cTn id="1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9" fill="hold">
                          <p:stCondLst>
                            <p:cond delay="indefinite"/>
                          </p:stCondLst>
                          <p:childTnLst>
                            <p:par>
                              <p:cTn id="1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8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9" fill="hold">
                          <p:stCondLst>
                            <p:cond delay="indefinite"/>
                          </p:stCondLst>
                          <p:childTnLst>
                            <p:par>
                              <p:cTn id="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5" fill="hold">
                          <p:stCondLst>
                            <p:cond delay="indefinite"/>
                          </p:stCondLst>
                          <p:childTnLst>
                            <p:par>
                              <p:cTn id="2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9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0" fill="hold">
                          <p:stCondLst>
                            <p:cond delay="indefinite"/>
                          </p:stCondLst>
                          <p:childTnLst>
                            <p:par>
                              <p:cTn id="2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1.23457E-7 L 0.0717 -0.0892 " pathEditMode="relative" rAng="0" ptsTypes="AA">
                                          <p:cBhvr>
                                            <p:cTn id="215" dur="500" spd="-1000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76" y="-447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1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2" fill="hold">
                          <p:stCondLst>
                            <p:cond delay="indefinite"/>
                          </p:stCondLst>
                          <p:childTnLst>
                            <p:par>
                              <p:cTn id="2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2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0" dur="25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1" fill="hold">
                          <p:stCondLst>
                            <p:cond delay="indefinite"/>
                          </p:stCondLst>
                          <p:childTnLst>
                            <p:par>
                              <p:cTn id="2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3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5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3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7" fill="hold">
                          <p:stCondLst>
                            <p:cond delay="indefinite"/>
                          </p:stCondLst>
                          <p:childTnLst>
                            <p:par>
                              <p:cTn id="2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1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6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1" fill="hold">
                          <p:stCondLst>
                            <p:cond delay="indefinite"/>
                          </p:stCondLst>
                          <p:childTnLst>
                            <p:par>
                              <p:cTn id="2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6" fill="hold">
                          <p:stCondLst>
                            <p:cond delay="indefinite"/>
                          </p:stCondLst>
                          <p:childTnLst>
                            <p:par>
                              <p:cTn id="2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6" dur="2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0" dur="25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1" fill="hold">
                          <p:stCondLst>
                            <p:cond delay="indefinite"/>
                          </p:stCondLst>
                          <p:childTnLst>
                            <p:par>
                              <p:cTn id="2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5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6" fill="hold">
                          <p:stCondLst>
                            <p:cond delay="indefinite"/>
                          </p:stCondLst>
                          <p:childTnLst>
                            <p:par>
                              <p:cTn id="2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1" fill="hold">
                          <p:stCondLst>
                            <p:cond delay="indefinite"/>
                          </p:stCondLst>
                          <p:childTnLst>
                            <p:par>
                              <p:cTn id="2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5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6" fill="hold">
                          <p:stCondLst>
                            <p:cond delay="indefinite"/>
                          </p:stCondLst>
                          <p:childTnLst>
                            <p:par>
                              <p:cTn id="2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0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5" fill="hold">
                          <p:stCondLst>
                            <p:cond delay="indefinite"/>
                          </p:stCondLst>
                          <p:childTnLst>
                            <p:par>
                              <p:cTn id="2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9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0" fill="hold">
                          <p:stCondLst>
                            <p:cond delay="indefinite"/>
                          </p:stCondLst>
                          <p:childTnLst>
                            <p:par>
                              <p:cTn id="3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5" fill="hold">
                          <p:stCondLst>
                            <p:cond delay="indefinite"/>
                          </p:stCondLst>
                          <p:childTnLst>
                            <p:par>
                              <p:cTn id="3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9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1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5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8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0" fill="hold">
                          <p:stCondLst>
                            <p:cond delay="indefinite"/>
                          </p:stCondLst>
                          <p:childTnLst>
                            <p:par>
                              <p:cTn id="3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5" fill="hold">
                          <p:stCondLst>
                            <p:cond delay="indefinite"/>
                          </p:stCondLst>
                          <p:childTnLst>
                            <p:par>
                              <p:cTn id="3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1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2" fill="hold">
                          <p:stCondLst>
                            <p:cond delay="indefinite"/>
                          </p:stCondLst>
                          <p:childTnLst>
                            <p:par>
                              <p:cTn id="3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6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9" dur="25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1" fill="hold">
                          <p:stCondLst>
                            <p:cond delay="indefinite"/>
                          </p:stCondLst>
                          <p:childTnLst>
                            <p:par>
                              <p:cTn id="3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6" fill="hold">
                          <p:stCondLst>
                            <p:cond delay="indefinite"/>
                          </p:stCondLst>
                          <p:childTnLst>
                            <p:par>
                              <p:cTn id="3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2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53" dur="indefinite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4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55" dur="indefinite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6" fill="hold">
                          <p:stCondLst>
                            <p:cond delay="indefinite"/>
                          </p:stCondLst>
                          <p:childTnLst>
                            <p:par>
                              <p:cTn id="3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0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2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63" dur="indefinite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4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65" dur="indefinite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6" fill="hold">
                          <p:stCondLst>
                            <p:cond delay="indefinite"/>
                          </p:stCondLst>
                          <p:childTnLst>
                            <p:par>
                              <p:cTn id="3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2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73" dur="indefinite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4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75" dur="indefinite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6" fill="hold">
                          <p:stCondLst>
                            <p:cond delay="indefinite"/>
                          </p:stCondLst>
                          <p:childTnLst>
                            <p:par>
                              <p:cTn id="3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0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82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83" dur="indefinite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4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85" dur="indefinite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6" fill="hold">
                          <p:stCondLst>
                            <p:cond delay="indefinite"/>
                          </p:stCondLst>
                          <p:childTnLst>
                            <p:par>
                              <p:cTn id="3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1" fill="hold">
                          <p:stCondLst>
                            <p:cond delay="indefinite"/>
                          </p:stCondLst>
                          <p:childTnLst>
                            <p:par>
                              <p:cTn id="3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6" fill="hold">
                          <p:stCondLst>
                            <p:cond delay="indefinite"/>
                          </p:stCondLst>
                          <p:childTnLst>
                            <p:par>
                              <p:cTn id="3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0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1" fill="hold">
                          <p:stCondLst>
                            <p:cond delay="indefinite"/>
                          </p:stCondLst>
                          <p:childTnLst>
                            <p:par>
                              <p:cTn id="4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3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5" dur="50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06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7" fill="hold">
                          <p:stCondLst>
                            <p:cond delay="indefinite"/>
                          </p:stCondLst>
                          <p:childTnLst>
                            <p:par>
                              <p:cTn id="4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1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2" fill="hold">
                          <p:stCondLst>
                            <p:cond delay="indefinite"/>
                          </p:stCondLst>
                          <p:childTnLst>
                            <p:par>
                              <p:cTn id="4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1.35635E-7 L 0.0908 -0.10296 " pathEditMode="relative" rAng="0" ptsTypes="AA">
                                          <p:cBhvr>
                                            <p:cTn id="417" dur="500" spd="-100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31" y="-51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3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138" grpId="0"/>
          <p:bldP spid="63" grpId="0"/>
          <p:bldP spid="64" grpId="0"/>
          <p:bldP spid="75" grpId="0"/>
          <p:bldP spid="79" grpId="0"/>
          <p:bldP spid="80" grpId="0"/>
          <p:bldP spid="82" grpId="0"/>
          <p:bldP spid="83" grpId="0"/>
          <p:bldP spid="84" grpId="0"/>
          <p:bldP spid="88" grpId="0"/>
          <p:bldP spid="91" grpId="0"/>
          <p:bldP spid="93" grpId="0"/>
          <p:bldP spid="94" grpId="0"/>
          <p:bldP spid="96" grpId="0"/>
          <p:bldP spid="103" grpId="0"/>
          <p:bldP spid="104" grpId="0"/>
          <p:bldP spid="106" grpId="0"/>
          <p:bldP spid="117" grpId="0"/>
          <p:bldP spid="118" grpId="0"/>
          <p:bldP spid="120" grpId="0"/>
          <p:bldP spid="121" grpId="0"/>
          <p:bldP spid="122" grpId="0"/>
          <p:bldP spid="124" grpId="0"/>
          <p:bldP spid="125" grpId="0"/>
          <p:bldP spid="126" grpId="0"/>
          <p:bldP spid="127" grpId="0"/>
          <p:bldP spid="128" grpId="0"/>
          <p:bldP spid="130" grpId="0"/>
          <p:bldP spid="131" grpId="0"/>
          <p:bldP spid="132" grpId="0"/>
          <p:bldP spid="135" grpId="0"/>
          <p:bldP spid="136" grpId="0"/>
          <p:bldP spid="68" grpId="0"/>
          <p:bldP spid="69" grpId="0"/>
          <p:bldP spid="78" grpId="0" animBg="1"/>
          <p:bldP spid="78" grpId="1" animBg="1"/>
          <p:bldP spid="90" grpId="0" animBg="1"/>
          <p:bldP spid="90" grpId="1" animBg="1"/>
          <p:bldP spid="139" grpId="0"/>
          <p:bldP spid="141" grpId="0"/>
          <p:bldP spid="141" grpId="1"/>
          <p:bldP spid="142" grpId="0"/>
          <p:bldP spid="143" grpId="0" animBg="1"/>
          <p:bldP spid="152" grpId="0" animBg="1"/>
          <p:bldP spid="152" grpId="1" animBg="1"/>
          <p:bldP spid="154" grpId="0" animBg="1"/>
          <p:bldP spid="154" grpId="1" animBg="1"/>
          <p:bldP spid="161" grpId="0"/>
          <p:bldP spid="162" grpId="0"/>
          <p:bldP spid="162" grpId="1"/>
          <p:bldP spid="163" grpId="0"/>
          <p:bldP spid="164" grpId="0" animBg="1"/>
          <p:bldP spid="165" grpId="0"/>
          <p:bldP spid="166" grpId="0"/>
          <p:bldP spid="166" grpId="1"/>
          <p:bldP spid="166" grpId="2"/>
          <p:bldP spid="167" grpId="0"/>
          <p:bldP spid="167" grpId="1"/>
          <p:bldP spid="167" grpId="2"/>
          <p:bldP spid="169" grpId="0"/>
          <p:bldP spid="169" grpId="1"/>
          <p:bldP spid="169" grpId="2"/>
          <p:bldP spid="171" grpId="0"/>
          <p:bldP spid="171" grpId="1"/>
          <p:bldP spid="171" grpId="2"/>
          <p:bldP spid="172" grpId="0"/>
          <p:bldP spid="172" grpId="1"/>
          <p:bldP spid="172" grpId="2"/>
          <p:bldP spid="173" grpId="0"/>
          <p:bldP spid="173" grpId="1"/>
          <p:bldP spid="173" grpId="2"/>
          <p:bldP spid="174" grpId="0"/>
          <p:bldP spid="174" grpId="1"/>
          <p:bldP spid="174" grpId="2"/>
          <p:bldP spid="175" grpId="0"/>
          <p:bldP spid="175" grpId="1"/>
          <p:bldP spid="175" grpId="2"/>
          <p:bldP spid="176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874175" y="852167"/>
            <a:ext cx="580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(iii)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1311055" y="769797"/>
            <a:ext cx="633355" cy="515438"/>
            <a:chOff x="1473415" y="1289239"/>
            <a:chExt cx="633355" cy="515438"/>
          </a:xfrm>
        </p:grpSpPr>
        <p:sp>
          <p:nvSpPr>
            <p:cNvPr id="149" name="Rectangle 148"/>
            <p:cNvSpPr/>
            <p:nvPr/>
          </p:nvSpPr>
          <p:spPr>
            <a:xfrm>
              <a:off x="1573336" y="1289239"/>
              <a:ext cx="3898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15</a:t>
              </a: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1567921" y="1548197"/>
              <a:ext cx="398188" cy="595"/>
            </a:xfrm>
            <a:prstGeom prst="line">
              <a:avLst/>
            </a:prstGeom>
            <a:ln w="19050">
              <a:solidFill>
                <a:srgbClr val="00FFFF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73415" y="1496900"/>
              <a:ext cx="6333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1600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60987" y="1295249"/>
            <a:ext cx="595035" cy="516709"/>
            <a:chOff x="927872" y="1370964"/>
            <a:chExt cx="595035" cy="516709"/>
          </a:xfrm>
        </p:grpSpPr>
        <p:sp>
          <p:nvSpPr>
            <p:cNvPr id="158" name="Rectangle 157"/>
            <p:cNvSpPr/>
            <p:nvPr/>
          </p:nvSpPr>
          <p:spPr>
            <a:xfrm>
              <a:off x="1023322" y="1370964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15</a:t>
              </a: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927872" y="1579896"/>
              <a:ext cx="5950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1600</a:t>
              </a: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1013601" y="1616702"/>
              <a:ext cx="402336" cy="1191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1681736" y="1392306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999505" y="128401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976523" y="1554619"/>
            <a:ext cx="32700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893586" y="1503215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320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11919" y="1392306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788955" y="128401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621113" y="1554619"/>
            <a:ext cx="5750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541871" y="1535443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776692" y="1535443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954490" y="1535443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203611" y="1392306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615369" y="128401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3496505" y="1554619"/>
            <a:ext cx="95933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787318" y="1284013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62491" y="1284013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388485" y="1535443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611189" y="1535443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780012" y="1535443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003877" y="1535443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83190" y="1535443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682155" y="1933976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917491" y="181618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cxnSp>
        <p:nvCxnSpPr>
          <p:cNvPr id="145" name="Straight Connector 144"/>
          <p:cNvCxnSpPr/>
          <p:nvPr/>
        </p:nvCxnSpPr>
        <p:spPr>
          <a:xfrm>
            <a:off x="1987163" y="2082848"/>
            <a:ext cx="768528" cy="32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2070390" y="1816187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236563" y="1816187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3125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983039" y="2056926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219140" y="2056926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410171" y="2056926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759100" y="1933976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3019599" y="1816187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9375</a:t>
            </a:r>
          </a:p>
        </p:txBody>
      </p:sp>
      <p:cxnSp>
        <p:nvCxnSpPr>
          <p:cNvPr id="156" name="Straight Connector 155"/>
          <p:cNvCxnSpPr/>
          <p:nvPr/>
        </p:nvCxnSpPr>
        <p:spPr>
          <a:xfrm>
            <a:off x="3088087" y="208444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3090676" y="2044226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10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563913" y="1933976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784129" y="1948122"/>
            <a:ext cx="952547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0.009375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6054223" y="3251305"/>
            <a:ext cx="2455297" cy="509636"/>
          </a:xfrm>
          <a:prstGeom prst="roundRect">
            <a:avLst/>
          </a:prstGeom>
          <a:solidFill>
            <a:srgbClr val="FFFFFF">
              <a:alpha val="61961"/>
            </a:srgbClr>
          </a:solidFill>
          <a:ln w="127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To express it as 10</a:t>
            </a:r>
            <a:r>
              <a:rPr lang="en-US" sz="1400" b="1" i="1" baseline="30000" dirty="0">
                <a:solidFill>
                  <a:srgbClr val="002060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we need to multiply it by 5</a:t>
            </a:r>
            <a:r>
              <a:rPr lang="en-US" sz="1400" b="1" baseline="30000" dirty="0">
                <a:solidFill>
                  <a:srgbClr val="002060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55071" y="3322310"/>
            <a:ext cx="754372" cy="546688"/>
            <a:chOff x="1455071" y="3322310"/>
            <a:chExt cx="754372" cy="546688"/>
          </a:xfrm>
        </p:grpSpPr>
        <p:sp>
          <p:nvSpPr>
            <p:cNvPr id="163" name="Rectangle 162"/>
            <p:cNvSpPr/>
            <p:nvPr/>
          </p:nvSpPr>
          <p:spPr>
            <a:xfrm>
              <a:off x="1641059" y="3322310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23</a:t>
              </a:r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1509630" y="3592815"/>
              <a:ext cx="67151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1455071" y="3561221"/>
              <a:ext cx="3561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400" b="1" baseline="30000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3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686147" y="3553608"/>
              <a:ext cx="301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853255" y="3561221"/>
              <a:ext cx="3561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5</a:t>
              </a:r>
              <a:r>
                <a:rPr lang="en-US" sz="1400" b="1" baseline="30000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2195869" y="342355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624642" y="3322310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23</a:t>
            </a:r>
          </a:p>
        </p:txBody>
      </p:sp>
      <p:cxnSp>
        <p:nvCxnSpPr>
          <p:cNvPr id="171" name="Straight Connector 170"/>
          <p:cNvCxnSpPr/>
          <p:nvPr/>
        </p:nvCxnSpPr>
        <p:spPr>
          <a:xfrm>
            <a:off x="2536370" y="3592815"/>
            <a:ext cx="97385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2890469" y="3322310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058272" y="3322310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2459892" y="3567574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669901" y="3567574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844613" y="3567574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3066016" y="3567574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238604" y="3567574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3524253" y="342355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3813136" y="3322310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23</a:t>
            </a:r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862541" y="3590294"/>
            <a:ext cx="6044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4081724" y="3322310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242351" y="332231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797431" y="3567574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4014422" y="3567574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186751" y="3567574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493696" y="342831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764264" y="3322310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115</a:t>
            </a:r>
          </a:p>
        </p:txBody>
      </p:sp>
      <p:cxnSp>
        <p:nvCxnSpPr>
          <p:cNvPr id="189" name="Straight Connector 188"/>
          <p:cNvCxnSpPr/>
          <p:nvPr/>
        </p:nvCxnSpPr>
        <p:spPr>
          <a:xfrm>
            <a:off x="4812980" y="3590294"/>
            <a:ext cx="3881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4781725" y="3567574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10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2198125" y="404222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423361" y="4042229"/>
            <a:ext cx="644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0.115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6077143" y="3862314"/>
            <a:ext cx="2455297" cy="509636"/>
          </a:xfrm>
          <a:prstGeom prst="roundRect">
            <a:avLst/>
          </a:prstGeom>
          <a:solidFill>
            <a:srgbClr val="FFFFFF">
              <a:alpha val="61961"/>
            </a:srgbClr>
          </a:solidFill>
          <a:ln w="127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To express it as 10</a:t>
            </a:r>
            <a:r>
              <a:rPr lang="en-US" sz="1400" b="1" i="1" baseline="30000" dirty="0">
                <a:solidFill>
                  <a:srgbClr val="002060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we need to multiply it by 5</a:t>
            </a:r>
            <a:r>
              <a:rPr lang="en-US" sz="1400" b="1" baseline="30000" dirty="0">
                <a:solidFill>
                  <a:srgbClr val="002060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973147" y="2774973"/>
            <a:ext cx="1357781" cy="562016"/>
            <a:chOff x="342237" y="1340517"/>
            <a:chExt cx="1357781" cy="562536"/>
          </a:xfrm>
        </p:grpSpPr>
        <p:sp>
          <p:nvSpPr>
            <p:cNvPr id="196" name="Rectangle 195"/>
            <p:cNvSpPr/>
            <p:nvPr/>
          </p:nvSpPr>
          <p:spPr>
            <a:xfrm>
              <a:off x="342237" y="1451357"/>
              <a:ext cx="500458" cy="30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00FFFF"/>
                  </a:solidFill>
                  <a:latin typeface="Century Schoolbook" panose="02040604050505020304" pitchFamily="18" charset="0"/>
                </a:rPr>
                <a:t>(iv)</a:t>
              </a: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816261" y="1340517"/>
              <a:ext cx="883757" cy="562536"/>
              <a:chOff x="816261" y="1431126"/>
              <a:chExt cx="883757" cy="562536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1038547" y="1431126"/>
                <a:ext cx="389850" cy="308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608"/>
                <a:r>
                  <a:rPr lang="en-US" sz="1400" b="1" dirty="0">
                    <a:solidFill>
                      <a:srgbClr val="00FFFF"/>
                    </a:solidFill>
                    <a:latin typeface="Century Schoolbook" panose="02040604050505020304" pitchFamily="18" charset="0"/>
                  </a:rPr>
                  <a:t>23</a:t>
                </a: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905531" y="1701719"/>
                <a:ext cx="635259" cy="0"/>
              </a:xfrm>
              <a:prstGeom prst="line">
                <a:avLst/>
              </a:prstGeom>
              <a:ln w="1905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Rectangle 199"/>
              <p:cNvSpPr/>
              <p:nvPr/>
            </p:nvSpPr>
            <p:spPr>
              <a:xfrm>
                <a:off x="816261" y="1685600"/>
                <a:ext cx="883757" cy="308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608"/>
                <a:r>
                  <a:rPr lang="en-US" sz="1400" b="1" dirty="0">
                    <a:solidFill>
                      <a:srgbClr val="00FFFF"/>
                    </a:solidFill>
                    <a:latin typeface="Century Schoolbook" panose="02040604050505020304" pitchFamily="18" charset="0"/>
                  </a:rPr>
                  <a:t>2</a:t>
                </a:r>
                <a:r>
                  <a:rPr lang="en-US" sz="1400" b="1" baseline="30000" dirty="0">
                    <a:solidFill>
                      <a:srgbClr val="00FFFF"/>
                    </a:solidFill>
                    <a:latin typeface="Century Schoolbook" panose="02040604050505020304" pitchFamily="18" charset="0"/>
                  </a:rPr>
                  <a:t>3</a:t>
                </a:r>
                <a:r>
                  <a:rPr lang="mr-IN" sz="1400" b="1" baseline="30000" dirty="0">
                    <a:solidFill>
                      <a:srgbClr val="00FFFF"/>
                    </a:solidFill>
                    <a:latin typeface="Century Schoolbook" panose="02040604050505020304" pitchFamily="18" charset="0"/>
                  </a:rPr>
                  <a:t> </a:t>
                </a:r>
                <a:r>
                  <a:rPr lang="en-US" sz="1400" b="1" dirty="0">
                    <a:solidFill>
                      <a:srgbClr val="00FFFF"/>
                    </a:solidFill>
                    <a:latin typeface="Century Schoolbook" panose="02040604050505020304" pitchFamily="18" charset="0"/>
                  </a:rPr>
                  <a:t>×</a:t>
                </a:r>
                <a:r>
                  <a:rPr lang="mr-IN" sz="1400" b="1" dirty="0">
                    <a:solidFill>
                      <a:srgbClr val="00FFFF"/>
                    </a:solidFill>
                    <a:latin typeface="Century Schoolbook" panose="02040604050505020304" pitchFamily="18" charset="0"/>
                  </a:rPr>
                  <a:t> </a:t>
                </a:r>
                <a:r>
                  <a:rPr lang="en-US" sz="1400" b="1" dirty="0">
                    <a:solidFill>
                      <a:srgbClr val="00FFFF"/>
                    </a:solidFill>
                    <a:latin typeface="Century Schoolbook" panose="02040604050505020304" pitchFamily="18" charset="0"/>
                  </a:rPr>
                  <a:t>5</a:t>
                </a:r>
                <a:r>
                  <a:rPr lang="en-US" sz="1400" b="1" baseline="30000" dirty="0">
                    <a:solidFill>
                      <a:srgbClr val="00FFFF"/>
                    </a:solidFill>
                    <a:latin typeface="Century Schoolbook" panose="02040604050505020304" pitchFamily="18" charset="0"/>
                  </a:rPr>
                  <a:t>2</a:t>
                </a:r>
                <a:r>
                  <a:rPr lang="en-US" sz="1400" b="1" dirty="0">
                    <a:solidFill>
                      <a:srgbClr val="00FFFF"/>
                    </a:solidFill>
                    <a:latin typeface="Century Schoolbook" panose="02040604050505020304" pitchFamily="18" charset="0"/>
                  </a:rPr>
                  <a:t> </a:t>
                </a:r>
              </a:p>
            </p:txBody>
          </p:sp>
        </p:grpSp>
      </p:grpSp>
      <p:sp>
        <p:nvSpPr>
          <p:cNvPr id="93" name="Rectangle 92"/>
          <p:cNvSpPr/>
          <p:nvPr/>
        </p:nvSpPr>
        <p:spPr>
          <a:xfrm>
            <a:off x="439082" y="843558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7624" y="248694"/>
            <a:ext cx="800960" cy="461687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46634" y="318327"/>
            <a:ext cx="6893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Write down the decimal expansions of the rational numbers which have terminating decimal expansions.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1263430" y="1613308"/>
            <a:ext cx="410088" cy="86797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04151" y="116911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1329159" y="1413025"/>
            <a:ext cx="246880" cy="86797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04663" y="161314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320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847466" y="2367394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160987" y="2301416"/>
            <a:ext cx="595035" cy="516709"/>
            <a:chOff x="927872" y="1370964"/>
            <a:chExt cx="595035" cy="516709"/>
          </a:xfrm>
        </p:grpSpPr>
        <p:sp>
          <p:nvSpPr>
            <p:cNvPr id="108" name="Rectangle 107"/>
            <p:cNvSpPr/>
            <p:nvPr/>
          </p:nvSpPr>
          <p:spPr>
            <a:xfrm>
              <a:off x="1023322" y="1370964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15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27872" y="1579896"/>
              <a:ext cx="5950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1600</a:t>
              </a: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1013601" y="1616702"/>
              <a:ext cx="402336" cy="1191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1682155" y="2401600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83039" y="2404493"/>
            <a:ext cx="952547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0.009375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167031" y="2354179"/>
            <a:ext cx="1722531" cy="413512"/>
          </a:xfrm>
          <a:prstGeom prst="roundRect">
            <a:avLst/>
          </a:prstGeom>
          <a:noFill/>
          <a:ln w="19050">
            <a:solidFill>
              <a:srgbClr val="00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47466" y="405384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1455071" y="3939902"/>
            <a:ext cx="754372" cy="546688"/>
            <a:chOff x="1455071" y="3322310"/>
            <a:chExt cx="754372" cy="546688"/>
          </a:xfrm>
        </p:grpSpPr>
        <p:sp>
          <p:nvSpPr>
            <p:cNvPr id="116" name="Rectangle 115"/>
            <p:cNvSpPr/>
            <p:nvPr/>
          </p:nvSpPr>
          <p:spPr>
            <a:xfrm>
              <a:off x="1641059" y="3322310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23</a:t>
              </a: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1533628" y="3592815"/>
              <a:ext cx="61399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1455071" y="3561221"/>
              <a:ext cx="3561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400" b="1" baseline="30000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3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686147" y="3553608"/>
              <a:ext cx="301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×</a:t>
              </a:r>
              <a:endPara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853255" y="3561221"/>
              <a:ext cx="3561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5</a:t>
              </a:r>
              <a:r>
                <a:rPr lang="en-US" sz="1400" b="1" baseline="30000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3823381" y="1577239"/>
            <a:ext cx="661891" cy="214657"/>
          </a:xfrm>
          <a:prstGeom prst="roundRect">
            <a:avLst/>
          </a:prstGeom>
          <a:noFill/>
          <a:ln w="127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983237" y="205247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411760" y="205247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083130" y="2112055"/>
            <a:ext cx="253596" cy="235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511075" y="2114068"/>
            <a:ext cx="253596" cy="235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292523" y="2096266"/>
            <a:ext cx="203982" cy="235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4015746" y="1320786"/>
            <a:ext cx="238571" cy="214657"/>
          </a:xfrm>
          <a:prstGeom prst="roundRect">
            <a:avLst/>
          </a:prstGeom>
          <a:noFill/>
          <a:ln w="127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432030" y="3956531"/>
            <a:ext cx="1590729" cy="525051"/>
          </a:xfrm>
          <a:prstGeom prst="roundRect">
            <a:avLst/>
          </a:prstGeom>
          <a:noFill/>
          <a:ln w="19050">
            <a:solidFill>
              <a:srgbClr val="00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268265" y="342321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493501" y="3423211"/>
            <a:ext cx="644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0.115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988751" y="3635107"/>
            <a:ext cx="203982" cy="235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2911320" y="3604609"/>
            <a:ext cx="605194" cy="214657"/>
          </a:xfrm>
          <a:prstGeom prst="roundRect">
            <a:avLst/>
          </a:prstGeom>
          <a:noFill/>
          <a:ln w="127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873932" y="3378375"/>
            <a:ext cx="605194" cy="208345"/>
          </a:xfrm>
          <a:prstGeom prst="roundRect">
            <a:avLst/>
          </a:prstGeom>
          <a:noFill/>
          <a:ln w="127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3797930" y="356541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4188434" y="356551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897383" y="3626038"/>
            <a:ext cx="253596" cy="235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4288730" y="3627170"/>
            <a:ext cx="253596" cy="235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08"/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2556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5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69136E-6 L 0.1875 -0.10648 " pathEditMode="relative" rAng="0" ptsTypes="AA">
                                      <p:cBhvr>
                                        <p:cTn id="142" dur="500" spd="-100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5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7284E-6 L 0.15695 -0.10617 " pathEditMode="relative" rAng="0" ptsTypes="AA">
                                      <p:cBhvr>
                                        <p:cTn id="173" dur="500" spd="-100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47" y="-5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6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8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6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8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8.64198E-7 L 0.19931 -0.09321 " pathEditMode="relative" rAng="0" ptsTypes="AA">
                                      <p:cBhvr>
                                        <p:cTn id="280" dur="500" spd="-10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5" y="-4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500"/>
                            </p:stCondLst>
                            <p:childTnLst>
                              <p:par>
                                <p:cTn id="4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0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2" dur="indefinite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500"/>
                            </p:stCondLst>
                            <p:childTnLst>
                              <p:par>
                                <p:cTn id="449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50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52" dur="indefinite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0" dur="indefinite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2" dur="indefinit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0" dur="indefinite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2" dur="indefinit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2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0.33819 -0.12037 " pathEditMode="relative" rAng="0" ptsTypes="AA">
                                      <p:cBhvr>
                                        <p:cTn id="504" dur="500" spd="-100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10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500"/>
                            </p:stCondLst>
                            <p:childTnLst>
                              <p:par>
                                <p:cTn id="5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68" grpId="0"/>
      <p:bldP spid="69" grpId="0"/>
      <p:bldP spid="74" grpId="0"/>
      <p:bldP spid="76" grpId="0"/>
      <p:bldP spid="77" grpId="0"/>
      <p:bldP spid="85" grpId="0"/>
      <p:bldP spid="86" grpId="0"/>
      <p:bldP spid="87" grpId="0"/>
      <p:bldP spid="89" grpId="0"/>
      <p:bldP spid="90" grpId="0"/>
      <p:bldP spid="97" grpId="0"/>
      <p:bldP spid="98" grpId="0"/>
      <p:bldP spid="100" grpId="0"/>
      <p:bldP spid="101" grpId="0"/>
      <p:bldP spid="139" grpId="0"/>
      <p:bldP spid="141" grpId="0"/>
      <p:bldP spid="142" grpId="0"/>
      <p:bldP spid="143" grpId="0"/>
      <p:bldP spid="144" grpId="0"/>
      <p:bldP spid="144" grpId="1"/>
      <p:bldP spid="146" grpId="0"/>
      <p:bldP spid="147" grpId="0"/>
      <p:bldP spid="148" grpId="0"/>
      <p:bldP spid="148" grpId="1"/>
      <p:bldP spid="150" grpId="0"/>
      <p:bldP spid="152" grpId="0"/>
      <p:bldP spid="154" grpId="0"/>
      <p:bldP spid="155" grpId="0"/>
      <p:bldP spid="157" grpId="0"/>
      <p:bldP spid="159" grpId="0"/>
      <p:bldP spid="160" grpId="0"/>
      <p:bldP spid="161" grpId="0" animBg="1"/>
      <p:bldP spid="161" grpId="1" animBg="1"/>
      <p:bldP spid="168" grpId="0"/>
      <p:bldP spid="169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  <p:bldP spid="192" grpId="0"/>
      <p:bldP spid="192" grpId="1"/>
      <p:bldP spid="193" grpId="0" animBg="1"/>
      <p:bldP spid="193" grpId="1" animBg="1"/>
      <p:bldP spid="91" grpId="0"/>
      <p:bldP spid="99" grpId="0"/>
      <p:bldP spid="106" grpId="0"/>
      <p:bldP spid="111" grpId="0"/>
      <p:bldP spid="112" grpId="0"/>
      <p:bldP spid="112" grpId="1"/>
      <p:bldP spid="113" grpId="0" animBg="1"/>
      <p:bldP spid="114" grpId="0"/>
      <p:bldP spid="121" grpId="0" animBg="1"/>
      <p:bldP spid="121" grpId="1" animBg="1"/>
      <p:bldP spid="122" grpId="0"/>
      <p:bldP spid="122" grpId="1"/>
      <p:bldP spid="122" grpId="2"/>
      <p:bldP spid="123" grpId="0"/>
      <p:bldP spid="123" grpId="1"/>
      <p:bldP spid="123" grpId="2"/>
      <p:bldP spid="124" grpId="0"/>
      <p:bldP spid="124" grpId="1"/>
      <p:bldP spid="124" grpId="2"/>
      <p:bldP spid="125" grpId="0"/>
      <p:bldP spid="125" grpId="1"/>
      <p:bldP spid="125" grpId="2"/>
      <p:bldP spid="126" grpId="0"/>
      <p:bldP spid="127" grpId="0" animBg="1"/>
      <p:bldP spid="127" grpId="1" animBg="1"/>
      <p:bldP spid="128" grpId="0" animBg="1"/>
      <p:bldP spid="129" grpId="0"/>
      <p:bldP spid="130" grpId="0"/>
      <p:bldP spid="131" grpId="0"/>
      <p:bldP spid="132" grpId="0" animBg="1"/>
      <p:bldP spid="132" grpId="1" animBg="1"/>
      <p:bldP spid="133" grpId="0" animBg="1"/>
      <p:bldP spid="133" grpId="1" animBg="1"/>
      <p:bldP spid="194" grpId="0"/>
      <p:bldP spid="194" grpId="1"/>
      <p:bldP spid="194" grpId="2"/>
      <p:bldP spid="201" grpId="0"/>
      <p:bldP spid="201" grpId="1"/>
      <p:bldP spid="201" grpId="2"/>
      <p:bldP spid="202" grpId="0"/>
      <p:bldP spid="202" grpId="1"/>
      <p:bldP spid="202" grpId="2"/>
      <p:bldP spid="203" grpId="0"/>
      <p:bldP spid="203" grpId="1"/>
      <p:bldP spid="203" grpId="2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7750</TotalTime>
  <Words>809</Words>
  <Application>Microsoft Office PowerPoint</Application>
  <PresentationFormat>On-screen Show (16:9)</PresentationFormat>
  <Paragraphs>380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</vt:lpstr>
      <vt:lpstr>Book Antiqua</vt:lpstr>
      <vt:lpstr>Bookman Old Style</vt:lpstr>
      <vt:lpstr>Calibri</vt:lpstr>
      <vt:lpstr>Cambria Math</vt:lpstr>
      <vt:lpstr>Century Schoolbook</vt:lpstr>
      <vt:lpstr>Comic Sans MS</vt:lpstr>
      <vt:lpstr>Georgia</vt:lpstr>
      <vt:lpstr>1_Custom Design</vt:lpstr>
      <vt:lpstr>Office Theme</vt:lpstr>
      <vt:lpstr>2_Custom Design</vt:lpstr>
      <vt:lpstr>5_Custom Design</vt:lpstr>
      <vt:lpstr>6_Custom Design</vt:lpstr>
      <vt:lpstr>7_Custom Design</vt:lpstr>
      <vt:lpstr>8_Custom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ALGEBRA</dc:creator>
  <cp:lastModifiedBy>Debashish Nath</cp:lastModifiedBy>
  <cp:revision>1309</cp:revision>
  <cp:lastPrinted>2024-01-27T07:07:06Z</cp:lastPrinted>
  <dcterms:created xsi:type="dcterms:W3CDTF">2006-08-16T00:00:00Z</dcterms:created>
  <dcterms:modified xsi:type="dcterms:W3CDTF">2024-01-27T07:07:07Z</dcterms:modified>
</cp:coreProperties>
</file>