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68" r:id="rId2"/>
    <p:sldMasterId id="2147483781" r:id="rId3"/>
  </p:sldMasterIdLst>
  <p:notesMasterIdLst>
    <p:notesMasterId r:id="rId36"/>
  </p:notesMasterIdLst>
  <p:sldIdLst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389" r:id="rId28"/>
    <p:sldId id="390" r:id="rId29"/>
    <p:sldId id="267" r:id="rId30"/>
    <p:sldId id="268" r:id="rId31"/>
    <p:sldId id="391" r:id="rId32"/>
    <p:sldId id="392" r:id="rId33"/>
    <p:sldId id="357" r:id="rId34"/>
    <p:sldId id="493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4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66FFFF"/>
    <a:srgbClr val="FFC000"/>
    <a:srgbClr val="800000"/>
    <a:srgbClr val="FF00FF"/>
    <a:srgbClr val="7030A0"/>
    <a:srgbClr val="CCECFF"/>
    <a:srgbClr val="996600"/>
    <a:srgbClr val="9E4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93250" autoAdjust="0"/>
  </p:normalViewPr>
  <p:slideViewPr>
    <p:cSldViewPr>
      <p:cViewPr varScale="1">
        <p:scale>
          <a:sx n="140" d="100"/>
          <a:sy n="140" d="100"/>
        </p:scale>
        <p:origin x="582" y="120"/>
      </p:cViewPr>
      <p:guideLst>
        <p:guide orient="horz" pos="1620"/>
        <p:guide pos="2880"/>
        <p:guide orient="horz" pos="1476"/>
      </p:guideLst>
    </p:cSldViewPr>
  </p:slideViewPr>
  <p:outlineViewPr>
    <p:cViewPr>
      <p:scale>
        <a:sx n="100" d="100"/>
        <a:sy n="100" d="100"/>
      </p:scale>
      <p:origin x="0" y="59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64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fld id="{556EBA3E-5992-4FB5-BE68-FA801FE29909}" type="slidenum">
              <a:rPr lang="en-US" altLang="en-US" sz="1200">
                <a:solidFill>
                  <a:prstClr val="black"/>
                </a:solidFill>
                <a:latin typeface="Arial" charset="0"/>
              </a:rPr>
              <a:pPr/>
              <a:t>27</a:t>
            </a:fld>
            <a:endParaRPr lang="en-US" altLang="en-US" sz="1200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7C303-8853-4AD8-AC3A-CF2EED1688A0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0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2B5EB-7517-4D2B-86D2-91AC0819F1F3}" type="slidenum">
              <a:rPr lang="en-IN" smtClean="0">
                <a:solidFill>
                  <a:prstClr val="black"/>
                </a:solidFill>
              </a:rPr>
              <a:pPr/>
              <a:t>14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199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fld id="{688CDB95-E56A-40C5-AB63-3C7DFBEE710C}" type="slidenum">
              <a:rPr lang="en-US" altLang="en-US" sz="1200">
                <a:solidFill>
                  <a:prstClr val="black"/>
                </a:solidFill>
                <a:latin typeface="Arial" charset="0"/>
              </a:rPr>
              <a:pPr/>
              <a:t>16</a:t>
            </a:fld>
            <a:endParaRPr lang="en-US" altLang="en-US" sz="1200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8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18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6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5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64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529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1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91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47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30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3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25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6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43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933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07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47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95381" y="228151"/>
            <a:ext cx="7056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Quadratic Equation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548721" y="505108"/>
            <a:ext cx="7018020" cy="0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30458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728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66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81" y="228151"/>
            <a:ext cx="7056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34EA2"/>
                </a:solidFill>
                <a:latin typeface="Bookman Old Style" panose="02050604050505020204" pitchFamily="18" charset="0"/>
              </a:rPr>
              <a:t>Quadratic Equation</a:t>
            </a:r>
          </a:p>
        </p:txBody>
      </p:sp>
      <p:cxnSp>
        <p:nvCxnSpPr>
          <p:cNvPr id="4" name="Straight Connector 3"/>
          <p:cNvCxnSpPr/>
          <p:nvPr userDrawn="1"/>
        </p:nvCxnSpPr>
        <p:spPr bwMode="auto">
          <a:xfrm>
            <a:off x="548721" y="505108"/>
            <a:ext cx="7018020" cy="0"/>
          </a:xfrm>
          <a:prstGeom prst="line">
            <a:avLst/>
          </a:prstGeom>
          <a:noFill/>
          <a:ln w="28575" cap="flat" cmpd="sng" algn="ctr">
            <a:solidFill>
              <a:srgbClr val="FF9900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5" name="Rectangle 4"/>
          <p:cNvSpPr/>
          <p:nvPr userDrawn="1"/>
        </p:nvSpPr>
        <p:spPr>
          <a:xfrm>
            <a:off x="495300" y="252132"/>
            <a:ext cx="8135470" cy="46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47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82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955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886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14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926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5113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042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2363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9681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384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1329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14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7445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0248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46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0690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7410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087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62863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705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51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864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526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1976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3165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22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24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543799" y="261657"/>
            <a:ext cx="1077445" cy="4050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prstClr val="white"/>
                </a:solidFill>
              </a:rPr>
              <a:t>ROBOMATE LOGO</a:t>
            </a:r>
          </a:p>
        </p:txBody>
      </p:sp>
    </p:spTree>
    <p:extLst>
      <p:ext uri="{BB962C8B-B14F-4D97-AF65-F5344CB8AC3E}">
        <p14:creationId xmlns:p14="http://schemas.microsoft.com/office/powerpoint/2010/main" val="1877623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076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7635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731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3418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45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7692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95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7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5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717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9" Type="http://schemas.openxmlformats.org/officeDocument/2006/relationships/slideLayout" Target="../slideLayouts/slideLayout52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47.xml"/><Relationship Id="rId42" Type="http://schemas.openxmlformats.org/officeDocument/2006/relationships/slideLayout" Target="../slideLayouts/slideLayout55.xml"/><Relationship Id="rId47" Type="http://schemas.openxmlformats.org/officeDocument/2006/relationships/slideLayout" Target="../slideLayouts/slideLayout60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38" Type="http://schemas.openxmlformats.org/officeDocument/2006/relationships/slideLayout" Target="../slideLayouts/slideLayout51.xml"/><Relationship Id="rId46" Type="http://schemas.openxmlformats.org/officeDocument/2006/relationships/slideLayout" Target="../slideLayouts/slideLayout59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50.xml"/><Relationship Id="rId40" Type="http://schemas.openxmlformats.org/officeDocument/2006/relationships/slideLayout" Target="../slideLayouts/slideLayout53.xml"/><Relationship Id="rId45" Type="http://schemas.openxmlformats.org/officeDocument/2006/relationships/slideLayout" Target="../slideLayouts/slideLayout58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36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4" Type="http://schemas.openxmlformats.org/officeDocument/2006/relationships/slideLayout" Target="../slideLayouts/slideLayout57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8.xml"/><Relationship Id="rId43" Type="http://schemas.openxmlformats.org/officeDocument/2006/relationships/slideLayout" Target="../slideLayouts/slideLayout56.xml"/><Relationship Id="rId4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02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80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4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788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15" r:id="rId34"/>
    <p:sldLayoutId id="2147483816" r:id="rId35"/>
    <p:sldLayoutId id="2147483817" r:id="rId36"/>
    <p:sldLayoutId id="2147483818" r:id="rId37"/>
    <p:sldLayoutId id="2147483819" r:id="rId38"/>
    <p:sldLayoutId id="2147483820" r:id="rId39"/>
    <p:sldLayoutId id="2147483821" r:id="rId40"/>
    <p:sldLayoutId id="2147483822" r:id="rId41"/>
    <p:sldLayoutId id="2147483823" r:id="rId42"/>
    <p:sldLayoutId id="2147483824" r:id="rId43"/>
    <p:sldLayoutId id="2147483825" r:id="rId44"/>
    <p:sldLayoutId id="2147483826" r:id="rId45"/>
    <p:sldLayoutId id="2147483827" r:id="rId46"/>
    <p:sldLayoutId id="2147483828" r:id="rId4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schemeClr val="bg1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4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3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460500" y="1415151"/>
            <a:ext cx="2880000" cy="2880000"/>
          </a:xfrm>
          <a:prstGeom prst="ellipse">
            <a:avLst/>
          </a:prstGeom>
          <a:noFill/>
          <a:ln w="38100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520286" y="2666792"/>
            <a:ext cx="6381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Arial Rounded MT Bold" pitchFamily="34" charset="0"/>
              </a:rPr>
              <a:t>O</a:t>
            </a:r>
          </a:p>
        </p:txBody>
      </p:sp>
      <p:sp>
        <p:nvSpPr>
          <p:cNvPr id="4" name="Oval 18"/>
          <p:cNvSpPr>
            <a:spLocks noChangeArrowheads="1"/>
          </p:cNvSpPr>
          <p:nvPr/>
        </p:nvSpPr>
        <p:spPr bwMode="auto">
          <a:xfrm>
            <a:off x="2849698" y="2815196"/>
            <a:ext cx="90000" cy="900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473176" y="3811641"/>
            <a:ext cx="4328974" cy="9567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73610" y="3866166"/>
            <a:ext cx="3476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i="1" dirty="0">
                <a:solidFill>
                  <a:prstClr val="black"/>
                </a:solidFill>
                <a:latin typeface="Bookman Old Style" pitchFamily="18" charset="0"/>
              </a:rPr>
              <a:t>l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476596" y="4310625"/>
            <a:ext cx="3460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562330" y="4239438"/>
            <a:ext cx="91440" cy="9144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400" b="1">
              <a:solidFill>
                <a:srgbClr val="080808"/>
              </a:solidFill>
              <a:latin typeface="Garamond" pitchFamily="18" charset="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4038600" y="3505461"/>
            <a:ext cx="2735702" cy="666489"/>
          </a:xfrm>
          <a:prstGeom prst="wedgeRoundRectCallout">
            <a:avLst>
              <a:gd name="adj1" fmla="val -48561"/>
              <a:gd name="adj2" fmla="val 94858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Such a line is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called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TANGENT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3174" y="666750"/>
            <a:ext cx="84613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 line in the plane of a circle,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intersecting 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at one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and only one 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point is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called tangent.</a:t>
            </a:r>
            <a:endParaRPr lang="en-IN" b="1" dirty="0">
              <a:solidFill>
                <a:srgbClr val="0000FF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66167" y="3001028"/>
            <a:ext cx="4249575" cy="66648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The point where the line touches the circle is called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POINT OF CONTACT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 rot="10800000" flipH="1" flipV="1">
            <a:off x="3878914" y="779575"/>
            <a:ext cx="3022548" cy="101897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2846" y="857852"/>
            <a:ext cx="2884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us draw a line intersecting circle in one and only one point </a:t>
            </a:r>
            <a:endParaRPr lang="en-US" sz="1600" b="1" i="1" dirty="0">
              <a:solidFill>
                <a:prstClr val="white"/>
              </a:solidFill>
              <a:latin typeface="Book Antiqua" panose="0204060205030503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0441" y="1000393"/>
            <a:ext cx="2901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Here, A is the point of contact</a:t>
            </a:r>
            <a:endParaRPr lang="en-US" sz="1600" b="1" i="1" dirty="0">
              <a:solidFill>
                <a:prstClr val="white"/>
              </a:solidFill>
              <a:latin typeface="Book Antiqua" panose="0204060205030503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5412" y="253452"/>
            <a:ext cx="1251522" cy="369229"/>
          </a:xfrm>
          <a:prstGeom prst="rect">
            <a:avLst/>
          </a:prstGeom>
          <a:solidFill>
            <a:srgbClr val="6EF8EB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800" b="1" i="0" u="none" strike="noStrike" cap="none" normalizeH="0" baseline="0">
                <a:ln>
                  <a:noFill/>
                </a:ln>
                <a:effectLst/>
                <a:latin typeface="Bookman Old Style" panose="02050604050505020204" pitchFamily="18" charset="0"/>
              </a:defRPr>
            </a:lvl1pPr>
            <a:lvl2pPr marL="388938" indent="68263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2pPr>
            <a:lvl3pPr marL="777875" indent="1365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3pPr>
            <a:lvl4pPr marL="1168400" indent="203200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4pPr>
            <a:lvl5pPr marL="1557338" indent="271463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5pPr>
            <a:lvl6pPr marL="2286000" defTabSz="914400">
              <a:defRPr sz="1800" b="1">
                <a:latin typeface="Arial Rounded MT Bold" pitchFamily="34" charset="0"/>
              </a:defRPr>
            </a:lvl6pPr>
            <a:lvl7pPr marL="2743200" defTabSz="914400">
              <a:defRPr sz="1800" b="1">
                <a:latin typeface="Arial Rounded MT Bold" pitchFamily="34" charset="0"/>
              </a:defRPr>
            </a:lvl7pPr>
            <a:lvl8pPr marL="3200400" defTabSz="914400">
              <a:defRPr sz="1800" b="1">
                <a:latin typeface="Arial Rounded MT Bold" pitchFamily="34" charset="0"/>
              </a:defRPr>
            </a:lvl8pPr>
            <a:lvl9pPr marL="3657600" defTabSz="914400">
              <a:defRPr sz="1800" b="1">
                <a:latin typeface="Arial Rounded MT Bold" pitchFamily="34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CIRCLE</a:t>
            </a:r>
          </a:p>
        </p:txBody>
      </p:sp>
      <p:sp>
        <p:nvSpPr>
          <p:cNvPr id="41" name="Oval 12"/>
          <p:cNvSpPr>
            <a:spLocks noChangeArrowheads="1"/>
          </p:cNvSpPr>
          <p:nvPr/>
        </p:nvSpPr>
        <p:spPr bwMode="auto">
          <a:xfrm>
            <a:off x="2560574" y="4240603"/>
            <a:ext cx="91440" cy="91440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 eaLnBrk="0" hangingPunct="0"/>
            <a:endParaRPr lang="en-US" sz="1400" b="1">
              <a:solidFill>
                <a:srgbClr val="080808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02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3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6" grpId="0" animBg="1"/>
      <p:bldP spid="7" grpId="0"/>
      <p:bldP spid="8" grpId="0"/>
      <p:bldP spid="9" grpId="0" animBg="1"/>
      <p:bldP spid="15" grpId="0" animBg="1"/>
      <p:bldP spid="15" grpId="1" animBg="1"/>
      <p:bldP spid="19" grpId="0" animBg="1"/>
      <p:bldP spid="10" grpId="0" animBg="1"/>
      <p:bldP spid="10" grpId="1" animBg="1"/>
      <p:bldP spid="11" grpId="0"/>
      <p:bldP spid="11" grpId="1"/>
      <p:bldP spid="24" grpId="0"/>
      <p:bldP spid="41" grpId="0" animBg="1"/>
      <p:bldP spid="4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75200" y="2266533"/>
            <a:ext cx="2054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FF0000"/>
                </a:solidFill>
                <a:effectLst/>
                <a:latin typeface="Bookman Old Style" pitchFamily="18" charset="0"/>
              </a:rPr>
              <a:t>One and only one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6900" y="2287448"/>
            <a:ext cx="7518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alt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 A tangent to a circle intersects it in ___________________ point (s).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886803"/>
            <a:ext cx="25003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2. Fill in the blanks :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1275" y="2712303"/>
            <a:ext cx="882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FF0000"/>
                </a:solidFill>
                <a:effectLst/>
                <a:latin typeface="Bookman Old Style" pitchFamily="18" charset="0"/>
              </a:rPr>
              <a:t>secant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3875" y="2734805"/>
            <a:ext cx="7518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(ii) A line intersecting a circle in two points is called a _________.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5576" y="786016"/>
            <a:ext cx="4649824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1. How many tangents can a circle have?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4720" y="1090613"/>
            <a:ext cx="3755416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Circle can have infinite tangents.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74950" y="3137476"/>
            <a:ext cx="5699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FF0000"/>
                </a:solidFill>
                <a:effectLst/>
                <a:latin typeface="Bookman Old Style" pitchFamily="18" charset="0"/>
              </a:rPr>
              <a:t>two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7200" y="3164741"/>
            <a:ext cx="6232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(iii) A circle can have ____ parallel tangents at the most.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593850" y="3868003"/>
            <a:ext cx="1911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FF0000"/>
                </a:solidFill>
                <a:effectLst/>
                <a:latin typeface="Bookman Old Style" pitchFamily="18" charset="0"/>
              </a:rPr>
              <a:t>Point of contact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6250" y="3493353"/>
            <a:ext cx="83439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(iv) The common point of a tangent to a circle and the circle is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   called _________________ .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49580" y="1090613"/>
            <a:ext cx="650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Ans.</a:t>
            </a:r>
            <a:endParaRPr lang="en-US" altLang="en-US" dirty="0" smtClean="0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219707" y="794598"/>
            <a:ext cx="3009893" cy="139615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5828421" y="936033"/>
            <a:ext cx="998112" cy="998112"/>
          </a:xfrm>
          <a:prstGeom prst="ellipse">
            <a:avLst/>
          </a:prstGeom>
          <a:noFill/>
          <a:ln w="19050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6065328" y="1290551"/>
            <a:ext cx="370685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307307" y="1414919"/>
            <a:ext cx="40341" cy="40341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682421" y="1943952"/>
            <a:ext cx="137382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9800000">
            <a:off x="6020704" y="1790168"/>
            <a:ext cx="137382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860000">
            <a:off x="6198596" y="1538719"/>
            <a:ext cx="1248931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4160000">
            <a:off x="6297410" y="1258695"/>
            <a:ext cx="1032175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1460000">
            <a:off x="6049310" y="978671"/>
            <a:ext cx="1135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9540000">
            <a:off x="5436035" y="1028286"/>
            <a:ext cx="1135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7500000">
            <a:off x="5276511" y="1253216"/>
            <a:ext cx="1135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4980000">
            <a:off x="5256755" y="1484496"/>
            <a:ext cx="1135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6940549" y="1807891"/>
            <a:ext cx="34766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 b="1" i="1" dirty="0">
                <a:solidFill>
                  <a:prstClr val="black"/>
                </a:solidFill>
                <a:latin typeface="Bookman Old Style" pitchFamily="18" charset="0"/>
              </a:rPr>
              <a:t>l</a:t>
            </a: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6178287" y="1885458"/>
            <a:ext cx="286013" cy="2518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6304753" y="1918342"/>
            <a:ext cx="40341" cy="40341"/>
          </a:xfrm>
          <a:prstGeom prst="ellipse">
            <a:avLst/>
          </a:prstGeom>
          <a:solidFill>
            <a:srgbClr val="FF0000"/>
          </a:solidFill>
          <a:ln w="19050" algn="ctr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rot="16860000">
            <a:off x="6058049" y="1526305"/>
            <a:ext cx="1248931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6692900" y="981892"/>
            <a:ext cx="286013" cy="2518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6551667" y="1781992"/>
            <a:ext cx="28601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5658182" y="934799"/>
            <a:ext cx="137382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81000" y="285750"/>
            <a:ext cx="4649824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Q.  Answer the following :</a:t>
            </a:r>
          </a:p>
        </p:txBody>
      </p:sp>
    </p:spTree>
    <p:extLst>
      <p:ext uri="{BB962C8B-B14F-4D97-AF65-F5344CB8AC3E}">
        <p14:creationId xmlns:p14="http://schemas.microsoft.com/office/powerpoint/2010/main" val="60647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35" presetClass="emph" presetSubtype="0" repeatCount="4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1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5" presetClass="emph" presetSubtype="0" repeatCount="4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4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2" grpId="0"/>
      <p:bldP spid="15" grpId="0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17" grpId="8" animBg="1"/>
      <p:bldP spid="18" grpId="0"/>
      <p:bldP spid="18" grpId="1"/>
      <p:bldP spid="18" grpId="2"/>
      <p:bldP spid="18" grpId="3"/>
      <p:bldP spid="18" grpId="4"/>
      <p:bldP spid="18" grpId="5"/>
      <p:bldP spid="18" grpId="6"/>
      <p:bldP spid="18" grpId="7"/>
      <p:bldP spid="18" grpId="8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19" grpId="7" animBg="1"/>
      <p:bldP spid="19" grpId="8" animBg="1"/>
      <p:bldP spid="41" grpId="0"/>
      <p:bldP spid="41" grpId="1"/>
      <p:bldP spid="41" grpId="2"/>
      <p:bldP spid="42" grpId="0"/>
      <p:bldP spid="42" grpId="1"/>
      <p:bldP spid="42" grpId="2"/>
      <p:bldP spid="43" grpId="0" animBg="1"/>
      <p:bldP spid="43" grpId="1" animBg="1"/>
      <p:bldP spid="43" grpId="2" animBg="1"/>
      <p:bldP spid="43" grpId="3" animBg="1"/>
      <p:bldP spid="43" grpId="4" animBg="1"/>
      <p:bldP spid="45" grpId="0"/>
      <p:bldP spid="45" grpId="1"/>
      <p:bldP spid="46" grpId="0"/>
      <p:bldP spid="46" grpId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84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342900" y="3181350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Theorem-Radius is perpendicular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to the tangent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342900" y="36226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Sums based on theorem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5272561" y="821946"/>
            <a:ext cx="2232000" cy="288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070000" y="1154128"/>
            <a:ext cx="4968000" cy="288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4738" y="831874"/>
            <a:ext cx="1368000" cy="288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70000" y="836434"/>
            <a:ext cx="1728000" cy="288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52737" y="825079"/>
            <a:ext cx="792000" cy="288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622" y="252561"/>
            <a:ext cx="1557310" cy="369229"/>
          </a:xfrm>
          <a:prstGeom prst="rect">
            <a:avLst/>
          </a:prstGeom>
          <a:solidFill>
            <a:srgbClr val="6EF8EB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800" b="1" i="0" u="none" strike="noStrike" cap="none" normalizeH="0" baseline="0">
                <a:ln>
                  <a:noFill/>
                </a:ln>
                <a:effectLst/>
                <a:latin typeface="Bookman Old Style" panose="02050604050505020204" pitchFamily="18" charset="0"/>
              </a:defRPr>
            </a:lvl1pPr>
            <a:lvl2pPr marL="388938" indent="68263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2pPr>
            <a:lvl3pPr marL="777875" indent="1365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3pPr>
            <a:lvl4pPr marL="1168400" indent="203200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4pPr>
            <a:lvl5pPr marL="1557338" indent="271463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5pPr>
            <a:lvl6pPr marL="2286000" defTabSz="914400">
              <a:defRPr sz="1800" b="1">
                <a:latin typeface="Arial Rounded MT Bold" pitchFamily="34" charset="0"/>
              </a:defRPr>
            </a:lvl6pPr>
            <a:lvl7pPr marL="2743200" defTabSz="914400">
              <a:defRPr sz="1800" b="1">
                <a:latin typeface="Arial Rounded MT Bold" pitchFamily="34" charset="0"/>
              </a:defRPr>
            </a:lvl7pPr>
            <a:lvl8pPr marL="3200400" defTabSz="914400">
              <a:defRPr sz="1800" b="1">
                <a:latin typeface="Arial Rounded MT Bold" pitchFamily="34" charset="0"/>
              </a:defRPr>
            </a:lvl8pPr>
            <a:lvl9pPr marL="3657600" defTabSz="914400">
              <a:defRPr sz="1800" b="1">
                <a:latin typeface="Arial Rounded MT Bold" pitchFamily="34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THEOREM</a:t>
            </a: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00148" y="767332"/>
            <a:ext cx="88914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0000FF"/>
                </a:solidFill>
                <a:latin typeface="Bookman Old Style" pitchFamily="18" charset="0"/>
              </a:rPr>
              <a:t>A tangent at any point  of a circle is perpendicular to the </a:t>
            </a:r>
          </a:p>
          <a:p>
            <a:pPr algn="ctr" eaLnBrk="0" hangingPunct="0"/>
            <a:r>
              <a:rPr lang="en-US" sz="2000" b="1" dirty="0">
                <a:solidFill>
                  <a:srgbClr val="0000FF"/>
                </a:solidFill>
                <a:latin typeface="Bookman Old Style" pitchFamily="18" charset="0"/>
              </a:rPr>
              <a:t>radius, through the point of contact.</a:t>
            </a:r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1848358" y="2240517"/>
            <a:ext cx="2276856" cy="22733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4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7" name="Oval 22"/>
          <p:cNvSpPr>
            <a:spLocks noChangeArrowheads="1"/>
          </p:cNvSpPr>
          <p:nvPr/>
        </p:nvSpPr>
        <p:spPr bwMode="auto">
          <a:xfrm>
            <a:off x="2950210" y="3342477"/>
            <a:ext cx="73152" cy="6938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1400" kern="0">
              <a:solidFill>
                <a:sysClr val="windowText" lastClr="000000"/>
              </a:solidFill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2944186" y="3154918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686558" y="4450317"/>
            <a:ext cx="356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1" name="Oval 26"/>
          <p:cNvSpPr>
            <a:spLocks noChangeArrowheads="1"/>
          </p:cNvSpPr>
          <p:nvPr/>
        </p:nvSpPr>
        <p:spPr bwMode="auto">
          <a:xfrm>
            <a:off x="2951362" y="4477817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1400" kern="0">
              <a:solidFill>
                <a:sysClr val="windowText" lastClr="000000"/>
              </a:solidFill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856464" y="4298558"/>
            <a:ext cx="465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b="1" i="1" kern="0" dirty="0">
                <a:solidFill>
                  <a:sysClr val="windowText" lastClr="000000"/>
                </a:solidFill>
                <a:latin typeface="Bookman Old Style" pitchFamily="18" charset="0"/>
              </a:rPr>
              <a:t>l</a:t>
            </a:r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 flipV="1">
            <a:off x="1122528" y="4513817"/>
            <a:ext cx="384185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>
            <a:off x="2991358" y="3411860"/>
            <a:ext cx="0" cy="11295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</a:endParaRPr>
          </a:p>
        </p:txBody>
      </p:sp>
      <p:sp>
        <p:nvSpPr>
          <p:cNvPr id="25" name="Freeform 28"/>
          <p:cNvSpPr>
            <a:spLocks/>
          </p:cNvSpPr>
          <p:nvPr/>
        </p:nvSpPr>
        <p:spPr bwMode="auto">
          <a:xfrm>
            <a:off x="2986786" y="4293425"/>
            <a:ext cx="223351" cy="220392"/>
          </a:xfrm>
          <a:custGeom>
            <a:avLst/>
            <a:gdLst>
              <a:gd name="T0" fmla="*/ 0 w 213"/>
              <a:gd name="T1" fmla="*/ 0 h 216"/>
              <a:gd name="T2" fmla="*/ 2147483647 w 213"/>
              <a:gd name="T3" fmla="*/ 0 h 216"/>
              <a:gd name="T4" fmla="*/ 2147483647 w 213"/>
              <a:gd name="T5" fmla="*/ 2147483647 h 216"/>
              <a:gd name="T6" fmla="*/ 0 60000 65536"/>
              <a:gd name="T7" fmla="*/ 0 60000 65536"/>
              <a:gd name="T8" fmla="*/ 0 60000 65536"/>
              <a:gd name="T9" fmla="*/ 0 w 213"/>
              <a:gd name="T10" fmla="*/ 0 h 216"/>
              <a:gd name="T11" fmla="*/ 213 w 213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" h="216">
                <a:moveTo>
                  <a:pt x="0" y="0"/>
                </a:moveTo>
                <a:lnTo>
                  <a:pt x="213" y="0"/>
                </a:lnTo>
                <a:lnTo>
                  <a:pt x="213" y="21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2672" y="1485840"/>
            <a:ext cx="22942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 kern="0" dirty="0" err="1">
                <a:latin typeface="Bookman Old Style" pitchFamily="18" charset="0"/>
              </a:rPr>
              <a:t>seg</a:t>
            </a:r>
            <a:r>
              <a:rPr lang="en-US" sz="2000" b="1" kern="0" dirty="0">
                <a:latin typeface="Bookman Old Style" pitchFamily="18" charset="0"/>
              </a:rPr>
              <a:t> OA  </a:t>
            </a:r>
            <a:r>
              <a:rPr lang="en-US" sz="2000" b="1" kern="0" dirty="0">
                <a:latin typeface="Symbol" pitchFamily="18" charset="2"/>
              </a:rPr>
              <a:t>^</a:t>
            </a:r>
            <a:r>
              <a:rPr lang="en-US" sz="2000" b="1" kern="0" dirty="0">
                <a:latin typeface="Bookman Old Style" pitchFamily="18" charset="0"/>
              </a:rPr>
              <a:t>  line </a:t>
            </a:r>
            <a:r>
              <a:rPr lang="en-US" sz="2000" b="1" i="1" kern="0" dirty="0">
                <a:latin typeface="Bookman Old Style" pitchFamily="18" charset="0"/>
              </a:rPr>
              <a:t>l</a:t>
            </a:r>
          </a:p>
        </p:txBody>
      </p:sp>
      <p:sp>
        <p:nvSpPr>
          <p:cNvPr id="27" name="Rounded Rectangle 26"/>
          <p:cNvSpPr/>
          <p:nvPr/>
        </p:nvSpPr>
        <p:spPr bwMode="auto">
          <a:xfrm rot="10800000" flipH="1" flipV="1">
            <a:off x="3863635" y="871103"/>
            <a:ext cx="2777114" cy="64696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66891" y="907492"/>
            <a:ext cx="275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us take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point B on the tangent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4378252" y="4475717"/>
            <a:ext cx="73152" cy="7346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1400" kern="0">
              <a:solidFill>
                <a:sysClr val="windowText" lastClr="000000"/>
              </a:solidFill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266796" y="4504909"/>
            <a:ext cx="356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050858" y="100808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90</a:t>
            </a:r>
            <a:r>
              <a:rPr lang="en-US" sz="2400" b="1" baseline="50000" dirty="0">
                <a:solidFill>
                  <a:srgbClr val="FFFF00"/>
                </a:solidFill>
                <a:latin typeface="Bookman Old Style" panose="02050604050505020204" pitchFamily="18" charset="0"/>
              </a:rPr>
              <a:t>o</a:t>
            </a:r>
            <a:endParaRPr lang="en-IN" sz="2400" baseline="5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87114" y="1008080"/>
            <a:ext cx="2459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What is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 panose="05050102010706020507" pitchFamily="18" charset="2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AOB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3400612" y="1485840"/>
            <a:ext cx="23860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 smtClean="0">
                <a:latin typeface="Symbol" pitchFamily="18" charset="2"/>
              </a:rPr>
              <a:t>Ð</a:t>
            </a:r>
            <a:r>
              <a:rPr lang="en-US" sz="2000" b="1" dirty="0" smtClean="0">
                <a:latin typeface="Bookman Old Style" pitchFamily="18" charset="0"/>
              </a:rPr>
              <a:t>OAB  </a:t>
            </a:r>
            <a:r>
              <a:rPr lang="en-US" sz="2000" b="1" dirty="0">
                <a:latin typeface="Bookman Old Style" pitchFamily="18" charset="0"/>
              </a:rPr>
              <a:t>=  90</a:t>
            </a:r>
            <a:r>
              <a:rPr lang="en-US" sz="2000" b="1" baseline="30000" dirty="0">
                <a:latin typeface="Bookman Old Style" pitchFamily="18" charset="0"/>
              </a:rPr>
              <a:t>o</a:t>
            </a:r>
            <a:endParaRPr lang="en-US" sz="2800" b="1" i="1" dirty="0">
              <a:latin typeface="Bookman Old Style" pitchFamily="18" charset="0"/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2759202" y="1516618"/>
            <a:ext cx="66649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>
                <a:solidFill>
                  <a:srgbClr val="FF0066"/>
                </a:solidFill>
                <a:latin typeface="Bookman Old Style" pitchFamily="18" charset="0"/>
              </a:rPr>
              <a:t>OR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499337" y="1848934"/>
            <a:ext cx="5003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>
                <a:solidFill>
                  <a:srgbClr val="FF0000"/>
                </a:solidFill>
                <a:latin typeface="Bookman Old Style" pitchFamily="18" charset="0"/>
              </a:rPr>
              <a:t>[Radius is perpendicular to the tangent]</a:t>
            </a:r>
          </a:p>
        </p:txBody>
      </p:sp>
    </p:spTree>
    <p:extLst>
      <p:ext uri="{BB962C8B-B14F-4D97-AF65-F5344CB8AC3E}">
        <p14:creationId xmlns:p14="http://schemas.microsoft.com/office/powerpoint/2010/main" val="158224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mph" presetSubtype="0" repeatCount="3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19" presetClass="emph" presetSubtype="0" repeatCount="300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17" grpId="0" animBg="1"/>
      <p:bldP spid="17" grpId="1" animBg="1"/>
      <p:bldP spid="12" grpId="0" animBg="1"/>
      <p:bldP spid="12" grpId="1" animBg="1"/>
      <p:bldP spid="9" grpId="0" animBg="1"/>
      <p:bldP spid="9" grpId="1" animBg="1"/>
      <p:bldP spid="5" grpId="0" animBg="1"/>
      <p:bldP spid="5" grpId="1" animBg="1"/>
      <p:bldP spid="2" grpId="0" animBg="1"/>
      <p:bldP spid="6" grpId="0" animBg="1"/>
      <p:bldP spid="7" grpId="0" animBg="1"/>
      <p:bldP spid="8" grpId="0"/>
      <p:bldP spid="10" grpId="0"/>
      <p:bldP spid="11" grpId="0" animBg="1"/>
      <p:bldP spid="11" grpId="1" animBg="1"/>
      <p:bldP spid="11" grpId="2" animBg="1"/>
      <p:bldP spid="13" grpId="0"/>
      <p:bldP spid="14" grpId="0" animBg="1"/>
      <p:bldP spid="23" grpId="0" animBg="1"/>
      <p:bldP spid="25" grpId="0" animBg="1"/>
      <p:bldP spid="27" grpId="0" animBg="1"/>
      <p:bldP spid="27" grpId="1" animBg="1"/>
      <p:bldP spid="28" grpId="0"/>
      <p:bldP spid="28" grpId="1"/>
      <p:bldP spid="30" grpId="0" animBg="1"/>
      <p:bldP spid="31" grpId="0"/>
      <p:bldP spid="32" grpId="0" build="allAtOnce"/>
      <p:bldP spid="33" grpId="0"/>
      <p:bldP spid="33" grpId="1"/>
      <p:bldP spid="34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7129462" y="915065"/>
            <a:ext cx="1244600" cy="1433512"/>
          </a:xfrm>
          <a:custGeom>
            <a:avLst/>
            <a:gdLst>
              <a:gd name="connsiteX0" fmla="*/ 1245394 w 1245394"/>
              <a:gd name="connsiteY0" fmla="*/ 0 h 1433513"/>
              <a:gd name="connsiteX1" fmla="*/ 0 w 1245394"/>
              <a:gd name="connsiteY1" fmla="*/ 733425 h 1433513"/>
              <a:gd name="connsiteX2" fmla="*/ 335757 w 1245394"/>
              <a:gd name="connsiteY2" fmla="*/ 1304925 h 1433513"/>
              <a:gd name="connsiteX3" fmla="*/ 947738 w 1245394"/>
              <a:gd name="connsiteY3" fmla="*/ 1433513 h 1433513"/>
              <a:gd name="connsiteX4" fmla="*/ 1245394 w 1245394"/>
              <a:gd name="connsiteY4" fmla="*/ 0 h 143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5394" h="1433513">
                <a:moveTo>
                  <a:pt x="1245394" y="0"/>
                </a:moveTo>
                <a:lnTo>
                  <a:pt x="0" y="733425"/>
                </a:lnTo>
                <a:lnTo>
                  <a:pt x="335757" y="1304925"/>
                </a:lnTo>
                <a:lnTo>
                  <a:pt x="947738" y="1433513"/>
                </a:lnTo>
                <a:lnTo>
                  <a:pt x="1245394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9907883">
            <a:off x="7162800" y="1621502"/>
            <a:ext cx="112712" cy="112713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 rot="761050">
            <a:off x="7969250" y="2205702"/>
            <a:ext cx="125412" cy="125413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7177087" y="1588165"/>
            <a:ext cx="131763" cy="138112"/>
            <a:chOff x="7299540" y="1954518"/>
            <a:chExt cx="131719" cy="138099"/>
          </a:xfrm>
        </p:grpSpPr>
        <p:cxnSp>
          <p:nvCxnSpPr>
            <p:cNvPr id="137" name="Straight Connector 136"/>
            <p:cNvCxnSpPr/>
            <p:nvPr/>
          </p:nvCxnSpPr>
          <p:spPr bwMode="auto">
            <a:xfrm rot="14466265">
              <a:off x="7365400" y="2026757"/>
              <a:ext cx="0" cy="1317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 bwMode="auto">
            <a:xfrm rot="9066265">
              <a:off x="7388410" y="1954518"/>
              <a:ext cx="0" cy="1174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7972425" y="2189827"/>
            <a:ext cx="138112" cy="117475"/>
            <a:chOff x="8094813" y="2556208"/>
            <a:chExt cx="138501" cy="117475"/>
          </a:xfrm>
        </p:grpSpPr>
        <p:cxnSp>
          <p:nvCxnSpPr>
            <p:cNvPr id="144" name="Straight Connector 143"/>
            <p:cNvCxnSpPr/>
            <p:nvPr/>
          </p:nvCxnSpPr>
          <p:spPr bwMode="auto">
            <a:xfrm rot="6066891">
              <a:off x="8165656" y="2501249"/>
              <a:ext cx="0" cy="1353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 bwMode="auto">
            <a:xfrm rot="726891">
              <a:off x="8094813" y="2556208"/>
              <a:ext cx="0" cy="117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Arc 79"/>
          <p:cNvSpPr/>
          <p:nvPr/>
        </p:nvSpPr>
        <p:spPr bwMode="auto">
          <a:xfrm rot="3730284">
            <a:off x="7262019" y="1995358"/>
            <a:ext cx="309562" cy="371475"/>
          </a:xfrm>
          <a:prstGeom prst="arc">
            <a:avLst>
              <a:gd name="adj1" fmla="val 11027028"/>
              <a:gd name="adj2" fmla="val 18544800"/>
            </a:avLst>
          </a:prstGeom>
          <a:solidFill>
            <a:srgbClr val="FF0000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655583" y="4443119"/>
            <a:ext cx="1460328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658283" y="2470881"/>
            <a:ext cx="663857" cy="26010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891941" y="1689893"/>
            <a:ext cx="1423938" cy="275983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752508" y="2462944"/>
            <a:ext cx="661933" cy="275983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65772" y="1697830"/>
            <a:ext cx="656294" cy="26010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878304" y="1697830"/>
            <a:ext cx="407507" cy="26010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909436" y="2470881"/>
            <a:ext cx="656294" cy="26010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950480" y="1312463"/>
            <a:ext cx="1405903" cy="26010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951271" y="2470881"/>
            <a:ext cx="662857" cy="26010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Arc 78"/>
          <p:cNvSpPr/>
          <p:nvPr/>
        </p:nvSpPr>
        <p:spPr bwMode="auto">
          <a:xfrm rot="12915693">
            <a:off x="8196262" y="642015"/>
            <a:ext cx="350838" cy="542925"/>
          </a:xfrm>
          <a:prstGeom prst="arc">
            <a:avLst>
              <a:gd name="adj1" fmla="val 14641647"/>
              <a:gd name="adj2" fmla="val 17737721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3050105" y="643605"/>
            <a:ext cx="1286005" cy="24260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1584012" y="641023"/>
            <a:ext cx="1352845" cy="24260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962025" y="399520"/>
            <a:ext cx="6148549" cy="24260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0588" y="918796"/>
            <a:ext cx="1336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In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Wingdings" pitchFamily="2" charset="2"/>
              </a:rPr>
              <a:t>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OPTQ,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7888" y="1270489"/>
            <a:ext cx="15605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POQ = 110º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93700" y="920383"/>
            <a:ext cx="5889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Sol: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868363" y="1658816"/>
            <a:ext cx="785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OPT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1560513" y="1658816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1812925" y="1658816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OQT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2514600" y="1658816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2822575" y="1658816"/>
            <a:ext cx="538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90º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3343275" y="1630241"/>
            <a:ext cx="30616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[Radius is perpendicular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to the tangent]</a:t>
            </a: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869950" y="2431073"/>
            <a:ext cx="804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POQ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1582738" y="2431073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1814513" y="2431073"/>
            <a:ext cx="7858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OPT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2516188" y="2431073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4589463" y="2431866"/>
            <a:ext cx="674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360º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2678113" y="2431073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OQT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379788" y="2431073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3582988" y="2431073"/>
            <a:ext cx="7858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PTQ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4344988" y="2431073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3173413" y="2685073"/>
            <a:ext cx="24653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[Sum of all angles of quadrilateral is 360º]</a:t>
            </a: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885825" y="3239966"/>
            <a:ext cx="3635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1633538" y="3239966"/>
            <a:ext cx="59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110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2109788" y="3239966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2339975" y="3239966"/>
            <a:ext cx="45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90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2690813" y="3239966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4579938" y="3239966"/>
            <a:ext cx="59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360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2927350" y="3239966"/>
            <a:ext cx="45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90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3381375" y="3239966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3584575" y="3239966"/>
            <a:ext cx="7857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PTQ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4344988" y="3239966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885825" y="4019550"/>
            <a:ext cx="3635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5089525" y="4019550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4592638" y="4019550"/>
            <a:ext cx="593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360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5280025" y="4019550"/>
            <a:ext cx="593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290</a:t>
            </a:r>
            <a:endParaRPr lang="en-IN" altLang="en-US" sz="1600" b="1" baseline="30000" dirty="0" smtClean="0">
              <a:solidFill>
                <a:srgbClr val="000000"/>
              </a:solidFill>
              <a:latin typeface="Rupee Foradian" pitchFamily="34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3597275" y="4019550"/>
            <a:ext cx="7857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PTQ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4357688" y="4019550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885825" y="4459743"/>
            <a:ext cx="36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4605338" y="4459743"/>
            <a:ext cx="5381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70º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3609975" y="4459743"/>
            <a:ext cx="7857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PTQ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4370388" y="4459743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400800" y="645190"/>
            <a:ext cx="2246312" cy="2270125"/>
            <a:chOff x="6011620" y="1279525"/>
            <a:chExt cx="2245995" cy="2270125"/>
          </a:xfrm>
        </p:grpSpPr>
        <p:grpSp>
          <p:nvGrpSpPr>
            <p:cNvPr id="18576" name="Group 3"/>
            <p:cNvGrpSpPr>
              <a:grpSpLocks/>
            </p:cNvGrpSpPr>
            <p:nvPr/>
          </p:nvGrpSpPr>
          <p:grpSpPr bwMode="auto">
            <a:xfrm>
              <a:off x="6011620" y="1279525"/>
              <a:ext cx="2245995" cy="2270125"/>
              <a:chOff x="6011620" y="1279525"/>
              <a:chExt cx="2245995" cy="2270125"/>
            </a:xfrm>
          </p:grpSpPr>
          <p:sp>
            <p:nvSpPr>
              <p:cNvPr id="18579" name="Rectangle 150"/>
              <p:cNvSpPr>
                <a:spLocks noChangeArrowheads="1"/>
              </p:cNvSpPr>
              <p:nvPr/>
            </p:nvSpPr>
            <p:spPr bwMode="auto">
              <a:xfrm>
                <a:off x="7929002" y="1279525"/>
                <a:ext cx="328613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T</a:t>
                </a:r>
                <a:endParaRPr lang="en-IN" altLang="en-US" sz="1600" b="1" baseline="3000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grpSp>
            <p:nvGrpSpPr>
              <p:cNvPr id="18580" name="Group 2"/>
              <p:cNvGrpSpPr>
                <a:grpSpLocks/>
              </p:cNvGrpSpPr>
              <p:nvPr/>
            </p:nvGrpSpPr>
            <p:grpSpPr bwMode="auto">
              <a:xfrm>
                <a:off x="6011620" y="1516064"/>
                <a:ext cx="1998380" cy="2033586"/>
                <a:chOff x="6011620" y="1516064"/>
                <a:chExt cx="1998380" cy="2033586"/>
              </a:xfrm>
            </p:grpSpPr>
            <p:sp>
              <p:nvSpPr>
                <p:cNvPr id="122" name="Oval 121"/>
                <p:cNvSpPr/>
                <p:nvPr/>
              </p:nvSpPr>
              <p:spPr bwMode="auto">
                <a:xfrm>
                  <a:off x="6432248" y="2203450"/>
                  <a:ext cx="1260297" cy="124777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/>
                <p:nvPr/>
              </p:nvCxnSpPr>
              <p:spPr bwMode="auto">
                <a:xfrm flipV="1">
                  <a:off x="6011620" y="1516062"/>
                  <a:ext cx="1998380" cy="12223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 bwMode="auto">
                <a:xfrm flipV="1">
                  <a:off x="7562388" y="1522412"/>
                  <a:ext cx="439676" cy="20272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Arc 144"/>
                <p:cNvSpPr/>
                <p:nvPr/>
              </p:nvSpPr>
              <p:spPr bwMode="auto">
                <a:xfrm rot="21087834">
                  <a:off x="6898907" y="2641600"/>
                  <a:ext cx="317455" cy="306387"/>
                </a:xfrm>
                <a:prstGeom prst="arc">
                  <a:avLst>
                    <a:gd name="adj1" fmla="val 14910046"/>
                    <a:gd name="adj2" fmla="val 182153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585" name="Rectangle 146"/>
                <p:cNvSpPr>
                  <a:spLocks noChangeArrowheads="1"/>
                </p:cNvSpPr>
                <p:nvPr/>
              </p:nvSpPr>
              <p:spPr bwMode="auto">
                <a:xfrm>
                  <a:off x="6593035" y="1945715"/>
                  <a:ext cx="331788" cy="3381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1pPr>
                  <a:lvl2pPr marL="742950" indent="-28575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2pPr>
                  <a:lvl3pPr marL="11430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3pPr>
                  <a:lvl4pPr marL="16002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4pPr>
                  <a:lvl5pPr marL="20574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 b="1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P</a:t>
                  </a:r>
                  <a:endParaRPr lang="en-IN" altLang="en-US" sz="1600" b="1" baseline="300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8586" name="Rectangle 148"/>
                <p:cNvSpPr>
                  <a:spLocks noChangeArrowheads="1"/>
                </p:cNvSpPr>
                <p:nvPr/>
              </p:nvSpPr>
              <p:spPr bwMode="auto">
                <a:xfrm>
                  <a:off x="7631580" y="2840112"/>
                  <a:ext cx="347662" cy="3381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1pPr>
                  <a:lvl2pPr marL="742950" indent="-28575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2pPr>
                  <a:lvl3pPr marL="11430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3pPr>
                  <a:lvl4pPr marL="16002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4pPr>
                  <a:lvl5pPr marL="20574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 b="1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Q</a:t>
                  </a:r>
                  <a:endParaRPr lang="en-IN" altLang="en-US" sz="1600" b="1" baseline="300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8587" name="Rectangle 149"/>
                <p:cNvSpPr>
                  <a:spLocks noChangeArrowheads="1"/>
                </p:cNvSpPr>
                <p:nvPr/>
              </p:nvSpPr>
              <p:spPr bwMode="auto">
                <a:xfrm>
                  <a:off x="6864878" y="2794406"/>
                  <a:ext cx="347662" cy="3381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1pPr>
                  <a:lvl2pPr marL="742950" indent="-28575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2pPr>
                  <a:lvl3pPr marL="11430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3pPr>
                  <a:lvl4pPr marL="16002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4pPr>
                  <a:lvl5pPr marL="20574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 b="1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O</a:t>
                  </a:r>
                  <a:endParaRPr lang="en-IN" altLang="en-US" sz="1600" b="1" baseline="300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128" name="Oval 127"/>
                <p:cNvSpPr/>
                <p:nvPr/>
              </p:nvSpPr>
              <p:spPr bwMode="auto">
                <a:xfrm>
                  <a:off x="7038587" y="2803525"/>
                  <a:ext cx="46032" cy="4603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59" name="Straight Connector 58"/>
            <p:cNvCxnSpPr/>
            <p:nvPr/>
          </p:nvCxnSpPr>
          <p:spPr bwMode="auto">
            <a:xfrm rot="19080000" flipH="1">
              <a:off x="6835416" y="2241550"/>
              <a:ext cx="134919" cy="622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 bwMode="auto">
            <a:xfrm>
              <a:off x="7051285" y="2828925"/>
              <a:ext cx="631736" cy="1412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/>
          <p:nvPr/>
        </p:nvCxnSpPr>
        <p:spPr>
          <a:xfrm flipH="1">
            <a:off x="6404890" y="882256"/>
            <a:ext cx="1993900" cy="122285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 bwMode="auto">
          <a:xfrm flipV="1">
            <a:off x="7954607" y="882798"/>
            <a:ext cx="439737" cy="2027237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 bwMode="auto">
          <a:xfrm flipH="1">
            <a:off x="6404890" y="887018"/>
            <a:ext cx="1993900" cy="121809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 bwMode="auto">
          <a:xfrm flipV="1">
            <a:off x="7957366" y="877543"/>
            <a:ext cx="439737" cy="2027237"/>
          </a:xfrm>
          <a:prstGeom prst="line">
            <a:avLst/>
          </a:prstGeom>
          <a:ln w="19050">
            <a:solidFill>
              <a:srgbClr val="0000FF"/>
            </a:solidFill>
            <a:headEnd type="arrow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 bwMode="auto">
          <a:xfrm>
            <a:off x="7418387" y="2162840"/>
            <a:ext cx="65088" cy="635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6818132" y="1569889"/>
            <a:ext cx="1260253" cy="1247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25" name="Rectangle 151"/>
          <p:cNvSpPr>
            <a:spLocks noChangeArrowheads="1"/>
          </p:cNvSpPr>
          <p:nvPr/>
        </p:nvSpPr>
        <p:spPr bwMode="auto">
          <a:xfrm>
            <a:off x="7410450" y="1831052"/>
            <a:ext cx="520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smtClean="0">
                <a:solidFill>
                  <a:srgbClr val="000000"/>
                </a:solidFill>
                <a:latin typeface="Bookman Old Style" pitchFamily="18" charset="0"/>
              </a:rPr>
              <a:t>110</a:t>
            </a:r>
            <a:r>
              <a:rPr lang="en-US" altLang="en-US" sz="11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  <a:endParaRPr lang="en-IN" altLang="en-US" sz="11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123274" y="888065"/>
            <a:ext cx="1275516" cy="1327845"/>
            <a:chOff x="7313765" y="3319237"/>
            <a:chExt cx="1275516" cy="1327845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147" name="Straight Connector 146"/>
            <p:cNvCxnSpPr/>
            <p:nvPr/>
          </p:nvCxnSpPr>
          <p:spPr>
            <a:xfrm flipH="1">
              <a:off x="7318260" y="3319237"/>
              <a:ext cx="1271021" cy="778896"/>
            </a:xfrm>
            <a:prstGeom prst="line">
              <a:avLst/>
            </a:prstGeom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 bwMode="auto">
            <a:xfrm>
              <a:off x="7313765" y="4072029"/>
              <a:ext cx="327527" cy="575053"/>
            </a:xfrm>
            <a:prstGeom prst="line">
              <a:avLst/>
            </a:prstGeom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454233" y="888065"/>
            <a:ext cx="940883" cy="1454272"/>
            <a:chOff x="7633862" y="3320648"/>
            <a:chExt cx="940883" cy="1454272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148" name="Straight Connector 147"/>
            <p:cNvCxnSpPr/>
            <p:nvPr/>
          </p:nvCxnSpPr>
          <p:spPr>
            <a:xfrm flipV="1">
              <a:off x="8252001" y="3320648"/>
              <a:ext cx="322744" cy="1454272"/>
            </a:xfrm>
            <a:prstGeom prst="line">
              <a:avLst/>
            </a:prstGeom>
            <a:ln w="28575">
              <a:solidFill>
                <a:srgbClr val="0000FF"/>
              </a:solidFill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 bwMode="auto">
            <a:xfrm>
              <a:off x="7633862" y="4634867"/>
              <a:ext cx="633248" cy="138412"/>
            </a:xfrm>
            <a:prstGeom prst="line">
              <a:avLst/>
            </a:prstGeom>
            <a:ln w="28575">
              <a:solidFill>
                <a:srgbClr val="0000FF"/>
              </a:solidFill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/>
          <p:cNvCxnSpPr/>
          <p:nvPr/>
        </p:nvCxnSpPr>
        <p:spPr>
          <a:xfrm flipV="1">
            <a:off x="1731962" y="3526351"/>
            <a:ext cx="1544144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4881719" y="418495"/>
            <a:ext cx="2173532" cy="198516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956724" y="419468"/>
            <a:ext cx="3424798" cy="200502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Rectangle 151"/>
          <p:cNvSpPr>
            <a:spLocks noChangeArrowheads="1"/>
          </p:cNvSpPr>
          <p:nvPr/>
        </p:nvSpPr>
        <p:spPr bwMode="auto">
          <a:xfrm>
            <a:off x="7967662" y="1042065"/>
            <a:ext cx="32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FF0000"/>
                </a:solidFill>
                <a:latin typeface="Bookman Old Style" pitchFamily="18" charset="0"/>
              </a:rPr>
              <a:t>?</a:t>
            </a:r>
            <a:endParaRPr lang="en-IN" altLang="en-US" sz="1600" b="1" baseline="3000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885825" y="3620966"/>
            <a:ext cx="3635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4570413" y="3620966"/>
            <a:ext cx="59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360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2851150" y="3620966"/>
            <a:ext cx="59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290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2" name="Rectangle 161"/>
          <p:cNvSpPr>
            <a:spLocks noChangeArrowheads="1"/>
          </p:cNvSpPr>
          <p:nvPr/>
        </p:nvSpPr>
        <p:spPr bwMode="auto">
          <a:xfrm>
            <a:off x="3371850" y="3620966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3575050" y="3620966"/>
            <a:ext cx="7857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PTQ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4335463" y="3620966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5" name="Arc 164"/>
          <p:cNvSpPr/>
          <p:nvPr/>
        </p:nvSpPr>
        <p:spPr>
          <a:xfrm rot="11082338" flipH="1">
            <a:off x="3177382" y="3233934"/>
            <a:ext cx="1766888" cy="947541"/>
          </a:xfrm>
          <a:prstGeom prst="arc">
            <a:avLst>
              <a:gd name="adj1" fmla="val 421015"/>
              <a:gd name="adj2" fmla="val 10796061"/>
            </a:avLst>
          </a:prstGeom>
          <a:noFill/>
          <a:ln>
            <a:solidFill>
              <a:srgbClr val="FF0000"/>
            </a:solidFill>
            <a:headEnd type="arrow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67" name="Rectangle 166"/>
          <p:cNvSpPr>
            <a:spLocks noChangeArrowheads="1"/>
          </p:cNvSpPr>
          <p:nvPr/>
        </p:nvSpPr>
        <p:spPr bwMode="auto">
          <a:xfrm>
            <a:off x="7929562" y="1075402"/>
            <a:ext cx="4540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smtClean="0">
                <a:solidFill>
                  <a:srgbClr val="000000"/>
                </a:solidFill>
                <a:latin typeface="Bookman Old Style" pitchFamily="18" charset="0"/>
              </a:rPr>
              <a:t>70</a:t>
            </a:r>
            <a:r>
              <a:rPr lang="en-US" altLang="en-US" sz="1200" b="1" baseline="3000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  <a:endParaRPr lang="en-IN" altLang="en-US" sz="12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396875" y="338504"/>
            <a:ext cx="6948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If TP and TQ are the two tangents to a circle with centre O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so that 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POQ = 110°, Find 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PTQ.</a:t>
            </a:r>
          </a:p>
        </p:txBody>
      </p:sp>
      <p:sp>
        <p:nvSpPr>
          <p:cNvPr id="136" name="Arc 135"/>
          <p:cNvSpPr/>
          <p:nvPr/>
        </p:nvSpPr>
        <p:spPr bwMode="auto">
          <a:xfrm rot="12915693">
            <a:off x="8189912" y="643602"/>
            <a:ext cx="350838" cy="542925"/>
          </a:xfrm>
          <a:prstGeom prst="arc">
            <a:avLst>
              <a:gd name="adj1" fmla="val 14641647"/>
              <a:gd name="adj2" fmla="val 17737721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115" name="Group 114"/>
          <p:cNvGrpSpPr>
            <a:grpSpLocks/>
          </p:cNvGrpSpPr>
          <p:nvPr/>
        </p:nvGrpSpPr>
        <p:grpSpPr bwMode="auto">
          <a:xfrm>
            <a:off x="2999921" y="1044659"/>
            <a:ext cx="2144713" cy="423862"/>
            <a:chOff x="7531743" y="3965551"/>
            <a:chExt cx="2144737" cy="423996"/>
          </a:xfrm>
        </p:grpSpPr>
        <p:sp>
          <p:nvSpPr>
            <p:cNvPr id="135" name="Rounded Rectangle 134"/>
            <p:cNvSpPr/>
            <p:nvPr/>
          </p:nvSpPr>
          <p:spPr>
            <a:xfrm>
              <a:off x="7580875" y="3965551"/>
              <a:ext cx="2069021" cy="42399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575" name="TextBox 173"/>
            <p:cNvSpPr txBox="1">
              <a:spLocks noChangeArrowheads="1"/>
            </p:cNvSpPr>
            <p:nvPr/>
          </p:nvSpPr>
          <p:spPr bwMode="auto">
            <a:xfrm>
              <a:off x="7531743" y="3999471"/>
              <a:ext cx="2144737" cy="338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Consider </a:t>
              </a:r>
              <a:r>
                <a:rPr lang="en-US" altLang="en-US" sz="1600" b="1" dirty="0" err="1" smtClean="0">
                  <a:solidFill>
                    <a:prstClr val="white"/>
                  </a:solidFill>
                  <a:latin typeface="Wingdings" pitchFamily="2" charset="2"/>
                  <a:sym typeface="Symbol" pitchFamily="18" charset="2"/>
                </a:rPr>
                <a:t>o</a:t>
              </a:r>
              <a:r>
                <a:rPr lang="en-US" altLang="en-US" sz="1600" b="1" dirty="0" err="1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OPTQ</a:t>
              </a:r>
              <a:endPara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2" name="Group 141"/>
          <p:cNvGrpSpPr>
            <a:grpSpLocks/>
          </p:cNvGrpSpPr>
          <p:nvPr/>
        </p:nvGrpSpPr>
        <p:grpSpPr bwMode="auto">
          <a:xfrm>
            <a:off x="2520157" y="862726"/>
            <a:ext cx="3840162" cy="752475"/>
            <a:chOff x="6782069" y="3878262"/>
            <a:chExt cx="3838958" cy="751136"/>
          </a:xfrm>
        </p:grpSpPr>
        <p:sp>
          <p:nvSpPr>
            <p:cNvPr id="143" name="Rounded Rectangle 142"/>
            <p:cNvSpPr/>
            <p:nvPr/>
          </p:nvSpPr>
          <p:spPr>
            <a:xfrm>
              <a:off x="6782069" y="3878262"/>
              <a:ext cx="3838958" cy="75113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571" name="TextBox 173"/>
            <p:cNvSpPr txBox="1">
              <a:spLocks noChangeArrowheads="1"/>
            </p:cNvSpPr>
            <p:nvPr/>
          </p:nvSpPr>
          <p:spPr bwMode="auto">
            <a:xfrm>
              <a:off x="6796608" y="3932071"/>
              <a:ext cx="3819695" cy="584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We know that, sum of all angles of quadrilateral is </a:t>
              </a:r>
              <a:r>
                <a:rPr lang="en-US" altLang="en-US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360º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8" name="Group 167"/>
          <p:cNvGrpSpPr>
            <a:grpSpLocks/>
          </p:cNvGrpSpPr>
          <p:nvPr/>
        </p:nvGrpSpPr>
        <p:grpSpPr bwMode="auto">
          <a:xfrm>
            <a:off x="3230563" y="937580"/>
            <a:ext cx="2033587" cy="495009"/>
            <a:chOff x="7689491" y="3860640"/>
            <a:chExt cx="2033930" cy="494563"/>
          </a:xfrm>
        </p:grpSpPr>
        <p:sp>
          <p:nvSpPr>
            <p:cNvPr id="169" name="Rounded Rectangle 168"/>
            <p:cNvSpPr/>
            <p:nvPr/>
          </p:nvSpPr>
          <p:spPr>
            <a:xfrm>
              <a:off x="7803668" y="3860640"/>
              <a:ext cx="1795762" cy="49456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567" name="TextBox 173"/>
            <p:cNvSpPr txBox="1">
              <a:spLocks noChangeArrowheads="1"/>
            </p:cNvSpPr>
            <p:nvPr/>
          </p:nvSpPr>
          <p:spPr bwMode="auto">
            <a:xfrm>
              <a:off x="7689491" y="3932071"/>
              <a:ext cx="2033930" cy="338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Observe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OPT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1" name="Group 170"/>
          <p:cNvGrpSpPr>
            <a:grpSpLocks/>
          </p:cNvGrpSpPr>
          <p:nvPr/>
        </p:nvGrpSpPr>
        <p:grpSpPr bwMode="auto">
          <a:xfrm>
            <a:off x="3468320" y="929802"/>
            <a:ext cx="1908541" cy="470983"/>
            <a:chOff x="7919516" y="3891675"/>
            <a:chExt cx="1523810" cy="470557"/>
          </a:xfrm>
        </p:grpSpPr>
        <p:sp>
          <p:nvSpPr>
            <p:cNvPr id="172" name="Rounded Rectangle 171"/>
            <p:cNvSpPr/>
            <p:nvPr/>
          </p:nvSpPr>
          <p:spPr>
            <a:xfrm>
              <a:off x="7980197" y="3891675"/>
              <a:ext cx="1442707" cy="470557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563" name="TextBox 173"/>
            <p:cNvSpPr txBox="1">
              <a:spLocks noChangeArrowheads="1"/>
            </p:cNvSpPr>
            <p:nvPr/>
          </p:nvSpPr>
          <p:spPr bwMode="auto">
            <a:xfrm>
              <a:off x="7919516" y="3957448"/>
              <a:ext cx="1523810" cy="338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Symbol" pitchFamily="18" charset="2"/>
                  <a:sym typeface="Symbol" pitchFamily="18" charset="2"/>
                </a:rPr>
                <a:t>\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OPT = 90º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4" name="Group 173"/>
          <p:cNvGrpSpPr>
            <a:grpSpLocks/>
          </p:cNvGrpSpPr>
          <p:nvPr/>
        </p:nvGrpSpPr>
        <p:grpSpPr bwMode="auto">
          <a:xfrm>
            <a:off x="4060826" y="985113"/>
            <a:ext cx="1818842" cy="525462"/>
            <a:chOff x="7804503" y="3841618"/>
            <a:chExt cx="1819148" cy="524989"/>
          </a:xfrm>
        </p:grpSpPr>
        <p:sp>
          <p:nvSpPr>
            <p:cNvPr id="175" name="Rounded Rectangle 174"/>
            <p:cNvSpPr/>
            <p:nvPr/>
          </p:nvSpPr>
          <p:spPr>
            <a:xfrm>
              <a:off x="7809931" y="3841618"/>
              <a:ext cx="1813720" cy="52498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559" name="TextBox 173"/>
            <p:cNvSpPr txBox="1">
              <a:spLocks noChangeArrowheads="1"/>
            </p:cNvSpPr>
            <p:nvPr/>
          </p:nvSpPr>
          <p:spPr bwMode="auto">
            <a:xfrm>
              <a:off x="7804503" y="3932071"/>
              <a:ext cx="1803905" cy="338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Observe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OQT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7" name="Group 176"/>
          <p:cNvGrpSpPr>
            <a:grpSpLocks/>
          </p:cNvGrpSpPr>
          <p:nvPr/>
        </p:nvGrpSpPr>
        <p:grpSpPr bwMode="auto">
          <a:xfrm>
            <a:off x="3637760" y="937580"/>
            <a:ext cx="1626390" cy="525462"/>
            <a:chOff x="7888706" y="3864457"/>
            <a:chExt cx="1625680" cy="524989"/>
          </a:xfrm>
        </p:grpSpPr>
        <p:sp>
          <p:nvSpPr>
            <p:cNvPr id="178" name="Rounded Rectangle 177"/>
            <p:cNvSpPr/>
            <p:nvPr/>
          </p:nvSpPr>
          <p:spPr>
            <a:xfrm>
              <a:off x="7888706" y="3864457"/>
              <a:ext cx="1625680" cy="52498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555" name="TextBox 173"/>
            <p:cNvSpPr txBox="1">
              <a:spLocks noChangeArrowheads="1"/>
            </p:cNvSpPr>
            <p:nvPr/>
          </p:nvSpPr>
          <p:spPr bwMode="auto">
            <a:xfrm>
              <a:off x="7919516" y="3957448"/>
              <a:ext cx="1523810" cy="338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OQT = 90º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0" name="Group 129"/>
          <p:cNvGrpSpPr>
            <a:grpSpLocks/>
          </p:cNvGrpSpPr>
          <p:nvPr/>
        </p:nvGrpSpPr>
        <p:grpSpPr bwMode="auto">
          <a:xfrm>
            <a:off x="3124200" y="1504950"/>
            <a:ext cx="3048000" cy="924072"/>
            <a:chOff x="7888706" y="3864457"/>
            <a:chExt cx="1625680" cy="923240"/>
          </a:xfrm>
        </p:grpSpPr>
        <p:sp>
          <p:nvSpPr>
            <p:cNvPr id="133" name="Rounded Rectangle 132"/>
            <p:cNvSpPr/>
            <p:nvPr/>
          </p:nvSpPr>
          <p:spPr>
            <a:xfrm>
              <a:off x="7888706" y="3864457"/>
              <a:ext cx="1625680" cy="91477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4" name="TextBox 173"/>
            <p:cNvSpPr txBox="1">
              <a:spLocks noChangeArrowheads="1"/>
            </p:cNvSpPr>
            <p:nvPr/>
          </p:nvSpPr>
          <p:spPr bwMode="auto">
            <a:xfrm>
              <a:off x="7919516" y="3957448"/>
              <a:ext cx="1523810" cy="830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We know that, radius is perpendicular to the tangent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47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4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5" presetClass="emph" presetSubtype="0" repeatCount="4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5" presetClass="emph" presetSubtype="0" repeatCount="4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5" presetClass="emph" presetSubtype="0" repeatCount="4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6" dur="3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 nodeType="clickPar">
                      <p:stCondLst>
                        <p:cond delay="indefinite"/>
                      </p:stCondLst>
                      <p:childTnLst>
                        <p:par>
                          <p:cTn id="3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 nodeType="clickPar">
                      <p:stCondLst>
                        <p:cond delay="indefinite"/>
                      </p:stCondLst>
                      <p:childTnLst>
                        <p:par>
                          <p:cTn id="3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 nodeType="clickPar">
                      <p:stCondLst>
                        <p:cond delay="indefinite"/>
                      </p:stCondLst>
                      <p:childTnLst>
                        <p:par>
                          <p:cTn id="3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 nodeType="clickPar">
                      <p:stCondLst>
                        <p:cond delay="indefinite"/>
                      </p:stCondLst>
                      <p:childTnLst>
                        <p:par>
                          <p:cTn id="3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 nodeType="clickPar">
                      <p:stCondLst>
                        <p:cond delay="indefinite"/>
                      </p:stCondLst>
                      <p:childTnLst>
                        <p:par>
                          <p:cTn id="4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 nodeType="clickPar">
                      <p:stCondLst>
                        <p:cond delay="indefinite"/>
                      </p:stCondLst>
                      <p:childTnLst>
                        <p:par>
                          <p:cTn id="4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 nodeType="clickPar">
                      <p:stCondLst>
                        <p:cond delay="indefinite"/>
                      </p:stCondLst>
                      <p:childTnLst>
                        <p:par>
                          <p:cTn id="4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 nodeType="clickPar">
                      <p:stCondLst>
                        <p:cond delay="indefinite"/>
                      </p:stCondLst>
                      <p:childTnLst>
                        <p:par>
                          <p:cTn id="4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 nodeType="clickPar">
                      <p:stCondLst>
                        <p:cond delay="indefinite"/>
                      </p:stCondLst>
                      <p:childTnLst>
                        <p:par>
                          <p:cTn id="4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 nodeType="clickPar">
                      <p:stCondLst>
                        <p:cond delay="indefinite"/>
                      </p:stCondLst>
                      <p:childTnLst>
                        <p:par>
                          <p:cTn id="4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6" presetID="35" presetClass="emph" presetSubtype="0" repeatCount="4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7" dur="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 nodeType="clickPar">
                      <p:stCondLst>
                        <p:cond delay="indefinite"/>
                      </p:stCondLst>
                      <p:childTnLst>
                        <p:par>
                          <p:cTn id="4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 nodeType="clickPar">
                      <p:stCondLst>
                        <p:cond delay="indefinite"/>
                      </p:stCondLst>
                      <p:childTnLst>
                        <p:par>
                          <p:cTn id="4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 nodeType="clickPar">
                      <p:stCondLst>
                        <p:cond delay="indefinite"/>
                      </p:stCondLst>
                      <p:childTnLst>
                        <p:par>
                          <p:cTn id="4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 nodeType="clickPar">
                      <p:stCondLst>
                        <p:cond delay="indefinite"/>
                      </p:stCondLst>
                      <p:childTnLst>
                        <p:par>
                          <p:cTn id="4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 nodeType="clickPar">
                      <p:stCondLst>
                        <p:cond delay="indefinite"/>
                      </p:stCondLst>
                      <p:childTnLst>
                        <p:par>
                          <p:cTn id="4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 nodeType="clickPar">
                      <p:stCondLst>
                        <p:cond delay="indefinite"/>
                      </p:stCondLst>
                      <p:childTnLst>
                        <p:par>
                          <p:cTn id="4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 nodeType="clickPar">
                      <p:stCondLst>
                        <p:cond delay="indefinite"/>
                      </p:stCondLst>
                      <p:childTnLst>
                        <p:par>
                          <p:cTn id="4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 nodeType="clickPar">
                      <p:stCondLst>
                        <p:cond delay="indefinite"/>
                      </p:stCondLst>
                      <p:childTnLst>
                        <p:par>
                          <p:cTn id="4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 nodeType="clickPar">
                      <p:stCondLst>
                        <p:cond delay="indefinite"/>
                      </p:stCondLst>
                      <p:childTnLst>
                        <p:par>
                          <p:cTn id="4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 nodeType="clickPar">
                      <p:stCondLst>
                        <p:cond delay="indefinite"/>
                      </p:stCondLst>
                      <p:childTnLst>
                        <p:par>
                          <p:cTn id="4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 nodeType="clickPar">
                      <p:stCondLst>
                        <p:cond delay="indefinite"/>
                      </p:stCondLst>
                      <p:childTnLst>
                        <p:par>
                          <p:cTn id="5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 nodeType="clickPar">
                      <p:stCondLst>
                        <p:cond delay="indefinite"/>
                      </p:stCondLst>
                      <p:childTnLst>
                        <p:par>
                          <p:cTn id="5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 nodeType="clickPar">
                      <p:stCondLst>
                        <p:cond delay="indefinite"/>
                      </p:stCondLst>
                      <p:childTnLst>
                        <p:par>
                          <p:cTn id="5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 nodeType="clickPar">
                      <p:stCondLst>
                        <p:cond delay="indefinite"/>
                      </p:stCondLst>
                      <p:childTnLst>
                        <p:par>
                          <p:cTn id="5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 nodeType="clickPar">
                      <p:stCondLst>
                        <p:cond delay="indefinite"/>
                      </p:stCondLst>
                      <p:childTnLst>
                        <p:par>
                          <p:cTn id="5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 nodeType="clickPar">
                      <p:stCondLst>
                        <p:cond delay="indefinite"/>
                      </p:stCondLst>
                      <p:childTnLst>
                        <p:par>
                          <p:cTn id="5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 nodeType="clickPar">
                      <p:stCondLst>
                        <p:cond delay="indefinite"/>
                      </p:stCondLst>
                      <p:childTnLst>
                        <p:par>
                          <p:cTn id="5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 nodeType="clickPar">
                      <p:stCondLst>
                        <p:cond delay="indefinite"/>
                      </p:stCondLst>
                      <p:childTnLst>
                        <p:par>
                          <p:cTn id="5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 nodeType="clickPar">
                      <p:stCondLst>
                        <p:cond delay="indefinite"/>
                      </p:stCondLst>
                      <p:childTnLst>
                        <p:par>
                          <p:cTn id="5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 nodeType="clickPar">
                      <p:stCondLst>
                        <p:cond delay="indefinite"/>
                      </p:stCondLst>
                      <p:childTnLst>
                        <p:par>
                          <p:cTn id="5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 nodeType="clickPar">
                      <p:stCondLst>
                        <p:cond delay="indefinite"/>
                      </p:stCondLst>
                      <p:childTnLst>
                        <p:par>
                          <p:cTn id="5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 nodeType="clickPar">
                      <p:stCondLst>
                        <p:cond delay="indefinite"/>
                      </p:stCondLst>
                      <p:childTnLst>
                        <p:par>
                          <p:cTn id="5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 nodeType="clickPar">
                      <p:stCondLst>
                        <p:cond delay="indefinite"/>
                      </p:stCondLst>
                      <p:childTnLst>
                        <p:par>
                          <p:cTn id="5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500"/>
                            </p:stCondLst>
                            <p:childTnLst>
                              <p:par>
                                <p:cTn id="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7" grpId="0" animBg="1"/>
      <p:bldP spid="127" grpId="1" animBg="1"/>
      <p:bldP spid="127" grpId="2" animBg="1"/>
      <p:bldP spid="80" grpId="0" animBg="1"/>
      <p:bldP spid="5" grpId="0"/>
      <p:bldP spid="7" grpId="0"/>
      <p:bldP spid="51" grpId="0"/>
      <p:bldP spid="72" grpId="0"/>
      <p:bldP spid="82" grpId="0"/>
      <p:bldP spid="83" grpId="0"/>
      <p:bldP spid="84" grpId="0"/>
      <p:bldP spid="85" grpId="0"/>
      <p:bldP spid="87" grpId="0"/>
      <p:bldP spid="88" grpId="0"/>
      <p:bldP spid="89" grpId="0"/>
      <p:bldP spid="90" grpId="0"/>
      <p:bldP spid="91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12" grpId="0"/>
      <p:bldP spid="113" grpId="0"/>
      <p:bldP spid="114" grpId="0"/>
      <p:bldP spid="116" grpId="0"/>
      <p:bldP spid="117" grpId="0"/>
      <p:bldP spid="118" grpId="0"/>
      <p:bldP spid="119" grpId="0"/>
      <p:bldP spid="120" grpId="0"/>
      <p:bldP spid="121" grpId="0"/>
      <p:bldP spid="92" grpId="0" animBg="1"/>
      <p:bldP spid="92" grpId="1" animBg="1"/>
      <p:bldP spid="92" grpId="2" animBg="1"/>
      <p:bldP spid="125" grpId="0"/>
      <p:bldP spid="111" grpId="0"/>
      <p:bldP spid="111" grpId="1"/>
      <p:bldP spid="111" grpId="2"/>
      <p:bldP spid="159" grpId="0"/>
      <p:bldP spid="160" grpId="0"/>
      <p:bldP spid="161" grpId="0"/>
      <p:bldP spid="162" grpId="0"/>
      <p:bldP spid="163" grpId="0"/>
      <p:bldP spid="164" grpId="0"/>
      <p:bldP spid="165" grpId="0" animBg="1"/>
      <p:bldP spid="165" grpId="1" animBg="1"/>
      <p:bldP spid="167" grpId="0"/>
      <p:bldP spid="7270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sosceles Triangle 101"/>
          <p:cNvSpPr/>
          <p:nvPr/>
        </p:nvSpPr>
        <p:spPr bwMode="auto">
          <a:xfrm>
            <a:off x="7219369" y="1620622"/>
            <a:ext cx="856620" cy="753117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32902" y="813491"/>
            <a:ext cx="2326571" cy="22055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248400" y="889000"/>
            <a:ext cx="2380258" cy="1824187"/>
            <a:chOff x="6553958" y="2830798"/>
            <a:chExt cx="1867547" cy="1431894"/>
          </a:xfrm>
        </p:grpSpPr>
        <p:sp>
          <p:nvSpPr>
            <p:cNvPr id="70" name="Oval 69"/>
            <p:cNvSpPr/>
            <p:nvPr/>
          </p:nvSpPr>
          <p:spPr bwMode="auto">
            <a:xfrm>
              <a:off x="6740803" y="2830798"/>
              <a:ext cx="1153670" cy="11541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71" name="Isosceles Triangle 70"/>
            <p:cNvSpPr/>
            <p:nvPr/>
          </p:nvSpPr>
          <p:spPr bwMode="auto">
            <a:xfrm>
              <a:off x="7317638" y="3405086"/>
              <a:ext cx="667310" cy="586641"/>
            </a:xfrm>
            <a:prstGeom prst="triangle">
              <a:avLst>
                <a:gd name="adj" fmla="val 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2" name="Oval 1"/>
            <p:cNvSpPr/>
            <p:nvPr/>
          </p:nvSpPr>
          <p:spPr>
            <a:xfrm flipV="1">
              <a:off x="7293826" y="3384067"/>
              <a:ext cx="46037" cy="46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prstClr val="white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>
              <a:off x="6553958" y="3991726"/>
              <a:ext cx="18675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75" name="Rectangle 87"/>
            <p:cNvSpPr>
              <a:spLocks noChangeArrowheads="1"/>
            </p:cNvSpPr>
            <p:nvPr/>
          </p:nvSpPr>
          <p:spPr bwMode="auto">
            <a:xfrm>
              <a:off x="7085184" y="3160328"/>
              <a:ext cx="316497" cy="307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O</a:t>
              </a:r>
              <a:endParaRPr lang="en-IN" altLang="en-US" sz="1600" b="1" baseline="3000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5476" name="Rectangle 88"/>
            <p:cNvSpPr>
              <a:spLocks noChangeArrowheads="1"/>
            </p:cNvSpPr>
            <p:nvPr/>
          </p:nvSpPr>
          <p:spPr bwMode="auto">
            <a:xfrm>
              <a:off x="7171988" y="3931913"/>
              <a:ext cx="291726" cy="307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P</a:t>
              </a:r>
              <a:endParaRPr lang="en-IN" altLang="en-US" sz="1600" b="1" baseline="3000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5477" name="Rectangle 89"/>
            <p:cNvSpPr>
              <a:spLocks noChangeArrowheads="1"/>
            </p:cNvSpPr>
            <p:nvPr/>
          </p:nvSpPr>
          <p:spPr bwMode="auto">
            <a:xfrm>
              <a:off x="7868316" y="3954818"/>
              <a:ext cx="316497" cy="307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Q</a:t>
              </a:r>
              <a:endParaRPr lang="en-IN" altLang="en-US" sz="1600" b="1" baseline="300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85" name="Freeform 11"/>
          <p:cNvSpPr>
            <a:spLocks/>
          </p:cNvSpPr>
          <p:nvPr/>
        </p:nvSpPr>
        <p:spPr bwMode="auto">
          <a:xfrm rot="16200000">
            <a:off x="7639769" y="1929166"/>
            <a:ext cx="0" cy="864940"/>
          </a:xfrm>
          <a:custGeom>
            <a:avLst/>
            <a:gdLst>
              <a:gd name="T0" fmla="*/ 0 h 37"/>
              <a:gd name="T1" fmla="*/ 2147483647 h 37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7">
                <a:moveTo>
                  <a:pt x="0" y="0"/>
                </a:moveTo>
                <a:lnTo>
                  <a:pt x="0" y="37"/>
                </a:ln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139603" y="4246978"/>
            <a:ext cx="2783651" cy="36297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484185" y="2407317"/>
            <a:ext cx="277211" cy="200502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639240" y="1971475"/>
            <a:ext cx="459978" cy="273376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 rot="16200000">
            <a:off x="6830676" y="1869453"/>
            <a:ext cx="491095" cy="1822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911070" y="1971475"/>
            <a:ext cx="459978" cy="273376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 rot="2427200">
            <a:off x="7547811" y="1828866"/>
            <a:ext cx="491095" cy="1822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743995" y="1063543"/>
            <a:ext cx="2087462" cy="22055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159287" y="1971475"/>
            <a:ext cx="459978" cy="273376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5198433" y="819554"/>
            <a:ext cx="1338757" cy="22055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778217" y="577843"/>
            <a:ext cx="3815620" cy="22055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38227" y="570884"/>
            <a:ext cx="2764973" cy="22055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095375" y="1276350"/>
            <a:ext cx="1206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In </a:t>
            </a: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OPQ ,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685925" y="1514678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[Radius is perpendicular to the tangent]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095375" y="1938301"/>
            <a:ext cx="6016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OQ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616075" y="1938301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846263" y="1938301"/>
            <a:ext cx="5746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OP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05050" y="1938301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595563" y="1938301"/>
            <a:ext cx="5746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PQ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12763" y="2352066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095375" y="2352066"/>
            <a:ext cx="547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12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616075" y="2352066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846263" y="2352066"/>
            <a:ext cx="4111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5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305050" y="2352066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595563" y="2352066"/>
            <a:ext cx="574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PQ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12763" y="2704491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1095375" y="2704491"/>
            <a:ext cx="593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144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1616075" y="2704491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1846263" y="2704491"/>
            <a:ext cx="457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25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305050" y="2704491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595563" y="2704491"/>
            <a:ext cx="574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PQ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12763" y="3090253"/>
            <a:ext cx="36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095375" y="3090253"/>
            <a:ext cx="59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144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601788" y="3090253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889125" y="3090253"/>
            <a:ext cx="45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25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246313" y="3090253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dirty="0" smtClean="0">
                <a:solidFill>
                  <a:srgbClr val="000000"/>
                </a:solidFill>
                <a:latin typeface="Calibri" pitchFamily="34" charset="0"/>
              </a:rPr>
              <a:t>=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2465388" y="3090253"/>
            <a:ext cx="574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PQ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3362325" y="1939095"/>
            <a:ext cx="2457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[Pythagoras theorem]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12763" y="3433153"/>
            <a:ext cx="36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095375" y="3433153"/>
            <a:ext cx="574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PQ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616075" y="343315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846263" y="3433153"/>
            <a:ext cx="59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119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12763" y="3836378"/>
            <a:ext cx="36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095375" y="3836378"/>
            <a:ext cx="484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PQ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616075" y="3836378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</a:p>
        </p:txBody>
      </p:sp>
      <p:grpSp>
        <p:nvGrpSpPr>
          <p:cNvPr id="69674" name="Group 72"/>
          <p:cNvGrpSpPr>
            <a:grpSpLocks/>
          </p:cNvGrpSpPr>
          <p:nvPr/>
        </p:nvGrpSpPr>
        <p:grpSpPr bwMode="auto">
          <a:xfrm>
            <a:off x="1887538" y="3836378"/>
            <a:ext cx="617537" cy="338138"/>
            <a:chOff x="2248793" y="4498638"/>
            <a:chExt cx="616840" cy="338554"/>
          </a:xfrm>
        </p:grpSpPr>
        <p:sp>
          <p:nvSpPr>
            <p:cNvPr id="15468" name="Rectangle 69"/>
            <p:cNvSpPr>
              <a:spLocks noChangeArrowheads="1"/>
            </p:cNvSpPr>
            <p:nvPr/>
          </p:nvSpPr>
          <p:spPr bwMode="auto">
            <a:xfrm>
              <a:off x="2272201" y="4498638"/>
              <a:ext cx="5934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119</a:t>
              </a:r>
              <a:endParaRPr lang="en-IN" altLang="en-US" sz="1600" b="1" baseline="3000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2248793" y="4527248"/>
              <a:ext cx="551827" cy="281334"/>
            </a:xfrm>
            <a:custGeom>
              <a:avLst/>
              <a:gdLst>
                <a:gd name="connsiteX0" fmla="*/ 0 w 3924300"/>
                <a:gd name="connsiteY0" fmla="*/ 222250 h 374650"/>
                <a:gd name="connsiteX1" fmla="*/ 114300 w 3924300"/>
                <a:gd name="connsiteY1" fmla="*/ 374650 h 374650"/>
                <a:gd name="connsiteX2" fmla="*/ 260350 w 3924300"/>
                <a:gd name="connsiteY2" fmla="*/ 0 h 374650"/>
                <a:gd name="connsiteX3" fmla="*/ 3924300 w 3924300"/>
                <a:gd name="connsiteY3" fmla="*/ 0 h 374650"/>
                <a:gd name="connsiteX0" fmla="*/ 0 w 7217825"/>
                <a:gd name="connsiteY0" fmla="*/ 222250 h 374650"/>
                <a:gd name="connsiteX1" fmla="*/ 114300 w 7217825"/>
                <a:gd name="connsiteY1" fmla="*/ 374650 h 374650"/>
                <a:gd name="connsiteX2" fmla="*/ 260350 w 7217825"/>
                <a:gd name="connsiteY2" fmla="*/ 0 h 374650"/>
                <a:gd name="connsiteX3" fmla="*/ 7217825 w 7217825"/>
                <a:gd name="connsiteY3" fmla="*/ 0 h 374650"/>
                <a:gd name="connsiteX0" fmla="*/ 0 w 5844553"/>
                <a:gd name="connsiteY0" fmla="*/ 222250 h 374650"/>
                <a:gd name="connsiteX1" fmla="*/ 114300 w 5844553"/>
                <a:gd name="connsiteY1" fmla="*/ 374650 h 374650"/>
                <a:gd name="connsiteX2" fmla="*/ 260350 w 5844553"/>
                <a:gd name="connsiteY2" fmla="*/ 0 h 374650"/>
                <a:gd name="connsiteX3" fmla="*/ 5844553 w 5844553"/>
                <a:gd name="connsiteY3" fmla="*/ 0 h 374650"/>
                <a:gd name="connsiteX0" fmla="*/ 0 w 3018597"/>
                <a:gd name="connsiteY0" fmla="*/ 234113 h 386513"/>
                <a:gd name="connsiteX1" fmla="*/ 114300 w 3018597"/>
                <a:gd name="connsiteY1" fmla="*/ 386513 h 386513"/>
                <a:gd name="connsiteX2" fmla="*/ 260350 w 3018597"/>
                <a:gd name="connsiteY2" fmla="*/ 11863 h 386513"/>
                <a:gd name="connsiteX3" fmla="*/ 3018597 w 3018597"/>
                <a:gd name="connsiteY3" fmla="*/ 0 h 386513"/>
                <a:gd name="connsiteX0" fmla="*/ 0 w 3018597"/>
                <a:gd name="connsiteY0" fmla="*/ 222250 h 374650"/>
                <a:gd name="connsiteX1" fmla="*/ 114300 w 3018597"/>
                <a:gd name="connsiteY1" fmla="*/ 374650 h 374650"/>
                <a:gd name="connsiteX2" fmla="*/ 260350 w 3018597"/>
                <a:gd name="connsiteY2" fmla="*/ 0 h 374650"/>
                <a:gd name="connsiteX3" fmla="*/ 3018597 w 3018597"/>
                <a:gd name="connsiteY3" fmla="*/ 11864 h 374650"/>
                <a:gd name="connsiteX0" fmla="*/ 0 w 2597417"/>
                <a:gd name="connsiteY0" fmla="*/ 222250 h 374650"/>
                <a:gd name="connsiteX1" fmla="*/ 114300 w 2597417"/>
                <a:gd name="connsiteY1" fmla="*/ 374650 h 374650"/>
                <a:gd name="connsiteX2" fmla="*/ 260350 w 2597417"/>
                <a:gd name="connsiteY2" fmla="*/ 0 h 374650"/>
                <a:gd name="connsiteX3" fmla="*/ 2597417 w 2597417"/>
                <a:gd name="connsiteY3" fmla="*/ 15865 h 374650"/>
                <a:gd name="connsiteX0" fmla="*/ 0 w 2397397"/>
                <a:gd name="connsiteY0" fmla="*/ 222250 h 374650"/>
                <a:gd name="connsiteX1" fmla="*/ 114300 w 2397397"/>
                <a:gd name="connsiteY1" fmla="*/ 374650 h 374650"/>
                <a:gd name="connsiteX2" fmla="*/ 260350 w 2397397"/>
                <a:gd name="connsiteY2" fmla="*/ 0 h 374650"/>
                <a:gd name="connsiteX3" fmla="*/ 2397397 w 2397397"/>
                <a:gd name="connsiteY3" fmla="*/ 15865 h 374650"/>
                <a:gd name="connsiteX0" fmla="*/ 0 w 2397397"/>
                <a:gd name="connsiteY0" fmla="*/ 222250 h 374650"/>
                <a:gd name="connsiteX1" fmla="*/ 114300 w 2397397"/>
                <a:gd name="connsiteY1" fmla="*/ 374650 h 374650"/>
                <a:gd name="connsiteX2" fmla="*/ 260350 w 2397397"/>
                <a:gd name="connsiteY2" fmla="*/ 0 h 374650"/>
                <a:gd name="connsiteX3" fmla="*/ 1106572 w 2397397"/>
                <a:gd name="connsiteY3" fmla="*/ 3689 h 374650"/>
                <a:gd name="connsiteX4" fmla="*/ 2397397 w 2397397"/>
                <a:gd name="connsiteY4" fmla="*/ 15865 h 374650"/>
                <a:gd name="connsiteX0" fmla="*/ 0 w 1106572"/>
                <a:gd name="connsiteY0" fmla="*/ 222250 h 374650"/>
                <a:gd name="connsiteX1" fmla="*/ 114300 w 1106572"/>
                <a:gd name="connsiteY1" fmla="*/ 374650 h 374650"/>
                <a:gd name="connsiteX2" fmla="*/ 260350 w 1106572"/>
                <a:gd name="connsiteY2" fmla="*/ 0 h 374650"/>
                <a:gd name="connsiteX3" fmla="*/ 1106572 w 1106572"/>
                <a:gd name="connsiteY3" fmla="*/ 3689 h 374650"/>
                <a:gd name="connsiteX4" fmla="*/ 1033279 w 1106572"/>
                <a:gd name="connsiteY4" fmla="*/ 8814 h 374650"/>
                <a:gd name="connsiteX0" fmla="*/ 0 w 1106572"/>
                <a:gd name="connsiteY0" fmla="*/ 222250 h 374650"/>
                <a:gd name="connsiteX1" fmla="*/ 114300 w 1106572"/>
                <a:gd name="connsiteY1" fmla="*/ 374650 h 374650"/>
                <a:gd name="connsiteX2" fmla="*/ 260350 w 1106572"/>
                <a:gd name="connsiteY2" fmla="*/ 0 h 374650"/>
                <a:gd name="connsiteX3" fmla="*/ 1106572 w 1106572"/>
                <a:gd name="connsiteY3" fmla="*/ 3689 h 374650"/>
                <a:gd name="connsiteX4" fmla="*/ 518310 w 1106572"/>
                <a:gd name="connsiteY4" fmla="*/ 5288 h 374650"/>
                <a:gd name="connsiteX0" fmla="*/ 0 w 887436"/>
                <a:gd name="connsiteY0" fmla="*/ 222250 h 374650"/>
                <a:gd name="connsiteX1" fmla="*/ 114300 w 887436"/>
                <a:gd name="connsiteY1" fmla="*/ 374650 h 374650"/>
                <a:gd name="connsiteX2" fmla="*/ 260350 w 887436"/>
                <a:gd name="connsiteY2" fmla="*/ 0 h 374650"/>
                <a:gd name="connsiteX3" fmla="*/ 887436 w 887436"/>
                <a:gd name="connsiteY3" fmla="*/ 163 h 374650"/>
                <a:gd name="connsiteX4" fmla="*/ 518310 w 887436"/>
                <a:gd name="connsiteY4" fmla="*/ 5288 h 374650"/>
                <a:gd name="connsiteX0" fmla="*/ 0 w 1406393"/>
                <a:gd name="connsiteY0" fmla="*/ 238957 h 391357"/>
                <a:gd name="connsiteX1" fmla="*/ 114300 w 1406393"/>
                <a:gd name="connsiteY1" fmla="*/ 391357 h 391357"/>
                <a:gd name="connsiteX2" fmla="*/ 260350 w 1406393"/>
                <a:gd name="connsiteY2" fmla="*/ 16707 h 391357"/>
                <a:gd name="connsiteX3" fmla="*/ 1406393 w 1406393"/>
                <a:gd name="connsiteY3" fmla="*/ 0 h 391357"/>
                <a:gd name="connsiteX4" fmla="*/ 518310 w 1406393"/>
                <a:gd name="connsiteY4" fmla="*/ 21995 h 391357"/>
                <a:gd name="connsiteX0" fmla="*/ 0 w 1387174"/>
                <a:gd name="connsiteY0" fmla="*/ 222250 h 374650"/>
                <a:gd name="connsiteX1" fmla="*/ 114300 w 1387174"/>
                <a:gd name="connsiteY1" fmla="*/ 374650 h 374650"/>
                <a:gd name="connsiteX2" fmla="*/ 260350 w 1387174"/>
                <a:gd name="connsiteY2" fmla="*/ 0 h 374650"/>
                <a:gd name="connsiteX3" fmla="*/ 1387174 w 1387174"/>
                <a:gd name="connsiteY3" fmla="*/ 161 h 374650"/>
                <a:gd name="connsiteX4" fmla="*/ 518310 w 1387174"/>
                <a:gd name="connsiteY4" fmla="*/ 5288 h 374650"/>
                <a:gd name="connsiteX0" fmla="*/ 0 w 1258908"/>
                <a:gd name="connsiteY0" fmla="*/ 222250 h 374650"/>
                <a:gd name="connsiteX1" fmla="*/ 114300 w 1258908"/>
                <a:gd name="connsiteY1" fmla="*/ 374650 h 374650"/>
                <a:gd name="connsiteX2" fmla="*/ 260350 w 1258908"/>
                <a:gd name="connsiteY2" fmla="*/ 0 h 374650"/>
                <a:gd name="connsiteX3" fmla="*/ 1258908 w 1258908"/>
                <a:gd name="connsiteY3" fmla="*/ 161 h 374650"/>
                <a:gd name="connsiteX4" fmla="*/ 518310 w 1258908"/>
                <a:gd name="connsiteY4" fmla="*/ 5288 h 374650"/>
                <a:gd name="connsiteX0" fmla="*/ 0 w 1842571"/>
                <a:gd name="connsiteY0" fmla="*/ 222250 h 374650"/>
                <a:gd name="connsiteX1" fmla="*/ 114300 w 1842571"/>
                <a:gd name="connsiteY1" fmla="*/ 374650 h 374650"/>
                <a:gd name="connsiteX2" fmla="*/ 260350 w 1842571"/>
                <a:gd name="connsiteY2" fmla="*/ 0 h 374650"/>
                <a:gd name="connsiteX3" fmla="*/ 1258908 w 1842571"/>
                <a:gd name="connsiteY3" fmla="*/ 161 h 374650"/>
                <a:gd name="connsiteX4" fmla="*/ 1804347 w 1842571"/>
                <a:gd name="connsiteY4" fmla="*/ 154512 h 374650"/>
                <a:gd name="connsiteX0" fmla="*/ 0 w 1258908"/>
                <a:gd name="connsiteY0" fmla="*/ 222250 h 374650"/>
                <a:gd name="connsiteX1" fmla="*/ 114300 w 1258908"/>
                <a:gd name="connsiteY1" fmla="*/ 374650 h 374650"/>
                <a:gd name="connsiteX2" fmla="*/ 260350 w 1258908"/>
                <a:gd name="connsiteY2" fmla="*/ 0 h 374650"/>
                <a:gd name="connsiteX3" fmla="*/ 1258908 w 1258908"/>
                <a:gd name="connsiteY3" fmla="*/ 161 h 37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8908" h="374650">
                  <a:moveTo>
                    <a:pt x="0" y="222250"/>
                  </a:moveTo>
                  <a:lnTo>
                    <a:pt x="114300" y="374650"/>
                  </a:lnTo>
                  <a:lnTo>
                    <a:pt x="260350" y="0"/>
                  </a:lnTo>
                  <a:lnTo>
                    <a:pt x="1258908" y="161"/>
                  </a:lnTo>
                </a:path>
              </a:pathLst>
            </a:custGeom>
            <a:ln w="19050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512763" y="4271353"/>
            <a:ext cx="361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grpSp>
        <p:nvGrpSpPr>
          <p:cNvPr id="69676" name="Group 79"/>
          <p:cNvGrpSpPr>
            <a:grpSpLocks/>
          </p:cNvGrpSpPr>
          <p:nvPr/>
        </p:nvGrpSpPr>
        <p:grpSpPr bwMode="auto">
          <a:xfrm>
            <a:off x="1136650" y="4271353"/>
            <a:ext cx="2850329" cy="339725"/>
            <a:chOff x="1059894" y="4728157"/>
            <a:chExt cx="2850370" cy="338554"/>
          </a:xfrm>
        </p:grpSpPr>
        <p:sp>
          <p:nvSpPr>
            <p:cNvPr id="15463" name="Rectangle 74"/>
            <p:cNvSpPr>
              <a:spLocks noChangeArrowheads="1"/>
            </p:cNvSpPr>
            <p:nvPr/>
          </p:nvSpPr>
          <p:spPr bwMode="auto">
            <a:xfrm>
              <a:off x="1059894" y="4728157"/>
              <a:ext cx="1824087" cy="337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Length of PQ is</a:t>
              </a:r>
              <a:endParaRPr lang="en-IN" altLang="en-US" sz="1600" b="1" baseline="300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5464" name="Rectangle 75"/>
            <p:cNvSpPr>
              <a:spLocks noChangeArrowheads="1"/>
            </p:cNvSpPr>
            <p:nvPr/>
          </p:nvSpPr>
          <p:spPr bwMode="auto">
            <a:xfrm>
              <a:off x="2540958" y="4728157"/>
              <a:ext cx="1369306" cy="337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IN" altLang="en-US" sz="1600" b="1" dirty="0" smtClean="0">
                  <a:solidFill>
                    <a:srgbClr val="000000"/>
                  </a:solidFill>
                  <a:latin typeface="Calibri" pitchFamily="34" charset="0"/>
                </a:rPr>
                <a:t>                 </a:t>
              </a:r>
              <a:r>
                <a:rPr lang="en-IN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cm.</a:t>
              </a:r>
            </a:p>
          </p:txBody>
        </p:sp>
        <p:grpSp>
          <p:nvGrpSpPr>
            <p:cNvPr id="15465" name="Group 76"/>
            <p:cNvGrpSpPr>
              <a:grpSpLocks/>
            </p:cNvGrpSpPr>
            <p:nvPr/>
          </p:nvGrpSpPr>
          <p:grpSpPr bwMode="auto">
            <a:xfrm>
              <a:off x="2823632" y="4728157"/>
              <a:ext cx="635081" cy="338554"/>
              <a:chOff x="2230552" y="4498638"/>
              <a:chExt cx="635081" cy="338554"/>
            </a:xfrm>
          </p:grpSpPr>
          <p:sp>
            <p:nvSpPr>
              <p:cNvPr id="15466" name="Rectangle 77"/>
              <p:cNvSpPr>
                <a:spLocks noChangeArrowheads="1"/>
              </p:cNvSpPr>
              <p:nvPr/>
            </p:nvSpPr>
            <p:spPr bwMode="auto">
              <a:xfrm>
                <a:off x="2272201" y="4498638"/>
                <a:ext cx="59343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b="1" smtClean="0">
                    <a:solidFill>
                      <a:srgbClr val="000000"/>
                    </a:solidFill>
                    <a:latin typeface="Bookman Old Style" pitchFamily="18" charset="0"/>
                  </a:rPr>
                  <a:t>119</a:t>
                </a:r>
                <a:endParaRPr lang="en-IN" altLang="en-US" sz="1600" b="1" baseline="3000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 bwMode="auto">
              <a:xfrm>
                <a:off x="2230552" y="4527115"/>
                <a:ext cx="610402" cy="281601"/>
              </a:xfrm>
              <a:custGeom>
                <a:avLst/>
                <a:gdLst>
                  <a:gd name="connsiteX0" fmla="*/ 0 w 3924300"/>
                  <a:gd name="connsiteY0" fmla="*/ 222250 h 374650"/>
                  <a:gd name="connsiteX1" fmla="*/ 114300 w 3924300"/>
                  <a:gd name="connsiteY1" fmla="*/ 374650 h 374650"/>
                  <a:gd name="connsiteX2" fmla="*/ 260350 w 3924300"/>
                  <a:gd name="connsiteY2" fmla="*/ 0 h 374650"/>
                  <a:gd name="connsiteX3" fmla="*/ 3924300 w 3924300"/>
                  <a:gd name="connsiteY3" fmla="*/ 0 h 374650"/>
                  <a:gd name="connsiteX0" fmla="*/ 0 w 7217825"/>
                  <a:gd name="connsiteY0" fmla="*/ 222250 h 374650"/>
                  <a:gd name="connsiteX1" fmla="*/ 114300 w 7217825"/>
                  <a:gd name="connsiteY1" fmla="*/ 374650 h 374650"/>
                  <a:gd name="connsiteX2" fmla="*/ 260350 w 7217825"/>
                  <a:gd name="connsiteY2" fmla="*/ 0 h 374650"/>
                  <a:gd name="connsiteX3" fmla="*/ 7217825 w 7217825"/>
                  <a:gd name="connsiteY3" fmla="*/ 0 h 374650"/>
                  <a:gd name="connsiteX0" fmla="*/ 0 w 5844553"/>
                  <a:gd name="connsiteY0" fmla="*/ 222250 h 374650"/>
                  <a:gd name="connsiteX1" fmla="*/ 114300 w 5844553"/>
                  <a:gd name="connsiteY1" fmla="*/ 374650 h 374650"/>
                  <a:gd name="connsiteX2" fmla="*/ 260350 w 5844553"/>
                  <a:gd name="connsiteY2" fmla="*/ 0 h 374650"/>
                  <a:gd name="connsiteX3" fmla="*/ 5844553 w 5844553"/>
                  <a:gd name="connsiteY3" fmla="*/ 0 h 374650"/>
                  <a:gd name="connsiteX0" fmla="*/ 0 w 3018597"/>
                  <a:gd name="connsiteY0" fmla="*/ 234113 h 386513"/>
                  <a:gd name="connsiteX1" fmla="*/ 114300 w 3018597"/>
                  <a:gd name="connsiteY1" fmla="*/ 386513 h 386513"/>
                  <a:gd name="connsiteX2" fmla="*/ 260350 w 3018597"/>
                  <a:gd name="connsiteY2" fmla="*/ 11863 h 386513"/>
                  <a:gd name="connsiteX3" fmla="*/ 3018597 w 3018597"/>
                  <a:gd name="connsiteY3" fmla="*/ 0 h 386513"/>
                  <a:gd name="connsiteX0" fmla="*/ 0 w 3018597"/>
                  <a:gd name="connsiteY0" fmla="*/ 222250 h 374650"/>
                  <a:gd name="connsiteX1" fmla="*/ 114300 w 3018597"/>
                  <a:gd name="connsiteY1" fmla="*/ 374650 h 374650"/>
                  <a:gd name="connsiteX2" fmla="*/ 260350 w 3018597"/>
                  <a:gd name="connsiteY2" fmla="*/ 0 h 374650"/>
                  <a:gd name="connsiteX3" fmla="*/ 3018597 w 3018597"/>
                  <a:gd name="connsiteY3" fmla="*/ 11864 h 374650"/>
                  <a:gd name="connsiteX0" fmla="*/ 0 w 2597417"/>
                  <a:gd name="connsiteY0" fmla="*/ 222250 h 374650"/>
                  <a:gd name="connsiteX1" fmla="*/ 114300 w 2597417"/>
                  <a:gd name="connsiteY1" fmla="*/ 374650 h 374650"/>
                  <a:gd name="connsiteX2" fmla="*/ 260350 w 2597417"/>
                  <a:gd name="connsiteY2" fmla="*/ 0 h 374650"/>
                  <a:gd name="connsiteX3" fmla="*/ 2597417 w 2597417"/>
                  <a:gd name="connsiteY3" fmla="*/ 15865 h 374650"/>
                  <a:gd name="connsiteX0" fmla="*/ 0 w 2397397"/>
                  <a:gd name="connsiteY0" fmla="*/ 222250 h 374650"/>
                  <a:gd name="connsiteX1" fmla="*/ 114300 w 2397397"/>
                  <a:gd name="connsiteY1" fmla="*/ 374650 h 374650"/>
                  <a:gd name="connsiteX2" fmla="*/ 260350 w 2397397"/>
                  <a:gd name="connsiteY2" fmla="*/ 0 h 374650"/>
                  <a:gd name="connsiteX3" fmla="*/ 2397397 w 2397397"/>
                  <a:gd name="connsiteY3" fmla="*/ 15865 h 374650"/>
                  <a:gd name="connsiteX0" fmla="*/ 0 w 2397397"/>
                  <a:gd name="connsiteY0" fmla="*/ 222250 h 374650"/>
                  <a:gd name="connsiteX1" fmla="*/ 114300 w 2397397"/>
                  <a:gd name="connsiteY1" fmla="*/ 374650 h 374650"/>
                  <a:gd name="connsiteX2" fmla="*/ 260350 w 2397397"/>
                  <a:gd name="connsiteY2" fmla="*/ 0 h 374650"/>
                  <a:gd name="connsiteX3" fmla="*/ 1106572 w 2397397"/>
                  <a:gd name="connsiteY3" fmla="*/ 3689 h 374650"/>
                  <a:gd name="connsiteX4" fmla="*/ 2397397 w 2397397"/>
                  <a:gd name="connsiteY4" fmla="*/ 15865 h 374650"/>
                  <a:gd name="connsiteX0" fmla="*/ 0 w 1106572"/>
                  <a:gd name="connsiteY0" fmla="*/ 222250 h 374650"/>
                  <a:gd name="connsiteX1" fmla="*/ 114300 w 1106572"/>
                  <a:gd name="connsiteY1" fmla="*/ 374650 h 374650"/>
                  <a:gd name="connsiteX2" fmla="*/ 260350 w 1106572"/>
                  <a:gd name="connsiteY2" fmla="*/ 0 h 374650"/>
                  <a:gd name="connsiteX3" fmla="*/ 1106572 w 1106572"/>
                  <a:gd name="connsiteY3" fmla="*/ 3689 h 374650"/>
                  <a:gd name="connsiteX4" fmla="*/ 1033279 w 1106572"/>
                  <a:gd name="connsiteY4" fmla="*/ 8814 h 374650"/>
                  <a:gd name="connsiteX0" fmla="*/ 0 w 1106572"/>
                  <a:gd name="connsiteY0" fmla="*/ 222250 h 374650"/>
                  <a:gd name="connsiteX1" fmla="*/ 114300 w 1106572"/>
                  <a:gd name="connsiteY1" fmla="*/ 374650 h 374650"/>
                  <a:gd name="connsiteX2" fmla="*/ 260350 w 1106572"/>
                  <a:gd name="connsiteY2" fmla="*/ 0 h 374650"/>
                  <a:gd name="connsiteX3" fmla="*/ 1106572 w 1106572"/>
                  <a:gd name="connsiteY3" fmla="*/ 3689 h 374650"/>
                  <a:gd name="connsiteX4" fmla="*/ 518310 w 1106572"/>
                  <a:gd name="connsiteY4" fmla="*/ 5288 h 374650"/>
                  <a:gd name="connsiteX0" fmla="*/ 0 w 887436"/>
                  <a:gd name="connsiteY0" fmla="*/ 222250 h 374650"/>
                  <a:gd name="connsiteX1" fmla="*/ 114300 w 887436"/>
                  <a:gd name="connsiteY1" fmla="*/ 374650 h 374650"/>
                  <a:gd name="connsiteX2" fmla="*/ 260350 w 887436"/>
                  <a:gd name="connsiteY2" fmla="*/ 0 h 374650"/>
                  <a:gd name="connsiteX3" fmla="*/ 887436 w 887436"/>
                  <a:gd name="connsiteY3" fmla="*/ 163 h 374650"/>
                  <a:gd name="connsiteX4" fmla="*/ 518310 w 887436"/>
                  <a:gd name="connsiteY4" fmla="*/ 5288 h 374650"/>
                  <a:gd name="connsiteX0" fmla="*/ 0 w 1406393"/>
                  <a:gd name="connsiteY0" fmla="*/ 238957 h 391357"/>
                  <a:gd name="connsiteX1" fmla="*/ 114300 w 1406393"/>
                  <a:gd name="connsiteY1" fmla="*/ 391357 h 391357"/>
                  <a:gd name="connsiteX2" fmla="*/ 260350 w 1406393"/>
                  <a:gd name="connsiteY2" fmla="*/ 16707 h 391357"/>
                  <a:gd name="connsiteX3" fmla="*/ 1406393 w 1406393"/>
                  <a:gd name="connsiteY3" fmla="*/ 0 h 391357"/>
                  <a:gd name="connsiteX4" fmla="*/ 518310 w 1406393"/>
                  <a:gd name="connsiteY4" fmla="*/ 21995 h 391357"/>
                  <a:gd name="connsiteX0" fmla="*/ 0 w 1387174"/>
                  <a:gd name="connsiteY0" fmla="*/ 222250 h 374650"/>
                  <a:gd name="connsiteX1" fmla="*/ 114300 w 1387174"/>
                  <a:gd name="connsiteY1" fmla="*/ 374650 h 374650"/>
                  <a:gd name="connsiteX2" fmla="*/ 260350 w 1387174"/>
                  <a:gd name="connsiteY2" fmla="*/ 0 h 374650"/>
                  <a:gd name="connsiteX3" fmla="*/ 1387174 w 1387174"/>
                  <a:gd name="connsiteY3" fmla="*/ 161 h 374650"/>
                  <a:gd name="connsiteX4" fmla="*/ 518310 w 1387174"/>
                  <a:gd name="connsiteY4" fmla="*/ 5288 h 374650"/>
                  <a:gd name="connsiteX0" fmla="*/ 0 w 1392606"/>
                  <a:gd name="connsiteY0" fmla="*/ 225246 h 377646"/>
                  <a:gd name="connsiteX1" fmla="*/ 114300 w 1392606"/>
                  <a:gd name="connsiteY1" fmla="*/ 377646 h 377646"/>
                  <a:gd name="connsiteX2" fmla="*/ 260350 w 1392606"/>
                  <a:gd name="connsiteY2" fmla="*/ 2996 h 377646"/>
                  <a:gd name="connsiteX3" fmla="*/ 1392606 w 1392606"/>
                  <a:gd name="connsiteY3" fmla="*/ 0 h 377646"/>
                  <a:gd name="connsiteX4" fmla="*/ 518310 w 1392606"/>
                  <a:gd name="connsiteY4" fmla="*/ 8284 h 377646"/>
                  <a:gd name="connsiteX0" fmla="*/ 0 w 1376307"/>
                  <a:gd name="connsiteY0" fmla="*/ 222250 h 374650"/>
                  <a:gd name="connsiteX1" fmla="*/ 114300 w 1376307"/>
                  <a:gd name="connsiteY1" fmla="*/ 374650 h 374650"/>
                  <a:gd name="connsiteX2" fmla="*/ 260350 w 1376307"/>
                  <a:gd name="connsiteY2" fmla="*/ 0 h 374650"/>
                  <a:gd name="connsiteX3" fmla="*/ 1376307 w 1376307"/>
                  <a:gd name="connsiteY3" fmla="*/ 3319 h 374650"/>
                  <a:gd name="connsiteX4" fmla="*/ 518310 w 1376307"/>
                  <a:gd name="connsiteY4" fmla="*/ 5288 h 374650"/>
                  <a:gd name="connsiteX0" fmla="*/ 0 w 1392606"/>
                  <a:gd name="connsiteY0" fmla="*/ 222250 h 374650"/>
                  <a:gd name="connsiteX1" fmla="*/ 114300 w 1392606"/>
                  <a:gd name="connsiteY1" fmla="*/ 374650 h 374650"/>
                  <a:gd name="connsiteX2" fmla="*/ 260350 w 1392606"/>
                  <a:gd name="connsiteY2" fmla="*/ 0 h 374650"/>
                  <a:gd name="connsiteX3" fmla="*/ 1392606 w 1392606"/>
                  <a:gd name="connsiteY3" fmla="*/ 162 h 374650"/>
                  <a:gd name="connsiteX4" fmla="*/ 518310 w 1392606"/>
                  <a:gd name="connsiteY4" fmla="*/ 5288 h 374650"/>
                  <a:gd name="connsiteX0" fmla="*/ 0 w 1903674"/>
                  <a:gd name="connsiteY0" fmla="*/ 235906 h 388306"/>
                  <a:gd name="connsiteX1" fmla="*/ 114300 w 1903674"/>
                  <a:gd name="connsiteY1" fmla="*/ 388306 h 388306"/>
                  <a:gd name="connsiteX2" fmla="*/ 260350 w 1903674"/>
                  <a:gd name="connsiteY2" fmla="*/ 13656 h 388306"/>
                  <a:gd name="connsiteX3" fmla="*/ 1392606 w 1903674"/>
                  <a:gd name="connsiteY3" fmla="*/ 13818 h 388306"/>
                  <a:gd name="connsiteX4" fmla="*/ 1903674 w 1903674"/>
                  <a:gd name="connsiteY4" fmla="*/ 0 h 388306"/>
                  <a:gd name="connsiteX0" fmla="*/ 0 w 1392606"/>
                  <a:gd name="connsiteY0" fmla="*/ 222250 h 374650"/>
                  <a:gd name="connsiteX1" fmla="*/ 114300 w 1392606"/>
                  <a:gd name="connsiteY1" fmla="*/ 374650 h 374650"/>
                  <a:gd name="connsiteX2" fmla="*/ 260350 w 1392606"/>
                  <a:gd name="connsiteY2" fmla="*/ 0 h 374650"/>
                  <a:gd name="connsiteX3" fmla="*/ 1392606 w 1392606"/>
                  <a:gd name="connsiteY3" fmla="*/ 162 h 37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2606" h="374650">
                    <a:moveTo>
                      <a:pt x="0" y="222250"/>
                    </a:moveTo>
                    <a:lnTo>
                      <a:pt x="114300" y="374650"/>
                    </a:lnTo>
                    <a:lnTo>
                      <a:pt x="260350" y="0"/>
                    </a:lnTo>
                    <a:lnTo>
                      <a:pt x="1392606" y="162"/>
                    </a:lnTo>
                  </a:path>
                </a:pathLst>
              </a:custGeom>
              <a:ln w="19050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454025" y="1276350"/>
            <a:ext cx="588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Sol.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1" name="Rectangle 86"/>
          <p:cNvSpPr>
            <a:spLocks noChangeArrowheads="1"/>
          </p:cNvSpPr>
          <p:nvPr/>
        </p:nvSpPr>
        <p:spPr bwMode="auto">
          <a:xfrm rot="-5400000">
            <a:off x="6784918" y="1818655"/>
            <a:ext cx="5826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00"/>
                </a:solidFill>
                <a:latin typeface="Bookman Old Style" pitchFamily="18" charset="0"/>
              </a:rPr>
              <a:t>5 cm</a:t>
            </a:r>
            <a:endParaRPr lang="en-IN" altLang="en-US" sz="12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232069" y="1630834"/>
            <a:ext cx="836346" cy="728558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86"/>
          <p:cNvSpPr>
            <a:spLocks noChangeArrowheads="1"/>
          </p:cNvSpPr>
          <p:nvPr/>
        </p:nvSpPr>
        <p:spPr bwMode="auto">
          <a:xfrm rot="2531380">
            <a:off x="7474116" y="1788454"/>
            <a:ext cx="6429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smtClean="0">
                <a:solidFill>
                  <a:srgbClr val="000000"/>
                </a:solidFill>
                <a:latin typeface="Bookman Old Style" pitchFamily="18" charset="0"/>
              </a:rPr>
              <a:t>12 cm</a:t>
            </a:r>
            <a:endParaRPr lang="en-IN" altLang="en-US" sz="11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8" name="Rectangle 90"/>
          <p:cNvSpPr>
            <a:spLocks noChangeArrowheads="1"/>
          </p:cNvSpPr>
          <p:nvPr/>
        </p:nvSpPr>
        <p:spPr bwMode="auto">
          <a:xfrm>
            <a:off x="7469443" y="2340203"/>
            <a:ext cx="3206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?</a:t>
            </a:r>
            <a:endParaRPr lang="en-IN" altLang="en-US" sz="1600" b="1" baseline="30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 flipV="1">
            <a:off x="7183160" y="1582902"/>
            <a:ext cx="76762" cy="7676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2225675" y="1276350"/>
            <a:ext cx="1427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OPQ = 90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6497686" y="887426"/>
            <a:ext cx="1456066" cy="1470627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3227980" y="1106284"/>
            <a:ext cx="2369130" cy="620714"/>
            <a:chOff x="7330245" y="3962435"/>
            <a:chExt cx="2369266" cy="620774"/>
          </a:xfrm>
        </p:grpSpPr>
        <p:sp>
          <p:nvSpPr>
            <p:cNvPr id="101" name="Rounded Rectangle 100"/>
            <p:cNvSpPr/>
            <p:nvPr/>
          </p:nvSpPr>
          <p:spPr>
            <a:xfrm>
              <a:off x="7330245" y="3962435"/>
              <a:ext cx="2362315" cy="62077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462" name="TextBox 173"/>
            <p:cNvSpPr txBox="1">
              <a:spLocks noChangeArrowheads="1"/>
            </p:cNvSpPr>
            <p:nvPr/>
          </p:nvSpPr>
          <p:spPr bwMode="auto">
            <a:xfrm>
              <a:off x="7370942" y="3962437"/>
              <a:ext cx="2328569" cy="584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Now, let us apply Pythagoras theorem</a:t>
              </a:r>
            </a:p>
          </p:txBody>
        </p:sp>
      </p:grpSp>
      <p:grpSp>
        <p:nvGrpSpPr>
          <p:cNvPr id="106" name="Group 105"/>
          <p:cNvGrpSpPr>
            <a:grpSpLocks/>
          </p:cNvGrpSpPr>
          <p:nvPr/>
        </p:nvGrpSpPr>
        <p:grpSpPr bwMode="auto">
          <a:xfrm>
            <a:off x="3362325" y="1171509"/>
            <a:ext cx="2365375" cy="518926"/>
            <a:chOff x="7345523" y="3998085"/>
            <a:chExt cx="2365506" cy="518976"/>
          </a:xfrm>
        </p:grpSpPr>
        <p:sp>
          <p:nvSpPr>
            <p:cNvPr id="107" name="Rounded Rectangle 106"/>
            <p:cNvSpPr/>
            <p:nvPr/>
          </p:nvSpPr>
          <p:spPr>
            <a:xfrm>
              <a:off x="7550479" y="3998085"/>
              <a:ext cx="1952326" cy="51897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458" name="TextBox 173"/>
            <p:cNvSpPr txBox="1">
              <a:spLocks noChangeArrowheads="1"/>
            </p:cNvSpPr>
            <p:nvPr/>
          </p:nvSpPr>
          <p:spPr bwMode="auto">
            <a:xfrm>
              <a:off x="7345523" y="4072617"/>
              <a:ext cx="2365506" cy="33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Consider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OPQ</a:t>
              </a:r>
            </a:p>
          </p:txBody>
        </p:sp>
      </p:grpSp>
      <p:sp>
        <p:nvSpPr>
          <p:cNvPr id="70766" name="Rectangle 14"/>
          <p:cNvSpPr>
            <a:spLocks noChangeArrowheads="1"/>
          </p:cNvSpPr>
          <p:nvPr/>
        </p:nvSpPr>
        <p:spPr bwMode="auto">
          <a:xfrm>
            <a:off x="400456" y="504622"/>
            <a:ext cx="8559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 tangent PQ at a point P of a circle of radius 5 cm meets a line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through the centre O at a point Q so that OQ = 12 cm.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Find length of PQ? 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7224793" y="2229388"/>
            <a:ext cx="123741" cy="13042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0" name="Freeform 11"/>
          <p:cNvSpPr>
            <a:spLocks/>
          </p:cNvSpPr>
          <p:nvPr/>
        </p:nvSpPr>
        <p:spPr bwMode="auto">
          <a:xfrm>
            <a:off x="7221541" y="1621765"/>
            <a:ext cx="0" cy="731520"/>
          </a:xfrm>
          <a:custGeom>
            <a:avLst/>
            <a:gdLst>
              <a:gd name="T0" fmla="*/ 0 h 37"/>
              <a:gd name="T1" fmla="*/ 2147483647 h 37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7">
                <a:moveTo>
                  <a:pt x="0" y="0"/>
                </a:moveTo>
                <a:lnTo>
                  <a:pt x="0" y="37"/>
                </a:lnTo>
              </a:path>
            </a:pathLst>
          </a:custGeom>
          <a:noFill/>
          <a:ln w="28575" cap="flat">
            <a:solidFill>
              <a:srgbClr val="0000FF"/>
            </a:solidFill>
            <a:prstDash val="solid"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  <a:latin typeface="Arial Rounded MT Bold" pitchFamily="34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6248498" y="2367985"/>
            <a:ext cx="2380715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>
            <a:grpSpLocks/>
          </p:cNvGrpSpPr>
          <p:nvPr/>
        </p:nvGrpSpPr>
        <p:grpSpPr bwMode="auto">
          <a:xfrm>
            <a:off x="3567270" y="1242191"/>
            <a:ext cx="1818842" cy="525462"/>
            <a:chOff x="7804503" y="3841618"/>
            <a:chExt cx="1819148" cy="524989"/>
          </a:xfrm>
        </p:grpSpPr>
        <p:sp>
          <p:nvSpPr>
            <p:cNvPr id="121" name="Rounded Rectangle 120"/>
            <p:cNvSpPr/>
            <p:nvPr/>
          </p:nvSpPr>
          <p:spPr>
            <a:xfrm>
              <a:off x="7809931" y="3841618"/>
              <a:ext cx="1813720" cy="52498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2" name="TextBox 173"/>
            <p:cNvSpPr txBox="1">
              <a:spLocks noChangeArrowheads="1"/>
            </p:cNvSpPr>
            <p:nvPr/>
          </p:nvSpPr>
          <p:spPr bwMode="auto">
            <a:xfrm>
              <a:off x="7804503" y="3932071"/>
              <a:ext cx="1803905" cy="338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Observe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OPQ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3" name="Group 122"/>
          <p:cNvGrpSpPr>
            <a:grpSpLocks/>
          </p:cNvGrpSpPr>
          <p:nvPr/>
        </p:nvGrpSpPr>
        <p:grpSpPr bwMode="auto">
          <a:xfrm>
            <a:off x="3692786" y="1168028"/>
            <a:ext cx="1723761" cy="525462"/>
            <a:chOff x="7849696" y="3864457"/>
            <a:chExt cx="1723009" cy="524989"/>
          </a:xfrm>
        </p:grpSpPr>
        <p:sp>
          <p:nvSpPr>
            <p:cNvPr id="124" name="Rounded Rectangle 123"/>
            <p:cNvSpPr/>
            <p:nvPr/>
          </p:nvSpPr>
          <p:spPr>
            <a:xfrm>
              <a:off x="7888706" y="3864457"/>
              <a:ext cx="1625680" cy="52498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5" name="TextBox 173"/>
            <p:cNvSpPr txBox="1">
              <a:spLocks noChangeArrowheads="1"/>
            </p:cNvSpPr>
            <p:nvPr/>
          </p:nvSpPr>
          <p:spPr bwMode="auto">
            <a:xfrm>
              <a:off x="7849696" y="3957448"/>
              <a:ext cx="1723009" cy="338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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OPQ = 90º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6" name="Group 125"/>
          <p:cNvGrpSpPr>
            <a:grpSpLocks/>
          </p:cNvGrpSpPr>
          <p:nvPr/>
        </p:nvGrpSpPr>
        <p:grpSpPr bwMode="auto">
          <a:xfrm>
            <a:off x="3177290" y="1789115"/>
            <a:ext cx="3048000" cy="924072"/>
            <a:chOff x="7888706" y="3864457"/>
            <a:chExt cx="1625680" cy="923240"/>
          </a:xfrm>
        </p:grpSpPr>
        <p:sp>
          <p:nvSpPr>
            <p:cNvPr id="127" name="Rounded Rectangle 126"/>
            <p:cNvSpPr/>
            <p:nvPr/>
          </p:nvSpPr>
          <p:spPr>
            <a:xfrm>
              <a:off x="7888706" y="3864457"/>
              <a:ext cx="1625680" cy="91477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8" name="TextBox 173"/>
            <p:cNvSpPr txBox="1">
              <a:spLocks noChangeArrowheads="1"/>
            </p:cNvSpPr>
            <p:nvPr/>
          </p:nvSpPr>
          <p:spPr bwMode="auto">
            <a:xfrm>
              <a:off x="7919516" y="3957448"/>
              <a:ext cx="1523810" cy="830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We know that, radius is perpendicular to the tangent</a:t>
              </a:r>
            </a:p>
          </p:txBody>
        </p:sp>
      </p:grpSp>
      <p:sp>
        <p:nvSpPr>
          <p:cNvPr id="129" name="Freeform 11"/>
          <p:cNvSpPr>
            <a:spLocks/>
          </p:cNvSpPr>
          <p:nvPr/>
        </p:nvSpPr>
        <p:spPr bwMode="auto">
          <a:xfrm rot="5400000">
            <a:off x="7646098" y="1938288"/>
            <a:ext cx="0" cy="854175"/>
          </a:xfrm>
          <a:custGeom>
            <a:avLst/>
            <a:gdLst>
              <a:gd name="T0" fmla="*/ 0 h 37"/>
              <a:gd name="T1" fmla="*/ 2147483647 h 37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7">
                <a:moveTo>
                  <a:pt x="0" y="0"/>
                </a:moveTo>
                <a:lnTo>
                  <a:pt x="0" y="37"/>
                </a:lnTo>
              </a:path>
            </a:pathLst>
          </a:custGeom>
          <a:noFill/>
          <a:ln w="28575" cap="flat">
            <a:solidFill>
              <a:srgbClr val="0000FF"/>
            </a:solidFill>
            <a:prstDash val="solid"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95" name="Arc 94"/>
          <p:cNvSpPr/>
          <p:nvPr/>
        </p:nvSpPr>
        <p:spPr>
          <a:xfrm rot="10722338" flipH="1">
            <a:off x="1317196" y="2558338"/>
            <a:ext cx="840214" cy="450587"/>
          </a:xfrm>
          <a:prstGeom prst="arc">
            <a:avLst>
              <a:gd name="adj1" fmla="val 421015"/>
              <a:gd name="adj2" fmla="val 10358043"/>
            </a:avLst>
          </a:prstGeom>
          <a:noFill/>
          <a:ln w="12700">
            <a:solidFill>
              <a:srgbClr val="FF0000"/>
            </a:solidFill>
            <a:headEnd type="none" w="med" len="med"/>
            <a:tailEnd type="arrow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18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7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5" presetClass="emph" presetSubtype="0" repeatCount="4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7" dur="4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 nodeType="clickPar">
                      <p:stCondLst>
                        <p:cond delay="indefinite"/>
                      </p:stCondLst>
                      <p:childTnLst>
                        <p:par>
                          <p:cTn id="3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500"/>
                            </p:stCondLst>
                            <p:childTnLst>
                              <p:par>
                                <p:cTn id="3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 nodeType="clickPar">
                      <p:stCondLst>
                        <p:cond delay="indefinite"/>
                      </p:stCondLst>
                      <p:childTnLst>
                        <p:par>
                          <p:cTn id="3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 nodeType="clickPar">
                      <p:stCondLst>
                        <p:cond delay="indefinite"/>
                      </p:stCondLst>
                      <p:childTnLst>
                        <p:par>
                          <p:cTn id="3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 nodeType="clickPar">
                      <p:stCondLst>
                        <p:cond delay="indefinite"/>
                      </p:stCondLst>
                      <p:childTnLst>
                        <p:par>
                          <p:cTn id="4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 nodeType="clickPar">
                      <p:stCondLst>
                        <p:cond delay="indefinite"/>
                      </p:stCondLst>
                      <p:childTnLst>
                        <p:par>
                          <p:cTn id="4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 nodeType="clickPar">
                      <p:stCondLst>
                        <p:cond delay="indefinite"/>
                      </p:stCondLst>
                      <p:childTnLst>
                        <p:par>
                          <p:cTn id="4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 nodeType="clickPar">
                      <p:stCondLst>
                        <p:cond delay="indefinite"/>
                      </p:stCondLst>
                      <p:childTnLst>
                        <p:par>
                          <p:cTn id="4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4" grpId="0"/>
      <p:bldP spid="93" grpId="0"/>
      <p:bldP spid="91" grpId="0"/>
      <p:bldP spid="99" grpId="0"/>
      <p:bldP spid="108" grpId="0"/>
      <p:bldP spid="82" grpId="0" animBg="1"/>
      <p:bldP spid="82" grpId="1" animBg="1"/>
      <p:bldP spid="82" grpId="2" animBg="1"/>
      <p:bldP spid="83" grpId="0"/>
      <p:bldP spid="84" grpId="0" animBg="1"/>
      <p:bldP spid="84" grpId="1" animBg="1"/>
      <p:bldP spid="70766" grpId="0" build="p"/>
      <p:bldP spid="86" grpId="0" animBg="1"/>
      <p:bldP spid="86" grpId="1" animBg="1"/>
      <p:bldP spid="90" grpId="0" animBg="1"/>
      <p:bldP spid="90" grpId="1" animBg="1"/>
      <p:bldP spid="129" grpId="0" animBg="1"/>
      <p:bldP spid="129" grpId="1" animBg="1"/>
      <p:bldP spid="95" grpId="0" animBg="1"/>
      <p:bldP spid="9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304800" y="35464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Sums based 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Theorem – Radius is perpendicular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to the tangent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9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9" name="Isosceles Triangle 71688"/>
          <p:cNvSpPr/>
          <p:nvPr/>
        </p:nvSpPr>
        <p:spPr>
          <a:xfrm>
            <a:off x="5708468" y="1303431"/>
            <a:ext cx="2050532" cy="771460"/>
          </a:xfrm>
          <a:custGeom>
            <a:avLst/>
            <a:gdLst>
              <a:gd name="connsiteX0" fmla="*/ 0 w 1090613"/>
              <a:gd name="connsiteY0" fmla="*/ 704465 h 704465"/>
              <a:gd name="connsiteX1" fmla="*/ 0 w 1090613"/>
              <a:gd name="connsiteY1" fmla="*/ 0 h 704465"/>
              <a:gd name="connsiteX2" fmla="*/ 1090613 w 1090613"/>
              <a:gd name="connsiteY2" fmla="*/ 704465 h 704465"/>
              <a:gd name="connsiteX3" fmla="*/ 0 w 1090613"/>
              <a:gd name="connsiteY3" fmla="*/ 704465 h 704465"/>
              <a:gd name="connsiteX0" fmla="*/ 0 w 1793998"/>
              <a:gd name="connsiteY0" fmla="*/ 704465 h 794342"/>
              <a:gd name="connsiteX1" fmla="*/ 0 w 1793998"/>
              <a:gd name="connsiteY1" fmla="*/ 0 h 794342"/>
              <a:gd name="connsiteX2" fmla="*/ 1793998 w 1793998"/>
              <a:gd name="connsiteY2" fmla="*/ 794342 h 794342"/>
              <a:gd name="connsiteX3" fmla="*/ 0 w 1793998"/>
              <a:gd name="connsiteY3" fmla="*/ 704465 h 794342"/>
              <a:gd name="connsiteX0" fmla="*/ 0 w 1793998"/>
              <a:gd name="connsiteY0" fmla="*/ 555972 h 645849"/>
              <a:gd name="connsiteX1" fmla="*/ 1547446 w 1793998"/>
              <a:gd name="connsiteY1" fmla="*/ 0 h 645849"/>
              <a:gd name="connsiteX2" fmla="*/ 1793998 w 1793998"/>
              <a:gd name="connsiteY2" fmla="*/ 645849 h 645849"/>
              <a:gd name="connsiteX3" fmla="*/ 0 w 1793998"/>
              <a:gd name="connsiteY3" fmla="*/ 555972 h 645849"/>
              <a:gd name="connsiteX0" fmla="*/ 0 w 1801813"/>
              <a:gd name="connsiteY0" fmla="*/ 532526 h 645849"/>
              <a:gd name="connsiteX1" fmla="*/ 1555261 w 1801813"/>
              <a:gd name="connsiteY1" fmla="*/ 0 h 645849"/>
              <a:gd name="connsiteX2" fmla="*/ 1801813 w 1801813"/>
              <a:gd name="connsiteY2" fmla="*/ 645849 h 645849"/>
              <a:gd name="connsiteX3" fmla="*/ 0 w 1801813"/>
              <a:gd name="connsiteY3" fmla="*/ 532526 h 645849"/>
              <a:gd name="connsiteX0" fmla="*/ 0 w 1801813"/>
              <a:gd name="connsiteY0" fmla="*/ 559880 h 645849"/>
              <a:gd name="connsiteX1" fmla="*/ 1555261 w 1801813"/>
              <a:gd name="connsiteY1" fmla="*/ 0 h 645849"/>
              <a:gd name="connsiteX2" fmla="*/ 1801813 w 1801813"/>
              <a:gd name="connsiteY2" fmla="*/ 645849 h 645849"/>
              <a:gd name="connsiteX3" fmla="*/ 0 w 1801813"/>
              <a:gd name="connsiteY3" fmla="*/ 559880 h 645849"/>
              <a:gd name="connsiteX0" fmla="*/ 0 w 1809629"/>
              <a:gd name="connsiteY0" fmla="*/ 548157 h 645849"/>
              <a:gd name="connsiteX1" fmla="*/ 1563077 w 1809629"/>
              <a:gd name="connsiteY1" fmla="*/ 0 h 645849"/>
              <a:gd name="connsiteX2" fmla="*/ 1809629 w 1809629"/>
              <a:gd name="connsiteY2" fmla="*/ 645849 h 645849"/>
              <a:gd name="connsiteX3" fmla="*/ 0 w 1809629"/>
              <a:gd name="connsiteY3" fmla="*/ 548157 h 64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629" h="645849">
                <a:moveTo>
                  <a:pt x="0" y="548157"/>
                </a:moveTo>
                <a:lnTo>
                  <a:pt x="1563077" y="0"/>
                </a:lnTo>
                <a:lnTo>
                  <a:pt x="1809629" y="645849"/>
                </a:lnTo>
                <a:lnTo>
                  <a:pt x="0" y="548157"/>
                </a:lnTo>
                <a:close/>
              </a:path>
            </a:pathLst>
          </a:custGeom>
          <a:solidFill>
            <a:srgbClr val="FFC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 rot="20389684">
            <a:off x="6234539" y="1347222"/>
            <a:ext cx="660594" cy="224986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217490" y="2107302"/>
            <a:ext cx="646766" cy="211616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614784" y="1516811"/>
            <a:ext cx="228746" cy="224986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72827" name="Rectangle 74"/>
          <p:cNvSpPr>
            <a:spLocks noChangeArrowheads="1"/>
          </p:cNvSpPr>
          <p:nvPr/>
        </p:nvSpPr>
        <p:spPr bwMode="auto">
          <a:xfrm rot="20443850">
            <a:off x="6191625" y="1294141"/>
            <a:ext cx="7651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24 cm</a:t>
            </a:r>
            <a:endParaRPr lang="en-IN" altLang="en-US" sz="14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71686" name="Group 71685"/>
          <p:cNvGrpSpPr>
            <a:grpSpLocks/>
          </p:cNvGrpSpPr>
          <p:nvPr/>
        </p:nvGrpSpPr>
        <p:grpSpPr bwMode="auto">
          <a:xfrm rot="60000">
            <a:off x="5631060" y="2052834"/>
            <a:ext cx="2132466" cy="307975"/>
            <a:chOff x="5762575" y="3600450"/>
            <a:chExt cx="1615845" cy="307975"/>
          </a:xfrm>
        </p:grpSpPr>
        <p:cxnSp>
          <p:nvCxnSpPr>
            <p:cNvPr id="81" name="Straight Arrow Connector 80"/>
            <p:cNvCxnSpPr/>
            <p:nvPr/>
          </p:nvCxnSpPr>
          <p:spPr bwMode="auto">
            <a:xfrm rot="21540000">
              <a:off x="6710890" y="3775076"/>
              <a:ext cx="667530" cy="346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 bwMode="auto">
            <a:xfrm flipH="1" flipV="1">
              <a:off x="5762575" y="3732213"/>
              <a:ext cx="428906" cy="285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24" name="Rectangle 79"/>
            <p:cNvSpPr>
              <a:spLocks noChangeArrowheads="1"/>
            </p:cNvSpPr>
            <p:nvPr/>
          </p:nvSpPr>
          <p:spPr bwMode="auto">
            <a:xfrm>
              <a:off x="6171132" y="3600450"/>
              <a:ext cx="76676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25 cm</a:t>
              </a:r>
              <a:endParaRPr lang="en-IN" altLang="en-US" sz="1400" b="1" baseline="3000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2714" name="Group 71681"/>
          <p:cNvGrpSpPr>
            <a:grpSpLocks/>
          </p:cNvGrpSpPr>
          <p:nvPr/>
        </p:nvGrpSpPr>
        <p:grpSpPr bwMode="auto">
          <a:xfrm>
            <a:off x="5300438" y="1014824"/>
            <a:ext cx="3274624" cy="1876240"/>
            <a:chOff x="5470525" y="2758413"/>
            <a:chExt cx="2768600" cy="1586575"/>
          </a:xfrm>
        </p:grpSpPr>
        <p:sp>
          <p:nvSpPr>
            <p:cNvPr id="56" name="Oval 55"/>
            <p:cNvSpPr/>
            <p:nvPr/>
          </p:nvSpPr>
          <p:spPr bwMode="auto">
            <a:xfrm>
              <a:off x="6867525" y="2974744"/>
              <a:ext cx="1371600" cy="13702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prstClr val="white"/>
                </a:solidFill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 flipH="1">
              <a:off x="5751513" y="2806441"/>
              <a:ext cx="2125662" cy="757365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endCxn id="2" idx="6"/>
            </p:cNvCxnSpPr>
            <p:nvPr/>
          </p:nvCxnSpPr>
          <p:spPr bwMode="auto">
            <a:xfrm>
              <a:off x="5751513" y="3562219"/>
              <a:ext cx="1839912" cy="97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15" name="Rectangle 68"/>
            <p:cNvSpPr>
              <a:spLocks noChangeArrowheads="1"/>
            </p:cNvSpPr>
            <p:nvPr/>
          </p:nvSpPr>
          <p:spPr bwMode="auto">
            <a:xfrm>
              <a:off x="5470525" y="3413125"/>
              <a:ext cx="34766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Q</a:t>
              </a:r>
              <a:endParaRPr lang="en-IN" altLang="en-US" sz="1600" b="1" baseline="300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7516" name="Rectangle 69"/>
            <p:cNvSpPr>
              <a:spLocks noChangeArrowheads="1"/>
            </p:cNvSpPr>
            <p:nvPr/>
          </p:nvSpPr>
          <p:spPr bwMode="auto">
            <a:xfrm>
              <a:off x="7139722" y="2758413"/>
              <a:ext cx="268079" cy="286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P</a:t>
              </a:r>
              <a:endParaRPr lang="en-IN" altLang="en-US" sz="1600" b="1" baseline="3000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7517" name="Rectangle 70"/>
            <p:cNvSpPr>
              <a:spLocks noChangeArrowheads="1"/>
            </p:cNvSpPr>
            <p:nvPr/>
          </p:nvSpPr>
          <p:spPr bwMode="auto">
            <a:xfrm>
              <a:off x="7489685" y="3637654"/>
              <a:ext cx="3492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O</a:t>
              </a:r>
              <a:endParaRPr lang="en-IN" altLang="en-US" sz="1600" b="1" baseline="3000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>
              <a:off x="7319963" y="3009675"/>
              <a:ext cx="223837" cy="628756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 bwMode="auto">
            <a:xfrm>
              <a:off x="7515225" y="3621760"/>
              <a:ext cx="76200" cy="76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prstClr val="white"/>
                </a:solidFill>
              </a:endParaRPr>
            </a:p>
          </p:txBody>
        </p:sp>
      </p:grpSp>
      <p:sp>
        <p:nvSpPr>
          <p:cNvPr id="100" name="Rectangle 99"/>
          <p:cNvSpPr/>
          <p:nvPr/>
        </p:nvSpPr>
        <p:spPr>
          <a:xfrm>
            <a:off x="1025195" y="4370688"/>
            <a:ext cx="3052024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566447" y="2001165"/>
            <a:ext cx="446450" cy="26010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851995" y="2001165"/>
            <a:ext cx="473916" cy="26010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066157" y="2001165"/>
            <a:ext cx="473916" cy="26010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397829" y="877432"/>
            <a:ext cx="2680841" cy="24748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209296" y="865356"/>
            <a:ext cx="4208151" cy="24260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798236" y="618396"/>
            <a:ext cx="6595591" cy="24260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9325" y="1135062"/>
            <a:ext cx="1135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In </a:t>
            </a: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POQ,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7575" y="1471612"/>
            <a:ext cx="14237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QPO = 90º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0" y="1427162"/>
            <a:ext cx="39930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[Radius is perpendicular to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the tangent]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14412" y="1962150"/>
            <a:ext cx="601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OQ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0" y="196215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98637" y="1962150"/>
            <a:ext cx="574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OP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93937" y="196215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497137" y="1962150"/>
            <a:ext cx="574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PQ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20712" y="2289810"/>
            <a:ext cx="36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14412" y="2289810"/>
            <a:ext cx="547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25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24000" y="228981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798637" y="2289810"/>
            <a:ext cx="574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OP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293937" y="228981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497137" y="2289810"/>
            <a:ext cx="546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24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0712" y="2615565"/>
            <a:ext cx="36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014412" y="2615565"/>
            <a:ext cx="59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625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524000" y="261556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798637" y="2615565"/>
            <a:ext cx="574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OP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293937" y="261556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497137" y="2615565"/>
            <a:ext cx="59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576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20712" y="2952959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001712" y="2952959"/>
            <a:ext cx="5921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625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497012" y="2952959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700212" y="2952959"/>
            <a:ext cx="5921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576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204914" y="2952750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443162" y="2952959"/>
            <a:ext cx="574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OP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971800" y="1962150"/>
            <a:ext cx="27765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[By Pythagoras theorem]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20712" y="3257550"/>
            <a:ext cx="36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014412" y="3257550"/>
            <a:ext cx="574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OP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24000" y="3257550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798637" y="3257550"/>
            <a:ext cx="45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49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20712" y="3621088"/>
            <a:ext cx="361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014412" y="3621088"/>
            <a:ext cx="484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OP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524000" y="3621088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</a:p>
        </p:txBody>
      </p:sp>
      <p:grpSp>
        <p:nvGrpSpPr>
          <p:cNvPr id="71720" name="Group 40"/>
          <p:cNvGrpSpPr>
            <a:grpSpLocks/>
          </p:cNvGrpSpPr>
          <p:nvPr/>
        </p:nvGrpSpPr>
        <p:grpSpPr bwMode="auto">
          <a:xfrm>
            <a:off x="1854202" y="3641725"/>
            <a:ext cx="484609" cy="339725"/>
            <a:chOff x="2195082" y="4498638"/>
            <a:chExt cx="484135" cy="338554"/>
          </a:xfrm>
        </p:grpSpPr>
        <p:sp>
          <p:nvSpPr>
            <p:cNvPr id="17510" name="Rectangle 41"/>
            <p:cNvSpPr>
              <a:spLocks noChangeArrowheads="1"/>
            </p:cNvSpPr>
            <p:nvPr/>
          </p:nvSpPr>
          <p:spPr bwMode="auto">
            <a:xfrm>
              <a:off x="2222041" y="4498638"/>
              <a:ext cx="4571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49</a:t>
              </a:r>
              <a:endParaRPr lang="en-IN" altLang="en-US" sz="1600" b="1" baseline="3000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2195082" y="4560342"/>
              <a:ext cx="469441" cy="196171"/>
            </a:xfrm>
            <a:custGeom>
              <a:avLst/>
              <a:gdLst>
                <a:gd name="connsiteX0" fmla="*/ 0 w 3924300"/>
                <a:gd name="connsiteY0" fmla="*/ 222250 h 374650"/>
                <a:gd name="connsiteX1" fmla="*/ 114300 w 3924300"/>
                <a:gd name="connsiteY1" fmla="*/ 374650 h 374650"/>
                <a:gd name="connsiteX2" fmla="*/ 260350 w 3924300"/>
                <a:gd name="connsiteY2" fmla="*/ 0 h 374650"/>
                <a:gd name="connsiteX3" fmla="*/ 3924300 w 3924300"/>
                <a:gd name="connsiteY3" fmla="*/ 0 h 374650"/>
                <a:gd name="connsiteX0" fmla="*/ 0 w 7217825"/>
                <a:gd name="connsiteY0" fmla="*/ 222250 h 374650"/>
                <a:gd name="connsiteX1" fmla="*/ 114300 w 7217825"/>
                <a:gd name="connsiteY1" fmla="*/ 374650 h 374650"/>
                <a:gd name="connsiteX2" fmla="*/ 260350 w 7217825"/>
                <a:gd name="connsiteY2" fmla="*/ 0 h 374650"/>
                <a:gd name="connsiteX3" fmla="*/ 7217825 w 7217825"/>
                <a:gd name="connsiteY3" fmla="*/ 0 h 374650"/>
                <a:gd name="connsiteX0" fmla="*/ 0 w 5844553"/>
                <a:gd name="connsiteY0" fmla="*/ 222250 h 374650"/>
                <a:gd name="connsiteX1" fmla="*/ 114300 w 5844553"/>
                <a:gd name="connsiteY1" fmla="*/ 374650 h 374650"/>
                <a:gd name="connsiteX2" fmla="*/ 260350 w 5844553"/>
                <a:gd name="connsiteY2" fmla="*/ 0 h 374650"/>
                <a:gd name="connsiteX3" fmla="*/ 5844553 w 5844553"/>
                <a:gd name="connsiteY3" fmla="*/ 0 h 374650"/>
                <a:gd name="connsiteX0" fmla="*/ 0 w 3018597"/>
                <a:gd name="connsiteY0" fmla="*/ 234113 h 386513"/>
                <a:gd name="connsiteX1" fmla="*/ 114300 w 3018597"/>
                <a:gd name="connsiteY1" fmla="*/ 386513 h 386513"/>
                <a:gd name="connsiteX2" fmla="*/ 260350 w 3018597"/>
                <a:gd name="connsiteY2" fmla="*/ 11863 h 386513"/>
                <a:gd name="connsiteX3" fmla="*/ 3018597 w 3018597"/>
                <a:gd name="connsiteY3" fmla="*/ 0 h 386513"/>
                <a:gd name="connsiteX0" fmla="*/ 0 w 3018597"/>
                <a:gd name="connsiteY0" fmla="*/ 222250 h 374650"/>
                <a:gd name="connsiteX1" fmla="*/ 114300 w 3018597"/>
                <a:gd name="connsiteY1" fmla="*/ 374650 h 374650"/>
                <a:gd name="connsiteX2" fmla="*/ 260350 w 3018597"/>
                <a:gd name="connsiteY2" fmla="*/ 0 h 374650"/>
                <a:gd name="connsiteX3" fmla="*/ 3018597 w 3018597"/>
                <a:gd name="connsiteY3" fmla="*/ 11864 h 374650"/>
                <a:gd name="connsiteX0" fmla="*/ 0 w 2597417"/>
                <a:gd name="connsiteY0" fmla="*/ 222250 h 374650"/>
                <a:gd name="connsiteX1" fmla="*/ 114300 w 2597417"/>
                <a:gd name="connsiteY1" fmla="*/ 374650 h 374650"/>
                <a:gd name="connsiteX2" fmla="*/ 260350 w 2597417"/>
                <a:gd name="connsiteY2" fmla="*/ 0 h 374650"/>
                <a:gd name="connsiteX3" fmla="*/ 2597417 w 2597417"/>
                <a:gd name="connsiteY3" fmla="*/ 15865 h 374650"/>
                <a:gd name="connsiteX0" fmla="*/ 0 w 2397397"/>
                <a:gd name="connsiteY0" fmla="*/ 222250 h 374650"/>
                <a:gd name="connsiteX1" fmla="*/ 114300 w 2397397"/>
                <a:gd name="connsiteY1" fmla="*/ 374650 h 374650"/>
                <a:gd name="connsiteX2" fmla="*/ 260350 w 2397397"/>
                <a:gd name="connsiteY2" fmla="*/ 0 h 374650"/>
                <a:gd name="connsiteX3" fmla="*/ 2397397 w 2397397"/>
                <a:gd name="connsiteY3" fmla="*/ 15865 h 374650"/>
                <a:gd name="connsiteX0" fmla="*/ 0 w 2397397"/>
                <a:gd name="connsiteY0" fmla="*/ 222250 h 374650"/>
                <a:gd name="connsiteX1" fmla="*/ 114300 w 2397397"/>
                <a:gd name="connsiteY1" fmla="*/ 374650 h 374650"/>
                <a:gd name="connsiteX2" fmla="*/ 260350 w 2397397"/>
                <a:gd name="connsiteY2" fmla="*/ 0 h 374650"/>
                <a:gd name="connsiteX3" fmla="*/ 1106572 w 2397397"/>
                <a:gd name="connsiteY3" fmla="*/ 3689 h 374650"/>
                <a:gd name="connsiteX4" fmla="*/ 2397397 w 2397397"/>
                <a:gd name="connsiteY4" fmla="*/ 15865 h 374650"/>
                <a:gd name="connsiteX0" fmla="*/ 0 w 1106572"/>
                <a:gd name="connsiteY0" fmla="*/ 222250 h 374650"/>
                <a:gd name="connsiteX1" fmla="*/ 114300 w 1106572"/>
                <a:gd name="connsiteY1" fmla="*/ 374650 h 374650"/>
                <a:gd name="connsiteX2" fmla="*/ 260350 w 1106572"/>
                <a:gd name="connsiteY2" fmla="*/ 0 h 374650"/>
                <a:gd name="connsiteX3" fmla="*/ 1106572 w 1106572"/>
                <a:gd name="connsiteY3" fmla="*/ 3689 h 374650"/>
                <a:gd name="connsiteX4" fmla="*/ 1033279 w 1106572"/>
                <a:gd name="connsiteY4" fmla="*/ 8814 h 374650"/>
                <a:gd name="connsiteX0" fmla="*/ 0 w 1106572"/>
                <a:gd name="connsiteY0" fmla="*/ 222250 h 374650"/>
                <a:gd name="connsiteX1" fmla="*/ 114300 w 1106572"/>
                <a:gd name="connsiteY1" fmla="*/ 374650 h 374650"/>
                <a:gd name="connsiteX2" fmla="*/ 260350 w 1106572"/>
                <a:gd name="connsiteY2" fmla="*/ 0 h 374650"/>
                <a:gd name="connsiteX3" fmla="*/ 1106572 w 1106572"/>
                <a:gd name="connsiteY3" fmla="*/ 3689 h 374650"/>
                <a:gd name="connsiteX4" fmla="*/ 518310 w 1106572"/>
                <a:gd name="connsiteY4" fmla="*/ 5288 h 374650"/>
                <a:gd name="connsiteX0" fmla="*/ 0 w 887436"/>
                <a:gd name="connsiteY0" fmla="*/ 222250 h 374650"/>
                <a:gd name="connsiteX1" fmla="*/ 114300 w 887436"/>
                <a:gd name="connsiteY1" fmla="*/ 374650 h 374650"/>
                <a:gd name="connsiteX2" fmla="*/ 260350 w 887436"/>
                <a:gd name="connsiteY2" fmla="*/ 0 h 374650"/>
                <a:gd name="connsiteX3" fmla="*/ 887436 w 887436"/>
                <a:gd name="connsiteY3" fmla="*/ 163 h 374650"/>
                <a:gd name="connsiteX4" fmla="*/ 518310 w 887436"/>
                <a:gd name="connsiteY4" fmla="*/ 5288 h 374650"/>
                <a:gd name="connsiteX0" fmla="*/ 0 w 1406393"/>
                <a:gd name="connsiteY0" fmla="*/ 238957 h 391357"/>
                <a:gd name="connsiteX1" fmla="*/ 114300 w 1406393"/>
                <a:gd name="connsiteY1" fmla="*/ 391357 h 391357"/>
                <a:gd name="connsiteX2" fmla="*/ 260350 w 1406393"/>
                <a:gd name="connsiteY2" fmla="*/ 16707 h 391357"/>
                <a:gd name="connsiteX3" fmla="*/ 1406393 w 1406393"/>
                <a:gd name="connsiteY3" fmla="*/ 0 h 391357"/>
                <a:gd name="connsiteX4" fmla="*/ 518310 w 1406393"/>
                <a:gd name="connsiteY4" fmla="*/ 21995 h 391357"/>
                <a:gd name="connsiteX0" fmla="*/ 0 w 1387174"/>
                <a:gd name="connsiteY0" fmla="*/ 222250 h 374650"/>
                <a:gd name="connsiteX1" fmla="*/ 114300 w 1387174"/>
                <a:gd name="connsiteY1" fmla="*/ 374650 h 374650"/>
                <a:gd name="connsiteX2" fmla="*/ 260350 w 1387174"/>
                <a:gd name="connsiteY2" fmla="*/ 0 h 374650"/>
                <a:gd name="connsiteX3" fmla="*/ 1387174 w 1387174"/>
                <a:gd name="connsiteY3" fmla="*/ 161 h 374650"/>
                <a:gd name="connsiteX4" fmla="*/ 518310 w 1387174"/>
                <a:gd name="connsiteY4" fmla="*/ 5288 h 374650"/>
                <a:gd name="connsiteX0" fmla="*/ 0 w 1952370"/>
                <a:gd name="connsiteY0" fmla="*/ 222250 h 374650"/>
                <a:gd name="connsiteX1" fmla="*/ 114300 w 1952370"/>
                <a:gd name="connsiteY1" fmla="*/ 374650 h 374650"/>
                <a:gd name="connsiteX2" fmla="*/ 260350 w 1952370"/>
                <a:gd name="connsiteY2" fmla="*/ 0 h 374650"/>
                <a:gd name="connsiteX3" fmla="*/ 1387174 w 1952370"/>
                <a:gd name="connsiteY3" fmla="*/ 161 h 374650"/>
                <a:gd name="connsiteX4" fmla="*/ 1903141 w 1952370"/>
                <a:gd name="connsiteY4" fmla="*/ 137889 h 374650"/>
                <a:gd name="connsiteX0" fmla="*/ 0 w 1387174"/>
                <a:gd name="connsiteY0" fmla="*/ 222250 h 374650"/>
                <a:gd name="connsiteX1" fmla="*/ 114300 w 1387174"/>
                <a:gd name="connsiteY1" fmla="*/ 374650 h 374650"/>
                <a:gd name="connsiteX2" fmla="*/ 260350 w 1387174"/>
                <a:gd name="connsiteY2" fmla="*/ 0 h 374650"/>
                <a:gd name="connsiteX3" fmla="*/ 1387174 w 1387174"/>
                <a:gd name="connsiteY3" fmla="*/ 161 h 37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7174" h="374650">
                  <a:moveTo>
                    <a:pt x="0" y="222250"/>
                  </a:moveTo>
                  <a:lnTo>
                    <a:pt x="114300" y="374650"/>
                  </a:lnTo>
                  <a:lnTo>
                    <a:pt x="260350" y="0"/>
                  </a:lnTo>
                  <a:lnTo>
                    <a:pt x="1387174" y="161"/>
                  </a:lnTo>
                </a:path>
              </a:pathLst>
            </a:custGeom>
            <a:ln w="19050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20712" y="4367213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71722" name="Rectangle 45"/>
          <p:cNvSpPr>
            <a:spLocks noChangeArrowheads="1"/>
          </p:cNvSpPr>
          <p:nvPr/>
        </p:nvSpPr>
        <p:spPr bwMode="auto">
          <a:xfrm>
            <a:off x="1006475" y="4367213"/>
            <a:ext cx="31130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The radius of circle is 7cm.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33387" y="1123950"/>
            <a:ext cx="5889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Sol: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20712" y="4010025"/>
            <a:ext cx="3635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1014412" y="4010025"/>
            <a:ext cx="484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OP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524000" y="4010025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795462" y="4010025"/>
            <a:ext cx="7152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7 cm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3" name="Rectangle 68"/>
          <p:cNvSpPr>
            <a:spLocks noChangeArrowheads="1"/>
          </p:cNvSpPr>
          <p:nvPr/>
        </p:nvSpPr>
        <p:spPr bwMode="auto">
          <a:xfrm>
            <a:off x="7583488" y="1471613"/>
            <a:ext cx="32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?</a:t>
            </a:r>
            <a:endParaRPr lang="en-IN" altLang="en-US" sz="1600" b="1" baseline="30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2743200" y="3613150"/>
            <a:ext cx="23225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[Taking square root]</a:t>
            </a:r>
            <a:endParaRPr lang="en-IN" altLang="en-US" sz="1600" b="1" baseline="30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1" name="Arc 90"/>
          <p:cNvSpPr/>
          <p:nvPr/>
        </p:nvSpPr>
        <p:spPr>
          <a:xfrm rot="10800000">
            <a:off x="1311274" y="2288000"/>
            <a:ext cx="1706563" cy="963745"/>
          </a:xfrm>
          <a:prstGeom prst="arc">
            <a:avLst>
              <a:gd name="adj1" fmla="val 372095"/>
              <a:gd name="adj2" fmla="val 10364780"/>
            </a:avLst>
          </a:prstGeom>
          <a:noFill/>
          <a:ln>
            <a:solidFill>
              <a:srgbClr val="FF0000"/>
            </a:solidFill>
            <a:headEnd type="arrow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2" name="Rectangle 68"/>
          <p:cNvSpPr>
            <a:spLocks noChangeArrowheads="1"/>
          </p:cNvSpPr>
          <p:nvPr/>
        </p:nvSpPr>
        <p:spPr bwMode="auto">
          <a:xfrm>
            <a:off x="7553326" y="1465263"/>
            <a:ext cx="587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7cm</a:t>
            </a:r>
            <a:endParaRPr lang="en-IN" altLang="en-US" sz="1400" b="1" baseline="30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2982569" y="605712"/>
            <a:ext cx="4395671" cy="242607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400050" y="557892"/>
            <a:ext cx="79200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From </a:t>
            </a: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a point Q, the length of the tangent to a circle is 24 cm and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     the distance of Q from the centre is 25 cm. Find radius of the circle</a:t>
            </a:r>
          </a:p>
        </p:txBody>
      </p:sp>
      <p:grpSp>
        <p:nvGrpSpPr>
          <p:cNvPr id="102" name="Group 101"/>
          <p:cNvGrpSpPr>
            <a:grpSpLocks/>
          </p:cNvGrpSpPr>
          <p:nvPr/>
        </p:nvGrpSpPr>
        <p:grpSpPr bwMode="auto">
          <a:xfrm>
            <a:off x="3147292" y="1048508"/>
            <a:ext cx="2362184" cy="620713"/>
            <a:chOff x="7330245" y="3962435"/>
            <a:chExt cx="2362315" cy="620774"/>
          </a:xfrm>
        </p:grpSpPr>
        <p:sp>
          <p:nvSpPr>
            <p:cNvPr id="103" name="Rounded Rectangle 102"/>
            <p:cNvSpPr/>
            <p:nvPr/>
          </p:nvSpPr>
          <p:spPr>
            <a:xfrm>
              <a:off x="7330245" y="3962435"/>
              <a:ext cx="2362315" cy="62077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509" name="TextBox 173"/>
            <p:cNvSpPr txBox="1">
              <a:spLocks noChangeArrowheads="1"/>
            </p:cNvSpPr>
            <p:nvPr/>
          </p:nvSpPr>
          <p:spPr bwMode="auto">
            <a:xfrm>
              <a:off x="7363991" y="3970893"/>
              <a:ext cx="2328569" cy="584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Now, let us apply Pythagoras theorem</a:t>
              </a:r>
            </a:p>
          </p:txBody>
        </p:sp>
      </p:grpSp>
      <p:grpSp>
        <p:nvGrpSpPr>
          <p:cNvPr id="105" name="Group 104"/>
          <p:cNvGrpSpPr>
            <a:grpSpLocks/>
          </p:cNvGrpSpPr>
          <p:nvPr/>
        </p:nvGrpSpPr>
        <p:grpSpPr bwMode="auto">
          <a:xfrm>
            <a:off x="3195015" y="1033835"/>
            <a:ext cx="2110205" cy="391953"/>
            <a:chOff x="7463191" y="4041216"/>
            <a:chExt cx="2110325" cy="393198"/>
          </a:xfrm>
        </p:grpSpPr>
        <p:sp>
          <p:nvSpPr>
            <p:cNvPr id="106" name="Rounded Rectangle 105"/>
            <p:cNvSpPr/>
            <p:nvPr/>
          </p:nvSpPr>
          <p:spPr>
            <a:xfrm>
              <a:off x="7463191" y="4041216"/>
              <a:ext cx="2096440" cy="39319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505" name="TextBox 173"/>
            <p:cNvSpPr txBox="1">
              <a:spLocks noChangeArrowheads="1"/>
            </p:cNvSpPr>
            <p:nvPr/>
          </p:nvSpPr>
          <p:spPr bwMode="auto">
            <a:xfrm>
              <a:off x="7483036" y="4056626"/>
              <a:ext cx="2090480" cy="338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Consider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POQ</a:t>
              </a:r>
            </a:p>
          </p:txBody>
        </p:sp>
      </p:grpSp>
      <p:cxnSp>
        <p:nvCxnSpPr>
          <p:cNvPr id="108" name="Straight Connector 107"/>
          <p:cNvCxnSpPr/>
          <p:nvPr/>
        </p:nvCxnSpPr>
        <p:spPr bwMode="auto">
          <a:xfrm>
            <a:off x="5648325" y="1971675"/>
            <a:ext cx="2114550" cy="109538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 bwMode="auto">
          <a:xfrm flipH="1">
            <a:off x="5650614" y="1312135"/>
            <a:ext cx="1828053" cy="649658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 bwMode="auto">
          <a:xfrm rot="21480000">
            <a:off x="7499157" y="1299191"/>
            <a:ext cx="244807" cy="782490"/>
          </a:xfrm>
          <a:prstGeom prst="line">
            <a:avLst/>
          </a:prstGeom>
          <a:ln w="28575">
            <a:solidFill>
              <a:srgbClr val="0000FF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>
            <a:grpSpLocks/>
          </p:cNvGrpSpPr>
          <p:nvPr/>
        </p:nvGrpSpPr>
        <p:grpSpPr bwMode="auto">
          <a:xfrm>
            <a:off x="3578987" y="1760538"/>
            <a:ext cx="1818842" cy="525462"/>
            <a:chOff x="7804503" y="4467843"/>
            <a:chExt cx="1819148" cy="524989"/>
          </a:xfrm>
        </p:grpSpPr>
        <p:sp>
          <p:nvSpPr>
            <p:cNvPr id="114" name="Rounded Rectangle 113"/>
            <p:cNvSpPr/>
            <p:nvPr/>
          </p:nvSpPr>
          <p:spPr>
            <a:xfrm>
              <a:off x="7809931" y="4467843"/>
              <a:ext cx="1813720" cy="52498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5" name="TextBox 173"/>
            <p:cNvSpPr txBox="1">
              <a:spLocks noChangeArrowheads="1"/>
            </p:cNvSpPr>
            <p:nvPr/>
          </p:nvSpPr>
          <p:spPr bwMode="auto">
            <a:xfrm>
              <a:off x="7804503" y="4568093"/>
              <a:ext cx="1803905" cy="338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Observe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QPO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6" name="Group 115"/>
          <p:cNvGrpSpPr>
            <a:grpSpLocks/>
          </p:cNvGrpSpPr>
          <p:nvPr/>
        </p:nvGrpSpPr>
        <p:grpSpPr bwMode="auto">
          <a:xfrm>
            <a:off x="3656579" y="1741488"/>
            <a:ext cx="1669083" cy="525462"/>
            <a:chOff x="7866379" y="3864457"/>
            <a:chExt cx="1668351" cy="524989"/>
          </a:xfrm>
        </p:grpSpPr>
        <p:sp>
          <p:nvSpPr>
            <p:cNvPr id="117" name="Rounded Rectangle 116"/>
            <p:cNvSpPr/>
            <p:nvPr/>
          </p:nvSpPr>
          <p:spPr>
            <a:xfrm>
              <a:off x="7888706" y="3864457"/>
              <a:ext cx="1625680" cy="52498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8" name="TextBox 173"/>
            <p:cNvSpPr txBox="1">
              <a:spLocks noChangeArrowheads="1"/>
            </p:cNvSpPr>
            <p:nvPr/>
          </p:nvSpPr>
          <p:spPr bwMode="auto">
            <a:xfrm>
              <a:off x="7866379" y="3957448"/>
              <a:ext cx="1668351" cy="338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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QPO = 90º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9" name="Group 118"/>
          <p:cNvGrpSpPr>
            <a:grpSpLocks/>
          </p:cNvGrpSpPr>
          <p:nvPr/>
        </p:nvGrpSpPr>
        <p:grpSpPr bwMode="auto">
          <a:xfrm>
            <a:off x="3071812" y="2273052"/>
            <a:ext cx="3048000" cy="924072"/>
            <a:chOff x="7888706" y="3864457"/>
            <a:chExt cx="1625680" cy="923240"/>
          </a:xfrm>
        </p:grpSpPr>
        <p:sp>
          <p:nvSpPr>
            <p:cNvPr id="120" name="Rounded Rectangle 119"/>
            <p:cNvSpPr/>
            <p:nvPr/>
          </p:nvSpPr>
          <p:spPr>
            <a:xfrm>
              <a:off x="7888706" y="3864457"/>
              <a:ext cx="1625680" cy="91477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1" name="TextBox 173"/>
            <p:cNvSpPr txBox="1">
              <a:spLocks noChangeArrowheads="1"/>
            </p:cNvSpPr>
            <p:nvPr/>
          </p:nvSpPr>
          <p:spPr bwMode="auto">
            <a:xfrm>
              <a:off x="7919516" y="3957448"/>
              <a:ext cx="1523810" cy="830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We know that, radius is perpendicular to the tangent</a:t>
              </a:r>
            </a:p>
          </p:txBody>
        </p:sp>
      </p:grpSp>
      <p:sp>
        <p:nvSpPr>
          <p:cNvPr id="122" name="Rectangle 121"/>
          <p:cNvSpPr/>
          <p:nvPr/>
        </p:nvSpPr>
        <p:spPr bwMode="auto">
          <a:xfrm rot="20460000">
            <a:off x="7364825" y="1332214"/>
            <a:ext cx="149726" cy="15781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72800" name="Straight Connector 72799"/>
          <p:cNvCxnSpPr/>
          <p:nvPr/>
        </p:nvCxnSpPr>
        <p:spPr>
          <a:xfrm flipV="1">
            <a:off x="5636419" y="1304997"/>
            <a:ext cx="1845424" cy="654772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7483377" y="1296991"/>
            <a:ext cx="281879" cy="791365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11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2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 nodeType="clickPar">
                      <p:stCondLst>
                        <p:cond delay="indefinite"/>
                      </p:stCondLst>
                      <p:childTnLst>
                        <p:par>
                          <p:cTn id="3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 nodeType="clickPar">
                      <p:stCondLst>
                        <p:cond delay="indefinite"/>
                      </p:stCondLst>
                      <p:childTnLst>
                        <p:par>
                          <p:cTn id="3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 nodeType="clickPar">
                      <p:stCondLst>
                        <p:cond delay="indefinite"/>
                      </p:stCondLst>
                      <p:childTnLst>
                        <p:par>
                          <p:cTn id="4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 nodeType="clickPar">
                      <p:stCondLst>
                        <p:cond delay="indefinite"/>
                      </p:stCondLst>
                      <p:childTnLst>
                        <p:par>
                          <p:cTn id="4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 nodeType="clickPar">
                      <p:stCondLst>
                        <p:cond delay="indefinite"/>
                      </p:stCondLst>
                      <p:childTnLst>
                        <p:par>
                          <p:cTn id="4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 nodeType="clickPar">
                      <p:stCondLst>
                        <p:cond delay="indefinite"/>
                      </p:stCondLst>
                      <p:childTnLst>
                        <p:par>
                          <p:cTn id="4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 nodeType="clickPar">
                      <p:stCondLst>
                        <p:cond delay="indefinite"/>
                      </p:stCondLst>
                      <p:childTnLst>
                        <p:par>
                          <p:cTn id="4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500"/>
                            </p:stCondLst>
                            <p:childTnLst>
                              <p:par>
                                <p:cTn id="4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27" grpId="0"/>
      <p:bldP spid="5" grpId="0"/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4" grpId="0"/>
      <p:bldP spid="71722" grpId="0"/>
      <p:bldP spid="51" grpId="0"/>
      <p:bldP spid="52" grpId="0"/>
      <p:bldP spid="53" grpId="0"/>
      <p:bldP spid="54" grpId="0"/>
      <p:bldP spid="55" grpId="0"/>
      <p:bldP spid="93" grpId="0"/>
      <p:bldP spid="93" grpId="1"/>
      <p:bldP spid="89" grpId="0"/>
      <p:bldP spid="91" grpId="0" animBg="1"/>
      <p:bldP spid="91" grpId="1" animBg="1"/>
      <p:bldP spid="92" grpId="0"/>
      <p:bldP spid="71684" grpId="0" build="p"/>
      <p:bldP spid="122" grpId="0" animBg="1"/>
      <p:bldP spid="12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Introduction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 rot="20465533">
            <a:off x="6892507" y="1426184"/>
            <a:ext cx="1461935" cy="792539"/>
          </a:xfrm>
          <a:custGeom>
            <a:avLst/>
            <a:gdLst>
              <a:gd name="connsiteX0" fmla="*/ 0 w 1383077"/>
              <a:gd name="connsiteY0" fmla="*/ 730566 h 730566"/>
              <a:gd name="connsiteX1" fmla="*/ 0 w 1383077"/>
              <a:gd name="connsiteY1" fmla="*/ 0 h 730566"/>
              <a:gd name="connsiteX2" fmla="*/ 1383077 w 1383077"/>
              <a:gd name="connsiteY2" fmla="*/ 730566 h 730566"/>
              <a:gd name="connsiteX3" fmla="*/ 0 w 1383077"/>
              <a:gd name="connsiteY3" fmla="*/ 730566 h 730566"/>
              <a:gd name="connsiteX0" fmla="*/ 0 w 1383077"/>
              <a:gd name="connsiteY0" fmla="*/ 694496 h 694496"/>
              <a:gd name="connsiteX1" fmla="*/ 81577 w 1383077"/>
              <a:gd name="connsiteY1" fmla="*/ 0 h 694496"/>
              <a:gd name="connsiteX2" fmla="*/ 1383077 w 1383077"/>
              <a:gd name="connsiteY2" fmla="*/ 694496 h 694496"/>
              <a:gd name="connsiteX3" fmla="*/ 0 w 1383077"/>
              <a:gd name="connsiteY3" fmla="*/ 694496 h 694496"/>
              <a:gd name="connsiteX0" fmla="*/ 0 w 1361042"/>
              <a:gd name="connsiteY0" fmla="*/ 705739 h 705739"/>
              <a:gd name="connsiteX1" fmla="*/ 59542 w 1361042"/>
              <a:gd name="connsiteY1" fmla="*/ 0 h 705739"/>
              <a:gd name="connsiteX2" fmla="*/ 1361042 w 1361042"/>
              <a:gd name="connsiteY2" fmla="*/ 694496 h 705739"/>
              <a:gd name="connsiteX3" fmla="*/ 0 w 1361042"/>
              <a:gd name="connsiteY3" fmla="*/ 705739 h 705739"/>
              <a:gd name="connsiteX0" fmla="*/ 0 w 1361042"/>
              <a:gd name="connsiteY0" fmla="*/ 711752 h 711752"/>
              <a:gd name="connsiteX1" fmla="*/ 49613 w 1361042"/>
              <a:gd name="connsiteY1" fmla="*/ 0 h 711752"/>
              <a:gd name="connsiteX2" fmla="*/ 1361042 w 1361042"/>
              <a:gd name="connsiteY2" fmla="*/ 700509 h 711752"/>
              <a:gd name="connsiteX3" fmla="*/ 0 w 1361042"/>
              <a:gd name="connsiteY3" fmla="*/ 711752 h 711752"/>
              <a:gd name="connsiteX0" fmla="*/ 0 w 1352976"/>
              <a:gd name="connsiteY0" fmla="*/ 593272 h 700509"/>
              <a:gd name="connsiteX1" fmla="*/ 41547 w 1352976"/>
              <a:gd name="connsiteY1" fmla="*/ 0 h 700509"/>
              <a:gd name="connsiteX2" fmla="*/ 1352976 w 1352976"/>
              <a:gd name="connsiteY2" fmla="*/ 700509 h 700509"/>
              <a:gd name="connsiteX3" fmla="*/ 0 w 1352976"/>
              <a:gd name="connsiteY3" fmla="*/ 593272 h 700509"/>
              <a:gd name="connsiteX0" fmla="*/ 0 w 1079071"/>
              <a:gd name="connsiteY0" fmla="*/ 593272 h 593272"/>
              <a:gd name="connsiteX1" fmla="*/ 41547 w 1079071"/>
              <a:gd name="connsiteY1" fmla="*/ 0 h 593272"/>
              <a:gd name="connsiteX2" fmla="*/ 1079071 w 1079071"/>
              <a:gd name="connsiteY2" fmla="*/ 555899 h 593272"/>
              <a:gd name="connsiteX3" fmla="*/ 0 w 1079071"/>
              <a:gd name="connsiteY3" fmla="*/ 593272 h 593272"/>
              <a:gd name="connsiteX0" fmla="*/ 13032 w 1037524"/>
              <a:gd name="connsiteY0" fmla="*/ 584849 h 584849"/>
              <a:gd name="connsiteX1" fmla="*/ 0 w 1037524"/>
              <a:gd name="connsiteY1" fmla="*/ 0 h 584849"/>
              <a:gd name="connsiteX2" fmla="*/ 1037524 w 1037524"/>
              <a:gd name="connsiteY2" fmla="*/ 555899 h 584849"/>
              <a:gd name="connsiteX3" fmla="*/ 13032 w 1037524"/>
              <a:gd name="connsiteY3" fmla="*/ 584849 h 58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7524" h="584849">
                <a:moveTo>
                  <a:pt x="13032" y="584849"/>
                </a:moveTo>
                <a:lnTo>
                  <a:pt x="0" y="0"/>
                </a:lnTo>
                <a:lnTo>
                  <a:pt x="1037524" y="555899"/>
                </a:lnTo>
                <a:lnTo>
                  <a:pt x="13032" y="58484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32" name="Rectangle 131"/>
          <p:cNvSpPr/>
          <p:nvPr/>
        </p:nvSpPr>
        <p:spPr bwMode="auto">
          <a:xfrm rot="20280000">
            <a:off x="7049796" y="2267690"/>
            <a:ext cx="133350" cy="139700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 bwMode="auto">
          <a:xfrm rot="20340000">
            <a:off x="7055009" y="2270662"/>
            <a:ext cx="130723" cy="139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801526" y="680247"/>
            <a:ext cx="741743" cy="22628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4115480" y="423266"/>
            <a:ext cx="3638860" cy="24020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019800" y="908768"/>
            <a:ext cx="2669536" cy="1783639"/>
            <a:chOff x="6494845" y="1364046"/>
            <a:chExt cx="1876285" cy="1253631"/>
          </a:xfrm>
        </p:grpSpPr>
        <p:grpSp>
          <p:nvGrpSpPr>
            <p:cNvPr id="23666" name="Group 25"/>
            <p:cNvGrpSpPr>
              <a:grpSpLocks/>
            </p:cNvGrpSpPr>
            <p:nvPr/>
          </p:nvGrpSpPr>
          <p:grpSpPr bwMode="auto">
            <a:xfrm>
              <a:off x="6494845" y="1364046"/>
              <a:ext cx="1876285" cy="1253631"/>
              <a:chOff x="6641218" y="2954492"/>
              <a:chExt cx="1876163" cy="1253783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6641218" y="2954492"/>
                <a:ext cx="1100883" cy="110108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7164674" y="3478044"/>
                <a:ext cx="53971" cy="5398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7169028" y="3498683"/>
                <a:ext cx="1174620" cy="1689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7382603" y="3667681"/>
                <a:ext cx="961046" cy="35534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73" name="TextBox 24"/>
              <p:cNvSpPr txBox="1">
                <a:spLocks noChangeArrowheads="1"/>
              </p:cNvSpPr>
              <p:nvPr/>
            </p:nvSpPr>
            <p:spPr bwMode="auto">
              <a:xfrm>
                <a:off x="7021155" y="3304312"/>
                <a:ext cx="203960" cy="216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O</a:t>
                </a:r>
              </a:p>
            </p:txBody>
          </p:sp>
          <p:sp>
            <p:nvSpPr>
              <p:cNvPr id="23674" name="TextBox 77"/>
              <p:cNvSpPr txBox="1">
                <a:spLocks noChangeArrowheads="1"/>
              </p:cNvSpPr>
              <p:nvPr/>
            </p:nvSpPr>
            <p:spPr bwMode="auto">
              <a:xfrm>
                <a:off x="7232793" y="3991928"/>
                <a:ext cx="231319" cy="216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B</a:t>
                </a:r>
              </a:p>
            </p:txBody>
          </p:sp>
          <p:sp>
            <p:nvSpPr>
              <p:cNvPr id="23675" name="TextBox 78"/>
              <p:cNvSpPr txBox="1">
                <a:spLocks noChangeArrowheads="1"/>
              </p:cNvSpPr>
              <p:nvPr/>
            </p:nvSpPr>
            <p:spPr bwMode="auto">
              <a:xfrm>
                <a:off x="8308679" y="3554849"/>
                <a:ext cx="208702" cy="216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A</a:t>
                </a:r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>
              <a:off x="7045732" y="1909601"/>
              <a:ext cx="198914" cy="527056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/>
          <p:cNvSpPr/>
          <p:nvPr/>
        </p:nvSpPr>
        <p:spPr>
          <a:xfrm rot="20720892">
            <a:off x="6654820" y="1992342"/>
            <a:ext cx="215727" cy="221729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719864" y="2141298"/>
            <a:ext cx="418162" cy="293556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6799351" y="1677406"/>
            <a:ext cx="287249" cy="740555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 rot="20488026">
            <a:off x="7588752" y="2256856"/>
            <a:ext cx="369545" cy="150247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952931" y="2141298"/>
            <a:ext cx="418162" cy="293556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 rot="574065">
            <a:off x="7600580" y="1578255"/>
            <a:ext cx="361697" cy="150641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96390" y="2141298"/>
            <a:ext cx="435141" cy="293556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830346" y="666701"/>
            <a:ext cx="3072839" cy="24260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746125" y="1547569"/>
            <a:ext cx="1425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OBA = 90º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025525" y="2118214"/>
            <a:ext cx="6016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OA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592262" y="2118214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876425" y="2118214"/>
            <a:ext cx="5699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AB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439987" y="2118214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43187" y="2118214"/>
            <a:ext cx="5857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OB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457200" y="2520584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169987" y="2520584"/>
            <a:ext cx="409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5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592262" y="2520584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876425" y="2520584"/>
            <a:ext cx="4111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4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249487" y="2520584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452687" y="2520584"/>
            <a:ext cx="585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OB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57200" y="2834909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1143000" y="2834909"/>
            <a:ext cx="457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25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1592262" y="2834909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1914525" y="2834909"/>
            <a:ext cx="457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16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300287" y="2834909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503487" y="2834909"/>
            <a:ext cx="585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OB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457200" y="3126667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765175" y="3126667"/>
            <a:ext cx="457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25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087437" y="3126667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254125" y="3126667"/>
            <a:ext cx="457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16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592262" y="3126667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843087" y="3126667"/>
            <a:ext cx="585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OB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3168650" y="2119008"/>
            <a:ext cx="2776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[By Pythagoras theorem]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817687" y="3833396"/>
            <a:ext cx="3222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3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457200" y="3833396"/>
            <a:ext cx="36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114425" y="3833396"/>
            <a:ext cx="495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OB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592262" y="3833396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773113" y="914400"/>
            <a:ext cx="12080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Sol: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2125662" y="1547569"/>
            <a:ext cx="3733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[Radius is perpendicular to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the tangent]</a:t>
            </a: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6799655" y="1523624"/>
            <a:ext cx="1644902" cy="261948"/>
            <a:chOff x="6882707" y="1822859"/>
            <a:chExt cx="1643922" cy="261610"/>
          </a:xfrm>
        </p:grpSpPr>
        <p:cxnSp>
          <p:nvCxnSpPr>
            <p:cNvPr id="82" name="Straight Arrow Connector 81"/>
            <p:cNvCxnSpPr/>
            <p:nvPr/>
          </p:nvCxnSpPr>
          <p:spPr>
            <a:xfrm flipH="1" flipV="1">
              <a:off x="6882707" y="1824346"/>
              <a:ext cx="695930" cy="1025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8078576" y="1999220"/>
              <a:ext cx="448053" cy="619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63" name="TextBox 83"/>
            <p:cNvSpPr txBox="1">
              <a:spLocks noChangeArrowheads="1"/>
            </p:cNvSpPr>
            <p:nvPr/>
          </p:nvSpPr>
          <p:spPr bwMode="auto">
            <a:xfrm rot="300000">
              <a:off x="7615693" y="1822859"/>
              <a:ext cx="50045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 dirty="0" smtClean="0">
                  <a:solidFill>
                    <a:prstClr val="black"/>
                  </a:solidFill>
                  <a:latin typeface="Bookman Old Style" pitchFamily="18" charset="0"/>
                </a:rPr>
                <a:t>5cm</a:t>
              </a:r>
            </a:p>
          </p:txBody>
        </p:sp>
      </p:grpSp>
      <p:sp>
        <p:nvSpPr>
          <p:cNvPr id="23660" name="TextBox 86"/>
          <p:cNvSpPr txBox="1">
            <a:spLocks noChangeArrowheads="1"/>
          </p:cNvSpPr>
          <p:nvPr/>
        </p:nvSpPr>
        <p:spPr bwMode="auto">
          <a:xfrm rot="20368499">
            <a:off x="7519666" y="2193543"/>
            <a:ext cx="515104" cy="2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4cm</a:t>
            </a: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788010" y="1277938"/>
            <a:ext cx="12009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In 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OBA, 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 rot="-899855">
            <a:off x="6606728" y="1912879"/>
            <a:ext cx="3369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?</a:t>
            </a:r>
          </a:p>
        </p:txBody>
      </p:sp>
      <p:sp>
        <p:nvSpPr>
          <p:cNvPr id="84" name="Arc 83"/>
          <p:cNvSpPr/>
          <p:nvPr/>
        </p:nvSpPr>
        <p:spPr>
          <a:xfrm rot="10800000">
            <a:off x="1282700" y="2707082"/>
            <a:ext cx="906462" cy="624962"/>
          </a:xfrm>
          <a:prstGeom prst="arc">
            <a:avLst>
              <a:gd name="adj1" fmla="val 919517"/>
              <a:gd name="adj2" fmla="val 10192226"/>
            </a:avLst>
          </a:prstGeom>
          <a:noFill/>
          <a:ln>
            <a:solidFill>
              <a:srgbClr val="FF0000"/>
            </a:solidFill>
            <a:headEnd type="arrow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25212" y="4274818"/>
            <a:ext cx="3097696" cy="3064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457200" y="4257675"/>
            <a:ext cx="36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03" name="Rectangle 45"/>
          <p:cNvSpPr>
            <a:spLocks noChangeArrowheads="1"/>
          </p:cNvSpPr>
          <p:nvPr/>
        </p:nvSpPr>
        <p:spPr bwMode="auto">
          <a:xfrm>
            <a:off x="954087" y="4248150"/>
            <a:ext cx="3113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The radius of circle is 3cm.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2125662" y="3833396"/>
            <a:ext cx="2323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[Taking square root]</a:t>
            </a:r>
            <a:endParaRPr lang="en-IN" altLang="en-US" sz="1600" b="1" baseline="30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15" name="Straight Connector 114"/>
          <p:cNvCxnSpPr/>
          <p:nvPr/>
        </p:nvCxnSpPr>
        <p:spPr bwMode="auto">
          <a:xfrm>
            <a:off x="6796985" y="1687706"/>
            <a:ext cx="1648220" cy="235653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 bwMode="auto">
          <a:xfrm flipV="1">
            <a:off x="7077731" y="1923359"/>
            <a:ext cx="1369377" cy="510849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1263039" y="419760"/>
            <a:ext cx="2075687" cy="24260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2904303" y="682240"/>
            <a:ext cx="839155" cy="22055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77867" name="Rectangle 93"/>
          <p:cNvSpPr>
            <a:spLocks noChangeArrowheads="1"/>
          </p:cNvSpPr>
          <p:nvPr/>
        </p:nvSpPr>
        <p:spPr bwMode="auto">
          <a:xfrm>
            <a:off x="463695" y="361950"/>
            <a:ext cx="7800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The length of a tangent from a point A at distance 5 cm from the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centre of the circle is 4 cm. Find the radius of the circle. 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94829" y="904338"/>
            <a:ext cx="2458101" cy="720628"/>
            <a:chOff x="7282284" y="3920098"/>
            <a:chExt cx="2458235" cy="720704"/>
          </a:xfrm>
        </p:grpSpPr>
        <p:sp>
          <p:nvSpPr>
            <p:cNvPr id="99" name="Rounded Rectangle 98"/>
            <p:cNvSpPr/>
            <p:nvPr/>
          </p:nvSpPr>
          <p:spPr>
            <a:xfrm>
              <a:off x="7282284" y="3920098"/>
              <a:ext cx="2458235" cy="72070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3657" name="TextBox 173"/>
            <p:cNvSpPr txBox="1">
              <a:spLocks noChangeArrowheads="1"/>
            </p:cNvSpPr>
            <p:nvPr/>
          </p:nvSpPr>
          <p:spPr bwMode="auto">
            <a:xfrm>
              <a:off x="7366228" y="3970893"/>
              <a:ext cx="2337496" cy="584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Now, let us apply Pythagoras theorem</a:t>
              </a:r>
            </a:p>
          </p:txBody>
        </p:sp>
      </p:grpSp>
      <p:grpSp>
        <p:nvGrpSpPr>
          <p:cNvPr id="101" name="Group 100"/>
          <p:cNvGrpSpPr>
            <a:grpSpLocks/>
          </p:cNvGrpSpPr>
          <p:nvPr/>
        </p:nvGrpSpPr>
        <p:grpSpPr bwMode="auto">
          <a:xfrm>
            <a:off x="2046495" y="976327"/>
            <a:ext cx="2601913" cy="534647"/>
            <a:chOff x="7227247" y="3907215"/>
            <a:chExt cx="2602056" cy="534702"/>
          </a:xfrm>
        </p:grpSpPr>
        <p:sp>
          <p:nvSpPr>
            <p:cNvPr id="102" name="Rounded Rectangle 101"/>
            <p:cNvSpPr/>
            <p:nvPr/>
          </p:nvSpPr>
          <p:spPr>
            <a:xfrm>
              <a:off x="7341939" y="3907215"/>
              <a:ext cx="2338926" cy="53470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3653" name="TextBox 173"/>
            <p:cNvSpPr txBox="1">
              <a:spLocks noChangeArrowheads="1"/>
            </p:cNvSpPr>
            <p:nvPr/>
          </p:nvSpPr>
          <p:spPr bwMode="auto">
            <a:xfrm>
              <a:off x="7227247" y="3970893"/>
              <a:ext cx="2602056" cy="33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Consider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OBA</a:t>
              </a:r>
            </a:p>
          </p:txBody>
        </p:sp>
      </p:grp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457200" y="3453984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1127125" y="3453984"/>
            <a:ext cx="5854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OB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1592262" y="3453984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1888878" y="3453984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9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110" name="Group 109"/>
          <p:cNvGrpSpPr>
            <a:grpSpLocks/>
          </p:cNvGrpSpPr>
          <p:nvPr/>
        </p:nvGrpSpPr>
        <p:grpSpPr bwMode="auto">
          <a:xfrm>
            <a:off x="2667337" y="983764"/>
            <a:ext cx="1524476" cy="394787"/>
            <a:chOff x="7919516" y="3929735"/>
            <a:chExt cx="1523810" cy="394432"/>
          </a:xfrm>
        </p:grpSpPr>
        <p:sp>
          <p:nvSpPr>
            <p:cNvPr id="113" name="Rounded Rectangle 112"/>
            <p:cNvSpPr/>
            <p:nvPr/>
          </p:nvSpPr>
          <p:spPr>
            <a:xfrm>
              <a:off x="7954984" y="3929735"/>
              <a:ext cx="1477891" cy="39443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4" name="TextBox 173"/>
            <p:cNvSpPr txBox="1">
              <a:spLocks noChangeArrowheads="1"/>
            </p:cNvSpPr>
            <p:nvPr/>
          </p:nvSpPr>
          <p:spPr bwMode="auto">
            <a:xfrm>
              <a:off x="7919516" y="3957448"/>
              <a:ext cx="1523810" cy="338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OBA = 90º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5" name="Group 124"/>
          <p:cNvGrpSpPr>
            <a:grpSpLocks/>
          </p:cNvGrpSpPr>
          <p:nvPr/>
        </p:nvGrpSpPr>
        <p:grpSpPr bwMode="auto">
          <a:xfrm>
            <a:off x="2218739" y="1413535"/>
            <a:ext cx="2472881" cy="924072"/>
            <a:chOff x="7741786" y="3864457"/>
            <a:chExt cx="1762992" cy="923240"/>
          </a:xfrm>
        </p:grpSpPr>
        <p:sp>
          <p:nvSpPr>
            <p:cNvPr id="127" name="Rounded Rectangle 126"/>
            <p:cNvSpPr/>
            <p:nvPr/>
          </p:nvSpPr>
          <p:spPr>
            <a:xfrm>
              <a:off x="7744397" y="3864457"/>
              <a:ext cx="1760381" cy="91477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8" name="TextBox 173"/>
            <p:cNvSpPr txBox="1">
              <a:spLocks noChangeArrowheads="1"/>
            </p:cNvSpPr>
            <p:nvPr/>
          </p:nvSpPr>
          <p:spPr bwMode="auto">
            <a:xfrm>
              <a:off x="7741786" y="3957448"/>
              <a:ext cx="1756616" cy="830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We know that, radius is perpendicular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to the tangent</a:t>
              </a:r>
            </a:p>
          </p:txBody>
        </p:sp>
      </p:grpSp>
      <p:grpSp>
        <p:nvGrpSpPr>
          <p:cNvPr id="129" name="Group 128"/>
          <p:cNvGrpSpPr>
            <a:grpSpLocks/>
          </p:cNvGrpSpPr>
          <p:nvPr/>
        </p:nvGrpSpPr>
        <p:grpSpPr bwMode="auto">
          <a:xfrm>
            <a:off x="2529463" y="946150"/>
            <a:ext cx="1800225" cy="376237"/>
            <a:chOff x="7699103" y="3935358"/>
            <a:chExt cx="1800283" cy="375568"/>
          </a:xfrm>
        </p:grpSpPr>
        <p:sp>
          <p:nvSpPr>
            <p:cNvPr id="130" name="Rounded Rectangle 129"/>
            <p:cNvSpPr/>
            <p:nvPr/>
          </p:nvSpPr>
          <p:spPr>
            <a:xfrm>
              <a:off x="7699103" y="3935359"/>
              <a:ext cx="1800283" cy="375567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1" name="TextBox 173"/>
            <p:cNvSpPr txBox="1">
              <a:spLocks noChangeArrowheads="1"/>
            </p:cNvSpPr>
            <p:nvPr/>
          </p:nvSpPr>
          <p:spPr bwMode="auto">
            <a:xfrm>
              <a:off x="7725580" y="3935358"/>
              <a:ext cx="1717874" cy="338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Observe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OBA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34" name="Straight Connector 133"/>
          <p:cNvCxnSpPr>
            <a:stCxn id="30" idx="0"/>
          </p:cNvCxnSpPr>
          <p:nvPr/>
        </p:nvCxnSpPr>
        <p:spPr bwMode="auto">
          <a:xfrm flipV="1">
            <a:off x="7077731" y="1928713"/>
            <a:ext cx="1366795" cy="499544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 bwMode="auto">
          <a:xfrm>
            <a:off x="6806253" y="1697963"/>
            <a:ext cx="280347" cy="748114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400651" y="1898054"/>
            <a:ext cx="61316" cy="61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68"/>
          <p:cNvSpPr>
            <a:spLocks noChangeArrowheads="1"/>
          </p:cNvSpPr>
          <p:nvPr/>
        </p:nvSpPr>
        <p:spPr bwMode="auto">
          <a:xfrm>
            <a:off x="6420711" y="1929108"/>
            <a:ext cx="6957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3cm</a:t>
            </a:r>
            <a:endParaRPr lang="en-IN" altLang="en-US" sz="1400" b="1" baseline="30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9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5" presetClass="emph" presetSubtype="0" repeatCount="4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3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 nodeType="clickPar">
                      <p:stCondLst>
                        <p:cond delay="indefinite"/>
                      </p:stCondLst>
                      <p:childTnLst>
                        <p:par>
                          <p:cTn id="3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 nodeType="clickPar">
                      <p:stCondLst>
                        <p:cond delay="indefinite"/>
                      </p:stCondLst>
                      <p:childTnLst>
                        <p:par>
                          <p:cTn id="3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 nodeType="clickPar">
                      <p:stCondLst>
                        <p:cond delay="indefinite"/>
                      </p:stCondLst>
                      <p:childTnLst>
                        <p:par>
                          <p:cTn id="4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 nodeType="clickPar">
                      <p:stCondLst>
                        <p:cond delay="indefinite"/>
                      </p:stCondLst>
                      <p:childTnLst>
                        <p:par>
                          <p:cTn id="4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 nodeType="clickPar">
                      <p:stCondLst>
                        <p:cond delay="indefinite"/>
                      </p:stCondLst>
                      <p:childTnLst>
                        <p:par>
                          <p:cTn id="4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2" grpId="1" animBg="1"/>
      <p:bldP spid="132" grpId="2" animBg="1"/>
      <p:bldP spid="133" grpId="0" animBg="1"/>
      <p:bldP spid="33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6" grpId="0"/>
      <p:bldP spid="67" grpId="0"/>
      <p:bldP spid="68" grpId="0"/>
      <p:bldP spid="69" grpId="0"/>
      <p:bldP spid="93" grpId="0"/>
      <p:bldP spid="23660" grpId="0"/>
      <p:bldP spid="96" grpId="0"/>
      <p:bldP spid="106" grpId="0"/>
      <p:bldP spid="106" grpId="1"/>
      <p:bldP spid="84" grpId="0" animBg="1"/>
      <p:bldP spid="84" grpId="1" animBg="1"/>
      <p:bldP spid="100" grpId="0"/>
      <p:bldP spid="103" grpId="0"/>
      <p:bldP spid="109" grpId="0"/>
      <p:bldP spid="77867" grpId="0" build="p"/>
      <p:bldP spid="122" grpId="0"/>
      <p:bldP spid="123" grpId="0"/>
      <p:bldP spid="124" grpId="0"/>
      <p:bldP spid="126" grpId="0"/>
      <p:bldP spid="6" grpId="0" animBg="1"/>
      <p:bldP spid="6" grpId="1" animBg="1"/>
      <p:bldP spid="6" grpId="2" animBg="1"/>
      <p:bldP spid="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3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304800" y="35464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Sums based 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Theorem – Radius is perpendicular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to the tangent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ounded Rectangle 126"/>
          <p:cNvSpPr/>
          <p:nvPr/>
        </p:nvSpPr>
        <p:spPr>
          <a:xfrm>
            <a:off x="810664" y="2991088"/>
            <a:ext cx="710472" cy="271476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1794848" y="2049955"/>
            <a:ext cx="675954" cy="271476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Isosceles Triangle 3"/>
          <p:cNvSpPr/>
          <p:nvPr/>
        </p:nvSpPr>
        <p:spPr bwMode="auto">
          <a:xfrm>
            <a:off x="6820113" y="1001873"/>
            <a:ext cx="565971" cy="1097946"/>
          </a:xfrm>
          <a:custGeom>
            <a:avLst/>
            <a:gdLst>
              <a:gd name="connsiteX0" fmla="*/ 0 w 853798"/>
              <a:gd name="connsiteY0" fmla="*/ 684207 h 684207"/>
              <a:gd name="connsiteX1" fmla="*/ 426899 w 853798"/>
              <a:gd name="connsiteY1" fmla="*/ 0 h 684207"/>
              <a:gd name="connsiteX2" fmla="*/ 853798 w 853798"/>
              <a:gd name="connsiteY2" fmla="*/ 684207 h 684207"/>
              <a:gd name="connsiteX3" fmla="*/ 0 w 853798"/>
              <a:gd name="connsiteY3" fmla="*/ 684207 h 684207"/>
              <a:gd name="connsiteX0" fmla="*/ 0 w 996347"/>
              <a:gd name="connsiteY0" fmla="*/ 409539 h 684207"/>
              <a:gd name="connsiteX1" fmla="*/ 569448 w 996347"/>
              <a:gd name="connsiteY1" fmla="*/ 0 h 684207"/>
              <a:gd name="connsiteX2" fmla="*/ 996347 w 996347"/>
              <a:gd name="connsiteY2" fmla="*/ 684207 h 684207"/>
              <a:gd name="connsiteX3" fmla="*/ 0 w 996347"/>
              <a:gd name="connsiteY3" fmla="*/ 409539 h 684207"/>
              <a:gd name="connsiteX0" fmla="*/ 0 w 569448"/>
              <a:gd name="connsiteY0" fmla="*/ 409539 h 1077086"/>
              <a:gd name="connsiteX1" fmla="*/ 569448 w 569448"/>
              <a:gd name="connsiteY1" fmla="*/ 0 h 1077086"/>
              <a:gd name="connsiteX2" fmla="*/ 22842 w 569448"/>
              <a:gd name="connsiteY2" fmla="*/ 1077086 h 1077086"/>
              <a:gd name="connsiteX3" fmla="*/ 0 w 569448"/>
              <a:gd name="connsiteY3" fmla="*/ 409539 h 1077086"/>
              <a:gd name="connsiteX0" fmla="*/ 0 w 555541"/>
              <a:gd name="connsiteY0" fmla="*/ 419969 h 1077086"/>
              <a:gd name="connsiteX1" fmla="*/ 555541 w 555541"/>
              <a:gd name="connsiteY1" fmla="*/ 0 h 1077086"/>
              <a:gd name="connsiteX2" fmla="*/ 8935 w 555541"/>
              <a:gd name="connsiteY2" fmla="*/ 1077086 h 1077086"/>
              <a:gd name="connsiteX3" fmla="*/ 0 w 555541"/>
              <a:gd name="connsiteY3" fmla="*/ 419969 h 1077086"/>
              <a:gd name="connsiteX0" fmla="*/ 0 w 555541"/>
              <a:gd name="connsiteY0" fmla="*/ 388678 h 1077086"/>
              <a:gd name="connsiteX1" fmla="*/ 555541 w 555541"/>
              <a:gd name="connsiteY1" fmla="*/ 0 h 1077086"/>
              <a:gd name="connsiteX2" fmla="*/ 8935 w 555541"/>
              <a:gd name="connsiteY2" fmla="*/ 1077086 h 1077086"/>
              <a:gd name="connsiteX3" fmla="*/ 0 w 555541"/>
              <a:gd name="connsiteY3" fmla="*/ 388678 h 1077086"/>
              <a:gd name="connsiteX0" fmla="*/ 0 w 555541"/>
              <a:gd name="connsiteY0" fmla="*/ 402585 h 1090993"/>
              <a:gd name="connsiteX1" fmla="*/ 555541 w 555541"/>
              <a:gd name="connsiteY1" fmla="*/ 0 h 1090993"/>
              <a:gd name="connsiteX2" fmla="*/ 8935 w 555541"/>
              <a:gd name="connsiteY2" fmla="*/ 1090993 h 1090993"/>
              <a:gd name="connsiteX3" fmla="*/ 0 w 555541"/>
              <a:gd name="connsiteY3" fmla="*/ 402585 h 1090993"/>
              <a:gd name="connsiteX0" fmla="*/ 0 w 565971"/>
              <a:gd name="connsiteY0" fmla="*/ 402585 h 1090993"/>
              <a:gd name="connsiteX1" fmla="*/ 565971 w 565971"/>
              <a:gd name="connsiteY1" fmla="*/ 0 h 1090993"/>
              <a:gd name="connsiteX2" fmla="*/ 8935 w 565971"/>
              <a:gd name="connsiteY2" fmla="*/ 1090993 h 1090993"/>
              <a:gd name="connsiteX3" fmla="*/ 0 w 565971"/>
              <a:gd name="connsiteY3" fmla="*/ 402585 h 1090993"/>
              <a:gd name="connsiteX0" fmla="*/ 0 w 555540"/>
              <a:gd name="connsiteY0" fmla="*/ 402585 h 1090993"/>
              <a:gd name="connsiteX1" fmla="*/ 555540 w 555540"/>
              <a:gd name="connsiteY1" fmla="*/ 0 h 1090993"/>
              <a:gd name="connsiteX2" fmla="*/ 8935 w 555540"/>
              <a:gd name="connsiteY2" fmla="*/ 1090993 h 1090993"/>
              <a:gd name="connsiteX3" fmla="*/ 0 w 555540"/>
              <a:gd name="connsiteY3" fmla="*/ 402585 h 1090993"/>
              <a:gd name="connsiteX0" fmla="*/ 0 w 555540"/>
              <a:gd name="connsiteY0" fmla="*/ 402585 h 1090993"/>
              <a:gd name="connsiteX1" fmla="*/ 555540 w 555540"/>
              <a:gd name="connsiteY1" fmla="*/ 0 h 1090993"/>
              <a:gd name="connsiteX2" fmla="*/ 22842 w 555540"/>
              <a:gd name="connsiteY2" fmla="*/ 1090993 h 1090993"/>
              <a:gd name="connsiteX3" fmla="*/ 0 w 555540"/>
              <a:gd name="connsiteY3" fmla="*/ 402585 h 1090993"/>
              <a:gd name="connsiteX0" fmla="*/ 0 w 555540"/>
              <a:gd name="connsiteY0" fmla="*/ 402585 h 1090993"/>
              <a:gd name="connsiteX1" fmla="*/ 555540 w 555540"/>
              <a:gd name="connsiteY1" fmla="*/ 0 h 1090993"/>
              <a:gd name="connsiteX2" fmla="*/ 5458 w 555540"/>
              <a:gd name="connsiteY2" fmla="*/ 1090993 h 1090993"/>
              <a:gd name="connsiteX3" fmla="*/ 0 w 555540"/>
              <a:gd name="connsiteY3" fmla="*/ 402585 h 1090993"/>
              <a:gd name="connsiteX0" fmla="*/ 0 w 555540"/>
              <a:gd name="connsiteY0" fmla="*/ 402585 h 1097947"/>
              <a:gd name="connsiteX1" fmla="*/ 555540 w 555540"/>
              <a:gd name="connsiteY1" fmla="*/ 0 h 1097947"/>
              <a:gd name="connsiteX2" fmla="*/ 22842 w 555540"/>
              <a:gd name="connsiteY2" fmla="*/ 1097947 h 1097947"/>
              <a:gd name="connsiteX3" fmla="*/ 0 w 555540"/>
              <a:gd name="connsiteY3" fmla="*/ 402585 h 1097947"/>
              <a:gd name="connsiteX0" fmla="*/ 0 w 555540"/>
              <a:gd name="connsiteY0" fmla="*/ 402585 h 1087516"/>
              <a:gd name="connsiteX1" fmla="*/ 555540 w 555540"/>
              <a:gd name="connsiteY1" fmla="*/ 0 h 1087516"/>
              <a:gd name="connsiteX2" fmla="*/ 5458 w 555540"/>
              <a:gd name="connsiteY2" fmla="*/ 1087516 h 1087516"/>
              <a:gd name="connsiteX3" fmla="*/ 0 w 555540"/>
              <a:gd name="connsiteY3" fmla="*/ 402585 h 1087516"/>
              <a:gd name="connsiteX0" fmla="*/ 0 w 555540"/>
              <a:gd name="connsiteY0" fmla="*/ 402585 h 1087516"/>
              <a:gd name="connsiteX1" fmla="*/ 555540 w 555540"/>
              <a:gd name="connsiteY1" fmla="*/ 0 h 1087516"/>
              <a:gd name="connsiteX2" fmla="*/ 5458 w 555540"/>
              <a:gd name="connsiteY2" fmla="*/ 1087516 h 1087516"/>
              <a:gd name="connsiteX3" fmla="*/ 0 w 555540"/>
              <a:gd name="connsiteY3" fmla="*/ 402585 h 1087516"/>
              <a:gd name="connsiteX0" fmla="*/ 0 w 555540"/>
              <a:gd name="connsiteY0" fmla="*/ 402585 h 1097946"/>
              <a:gd name="connsiteX1" fmla="*/ 555540 w 555540"/>
              <a:gd name="connsiteY1" fmla="*/ 0 h 1097946"/>
              <a:gd name="connsiteX2" fmla="*/ 15888 w 555540"/>
              <a:gd name="connsiteY2" fmla="*/ 1097946 h 1097946"/>
              <a:gd name="connsiteX3" fmla="*/ 0 w 555540"/>
              <a:gd name="connsiteY3" fmla="*/ 402585 h 1097946"/>
              <a:gd name="connsiteX0" fmla="*/ 0 w 565971"/>
              <a:gd name="connsiteY0" fmla="*/ 402585 h 1097946"/>
              <a:gd name="connsiteX1" fmla="*/ 565971 w 565971"/>
              <a:gd name="connsiteY1" fmla="*/ 0 h 1097946"/>
              <a:gd name="connsiteX2" fmla="*/ 15888 w 565971"/>
              <a:gd name="connsiteY2" fmla="*/ 1097946 h 1097946"/>
              <a:gd name="connsiteX3" fmla="*/ 0 w 565971"/>
              <a:gd name="connsiteY3" fmla="*/ 402585 h 109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971" h="1097946">
                <a:moveTo>
                  <a:pt x="0" y="402585"/>
                </a:moveTo>
                <a:lnTo>
                  <a:pt x="565971" y="0"/>
                </a:lnTo>
                <a:cubicBezTo>
                  <a:pt x="382610" y="362505"/>
                  <a:pt x="213156" y="745871"/>
                  <a:pt x="15888" y="1097946"/>
                </a:cubicBezTo>
                <a:cubicBezTo>
                  <a:pt x="14069" y="868477"/>
                  <a:pt x="1819" y="632054"/>
                  <a:pt x="0" y="402585"/>
                </a:cubicBezTo>
                <a:close/>
              </a:path>
            </a:pathLst>
          </a:custGeom>
          <a:solidFill>
            <a:srgbClr val="FFC000"/>
          </a:solidFill>
          <a:ln w="1905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Arc 57"/>
          <p:cNvSpPr/>
          <p:nvPr/>
        </p:nvSpPr>
        <p:spPr>
          <a:xfrm rot="20567134">
            <a:off x="6583907" y="1847935"/>
            <a:ext cx="439359" cy="347246"/>
          </a:xfrm>
          <a:prstGeom prst="arc">
            <a:avLst>
              <a:gd name="adj1" fmla="val 17513087"/>
              <a:gd name="adj2" fmla="val 199261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>
            <a:off x="6590468" y="1844257"/>
            <a:ext cx="474967" cy="474967"/>
          </a:xfrm>
          <a:prstGeom prst="arc">
            <a:avLst>
              <a:gd name="adj1" fmla="val 17851589"/>
              <a:gd name="adj2" fmla="val 0"/>
            </a:avLst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c 58"/>
          <p:cNvSpPr/>
          <p:nvPr/>
        </p:nvSpPr>
        <p:spPr>
          <a:xfrm rot="11552968">
            <a:off x="7192174" y="953619"/>
            <a:ext cx="171836" cy="262285"/>
          </a:xfrm>
          <a:custGeom>
            <a:avLst/>
            <a:gdLst>
              <a:gd name="connsiteX0" fmla="*/ 295307 w 457200"/>
              <a:gd name="connsiteY0" fmla="*/ 7557 h 347246"/>
              <a:gd name="connsiteX1" fmla="*/ 416137 w 457200"/>
              <a:gd name="connsiteY1" fmla="*/ 74341 h 347246"/>
              <a:gd name="connsiteX2" fmla="*/ 228600 w 457200"/>
              <a:gd name="connsiteY2" fmla="*/ 173623 h 347246"/>
              <a:gd name="connsiteX3" fmla="*/ 295307 w 457200"/>
              <a:gd name="connsiteY3" fmla="*/ 7557 h 347246"/>
              <a:gd name="connsiteX0" fmla="*/ 295307 w 457200"/>
              <a:gd name="connsiteY0" fmla="*/ 7557 h 347246"/>
              <a:gd name="connsiteX1" fmla="*/ 416137 w 457200"/>
              <a:gd name="connsiteY1" fmla="*/ 74341 h 347246"/>
              <a:gd name="connsiteX0" fmla="*/ 41207 w 162037"/>
              <a:gd name="connsiteY0" fmla="*/ 0 h 237385"/>
              <a:gd name="connsiteX1" fmla="*/ 162037 w 162037"/>
              <a:gd name="connsiteY1" fmla="*/ 66784 h 237385"/>
              <a:gd name="connsiteX2" fmla="*/ 0 w 162037"/>
              <a:gd name="connsiteY2" fmla="*/ 237385 h 237385"/>
              <a:gd name="connsiteX3" fmla="*/ 41207 w 162037"/>
              <a:gd name="connsiteY3" fmla="*/ 0 h 237385"/>
              <a:gd name="connsiteX0" fmla="*/ 41207 w 162037"/>
              <a:gd name="connsiteY0" fmla="*/ 0 h 237385"/>
              <a:gd name="connsiteX1" fmla="*/ 162037 w 162037"/>
              <a:gd name="connsiteY1" fmla="*/ 66784 h 237385"/>
              <a:gd name="connsiteX0" fmla="*/ 53801 w 174631"/>
              <a:gd name="connsiteY0" fmla="*/ 0 h 252689"/>
              <a:gd name="connsiteX1" fmla="*/ 174631 w 174631"/>
              <a:gd name="connsiteY1" fmla="*/ 66784 h 252689"/>
              <a:gd name="connsiteX2" fmla="*/ 12594 w 174631"/>
              <a:gd name="connsiteY2" fmla="*/ 237385 h 252689"/>
              <a:gd name="connsiteX3" fmla="*/ 15425 w 174631"/>
              <a:gd name="connsiteY3" fmla="*/ 215416 h 252689"/>
              <a:gd name="connsiteX4" fmla="*/ 53801 w 174631"/>
              <a:gd name="connsiteY4" fmla="*/ 0 h 252689"/>
              <a:gd name="connsiteX0" fmla="*/ 53801 w 174631"/>
              <a:gd name="connsiteY0" fmla="*/ 0 h 252689"/>
              <a:gd name="connsiteX1" fmla="*/ 174631 w 174631"/>
              <a:gd name="connsiteY1" fmla="*/ 66784 h 252689"/>
              <a:gd name="connsiteX0" fmla="*/ 53801 w 174631"/>
              <a:gd name="connsiteY0" fmla="*/ 0 h 252689"/>
              <a:gd name="connsiteX1" fmla="*/ 174631 w 174631"/>
              <a:gd name="connsiteY1" fmla="*/ 66784 h 252689"/>
              <a:gd name="connsiteX2" fmla="*/ 12594 w 174631"/>
              <a:gd name="connsiteY2" fmla="*/ 237385 h 252689"/>
              <a:gd name="connsiteX3" fmla="*/ 15425 w 174631"/>
              <a:gd name="connsiteY3" fmla="*/ 215416 h 252689"/>
              <a:gd name="connsiteX4" fmla="*/ 53801 w 174631"/>
              <a:gd name="connsiteY4" fmla="*/ 0 h 252689"/>
              <a:gd name="connsiteX0" fmla="*/ 53801 w 174631"/>
              <a:gd name="connsiteY0" fmla="*/ 0 h 252689"/>
              <a:gd name="connsiteX1" fmla="*/ 174631 w 174631"/>
              <a:gd name="connsiteY1" fmla="*/ 66784 h 252689"/>
              <a:gd name="connsiteX0" fmla="*/ 52672 w 173502"/>
              <a:gd name="connsiteY0" fmla="*/ 0 h 251594"/>
              <a:gd name="connsiteX1" fmla="*/ 173502 w 173502"/>
              <a:gd name="connsiteY1" fmla="*/ 66784 h 251594"/>
              <a:gd name="connsiteX2" fmla="*/ 11465 w 173502"/>
              <a:gd name="connsiteY2" fmla="*/ 237385 h 251594"/>
              <a:gd name="connsiteX3" fmla="*/ 18619 w 173502"/>
              <a:gd name="connsiteY3" fmla="*/ 211901 h 251594"/>
              <a:gd name="connsiteX4" fmla="*/ 52672 w 173502"/>
              <a:gd name="connsiteY4" fmla="*/ 0 h 251594"/>
              <a:gd name="connsiteX0" fmla="*/ 52672 w 173502"/>
              <a:gd name="connsiteY0" fmla="*/ 0 h 251594"/>
              <a:gd name="connsiteX1" fmla="*/ 173502 w 173502"/>
              <a:gd name="connsiteY1" fmla="*/ 66784 h 251594"/>
              <a:gd name="connsiteX0" fmla="*/ 52672 w 173502"/>
              <a:gd name="connsiteY0" fmla="*/ 0 h 251594"/>
              <a:gd name="connsiteX1" fmla="*/ 173502 w 173502"/>
              <a:gd name="connsiteY1" fmla="*/ 66784 h 251594"/>
              <a:gd name="connsiteX2" fmla="*/ 11465 w 173502"/>
              <a:gd name="connsiteY2" fmla="*/ 237385 h 251594"/>
              <a:gd name="connsiteX3" fmla="*/ 18619 w 173502"/>
              <a:gd name="connsiteY3" fmla="*/ 211901 h 251594"/>
              <a:gd name="connsiteX4" fmla="*/ 52672 w 173502"/>
              <a:gd name="connsiteY4" fmla="*/ 0 h 251594"/>
              <a:gd name="connsiteX0" fmla="*/ 52672 w 173502"/>
              <a:gd name="connsiteY0" fmla="*/ 0 h 251594"/>
              <a:gd name="connsiteX1" fmla="*/ 165494 w 173502"/>
              <a:gd name="connsiteY1" fmla="*/ 63687 h 251594"/>
              <a:gd name="connsiteX0" fmla="*/ 52672 w 167301"/>
              <a:gd name="connsiteY0" fmla="*/ 0 h 251594"/>
              <a:gd name="connsiteX1" fmla="*/ 167301 w 167301"/>
              <a:gd name="connsiteY1" fmla="*/ 60846 h 251594"/>
              <a:gd name="connsiteX2" fmla="*/ 11465 w 167301"/>
              <a:gd name="connsiteY2" fmla="*/ 237385 h 251594"/>
              <a:gd name="connsiteX3" fmla="*/ 18619 w 167301"/>
              <a:gd name="connsiteY3" fmla="*/ 211901 h 251594"/>
              <a:gd name="connsiteX4" fmla="*/ 52672 w 167301"/>
              <a:gd name="connsiteY4" fmla="*/ 0 h 251594"/>
              <a:gd name="connsiteX0" fmla="*/ 52672 w 167301"/>
              <a:gd name="connsiteY0" fmla="*/ 0 h 251594"/>
              <a:gd name="connsiteX1" fmla="*/ 165494 w 167301"/>
              <a:gd name="connsiteY1" fmla="*/ 63687 h 251594"/>
              <a:gd name="connsiteX0" fmla="*/ 57207 w 171836"/>
              <a:gd name="connsiteY0" fmla="*/ 0 h 262285"/>
              <a:gd name="connsiteX1" fmla="*/ 171836 w 171836"/>
              <a:gd name="connsiteY1" fmla="*/ 60846 h 262285"/>
              <a:gd name="connsiteX2" fmla="*/ 16000 w 171836"/>
              <a:gd name="connsiteY2" fmla="*/ 237385 h 262285"/>
              <a:gd name="connsiteX3" fmla="*/ 9215 w 171836"/>
              <a:gd name="connsiteY3" fmla="*/ 236959 h 262285"/>
              <a:gd name="connsiteX4" fmla="*/ 57207 w 171836"/>
              <a:gd name="connsiteY4" fmla="*/ 0 h 262285"/>
              <a:gd name="connsiteX0" fmla="*/ 57207 w 171836"/>
              <a:gd name="connsiteY0" fmla="*/ 0 h 262285"/>
              <a:gd name="connsiteX1" fmla="*/ 170029 w 171836"/>
              <a:gd name="connsiteY1" fmla="*/ 63687 h 2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1836" h="262285" stroke="0" extrusionOk="0">
                <a:moveTo>
                  <a:pt x="57207" y="0"/>
                </a:moveTo>
                <a:cubicBezTo>
                  <a:pt x="106197" y="11352"/>
                  <a:pt x="142547" y="28932"/>
                  <a:pt x="171836" y="60846"/>
                </a:cubicBezTo>
                <a:lnTo>
                  <a:pt x="16000" y="237385"/>
                </a:lnTo>
                <a:cubicBezTo>
                  <a:pt x="-10488" y="264274"/>
                  <a:pt x="2347" y="276523"/>
                  <a:pt x="9215" y="236959"/>
                </a:cubicBezTo>
                <a:cubicBezTo>
                  <a:pt x="16083" y="197395"/>
                  <a:pt x="55314" y="34177"/>
                  <a:pt x="57207" y="0"/>
                </a:cubicBezTo>
                <a:close/>
              </a:path>
              <a:path w="171836" h="262285" fill="none">
                <a:moveTo>
                  <a:pt x="57207" y="0"/>
                </a:moveTo>
                <a:cubicBezTo>
                  <a:pt x="106197" y="11352"/>
                  <a:pt x="140740" y="31773"/>
                  <a:pt x="170029" y="63687"/>
                </a:cubicBezTo>
              </a:path>
            </a:pathLst>
          </a:cu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Arc 116"/>
          <p:cNvSpPr/>
          <p:nvPr/>
        </p:nvSpPr>
        <p:spPr>
          <a:xfrm rot="20567134">
            <a:off x="6787751" y="1834401"/>
            <a:ext cx="174484" cy="235674"/>
          </a:xfrm>
          <a:custGeom>
            <a:avLst/>
            <a:gdLst>
              <a:gd name="connsiteX0" fmla="*/ 286152 w 439359"/>
              <a:gd name="connsiteY0" fmla="*/ 8139 h 347246"/>
              <a:gd name="connsiteX1" fmla="*/ 387374 w 439359"/>
              <a:gd name="connsiteY1" fmla="*/ 61467 h 347246"/>
              <a:gd name="connsiteX2" fmla="*/ 219680 w 439359"/>
              <a:gd name="connsiteY2" fmla="*/ 173623 h 347246"/>
              <a:gd name="connsiteX3" fmla="*/ 286152 w 439359"/>
              <a:gd name="connsiteY3" fmla="*/ 8139 h 347246"/>
              <a:gd name="connsiteX0" fmla="*/ 286152 w 439359"/>
              <a:gd name="connsiteY0" fmla="*/ 8139 h 347246"/>
              <a:gd name="connsiteX1" fmla="*/ 387374 w 439359"/>
              <a:gd name="connsiteY1" fmla="*/ 61467 h 347246"/>
              <a:gd name="connsiteX0" fmla="*/ 73262 w 174484"/>
              <a:gd name="connsiteY0" fmla="*/ 0 h 235674"/>
              <a:gd name="connsiteX1" fmla="*/ 174484 w 174484"/>
              <a:gd name="connsiteY1" fmla="*/ 53328 h 235674"/>
              <a:gd name="connsiteX2" fmla="*/ 0 w 174484"/>
              <a:gd name="connsiteY2" fmla="*/ 235674 h 235674"/>
              <a:gd name="connsiteX3" fmla="*/ 73262 w 174484"/>
              <a:gd name="connsiteY3" fmla="*/ 0 h 235674"/>
              <a:gd name="connsiteX0" fmla="*/ 73262 w 174484"/>
              <a:gd name="connsiteY0" fmla="*/ 0 h 235674"/>
              <a:gd name="connsiteX1" fmla="*/ 174484 w 174484"/>
              <a:gd name="connsiteY1" fmla="*/ 53328 h 235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484" h="235674" stroke="0" extrusionOk="0">
                <a:moveTo>
                  <a:pt x="73262" y="0"/>
                </a:moveTo>
                <a:cubicBezTo>
                  <a:pt x="112682" y="9891"/>
                  <a:pt x="147768" y="28376"/>
                  <a:pt x="174484" y="53328"/>
                </a:cubicBezTo>
                <a:lnTo>
                  <a:pt x="0" y="235674"/>
                </a:lnTo>
                <a:cubicBezTo>
                  <a:pt x="22157" y="180513"/>
                  <a:pt x="51105" y="55161"/>
                  <a:pt x="73262" y="0"/>
                </a:cubicBezTo>
                <a:close/>
              </a:path>
              <a:path w="174484" h="235674" fill="none">
                <a:moveTo>
                  <a:pt x="73262" y="0"/>
                </a:moveTo>
                <a:cubicBezTo>
                  <a:pt x="112682" y="9891"/>
                  <a:pt x="147768" y="28376"/>
                  <a:pt x="174484" y="53328"/>
                </a:cubicBezTo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807940" y="2518305"/>
            <a:ext cx="1669656" cy="271476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821866" y="3364685"/>
            <a:ext cx="710472" cy="271476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3125457" y="3331146"/>
            <a:ext cx="29005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[angle addition property]</a:t>
            </a:r>
            <a:endParaRPr lang="en-I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9" name="Arc 58"/>
          <p:cNvSpPr/>
          <p:nvPr/>
        </p:nvSpPr>
        <p:spPr>
          <a:xfrm rot="11552968">
            <a:off x="7196703" y="965656"/>
            <a:ext cx="167301" cy="251594"/>
          </a:xfrm>
          <a:custGeom>
            <a:avLst/>
            <a:gdLst>
              <a:gd name="connsiteX0" fmla="*/ 295307 w 457200"/>
              <a:gd name="connsiteY0" fmla="*/ 7557 h 347246"/>
              <a:gd name="connsiteX1" fmla="*/ 416137 w 457200"/>
              <a:gd name="connsiteY1" fmla="*/ 74341 h 347246"/>
              <a:gd name="connsiteX2" fmla="*/ 228600 w 457200"/>
              <a:gd name="connsiteY2" fmla="*/ 173623 h 347246"/>
              <a:gd name="connsiteX3" fmla="*/ 295307 w 457200"/>
              <a:gd name="connsiteY3" fmla="*/ 7557 h 347246"/>
              <a:gd name="connsiteX0" fmla="*/ 295307 w 457200"/>
              <a:gd name="connsiteY0" fmla="*/ 7557 h 347246"/>
              <a:gd name="connsiteX1" fmla="*/ 416137 w 457200"/>
              <a:gd name="connsiteY1" fmla="*/ 74341 h 347246"/>
              <a:gd name="connsiteX0" fmla="*/ 41207 w 162037"/>
              <a:gd name="connsiteY0" fmla="*/ 0 h 237385"/>
              <a:gd name="connsiteX1" fmla="*/ 162037 w 162037"/>
              <a:gd name="connsiteY1" fmla="*/ 66784 h 237385"/>
              <a:gd name="connsiteX2" fmla="*/ 0 w 162037"/>
              <a:gd name="connsiteY2" fmla="*/ 237385 h 237385"/>
              <a:gd name="connsiteX3" fmla="*/ 41207 w 162037"/>
              <a:gd name="connsiteY3" fmla="*/ 0 h 237385"/>
              <a:gd name="connsiteX0" fmla="*/ 41207 w 162037"/>
              <a:gd name="connsiteY0" fmla="*/ 0 h 237385"/>
              <a:gd name="connsiteX1" fmla="*/ 162037 w 162037"/>
              <a:gd name="connsiteY1" fmla="*/ 66784 h 237385"/>
              <a:gd name="connsiteX0" fmla="*/ 53801 w 174631"/>
              <a:gd name="connsiteY0" fmla="*/ 0 h 252689"/>
              <a:gd name="connsiteX1" fmla="*/ 174631 w 174631"/>
              <a:gd name="connsiteY1" fmla="*/ 66784 h 252689"/>
              <a:gd name="connsiteX2" fmla="*/ 12594 w 174631"/>
              <a:gd name="connsiteY2" fmla="*/ 237385 h 252689"/>
              <a:gd name="connsiteX3" fmla="*/ 15425 w 174631"/>
              <a:gd name="connsiteY3" fmla="*/ 215416 h 252689"/>
              <a:gd name="connsiteX4" fmla="*/ 53801 w 174631"/>
              <a:gd name="connsiteY4" fmla="*/ 0 h 252689"/>
              <a:gd name="connsiteX0" fmla="*/ 53801 w 174631"/>
              <a:gd name="connsiteY0" fmla="*/ 0 h 252689"/>
              <a:gd name="connsiteX1" fmla="*/ 174631 w 174631"/>
              <a:gd name="connsiteY1" fmla="*/ 66784 h 252689"/>
              <a:gd name="connsiteX0" fmla="*/ 53801 w 174631"/>
              <a:gd name="connsiteY0" fmla="*/ 0 h 252689"/>
              <a:gd name="connsiteX1" fmla="*/ 174631 w 174631"/>
              <a:gd name="connsiteY1" fmla="*/ 66784 h 252689"/>
              <a:gd name="connsiteX2" fmla="*/ 12594 w 174631"/>
              <a:gd name="connsiteY2" fmla="*/ 237385 h 252689"/>
              <a:gd name="connsiteX3" fmla="*/ 15425 w 174631"/>
              <a:gd name="connsiteY3" fmla="*/ 215416 h 252689"/>
              <a:gd name="connsiteX4" fmla="*/ 53801 w 174631"/>
              <a:gd name="connsiteY4" fmla="*/ 0 h 252689"/>
              <a:gd name="connsiteX0" fmla="*/ 53801 w 174631"/>
              <a:gd name="connsiteY0" fmla="*/ 0 h 252689"/>
              <a:gd name="connsiteX1" fmla="*/ 174631 w 174631"/>
              <a:gd name="connsiteY1" fmla="*/ 66784 h 252689"/>
              <a:gd name="connsiteX0" fmla="*/ 52672 w 173502"/>
              <a:gd name="connsiteY0" fmla="*/ 0 h 251594"/>
              <a:gd name="connsiteX1" fmla="*/ 173502 w 173502"/>
              <a:gd name="connsiteY1" fmla="*/ 66784 h 251594"/>
              <a:gd name="connsiteX2" fmla="*/ 11465 w 173502"/>
              <a:gd name="connsiteY2" fmla="*/ 237385 h 251594"/>
              <a:gd name="connsiteX3" fmla="*/ 18619 w 173502"/>
              <a:gd name="connsiteY3" fmla="*/ 211901 h 251594"/>
              <a:gd name="connsiteX4" fmla="*/ 52672 w 173502"/>
              <a:gd name="connsiteY4" fmla="*/ 0 h 251594"/>
              <a:gd name="connsiteX0" fmla="*/ 52672 w 173502"/>
              <a:gd name="connsiteY0" fmla="*/ 0 h 251594"/>
              <a:gd name="connsiteX1" fmla="*/ 173502 w 173502"/>
              <a:gd name="connsiteY1" fmla="*/ 66784 h 251594"/>
              <a:gd name="connsiteX0" fmla="*/ 52672 w 173502"/>
              <a:gd name="connsiteY0" fmla="*/ 0 h 251594"/>
              <a:gd name="connsiteX1" fmla="*/ 173502 w 173502"/>
              <a:gd name="connsiteY1" fmla="*/ 66784 h 251594"/>
              <a:gd name="connsiteX2" fmla="*/ 11465 w 173502"/>
              <a:gd name="connsiteY2" fmla="*/ 237385 h 251594"/>
              <a:gd name="connsiteX3" fmla="*/ 18619 w 173502"/>
              <a:gd name="connsiteY3" fmla="*/ 211901 h 251594"/>
              <a:gd name="connsiteX4" fmla="*/ 52672 w 173502"/>
              <a:gd name="connsiteY4" fmla="*/ 0 h 251594"/>
              <a:gd name="connsiteX0" fmla="*/ 52672 w 173502"/>
              <a:gd name="connsiteY0" fmla="*/ 0 h 251594"/>
              <a:gd name="connsiteX1" fmla="*/ 165494 w 173502"/>
              <a:gd name="connsiteY1" fmla="*/ 63687 h 251594"/>
              <a:gd name="connsiteX0" fmla="*/ 52672 w 167301"/>
              <a:gd name="connsiteY0" fmla="*/ 0 h 251594"/>
              <a:gd name="connsiteX1" fmla="*/ 167301 w 167301"/>
              <a:gd name="connsiteY1" fmla="*/ 60846 h 251594"/>
              <a:gd name="connsiteX2" fmla="*/ 11465 w 167301"/>
              <a:gd name="connsiteY2" fmla="*/ 237385 h 251594"/>
              <a:gd name="connsiteX3" fmla="*/ 18619 w 167301"/>
              <a:gd name="connsiteY3" fmla="*/ 211901 h 251594"/>
              <a:gd name="connsiteX4" fmla="*/ 52672 w 167301"/>
              <a:gd name="connsiteY4" fmla="*/ 0 h 251594"/>
              <a:gd name="connsiteX0" fmla="*/ 52672 w 167301"/>
              <a:gd name="connsiteY0" fmla="*/ 0 h 251594"/>
              <a:gd name="connsiteX1" fmla="*/ 165494 w 167301"/>
              <a:gd name="connsiteY1" fmla="*/ 63687 h 25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301" h="251594" stroke="0" extrusionOk="0">
                <a:moveTo>
                  <a:pt x="52672" y="0"/>
                </a:moveTo>
                <a:cubicBezTo>
                  <a:pt x="101662" y="11352"/>
                  <a:pt x="138012" y="28932"/>
                  <a:pt x="167301" y="60846"/>
                </a:cubicBezTo>
                <a:lnTo>
                  <a:pt x="11465" y="237385"/>
                </a:lnTo>
                <a:cubicBezTo>
                  <a:pt x="-15023" y="264274"/>
                  <a:pt x="11751" y="251465"/>
                  <a:pt x="18619" y="211901"/>
                </a:cubicBezTo>
                <a:cubicBezTo>
                  <a:pt x="25487" y="172337"/>
                  <a:pt x="50779" y="34177"/>
                  <a:pt x="52672" y="0"/>
                </a:cubicBezTo>
                <a:close/>
              </a:path>
              <a:path w="167301" h="251594" fill="none">
                <a:moveTo>
                  <a:pt x="52672" y="0"/>
                </a:moveTo>
                <a:cubicBezTo>
                  <a:pt x="101662" y="11352"/>
                  <a:pt x="136205" y="31773"/>
                  <a:pt x="165494" y="63687"/>
                </a:cubicBezTo>
              </a:path>
            </a:pathLst>
          </a:cu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64738" y="538085"/>
            <a:ext cx="3402462" cy="221742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15805" y="305595"/>
            <a:ext cx="2736267" cy="221742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01933" y="295689"/>
            <a:ext cx="2933649" cy="221742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93"/>
          <p:cNvSpPr>
            <a:spLocks noChangeArrowheads="1"/>
          </p:cNvSpPr>
          <p:nvPr/>
        </p:nvSpPr>
        <p:spPr bwMode="auto">
          <a:xfrm>
            <a:off x="506412" y="234950"/>
            <a:ext cx="7113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/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O is the centre of the circle and BCD is tangent to it at C. </a:t>
            </a:r>
          </a:p>
          <a:p>
            <a:pPr marL="285750" indent="-285750"/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prove that 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BAC + 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ACD = 90º.</a:t>
            </a:r>
            <a:endParaRPr lang="en-US" alt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586187" y="714095"/>
            <a:ext cx="2948213" cy="1705255"/>
            <a:chOff x="5319686" y="1047750"/>
            <a:chExt cx="2948213" cy="1705255"/>
          </a:xfrm>
        </p:grpSpPr>
        <p:sp>
          <p:nvSpPr>
            <p:cNvPr id="4" name="Oval 3"/>
            <p:cNvSpPr/>
            <p:nvPr/>
          </p:nvSpPr>
          <p:spPr bwMode="auto">
            <a:xfrm>
              <a:off x="5870077" y="1047750"/>
              <a:ext cx="1371600" cy="1371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 rot="16200000">
              <a:off x="6942019" y="1093470"/>
              <a:ext cx="0" cy="2651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5607170" y="1322070"/>
              <a:ext cx="1509910" cy="10972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 bwMode="auto">
            <a:xfrm flipH="1" flipV="1">
              <a:off x="6533017" y="1710690"/>
              <a:ext cx="45720" cy="45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004523" y="2131135"/>
              <a:ext cx="555241" cy="283316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319686" y="2254084"/>
              <a:ext cx="34350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406986" y="2397239"/>
              <a:ext cx="34350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C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772400" y="2414451"/>
              <a:ext cx="34350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D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 flipH="1" flipV="1">
              <a:off x="7905322" y="2394897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344726" y="1421891"/>
              <a:ext cx="34350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O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661022" y="1927279"/>
              <a:ext cx="34350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>
                  <a:solidFill>
                    <a:srgbClr val="000000"/>
                  </a:solidFill>
                  <a:latin typeface="Bookman Old Style" pitchFamily="18" charset="0"/>
                </a:rPr>
                <a:t>P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070600" y="1047750"/>
              <a:ext cx="34350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A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6571922" y="1330787"/>
              <a:ext cx="545158" cy="1092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 bwMode="auto">
          <a:xfrm>
            <a:off x="6144331" y="715519"/>
            <a:ext cx="1371600" cy="1371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609576" y="1090749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O</a:t>
            </a:r>
            <a:endParaRPr lang="en-I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16200000">
            <a:off x="7207943" y="752463"/>
            <a:ext cx="0" cy="2651760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57200" y="819150"/>
            <a:ext cx="16594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Construction: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981200" y="819150"/>
            <a:ext cx="1905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Draw 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Bookman Old Style" pitchFamily="18" charset="0"/>
              </a:rPr>
              <a:t>seg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OC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27952" y="1400445"/>
            <a:ext cx="2046" cy="6852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71525" y="1242596"/>
            <a:ext cx="8130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Proof: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575603" y="1242596"/>
            <a:ext cx="11352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In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OCA,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3206695" y="1653552"/>
            <a:ext cx="1865275" cy="423955"/>
            <a:chOff x="7572567" y="4071841"/>
            <a:chExt cx="1865378" cy="423998"/>
          </a:xfrm>
        </p:grpSpPr>
        <p:sp>
          <p:nvSpPr>
            <p:cNvPr id="39" name="Rounded Rectangle 38"/>
            <p:cNvSpPr/>
            <p:nvPr/>
          </p:nvSpPr>
          <p:spPr>
            <a:xfrm>
              <a:off x="7572567" y="4071841"/>
              <a:ext cx="1865378" cy="42399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0" name="TextBox 173"/>
            <p:cNvSpPr txBox="1">
              <a:spLocks noChangeArrowheads="1"/>
            </p:cNvSpPr>
            <p:nvPr/>
          </p:nvSpPr>
          <p:spPr bwMode="auto">
            <a:xfrm>
              <a:off x="7576825" y="4095140"/>
              <a:ext cx="1852227" cy="33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Consider </a:t>
              </a:r>
              <a:r>
                <a:rPr 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OCA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119128" y="1614071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OC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1512115" y="1614071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1730666" y="1614071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OA 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389128" y="1614071"/>
            <a:ext cx="2463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[radii of same circle]</a:t>
            </a:r>
            <a:endParaRPr lang="en-I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447675" y="2016416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758002" y="2016416"/>
            <a:ext cx="838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OCA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512115" y="201641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730666" y="2016416"/>
            <a:ext cx="8471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OAC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57" name="Arc 56"/>
          <p:cNvSpPr/>
          <p:nvPr/>
        </p:nvSpPr>
        <p:spPr>
          <a:xfrm rot="11552968">
            <a:off x="7185963" y="970584"/>
            <a:ext cx="174595" cy="246130"/>
          </a:xfrm>
          <a:custGeom>
            <a:avLst/>
            <a:gdLst>
              <a:gd name="connsiteX0" fmla="*/ 295307 w 457200"/>
              <a:gd name="connsiteY0" fmla="*/ 7557 h 347246"/>
              <a:gd name="connsiteX1" fmla="*/ 416137 w 457200"/>
              <a:gd name="connsiteY1" fmla="*/ 74341 h 347246"/>
              <a:gd name="connsiteX2" fmla="*/ 228600 w 457200"/>
              <a:gd name="connsiteY2" fmla="*/ 173623 h 347246"/>
              <a:gd name="connsiteX3" fmla="*/ 295307 w 457200"/>
              <a:gd name="connsiteY3" fmla="*/ 7557 h 347246"/>
              <a:gd name="connsiteX0" fmla="*/ 295307 w 457200"/>
              <a:gd name="connsiteY0" fmla="*/ 7557 h 347246"/>
              <a:gd name="connsiteX1" fmla="*/ 416137 w 457200"/>
              <a:gd name="connsiteY1" fmla="*/ 74341 h 347246"/>
              <a:gd name="connsiteX0" fmla="*/ 53765 w 174595"/>
              <a:gd name="connsiteY0" fmla="*/ 0 h 246130"/>
              <a:gd name="connsiteX1" fmla="*/ 174595 w 174595"/>
              <a:gd name="connsiteY1" fmla="*/ 66784 h 246130"/>
              <a:gd name="connsiteX2" fmla="*/ 0 w 174595"/>
              <a:gd name="connsiteY2" fmla="*/ 246130 h 246130"/>
              <a:gd name="connsiteX3" fmla="*/ 53765 w 174595"/>
              <a:gd name="connsiteY3" fmla="*/ 0 h 246130"/>
              <a:gd name="connsiteX0" fmla="*/ 53765 w 174595"/>
              <a:gd name="connsiteY0" fmla="*/ 0 h 246130"/>
              <a:gd name="connsiteX1" fmla="*/ 174595 w 174595"/>
              <a:gd name="connsiteY1" fmla="*/ 66784 h 24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595" h="246130" stroke="0" extrusionOk="0">
                <a:moveTo>
                  <a:pt x="53765" y="0"/>
                </a:moveTo>
                <a:cubicBezTo>
                  <a:pt x="102755" y="11352"/>
                  <a:pt x="145306" y="34870"/>
                  <a:pt x="174595" y="66784"/>
                </a:cubicBezTo>
                <a:lnTo>
                  <a:pt x="0" y="246130"/>
                </a:lnTo>
                <a:cubicBezTo>
                  <a:pt x="22236" y="190775"/>
                  <a:pt x="31529" y="55355"/>
                  <a:pt x="53765" y="0"/>
                </a:cubicBezTo>
                <a:close/>
              </a:path>
              <a:path w="174595" h="246130" fill="none">
                <a:moveTo>
                  <a:pt x="53765" y="0"/>
                </a:moveTo>
                <a:cubicBezTo>
                  <a:pt x="102755" y="11352"/>
                  <a:pt x="145306" y="34870"/>
                  <a:pt x="174595" y="66784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2389128" y="2016416"/>
            <a:ext cx="37056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[Angle opposite to equal sides] </a:t>
            </a:r>
            <a:endParaRPr lang="en-IN" altLang="en-US" sz="1600" b="1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447675" y="2484766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58002" y="2484766"/>
            <a:ext cx="838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OCA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512115" y="248476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730666" y="2484766"/>
            <a:ext cx="8471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BAC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2590800" y="2484766"/>
            <a:ext cx="6364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…(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Bookman Old Style" pitchFamily="18" charset="0"/>
              </a:rPr>
              <a:t>i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)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3125457" y="2499896"/>
            <a:ext cx="14102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[B - O - A]</a:t>
            </a:r>
            <a:endParaRPr lang="en-IN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2526942" y="2075889"/>
            <a:ext cx="3072527" cy="620712"/>
            <a:chOff x="7533656" y="4077168"/>
            <a:chExt cx="1938563" cy="620775"/>
          </a:xfrm>
        </p:grpSpPr>
        <p:sp>
          <p:nvSpPr>
            <p:cNvPr id="69" name="Rounded Rectangle 68"/>
            <p:cNvSpPr/>
            <p:nvPr/>
          </p:nvSpPr>
          <p:spPr>
            <a:xfrm>
              <a:off x="7585665" y="4077168"/>
              <a:ext cx="1839181" cy="620775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0" name="TextBox 173"/>
            <p:cNvSpPr txBox="1">
              <a:spLocks noChangeArrowheads="1"/>
            </p:cNvSpPr>
            <p:nvPr/>
          </p:nvSpPr>
          <p:spPr bwMode="auto">
            <a:xfrm>
              <a:off x="7533656" y="4095140"/>
              <a:ext cx="1938563" cy="584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We know that, radius is perpendicular to tangent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71" name="Straight Connector 70"/>
          <p:cNvCxnSpPr/>
          <p:nvPr/>
        </p:nvCxnSpPr>
        <p:spPr>
          <a:xfrm>
            <a:off x="6831806" y="2077244"/>
            <a:ext cx="1704210" cy="263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824761" y="1397062"/>
            <a:ext cx="2046" cy="685250"/>
          </a:xfrm>
          <a:prstGeom prst="line">
            <a:avLst/>
          </a:prstGeom>
          <a:ln w="19050">
            <a:solidFill>
              <a:srgbClr val="0000FF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758002" y="2948024"/>
            <a:ext cx="838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OCD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1512115" y="2948024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1730666" y="2948024"/>
            <a:ext cx="8471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90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0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3125457" y="2948024"/>
            <a:ext cx="44691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radius is perpendicular to the tangent]</a:t>
            </a:r>
            <a:endParaRPr lang="en-I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447675" y="3331146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758002" y="3331146"/>
            <a:ext cx="838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OCA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1512115" y="333114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1730666" y="3331146"/>
            <a:ext cx="8471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ACD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2394284" y="333114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2622883" y="3331146"/>
            <a:ext cx="6185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90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0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447675" y="3746618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758002" y="3746618"/>
            <a:ext cx="838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BAC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512115" y="3746618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1730666" y="3746618"/>
            <a:ext cx="8471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ACD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2385314" y="3746618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2613913" y="3746618"/>
            <a:ext cx="6185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90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0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3125457" y="3746618"/>
            <a:ext cx="11519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[from (</a:t>
            </a:r>
            <a:r>
              <a:rPr lang="en-US" altLang="en-US" sz="1600" b="1" dirty="0" err="1" smtClean="0">
                <a:solidFill>
                  <a:srgbClr val="FF0000"/>
                </a:solidFill>
                <a:latin typeface="Bookman Old Style" pitchFamily="18" charset="0"/>
              </a:rPr>
              <a:t>i</a:t>
            </a: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)]</a:t>
            </a:r>
            <a:endParaRPr lang="en-IN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101" name="Group 100"/>
          <p:cNvGrpSpPr>
            <a:grpSpLocks/>
          </p:cNvGrpSpPr>
          <p:nvPr/>
        </p:nvGrpSpPr>
        <p:grpSpPr bwMode="auto">
          <a:xfrm>
            <a:off x="3332519" y="1495187"/>
            <a:ext cx="1818842" cy="525462"/>
            <a:chOff x="7804503" y="3841618"/>
            <a:chExt cx="1819148" cy="524989"/>
          </a:xfrm>
        </p:grpSpPr>
        <p:sp>
          <p:nvSpPr>
            <p:cNvPr id="102" name="Rounded Rectangle 101"/>
            <p:cNvSpPr/>
            <p:nvPr/>
          </p:nvSpPr>
          <p:spPr>
            <a:xfrm>
              <a:off x="7809931" y="3841618"/>
              <a:ext cx="1813720" cy="52498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3" name="TextBox 173"/>
            <p:cNvSpPr txBox="1">
              <a:spLocks noChangeArrowheads="1"/>
            </p:cNvSpPr>
            <p:nvPr/>
          </p:nvSpPr>
          <p:spPr bwMode="auto">
            <a:xfrm>
              <a:off x="7804503" y="3932071"/>
              <a:ext cx="1803905" cy="338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Observe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OCD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4" name="Group 103"/>
          <p:cNvGrpSpPr>
            <a:grpSpLocks/>
          </p:cNvGrpSpPr>
          <p:nvPr/>
        </p:nvGrpSpPr>
        <p:grpSpPr bwMode="auto">
          <a:xfrm>
            <a:off x="3271659" y="1582150"/>
            <a:ext cx="1743252" cy="525462"/>
            <a:chOff x="7817961" y="3864457"/>
            <a:chExt cx="1742492" cy="524989"/>
          </a:xfrm>
        </p:grpSpPr>
        <p:sp>
          <p:nvSpPr>
            <p:cNvPr id="105" name="Rounded Rectangle 104"/>
            <p:cNvSpPr/>
            <p:nvPr/>
          </p:nvSpPr>
          <p:spPr>
            <a:xfrm>
              <a:off x="7888706" y="3864457"/>
              <a:ext cx="1625680" cy="52498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6" name="TextBox 173"/>
            <p:cNvSpPr txBox="1">
              <a:spLocks noChangeArrowheads="1"/>
            </p:cNvSpPr>
            <p:nvPr/>
          </p:nvSpPr>
          <p:spPr bwMode="auto">
            <a:xfrm>
              <a:off x="7817961" y="3957448"/>
              <a:ext cx="1742492" cy="338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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OCD = 90º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4" name="Oval 93"/>
          <p:cNvSpPr/>
          <p:nvPr/>
        </p:nvSpPr>
        <p:spPr>
          <a:xfrm>
            <a:off x="6796550" y="2053504"/>
            <a:ext cx="61316" cy="61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838423" y="994330"/>
            <a:ext cx="543918" cy="1090732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2722309" y="2170115"/>
            <a:ext cx="3110236" cy="477693"/>
            <a:chOff x="7804502" y="3865481"/>
            <a:chExt cx="3110760" cy="477263"/>
          </a:xfrm>
        </p:grpSpPr>
        <p:sp>
          <p:nvSpPr>
            <p:cNvPr id="97" name="Rounded Rectangle 96"/>
            <p:cNvSpPr/>
            <p:nvPr/>
          </p:nvSpPr>
          <p:spPr>
            <a:xfrm>
              <a:off x="8009246" y="3865481"/>
              <a:ext cx="2693366" cy="47726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8" name="TextBox 173"/>
            <p:cNvSpPr txBox="1">
              <a:spLocks noChangeArrowheads="1"/>
            </p:cNvSpPr>
            <p:nvPr/>
          </p:nvSpPr>
          <p:spPr bwMode="auto">
            <a:xfrm>
              <a:off x="7804502" y="3932071"/>
              <a:ext cx="3110760" cy="338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Let us draw radius OC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74321" y="1168779"/>
            <a:ext cx="332185" cy="563837"/>
            <a:chOff x="6774321" y="1168779"/>
            <a:chExt cx="332185" cy="563837"/>
          </a:xfrm>
        </p:grpSpPr>
        <p:grpSp>
          <p:nvGrpSpPr>
            <p:cNvPr id="109" name="Group 108"/>
            <p:cNvGrpSpPr/>
            <p:nvPr/>
          </p:nvGrpSpPr>
          <p:grpSpPr>
            <a:xfrm>
              <a:off x="7008424" y="1168779"/>
              <a:ext cx="98082" cy="109538"/>
              <a:chOff x="6517031" y="-323850"/>
              <a:chExt cx="98082" cy="109538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6542364" y="-323850"/>
                <a:ext cx="72749" cy="904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517031" y="-304799"/>
                <a:ext cx="72749" cy="904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 rot="18455668">
              <a:off x="6780049" y="1628806"/>
              <a:ext cx="98082" cy="109538"/>
              <a:chOff x="6517031" y="-323850"/>
              <a:chExt cx="98082" cy="109538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6542364" y="-323850"/>
                <a:ext cx="72749" cy="904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6517031" y="-304799"/>
                <a:ext cx="72749" cy="904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" name="Rectangle 106"/>
          <p:cNvSpPr/>
          <p:nvPr/>
        </p:nvSpPr>
        <p:spPr bwMode="auto">
          <a:xfrm>
            <a:off x="6833852" y="1965929"/>
            <a:ext cx="112492" cy="109960"/>
          </a:xfrm>
          <a:prstGeom prst="rect">
            <a:avLst/>
          </a:prstGeom>
          <a:solidFill>
            <a:srgbClr val="FF0000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grpSp>
        <p:nvGrpSpPr>
          <p:cNvPr id="115" name="Group 114"/>
          <p:cNvGrpSpPr>
            <a:grpSpLocks/>
          </p:cNvGrpSpPr>
          <p:nvPr/>
        </p:nvGrpSpPr>
        <p:grpSpPr bwMode="auto">
          <a:xfrm>
            <a:off x="1842315" y="1173143"/>
            <a:ext cx="2018078" cy="584775"/>
            <a:chOff x="7826107" y="3935358"/>
            <a:chExt cx="2018144" cy="583735"/>
          </a:xfrm>
        </p:grpSpPr>
        <p:sp>
          <p:nvSpPr>
            <p:cNvPr id="118" name="Rectangular Callout 117"/>
            <p:cNvSpPr/>
            <p:nvPr/>
          </p:nvSpPr>
          <p:spPr>
            <a:xfrm>
              <a:off x="7877277" y="3968630"/>
              <a:ext cx="1890777" cy="550462"/>
            </a:xfrm>
            <a:prstGeom prst="wedgeRectCallout">
              <a:avLst>
                <a:gd name="adj1" fmla="val -41179"/>
                <a:gd name="adj2" fmla="val 109475"/>
              </a:avLst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9" name="TextBox 173"/>
            <p:cNvSpPr txBox="1">
              <a:spLocks noChangeArrowheads="1"/>
            </p:cNvSpPr>
            <p:nvPr/>
          </p:nvSpPr>
          <p:spPr bwMode="auto">
            <a:xfrm>
              <a:off x="7826107" y="3935358"/>
              <a:ext cx="2018144" cy="583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OAC can be written as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BAC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4" name="Group 123"/>
          <p:cNvGrpSpPr>
            <a:grpSpLocks/>
          </p:cNvGrpSpPr>
          <p:nvPr/>
        </p:nvGrpSpPr>
        <p:grpSpPr bwMode="auto">
          <a:xfrm>
            <a:off x="1968267" y="1965929"/>
            <a:ext cx="3056711" cy="791656"/>
            <a:chOff x="7817960" y="3859154"/>
            <a:chExt cx="3055378" cy="790943"/>
          </a:xfrm>
        </p:grpSpPr>
        <p:sp>
          <p:nvSpPr>
            <p:cNvPr id="125" name="Rounded Rectangle 124"/>
            <p:cNvSpPr/>
            <p:nvPr/>
          </p:nvSpPr>
          <p:spPr>
            <a:xfrm>
              <a:off x="7859336" y="3859154"/>
              <a:ext cx="2981139" cy="79094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6" name="TextBox 173"/>
            <p:cNvSpPr txBox="1">
              <a:spLocks noChangeArrowheads="1"/>
            </p:cNvSpPr>
            <p:nvPr/>
          </p:nvSpPr>
          <p:spPr bwMode="auto">
            <a:xfrm>
              <a:off x="7817960" y="3957448"/>
              <a:ext cx="3055378" cy="58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OCD is made up of two angles </a:t>
              </a:r>
              <a:r>
                <a:rPr lang="en-US" altLang="en-US" sz="1600" b="1" dirty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OCA and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ACD 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40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4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5" presetClass="emph" presetSubtype="0" repeatCount="4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8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4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6" dur="4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1" dur="4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7" grpId="1" animBg="1"/>
      <p:bldP spid="120" grpId="0" animBg="1"/>
      <p:bldP spid="120" grpId="1" animBg="1"/>
      <p:bldP spid="35" grpId="0" animBg="1"/>
      <p:bldP spid="58" grpId="0" animBg="1"/>
      <p:bldP spid="58" grpId="1" animBg="1"/>
      <p:bldP spid="22" grpId="0" animBg="1"/>
      <p:bldP spid="22" grpId="1" animBg="1"/>
      <p:bldP spid="22" grpId="2" animBg="1"/>
      <p:bldP spid="22" grpId="3" animBg="1"/>
      <p:bldP spid="22" grpId="4" animBg="1"/>
      <p:bldP spid="116" grpId="0" animBg="1"/>
      <p:bldP spid="116" grpId="1" animBg="1"/>
      <p:bldP spid="116" grpId="5" animBg="1"/>
      <p:bldP spid="117" grpId="0" animBg="1"/>
      <p:bldP spid="117" grpId="1" animBg="1"/>
      <p:bldP spid="117" grpId="2" animBg="1"/>
      <p:bldP spid="117" grpId="3" animBg="1"/>
      <p:bldP spid="117" grpId="4" animBg="1"/>
      <p:bldP spid="93" grpId="0" animBg="1"/>
      <p:bldP spid="93" grpId="1" animBg="1"/>
      <p:bldP spid="92" grpId="0" animBg="1"/>
      <p:bldP spid="92" grpId="1" animBg="1"/>
      <p:bldP spid="84" grpId="0"/>
      <p:bldP spid="59" grpId="1" animBg="1"/>
      <p:bldP spid="59" grpId="2" animBg="1"/>
      <p:bldP spid="59" grpId="3" animBg="1"/>
      <p:bldP spid="59" grpId="4" animBg="1"/>
      <p:bldP spid="23" grpId="0" animBg="1"/>
      <p:bldP spid="20" grpId="0" animBg="1"/>
      <p:bldP spid="20" grpId="1" animBg="1"/>
      <p:bldP spid="17" grpId="0" animBg="1"/>
      <p:bldP spid="17" grpId="1" animBg="1"/>
      <p:bldP spid="2" grpId="0" build="p"/>
      <p:bldP spid="18" grpId="0" animBg="1"/>
      <p:bldP spid="18" grpId="1" animBg="1"/>
      <p:bldP spid="19" grpId="0"/>
      <p:bldP spid="19" grpId="1"/>
      <p:bldP spid="19" grpId="2"/>
      <p:bldP spid="19" grpId="3"/>
      <p:bldP spid="29" grpId="0"/>
      <p:bldP spid="30" grpId="0"/>
      <p:bldP spid="36" grpId="0"/>
      <p:bldP spid="37" grpId="0"/>
      <p:bldP spid="47" grpId="0"/>
      <p:bldP spid="48" grpId="0"/>
      <p:bldP spid="49" grpId="0"/>
      <p:bldP spid="50" grpId="0"/>
      <p:bldP spid="53" grpId="0"/>
      <p:bldP spid="54" grpId="0"/>
      <p:bldP spid="55" grpId="0"/>
      <p:bldP spid="56" grpId="0"/>
      <p:bldP spid="57" grpId="0" animBg="1"/>
      <p:bldP spid="57" grpId="1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73" grpId="0"/>
      <p:bldP spid="74" grpId="0"/>
      <p:bldP spid="75" grpId="0"/>
      <p:bldP spid="76" grpId="0"/>
      <p:bldP spid="78" grpId="0"/>
      <p:bldP spid="79" grpId="0"/>
      <p:bldP spid="80" grpId="0"/>
      <p:bldP spid="81" grpId="0"/>
      <p:bldP spid="82" grpId="0"/>
      <p:bldP spid="83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4" grpId="0" animBg="1"/>
      <p:bldP spid="94" grpId="1" animBg="1"/>
      <p:bldP spid="94" grpId="2" animBg="1"/>
      <p:bldP spid="107" grpId="0" animBg="1"/>
      <p:bldP spid="10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 bwMode="auto">
          <a:xfrm>
            <a:off x="7165975" y="1657350"/>
            <a:ext cx="1285875" cy="1819275"/>
          </a:xfrm>
          <a:custGeom>
            <a:avLst/>
            <a:gdLst>
              <a:gd name="connsiteX0" fmla="*/ 1285875 w 1285875"/>
              <a:gd name="connsiteY0" fmla="*/ 174625 h 1819275"/>
              <a:gd name="connsiteX1" fmla="*/ 739775 w 1285875"/>
              <a:gd name="connsiteY1" fmla="*/ 1819275 h 1819275"/>
              <a:gd name="connsiteX2" fmla="*/ 0 w 1285875"/>
              <a:gd name="connsiteY2" fmla="*/ 273050 h 1819275"/>
              <a:gd name="connsiteX3" fmla="*/ 625475 w 1285875"/>
              <a:gd name="connsiteY3" fmla="*/ 0 h 1819275"/>
              <a:gd name="connsiteX4" fmla="*/ 1285875 w 1285875"/>
              <a:gd name="connsiteY4" fmla="*/ 174625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875" h="1819275">
                <a:moveTo>
                  <a:pt x="1285875" y="174625"/>
                </a:moveTo>
                <a:lnTo>
                  <a:pt x="739775" y="1819275"/>
                </a:lnTo>
                <a:lnTo>
                  <a:pt x="0" y="273050"/>
                </a:lnTo>
                <a:lnTo>
                  <a:pt x="625475" y="0"/>
                </a:lnTo>
                <a:lnTo>
                  <a:pt x="1285875" y="174625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90" name="Arc 89"/>
          <p:cNvSpPr/>
          <p:nvPr/>
        </p:nvSpPr>
        <p:spPr>
          <a:xfrm rot="8100000">
            <a:off x="7534499" y="1412330"/>
            <a:ext cx="499563" cy="499563"/>
          </a:xfrm>
          <a:prstGeom prst="arc">
            <a:avLst>
              <a:gd name="adj1" fmla="val 14272862"/>
              <a:gd name="adj2" fmla="val 1259772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3876077" y="679224"/>
            <a:ext cx="1669145" cy="232521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460258" y="419213"/>
            <a:ext cx="5053044" cy="218098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890125" y="664935"/>
            <a:ext cx="2735725" cy="233141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7926" name="Arc 38"/>
          <p:cNvSpPr>
            <a:spLocks/>
          </p:cNvSpPr>
          <p:nvPr/>
        </p:nvSpPr>
        <p:spPr bwMode="auto">
          <a:xfrm>
            <a:off x="7556095" y="3124430"/>
            <a:ext cx="708825" cy="708825"/>
          </a:xfrm>
          <a:prstGeom prst="arc">
            <a:avLst>
              <a:gd name="adj1" fmla="val 14416795"/>
              <a:gd name="adj2" fmla="val 17376909"/>
            </a:avLst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6223426" y="676692"/>
            <a:ext cx="693538" cy="232521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936038" y="921087"/>
            <a:ext cx="6417262" cy="26001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938234" y="1188083"/>
            <a:ext cx="1462065" cy="240667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90125" y="671733"/>
            <a:ext cx="2735725" cy="233141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456861" y="434315"/>
            <a:ext cx="3083763" cy="233141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289402" y="2795085"/>
            <a:ext cx="1454606" cy="247483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16834" y="3411943"/>
            <a:ext cx="680190" cy="247483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349557" y="2795085"/>
            <a:ext cx="680190" cy="247483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057736" y="2795085"/>
            <a:ext cx="680190" cy="247483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88026" y="3415966"/>
            <a:ext cx="680190" cy="247483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776232" y="671734"/>
            <a:ext cx="840082" cy="233141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7895" name="Oval 7"/>
          <p:cNvSpPr>
            <a:spLocks noChangeArrowheads="1"/>
          </p:cNvSpPr>
          <p:nvPr/>
        </p:nvSpPr>
        <p:spPr bwMode="auto">
          <a:xfrm>
            <a:off x="7108825" y="971550"/>
            <a:ext cx="1371600" cy="1371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677899" name="Line 11"/>
          <p:cNvSpPr>
            <a:spLocks noChangeShapeType="1"/>
          </p:cNvSpPr>
          <p:nvPr/>
        </p:nvSpPr>
        <p:spPr bwMode="auto">
          <a:xfrm flipV="1">
            <a:off x="7908925" y="1055687"/>
            <a:ext cx="811213" cy="2433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677900" name="Line 12"/>
          <p:cNvSpPr>
            <a:spLocks noChangeShapeType="1"/>
          </p:cNvSpPr>
          <p:nvPr/>
        </p:nvSpPr>
        <p:spPr bwMode="auto">
          <a:xfrm flipH="1" flipV="1">
            <a:off x="6781800" y="1146175"/>
            <a:ext cx="1120775" cy="2343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677903" name="Line 15"/>
          <p:cNvSpPr>
            <a:spLocks noChangeShapeType="1"/>
          </p:cNvSpPr>
          <p:nvPr/>
        </p:nvSpPr>
        <p:spPr bwMode="auto">
          <a:xfrm rot="21540000" flipH="1">
            <a:off x="7164011" y="1661294"/>
            <a:ext cx="627814" cy="2603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677904" name="Line 16"/>
          <p:cNvSpPr>
            <a:spLocks noChangeShapeType="1"/>
          </p:cNvSpPr>
          <p:nvPr/>
        </p:nvSpPr>
        <p:spPr bwMode="auto">
          <a:xfrm>
            <a:off x="7800975" y="1658937"/>
            <a:ext cx="673100" cy="180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677908" name="Text Box 20"/>
          <p:cNvSpPr txBox="1">
            <a:spLocks noChangeArrowheads="1"/>
          </p:cNvSpPr>
          <p:nvPr/>
        </p:nvSpPr>
        <p:spPr bwMode="auto">
          <a:xfrm>
            <a:off x="7540625" y="3395662"/>
            <a:ext cx="482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677911" name="Text Box 23"/>
          <p:cNvSpPr txBox="1">
            <a:spLocks noChangeArrowheads="1"/>
          </p:cNvSpPr>
          <p:nvPr/>
        </p:nvSpPr>
        <p:spPr bwMode="auto">
          <a:xfrm>
            <a:off x="7664451" y="1330325"/>
            <a:ext cx="282574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458518" y="1578299"/>
            <a:ext cx="52432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Given : A circle with centre ‘O’</a:t>
            </a:r>
          </a:p>
          <a:p>
            <a:pPr fontAlgn="base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         PA and PB are the tangents drawn</a:t>
            </a:r>
          </a:p>
          <a:p>
            <a:pPr fontAlgn="base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           from an external point ‘P’ to the circle.</a:t>
            </a: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71218" y="2398296"/>
            <a:ext cx="12981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To prove :</a:t>
            </a: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2381933" y="2398505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altLang="en-US" sz="16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2637520" y="2398505"/>
            <a:ext cx="8032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AOB</a:t>
            </a:r>
            <a:endParaRPr lang="en-US" altLang="en-US" sz="1600" b="1" baseline="3000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3421428" y="2398505"/>
            <a:ext cx="942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  180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1629458" y="2398505"/>
            <a:ext cx="7762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APB</a:t>
            </a: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471218" y="2749550"/>
            <a:ext cx="9296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Proof :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1299795" y="2749550"/>
            <a:ext cx="8782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OAP</a:t>
            </a: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2027285" y="2749550"/>
            <a:ext cx="10118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OBP</a:t>
            </a: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3003837" y="2749550"/>
            <a:ext cx="898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  90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  <a:endParaRPr lang="en-US" altLang="en-US" sz="1600" b="1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3841039" y="2764447"/>
            <a:ext cx="6649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…(</a:t>
            </a:r>
            <a:r>
              <a:rPr lang="en-US" altLang="en-US" sz="1600" b="1" dirty="0" err="1" smtClean="0">
                <a:solidFill>
                  <a:srgbClr val="FF0000"/>
                </a:solidFill>
                <a:latin typeface="Bookman Old Style" pitchFamily="18" charset="0"/>
              </a:rPr>
              <a:t>i</a:t>
            </a: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1299795" y="3041650"/>
            <a:ext cx="13901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In 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Wingdings" pitchFamily="2" charset="2"/>
              </a:rPr>
              <a:t>o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Bookman Old Style" pitchFamily="18" charset="0"/>
              </a:rPr>
              <a:t>APBO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,</a:t>
            </a: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1324658" y="3366408"/>
            <a:ext cx="9810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OAP</a:t>
            </a: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2017601" y="3366408"/>
            <a:ext cx="10048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APB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2880408" y="3366408"/>
            <a:ext cx="10348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OBP</a:t>
            </a: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3789876" y="3366408"/>
            <a:ext cx="10209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AOB</a:t>
            </a: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4763183" y="3366408"/>
            <a:ext cx="971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  360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  <a:endParaRPr lang="en-US" altLang="en-US" sz="1600" b="1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5693731" y="3733873"/>
            <a:ext cx="11744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[from (</a:t>
            </a:r>
            <a:r>
              <a:rPr lang="en-US" altLang="en-US" sz="1600" b="1" dirty="0" err="1" smtClean="0">
                <a:solidFill>
                  <a:srgbClr val="FF0000"/>
                </a:solidFill>
                <a:latin typeface="Bookman Old Style" pitchFamily="18" charset="0"/>
              </a:rPr>
              <a:t>i</a:t>
            </a: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)]</a:t>
            </a:r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1548497" y="3733873"/>
            <a:ext cx="4810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90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2027126" y="3733873"/>
            <a:ext cx="10048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APB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889933" y="3733873"/>
            <a:ext cx="10348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    90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3799401" y="3733873"/>
            <a:ext cx="10209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AOB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4772708" y="3733873"/>
            <a:ext cx="971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  360</a:t>
            </a: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5545223" y="4101624"/>
            <a:ext cx="8384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 180</a:t>
            </a:r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3089965" y="4101624"/>
            <a:ext cx="8293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APB</a:t>
            </a:r>
          </a:p>
        </p:txBody>
      </p: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3797024" y="4101624"/>
            <a:ext cx="10209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AOB</a:t>
            </a: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4770331" y="4101624"/>
            <a:ext cx="971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  360</a:t>
            </a:r>
          </a:p>
        </p:txBody>
      </p: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2997612" y="4485822"/>
            <a:ext cx="1803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APB  +  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AOB</a:t>
            </a: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4770331" y="4485822"/>
            <a:ext cx="9810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  180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  <a:endParaRPr lang="en-US" altLang="en-US" sz="1600" b="1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907454" y="671734"/>
            <a:ext cx="1598752" cy="233141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7892" name="Text Box 4"/>
          <p:cNvSpPr txBox="1">
            <a:spLocks noChangeArrowheads="1"/>
          </p:cNvSpPr>
          <p:nvPr/>
        </p:nvSpPr>
        <p:spPr bwMode="auto">
          <a:xfrm>
            <a:off x="381000" y="361950"/>
            <a:ext cx="736690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 Prove that the angle between the two tangents drawn from an </a:t>
            </a:r>
          </a:p>
          <a:p>
            <a:pPr fontAlgn="base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 external point to a circle is supplementary to the angle </a:t>
            </a:r>
          </a:p>
          <a:p>
            <a:pPr fontAlgn="base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subtended by the line-segment joining the points of contact </a:t>
            </a:r>
          </a:p>
          <a:p>
            <a:pPr fontAlgn="base"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at the centre.</a:t>
            </a:r>
            <a:endParaRPr lang="en-US" altLang="en-US" sz="1600" b="1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3" name="Text Box 23"/>
          <p:cNvSpPr txBox="1">
            <a:spLocks noChangeArrowheads="1"/>
          </p:cNvSpPr>
          <p:nvPr/>
        </p:nvSpPr>
        <p:spPr bwMode="auto">
          <a:xfrm>
            <a:off x="6892547" y="1795304"/>
            <a:ext cx="282574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74" name="Text Box 23"/>
          <p:cNvSpPr txBox="1">
            <a:spLocks noChangeArrowheads="1"/>
          </p:cNvSpPr>
          <p:nvPr/>
        </p:nvSpPr>
        <p:spPr bwMode="auto">
          <a:xfrm>
            <a:off x="8451168" y="1688464"/>
            <a:ext cx="282574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78" name="Rounded Rectangle 77"/>
          <p:cNvSpPr/>
          <p:nvPr/>
        </p:nvSpPr>
        <p:spPr bwMode="auto">
          <a:xfrm>
            <a:off x="3203688" y="667652"/>
            <a:ext cx="2666790" cy="7088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IN" sz="20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Consider </a:t>
            </a:r>
            <a:r>
              <a:rPr lang="en-IN" sz="2000" b="1" dirty="0" err="1" smtClean="0">
                <a:solidFill>
                  <a:prstClr val="white"/>
                </a:solidFill>
                <a:latin typeface="Wingdings" panose="05000000000000000000" pitchFamily="2" charset="2"/>
              </a:rPr>
              <a:t>o</a:t>
            </a:r>
            <a:r>
              <a:rPr lang="en-IN" sz="2000" b="1" dirty="0" err="1" smtClean="0">
                <a:solidFill>
                  <a:prstClr val="white"/>
                </a:solidFill>
                <a:latin typeface="Bookman Old Style" panose="02050604050505020204" pitchFamily="18" charset="0"/>
              </a:rPr>
              <a:t>APBO</a:t>
            </a:r>
            <a:endParaRPr lang="en-IN" sz="20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2962363" y="550886"/>
            <a:ext cx="3002062" cy="983286"/>
            <a:chOff x="6812924" y="3858771"/>
            <a:chExt cx="3001541" cy="984247"/>
          </a:xfrm>
        </p:grpSpPr>
        <p:sp>
          <p:nvSpPr>
            <p:cNvPr id="83" name="Rounded Rectangle 82"/>
            <p:cNvSpPr/>
            <p:nvPr/>
          </p:nvSpPr>
          <p:spPr>
            <a:xfrm>
              <a:off x="6812924" y="3858771"/>
              <a:ext cx="3001541" cy="984247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4" name="TextBox 173"/>
            <p:cNvSpPr txBox="1">
              <a:spLocks noChangeArrowheads="1"/>
            </p:cNvSpPr>
            <p:nvPr/>
          </p:nvSpPr>
          <p:spPr bwMode="auto">
            <a:xfrm>
              <a:off x="6837613" y="3935358"/>
              <a:ext cx="2961993" cy="83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We know that, sum of all angles of a quadrilateral is </a:t>
              </a:r>
              <a:r>
                <a:rPr lang="en-US" altLang="en-US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360º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77897" name="Oval 9"/>
          <p:cNvSpPr>
            <a:spLocks noChangeArrowheads="1"/>
          </p:cNvSpPr>
          <p:nvPr/>
        </p:nvSpPr>
        <p:spPr bwMode="auto">
          <a:xfrm>
            <a:off x="7854950" y="3429000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677902" name="Oval 14"/>
          <p:cNvSpPr>
            <a:spLocks noChangeArrowheads="1"/>
          </p:cNvSpPr>
          <p:nvPr/>
        </p:nvSpPr>
        <p:spPr bwMode="auto">
          <a:xfrm>
            <a:off x="7751763" y="161766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smtClean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3112578" y="742588"/>
            <a:ext cx="2786861" cy="525462"/>
            <a:chOff x="8097173" y="3841618"/>
            <a:chExt cx="2787332" cy="524989"/>
          </a:xfrm>
        </p:grpSpPr>
        <p:sp>
          <p:nvSpPr>
            <p:cNvPr id="94" name="Rounded Rectangle 93"/>
            <p:cNvSpPr/>
            <p:nvPr/>
          </p:nvSpPr>
          <p:spPr>
            <a:xfrm>
              <a:off x="8119331" y="3841618"/>
              <a:ext cx="2744800" cy="52498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5" name="TextBox 173"/>
            <p:cNvSpPr txBox="1">
              <a:spLocks noChangeArrowheads="1"/>
            </p:cNvSpPr>
            <p:nvPr/>
          </p:nvSpPr>
          <p:spPr bwMode="auto">
            <a:xfrm>
              <a:off x="8097173" y="3932071"/>
              <a:ext cx="2787332" cy="338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Observe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OAP &amp; </a:t>
              </a:r>
              <a:r>
                <a:rPr lang="en-US" altLang="en-US" sz="1600" b="1" dirty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OBP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3204470" y="759368"/>
            <a:ext cx="2670105" cy="525462"/>
            <a:chOff x="8034628" y="3864457"/>
            <a:chExt cx="1309161" cy="524989"/>
          </a:xfrm>
        </p:grpSpPr>
        <p:sp>
          <p:nvSpPr>
            <p:cNvPr id="97" name="Rounded Rectangle 96"/>
            <p:cNvSpPr/>
            <p:nvPr/>
          </p:nvSpPr>
          <p:spPr>
            <a:xfrm>
              <a:off x="8072343" y="3864457"/>
              <a:ext cx="1258407" cy="52498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8" name="TextBox 173"/>
            <p:cNvSpPr txBox="1">
              <a:spLocks noChangeArrowheads="1"/>
            </p:cNvSpPr>
            <p:nvPr/>
          </p:nvSpPr>
          <p:spPr bwMode="auto">
            <a:xfrm>
              <a:off x="8034628" y="3957448"/>
              <a:ext cx="1309161" cy="338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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OAP = </a:t>
              </a:r>
              <a:r>
                <a:rPr lang="en-US" altLang="en-US" sz="1600" b="1" dirty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OBP = 90º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939394" y="1329456"/>
            <a:ext cx="3048000" cy="924072"/>
            <a:chOff x="7888706" y="3864457"/>
            <a:chExt cx="1625680" cy="923240"/>
          </a:xfrm>
        </p:grpSpPr>
        <p:sp>
          <p:nvSpPr>
            <p:cNvPr id="100" name="Rounded Rectangle 99"/>
            <p:cNvSpPr/>
            <p:nvPr/>
          </p:nvSpPr>
          <p:spPr>
            <a:xfrm>
              <a:off x="7888706" y="3864457"/>
              <a:ext cx="1625680" cy="91477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1" name="TextBox 173"/>
            <p:cNvSpPr txBox="1">
              <a:spLocks noChangeArrowheads="1"/>
            </p:cNvSpPr>
            <p:nvPr/>
          </p:nvSpPr>
          <p:spPr bwMode="auto">
            <a:xfrm>
              <a:off x="7919516" y="3957448"/>
              <a:ext cx="1523810" cy="830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We know that, radius is perpendicular to the tangent</a:t>
              </a:r>
            </a:p>
          </p:txBody>
        </p:sp>
      </p:grpSp>
      <p:sp>
        <p:nvSpPr>
          <p:cNvPr id="102" name="Rectangle 101"/>
          <p:cNvSpPr/>
          <p:nvPr/>
        </p:nvSpPr>
        <p:spPr bwMode="auto">
          <a:xfrm rot="20160000">
            <a:off x="7189336" y="1893117"/>
            <a:ext cx="149726" cy="15781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 bwMode="auto">
          <a:xfrm>
            <a:off x="7158951" y="1924050"/>
            <a:ext cx="708703" cy="1514478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auto">
          <a:xfrm flipV="1">
            <a:off x="7158038" y="1669256"/>
            <a:ext cx="592324" cy="261938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 bwMode="auto">
          <a:xfrm rot="960000">
            <a:off x="8285167" y="1814671"/>
            <a:ext cx="149726" cy="15781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 bwMode="auto">
          <a:xfrm flipH="1">
            <a:off x="7927175" y="1831181"/>
            <a:ext cx="533406" cy="160496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 bwMode="auto">
          <a:xfrm flipH="1" flipV="1">
            <a:off x="7842429" y="1670160"/>
            <a:ext cx="618153" cy="168165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962708" y="3719036"/>
            <a:ext cx="36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962708" y="4101624"/>
            <a:ext cx="361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962708" y="4485822"/>
            <a:ext cx="3635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grpSp>
        <p:nvGrpSpPr>
          <p:cNvPr id="119" name="Group 118"/>
          <p:cNvGrpSpPr>
            <a:grpSpLocks/>
          </p:cNvGrpSpPr>
          <p:nvPr/>
        </p:nvGrpSpPr>
        <p:grpSpPr bwMode="auto">
          <a:xfrm>
            <a:off x="4011205" y="845092"/>
            <a:ext cx="2857003" cy="565995"/>
            <a:chOff x="7919516" y="3701241"/>
            <a:chExt cx="1523810" cy="565484"/>
          </a:xfrm>
        </p:grpSpPr>
        <p:sp>
          <p:nvSpPr>
            <p:cNvPr id="120" name="Rounded Rectangular Callout 119"/>
            <p:cNvSpPr/>
            <p:nvPr/>
          </p:nvSpPr>
          <p:spPr>
            <a:xfrm>
              <a:off x="8180783" y="3701241"/>
              <a:ext cx="973164" cy="565484"/>
            </a:xfrm>
            <a:custGeom>
              <a:avLst/>
              <a:gdLst>
                <a:gd name="connsiteX0" fmla="*/ 0 w 1824593"/>
                <a:gd name="connsiteY0" fmla="*/ 53487 h 320915"/>
                <a:gd name="connsiteX1" fmla="*/ 53487 w 1824593"/>
                <a:gd name="connsiteY1" fmla="*/ 0 h 320915"/>
                <a:gd name="connsiteX2" fmla="*/ 304099 w 1824593"/>
                <a:gd name="connsiteY2" fmla="*/ 0 h 320915"/>
                <a:gd name="connsiteX3" fmla="*/ 187623 w 1824593"/>
                <a:gd name="connsiteY3" fmla="*/ -245080 h 320915"/>
                <a:gd name="connsiteX4" fmla="*/ 760247 w 1824593"/>
                <a:gd name="connsiteY4" fmla="*/ 0 h 320915"/>
                <a:gd name="connsiteX5" fmla="*/ 1771106 w 1824593"/>
                <a:gd name="connsiteY5" fmla="*/ 0 h 320915"/>
                <a:gd name="connsiteX6" fmla="*/ 1824593 w 1824593"/>
                <a:gd name="connsiteY6" fmla="*/ 53487 h 320915"/>
                <a:gd name="connsiteX7" fmla="*/ 1824593 w 1824593"/>
                <a:gd name="connsiteY7" fmla="*/ 53486 h 320915"/>
                <a:gd name="connsiteX8" fmla="*/ 1824593 w 1824593"/>
                <a:gd name="connsiteY8" fmla="*/ 53486 h 320915"/>
                <a:gd name="connsiteX9" fmla="*/ 1824593 w 1824593"/>
                <a:gd name="connsiteY9" fmla="*/ 133715 h 320915"/>
                <a:gd name="connsiteX10" fmla="*/ 1824593 w 1824593"/>
                <a:gd name="connsiteY10" fmla="*/ 267428 h 320915"/>
                <a:gd name="connsiteX11" fmla="*/ 1771106 w 1824593"/>
                <a:gd name="connsiteY11" fmla="*/ 320915 h 320915"/>
                <a:gd name="connsiteX12" fmla="*/ 760247 w 1824593"/>
                <a:gd name="connsiteY12" fmla="*/ 320915 h 320915"/>
                <a:gd name="connsiteX13" fmla="*/ 304099 w 1824593"/>
                <a:gd name="connsiteY13" fmla="*/ 320915 h 320915"/>
                <a:gd name="connsiteX14" fmla="*/ 304099 w 1824593"/>
                <a:gd name="connsiteY14" fmla="*/ 320915 h 320915"/>
                <a:gd name="connsiteX15" fmla="*/ 53487 w 1824593"/>
                <a:gd name="connsiteY15" fmla="*/ 320915 h 320915"/>
                <a:gd name="connsiteX16" fmla="*/ 0 w 1824593"/>
                <a:gd name="connsiteY16" fmla="*/ 267428 h 320915"/>
                <a:gd name="connsiteX17" fmla="*/ 0 w 1824593"/>
                <a:gd name="connsiteY17" fmla="*/ 133715 h 320915"/>
                <a:gd name="connsiteX18" fmla="*/ 0 w 1824593"/>
                <a:gd name="connsiteY18" fmla="*/ 53486 h 320915"/>
                <a:gd name="connsiteX19" fmla="*/ 0 w 1824593"/>
                <a:gd name="connsiteY19" fmla="*/ 53486 h 320915"/>
                <a:gd name="connsiteX20" fmla="*/ 0 w 1824593"/>
                <a:gd name="connsiteY20" fmla="*/ 53487 h 320915"/>
                <a:gd name="connsiteX0" fmla="*/ 0 w 1824593"/>
                <a:gd name="connsiteY0" fmla="*/ 298567 h 565995"/>
                <a:gd name="connsiteX1" fmla="*/ 53487 w 1824593"/>
                <a:gd name="connsiteY1" fmla="*/ 245080 h 565995"/>
                <a:gd name="connsiteX2" fmla="*/ 304099 w 1824593"/>
                <a:gd name="connsiteY2" fmla="*/ 245080 h 565995"/>
                <a:gd name="connsiteX3" fmla="*/ 187623 w 1824593"/>
                <a:gd name="connsiteY3" fmla="*/ 0 h 565995"/>
                <a:gd name="connsiteX4" fmla="*/ 531647 w 1824593"/>
                <a:gd name="connsiteY4" fmla="*/ 254605 h 565995"/>
                <a:gd name="connsiteX5" fmla="*/ 1771106 w 1824593"/>
                <a:gd name="connsiteY5" fmla="*/ 245080 h 565995"/>
                <a:gd name="connsiteX6" fmla="*/ 1824593 w 1824593"/>
                <a:gd name="connsiteY6" fmla="*/ 298567 h 565995"/>
                <a:gd name="connsiteX7" fmla="*/ 1824593 w 1824593"/>
                <a:gd name="connsiteY7" fmla="*/ 298566 h 565995"/>
                <a:gd name="connsiteX8" fmla="*/ 1824593 w 1824593"/>
                <a:gd name="connsiteY8" fmla="*/ 298566 h 565995"/>
                <a:gd name="connsiteX9" fmla="*/ 1824593 w 1824593"/>
                <a:gd name="connsiteY9" fmla="*/ 378795 h 565995"/>
                <a:gd name="connsiteX10" fmla="*/ 1824593 w 1824593"/>
                <a:gd name="connsiteY10" fmla="*/ 512508 h 565995"/>
                <a:gd name="connsiteX11" fmla="*/ 1771106 w 1824593"/>
                <a:gd name="connsiteY11" fmla="*/ 565995 h 565995"/>
                <a:gd name="connsiteX12" fmla="*/ 760247 w 1824593"/>
                <a:gd name="connsiteY12" fmla="*/ 565995 h 565995"/>
                <a:gd name="connsiteX13" fmla="*/ 304099 w 1824593"/>
                <a:gd name="connsiteY13" fmla="*/ 565995 h 565995"/>
                <a:gd name="connsiteX14" fmla="*/ 304099 w 1824593"/>
                <a:gd name="connsiteY14" fmla="*/ 565995 h 565995"/>
                <a:gd name="connsiteX15" fmla="*/ 53487 w 1824593"/>
                <a:gd name="connsiteY15" fmla="*/ 565995 h 565995"/>
                <a:gd name="connsiteX16" fmla="*/ 0 w 1824593"/>
                <a:gd name="connsiteY16" fmla="*/ 512508 h 565995"/>
                <a:gd name="connsiteX17" fmla="*/ 0 w 1824593"/>
                <a:gd name="connsiteY17" fmla="*/ 378795 h 565995"/>
                <a:gd name="connsiteX18" fmla="*/ 0 w 1824593"/>
                <a:gd name="connsiteY18" fmla="*/ 298566 h 565995"/>
                <a:gd name="connsiteX19" fmla="*/ 0 w 1824593"/>
                <a:gd name="connsiteY19" fmla="*/ 298566 h 565995"/>
                <a:gd name="connsiteX20" fmla="*/ 0 w 1824593"/>
                <a:gd name="connsiteY20" fmla="*/ 298567 h 56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24593" h="565995">
                  <a:moveTo>
                    <a:pt x="0" y="298567"/>
                  </a:moveTo>
                  <a:cubicBezTo>
                    <a:pt x="0" y="269027"/>
                    <a:pt x="23947" y="245080"/>
                    <a:pt x="53487" y="245080"/>
                  </a:cubicBezTo>
                  <a:lnTo>
                    <a:pt x="304099" y="245080"/>
                  </a:lnTo>
                  <a:lnTo>
                    <a:pt x="187623" y="0"/>
                  </a:lnTo>
                  <a:lnTo>
                    <a:pt x="531647" y="254605"/>
                  </a:lnTo>
                  <a:lnTo>
                    <a:pt x="1771106" y="245080"/>
                  </a:lnTo>
                  <a:cubicBezTo>
                    <a:pt x="1800646" y="245080"/>
                    <a:pt x="1824593" y="269027"/>
                    <a:pt x="1824593" y="298567"/>
                  </a:cubicBezTo>
                  <a:lnTo>
                    <a:pt x="1824593" y="298566"/>
                  </a:lnTo>
                  <a:lnTo>
                    <a:pt x="1824593" y="298566"/>
                  </a:lnTo>
                  <a:lnTo>
                    <a:pt x="1824593" y="378795"/>
                  </a:lnTo>
                  <a:lnTo>
                    <a:pt x="1824593" y="512508"/>
                  </a:lnTo>
                  <a:cubicBezTo>
                    <a:pt x="1824593" y="542048"/>
                    <a:pt x="1800646" y="565995"/>
                    <a:pt x="1771106" y="565995"/>
                  </a:cubicBezTo>
                  <a:lnTo>
                    <a:pt x="760247" y="565995"/>
                  </a:lnTo>
                  <a:lnTo>
                    <a:pt x="304099" y="565995"/>
                  </a:lnTo>
                  <a:lnTo>
                    <a:pt x="304099" y="565995"/>
                  </a:lnTo>
                  <a:lnTo>
                    <a:pt x="53487" y="565995"/>
                  </a:lnTo>
                  <a:cubicBezTo>
                    <a:pt x="23947" y="565995"/>
                    <a:pt x="0" y="542048"/>
                    <a:pt x="0" y="512508"/>
                  </a:cubicBezTo>
                  <a:lnTo>
                    <a:pt x="0" y="378795"/>
                  </a:lnTo>
                  <a:lnTo>
                    <a:pt x="0" y="298566"/>
                  </a:lnTo>
                  <a:lnTo>
                    <a:pt x="0" y="298566"/>
                  </a:lnTo>
                  <a:lnTo>
                    <a:pt x="0" y="298567"/>
                  </a:lnTo>
                  <a:close/>
                </a:path>
              </a:pathLst>
            </a:cu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1" name="TextBox 173"/>
            <p:cNvSpPr txBox="1">
              <a:spLocks noChangeArrowheads="1"/>
            </p:cNvSpPr>
            <p:nvPr/>
          </p:nvSpPr>
          <p:spPr bwMode="auto">
            <a:xfrm>
              <a:off x="7919516" y="3957448"/>
              <a:ext cx="1523810" cy="276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Sum of angles is 180</a:t>
              </a:r>
              <a:r>
                <a:rPr lang="en-US" alt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</a:t>
              </a:r>
              <a:endParaRPr lang="en-US" alt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74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7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67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000"/>
                                        <p:tgtEl>
                                          <p:spTgt spid="67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000"/>
                                        <p:tgtEl>
                                          <p:spTgt spid="67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7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400" fill="hold"/>
                                        <p:tgtEl>
                                          <p:spTgt spid="67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67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7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5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7" dur="4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0" grpId="0" animBg="1"/>
      <p:bldP spid="90" grpId="1" animBg="1"/>
      <p:bldP spid="114" grpId="0" animBg="1"/>
      <p:bldP spid="112" grpId="0" animBg="1"/>
      <p:bldP spid="113" grpId="0" animBg="1"/>
      <p:bldP spid="677926" grpId="0" animBg="1"/>
      <p:bldP spid="677926" grpId="1" animBg="1"/>
      <p:bldP spid="109" grpId="0" animBg="1"/>
      <p:bldP spid="110" grpId="0" animBg="1"/>
      <p:bldP spid="111" grpId="0" animBg="1"/>
      <p:bldP spid="108" grpId="0" animBg="1"/>
      <p:bldP spid="91" grpId="0" animBg="1"/>
      <p:bldP spid="49" grpId="0" animBg="1"/>
      <p:bldP spid="677895" grpId="0" animBg="1"/>
      <p:bldP spid="677899" grpId="0" animBg="1"/>
      <p:bldP spid="677900" grpId="0" animBg="1"/>
      <p:bldP spid="677903" grpId="0" animBg="1"/>
      <p:bldP spid="677904" grpId="0" animBg="1"/>
      <p:bldP spid="677908" grpId="0"/>
      <p:bldP spid="677911" grpId="0"/>
      <p:bldP spid="33" grpId="0"/>
      <p:bldP spid="34" grpId="0"/>
      <p:bldP spid="35" grpId="0"/>
      <p:bldP spid="36" grpId="0"/>
      <p:bldP spid="67" grpId="0" animBg="1"/>
      <p:bldP spid="73" grpId="0"/>
      <p:bldP spid="74" grpId="0"/>
      <p:bldP spid="677897" grpId="0" animBg="1"/>
      <p:bldP spid="677902" grpId="0" animBg="1"/>
      <p:bldP spid="102" grpId="0" animBg="1"/>
      <p:bldP spid="102" grpId="1" animBg="1"/>
      <p:bldP spid="107" grpId="0" animBg="1"/>
      <p:bldP spid="107" grpId="1" animBg="1"/>
      <p:bldP spid="115" grpId="0"/>
      <p:bldP spid="116" grpId="0"/>
      <p:bldP spid="1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6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6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304800" y="35464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Theorem – Radius is perpendicular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to the tangent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4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/>
          <p:cNvSpPr/>
          <p:nvPr/>
        </p:nvSpPr>
        <p:spPr>
          <a:xfrm>
            <a:off x="7811997" y="1773831"/>
            <a:ext cx="547688" cy="46355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38749" y="878535"/>
            <a:ext cx="1966650" cy="24260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537122" y="647928"/>
            <a:ext cx="935896" cy="2286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140636" y="647928"/>
            <a:ext cx="2723896" cy="2286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 bwMode="auto">
          <a:xfrm flipH="1" flipV="1">
            <a:off x="7811998" y="1771449"/>
            <a:ext cx="3175" cy="46831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 bwMode="auto">
          <a:xfrm>
            <a:off x="7802473" y="1777799"/>
            <a:ext cx="561975" cy="46037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2343568" y="3257192"/>
            <a:ext cx="448326" cy="282102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680498" y="3257192"/>
            <a:ext cx="448326" cy="282102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3369" y="3257192"/>
            <a:ext cx="448326" cy="282102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68907" y="1990389"/>
            <a:ext cx="1298006" cy="252296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77199" y="2237922"/>
            <a:ext cx="1287667" cy="256671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961098" y="974524"/>
            <a:ext cx="1770062" cy="1546225"/>
            <a:chOff x="6692900" y="1731963"/>
            <a:chExt cx="1770063" cy="1546225"/>
          </a:xfrm>
        </p:grpSpPr>
        <p:cxnSp>
          <p:nvCxnSpPr>
            <p:cNvPr id="121" name="Straight Connector 120"/>
            <p:cNvCxnSpPr/>
            <p:nvPr/>
          </p:nvCxnSpPr>
          <p:spPr bwMode="auto">
            <a:xfrm>
              <a:off x="6988175" y="2997201"/>
              <a:ext cx="11017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18" name="Group 51"/>
            <p:cNvGrpSpPr>
              <a:grpSpLocks/>
            </p:cNvGrpSpPr>
            <p:nvPr/>
          </p:nvGrpSpPr>
          <p:grpSpPr bwMode="auto">
            <a:xfrm>
              <a:off x="6692900" y="1731963"/>
              <a:ext cx="1770063" cy="1546225"/>
              <a:chOff x="6692583" y="1885065"/>
              <a:chExt cx="1770063" cy="1546225"/>
            </a:xfrm>
          </p:grpSpPr>
          <p:grpSp>
            <p:nvGrpSpPr>
              <p:cNvPr id="24719" name="Group 16"/>
              <p:cNvGrpSpPr>
                <a:grpSpLocks/>
              </p:cNvGrpSpPr>
              <p:nvPr/>
            </p:nvGrpSpPr>
            <p:grpSpPr bwMode="auto">
              <a:xfrm>
                <a:off x="6692583" y="1885065"/>
                <a:ext cx="1770063" cy="1546225"/>
                <a:chOff x="6249562" y="1737786"/>
                <a:chExt cx="1770049" cy="1546478"/>
              </a:xfrm>
            </p:grpSpPr>
            <p:sp>
              <p:nvSpPr>
                <p:cNvPr id="24721" name="Rectangle 114"/>
                <p:cNvSpPr>
                  <a:spLocks noChangeArrowheads="1"/>
                </p:cNvSpPr>
                <p:nvPr/>
              </p:nvSpPr>
              <p:spPr bwMode="auto">
                <a:xfrm>
                  <a:off x="7687469" y="2893011"/>
                  <a:ext cx="332142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1pPr>
                  <a:lvl2pPr marL="742950" indent="-28575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2pPr>
                  <a:lvl3pPr marL="11430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3pPr>
                  <a:lvl4pPr marL="16002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4pPr>
                  <a:lvl5pPr marL="20574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 b="1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B</a:t>
                  </a:r>
                  <a:endParaRPr lang="en-IN" altLang="en-US" sz="1600" b="1" baseline="300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grpSp>
              <p:nvGrpSpPr>
                <p:cNvPr id="24722" name="Group 2"/>
                <p:cNvGrpSpPr>
                  <a:grpSpLocks/>
                </p:cNvGrpSpPr>
                <p:nvPr/>
              </p:nvGrpSpPr>
              <p:grpSpPr bwMode="auto">
                <a:xfrm>
                  <a:off x="6344780" y="1737786"/>
                  <a:ext cx="1508760" cy="1508760"/>
                  <a:chOff x="6413360" y="1806366"/>
                  <a:chExt cx="1371600" cy="1371600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6641409" y="2041644"/>
                    <a:ext cx="914971" cy="91512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6413388" y="1806366"/>
                    <a:ext cx="1371013" cy="137124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4723" name="Rectangle 114"/>
                <p:cNvSpPr>
                  <a:spLocks noChangeArrowheads="1"/>
                </p:cNvSpPr>
                <p:nvPr/>
              </p:nvSpPr>
              <p:spPr bwMode="auto">
                <a:xfrm>
                  <a:off x="6946967" y="2203254"/>
                  <a:ext cx="348275" cy="3385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1pPr>
                  <a:lvl2pPr marL="742950" indent="-28575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2pPr>
                  <a:lvl3pPr marL="11430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3pPr>
                  <a:lvl4pPr marL="16002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4pPr>
                  <a:lvl5pPr marL="20574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 b="1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O</a:t>
                  </a:r>
                  <a:endParaRPr lang="en-IN" altLang="en-US" sz="1600" b="1" baseline="300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4724" name="Rectangle 114"/>
                <p:cNvSpPr>
                  <a:spLocks noChangeArrowheads="1"/>
                </p:cNvSpPr>
                <p:nvPr/>
              </p:nvSpPr>
              <p:spPr bwMode="auto">
                <a:xfrm>
                  <a:off x="6249562" y="2844397"/>
                  <a:ext cx="332142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1pPr>
                  <a:lvl2pPr marL="742950" indent="-28575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2pPr>
                  <a:lvl3pPr marL="11430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3pPr>
                  <a:lvl4pPr marL="16002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4pPr>
                  <a:lvl5pPr marL="20574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 b="1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A</a:t>
                  </a:r>
                  <a:endParaRPr lang="en-IN" altLang="en-US" sz="1600" b="1" baseline="300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4725" name="Rectangle 114"/>
                <p:cNvSpPr>
                  <a:spLocks noChangeArrowheads="1"/>
                </p:cNvSpPr>
                <p:nvPr/>
              </p:nvSpPr>
              <p:spPr bwMode="auto">
                <a:xfrm>
                  <a:off x="6964758" y="2945710"/>
                  <a:ext cx="332142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1pPr>
                  <a:lvl2pPr marL="742950" indent="-28575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2pPr>
                  <a:lvl3pPr marL="11430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3pPr>
                  <a:lvl4pPr marL="16002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4pPr>
                  <a:lvl5pPr marL="20574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 b="1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P</a:t>
                  </a:r>
                  <a:endParaRPr lang="en-IN" altLang="en-US" sz="1600" b="1" baseline="30000" smtClean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79" name="Oval 78"/>
              <p:cNvSpPr/>
              <p:nvPr/>
            </p:nvSpPr>
            <p:spPr bwMode="auto">
              <a:xfrm>
                <a:off x="7521258" y="2666115"/>
                <a:ext cx="65087" cy="635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5" name="Rounded Rectangle 84"/>
          <p:cNvSpPr/>
          <p:nvPr/>
        </p:nvSpPr>
        <p:spPr>
          <a:xfrm>
            <a:off x="729132" y="660526"/>
            <a:ext cx="5133465" cy="2286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858021" y="404962"/>
            <a:ext cx="2254220" cy="2331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14350" y="397381"/>
            <a:ext cx="2501032" cy="24260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787525" y="1139190"/>
            <a:ext cx="550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AB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7867" name="Rectangle 93"/>
          <p:cNvSpPr>
            <a:spLocks noChangeArrowheads="1"/>
          </p:cNvSpPr>
          <p:nvPr/>
        </p:nvSpPr>
        <p:spPr bwMode="auto">
          <a:xfrm>
            <a:off x="393700" y="338504"/>
            <a:ext cx="74533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Two concentric circles are of radii 5 cm and 3 cm.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Find the length of the chord of the larger circle which touches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the smaller circle. 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676275" y="1139190"/>
            <a:ext cx="11509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chemeClr val="tx1"/>
                </a:solidFill>
                <a:latin typeface="Bookman Old Style" pitchFamily="18" charset="0"/>
              </a:rPr>
              <a:t>To Find :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2435224" y="1431314"/>
            <a:ext cx="26701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Draw OP and OB.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76275" y="1429727"/>
            <a:ext cx="1795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chemeClr val="tx1"/>
                </a:solidFill>
                <a:latin typeface="Bookman Old Style" pitchFamily="18" charset="0"/>
              </a:rPr>
              <a:t>Construction :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676275" y="1962430"/>
            <a:ext cx="1427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OP  =  3cm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2454275" y="1962430"/>
            <a:ext cx="2765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[radius of smaller circle]</a:t>
            </a: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676275" y="2226199"/>
            <a:ext cx="13604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OB  =  5cm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2454275" y="2226199"/>
            <a:ext cx="2600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[radius of larger circle]</a:t>
            </a:r>
            <a:endParaRPr lang="en-US" altLang="en-US" sz="1600" b="1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676275" y="2753738"/>
            <a:ext cx="14077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OPB = 90º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2454275" y="2753738"/>
            <a:ext cx="5153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[Radius is perpendicular to the tangent]</a:t>
            </a: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676275" y="2484107"/>
            <a:ext cx="1098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In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 D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OPB,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7062026" y="977908"/>
            <a:ext cx="1508125" cy="1508125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81" name="Rectangle 114"/>
          <p:cNvSpPr>
            <a:spLocks noChangeArrowheads="1"/>
          </p:cNvSpPr>
          <p:nvPr/>
        </p:nvSpPr>
        <p:spPr bwMode="auto">
          <a:xfrm rot="5400000">
            <a:off x="7453223" y="1882574"/>
            <a:ext cx="5000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smtClean="0">
                <a:solidFill>
                  <a:srgbClr val="000000"/>
                </a:solidFill>
                <a:latin typeface="Bookman Old Style" pitchFamily="18" charset="0"/>
              </a:rPr>
              <a:t>3cm</a:t>
            </a:r>
            <a:endParaRPr lang="en-IN" altLang="en-US" sz="11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2" name="Rectangle 114"/>
          <p:cNvSpPr>
            <a:spLocks noChangeArrowheads="1"/>
          </p:cNvSpPr>
          <p:nvPr/>
        </p:nvSpPr>
        <p:spPr bwMode="auto">
          <a:xfrm rot="2228880">
            <a:off x="7963220" y="1800957"/>
            <a:ext cx="50666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smtClean="0">
                <a:solidFill>
                  <a:srgbClr val="000000"/>
                </a:solidFill>
                <a:latin typeface="Bookman Old Style" pitchFamily="18" charset="0"/>
              </a:rPr>
              <a:t>5cm</a:t>
            </a:r>
            <a:endParaRPr lang="en-IN" altLang="en-US" sz="11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766763" y="3238047"/>
            <a:ext cx="6016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OB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1338262" y="3238047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1617663" y="3238047"/>
            <a:ext cx="5746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OP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2101848" y="3238047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2305048" y="3238047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PB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79412" y="3597799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917575" y="3597799"/>
            <a:ext cx="409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5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1338262" y="3597799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1624013" y="3597799"/>
            <a:ext cx="4111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3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1997075" y="3597799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2200275" y="3597799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PB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2909888" y="3228522"/>
            <a:ext cx="2800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[By Pythagoras theorem]</a:t>
            </a: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379412" y="3935082"/>
            <a:ext cx="36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869950" y="3935082"/>
            <a:ext cx="45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25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1338262" y="3935082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1665288" y="3935082"/>
            <a:ext cx="3206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9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1966913" y="3935082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2170113" y="3935082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PB</a:t>
            </a:r>
            <a:r>
              <a:rPr lang="en-US" altLang="en-US" sz="1600" b="1" baseline="3000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113" name="Group 112"/>
          <p:cNvGrpSpPr>
            <a:grpSpLocks/>
          </p:cNvGrpSpPr>
          <p:nvPr/>
        </p:nvGrpSpPr>
        <p:grpSpPr bwMode="auto">
          <a:xfrm>
            <a:off x="3149260" y="858411"/>
            <a:ext cx="2384425" cy="620712"/>
            <a:chOff x="7330245" y="3962435"/>
            <a:chExt cx="2385548" cy="620774"/>
          </a:xfrm>
        </p:grpSpPr>
        <p:sp>
          <p:nvSpPr>
            <p:cNvPr id="114" name="Rounded Rectangle 113"/>
            <p:cNvSpPr/>
            <p:nvPr/>
          </p:nvSpPr>
          <p:spPr>
            <a:xfrm>
              <a:off x="7330245" y="3962435"/>
              <a:ext cx="2362315" cy="62077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716" name="TextBox 173"/>
            <p:cNvSpPr txBox="1">
              <a:spLocks noChangeArrowheads="1"/>
            </p:cNvSpPr>
            <p:nvPr/>
          </p:nvSpPr>
          <p:spPr bwMode="auto">
            <a:xfrm>
              <a:off x="7340758" y="3970893"/>
              <a:ext cx="2375035" cy="584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prstClr val="white"/>
                  </a:solidFill>
                  <a:latin typeface="Bookman Old Style" pitchFamily="18" charset="0"/>
                </a:rPr>
                <a:t>Now, let us apply Pythagoras theorem</a:t>
              </a:r>
            </a:p>
          </p:txBody>
        </p:sp>
      </p:grpSp>
      <p:grpSp>
        <p:nvGrpSpPr>
          <p:cNvPr id="116" name="Group 115"/>
          <p:cNvGrpSpPr>
            <a:grpSpLocks/>
          </p:cNvGrpSpPr>
          <p:nvPr/>
        </p:nvGrpSpPr>
        <p:grpSpPr bwMode="auto">
          <a:xfrm>
            <a:off x="2981166" y="960163"/>
            <a:ext cx="2362200" cy="620713"/>
            <a:chOff x="7330245" y="3962435"/>
            <a:chExt cx="2362316" cy="620774"/>
          </a:xfrm>
        </p:grpSpPr>
        <p:sp>
          <p:nvSpPr>
            <p:cNvPr id="117" name="Rounded Rectangle 116"/>
            <p:cNvSpPr/>
            <p:nvPr/>
          </p:nvSpPr>
          <p:spPr>
            <a:xfrm>
              <a:off x="7330245" y="3962435"/>
              <a:ext cx="2362315" cy="62077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712" name="TextBox 173"/>
            <p:cNvSpPr txBox="1">
              <a:spLocks noChangeArrowheads="1"/>
            </p:cNvSpPr>
            <p:nvPr/>
          </p:nvSpPr>
          <p:spPr bwMode="auto">
            <a:xfrm>
              <a:off x="7363991" y="4092481"/>
              <a:ext cx="2328570" cy="338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Consider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OPB</a:t>
              </a:r>
            </a:p>
          </p:txBody>
        </p:sp>
      </p:grpSp>
      <p:sp>
        <p:nvSpPr>
          <p:cNvPr id="37" name="Oval 36"/>
          <p:cNvSpPr/>
          <p:nvPr/>
        </p:nvSpPr>
        <p:spPr bwMode="auto">
          <a:xfrm>
            <a:off x="7309676" y="1233495"/>
            <a:ext cx="1006475" cy="1006475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379412" y="4265160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838200" y="4265160"/>
            <a:ext cx="457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25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1295400" y="4265160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1584325" y="4263572"/>
            <a:ext cx="3206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9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1825625" y="4265160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2184400" y="4263572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PB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93" name="Straight Connector 92"/>
          <p:cNvCxnSpPr/>
          <p:nvPr/>
        </p:nvCxnSpPr>
        <p:spPr bwMode="auto">
          <a:xfrm rot="16200000">
            <a:off x="7812175" y="1693268"/>
            <a:ext cx="0" cy="1094982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>
            <a:grpSpLocks/>
          </p:cNvGrpSpPr>
          <p:nvPr/>
        </p:nvGrpSpPr>
        <p:grpSpPr bwMode="auto">
          <a:xfrm>
            <a:off x="2814244" y="938996"/>
            <a:ext cx="2992053" cy="620713"/>
            <a:chOff x="7227981" y="3962435"/>
            <a:chExt cx="2992199" cy="620774"/>
          </a:xfrm>
        </p:grpSpPr>
        <p:sp>
          <p:nvSpPr>
            <p:cNvPr id="118" name="Rounded Rectangle 117"/>
            <p:cNvSpPr/>
            <p:nvPr/>
          </p:nvSpPr>
          <p:spPr>
            <a:xfrm>
              <a:off x="7290285" y="3962435"/>
              <a:ext cx="2858402" cy="62077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9" name="TextBox 173"/>
            <p:cNvSpPr txBox="1">
              <a:spLocks noChangeArrowheads="1"/>
            </p:cNvSpPr>
            <p:nvPr/>
          </p:nvSpPr>
          <p:spPr bwMode="auto">
            <a:xfrm>
              <a:off x="7227981" y="3970893"/>
              <a:ext cx="2992199" cy="584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AB is tangent to smaller circle at point P</a:t>
              </a:r>
            </a:p>
          </p:txBody>
        </p:sp>
      </p:grpSp>
      <p:cxnSp>
        <p:nvCxnSpPr>
          <p:cNvPr id="120" name="Straight Connector 119"/>
          <p:cNvCxnSpPr/>
          <p:nvPr/>
        </p:nvCxnSpPr>
        <p:spPr bwMode="auto">
          <a:xfrm rot="16200000">
            <a:off x="7815461" y="1695649"/>
            <a:ext cx="0" cy="1094982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 bwMode="auto">
          <a:xfrm>
            <a:off x="7307262" y="1234281"/>
            <a:ext cx="1006475" cy="1006475"/>
          </a:xfrm>
          <a:prstGeom prst="ellipse">
            <a:avLst/>
          </a:prstGeom>
          <a:noFill/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grpSp>
        <p:nvGrpSpPr>
          <p:cNvPr id="129" name="Group 128"/>
          <p:cNvGrpSpPr>
            <a:grpSpLocks/>
          </p:cNvGrpSpPr>
          <p:nvPr/>
        </p:nvGrpSpPr>
        <p:grpSpPr bwMode="auto">
          <a:xfrm>
            <a:off x="2473328" y="1131821"/>
            <a:ext cx="1688937" cy="466351"/>
            <a:chOff x="7879571" y="4026922"/>
            <a:chExt cx="1689019" cy="466396"/>
          </a:xfrm>
        </p:grpSpPr>
        <p:sp>
          <p:nvSpPr>
            <p:cNvPr id="130" name="Rounded Rectangle 129"/>
            <p:cNvSpPr/>
            <p:nvPr/>
          </p:nvSpPr>
          <p:spPr>
            <a:xfrm>
              <a:off x="7986079" y="4026922"/>
              <a:ext cx="1466812" cy="46639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1" name="TextBox 173"/>
            <p:cNvSpPr txBox="1">
              <a:spLocks noChangeArrowheads="1"/>
            </p:cNvSpPr>
            <p:nvPr/>
          </p:nvSpPr>
          <p:spPr bwMode="auto">
            <a:xfrm>
              <a:off x="7879571" y="4082350"/>
              <a:ext cx="1689019" cy="338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Join O and P</a:t>
              </a:r>
            </a:p>
          </p:txBody>
        </p:sp>
      </p:grpSp>
      <p:grpSp>
        <p:nvGrpSpPr>
          <p:cNvPr id="135" name="Group 134"/>
          <p:cNvGrpSpPr>
            <a:grpSpLocks/>
          </p:cNvGrpSpPr>
          <p:nvPr/>
        </p:nvGrpSpPr>
        <p:grpSpPr bwMode="auto">
          <a:xfrm>
            <a:off x="2516186" y="1140604"/>
            <a:ext cx="1688937" cy="466351"/>
            <a:chOff x="7879571" y="4026922"/>
            <a:chExt cx="1689019" cy="466396"/>
          </a:xfrm>
        </p:grpSpPr>
        <p:sp>
          <p:nvSpPr>
            <p:cNvPr id="136" name="Rounded Rectangle 135"/>
            <p:cNvSpPr/>
            <p:nvPr/>
          </p:nvSpPr>
          <p:spPr>
            <a:xfrm>
              <a:off x="7986079" y="4026922"/>
              <a:ext cx="1466812" cy="46639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8" name="TextBox 173"/>
            <p:cNvSpPr txBox="1">
              <a:spLocks noChangeArrowheads="1"/>
            </p:cNvSpPr>
            <p:nvPr/>
          </p:nvSpPr>
          <p:spPr bwMode="auto">
            <a:xfrm>
              <a:off x="7879571" y="4082350"/>
              <a:ext cx="1689019" cy="338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Join O and B</a:t>
              </a:r>
            </a:p>
          </p:txBody>
        </p:sp>
      </p:grp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379412" y="4641397"/>
            <a:ext cx="36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1562100" y="4641397"/>
            <a:ext cx="457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16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1338262" y="4641397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768350" y="4641397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PB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9" name="Oval 138"/>
          <p:cNvSpPr/>
          <p:nvPr/>
        </p:nvSpPr>
        <p:spPr bwMode="auto">
          <a:xfrm>
            <a:off x="7794570" y="1754426"/>
            <a:ext cx="59164" cy="612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grpSp>
        <p:nvGrpSpPr>
          <p:cNvPr id="122" name="Group 121"/>
          <p:cNvGrpSpPr>
            <a:grpSpLocks/>
          </p:cNvGrpSpPr>
          <p:nvPr/>
        </p:nvGrpSpPr>
        <p:grpSpPr bwMode="auto">
          <a:xfrm>
            <a:off x="3589425" y="1066866"/>
            <a:ext cx="1818842" cy="525462"/>
            <a:chOff x="7804503" y="3841618"/>
            <a:chExt cx="1819148" cy="524989"/>
          </a:xfrm>
        </p:grpSpPr>
        <p:sp>
          <p:nvSpPr>
            <p:cNvPr id="145" name="Rounded Rectangle 144"/>
            <p:cNvSpPr/>
            <p:nvPr/>
          </p:nvSpPr>
          <p:spPr>
            <a:xfrm>
              <a:off x="7809931" y="3841618"/>
              <a:ext cx="1813720" cy="52498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6" name="TextBox 173"/>
            <p:cNvSpPr txBox="1">
              <a:spLocks noChangeArrowheads="1"/>
            </p:cNvSpPr>
            <p:nvPr/>
          </p:nvSpPr>
          <p:spPr bwMode="auto">
            <a:xfrm>
              <a:off x="7804503" y="3932071"/>
              <a:ext cx="1803905" cy="338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Observe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OPB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7" name="Group 146"/>
          <p:cNvGrpSpPr>
            <a:grpSpLocks/>
          </p:cNvGrpSpPr>
          <p:nvPr/>
        </p:nvGrpSpPr>
        <p:grpSpPr bwMode="auto">
          <a:xfrm>
            <a:off x="3614876" y="1050406"/>
            <a:ext cx="1743252" cy="525462"/>
            <a:chOff x="7817961" y="3864457"/>
            <a:chExt cx="1742492" cy="524989"/>
          </a:xfrm>
        </p:grpSpPr>
        <p:sp>
          <p:nvSpPr>
            <p:cNvPr id="148" name="Rounded Rectangle 147"/>
            <p:cNvSpPr/>
            <p:nvPr/>
          </p:nvSpPr>
          <p:spPr>
            <a:xfrm>
              <a:off x="7888706" y="3864457"/>
              <a:ext cx="1625680" cy="52498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9" name="TextBox 173"/>
            <p:cNvSpPr txBox="1">
              <a:spLocks noChangeArrowheads="1"/>
            </p:cNvSpPr>
            <p:nvPr/>
          </p:nvSpPr>
          <p:spPr bwMode="auto">
            <a:xfrm>
              <a:off x="7817961" y="3957448"/>
              <a:ext cx="1742492" cy="338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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OPB = 90º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0" name="Group 149"/>
          <p:cNvGrpSpPr>
            <a:grpSpLocks/>
          </p:cNvGrpSpPr>
          <p:nvPr/>
        </p:nvGrpSpPr>
        <p:grpSpPr bwMode="auto">
          <a:xfrm>
            <a:off x="3102903" y="1604117"/>
            <a:ext cx="3048000" cy="924072"/>
            <a:chOff x="7888706" y="3864457"/>
            <a:chExt cx="1625680" cy="923240"/>
          </a:xfrm>
        </p:grpSpPr>
        <p:sp>
          <p:nvSpPr>
            <p:cNvPr id="151" name="Rounded Rectangle 150"/>
            <p:cNvSpPr/>
            <p:nvPr/>
          </p:nvSpPr>
          <p:spPr>
            <a:xfrm>
              <a:off x="7888706" y="3864457"/>
              <a:ext cx="1625680" cy="91477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2" name="TextBox 173"/>
            <p:cNvSpPr txBox="1">
              <a:spLocks noChangeArrowheads="1"/>
            </p:cNvSpPr>
            <p:nvPr/>
          </p:nvSpPr>
          <p:spPr bwMode="auto">
            <a:xfrm>
              <a:off x="7919516" y="3957448"/>
              <a:ext cx="1523810" cy="830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We know that, radius is perpendicular to the tangent</a:t>
              </a:r>
            </a:p>
          </p:txBody>
        </p:sp>
      </p:grpSp>
      <p:sp>
        <p:nvSpPr>
          <p:cNvPr id="153" name="Rectangle 152"/>
          <p:cNvSpPr/>
          <p:nvPr/>
        </p:nvSpPr>
        <p:spPr bwMode="auto">
          <a:xfrm>
            <a:off x="7817122" y="2120737"/>
            <a:ext cx="112492" cy="11857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154" name="Straight Connector 153"/>
          <p:cNvCxnSpPr/>
          <p:nvPr/>
        </p:nvCxnSpPr>
        <p:spPr bwMode="auto">
          <a:xfrm flipV="1">
            <a:off x="7812343" y="2243140"/>
            <a:ext cx="537551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 bwMode="auto">
          <a:xfrm flipH="1">
            <a:off x="7815263" y="1780303"/>
            <a:ext cx="0" cy="460453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c 131"/>
          <p:cNvSpPr/>
          <p:nvPr/>
        </p:nvSpPr>
        <p:spPr>
          <a:xfrm rot="10800000">
            <a:off x="949324" y="3767661"/>
            <a:ext cx="906462" cy="624962"/>
          </a:xfrm>
          <a:prstGeom prst="arc">
            <a:avLst>
              <a:gd name="adj1" fmla="val 919517"/>
              <a:gd name="adj2" fmla="val 10192226"/>
            </a:avLst>
          </a:prstGeom>
          <a:noFill/>
          <a:ln>
            <a:solidFill>
              <a:srgbClr val="FF0000"/>
            </a:solidFill>
            <a:headEnd type="arrow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676275" y="1676400"/>
            <a:ext cx="5889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Sol: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11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0" dur="4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 nodeType="clickPar">
                      <p:stCondLst>
                        <p:cond delay="indefinite"/>
                      </p:stCondLst>
                      <p:childTnLst>
                        <p:par>
                          <p:cTn id="3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 nodeType="clickPar">
                      <p:stCondLst>
                        <p:cond delay="indefinite"/>
                      </p:stCondLst>
                      <p:childTnLst>
                        <p:par>
                          <p:cTn id="3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 nodeType="clickPar">
                      <p:stCondLst>
                        <p:cond delay="indefinite"/>
                      </p:stCondLst>
                      <p:childTnLst>
                        <p:par>
                          <p:cTn id="4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 nodeType="clickPar">
                      <p:stCondLst>
                        <p:cond delay="indefinite"/>
                      </p:stCondLst>
                      <p:childTnLst>
                        <p:par>
                          <p:cTn id="4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 nodeType="clickPar">
                      <p:stCondLst>
                        <p:cond delay="indefinite"/>
                      </p:stCondLst>
                      <p:childTnLst>
                        <p:par>
                          <p:cTn id="4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 nodeType="clickPar">
                      <p:stCondLst>
                        <p:cond delay="indefinite"/>
                      </p:stCondLst>
                      <p:childTnLst>
                        <p:par>
                          <p:cTn id="4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 nodeType="clickPar">
                      <p:stCondLst>
                        <p:cond delay="indefinite"/>
                      </p:stCondLst>
                      <p:childTnLst>
                        <p:par>
                          <p:cTn id="4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500"/>
                            </p:stCondLst>
                            <p:childTnLst>
                              <p:par>
                                <p:cTn id="4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6" grpId="0"/>
      <p:bldP spid="77867" grpId="0" uiExpand="1" build="p"/>
      <p:bldP spid="60" grpId="0"/>
      <p:bldP spid="61" grpId="0"/>
      <p:bldP spid="62" grpId="0"/>
      <p:bldP spid="70" grpId="0"/>
      <p:bldP spid="71" grpId="0"/>
      <p:bldP spid="73" grpId="0"/>
      <p:bldP spid="74" grpId="0"/>
      <p:bldP spid="75" grpId="0"/>
      <p:bldP spid="76" grpId="0" uiExpand="1" build="p"/>
      <p:bldP spid="77" grpId="0"/>
      <p:bldP spid="36" grpId="0" animBg="1"/>
      <p:bldP spid="36" grpId="2" animBg="1"/>
      <p:bldP spid="81" grpId="0"/>
      <p:bldP spid="82" grpId="0"/>
      <p:bldP spid="88" grpId="0"/>
      <p:bldP spid="89" grpId="0"/>
      <p:bldP spid="90" grpId="0"/>
      <p:bldP spid="91" grpId="0"/>
      <p:bldP spid="92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8" grpId="0"/>
      <p:bldP spid="109" grpId="0"/>
      <p:bldP spid="110" grpId="0"/>
      <p:bldP spid="111" grpId="0"/>
      <p:bldP spid="112" grpId="0"/>
      <p:bldP spid="115" grpId="0"/>
      <p:bldP spid="140" grpId="0"/>
      <p:bldP spid="141" grpId="0"/>
      <p:bldP spid="142" grpId="0"/>
      <p:bldP spid="143" grpId="0"/>
      <p:bldP spid="139" grpId="0" animBg="1"/>
      <p:bldP spid="139" grpId="2" animBg="1"/>
      <p:bldP spid="153" grpId="0" animBg="1"/>
      <p:bldP spid="153" grpId="1" animBg="1"/>
      <p:bldP spid="132" grpId="0" animBg="1"/>
      <p:bldP spid="132" grpId="1" animBg="1"/>
      <p:bldP spid="1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736600" y="1895548"/>
            <a:ext cx="1193064" cy="27109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89181" y="2438419"/>
            <a:ext cx="418162" cy="293556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652829" y="2422078"/>
            <a:ext cx="468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PB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1070342" y="2417316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grpSp>
        <p:nvGrpSpPr>
          <p:cNvPr id="76" name="Group 8"/>
          <p:cNvGrpSpPr>
            <a:grpSpLocks/>
          </p:cNvGrpSpPr>
          <p:nvPr/>
        </p:nvGrpSpPr>
        <p:grpSpPr bwMode="auto">
          <a:xfrm>
            <a:off x="1349742" y="2293458"/>
            <a:ext cx="320675" cy="620712"/>
            <a:chOff x="3625036" y="4141953"/>
            <a:chExt cx="320922" cy="620847"/>
          </a:xfrm>
        </p:grpSpPr>
        <p:sp>
          <p:nvSpPr>
            <p:cNvPr id="25678" name="Rectangle 109"/>
            <p:cNvSpPr>
              <a:spLocks noChangeArrowheads="1"/>
            </p:cNvSpPr>
            <p:nvPr/>
          </p:nvSpPr>
          <p:spPr bwMode="auto">
            <a:xfrm>
              <a:off x="3625119" y="4141953"/>
              <a:ext cx="320764" cy="338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  <a:sym typeface="Symbol" pitchFamily="18" charset="2"/>
                </a:rPr>
                <a:t>1</a:t>
              </a:r>
              <a:endParaRPr lang="en-IN" altLang="en-US" sz="1600" b="1" baseline="300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3659988" y="4445231"/>
              <a:ext cx="25101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80" name="Rectangle 110"/>
            <p:cNvSpPr>
              <a:spLocks noChangeArrowheads="1"/>
            </p:cNvSpPr>
            <p:nvPr/>
          </p:nvSpPr>
          <p:spPr bwMode="auto">
            <a:xfrm>
              <a:off x="3625036" y="4424246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  <a:sym typeface="Symbol" pitchFamily="18" charset="2"/>
                </a:rPr>
                <a:t>2</a:t>
              </a:r>
              <a:endParaRPr lang="en-IN" altLang="en-US" sz="1600" b="1" baseline="300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1645017" y="2417316"/>
            <a:ext cx="479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AB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174992" y="2935516"/>
            <a:ext cx="36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776654" y="2935516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4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1070342" y="2935516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grpSp>
        <p:nvGrpSpPr>
          <p:cNvPr id="84" name="Group 8"/>
          <p:cNvGrpSpPr>
            <a:grpSpLocks/>
          </p:cNvGrpSpPr>
          <p:nvPr/>
        </p:nvGrpSpPr>
        <p:grpSpPr bwMode="auto">
          <a:xfrm>
            <a:off x="1333867" y="2794229"/>
            <a:ext cx="327025" cy="620712"/>
            <a:chOff x="3621770" y="4141953"/>
            <a:chExt cx="327456" cy="620847"/>
          </a:xfrm>
        </p:grpSpPr>
        <p:sp>
          <p:nvSpPr>
            <p:cNvPr id="25675" name="Rectangle 109"/>
            <p:cNvSpPr>
              <a:spLocks noChangeArrowheads="1"/>
            </p:cNvSpPr>
            <p:nvPr/>
          </p:nvSpPr>
          <p:spPr bwMode="auto">
            <a:xfrm>
              <a:off x="3628462" y="4141953"/>
              <a:ext cx="320764" cy="338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  <a:sym typeface="Symbol" pitchFamily="18" charset="2"/>
                </a:rPr>
                <a:t>1</a:t>
              </a:r>
              <a:endParaRPr lang="en-IN" altLang="en-US" sz="1600" b="1" baseline="300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3680584" y="4445231"/>
              <a:ext cx="25115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77" name="Rectangle 110"/>
            <p:cNvSpPr>
              <a:spLocks noChangeArrowheads="1"/>
            </p:cNvSpPr>
            <p:nvPr/>
          </p:nvSpPr>
          <p:spPr bwMode="auto">
            <a:xfrm>
              <a:off x="3621770" y="4424246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  <a:sym typeface="Symbol" pitchFamily="18" charset="2"/>
                </a:rPr>
                <a:t>2</a:t>
              </a:r>
              <a:endParaRPr lang="en-IN" altLang="en-US" sz="1600" b="1" baseline="300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1632317" y="2935516"/>
            <a:ext cx="673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× AB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1287829" y="3825875"/>
            <a:ext cx="7152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8 cm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174992" y="3825875"/>
            <a:ext cx="36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617904" y="3825875"/>
            <a:ext cx="479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AB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1070342" y="382587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2154604" y="2425253"/>
            <a:ext cx="42433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 indent="-346075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[Perpendicular </a:t>
            </a: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from </a:t>
            </a:r>
            <a:r>
              <a:rPr lang="en-US" altLang="en-US" sz="1600" b="1" dirty="0" err="1" smtClean="0">
                <a:solidFill>
                  <a:srgbClr val="FF0000"/>
                </a:solidFill>
                <a:latin typeface="Bookman Old Style" pitchFamily="18" charset="0"/>
              </a:rPr>
              <a:t>centre</a:t>
            </a: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 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circle to the chord bisect the chord)</a:t>
            </a:r>
            <a:endParaRPr lang="en-IN" altLang="en-US" sz="1600" b="1" baseline="30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25628" name="Group 16"/>
          <p:cNvGrpSpPr>
            <a:grpSpLocks/>
          </p:cNvGrpSpPr>
          <p:nvPr/>
        </p:nvGrpSpPr>
        <p:grpSpPr bwMode="auto">
          <a:xfrm>
            <a:off x="6934200" y="971550"/>
            <a:ext cx="1770063" cy="1546225"/>
            <a:chOff x="6249562" y="1737786"/>
            <a:chExt cx="1770049" cy="1546478"/>
          </a:xfrm>
        </p:grpSpPr>
        <p:grpSp>
          <p:nvGrpSpPr>
            <p:cNvPr id="25661" name="Group 14"/>
            <p:cNvGrpSpPr>
              <a:grpSpLocks/>
            </p:cNvGrpSpPr>
            <p:nvPr/>
          </p:nvGrpSpPr>
          <p:grpSpPr bwMode="auto">
            <a:xfrm>
              <a:off x="6344780" y="1737786"/>
              <a:ext cx="1508760" cy="1508760"/>
              <a:chOff x="6413360" y="1806366"/>
              <a:chExt cx="1371600" cy="1371600"/>
            </a:xfrm>
          </p:grpSpPr>
          <p:grpSp>
            <p:nvGrpSpPr>
              <p:cNvPr id="25669" name="Group 2"/>
              <p:cNvGrpSpPr>
                <a:grpSpLocks/>
              </p:cNvGrpSpPr>
              <p:nvPr/>
            </p:nvGrpSpPr>
            <p:grpSpPr bwMode="auto">
              <a:xfrm>
                <a:off x="6413360" y="1806366"/>
                <a:ext cx="1371600" cy="1371600"/>
                <a:chOff x="6413360" y="1806366"/>
                <a:chExt cx="1371600" cy="1371600"/>
              </a:xfrm>
            </p:grpSpPr>
            <p:sp>
              <p:nvSpPr>
                <p:cNvPr id="2" name="Oval 1"/>
                <p:cNvSpPr/>
                <p:nvPr/>
              </p:nvSpPr>
              <p:spPr>
                <a:xfrm>
                  <a:off x="6641409" y="2041643"/>
                  <a:ext cx="914970" cy="91512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6413388" y="1806366"/>
                  <a:ext cx="1371012" cy="137124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6" name="Straight Connector 5"/>
              <p:cNvCxnSpPr/>
              <p:nvPr/>
            </p:nvCxnSpPr>
            <p:spPr>
              <a:xfrm>
                <a:off x="6595228" y="2956770"/>
                <a:ext cx="10015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>
                <a:stCxn id="2" idx="4"/>
              </p:cNvCxnSpPr>
              <p:nvPr/>
            </p:nvCxnSpPr>
            <p:spPr>
              <a:xfrm flipH="1" flipV="1">
                <a:off x="7096008" y="2530962"/>
                <a:ext cx="2886" cy="4258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7085906" y="2533849"/>
                <a:ext cx="533973" cy="4185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62" name="Rectangle 114"/>
            <p:cNvSpPr>
              <a:spLocks noChangeArrowheads="1"/>
            </p:cNvSpPr>
            <p:nvPr/>
          </p:nvSpPr>
          <p:spPr bwMode="auto">
            <a:xfrm>
              <a:off x="6946967" y="2203254"/>
              <a:ext cx="348275" cy="338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O</a:t>
              </a:r>
              <a:endParaRPr lang="en-IN" altLang="en-US" sz="1600" b="1" baseline="300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5663" name="Rectangle 114"/>
            <p:cNvSpPr>
              <a:spLocks noChangeArrowheads="1"/>
            </p:cNvSpPr>
            <p:nvPr/>
          </p:nvSpPr>
          <p:spPr bwMode="auto">
            <a:xfrm>
              <a:off x="6249562" y="2844397"/>
              <a:ext cx="3321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A</a:t>
              </a:r>
              <a:endParaRPr lang="en-IN" altLang="en-US" sz="1600" b="1" baseline="300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5664" name="Rectangle 114"/>
            <p:cNvSpPr>
              <a:spLocks noChangeArrowheads="1"/>
            </p:cNvSpPr>
            <p:nvPr/>
          </p:nvSpPr>
          <p:spPr bwMode="auto">
            <a:xfrm>
              <a:off x="7687469" y="2893011"/>
              <a:ext cx="3321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  <a:endParaRPr lang="en-IN" altLang="en-US" sz="1600" b="1" baseline="300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5665" name="Rectangle 114"/>
            <p:cNvSpPr>
              <a:spLocks noChangeArrowheads="1"/>
            </p:cNvSpPr>
            <p:nvPr/>
          </p:nvSpPr>
          <p:spPr bwMode="auto">
            <a:xfrm>
              <a:off x="6964758" y="2945710"/>
              <a:ext cx="3321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P</a:t>
              </a:r>
              <a:endParaRPr lang="en-IN" altLang="en-US" sz="1600" b="1" baseline="300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00455" y="2869858"/>
              <a:ext cx="112712" cy="1270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prstClr val="white"/>
                </a:solidFill>
              </a:endParaRPr>
            </a:p>
          </p:txBody>
        </p:sp>
      </p:grp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281479" y="3432175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4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174992" y="3432175"/>
            <a:ext cx="36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611554" y="3432175"/>
            <a:ext cx="479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AB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1070342" y="343217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18680" y="4256406"/>
            <a:ext cx="3476874" cy="2639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174992" y="4214813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68" name="Rectangle 45"/>
          <p:cNvSpPr>
            <a:spLocks noChangeArrowheads="1"/>
          </p:cNvSpPr>
          <p:nvPr/>
        </p:nvSpPr>
        <p:spPr bwMode="auto">
          <a:xfrm>
            <a:off x="600442" y="4210050"/>
            <a:ext cx="3595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Length of the chord AB is 8 cm.</a:t>
            </a:r>
          </a:p>
        </p:txBody>
      </p:sp>
      <p:sp>
        <p:nvSpPr>
          <p:cNvPr id="3" name="Right Arrow 2"/>
          <p:cNvSpPr/>
          <p:nvPr/>
        </p:nvSpPr>
        <p:spPr>
          <a:xfrm rot="1377696" flipH="1">
            <a:off x="1012981" y="3115867"/>
            <a:ext cx="389514" cy="153632"/>
          </a:xfrm>
          <a:prstGeom prst="rightArrow">
            <a:avLst/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2779" y="3432175"/>
            <a:ext cx="515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× 2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5" name="Rectangle 114"/>
          <p:cNvSpPr>
            <a:spLocks noChangeArrowheads="1"/>
          </p:cNvSpPr>
          <p:nvPr/>
        </p:nvSpPr>
        <p:spPr bwMode="auto">
          <a:xfrm>
            <a:off x="7346153" y="1821651"/>
            <a:ext cx="5000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smtClean="0">
                <a:solidFill>
                  <a:srgbClr val="000000"/>
                </a:solidFill>
                <a:latin typeface="Bookman Old Style" pitchFamily="18" charset="0"/>
              </a:rPr>
              <a:t>3cm</a:t>
            </a:r>
            <a:endParaRPr lang="en-IN" altLang="en-US" sz="11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9" name="Rectangle 114"/>
          <p:cNvSpPr>
            <a:spLocks noChangeArrowheads="1"/>
          </p:cNvSpPr>
          <p:nvPr/>
        </p:nvSpPr>
        <p:spPr bwMode="auto">
          <a:xfrm rot="2168880">
            <a:off x="7829550" y="1730880"/>
            <a:ext cx="501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smtClean="0">
                <a:solidFill>
                  <a:srgbClr val="000000"/>
                </a:solidFill>
                <a:latin typeface="Bookman Old Style" pitchFamily="18" charset="0"/>
              </a:rPr>
              <a:t>5cm</a:t>
            </a:r>
            <a:endParaRPr lang="en-IN" altLang="en-US" sz="11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7747793" y="1743729"/>
            <a:ext cx="65087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73" name="Rectangle 93"/>
          <p:cNvSpPr>
            <a:spLocks noChangeArrowheads="1"/>
          </p:cNvSpPr>
          <p:nvPr/>
        </p:nvSpPr>
        <p:spPr bwMode="auto">
          <a:xfrm>
            <a:off x="393700" y="338504"/>
            <a:ext cx="74533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Two concentric circles are of radii 5 cm and 3 cm.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Find the length of the chord of the larger circle which touches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the smaller circle. 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1286232" y="1851819"/>
            <a:ext cx="7152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4 cm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152400" y="1851818"/>
            <a:ext cx="36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smtClean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678220" y="1851025"/>
            <a:ext cx="4683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PB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1071920" y="1851818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298932" y="1446185"/>
            <a:ext cx="457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16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1075095" y="144618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665517" y="1446185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PB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089507" y="1852236"/>
            <a:ext cx="23225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[Taking square root]</a:t>
            </a:r>
            <a:endParaRPr lang="en-IN" altLang="en-US" sz="1600" b="1" baseline="30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3301302" y="1123950"/>
            <a:ext cx="3382528" cy="1214333"/>
            <a:chOff x="7178678" y="3959679"/>
            <a:chExt cx="2598548" cy="1214795"/>
          </a:xfrm>
        </p:grpSpPr>
        <p:sp>
          <p:nvSpPr>
            <p:cNvPr id="61" name="Rounded Rectangle 60"/>
            <p:cNvSpPr/>
            <p:nvPr/>
          </p:nvSpPr>
          <p:spPr>
            <a:xfrm>
              <a:off x="7178678" y="3959679"/>
              <a:ext cx="2598548" cy="1214795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653" name="TextBox 173"/>
            <p:cNvSpPr txBox="1">
              <a:spLocks noChangeArrowheads="1"/>
            </p:cNvSpPr>
            <p:nvPr/>
          </p:nvSpPr>
          <p:spPr bwMode="auto">
            <a:xfrm>
              <a:off x="7227247" y="4035448"/>
              <a:ext cx="2482799" cy="107732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We know that,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Perpendicular drawn from the centre to the chord, bisects the chord</a:t>
              </a:r>
            </a:p>
          </p:txBody>
        </p:sp>
      </p:grpSp>
      <p:cxnSp>
        <p:nvCxnSpPr>
          <p:cNvPr id="97" name="Straight Connector 96"/>
          <p:cNvCxnSpPr/>
          <p:nvPr/>
        </p:nvCxnSpPr>
        <p:spPr bwMode="auto">
          <a:xfrm flipH="1" flipV="1">
            <a:off x="7781925" y="1756039"/>
            <a:ext cx="2381" cy="484717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 bwMode="auto">
          <a:xfrm>
            <a:off x="7235078" y="2237582"/>
            <a:ext cx="1112742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676275" y="1165225"/>
            <a:ext cx="5889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Sol: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2" name="Rectangle 114"/>
          <p:cNvSpPr>
            <a:spLocks noChangeArrowheads="1"/>
          </p:cNvSpPr>
          <p:nvPr/>
        </p:nvSpPr>
        <p:spPr bwMode="auto">
          <a:xfrm>
            <a:off x="7834325" y="2202657"/>
            <a:ext cx="501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4cm</a:t>
            </a:r>
            <a:endParaRPr lang="en-IN" altLang="en-US" sz="1100" b="1" baseline="30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4234079" y="1123950"/>
            <a:ext cx="1861921" cy="668428"/>
            <a:chOff x="7762768" y="3911153"/>
            <a:chExt cx="1430375" cy="668684"/>
          </a:xfrm>
        </p:grpSpPr>
        <p:sp>
          <p:nvSpPr>
            <p:cNvPr id="85" name="Rounded Rectangle 84"/>
            <p:cNvSpPr/>
            <p:nvPr/>
          </p:nvSpPr>
          <p:spPr>
            <a:xfrm>
              <a:off x="7762768" y="3911153"/>
              <a:ext cx="1430375" cy="66868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7" name="TextBox 173"/>
            <p:cNvSpPr txBox="1">
              <a:spLocks noChangeArrowheads="1"/>
            </p:cNvSpPr>
            <p:nvPr/>
          </p:nvSpPr>
          <p:spPr bwMode="auto">
            <a:xfrm>
              <a:off x="7897376" y="4068604"/>
              <a:ext cx="1142548" cy="33868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OP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^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 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721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80" grpId="0"/>
      <p:bldP spid="81" grpId="0"/>
      <p:bldP spid="82" grpId="0"/>
      <p:bldP spid="83" grpId="0"/>
      <p:bldP spid="88" grpId="0"/>
      <p:bldP spid="89" grpId="0"/>
      <p:bldP spid="90" grpId="0"/>
      <p:bldP spid="91" grpId="0"/>
      <p:bldP spid="92" grpId="0"/>
      <p:bldP spid="100" grpId="0"/>
      <p:bldP spid="101" grpId="0"/>
      <p:bldP spid="102" grpId="0"/>
      <p:bldP spid="103" grpId="0"/>
      <p:bldP spid="67" grpId="0"/>
      <p:bldP spid="68" grpId="0"/>
      <p:bldP spid="7" grpId="0"/>
      <p:bldP spid="113" grpId="0"/>
      <p:bldP spid="114" grpId="0"/>
      <p:bldP spid="115" grpId="0"/>
      <p:bldP spid="116" grpId="0"/>
      <p:bldP spid="126" grpId="0"/>
      <p:bldP spid="7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7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4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777317" y="826362"/>
            <a:ext cx="190658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515518" y="2780152"/>
            <a:ext cx="1828800" cy="1828800"/>
            <a:chOff x="2046" y="1476"/>
            <a:chExt cx="2608" cy="2368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2046" y="1476"/>
              <a:ext cx="2608" cy="236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2176" y="1592"/>
              <a:ext cx="2347" cy="2136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3317" y="2493"/>
              <a:ext cx="65" cy="33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06498" y="4607879"/>
            <a:ext cx="414492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Boundary rope of a cricket ground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26530" y="2239310"/>
            <a:ext cx="1416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Bangle</a:t>
            </a:r>
          </a:p>
        </p:txBody>
      </p:sp>
      <p:pic>
        <p:nvPicPr>
          <p:cNvPr id="10" name="Picture 15" descr="images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043" y="715907"/>
            <a:ext cx="2143125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6058" y="911170"/>
            <a:ext cx="1218733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5464693" y="2117670"/>
            <a:ext cx="1416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prstClr val="black"/>
                </a:solidFill>
                <a:latin typeface="Bookman Old Style" panose="02050604050505020204" pitchFamily="18" charset="0"/>
              </a:rPr>
              <a:t>Coins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983431" y="2190695"/>
            <a:ext cx="1416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prstClr val="black"/>
                </a:solidFill>
                <a:latin typeface="Bookman Old Style" panose="02050604050505020204" pitchFamily="18" charset="0"/>
              </a:rPr>
              <a:t>Ball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4947168" y="-132979"/>
            <a:ext cx="2662238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en-US" sz="21000" dirty="0">
                <a:solidFill>
                  <a:srgbClr val="6600FF"/>
                </a:solidFill>
                <a:ea typeface="Calibri" pitchFamily="34" charset="0"/>
                <a:cs typeface="Times New Roman" pitchFamily="18" charset="0"/>
                <a:sym typeface="Wingdings" pitchFamily="2" charset="2"/>
              </a:rPr>
              <a:t></a:t>
            </a:r>
            <a:r>
              <a:rPr lang="en-US" altLang="en-US" sz="21000" dirty="0">
                <a:solidFill>
                  <a:srgbClr val="6600FF"/>
                </a:solidFill>
                <a:latin typeface="Book Antiqua" pitchFamily="18" charset="0"/>
                <a:ea typeface="Calibri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2432568" y="-132979"/>
            <a:ext cx="2662238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en-US" sz="21000" dirty="0">
                <a:solidFill>
                  <a:srgbClr val="6600FF"/>
                </a:solidFill>
                <a:ea typeface="Calibri" pitchFamily="34" charset="0"/>
                <a:cs typeface="Times New Roman" pitchFamily="18" charset="0"/>
                <a:sym typeface="Wingdings" pitchFamily="2" charset="2"/>
              </a:rPr>
              <a:t></a:t>
            </a:r>
            <a:r>
              <a:rPr lang="en-US" altLang="en-US" sz="21000" dirty="0">
                <a:solidFill>
                  <a:srgbClr val="6600FF"/>
                </a:solidFill>
                <a:latin typeface="Book Antiqua" pitchFamily="18" charset="0"/>
                <a:ea typeface="Calibri" pitchFamily="34" charset="0"/>
                <a:cs typeface="Times New Roman" pitchFamily="18" charset="0"/>
              </a:rPr>
              <a:t>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413348" y="2627539"/>
            <a:ext cx="2626801" cy="1053133"/>
            <a:chOff x="5113712" y="4156906"/>
            <a:chExt cx="2626801" cy="1053133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5113712" y="4156906"/>
              <a:ext cx="2626801" cy="1003801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350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19700" y="4212171"/>
              <a:ext cx="2415072" cy="997868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kern="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see some examples of circle from day-to-day life.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93296" y="2732317"/>
            <a:ext cx="2582847" cy="911928"/>
            <a:chOff x="4862730" y="4042445"/>
            <a:chExt cx="2582847" cy="911928"/>
          </a:xfrm>
        </p:grpSpPr>
        <p:sp>
          <p:nvSpPr>
            <p:cNvPr id="20" name="Cloud Callout 29"/>
            <p:cNvSpPr/>
            <p:nvPr/>
          </p:nvSpPr>
          <p:spPr bwMode="auto">
            <a:xfrm>
              <a:off x="4862730" y="4042445"/>
              <a:ext cx="2582847" cy="91192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350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83378" y="4212171"/>
              <a:ext cx="2402294" cy="52322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kern="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Of these 4 examples, </a:t>
              </a:r>
            </a:p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kern="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2 are wrong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95424" y="2813834"/>
            <a:ext cx="2254551" cy="754348"/>
            <a:chOff x="4659764" y="2464188"/>
            <a:chExt cx="2254551" cy="754348"/>
          </a:xfrm>
        </p:grpSpPr>
        <p:sp>
          <p:nvSpPr>
            <p:cNvPr id="25" name="Rounded Rectangle 24"/>
            <p:cNvSpPr/>
            <p:nvPr/>
          </p:nvSpPr>
          <p:spPr bwMode="auto">
            <a:xfrm>
              <a:off x="4659764" y="2464188"/>
              <a:ext cx="2254551" cy="75434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350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40275" y="2524780"/>
              <a:ext cx="2105225" cy="52322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kern="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Why are these </a:t>
              </a:r>
            </a:p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kern="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examples wrong ?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69258" y="2651008"/>
            <a:ext cx="2506885" cy="1080000"/>
            <a:chOff x="6283747" y="3181596"/>
            <a:chExt cx="2506885" cy="1080000"/>
          </a:xfrm>
        </p:grpSpPr>
        <p:sp>
          <p:nvSpPr>
            <p:cNvPr id="30" name="Cloud Callout 29"/>
            <p:cNvSpPr/>
            <p:nvPr/>
          </p:nvSpPr>
          <p:spPr bwMode="auto">
            <a:xfrm>
              <a:off x="6283747" y="3181596"/>
              <a:ext cx="2506885" cy="1080000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350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36291" y="3306280"/>
              <a:ext cx="2392363" cy="90498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kern="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For this, </a:t>
              </a:r>
              <a:r>
                <a:rPr lang="en-US" altLang="en-US" sz="1600" b="1" kern="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</a:t>
              </a:r>
              <a:endParaRPr lang="en-US" altLang="en-US" sz="16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kern="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understand the </a:t>
              </a:r>
            </a:p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kern="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definition of circle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04742" y="257073"/>
            <a:ext cx="1251522" cy="369229"/>
          </a:xfrm>
          <a:prstGeom prst="rect">
            <a:avLst/>
          </a:prstGeom>
          <a:solidFill>
            <a:srgbClr val="6EF8EB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800" b="1" i="0" u="none" strike="noStrike" cap="none" normalizeH="0" baseline="0">
                <a:ln>
                  <a:noFill/>
                </a:ln>
                <a:effectLst/>
                <a:latin typeface="Bookman Old Style" panose="02050604050505020204" pitchFamily="18" charset="0"/>
              </a:defRPr>
            </a:lvl1pPr>
            <a:lvl2pPr marL="388938" indent="68263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2pPr>
            <a:lvl3pPr marL="777875" indent="1365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3pPr>
            <a:lvl4pPr marL="1168400" indent="203200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4pPr>
            <a:lvl5pPr marL="1557338" indent="271463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5pPr>
            <a:lvl6pPr marL="2286000" defTabSz="914400">
              <a:defRPr sz="1800" b="1">
                <a:latin typeface="Arial Rounded MT Bold" pitchFamily="34" charset="0"/>
              </a:defRPr>
            </a:lvl6pPr>
            <a:lvl7pPr marL="2743200" defTabSz="914400">
              <a:defRPr sz="1800" b="1">
                <a:latin typeface="Arial Rounded MT Bold" pitchFamily="34" charset="0"/>
              </a:defRPr>
            </a:lvl7pPr>
            <a:lvl8pPr marL="3200400" defTabSz="914400">
              <a:defRPr sz="1800" b="1">
                <a:latin typeface="Arial Rounded MT Bold" pitchFamily="34" charset="0"/>
              </a:defRPr>
            </a:lvl8pPr>
            <a:lvl9pPr marL="3657600" defTabSz="914400">
              <a:defRPr sz="1800" b="1">
                <a:latin typeface="Arial Rounded MT Bold" pitchFamily="34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CIRCLE</a:t>
            </a:r>
          </a:p>
        </p:txBody>
      </p:sp>
    </p:spTree>
    <p:extLst>
      <p:ext uri="{BB962C8B-B14F-4D97-AF65-F5344CB8AC3E}">
        <p14:creationId xmlns:p14="http://schemas.microsoft.com/office/powerpoint/2010/main" val="361910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304800" y="35464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Theorem – Radius is perpendicular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to the tangent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1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ounded Rectangle 134"/>
          <p:cNvSpPr/>
          <p:nvPr/>
        </p:nvSpPr>
        <p:spPr>
          <a:xfrm rot="1322996">
            <a:off x="7403504" y="1460933"/>
            <a:ext cx="624988" cy="23400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874672" y="783143"/>
            <a:ext cx="2407285" cy="219909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486096" y="4136938"/>
            <a:ext cx="2010868" cy="3600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7228447" y="1944719"/>
            <a:ext cx="503430" cy="182468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2484341" y="3940127"/>
            <a:ext cx="462244" cy="253392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838200" y="3940127"/>
            <a:ext cx="462244" cy="253392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 rot="20833614">
            <a:off x="6711710" y="1866147"/>
            <a:ext cx="1889356" cy="465667"/>
          </a:xfrm>
          <a:custGeom>
            <a:avLst/>
            <a:gdLst>
              <a:gd name="connsiteX0" fmla="*/ 0 w 1451587"/>
              <a:gd name="connsiteY0" fmla="*/ 436146 h 436146"/>
              <a:gd name="connsiteX1" fmla="*/ 725794 w 1451587"/>
              <a:gd name="connsiteY1" fmla="*/ 0 h 436146"/>
              <a:gd name="connsiteX2" fmla="*/ 1451587 w 1451587"/>
              <a:gd name="connsiteY2" fmla="*/ 436146 h 436146"/>
              <a:gd name="connsiteX3" fmla="*/ 0 w 1451587"/>
              <a:gd name="connsiteY3" fmla="*/ 436146 h 436146"/>
              <a:gd name="connsiteX0" fmla="*/ 0 w 1745028"/>
              <a:gd name="connsiteY0" fmla="*/ 436146 h 453121"/>
              <a:gd name="connsiteX1" fmla="*/ 725794 w 1745028"/>
              <a:gd name="connsiteY1" fmla="*/ 0 h 453121"/>
              <a:gd name="connsiteX2" fmla="*/ 1745028 w 1745028"/>
              <a:gd name="connsiteY2" fmla="*/ 453121 h 453121"/>
              <a:gd name="connsiteX3" fmla="*/ 0 w 1745028"/>
              <a:gd name="connsiteY3" fmla="*/ 436146 h 453121"/>
              <a:gd name="connsiteX0" fmla="*/ 0 w 1889356"/>
              <a:gd name="connsiteY0" fmla="*/ 433918 h 453121"/>
              <a:gd name="connsiteX1" fmla="*/ 870122 w 1889356"/>
              <a:gd name="connsiteY1" fmla="*/ 0 h 453121"/>
              <a:gd name="connsiteX2" fmla="*/ 1889356 w 1889356"/>
              <a:gd name="connsiteY2" fmla="*/ 453121 h 453121"/>
              <a:gd name="connsiteX3" fmla="*/ 0 w 1889356"/>
              <a:gd name="connsiteY3" fmla="*/ 433918 h 453121"/>
              <a:gd name="connsiteX0" fmla="*/ 0 w 1889356"/>
              <a:gd name="connsiteY0" fmla="*/ 446464 h 465667"/>
              <a:gd name="connsiteX1" fmla="*/ 7779 w 1889356"/>
              <a:gd name="connsiteY1" fmla="*/ 0 h 465667"/>
              <a:gd name="connsiteX2" fmla="*/ 1889356 w 1889356"/>
              <a:gd name="connsiteY2" fmla="*/ 465667 h 465667"/>
              <a:gd name="connsiteX3" fmla="*/ 0 w 1889356"/>
              <a:gd name="connsiteY3" fmla="*/ 446464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9356" h="465667">
                <a:moveTo>
                  <a:pt x="0" y="446464"/>
                </a:moveTo>
                <a:lnTo>
                  <a:pt x="7779" y="0"/>
                </a:lnTo>
                <a:lnTo>
                  <a:pt x="1889356" y="465667"/>
                </a:lnTo>
                <a:lnTo>
                  <a:pt x="0" y="446464"/>
                </a:lnTo>
                <a:close/>
              </a:path>
            </a:pathLst>
          </a:custGeom>
          <a:solidFill>
            <a:srgbClr val="FFC000"/>
          </a:solidFill>
          <a:ln w="1905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2408749" y="1850520"/>
            <a:ext cx="462244" cy="25339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1775289" y="1845606"/>
            <a:ext cx="462244" cy="25339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Isosceles Triangle 9"/>
          <p:cNvSpPr/>
          <p:nvPr/>
        </p:nvSpPr>
        <p:spPr bwMode="auto">
          <a:xfrm>
            <a:off x="6701487" y="1424388"/>
            <a:ext cx="1919717" cy="701108"/>
          </a:xfrm>
          <a:custGeom>
            <a:avLst/>
            <a:gdLst>
              <a:gd name="connsiteX0" fmla="*/ 0 w 1286247"/>
              <a:gd name="connsiteY0" fmla="*/ 659794 h 659794"/>
              <a:gd name="connsiteX1" fmla="*/ 643124 w 1286247"/>
              <a:gd name="connsiteY1" fmla="*/ 0 h 659794"/>
              <a:gd name="connsiteX2" fmla="*/ 1286247 w 1286247"/>
              <a:gd name="connsiteY2" fmla="*/ 659794 h 659794"/>
              <a:gd name="connsiteX3" fmla="*/ 0 w 1286247"/>
              <a:gd name="connsiteY3" fmla="*/ 659794 h 659794"/>
              <a:gd name="connsiteX0" fmla="*/ 0 w 1693871"/>
              <a:gd name="connsiteY0" fmla="*/ 659794 h 690091"/>
              <a:gd name="connsiteX1" fmla="*/ 643124 w 1693871"/>
              <a:gd name="connsiteY1" fmla="*/ 0 h 690091"/>
              <a:gd name="connsiteX2" fmla="*/ 1693871 w 1693871"/>
              <a:gd name="connsiteY2" fmla="*/ 690091 h 690091"/>
              <a:gd name="connsiteX3" fmla="*/ 0 w 1693871"/>
              <a:gd name="connsiteY3" fmla="*/ 659794 h 690091"/>
              <a:gd name="connsiteX0" fmla="*/ 0 w 1936242"/>
              <a:gd name="connsiteY0" fmla="*/ 657040 h 690091"/>
              <a:gd name="connsiteX1" fmla="*/ 885495 w 1936242"/>
              <a:gd name="connsiteY1" fmla="*/ 0 h 690091"/>
              <a:gd name="connsiteX2" fmla="*/ 1936242 w 1936242"/>
              <a:gd name="connsiteY2" fmla="*/ 690091 h 690091"/>
              <a:gd name="connsiteX3" fmla="*/ 0 w 1936242"/>
              <a:gd name="connsiteY3" fmla="*/ 657040 h 690091"/>
              <a:gd name="connsiteX0" fmla="*/ 0 w 1936242"/>
              <a:gd name="connsiteY0" fmla="*/ 668057 h 701108"/>
              <a:gd name="connsiteX1" fmla="*/ 257534 w 1936242"/>
              <a:gd name="connsiteY1" fmla="*/ 0 h 701108"/>
              <a:gd name="connsiteX2" fmla="*/ 1936242 w 1936242"/>
              <a:gd name="connsiteY2" fmla="*/ 701108 h 701108"/>
              <a:gd name="connsiteX3" fmla="*/ 0 w 1936242"/>
              <a:gd name="connsiteY3" fmla="*/ 668057 h 701108"/>
              <a:gd name="connsiteX0" fmla="*/ 0 w 1933488"/>
              <a:gd name="connsiteY0" fmla="*/ 676320 h 701108"/>
              <a:gd name="connsiteX1" fmla="*/ 254780 w 1933488"/>
              <a:gd name="connsiteY1" fmla="*/ 0 h 701108"/>
              <a:gd name="connsiteX2" fmla="*/ 1933488 w 1933488"/>
              <a:gd name="connsiteY2" fmla="*/ 701108 h 701108"/>
              <a:gd name="connsiteX3" fmla="*/ 0 w 1933488"/>
              <a:gd name="connsiteY3" fmla="*/ 676320 h 701108"/>
              <a:gd name="connsiteX0" fmla="*/ 0 w 1919717"/>
              <a:gd name="connsiteY0" fmla="*/ 662549 h 701108"/>
              <a:gd name="connsiteX1" fmla="*/ 241009 w 1919717"/>
              <a:gd name="connsiteY1" fmla="*/ 0 h 701108"/>
              <a:gd name="connsiteX2" fmla="*/ 1919717 w 1919717"/>
              <a:gd name="connsiteY2" fmla="*/ 701108 h 701108"/>
              <a:gd name="connsiteX3" fmla="*/ 0 w 1919717"/>
              <a:gd name="connsiteY3" fmla="*/ 662549 h 70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9717" h="701108">
                <a:moveTo>
                  <a:pt x="0" y="662549"/>
                </a:moveTo>
                <a:lnTo>
                  <a:pt x="241009" y="0"/>
                </a:lnTo>
                <a:lnTo>
                  <a:pt x="1919717" y="701108"/>
                </a:lnTo>
                <a:lnTo>
                  <a:pt x="0" y="662549"/>
                </a:lnTo>
                <a:close/>
              </a:path>
            </a:pathLst>
          </a:custGeom>
          <a:solidFill>
            <a:srgbClr val="FFC000"/>
          </a:solidFill>
          <a:ln w="19050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4846365" y="783143"/>
            <a:ext cx="2250233" cy="235106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3581400" y="783142"/>
            <a:ext cx="1149727" cy="219909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1977087" y="548036"/>
            <a:ext cx="5269256" cy="219909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877560" y="558200"/>
            <a:ext cx="1007666" cy="221742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6170956" y="297086"/>
            <a:ext cx="1145591" cy="226711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880174" y="306298"/>
            <a:ext cx="4973760" cy="221742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93"/>
          <p:cNvSpPr>
            <a:spLocks noChangeArrowheads="1"/>
          </p:cNvSpPr>
          <p:nvPr/>
        </p:nvSpPr>
        <p:spPr bwMode="auto">
          <a:xfrm>
            <a:off x="506412" y="232581"/>
            <a:ext cx="70615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/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There are two concentric circles with O centre of radii 5 cm </a:t>
            </a:r>
          </a:p>
          <a:p>
            <a:pPr marL="285750" indent="-285750"/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and 3 cm. from an external point P, tangents PA and PB are </a:t>
            </a:r>
          </a:p>
          <a:p>
            <a:pPr marL="285750" indent="-285750"/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	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drawn to these circles. If AP = 12cm, find the length of BP. </a:t>
            </a:r>
            <a:endParaRPr lang="en-US" alt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008008" y="1123950"/>
            <a:ext cx="2916917" cy="1684641"/>
            <a:chOff x="5636228" y="2026317"/>
            <a:chExt cx="2888037" cy="1667961"/>
          </a:xfrm>
        </p:grpSpPr>
        <p:sp>
          <p:nvSpPr>
            <p:cNvPr id="3" name="Oval 2"/>
            <p:cNvSpPr/>
            <p:nvPr/>
          </p:nvSpPr>
          <p:spPr bwMode="auto">
            <a:xfrm>
              <a:off x="5864828" y="2495550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636228" y="2274652"/>
              <a:ext cx="1371600" cy="13716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64828" y="2026317"/>
              <a:ext cx="2364772" cy="990600"/>
            </a:xfrm>
            <a:prstGeom prst="line">
              <a:avLst/>
            </a:prstGeom>
            <a:ln w="1905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636228" y="3013590"/>
              <a:ext cx="2589361" cy="548760"/>
            </a:xfrm>
            <a:prstGeom prst="line">
              <a:avLst/>
            </a:prstGeom>
            <a:ln w="1905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 bwMode="auto">
            <a:xfrm>
              <a:off x="6308312" y="2964406"/>
              <a:ext cx="27432" cy="2743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6321594" y="2321055"/>
              <a:ext cx="238177" cy="6607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6318722" y="2972789"/>
              <a:ext cx="82078" cy="43716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308312" y="2978122"/>
              <a:ext cx="1917277" cy="35467"/>
            </a:xfrm>
            <a:prstGeom prst="line">
              <a:avLst/>
            </a:prstGeom>
            <a:ln w="1905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6447251" y="2051585"/>
              <a:ext cx="34350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A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6030404" y="2777199"/>
              <a:ext cx="34350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O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6257570" y="3355724"/>
              <a:ext cx="34350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8180764" y="2835705"/>
              <a:ext cx="34350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P</a:t>
              </a:r>
              <a:endParaRPr lang="en-IN" altLang="en-US" sz="16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93055" y="980515"/>
            <a:ext cx="6591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Sol. 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66009" y="1515317"/>
            <a:ext cx="14077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OAP 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=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90º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66009" y="1800132"/>
            <a:ext cx="5741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OP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29199" y="1800132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715427" y="1800132"/>
            <a:ext cx="5854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OA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151244" y="1800132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354444" y="1800132"/>
            <a:ext cx="5581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AP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04800" y="2081574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66009" y="2081574"/>
            <a:ext cx="5741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OP</a:t>
            </a:r>
            <a:r>
              <a:rPr lang="en-US" altLang="en-US" sz="1600" b="1" baseline="30000" dirty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429199" y="2081574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715427" y="2081574"/>
            <a:ext cx="4111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5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151244" y="2081574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>
              <a:solidFill>
                <a:srgbClr val="000000"/>
              </a:solidFill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54444" y="2081574"/>
            <a:ext cx="5469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12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04800" y="2380293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66009" y="2380293"/>
            <a:ext cx="5741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OP</a:t>
            </a:r>
            <a:r>
              <a:rPr lang="en-US" altLang="en-US" sz="1600" b="1" baseline="30000" dirty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429199" y="238029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715427" y="2380293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25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151244" y="238029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354444" y="2380293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144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3056952" y="1800132"/>
            <a:ext cx="28568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[By </a:t>
            </a:r>
            <a:r>
              <a:rPr lang="en-US" altLang="en-US" sz="1600" b="1" dirty="0">
                <a:solidFill>
                  <a:srgbClr val="FF0000"/>
                </a:solidFill>
                <a:latin typeface="Bookman Old Style" pitchFamily="18" charset="0"/>
              </a:rPr>
              <a:t>Pythagoras </a:t>
            </a: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theorem]</a:t>
            </a:r>
            <a:endParaRPr lang="en-US" alt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099227" y="1515317"/>
            <a:ext cx="39205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[radius is perpendicular to tangent]</a:t>
            </a:r>
            <a:endParaRPr lang="en-US" alt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66009" y="1222565"/>
            <a:ext cx="11192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In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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OAP,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304800" y="2678457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66009" y="2678457"/>
            <a:ext cx="5741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OP</a:t>
            </a:r>
            <a:r>
              <a:rPr lang="en-US" altLang="en-US" sz="1600" b="1" baseline="30000" dirty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1429199" y="2678457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706457" y="2678457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169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04800" y="2976621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66009" y="2976621"/>
            <a:ext cx="484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OP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429199" y="2976621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706452" y="2976621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13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766009" y="3626502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OBP 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= 90</a:t>
            </a:r>
            <a:r>
              <a:rPr lang="en-US" altLang="en-US" sz="1600" b="1" baseline="30000" dirty="0">
                <a:solidFill>
                  <a:srgbClr val="000000"/>
                </a:solidFill>
                <a:latin typeface="Bookman Old Style" pitchFamily="18" charset="0"/>
              </a:rPr>
              <a:t>0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766009" y="3911317"/>
            <a:ext cx="5854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OB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1371600" y="3911317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1758565" y="3911317"/>
            <a:ext cx="5581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BP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2221277" y="3911317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2424477" y="3911317"/>
            <a:ext cx="5741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OP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304800" y="4181470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914400" y="4181470"/>
            <a:ext cx="4106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3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1371600" y="4181470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1758565" y="4181470"/>
            <a:ext cx="5581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BP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2221277" y="4181470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2424477" y="4181470"/>
            <a:ext cx="5469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13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304800" y="4468900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732667" y="4468900"/>
            <a:ext cx="5581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BP</a:t>
            </a:r>
            <a:r>
              <a:rPr lang="en-US" altLang="en-US" sz="1600" b="1" baseline="30000" dirty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2221277" y="4468900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2440877" y="4468900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169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3002405" y="4468900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–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3250430" y="4468900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9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3126985" y="3911317"/>
            <a:ext cx="27767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[By </a:t>
            </a:r>
            <a:r>
              <a:rPr lang="en-US" altLang="en-US" sz="1600" b="1" dirty="0">
                <a:solidFill>
                  <a:srgbClr val="FF0000"/>
                </a:solidFill>
                <a:latin typeface="Bookman Old Style" pitchFamily="18" charset="0"/>
              </a:rPr>
              <a:t>Pythagoras </a:t>
            </a: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theorem]</a:t>
            </a:r>
            <a:endParaRPr lang="en-US" alt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2093060" y="3634440"/>
            <a:ext cx="39205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radius is perpendicular to tangent]</a:t>
            </a:r>
            <a:endParaRPr lang="en-US" alt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766009" y="3333750"/>
            <a:ext cx="11192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In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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OBP,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982538" y="3100742"/>
            <a:ext cx="0" cy="17471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986172" y="3120694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6508474" y="3120694"/>
            <a:ext cx="5581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BP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6992364" y="3120694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7269627" y="3120694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160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986172" y="3407569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6508469" y="3407569"/>
            <a:ext cx="4683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BP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6992364" y="3407569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>
              <a:solidFill>
                <a:srgbClr val="000000"/>
              </a:solidFill>
            </a:endParaRPr>
          </a:p>
        </p:txBody>
      </p:sp>
      <p:grpSp>
        <p:nvGrpSpPr>
          <p:cNvPr id="85" name="Group 72"/>
          <p:cNvGrpSpPr>
            <a:grpSpLocks/>
          </p:cNvGrpSpPr>
          <p:nvPr/>
        </p:nvGrpSpPr>
        <p:grpSpPr bwMode="auto">
          <a:xfrm>
            <a:off x="7326746" y="3433380"/>
            <a:ext cx="619640" cy="338554"/>
            <a:chOff x="2219202" y="4527734"/>
            <a:chExt cx="618433" cy="338971"/>
          </a:xfrm>
        </p:grpSpPr>
        <p:sp>
          <p:nvSpPr>
            <p:cNvPr id="86" name="Rectangle 69"/>
            <p:cNvSpPr>
              <a:spLocks noChangeArrowheads="1"/>
            </p:cNvSpPr>
            <p:nvPr/>
          </p:nvSpPr>
          <p:spPr bwMode="auto">
            <a:xfrm>
              <a:off x="2245358" y="4527734"/>
              <a:ext cx="592277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160</a:t>
              </a:r>
              <a:endParaRPr lang="en-IN" altLang="en-US" sz="1600" b="1" baseline="30000" dirty="0">
                <a:solidFill>
                  <a:srgbClr val="000000"/>
                </a:solidFill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2219202" y="4556243"/>
              <a:ext cx="492470" cy="210471"/>
            </a:xfrm>
            <a:custGeom>
              <a:avLst/>
              <a:gdLst>
                <a:gd name="connsiteX0" fmla="*/ 0 w 3924300"/>
                <a:gd name="connsiteY0" fmla="*/ 222250 h 374650"/>
                <a:gd name="connsiteX1" fmla="*/ 114300 w 3924300"/>
                <a:gd name="connsiteY1" fmla="*/ 374650 h 374650"/>
                <a:gd name="connsiteX2" fmla="*/ 260350 w 3924300"/>
                <a:gd name="connsiteY2" fmla="*/ 0 h 374650"/>
                <a:gd name="connsiteX3" fmla="*/ 3924300 w 3924300"/>
                <a:gd name="connsiteY3" fmla="*/ 0 h 374650"/>
                <a:gd name="connsiteX0" fmla="*/ 0 w 7217825"/>
                <a:gd name="connsiteY0" fmla="*/ 222250 h 374650"/>
                <a:gd name="connsiteX1" fmla="*/ 114300 w 7217825"/>
                <a:gd name="connsiteY1" fmla="*/ 374650 h 374650"/>
                <a:gd name="connsiteX2" fmla="*/ 260350 w 7217825"/>
                <a:gd name="connsiteY2" fmla="*/ 0 h 374650"/>
                <a:gd name="connsiteX3" fmla="*/ 7217825 w 7217825"/>
                <a:gd name="connsiteY3" fmla="*/ 0 h 374650"/>
                <a:gd name="connsiteX0" fmla="*/ 0 w 5844553"/>
                <a:gd name="connsiteY0" fmla="*/ 222250 h 374650"/>
                <a:gd name="connsiteX1" fmla="*/ 114300 w 5844553"/>
                <a:gd name="connsiteY1" fmla="*/ 374650 h 374650"/>
                <a:gd name="connsiteX2" fmla="*/ 260350 w 5844553"/>
                <a:gd name="connsiteY2" fmla="*/ 0 h 374650"/>
                <a:gd name="connsiteX3" fmla="*/ 5844553 w 5844553"/>
                <a:gd name="connsiteY3" fmla="*/ 0 h 374650"/>
                <a:gd name="connsiteX0" fmla="*/ 0 w 3018597"/>
                <a:gd name="connsiteY0" fmla="*/ 234113 h 386513"/>
                <a:gd name="connsiteX1" fmla="*/ 114300 w 3018597"/>
                <a:gd name="connsiteY1" fmla="*/ 386513 h 386513"/>
                <a:gd name="connsiteX2" fmla="*/ 260350 w 3018597"/>
                <a:gd name="connsiteY2" fmla="*/ 11863 h 386513"/>
                <a:gd name="connsiteX3" fmla="*/ 3018597 w 3018597"/>
                <a:gd name="connsiteY3" fmla="*/ 0 h 386513"/>
                <a:gd name="connsiteX0" fmla="*/ 0 w 3018597"/>
                <a:gd name="connsiteY0" fmla="*/ 222250 h 374650"/>
                <a:gd name="connsiteX1" fmla="*/ 114300 w 3018597"/>
                <a:gd name="connsiteY1" fmla="*/ 374650 h 374650"/>
                <a:gd name="connsiteX2" fmla="*/ 260350 w 3018597"/>
                <a:gd name="connsiteY2" fmla="*/ 0 h 374650"/>
                <a:gd name="connsiteX3" fmla="*/ 3018597 w 3018597"/>
                <a:gd name="connsiteY3" fmla="*/ 11864 h 374650"/>
                <a:gd name="connsiteX0" fmla="*/ 0 w 2597417"/>
                <a:gd name="connsiteY0" fmla="*/ 222250 h 374650"/>
                <a:gd name="connsiteX1" fmla="*/ 114300 w 2597417"/>
                <a:gd name="connsiteY1" fmla="*/ 374650 h 374650"/>
                <a:gd name="connsiteX2" fmla="*/ 260350 w 2597417"/>
                <a:gd name="connsiteY2" fmla="*/ 0 h 374650"/>
                <a:gd name="connsiteX3" fmla="*/ 2597417 w 2597417"/>
                <a:gd name="connsiteY3" fmla="*/ 15865 h 374650"/>
                <a:gd name="connsiteX0" fmla="*/ 0 w 2397397"/>
                <a:gd name="connsiteY0" fmla="*/ 222250 h 374650"/>
                <a:gd name="connsiteX1" fmla="*/ 114300 w 2397397"/>
                <a:gd name="connsiteY1" fmla="*/ 374650 h 374650"/>
                <a:gd name="connsiteX2" fmla="*/ 260350 w 2397397"/>
                <a:gd name="connsiteY2" fmla="*/ 0 h 374650"/>
                <a:gd name="connsiteX3" fmla="*/ 2397397 w 2397397"/>
                <a:gd name="connsiteY3" fmla="*/ 15865 h 374650"/>
                <a:gd name="connsiteX0" fmla="*/ 0 w 2397397"/>
                <a:gd name="connsiteY0" fmla="*/ 222250 h 374650"/>
                <a:gd name="connsiteX1" fmla="*/ 114300 w 2397397"/>
                <a:gd name="connsiteY1" fmla="*/ 374650 h 374650"/>
                <a:gd name="connsiteX2" fmla="*/ 260350 w 2397397"/>
                <a:gd name="connsiteY2" fmla="*/ 0 h 374650"/>
                <a:gd name="connsiteX3" fmla="*/ 1106572 w 2397397"/>
                <a:gd name="connsiteY3" fmla="*/ 3689 h 374650"/>
                <a:gd name="connsiteX4" fmla="*/ 2397397 w 2397397"/>
                <a:gd name="connsiteY4" fmla="*/ 15865 h 374650"/>
                <a:gd name="connsiteX0" fmla="*/ 0 w 1106572"/>
                <a:gd name="connsiteY0" fmla="*/ 222250 h 374650"/>
                <a:gd name="connsiteX1" fmla="*/ 114300 w 1106572"/>
                <a:gd name="connsiteY1" fmla="*/ 374650 h 374650"/>
                <a:gd name="connsiteX2" fmla="*/ 260350 w 1106572"/>
                <a:gd name="connsiteY2" fmla="*/ 0 h 374650"/>
                <a:gd name="connsiteX3" fmla="*/ 1106572 w 1106572"/>
                <a:gd name="connsiteY3" fmla="*/ 3689 h 374650"/>
                <a:gd name="connsiteX4" fmla="*/ 1033279 w 1106572"/>
                <a:gd name="connsiteY4" fmla="*/ 8814 h 374650"/>
                <a:gd name="connsiteX0" fmla="*/ 0 w 1106572"/>
                <a:gd name="connsiteY0" fmla="*/ 222250 h 374650"/>
                <a:gd name="connsiteX1" fmla="*/ 114300 w 1106572"/>
                <a:gd name="connsiteY1" fmla="*/ 374650 h 374650"/>
                <a:gd name="connsiteX2" fmla="*/ 260350 w 1106572"/>
                <a:gd name="connsiteY2" fmla="*/ 0 h 374650"/>
                <a:gd name="connsiteX3" fmla="*/ 1106572 w 1106572"/>
                <a:gd name="connsiteY3" fmla="*/ 3689 h 374650"/>
                <a:gd name="connsiteX4" fmla="*/ 518310 w 1106572"/>
                <a:gd name="connsiteY4" fmla="*/ 5288 h 374650"/>
                <a:gd name="connsiteX0" fmla="*/ 0 w 887436"/>
                <a:gd name="connsiteY0" fmla="*/ 222250 h 374650"/>
                <a:gd name="connsiteX1" fmla="*/ 114300 w 887436"/>
                <a:gd name="connsiteY1" fmla="*/ 374650 h 374650"/>
                <a:gd name="connsiteX2" fmla="*/ 260350 w 887436"/>
                <a:gd name="connsiteY2" fmla="*/ 0 h 374650"/>
                <a:gd name="connsiteX3" fmla="*/ 887436 w 887436"/>
                <a:gd name="connsiteY3" fmla="*/ 163 h 374650"/>
                <a:gd name="connsiteX4" fmla="*/ 518310 w 887436"/>
                <a:gd name="connsiteY4" fmla="*/ 5288 h 374650"/>
                <a:gd name="connsiteX0" fmla="*/ 0 w 1406393"/>
                <a:gd name="connsiteY0" fmla="*/ 238957 h 391357"/>
                <a:gd name="connsiteX1" fmla="*/ 114300 w 1406393"/>
                <a:gd name="connsiteY1" fmla="*/ 391357 h 391357"/>
                <a:gd name="connsiteX2" fmla="*/ 260350 w 1406393"/>
                <a:gd name="connsiteY2" fmla="*/ 16707 h 391357"/>
                <a:gd name="connsiteX3" fmla="*/ 1406393 w 1406393"/>
                <a:gd name="connsiteY3" fmla="*/ 0 h 391357"/>
                <a:gd name="connsiteX4" fmla="*/ 518310 w 1406393"/>
                <a:gd name="connsiteY4" fmla="*/ 21995 h 391357"/>
                <a:gd name="connsiteX0" fmla="*/ 0 w 1387174"/>
                <a:gd name="connsiteY0" fmla="*/ 222250 h 374650"/>
                <a:gd name="connsiteX1" fmla="*/ 114300 w 1387174"/>
                <a:gd name="connsiteY1" fmla="*/ 374650 h 374650"/>
                <a:gd name="connsiteX2" fmla="*/ 260350 w 1387174"/>
                <a:gd name="connsiteY2" fmla="*/ 0 h 374650"/>
                <a:gd name="connsiteX3" fmla="*/ 1387174 w 1387174"/>
                <a:gd name="connsiteY3" fmla="*/ 161 h 374650"/>
                <a:gd name="connsiteX4" fmla="*/ 518310 w 1387174"/>
                <a:gd name="connsiteY4" fmla="*/ 5288 h 374650"/>
                <a:gd name="connsiteX0" fmla="*/ 0 w 736963"/>
                <a:gd name="connsiteY0" fmla="*/ 226728 h 379128"/>
                <a:gd name="connsiteX1" fmla="*/ 114300 w 736963"/>
                <a:gd name="connsiteY1" fmla="*/ 379128 h 379128"/>
                <a:gd name="connsiteX2" fmla="*/ 260350 w 736963"/>
                <a:gd name="connsiteY2" fmla="*/ 4478 h 379128"/>
                <a:gd name="connsiteX3" fmla="*/ 736963 w 736963"/>
                <a:gd name="connsiteY3" fmla="*/ 0 h 379128"/>
                <a:gd name="connsiteX4" fmla="*/ 518310 w 736963"/>
                <a:gd name="connsiteY4" fmla="*/ 9766 h 379128"/>
                <a:gd name="connsiteX0" fmla="*/ 0 w 1122864"/>
                <a:gd name="connsiteY0" fmla="*/ 232656 h 385056"/>
                <a:gd name="connsiteX1" fmla="*/ 114300 w 1122864"/>
                <a:gd name="connsiteY1" fmla="*/ 385056 h 385056"/>
                <a:gd name="connsiteX2" fmla="*/ 260350 w 1122864"/>
                <a:gd name="connsiteY2" fmla="*/ 10406 h 385056"/>
                <a:gd name="connsiteX3" fmla="*/ 1122864 w 1122864"/>
                <a:gd name="connsiteY3" fmla="*/ 0 h 385056"/>
                <a:gd name="connsiteX4" fmla="*/ 518310 w 1122864"/>
                <a:gd name="connsiteY4" fmla="*/ 15694 h 385056"/>
                <a:gd name="connsiteX0" fmla="*/ 0 w 1122864"/>
                <a:gd name="connsiteY0" fmla="*/ 222249 h 374649"/>
                <a:gd name="connsiteX1" fmla="*/ 114300 w 1122864"/>
                <a:gd name="connsiteY1" fmla="*/ 374649 h 374649"/>
                <a:gd name="connsiteX2" fmla="*/ 260350 w 1122864"/>
                <a:gd name="connsiteY2" fmla="*/ -1 h 374649"/>
                <a:gd name="connsiteX3" fmla="*/ 1122864 w 1122864"/>
                <a:gd name="connsiteY3" fmla="*/ 7371 h 374649"/>
                <a:gd name="connsiteX4" fmla="*/ 518310 w 1122864"/>
                <a:gd name="connsiteY4" fmla="*/ 5287 h 37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2864" h="374649">
                  <a:moveTo>
                    <a:pt x="0" y="222249"/>
                  </a:moveTo>
                  <a:lnTo>
                    <a:pt x="114300" y="374649"/>
                  </a:lnTo>
                  <a:lnTo>
                    <a:pt x="260350" y="-1"/>
                  </a:lnTo>
                  <a:lnTo>
                    <a:pt x="1122864" y="7371"/>
                  </a:lnTo>
                  <a:cubicBezTo>
                    <a:pt x="1049980" y="10626"/>
                    <a:pt x="591194" y="2032"/>
                    <a:pt x="518310" y="5287"/>
                  </a:cubicBezTo>
                </a:path>
              </a:pathLst>
            </a:custGeom>
            <a:ln w="19050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5986172" y="3775129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6508464" y="3775129"/>
            <a:ext cx="4683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BP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6992364" y="3775129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>
              <a:solidFill>
                <a:srgbClr val="000000"/>
              </a:solidFill>
            </a:endParaRPr>
          </a:p>
        </p:txBody>
      </p:sp>
      <p:sp>
        <p:nvSpPr>
          <p:cNvPr id="92" name="Rectangle 69"/>
          <p:cNvSpPr>
            <a:spLocks noChangeArrowheads="1"/>
          </p:cNvSpPr>
          <p:nvPr/>
        </p:nvSpPr>
        <p:spPr bwMode="auto">
          <a:xfrm>
            <a:off x="7421044" y="3800940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16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93" name="Freeform 92"/>
          <p:cNvSpPr/>
          <p:nvPr/>
        </p:nvSpPr>
        <p:spPr bwMode="auto">
          <a:xfrm>
            <a:off x="7326741" y="3828004"/>
            <a:ext cx="1083945" cy="211622"/>
          </a:xfrm>
          <a:custGeom>
            <a:avLst/>
            <a:gdLst>
              <a:gd name="connsiteX0" fmla="*/ 0 w 3924300"/>
              <a:gd name="connsiteY0" fmla="*/ 222250 h 374650"/>
              <a:gd name="connsiteX1" fmla="*/ 114300 w 3924300"/>
              <a:gd name="connsiteY1" fmla="*/ 374650 h 374650"/>
              <a:gd name="connsiteX2" fmla="*/ 260350 w 3924300"/>
              <a:gd name="connsiteY2" fmla="*/ 0 h 374650"/>
              <a:gd name="connsiteX3" fmla="*/ 3924300 w 3924300"/>
              <a:gd name="connsiteY3" fmla="*/ 0 h 374650"/>
              <a:gd name="connsiteX0" fmla="*/ 0 w 7217825"/>
              <a:gd name="connsiteY0" fmla="*/ 222250 h 374650"/>
              <a:gd name="connsiteX1" fmla="*/ 114300 w 7217825"/>
              <a:gd name="connsiteY1" fmla="*/ 374650 h 374650"/>
              <a:gd name="connsiteX2" fmla="*/ 260350 w 7217825"/>
              <a:gd name="connsiteY2" fmla="*/ 0 h 374650"/>
              <a:gd name="connsiteX3" fmla="*/ 7217825 w 7217825"/>
              <a:gd name="connsiteY3" fmla="*/ 0 h 374650"/>
              <a:gd name="connsiteX0" fmla="*/ 0 w 5844553"/>
              <a:gd name="connsiteY0" fmla="*/ 222250 h 374650"/>
              <a:gd name="connsiteX1" fmla="*/ 114300 w 5844553"/>
              <a:gd name="connsiteY1" fmla="*/ 374650 h 374650"/>
              <a:gd name="connsiteX2" fmla="*/ 260350 w 5844553"/>
              <a:gd name="connsiteY2" fmla="*/ 0 h 374650"/>
              <a:gd name="connsiteX3" fmla="*/ 5844553 w 5844553"/>
              <a:gd name="connsiteY3" fmla="*/ 0 h 374650"/>
              <a:gd name="connsiteX0" fmla="*/ 0 w 3018597"/>
              <a:gd name="connsiteY0" fmla="*/ 234113 h 386513"/>
              <a:gd name="connsiteX1" fmla="*/ 114300 w 3018597"/>
              <a:gd name="connsiteY1" fmla="*/ 386513 h 386513"/>
              <a:gd name="connsiteX2" fmla="*/ 260350 w 3018597"/>
              <a:gd name="connsiteY2" fmla="*/ 11863 h 386513"/>
              <a:gd name="connsiteX3" fmla="*/ 3018597 w 3018597"/>
              <a:gd name="connsiteY3" fmla="*/ 0 h 386513"/>
              <a:gd name="connsiteX0" fmla="*/ 0 w 3018597"/>
              <a:gd name="connsiteY0" fmla="*/ 222250 h 374650"/>
              <a:gd name="connsiteX1" fmla="*/ 114300 w 3018597"/>
              <a:gd name="connsiteY1" fmla="*/ 374650 h 374650"/>
              <a:gd name="connsiteX2" fmla="*/ 260350 w 3018597"/>
              <a:gd name="connsiteY2" fmla="*/ 0 h 374650"/>
              <a:gd name="connsiteX3" fmla="*/ 3018597 w 3018597"/>
              <a:gd name="connsiteY3" fmla="*/ 11864 h 374650"/>
              <a:gd name="connsiteX0" fmla="*/ 0 w 2597417"/>
              <a:gd name="connsiteY0" fmla="*/ 222250 h 374650"/>
              <a:gd name="connsiteX1" fmla="*/ 114300 w 2597417"/>
              <a:gd name="connsiteY1" fmla="*/ 374650 h 374650"/>
              <a:gd name="connsiteX2" fmla="*/ 260350 w 2597417"/>
              <a:gd name="connsiteY2" fmla="*/ 0 h 374650"/>
              <a:gd name="connsiteX3" fmla="*/ 2597417 w 2597417"/>
              <a:gd name="connsiteY3" fmla="*/ 15865 h 374650"/>
              <a:gd name="connsiteX0" fmla="*/ 0 w 2397397"/>
              <a:gd name="connsiteY0" fmla="*/ 222250 h 374650"/>
              <a:gd name="connsiteX1" fmla="*/ 114300 w 2397397"/>
              <a:gd name="connsiteY1" fmla="*/ 374650 h 374650"/>
              <a:gd name="connsiteX2" fmla="*/ 260350 w 2397397"/>
              <a:gd name="connsiteY2" fmla="*/ 0 h 374650"/>
              <a:gd name="connsiteX3" fmla="*/ 2397397 w 2397397"/>
              <a:gd name="connsiteY3" fmla="*/ 15865 h 374650"/>
              <a:gd name="connsiteX0" fmla="*/ 0 w 2397397"/>
              <a:gd name="connsiteY0" fmla="*/ 222250 h 374650"/>
              <a:gd name="connsiteX1" fmla="*/ 114300 w 2397397"/>
              <a:gd name="connsiteY1" fmla="*/ 374650 h 374650"/>
              <a:gd name="connsiteX2" fmla="*/ 260350 w 2397397"/>
              <a:gd name="connsiteY2" fmla="*/ 0 h 374650"/>
              <a:gd name="connsiteX3" fmla="*/ 1106572 w 2397397"/>
              <a:gd name="connsiteY3" fmla="*/ 3689 h 374650"/>
              <a:gd name="connsiteX4" fmla="*/ 2397397 w 2397397"/>
              <a:gd name="connsiteY4" fmla="*/ 15865 h 374650"/>
              <a:gd name="connsiteX0" fmla="*/ 0 w 1106572"/>
              <a:gd name="connsiteY0" fmla="*/ 222250 h 374650"/>
              <a:gd name="connsiteX1" fmla="*/ 114300 w 1106572"/>
              <a:gd name="connsiteY1" fmla="*/ 374650 h 374650"/>
              <a:gd name="connsiteX2" fmla="*/ 260350 w 1106572"/>
              <a:gd name="connsiteY2" fmla="*/ 0 h 374650"/>
              <a:gd name="connsiteX3" fmla="*/ 1106572 w 1106572"/>
              <a:gd name="connsiteY3" fmla="*/ 3689 h 374650"/>
              <a:gd name="connsiteX4" fmla="*/ 1033279 w 1106572"/>
              <a:gd name="connsiteY4" fmla="*/ 8814 h 374650"/>
              <a:gd name="connsiteX0" fmla="*/ 0 w 1106572"/>
              <a:gd name="connsiteY0" fmla="*/ 222250 h 374650"/>
              <a:gd name="connsiteX1" fmla="*/ 114300 w 1106572"/>
              <a:gd name="connsiteY1" fmla="*/ 374650 h 374650"/>
              <a:gd name="connsiteX2" fmla="*/ 260350 w 1106572"/>
              <a:gd name="connsiteY2" fmla="*/ 0 h 374650"/>
              <a:gd name="connsiteX3" fmla="*/ 1106572 w 1106572"/>
              <a:gd name="connsiteY3" fmla="*/ 3689 h 374650"/>
              <a:gd name="connsiteX4" fmla="*/ 518310 w 1106572"/>
              <a:gd name="connsiteY4" fmla="*/ 5288 h 374650"/>
              <a:gd name="connsiteX0" fmla="*/ 0 w 887436"/>
              <a:gd name="connsiteY0" fmla="*/ 222250 h 374650"/>
              <a:gd name="connsiteX1" fmla="*/ 114300 w 887436"/>
              <a:gd name="connsiteY1" fmla="*/ 374650 h 374650"/>
              <a:gd name="connsiteX2" fmla="*/ 260350 w 887436"/>
              <a:gd name="connsiteY2" fmla="*/ 0 h 374650"/>
              <a:gd name="connsiteX3" fmla="*/ 887436 w 887436"/>
              <a:gd name="connsiteY3" fmla="*/ 163 h 374650"/>
              <a:gd name="connsiteX4" fmla="*/ 518310 w 887436"/>
              <a:gd name="connsiteY4" fmla="*/ 5288 h 374650"/>
              <a:gd name="connsiteX0" fmla="*/ 0 w 1406393"/>
              <a:gd name="connsiteY0" fmla="*/ 238957 h 391357"/>
              <a:gd name="connsiteX1" fmla="*/ 114300 w 1406393"/>
              <a:gd name="connsiteY1" fmla="*/ 391357 h 391357"/>
              <a:gd name="connsiteX2" fmla="*/ 260350 w 1406393"/>
              <a:gd name="connsiteY2" fmla="*/ 16707 h 391357"/>
              <a:gd name="connsiteX3" fmla="*/ 1406393 w 1406393"/>
              <a:gd name="connsiteY3" fmla="*/ 0 h 391357"/>
              <a:gd name="connsiteX4" fmla="*/ 518310 w 1406393"/>
              <a:gd name="connsiteY4" fmla="*/ 21995 h 391357"/>
              <a:gd name="connsiteX0" fmla="*/ 0 w 1387174"/>
              <a:gd name="connsiteY0" fmla="*/ 222250 h 374650"/>
              <a:gd name="connsiteX1" fmla="*/ 114300 w 1387174"/>
              <a:gd name="connsiteY1" fmla="*/ 374650 h 374650"/>
              <a:gd name="connsiteX2" fmla="*/ 260350 w 1387174"/>
              <a:gd name="connsiteY2" fmla="*/ 0 h 374650"/>
              <a:gd name="connsiteX3" fmla="*/ 1387174 w 1387174"/>
              <a:gd name="connsiteY3" fmla="*/ 161 h 374650"/>
              <a:gd name="connsiteX4" fmla="*/ 518310 w 1387174"/>
              <a:gd name="connsiteY4" fmla="*/ 5288 h 374650"/>
              <a:gd name="connsiteX0" fmla="*/ 0 w 736963"/>
              <a:gd name="connsiteY0" fmla="*/ 226728 h 379128"/>
              <a:gd name="connsiteX1" fmla="*/ 114300 w 736963"/>
              <a:gd name="connsiteY1" fmla="*/ 379128 h 379128"/>
              <a:gd name="connsiteX2" fmla="*/ 260350 w 736963"/>
              <a:gd name="connsiteY2" fmla="*/ 4478 h 379128"/>
              <a:gd name="connsiteX3" fmla="*/ 736963 w 736963"/>
              <a:gd name="connsiteY3" fmla="*/ 0 h 379128"/>
              <a:gd name="connsiteX4" fmla="*/ 518310 w 736963"/>
              <a:gd name="connsiteY4" fmla="*/ 9766 h 379128"/>
              <a:gd name="connsiteX0" fmla="*/ 0 w 1122864"/>
              <a:gd name="connsiteY0" fmla="*/ 232656 h 385056"/>
              <a:gd name="connsiteX1" fmla="*/ 114300 w 1122864"/>
              <a:gd name="connsiteY1" fmla="*/ 385056 h 385056"/>
              <a:gd name="connsiteX2" fmla="*/ 260350 w 1122864"/>
              <a:gd name="connsiteY2" fmla="*/ 10406 h 385056"/>
              <a:gd name="connsiteX3" fmla="*/ 1122864 w 1122864"/>
              <a:gd name="connsiteY3" fmla="*/ 0 h 385056"/>
              <a:gd name="connsiteX4" fmla="*/ 518310 w 1122864"/>
              <a:gd name="connsiteY4" fmla="*/ 15694 h 385056"/>
              <a:gd name="connsiteX0" fmla="*/ 0 w 1122864"/>
              <a:gd name="connsiteY0" fmla="*/ 222249 h 374649"/>
              <a:gd name="connsiteX1" fmla="*/ 114300 w 1122864"/>
              <a:gd name="connsiteY1" fmla="*/ 374649 h 374649"/>
              <a:gd name="connsiteX2" fmla="*/ 260350 w 1122864"/>
              <a:gd name="connsiteY2" fmla="*/ -1 h 374649"/>
              <a:gd name="connsiteX3" fmla="*/ 1122864 w 1122864"/>
              <a:gd name="connsiteY3" fmla="*/ 7371 h 374649"/>
              <a:gd name="connsiteX4" fmla="*/ 518310 w 1122864"/>
              <a:gd name="connsiteY4" fmla="*/ 5287 h 374649"/>
              <a:gd name="connsiteX0" fmla="*/ 0 w 1836678"/>
              <a:gd name="connsiteY0" fmla="*/ 246523 h 398923"/>
              <a:gd name="connsiteX1" fmla="*/ 114300 w 1836678"/>
              <a:gd name="connsiteY1" fmla="*/ 398923 h 398923"/>
              <a:gd name="connsiteX2" fmla="*/ 260350 w 1836678"/>
              <a:gd name="connsiteY2" fmla="*/ 24273 h 398923"/>
              <a:gd name="connsiteX3" fmla="*/ 1836678 w 1836678"/>
              <a:gd name="connsiteY3" fmla="*/ 0 h 398923"/>
              <a:gd name="connsiteX4" fmla="*/ 518310 w 1836678"/>
              <a:gd name="connsiteY4" fmla="*/ 29561 h 398923"/>
              <a:gd name="connsiteX0" fmla="*/ 0 w 2005031"/>
              <a:gd name="connsiteY0" fmla="*/ 230700 h 383100"/>
              <a:gd name="connsiteX1" fmla="*/ 114300 w 2005031"/>
              <a:gd name="connsiteY1" fmla="*/ 383100 h 383100"/>
              <a:gd name="connsiteX2" fmla="*/ 260350 w 2005031"/>
              <a:gd name="connsiteY2" fmla="*/ 8450 h 383100"/>
              <a:gd name="connsiteX3" fmla="*/ 2005031 w 2005031"/>
              <a:gd name="connsiteY3" fmla="*/ 0 h 383100"/>
              <a:gd name="connsiteX4" fmla="*/ 518310 w 2005031"/>
              <a:gd name="connsiteY4" fmla="*/ 13738 h 383100"/>
              <a:gd name="connsiteX0" fmla="*/ 0 w 2575030"/>
              <a:gd name="connsiteY0" fmla="*/ 241458 h 393858"/>
              <a:gd name="connsiteX1" fmla="*/ 114300 w 2575030"/>
              <a:gd name="connsiteY1" fmla="*/ 393858 h 393858"/>
              <a:gd name="connsiteX2" fmla="*/ 260350 w 2575030"/>
              <a:gd name="connsiteY2" fmla="*/ 19208 h 393858"/>
              <a:gd name="connsiteX3" fmla="*/ 2575030 w 2575030"/>
              <a:gd name="connsiteY3" fmla="*/ 0 h 393858"/>
              <a:gd name="connsiteX4" fmla="*/ 518310 w 2575030"/>
              <a:gd name="connsiteY4" fmla="*/ 24496 h 393858"/>
              <a:gd name="connsiteX0" fmla="*/ 0 w 2575030"/>
              <a:gd name="connsiteY0" fmla="*/ 236079 h 388479"/>
              <a:gd name="connsiteX1" fmla="*/ 114300 w 2575030"/>
              <a:gd name="connsiteY1" fmla="*/ 388479 h 388479"/>
              <a:gd name="connsiteX2" fmla="*/ 260350 w 2575030"/>
              <a:gd name="connsiteY2" fmla="*/ 13829 h 388479"/>
              <a:gd name="connsiteX3" fmla="*/ 2575030 w 2575030"/>
              <a:gd name="connsiteY3" fmla="*/ 0 h 388479"/>
              <a:gd name="connsiteX4" fmla="*/ 518310 w 2575030"/>
              <a:gd name="connsiteY4" fmla="*/ 19117 h 388479"/>
              <a:gd name="connsiteX0" fmla="*/ 0 w 2733728"/>
              <a:gd name="connsiteY0" fmla="*/ 236079 h 388479"/>
              <a:gd name="connsiteX1" fmla="*/ 114300 w 2733728"/>
              <a:gd name="connsiteY1" fmla="*/ 388479 h 388479"/>
              <a:gd name="connsiteX2" fmla="*/ 260350 w 2733728"/>
              <a:gd name="connsiteY2" fmla="*/ 13829 h 388479"/>
              <a:gd name="connsiteX3" fmla="*/ 2575030 w 2733728"/>
              <a:gd name="connsiteY3" fmla="*/ 0 h 388479"/>
              <a:gd name="connsiteX4" fmla="*/ 2721969 w 2733728"/>
              <a:gd name="connsiteY4" fmla="*/ 58727 h 388479"/>
              <a:gd name="connsiteX0" fmla="*/ 0 w 2575030"/>
              <a:gd name="connsiteY0" fmla="*/ 236079 h 388479"/>
              <a:gd name="connsiteX1" fmla="*/ 114300 w 2575030"/>
              <a:gd name="connsiteY1" fmla="*/ 388479 h 388479"/>
              <a:gd name="connsiteX2" fmla="*/ 260350 w 2575030"/>
              <a:gd name="connsiteY2" fmla="*/ 13829 h 388479"/>
              <a:gd name="connsiteX3" fmla="*/ 2575030 w 2575030"/>
              <a:gd name="connsiteY3" fmla="*/ 0 h 388479"/>
              <a:gd name="connsiteX0" fmla="*/ 0 w 2560580"/>
              <a:gd name="connsiteY0" fmla="*/ 222251 h 374651"/>
              <a:gd name="connsiteX1" fmla="*/ 114300 w 2560580"/>
              <a:gd name="connsiteY1" fmla="*/ 374651 h 374651"/>
              <a:gd name="connsiteX2" fmla="*/ 260350 w 2560580"/>
              <a:gd name="connsiteY2" fmla="*/ 1 h 374651"/>
              <a:gd name="connsiteX3" fmla="*/ 2560580 w 2560580"/>
              <a:gd name="connsiteY3" fmla="*/ 8806 h 374651"/>
              <a:gd name="connsiteX0" fmla="*/ 0 w 2466654"/>
              <a:gd name="connsiteY0" fmla="*/ 224762 h 377162"/>
              <a:gd name="connsiteX1" fmla="*/ 114300 w 2466654"/>
              <a:gd name="connsiteY1" fmla="*/ 377162 h 377162"/>
              <a:gd name="connsiteX2" fmla="*/ 260350 w 2466654"/>
              <a:gd name="connsiteY2" fmla="*/ 2512 h 377162"/>
              <a:gd name="connsiteX3" fmla="*/ 2466654 w 2466654"/>
              <a:gd name="connsiteY3" fmla="*/ 0 h 37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6654" h="377162">
                <a:moveTo>
                  <a:pt x="0" y="224762"/>
                </a:moveTo>
                <a:lnTo>
                  <a:pt x="114300" y="377162"/>
                </a:lnTo>
                <a:lnTo>
                  <a:pt x="260350" y="2512"/>
                </a:lnTo>
                <a:lnTo>
                  <a:pt x="2466654" y="0"/>
                </a:lnTo>
              </a:path>
            </a:pathLst>
          </a:cu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7772400" y="3800940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×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8001000" y="3800940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10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5986172" y="4151273"/>
            <a:ext cx="361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IN" altLang="en-US" sz="1600" b="1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6524672" y="4151273"/>
            <a:ext cx="4683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BP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6992364" y="415127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30" name="Rectangle 69"/>
          <p:cNvSpPr>
            <a:spLocks noChangeArrowheads="1"/>
          </p:cNvSpPr>
          <p:nvPr/>
        </p:nvSpPr>
        <p:spPr bwMode="auto">
          <a:xfrm>
            <a:off x="7254687" y="4151064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4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grpSp>
        <p:nvGrpSpPr>
          <p:cNvPr id="131" name="Group 72"/>
          <p:cNvGrpSpPr>
            <a:grpSpLocks/>
          </p:cNvGrpSpPr>
          <p:nvPr/>
        </p:nvGrpSpPr>
        <p:grpSpPr bwMode="auto">
          <a:xfrm>
            <a:off x="7522186" y="4162373"/>
            <a:ext cx="525830" cy="338554"/>
            <a:chOff x="2219202" y="4527734"/>
            <a:chExt cx="524806" cy="338971"/>
          </a:xfrm>
        </p:grpSpPr>
        <p:sp>
          <p:nvSpPr>
            <p:cNvPr id="132" name="Rectangle 69"/>
            <p:cNvSpPr>
              <a:spLocks noChangeArrowheads="1"/>
            </p:cNvSpPr>
            <p:nvPr/>
          </p:nvSpPr>
          <p:spPr bwMode="auto">
            <a:xfrm>
              <a:off x="2287722" y="4527734"/>
              <a:ext cx="456286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10</a:t>
              </a:r>
              <a:endParaRPr lang="en-IN" altLang="en-US" sz="1600" b="1" baseline="30000" dirty="0">
                <a:solidFill>
                  <a:srgbClr val="000000"/>
                </a:solidFill>
              </a:endParaRPr>
            </a:p>
          </p:txBody>
        </p:sp>
        <p:sp>
          <p:nvSpPr>
            <p:cNvPr id="133" name="Freeform 132"/>
            <p:cNvSpPr/>
            <p:nvPr/>
          </p:nvSpPr>
          <p:spPr bwMode="auto">
            <a:xfrm>
              <a:off x="2219202" y="4556243"/>
              <a:ext cx="492470" cy="210471"/>
            </a:xfrm>
            <a:custGeom>
              <a:avLst/>
              <a:gdLst>
                <a:gd name="connsiteX0" fmla="*/ 0 w 3924300"/>
                <a:gd name="connsiteY0" fmla="*/ 222250 h 374650"/>
                <a:gd name="connsiteX1" fmla="*/ 114300 w 3924300"/>
                <a:gd name="connsiteY1" fmla="*/ 374650 h 374650"/>
                <a:gd name="connsiteX2" fmla="*/ 260350 w 3924300"/>
                <a:gd name="connsiteY2" fmla="*/ 0 h 374650"/>
                <a:gd name="connsiteX3" fmla="*/ 3924300 w 3924300"/>
                <a:gd name="connsiteY3" fmla="*/ 0 h 374650"/>
                <a:gd name="connsiteX0" fmla="*/ 0 w 7217825"/>
                <a:gd name="connsiteY0" fmla="*/ 222250 h 374650"/>
                <a:gd name="connsiteX1" fmla="*/ 114300 w 7217825"/>
                <a:gd name="connsiteY1" fmla="*/ 374650 h 374650"/>
                <a:gd name="connsiteX2" fmla="*/ 260350 w 7217825"/>
                <a:gd name="connsiteY2" fmla="*/ 0 h 374650"/>
                <a:gd name="connsiteX3" fmla="*/ 7217825 w 7217825"/>
                <a:gd name="connsiteY3" fmla="*/ 0 h 374650"/>
                <a:gd name="connsiteX0" fmla="*/ 0 w 5844553"/>
                <a:gd name="connsiteY0" fmla="*/ 222250 h 374650"/>
                <a:gd name="connsiteX1" fmla="*/ 114300 w 5844553"/>
                <a:gd name="connsiteY1" fmla="*/ 374650 h 374650"/>
                <a:gd name="connsiteX2" fmla="*/ 260350 w 5844553"/>
                <a:gd name="connsiteY2" fmla="*/ 0 h 374650"/>
                <a:gd name="connsiteX3" fmla="*/ 5844553 w 5844553"/>
                <a:gd name="connsiteY3" fmla="*/ 0 h 374650"/>
                <a:gd name="connsiteX0" fmla="*/ 0 w 3018597"/>
                <a:gd name="connsiteY0" fmla="*/ 234113 h 386513"/>
                <a:gd name="connsiteX1" fmla="*/ 114300 w 3018597"/>
                <a:gd name="connsiteY1" fmla="*/ 386513 h 386513"/>
                <a:gd name="connsiteX2" fmla="*/ 260350 w 3018597"/>
                <a:gd name="connsiteY2" fmla="*/ 11863 h 386513"/>
                <a:gd name="connsiteX3" fmla="*/ 3018597 w 3018597"/>
                <a:gd name="connsiteY3" fmla="*/ 0 h 386513"/>
                <a:gd name="connsiteX0" fmla="*/ 0 w 3018597"/>
                <a:gd name="connsiteY0" fmla="*/ 222250 h 374650"/>
                <a:gd name="connsiteX1" fmla="*/ 114300 w 3018597"/>
                <a:gd name="connsiteY1" fmla="*/ 374650 h 374650"/>
                <a:gd name="connsiteX2" fmla="*/ 260350 w 3018597"/>
                <a:gd name="connsiteY2" fmla="*/ 0 h 374650"/>
                <a:gd name="connsiteX3" fmla="*/ 3018597 w 3018597"/>
                <a:gd name="connsiteY3" fmla="*/ 11864 h 374650"/>
                <a:gd name="connsiteX0" fmla="*/ 0 w 2597417"/>
                <a:gd name="connsiteY0" fmla="*/ 222250 h 374650"/>
                <a:gd name="connsiteX1" fmla="*/ 114300 w 2597417"/>
                <a:gd name="connsiteY1" fmla="*/ 374650 h 374650"/>
                <a:gd name="connsiteX2" fmla="*/ 260350 w 2597417"/>
                <a:gd name="connsiteY2" fmla="*/ 0 h 374650"/>
                <a:gd name="connsiteX3" fmla="*/ 2597417 w 2597417"/>
                <a:gd name="connsiteY3" fmla="*/ 15865 h 374650"/>
                <a:gd name="connsiteX0" fmla="*/ 0 w 2397397"/>
                <a:gd name="connsiteY0" fmla="*/ 222250 h 374650"/>
                <a:gd name="connsiteX1" fmla="*/ 114300 w 2397397"/>
                <a:gd name="connsiteY1" fmla="*/ 374650 h 374650"/>
                <a:gd name="connsiteX2" fmla="*/ 260350 w 2397397"/>
                <a:gd name="connsiteY2" fmla="*/ 0 h 374650"/>
                <a:gd name="connsiteX3" fmla="*/ 2397397 w 2397397"/>
                <a:gd name="connsiteY3" fmla="*/ 15865 h 374650"/>
                <a:gd name="connsiteX0" fmla="*/ 0 w 2397397"/>
                <a:gd name="connsiteY0" fmla="*/ 222250 h 374650"/>
                <a:gd name="connsiteX1" fmla="*/ 114300 w 2397397"/>
                <a:gd name="connsiteY1" fmla="*/ 374650 h 374650"/>
                <a:gd name="connsiteX2" fmla="*/ 260350 w 2397397"/>
                <a:gd name="connsiteY2" fmla="*/ 0 h 374650"/>
                <a:gd name="connsiteX3" fmla="*/ 1106572 w 2397397"/>
                <a:gd name="connsiteY3" fmla="*/ 3689 h 374650"/>
                <a:gd name="connsiteX4" fmla="*/ 2397397 w 2397397"/>
                <a:gd name="connsiteY4" fmla="*/ 15865 h 374650"/>
                <a:gd name="connsiteX0" fmla="*/ 0 w 1106572"/>
                <a:gd name="connsiteY0" fmla="*/ 222250 h 374650"/>
                <a:gd name="connsiteX1" fmla="*/ 114300 w 1106572"/>
                <a:gd name="connsiteY1" fmla="*/ 374650 h 374650"/>
                <a:gd name="connsiteX2" fmla="*/ 260350 w 1106572"/>
                <a:gd name="connsiteY2" fmla="*/ 0 h 374650"/>
                <a:gd name="connsiteX3" fmla="*/ 1106572 w 1106572"/>
                <a:gd name="connsiteY3" fmla="*/ 3689 h 374650"/>
                <a:gd name="connsiteX4" fmla="*/ 1033279 w 1106572"/>
                <a:gd name="connsiteY4" fmla="*/ 8814 h 374650"/>
                <a:gd name="connsiteX0" fmla="*/ 0 w 1106572"/>
                <a:gd name="connsiteY0" fmla="*/ 222250 h 374650"/>
                <a:gd name="connsiteX1" fmla="*/ 114300 w 1106572"/>
                <a:gd name="connsiteY1" fmla="*/ 374650 h 374650"/>
                <a:gd name="connsiteX2" fmla="*/ 260350 w 1106572"/>
                <a:gd name="connsiteY2" fmla="*/ 0 h 374650"/>
                <a:gd name="connsiteX3" fmla="*/ 1106572 w 1106572"/>
                <a:gd name="connsiteY3" fmla="*/ 3689 h 374650"/>
                <a:gd name="connsiteX4" fmla="*/ 518310 w 1106572"/>
                <a:gd name="connsiteY4" fmla="*/ 5288 h 374650"/>
                <a:gd name="connsiteX0" fmla="*/ 0 w 887436"/>
                <a:gd name="connsiteY0" fmla="*/ 222250 h 374650"/>
                <a:gd name="connsiteX1" fmla="*/ 114300 w 887436"/>
                <a:gd name="connsiteY1" fmla="*/ 374650 h 374650"/>
                <a:gd name="connsiteX2" fmla="*/ 260350 w 887436"/>
                <a:gd name="connsiteY2" fmla="*/ 0 h 374650"/>
                <a:gd name="connsiteX3" fmla="*/ 887436 w 887436"/>
                <a:gd name="connsiteY3" fmla="*/ 163 h 374650"/>
                <a:gd name="connsiteX4" fmla="*/ 518310 w 887436"/>
                <a:gd name="connsiteY4" fmla="*/ 5288 h 374650"/>
                <a:gd name="connsiteX0" fmla="*/ 0 w 1406393"/>
                <a:gd name="connsiteY0" fmla="*/ 238957 h 391357"/>
                <a:gd name="connsiteX1" fmla="*/ 114300 w 1406393"/>
                <a:gd name="connsiteY1" fmla="*/ 391357 h 391357"/>
                <a:gd name="connsiteX2" fmla="*/ 260350 w 1406393"/>
                <a:gd name="connsiteY2" fmla="*/ 16707 h 391357"/>
                <a:gd name="connsiteX3" fmla="*/ 1406393 w 1406393"/>
                <a:gd name="connsiteY3" fmla="*/ 0 h 391357"/>
                <a:gd name="connsiteX4" fmla="*/ 518310 w 1406393"/>
                <a:gd name="connsiteY4" fmla="*/ 21995 h 391357"/>
                <a:gd name="connsiteX0" fmla="*/ 0 w 1387174"/>
                <a:gd name="connsiteY0" fmla="*/ 222250 h 374650"/>
                <a:gd name="connsiteX1" fmla="*/ 114300 w 1387174"/>
                <a:gd name="connsiteY1" fmla="*/ 374650 h 374650"/>
                <a:gd name="connsiteX2" fmla="*/ 260350 w 1387174"/>
                <a:gd name="connsiteY2" fmla="*/ 0 h 374650"/>
                <a:gd name="connsiteX3" fmla="*/ 1387174 w 1387174"/>
                <a:gd name="connsiteY3" fmla="*/ 161 h 374650"/>
                <a:gd name="connsiteX4" fmla="*/ 518310 w 1387174"/>
                <a:gd name="connsiteY4" fmla="*/ 5288 h 374650"/>
                <a:gd name="connsiteX0" fmla="*/ 0 w 736963"/>
                <a:gd name="connsiteY0" fmla="*/ 226728 h 379128"/>
                <a:gd name="connsiteX1" fmla="*/ 114300 w 736963"/>
                <a:gd name="connsiteY1" fmla="*/ 379128 h 379128"/>
                <a:gd name="connsiteX2" fmla="*/ 260350 w 736963"/>
                <a:gd name="connsiteY2" fmla="*/ 4478 h 379128"/>
                <a:gd name="connsiteX3" fmla="*/ 736963 w 736963"/>
                <a:gd name="connsiteY3" fmla="*/ 0 h 379128"/>
                <a:gd name="connsiteX4" fmla="*/ 518310 w 736963"/>
                <a:gd name="connsiteY4" fmla="*/ 9766 h 379128"/>
                <a:gd name="connsiteX0" fmla="*/ 0 w 1122864"/>
                <a:gd name="connsiteY0" fmla="*/ 232656 h 385056"/>
                <a:gd name="connsiteX1" fmla="*/ 114300 w 1122864"/>
                <a:gd name="connsiteY1" fmla="*/ 385056 h 385056"/>
                <a:gd name="connsiteX2" fmla="*/ 260350 w 1122864"/>
                <a:gd name="connsiteY2" fmla="*/ 10406 h 385056"/>
                <a:gd name="connsiteX3" fmla="*/ 1122864 w 1122864"/>
                <a:gd name="connsiteY3" fmla="*/ 0 h 385056"/>
                <a:gd name="connsiteX4" fmla="*/ 518310 w 1122864"/>
                <a:gd name="connsiteY4" fmla="*/ 15694 h 385056"/>
                <a:gd name="connsiteX0" fmla="*/ 0 w 1122864"/>
                <a:gd name="connsiteY0" fmla="*/ 222249 h 374649"/>
                <a:gd name="connsiteX1" fmla="*/ 114300 w 1122864"/>
                <a:gd name="connsiteY1" fmla="*/ 374649 h 374649"/>
                <a:gd name="connsiteX2" fmla="*/ 260350 w 1122864"/>
                <a:gd name="connsiteY2" fmla="*/ -1 h 374649"/>
                <a:gd name="connsiteX3" fmla="*/ 1122864 w 1122864"/>
                <a:gd name="connsiteY3" fmla="*/ 7371 h 374649"/>
                <a:gd name="connsiteX4" fmla="*/ 518310 w 1122864"/>
                <a:gd name="connsiteY4" fmla="*/ 5287 h 37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2864" h="374649">
                  <a:moveTo>
                    <a:pt x="0" y="222249"/>
                  </a:moveTo>
                  <a:lnTo>
                    <a:pt x="114300" y="374649"/>
                  </a:lnTo>
                  <a:lnTo>
                    <a:pt x="260350" y="-1"/>
                  </a:lnTo>
                  <a:lnTo>
                    <a:pt x="1122864" y="7371"/>
                  </a:lnTo>
                  <a:cubicBezTo>
                    <a:pt x="1049980" y="10626"/>
                    <a:pt x="591194" y="2032"/>
                    <a:pt x="518310" y="5287"/>
                  </a:cubicBezTo>
                </a:path>
              </a:pathLst>
            </a:custGeom>
            <a:ln w="19050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34" name="Rectangle 69"/>
          <p:cNvSpPr>
            <a:spLocks noChangeArrowheads="1"/>
          </p:cNvSpPr>
          <p:nvPr/>
        </p:nvSpPr>
        <p:spPr bwMode="auto">
          <a:xfrm>
            <a:off x="7988491" y="4151064"/>
            <a:ext cx="5084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cm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sp>
        <p:nvSpPr>
          <p:cNvPr id="153" name="Oval 152"/>
          <p:cNvSpPr/>
          <p:nvPr/>
        </p:nvSpPr>
        <p:spPr bwMode="auto">
          <a:xfrm>
            <a:off x="6006298" y="1373058"/>
            <a:ext cx="1385316" cy="138531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Oval 153"/>
          <p:cNvSpPr/>
          <p:nvPr/>
        </p:nvSpPr>
        <p:spPr bwMode="auto">
          <a:xfrm>
            <a:off x="6237184" y="1596915"/>
            <a:ext cx="923544" cy="923544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917512" y="1407735"/>
            <a:ext cx="1701844" cy="711341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6723437" y="2121095"/>
            <a:ext cx="1894546" cy="412115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>
            <a:spLocks noChangeArrowheads="1"/>
          </p:cNvSpPr>
          <p:nvPr/>
        </p:nvSpPr>
        <p:spPr bwMode="auto">
          <a:xfrm rot="1252040">
            <a:off x="7369550" y="1417819"/>
            <a:ext cx="7056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 smtClean="0">
                <a:solidFill>
                  <a:srgbClr val="000000"/>
                </a:solidFill>
                <a:latin typeface="Bookman Old Style" pitchFamily="18" charset="0"/>
              </a:rPr>
              <a:t>12cm</a:t>
            </a:r>
            <a:endParaRPr lang="en-IN" altLang="en-US" sz="1400" b="1" baseline="30000" dirty="0">
              <a:solidFill>
                <a:srgbClr val="000000"/>
              </a:solidFill>
            </a:endParaRP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 rot="20812968">
            <a:off x="7653048" y="2305394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?</a:t>
            </a:r>
            <a:endParaRPr lang="en-IN" altLang="en-US" sz="1600" b="1" baseline="30000" dirty="0">
              <a:solidFill>
                <a:srgbClr val="000000"/>
              </a:solidFill>
            </a:endParaRPr>
          </a:p>
        </p:txBody>
      </p:sp>
      <p:grpSp>
        <p:nvGrpSpPr>
          <p:cNvPr id="115" name="Group 114"/>
          <p:cNvGrpSpPr>
            <a:grpSpLocks/>
          </p:cNvGrpSpPr>
          <p:nvPr/>
        </p:nvGrpSpPr>
        <p:grpSpPr bwMode="auto">
          <a:xfrm>
            <a:off x="2908116" y="1551280"/>
            <a:ext cx="2601912" cy="620713"/>
            <a:chOff x="7227247" y="3962435"/>
            <a:chExt cx="2602056" cy="620774"/>
          </a:xfrm>
        </p:grpSpPr>
        <p:sp>
          <p:nvSpPr>
            <p:cNvPr id="116" name="Rounded Rectangle 115"/>
            <p:cNvSpPr/>
            <p:nvPr/>
          </p:nvSpPr>
          <p:spPr>
            <a:xfrm>
              <a:off x="7330245" y="3962435"/>
              <a:ext cx="2362315" cy="62077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7" name="TextBox 173"/>
            <p:cNvSpPr txBox="1">
              <a:spLocks noChangeArrowheads="1"/>
            </p:cNvSpPr>
            <p:nvPr/>
          </p:nvSpPr>
          <p:spPr bwMode="auto">
            <a:xfrm>
              <a:off x="7227247" y="3980961"/>
              <a:ext cx="2602056" cy="584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Now, let us apply Pythagoras theorem</a:t>
              </a:r>
            </a:p>
          </p:txBody>
        </p:sp>
      </p:grpSp>
      <p:grpSp>
        <p:nvGrpSpPr>
          <p:cNvPr id="118" name="Group 117"/>
          <p:cNvGrpSpPr>
            <a:grpSpLocks/>
          </p:cNvGrpSpPr>
          <p:nvPr/>
        </p:nvGrpSpPr>
        <p:grpSpPr bwMode="auto">
          <a:xfrm>
            <a:off x="2898693" y="1603570"/>
            <a:ext cx="2410880" cy="620711"/>
            <a:chOff x="7281546" y="3962435"/>
            <a:chExt cx="2411014" cy="620774"/>
          </a:xfrm>
        </p:grpSpPr>
        <p:sp>
          <p:nvSpPr>
            <p:cNvPr id="119" name="Rounded Rectangle 118"/>
            <p:cNvSpPr/>
            <p:nvPr/>
          </p:nvSpPr>
          <p:spPr>
            <a:xfrm>
              <a:off x="7330245" y="3962435"/>
              <a:ext cx="2362315" cy="62077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0" name="TextBox 173"/>
            <p:cNvSpPr txBox="1">
              <a:spLocks noChangeArrowheads="1"/>
            </p:cNvSpPr>
            <p:nvPr/>
          </p:nvSpPr>
          <p:spPr bwMode="auto">
            <a:xfrm>
              <a:off x="7281546" y="4087594"/>
              <a:ext cx="2379167" cy="33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Consider </a:t>
              </a:r>
              <a:r>
                <a:rPr 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OAP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6831418" y="1706769"/>
            <a:ext cx="414321" cy="18066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6778636" y="1653740"/>
            <a:ext cx="5004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100" b="1" dirty="0" smtClean="0">
                <a:solidFill>
                  <a:srgbClr val="000000"/>
                </a:solidFill>
                <a:latin typeface="Bookman Old Style" pitchFamily="18" charset="0"/>
              </a:rPr>
              <a:t>5cm</a:t>
            </a:r>
            <a:endParaRPr lang="en-IN" altLang="en-US" sz="1100" b="1" baseline="30000" dirty="0">
              <a:solidFill>
                <a:srgbClr val="000000"/>
              </a:solidFill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7162800" y="1900562"/>
            <a:ext cx="5934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13cm</a:t>
            </a:r>
            <a:endParaRPr lang="en-IN" altLang="en-US" sz="1100" b="1" baseline="30000" dirty="0">
              <a:solidFill>
                <a:srgbClr val="FF0000"/>
              </a:solidFill>
            </a:endParaRPr>
          </a:p>
        </p:txBody>
      </p:sp>
      <p:grpSp>
        <p:nvGrpSpPr>
          <p:cNvPr id="143" name="Group 142"/>
          <p:cNvGrpSpPr>
            <a:grpSpLocks/>
          </p:cNvGrpSpPr>
          <p:nvPr/>
        </p:nvGrpSpPr>
        <p:grpSpPr bwMode="auto">
          <a:xfrm>
            <a:off x="3009132" y="1571707"/>
            <a:ext cx="2601912" cy="620713"/>
            <a:chOff x="7227247" y="3962435"/>
            <a:chExt cx="2602056" cy="620774"/>
          </a:xfrm>
        </p:grpSpPr>
        <p:sp>
          <p:nvSpPr>
            <p:cNvPr id="144" name="Rounded Rectangle 143"/>
            <p:cNvSpPr/>
            <p:nvPr/>
          </p:nvSpPr>
          <p:spPr>
            <a:xfrm>
              <a:off x="7330245" y="3962435"/>
              <a:ext cx="2362315" cy="62077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5" name="TextBox 173"/>
            <p:cNvSpPr txBox="1">
              <a:spLocks noChangeArrowheads="1"/>
            </p:cNvSpPr>
            <p:nvPr/>
          </p:nvSpPr>
          <p:spPr bwMode="auto">
            <a:xfrm>
              <a:off x="7227247" y="3980961"/>
              <a:ext cx="2602056" cy="584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Now, let us apply Pythagoras theorem</a:t>
              </a:r>
            </a:p>
          </p:txBody>
        </p:sp>
      </p:grpSp>
      <p:grpSp>
        <p:nvGrpSpPr>
          <p:cNvPr id="146" name="Group 145"/>
          <p:cNvGrpSpPr>
            <a:grpSpLocks/>
          </p:cNvGrpSpPr>
          <p:nvPr/>
        </p:nvGrpSpPr>
        <p:grpSpPr bwMode="auto">
          <a:xfrm>
            <a:off x="3268413" y="1647208"/>
            <a:ext cx="2023166" cy="484011"/>
            <a:chOff x="7516636" y="3983155"/>
            <a:chExt cx="2023279" cy="484061"/>
          </a:xfrm>
        </p:grpSpPr>
        <p:sp>
          <p:nvSpPr>
            <p:cNvPr id="147" name="Rounded Rectangle 146"/>
            <p:cNvSpPr/>
            <p:nvPr/>
          </p:nvSpPr>
          <p:spPr>
            <a:xfrm>
              <a:off x="7590382" y="3983155"/>
              <a:ext cx="1842061" cy="48406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8" name="TextBox 173"/>
            <p:cNvSpPr txBox="1">
              <a:spLocks noChangeArrowheads="1"/>
            </p:cNvSpPr>
            <p:nvPr/>
          </p:nvSpPr>
          <p:spPr bwMode="auto">
            <a:xfrm>
              <a:off x="7516636" y="4030438"/>
              <a:ext cx="2023279" cy="33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consider </a:t>
              </a:r>
              <a:r>
                <a:rPr 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OBP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336485" y="2172710"/>
            <a:ext cx="398154" cy="160328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6287692" y="2112952"/>
            <a:ext cx="5004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100" b="1" dirty="0" smtClean="0">
                <a:solidFill>
                  <a:srgbClr val="000000"/>
                </a:solidFill>
                <a:latin typeface="Bookman Old Style" pitchFamily="18" charset="0"/>
              </a:rPr>
              <a:t>3cm</a:t>
            </a:r>
            <a:endParaRPr lang="en-IN" altLang="en-US" sz="1100" b="1" baseline="30000" dirty="0">
              <a:solidFill>
                <a:srgbClr val="000000"/>
              </a:solidFill>
            </a:endParaRPr>
          </a:p>
        </p:txBody>
      </p:sp>
      <p:sp>
        <p:nvSpPr>
          <p:cNvPr id="164" name="Arc 163"/>
          <p:cNvSpPr/>
          <p:nvPr/>
        </p:nvSpPr>
        <p:spPr>
          <a:xfrm rot="11076816" flipH="1">
            <a:off x="1098164" y="3932470"/>
            <a:ext cx="1823723" cy="853316"/>
          </a:xfrm>
          <a:prstGeom prst="arc">
            <a:avLst>
              <a:gd name="adj1" fmla="val 638368"/>
              <a:gd name="adj2" fmla="val 10638782"/>
            </a:avLst>
          </a:prstGeom>
          <a:noFill/>
          <a:ln>
            <a:solidFill>
              <a:srgbClr val="FF0000"/>
            </a:solidFill>
            <a:headEnd type="arrow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8576935" y="2083294"/>
            <a:ext cx="61316" cy="61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Group 186"/>
          <p:cNvGrpSpPr>
            <a:grpSpLocks/>
          </p:cNvGrpSpPr>
          <p:nvPr/>
        </p:nvGrpSpPr>
        <p:grpSpPr bwMode="auto">
          <a:xfrm>
            <a:off x="3268413" y="1640483"/>
            <a:ext cx="1818842" cy="525462"/>
            <a:chOff x="7804503" y="3841618"/>
            <a:chExt cx="1819148" cy="524989"/>
          </a:xfrm>
        </p:grpSpPr>
        <p:sp>
          <p:nvSpPr>
            <p:cNvPr id="188" name="Rounded Rectangle 187"/>
            <p:cNvSpPr/>
            <p:nvPr/>
          </p:nvSpPr>
          <p:spPr>
            <a:xfrm>
              <a:off x="7809931" y="3841618"/>
              <a:ext cx="1813720" cy="52498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9" name="TextBox 173"/>
            <p:cNvSpPr txBox="1">
              <a:spLocks noChangeArrowheads="1"/>
            </p:cNvSpPr>
            <p:nvPr/>
          </p:nvSpPr>
          <p:spPr bwMode="auto">
            <a:xfrm>
              <a:off x="7804503" y="3932071"/>
              <a:ext cx="1803905" cy="338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Observe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OAP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0" name="Group 189"/>
          <p:cNvGrpSpPr>
            <a:grpSpLocks/>
          </p:cNvGrpSpPr>
          <p:nvPr/>
        </p:nvGrpSpPr>
        <p:grpSpPr bwMode="auto">
          <a:xfrm>
            <a:off x="3281957" y="1665196"/>
            <a:ext cx="1743252" cy="525462"/>
            <a:chOff x="7817961" y="3864457"/>
            <a:chExt cx="1742492" cy="524989"/>
          </a:xfrm>
        </p:grpSpPr>
        <p:sp>
          <p:nvSpPr>
            <p:cNvPr id="191" name="Rounded Rectangle 190"/>
            <p:cNvSpPr/>
            <p:nvPr/>
          </p:nvSpPr>
          <p:spPr>
            <a:xfrm>
              <a:off x="7888706" y="3864457"/>
              <a:ext cx="1625680" cy="52498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2" name="TextBox 173"/>
            <p:cNvSpPr txBox="1">
              <a:spLocks noChangeArrowheads="1"/>
            </p:cNvSpPr>
            <p:nvPr/>
          </p:nvSpPr>
          <p:spPr bwMode="auto">
            <a:xfrm>
              <a:off x="7817961" y="3957448"/>
              <a:ext cx="1742492" cy="338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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OAP = 90º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3" name="Group 192"/>
          <p:cNvGrpSpPr>
            <a:grpSpLocks/>
          </p:cNvGrpSpPr>
          <p:nvPr/>
        </p:nvGrpSpPr>
        <p:grpSpPr bwMode="auto">
          <a:xfrm>
            <a:off x="2673842" y="1388484"/>
            <a:ext cx="3048000" cy="924072"/>
            <a:chOff x="7888706" y="3864457"/>
            <a:chExt cx="1625680" cy="923240"/>
          </a:xfrm>
        </p:grpSpPr>
        <p:sp>
          <p:nvSpPr>
            <p:cNvPr id="194" name="Rounded Rectangle 193"/>
            <p:cNvSpPr/>
            <p:nvPr/>
          </p:nvSpPr>
          <p:spPr>
            <a:xfrm>
              <a:off x="7888706" y="3864457"/>
              <a:ext cx="1625680" cy="91477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5" name="TextBox 173"/>
            <p:cNvSpPr txBox="1">
              <a:spLocks noChangeArrowheads="1"/>
            </p:cNvSpPr>
            <p:nvPr/>
          </p:nvSpPr>
          <p:spPr bwMode="auto">
            <a:xfrm>
              <a:off x="7919516" y="3957448"/>
              <a:ext cx="1523810" cy="830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We know that, radius is perpendicular to the tangent</a:t>
              </a:r>
            </a:p>
          </p:txBody>
        </p:sp>
      </p:grpSp>
      <p:sp>
        <p:nvSpPr>
          <p:cNvPr id="196" name="Rectangle 195"/>
          <p:cNvSpPr/>
          <p:nvPr/>
        </p:nvSpPr>
        <p:spPr bwMode="auto">
          <a:xfrm rot="1200000">
            <a:off x="6918812" y="1441749"/>
            <a:ext cx="123741" cy="13042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197" name="Straight Connector 196"/>
          <p:cNvCxnSpPr/>
          <p:nvPr/>
        </p:nvCxnSpPr>
        <p:spPr bwMode="auto">
          <a:xfrm flipH="1" flipV="1">
            <a:off x="6950076" y="1418156"/>
            <a:ext cx="1616074" cy="677344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 bwMode="auto">
          <a:xfrm flipH="1">
            <a:off x="6701272" y="1426369"/>
            <a:ext cx="240072" cy="656588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>
            <a:grpSpLocks/>
          </p:cNvGrpSpPr>
          <p:nvPr/>
        </p:nvGrpSpPr>
        <p:grpSpPr bwMode="auto">
          <a:xfrm>
            <a:off x="3288421" y="1643409"/>
            <a:ext cx="1818842" cy="525462"/>
            <a:chOff x="7804503" y="3841618"/>
            <a:chExt cx="1819148" cy="524989"/>
          </a:xfrm>
        </p:grpSpPr>
        <p:sp>
          <p:nvSpPr>
            <p:cNvPr id="209" name="Rounded Rectangle 208"/>
            <p:cNvSpPr/>
            <p:nvPr/>
          </p:nvSpPr>
          <p:spPr>
            <a:xfrm>
              <a:off x="7809931" y="3841618"/>
              <a:ext cx="1813720" cy="52498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0" name="TextBox 173"/>
            <p:cNvSpPr txBox="1">
              <a:spLocks noChangeArrowheads="1"/>
            </p:cNvSpPr>
            <p:nvPr/>
          </p:nvSpPr>
          <p:spPr bwMode="auto">
            <a:xfrm>
              <a:off x="7804503" y="3932071"/>
              <a:ext cx="1803905" cy="338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Observe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OBP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11" name="Group 210"/>
          <p:cNvGrpSpPr>
            <a:grpSpLocks/>
          </p:cNvGrpSpPr>
          <p:nvPr/>
        </p:nvGrpSpPr>
        <p:grpSpPr bwMode="auto">
          <a:xfrm>
            <a:off x="3474034" y="1559811"/>
            <a:ext cx="1743252" cy="525462"/>
            <a:chOff x="7817961" y="3864457"/>
            <a:chExt cx="1742492" cy="524989"/>
          </a:xfrm>
        </p:grpSpPr>
        <p:sp>
          <p:nvSpPr>
            <p:cNvPr id="212" name="Rounded Rectangle 211"/>
            <p:cNvSpPr/>
            <p:nvPr/>
          </p:nvSpPr>
          <p:spPr>
            <a:xfrm>
              <a:off x="7888706" y="3864457"/>
              <a:ext cx="1625680" cy="52498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3" name="TextBox 173"/>
            <p:cNvSpPr txBox="1">
              <a:spLocks noChangeArrowheads="1"/>
            </p:cNvSpPr>
            <p:nvPr/>
          </p:nvSpPr>
          <p:spPr bwMode="auto">
            <a:xfrm>
              <a:off x="7817961" y="3957448"/>
              <a:ext cx="1742492" cy="338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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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OBP = 90º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14" name="Group 213"/>
          <p:cNvGrpSpPr>
            <a:grpSpLocks/>
          </p:cNvGrpSpPr>
          <p:nvPr/>
        </p:nvGrpSpPr>
        <p:grpSpPr bwMode="auto">
          <a:xfrm>
            <a:off x="2711575" y="1462737"/>
            <a:ext cx="3048000" cy="924072"/>
            <a:chOff x="7888706" y="3864457"/>
            <a:chExt cx="1625680" cy="923240"/>
          </a:xfrm>
        </p:grpSpPr>
        <p:sp>
          <p:nvSpPr>
            <p:cNvPr id="215" name="Rounded Rectangle 214"/>
            <p:cNvSpPr/>
            <p:nvPr/>
          </p:nvSpPr>
          <p:spPr>
            <a:xfrm>
              <a:off x="7888706" y="3864457"/>
              <a:ext cx="1625680" cy="91477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6" name="TextBox 173"/>
            <p:cNvSpPr txBox="1">
              <a:spLocks noChangeArrowheads="1"/>
            </p:cNvSpPr>
            <p:nvPr/>
          </p:nvSpPr>
          <p:spPr bwMode="auto">
            <a:xfrm>
              <a:off x="7919516" y="3957448"/>
              <a:ext cx="1523810" cy="830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We know that, radius is perpendicular to the tangent</a:t>
              </a:r>
            </a:p>
          </p:txBody>
        </p:sp>
      </p:grpSp>
      <p:sp>
        <p:nvSpPr>
          <p:cNvPr id="217" name="Rectangle 216"/>
          <p:cNvSpPr/>
          <p:nvPr/>
        </p:nvSpPr>
        <p:spPr bwMode="auto">
          <a:xfrm rot="20940000">
            <a:off x="6769080" y="2386435"/>
            <a:ext cx="112492" cy="118572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218" name="Straight Connector 217"/>
          <p:cNvCxnSpPr/>
          <p:nvPr/>
        </p:nvCxnSpPr>
        <p:spPr bwMode="auto">
          <a:xfrm flipV="1">
            <a:off x="6775450" y="2131219"/>
            <a:ext cx="1794669" cy="385768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 bwMode="auto">
          <a:xfrm>
            <a:off x="6698890" y="2086610"/>
            <a:ext cx="80529" cy="42799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2245460" y="2976621"/>
            <a:ext cx="39205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[Taking square-roots]</a:t>
            </a:r>
            <a:endParaRPr lang="en-US" alt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169" name="Straight Connector 168"/>
          <p:cNvCxnSpPr/>
          <p:nvPr/>
        </p:nvCxnSpPr>
        <p:spPr bwMode="auto">
          <a:xfrm flipH="1">
            <a:off x="6702089" y="1419864"/>
            <a:ext cx="240072" cy="65658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 bwMode="auto">
          <a:xfrm>
            <a:off x="6700838" y="2090740"/>
            <a:ext cx="76199" cy="42386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32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4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4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4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2" dur="4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500"/>
                            </p:stCondLst>
                            <p:childTnLst>
                              <p:par>
                                <p:cTn id="4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1" dur="4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500"/>
                            </p:stCondLst>
                            <p:childTnLst>
                              <p:par>
                                <p:cTn id="4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500"/>
                            </p:stCondLst>
                            <p:childTnLst>
                              <p:par>
                                <p:cTn id="6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fill="hold">
                      <p:stCondLst>
                        <p:cond delay="indefinite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5" grpId="1" animBg="1"/>
      <p:bldP spid="167" grpId="0" animBg="1"/>
      <p:bldP spid="167" grpId="1" animBg="1"/>
      <p:bldP spid="166" grpId="0" animBg="1"/>
      <p:bldP spid="163" grpId="0" animBg="1"/>
      <p:bldP spid="163" grpId="1" animBg="1"/>
      <p:bldP spid="162" grpId="0" animBg="1"/>
      <p:bldP spid="162" grpId="1" animBg="1"/>
      <p:bldP spid="160" grpId="0" animBg="1"/>
      <p:bldP spid="160" grpId="1" animBg="1"/>
      <p:bldP spid="12" grpId="0" animBg="1"/>
      <p:bldP spid="123" grpId="0" animBg="1"/>
      <p:bldP spid="123" grpId="1" animBg="1"/>
      <p:bldP spid="122" grpId="0" animBg="1"/>
      <p:bldP spid="122" grpId="1" animBg="1"/>
      <p:bldP spid="10" grpId="0" animBg="1"/>
      <p:bldP spid="10" grpId="1" animBg="1"/>
      <p:bldP spid="177" grpId="0" animBg="1"/>
      <p:bldP spid="177" grpId="1" animBg="1"/>
      <p:bldP spid="176" grpId="0" animBg="1"/>
      <p:bldP spid="176" grpId="1" animBg="1"/>
      <p:bldP spid="174" grpId="0" animBg="1"/>
      <p:bldP spid="174" grpId="1" animBg="1"/>
      <p:bldP spid="159" grpId="0" animBg="1"/>
      <p:bldP spid="159" grpId="1" animBg="1"/>
      <p:bldP spid="156" grpId="0" animBg="1"/>
      <p:bldP spid="156" grpId="1" animBg="1"/>
      <p:bldP spid="152" grpId="0" animBg="1"/>
      <p:bldP spid="152" grpId="1" animBg="1"/>
      <p:bldP spid="2" grpId="0" build="p"/>
      <p:bldP spid="17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8" grpId="0"/>
      <p:bldP spid="89" grpId="0"/>
      <p:bldP spid="90" grpId="0"/>
      <p:bldP spid="92" grpId="0"/>
      <p:bldP spid="93" grpId="0" animBg="1"/>
      <p:bldP spid="125" grpId="0"/>
      <p:bldP spid="126" grpId="0"/>
      <p:bldP spid="127" grpId="0"/>
      <p:bldP spid="128" grpId="0"/>
      <p:bldP spid="129" grpId="0"/>
      <p:bldP spid="130" grpId="0"/>
      <p:bldP spid="134" grpId="0"/>
      <p:bldP spid="153" grpId="0" animBg="1"/>
      <p:bldP spid="153" grpId="1" animBg="1"/>
      <p:bldP spid="154" grpId="0" animBg="1"/>
      <p:bldP spid="154" grpId="1" animBg="1"/>
      <p:bldP spid="178" grpId="0"/>
      <p:bldP spid="179" grpId="0"/>
      <p:bldP spid="124" grpId="0" animBg="1"/>
      <p:bldP spid="124" grpId="1" animBg="1"/>
      <p:bldP spid="157" grpId="0"/>
      <p:bldP spid="142" grpId="0"/>
      <p:bldP spid="161" grpId="0" animBg="1"/>
      <p:bldP spid="161" grpId="1" animBg="1"/>
      <p:bldP spid="158" grpId="0"/>
      <p:bldP spid="164" grpId="0" animBg="1"/>
      <p:bldP spid="164" grpId="1" animBg="1"/>
      <p:bldP spid="165" grpId="0" animBg="1"/>
      <p:bldP spid="165" grpId="1" animBg="1"/>
      <p:bldP spid="165" grpId="2" animBg="1"/>
      <p:bldP spid="196" grpId="0" animBg="1"/>
      <p:bldP spid="196" grpId="1" animBg="1"/>
      <p:bldP spid="217" grpId="0" animBg="1"/>
      <p:bldP spid="217" grpId="1" animBg="1"/>
      <p:bldP spid="16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Thank You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0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V="1">
            <a:off x="2249149" y="2852480"/>
            <a:ext cx="1372496" cy="512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19"/>
          <p:cNvSpPr>
            <a:spLocks noChangeArrowheads="1"/>
          </p:cNvSpPr>
          <p:nvPr/>
        </p:nvSpPr>
        <p:spPr bwMode="auto">
          <a:xfrm>
            <a:off x="828400" y="1914250"/>
            <a:ext cx="2880000" cy="288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883737" y="3165891"/>
            <a:ext cx="6381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Arial Rounded MT Bold" pitchFamily="34" charset="0"/>
              </a:rPr>
              <a:t>O</a:t>
            </a:r>
          </a:p>
        </p:txBody>
      </p:sp>
      <p:sp>
        <p:nvSpPr>
          <p:cNvPr id="5" name="Oval 18"/>
          <p:cNvSpPr>
            <a:spLocks noChangeArrowheads="1"/>
          </p:cNvSpPr>
          <p:nvPr/>
        </p:nvSpPr>
        <p:spPr bwMode="auto">
          <a:xfrm>
            <a:off x="2213149" y="3314295"/>
            <a:ext cx="90000" cy="900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Oval 3"/>
          <p:cNvSpPr>
            <a:spLocks noChangeArrowheads="1"/>
          </p:cNvSpPr>
          <p:nvPr/>
        </p:nvSpPr>
        <p:spPr bwMode="auto">
          <a:xfrm>
            <a:off x="823951" y="1914250"/>
            <a:ext cx="2880000" cy="2880000"/>
          </a:xfrm>
          <a:prstGeom prst="ellips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5074" y="940484"/>
            <a:ext cx="6245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Circle is the set of points in a given plane</a:t>
            </a:r>
            <a:endParaRPr lang="en-IN" b="1" dirty="0">
              <a:solidFill>
                <a:srgbClr val="0000FF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380822" y="1712816"/>
            <a:ext cx="1370562" cy="2365193"/>
            <a:chOff x="5459184" y="1383614"/>
            <a:chExt cx="1370562" cy="236519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9184" y="2164612"/>
              <a:ext cx="1182156" cy="1584195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085632" y="1383614"/>
              <a:ext cx="74411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600" b="1" dirty="0" smtClean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?</a:t>
              </a:r>
              <a:endParaRPr lang="en-IN" sz="6600" b="1" dirty="0">
                <a:solidFill>
                  <a:srgbClr val="FF000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647355" y="1378554"/>
            <a:ext cx="2193574" cy="944267"/>
            <a:chOff x="6444155" y="1213454"/>
            <a:chExt cx="2193574" cy="944267"/>
          </a:xfrm>
        </p:grpSpPr>
        <p:sp>
          <p:nvSpPr>
            <p:cNvPr id="27" name="Cloud Callout 26"/>
            <p:cNvSpPr/>
            <p:nvPr/>
          </p:nvSpPr>
          <p:spPr bwMode="auto">
            <a:xfrm flipH="1" flipV="1">
              <a:off x="6444155" y="1213454"/>
              <a:ext cx="2193574" cy="944267"/>
            </a:xfrm>
            <a:prstGeom prst="cloudCallout">
              <a:avLst>
                <a:gd name="adj1" fmla="val 49511"/>
                <a:gd name="adj2" fmla="val -11032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905812" y="1453554"/>
              <a:ext cx="409388" cy="563867"/>
            </a:xfrm>
            <a:prstGeom prst="line">
              <a:avLst/>
            </a:prstGeom>
            <a:ln w="28575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7474123" y="1434515"/>
              <a:ext cx="483983" cy="444671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574426" y="2656691"/>
            <a:ext cx="332142" cy="338554"/>
            <a:chOff x="3371226" y="2491591"/>
            <a:chExt cx="332142" cy="338554"/>
          </a:xfrm>
        </p:grpSpPr>
        <p:sp>
          <p:nvSpPr>
            <p:cNvPr id="41" name="Oval 40"/>
            <p:cNvSpPr/>
            <p:nvPr/>
          </p:nvSpPr>
          <p:spPr>
            <a:xfrm>
              <a:off x="3412196" y="2680640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71226" y="2491591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28"/>
          <a:stretch/>
        </p:blipFill>
        <p:spPr>
          <a:xfrm rot="20340000">
            <a:off x="2176237" y="2359466"/>
            <a:ext cx="5728080" cy="8955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394851">
            <a:off x="2379803" y="2845599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 cm</a:t>
            </a:r>
          </a:p>
        </p:txBody>
      </p:sp>
      <p:cxnSp>
        <p:nvCxnSpPr>
          <p:cNvPr id="43" name="Straight Connector 42"/>
          <p:cNvCxnSpPr/>
          <p:nvPr/>
        </p:nvCxnSpPr>
        <p:spPr>
          <a:xfrm rot="-3600000" flipV="1">
            <a:off x="1683717" y="2393046"/>
            <a:ext cx="1372496" cy="512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 rot="-60000">
            <a:off x="2338859" y="1629851"/>
            <a:ext cx="332142" cy="338554"/>
            <a:chOff x="3271318" y="2383267"/>
            <a:chExt cx="332142" cy="338554"/>
          </a:xfrm>
        </p:grpSpPr>
        <p:sp>
          <p:nvSpPr>
            <p:cNvPr id="47" name="Oval 46"/>
            <p:cNvSpPr/>
            <p:nvPr/>
          </p:nvSpPr>
          <p:spPr>
            <a:xfrm>
              <a:off x="3412196" y="2680640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71318" y="2383267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B</a:t>
              </a:r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28"/>
          <a:stretch/>
        </p:blipFill>
        <p:spPr>
          <a:xfrm rot="16800894">
            <a:off x="320629" y="238842"/>
            <a:ext cx="5728080" cy="89559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 rot="16654111">
            <a:off x="1828469" y="258380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 cm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1113364" y="2510417"/>
            <a:ext cx="1141505" cy="843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 rot="-60000">
            <a:off x="839357" y="2220056"/>
            <a:ext cx="336952" cy="338554"/>
            <a:chOff x="3158380" y="2402921"/>
            <a:chExt cx="336952" cy="338554"/>
          </a:xfrm>
        </p:grpSpPr>
        <p:sp>
          <p:nvSpPr>
            <p:cNvPr id="53" name="Oval 52"/>
            <p:cNvSpPr/>
            <p:nvPr/>
          </p:nvSpPr>
          <p:spPr>
            <a:xfrm>
              <a:off x="3412196" y="2680640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158380" y="2402921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</a:t>
              </a:r>
            </a:p>
          </p:txBody>
        </p:sp>
      </p:grp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28"/>
          <a:stretch/>
        </p:blipFill>
        <p:spPr>
          <a:xfrm rot="2100000">
            <a:off x="244031" y="4058485"/>
            <a:ext cx="5728080" cy="89559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 rot="1994526">
            <a:off x="1432594" y="271908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 cm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071017" y="3351513"/>
            <a:ext cx="1184533" cy="790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 rot="-60000">
            <a:off x="798544" y="4087911"/>
            <a:ext cx="344966" cy="338554"/>
            <a:chOff x="3162007" y="2634267"/>
            <a:chExt cx="344966" cy="338554"/>
          </a:xfrm>
        </p:grpSpPr>
        <p:sp>
          <p:nvSpPr>
            <p:cNvPr id="59" name="Oval 58"/>
            <p:cNvSpPr/>
            <p:nvPr/>
          </p:nvSpPr>
          <p:spPr>
            <a:xfrm>
              <a:off x="3412196" y="2680640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162007" y="2634267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D</a:t>
              </a: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28"/>
          <a:stretch/>
        </p:blipFill>
        <p:spPr>
          <a:xfrm rot="19641518">
            <a:off x="791680" y="2563452"/>
            <a:ext cx="5728080" cy="89559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 rot="19593022">
            <a:off x="1272131" y="340099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 cm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2255278" y="3367784"/>
            <a:ext cx="743329" cy="1230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 rot="-60000">
            <a:off x="2855425" y="4597851"/>
            <a:ext cx="332142" cy="345926"/>
            <a:chOff x="3265998" y="2680640"/>
            <a:chExt cx="332142" cy="345926"/>
          </a:xfrm>
        </p:grpSpPr>
        <p:sp>
          <p:nvSpPr>
            <p:cNvPr id="65" name="Oval 64"/>
            <p:cNvSpPr/>
            <p:nvPr/>
          </p:nvSpPr>
          <p:spPr>
            <a:xfrm>
              <a:off x="3412196" y="2680640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65998" y="2688012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</a:t>
              </a:r>
            </a:p>
          </p:txBody>
        </p:sp>
      </p:grpSp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28"/>
          <a:stretch/>
        </p:blipFill>
        <p:spPr>
          <a:xfrm rot="3516517">
            <a:off x="446119" y="5537299"/>
            <a:ext cx="5728080" cy="89559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 rot="3509833">
            <a:off x="2233095" y="354530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 cm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2285123" y="2335454"/>
            <a:ext cx="292111" cy="7155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311499" y="2650435"/>
            <a:ext cx="209634" cy="23657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325771" y="3781437"/>
            <a:ext cx="143027" cy="22267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2626942" y="4122613"/>
            <a:ext cx="240610" cy="1731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190560" y="2914140"/>
            <a:ext cx="68116" cy="18589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 bwMode="auto">
          <a:xfrm>
            <a:off x="4196701" y="1638033"/>
            <a:ext cx="3802443" cy="66648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All these points are equidistant from a fixed point O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536023" y="940912"/>
            <a:ext cx="2625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1657350" algn="l"/>
              </a:tabLs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which are at a fixed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61247" y="126186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tabLst>
                <a:tab pos="1657350" algn="l"/>
              </a:tabLs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distance from a fixed point.</a:t>
            </a:r>
          </a:p>
        </p:txBody>
      </p:sp>
      <p:sp>
        <p:nvSpPr>
          <p:cNvPr id="83" name="Rounded Rectangular Callout 82"/>
          <p:cNvSpPr/>
          <p:nvPr/>
        </p:nvSpPr>
        <p:spPr bwMode="auto">
          <a:xfrm>
            <a:off x="3089755" y="3560407"/>
            <a:ext cx="3126377" cy="666489"/>
          </a:xfrm>
          <a:prstGeom prst="wedgeRoundRectCallout">
            <a:avLst>
              <a:gd name="adj1" fmla="val -55169"/>
              <a:gd name="adj2" fmla="val -111318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This fixed distance is called a radius</a:t>
            </a:r>
          </a:p>
        </p:txBody>
      </p:sp>
      <p:sp>
        <p:nvSpPr>
          <p:cNvPr id="20" name="Rounded Rectangle 19"/>
          <p:cNvSpPr/>
          <p:nvPr/>
        </p:nvSpPr>
        <p:spPr bwMode="auto">
          <a:xfrm rot="10800000" flipH="1" flipV="1">
            <a:off x="3394898" y="768814"/>
            <a:ext cx="3429000" cy="944267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50065" y="948560"/>
            <a:ext cx="3118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Can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any set of points in plane be called as a circle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807873" y="1010115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No</a:t>
            </a:r>
            <a:endParaRPr lang="en-IN" sz="2400" baseline="5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 rot="10800000" flipH="1" flipV="1">
            <a:off x="3621645" y="768814"/>
            <a:ext cx="3429000" cy="944267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874954" y="892382"/>
            <a:ext cx="305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What can you say about OA, OB, OC, OD and OE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32652" y="1056158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OA = OB = OC = OD = OE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 rot="10800000" flipH="1" flipV="1">
            <a:off x="3592972" y="627834"/>
            <a:ext cx="3295202" cy="1012382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66682" y="703697"/>
            <a:ext cx="30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Each of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these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points here satisfy a condition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19057" y="1215547"/>
            <a:ext cx="305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Now, let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us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understand..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05142" y="255636"/>
            <a:ext cx="1251522" cy="369229"/>
          </a:xfrm>
          <a:prstGeom prst="rect">
            <a:avLst/>
          </a:prstGeom>
          <a:solidFill>
            <a:srgbClr val="6EF8EB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800" b="1" i="0" u="none" strike="noStrike" cap="none" normalizeH="0" baseline="0">
                <a:ln>
                  <a:noFill/>
                </a:ln>
                <a:effectLst/>
                <a:latin typeface="Bookman Old Style" panose="02050604050505020204" pitchFamily="18" charset="0"/>
              </a:defRPr>
            </a:lvl1pPr>
            <a:lvl2pPr marL="388938" indent="68263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2pPr>
            <a:lvl3pPr marL="777875" indent="1365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3pPr>
            <a:lvl4pPr marL="1168400" indent="203200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4pPr>
            <a:lvl5pPr marL="1557338" indent="271463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5pPr>
            <a:lvl6pPr marL="2286000" defTabSz="914400">
              <a:defRPr sz="1800" b="1">
                <a:latin typeface="Arial Rounded MT Bold" pitchFamily="34" charset="0"/>
              </a:defRPr>
            </a:lvl6pPr>
            <a:lvl7pPr marL="2743200" defTabSz="914400">
              <a:defRPr sz="1800" b="1">
                <a:latin typeface="Arial Rounded MT Bold" pitchFamily="34" charset="0"/>
              </a:defRPr>
            </a:lvl7pPr>
            <a:lvl8pPr marL="3200400" defTabSz="914400">
              <a:defRPr sz="1800" b="1">
                <a:latin typeface="Arial Rounded MT Bold" pitchFamily="34" charset="0"/>
              </a:defRPr>
            </a:lvl8pPr>
            <a:lvl9pPr marL="3657600" defTabSz="914400">
              <a:defRPr sz="1800" b="1">
                <a:latin typeface="Arial Rounded MT Bold" pitchFamily="34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CIRCLE</a:t>
            </a:r>
          </a:p>
        </p:txBody>
      </p:sp>
    </p:spTree>
    <p:extLst>
      <p:ext uri="{BB962C8B-B14F-4D97-AF65-F5344CB8AC3E}">
        <p14:creationId xmlns:p14="http://schemas.microsoft.com/office/powerpoint/2010/main" val="28706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25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" grpId="0"/>
      <p:bldP spid="5" grpId="0" animBg="1"/>
      <p:bldP spid="18" grpId="0" animBg="1"/>
      <p:bldP spid="8" grpId="0"/>
      <p:bldP spid="8" grpId="1"/>
      <p:bldP spid="50" grpId="0"/>
      <p:bldP spid="50" grpId="1"/>
      <p:bldP spid="56" grpId="0"/>
      <p:bldP spid="56" grpId="1"/>
      <p:bldP spid="62" grpId="0"/>
      <p:bldP spid="62" grpId="1"/>
      <p:bldP spid="68" grpId="0"/>
      <p:bldP spid="68" grpId="1"/>
      <p:bldP spid="80" grpId="0" animBg="1"/>
      <p:bldP spid="80" grpId="1" animBg="1"/>
      <p:bldP spid="83" grpId="0" animBg="1"/>
      <p:bldP spid="20" grpId="0" animBg="1"/>
      <p:bldP spid="20" grpId="1" animBg="1"/>
      <p:bldP spid="21" grpId="0"/>
      <p:bldP spid="21" grpId="1"/>
      <p:bldP spid="37" grpId="0" build="allAtOnce"/>
      <p:bldP spid="69" grpId="0" animBg="1"/>
      <p:bldP spid="69" grpId="1" animBg="1"/>
      <p:bldP spid="70" grpId="0"/>
      <p:bldP spid="70" grpId="1"/>
      <p:bldP spid="71" grpId="0" build="allAtOnce"/>
      <p:bldP spid="38" grpId="0" animBg="1"/>
      <p:bldP spid="38" grpId="1" animBg="1"/>
      <p:bldP spid="39" grpId="0"/>
      <p:bldP spid="39" grpId="1"/>
      <p:bldP spid="40" grpId="0"/>
      <p:bldP spid="4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2261849" y="2865180"/>
            <a:ext cx="1372496" cy="512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836651" y="1926950"/>
            <a:ext cx="2880000" cy="2880000"/>
          </a:xfrm>
          <a:prstGeom prst="ellipse">
            <a:avLst/>
          </a:prstGeom>
          <a:noFill/>
          <a:ln w="38100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6580" y="2689163"/>
            <a:ext cx="332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 rot="20418459">
            <a:off x="2441649" y="2802870"/>
            <a:ext cx="11287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radius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583305" y="2616560"/>
            <a:ext cx="32226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C</a:t>
            </a: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2741986" y="1702160"/>
            <a:ext cx="5889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D</a:t>
            </a:r>
          </a:p>
        </p:txBody>
      </p:sp>
      <p:sp>
        <p:nvSpPr>
          <p:cNvPr id="30" name="Oval 40"/>
          <p:cNvSpPr>
            <a:spLocks noChangeArrowheads="1"/>
          </p:cNvSpPr>
          <p:nvPr/>
        </p:nvSpPr>
        <p:spPr bwMode="auto">
          <a:xfrm>
            <a:off x="882706" y="2822300"/>
            <a:ext cx="88900" cy="88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0000FF"/>
              </a:solidFill>
            </a:endParaRPr>
          </a:p>
        </p:txBody>
      </p:sp>
      <p:sp>
        <p:nvSpPr>
          <p:cNvPr id="31" name="Oval 41"/>
          <p:cNvSpPr>
            <a:spLocks noChangeArrowheads="1"/>
          </p:cNvSpPr>
          <p:nvPr/>
        </p:nvSpPr>
        <p:spPr bwMode="auto">
          <a:xfrm>
            <a:off x="2749606" y="1976480"/>
            <a:ext cx="88900" cy="88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0000FF"/>
              </a:solidFill>
            </a:endParaRPr>
          </a:p>
        </p:txBody>
      </p: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3580345" y="2825503"/>
            <a:ext cx="90000" cy="900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H="1">
            <a:off x="930465" y="2020930"/>
            <a:ext cx="1874520" cy="8445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7774" y="953184"/>
            <a:ext cx="8461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 segment joining two distinct points on a circle is called a chord.</a:t>
            </a:r>
            <a:endParaRPr lang="en-IN" b="1" dirty="0">
              <a:solidFill>
                <a:srgbClr val="0000FF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 rot="20227680">
            <a:off x="1400695" y="2077518"/>
            <a:ext cx="11001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chord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896437" y="3178591"/>
            <a:ext cx="6381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Arial Rounded MT Bold" pitchFamily="34" charset="0"/>
              </a:rPr>
              <a:t>O</a:t>
            </a:r>
          </a:p>
        </p:txBody>
      </p:sp>
      <p:sp>
        <p:nvSpPr>
          <p:cNvPr id="5" name="Oval 18"/>
          <p:cNvSpPr>
            <a:spLocks noChangeArrowheads="1"/>
          </p:cNvSpPr>
          <p:nvPr/>
        </p:nvSpPr>
        <p:spPr bwMode="auto">
          <a:xfrm>
            <a:off x="2225849" y="3326995"/>
            <a:ext cx="90000" cy="900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 rot="10800000" flipH="1" flipV="1">
            <a:off x="2982348" y="508233"/>
            <a:ext cx="2459244" cy="944267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2297" y="574222"/>
            <a:ext cx="227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How many such radii can we draw in a circle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32948" y="783619"/>
            <a:ext cx="1489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Infinite </a:t>
            </a:r>
            <a:endParaRPr lang="en-IN" sz="2400" baseline="5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 rot="10800000" flipH="1" flipV="1">
            <a:off x="3416771" y="841727"/>
            <a:ext cx="2268668" cy="53622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28461" y="936624"/>
            <a:ext cx="215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What do we get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702673" y="841727"/>
            <a:ext cx="1863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A segment</a:t>
            </a:r>
            <a:endParaRPr lang="en-IN" sz="2400" baseline="5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 rot="10800000" flipH="1" flipV="1">
            <a:off x="2886196" y="592085"/>
            <a:ext cx="2997572" cy="103531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72539" y="722351"/>
            <a:ext cx="2613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Now let us understand few more elements of circle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34017" y="722351"/>
            <a:ext cx="270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us consider 2 distinct points C and 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22985" y="1178048"/>
            <a:ext cx="196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Join them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 rot="10800000" flipH="1" flipV="1">
            <a:off x="3036467" y="662163"/>
            <a:ext cx="2749618" cy="78942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5941" y="745633"/>
            <a:ext cx="275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How many chords can we draw in a circle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08488" y="842489"/>
            <a:ext cx="1489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Infinite </a:t>
            </a:r>
            <a:endParaRPr lang="en-IN" sz="2400" baseline="5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4742" y="254833"/>
            <a:ext cx="1251522" cy="369229"/>
          </a:xfrm>
          <a:prstGeom prst="rect">
            <a:avLst/>
          </a:prstGeom>
          <a:solidFill>
            <a:srgbClr val="6EF8EB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800" b="1" i="0" u="none" strike="noStrike" cap="none" normalizeH="0" baseline="0">
                <a:ln>
                  <a:noFill/>
                </a:ln>
                <a:effectLst/>
                <a:latin typeface="Bookman Old Style" panose="02050604050505020204" pitchFamily="18" charset="0"/>
              </a:defRPr>
            </a:lvl1pPr>
            <a:lvl2pPr marL="388938" indent="68263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2pPr>
            <a:lvl3pPr marL="777875" indent="1365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3pPr>
            <a:lvl4pPr marL="1168400" indent="203200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4pPr>
            <a:lvl5pPr marL="1557338" indent="271463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5pPr>
            <a:lvl6pPr marL="2286000" defTabSz="914400">
              <a:defRPr sz="1800" b="1">
                <a:latin typeface="Arial Rounded MT Bold" pitchFamily="34" charset="0"/>
              </a:defRPr>
            </a:lvl6pPr>
            <a:lvl7pPr marL="2743200" defTabSz="914400">
              <a:defRPr sz="1800" b="1">
                <a:latin typeface="Arial Rounded MT Bold" pitchFamily="34" charset="0"/>
              </a:defRPr>
            </a:lvl7pPr>
            <a:lvl8pPr marL="3200400" defTabSz="914400">
              <a:defRPr sz="1800" b="1">
                <a:latin typeface="Arial Rounded MT Bold" pitchFamily="34" charset="0"/>
              </a:defRPr>
            </a:lvl8pPr>
            <a:lvl9pPr marL="3657600" defTabSz="914400">
              <a:defRPr sz="1800" b="1">
                <a:latin typeface="Arial Rounded MT Bold" pitchFamily="34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CIRCLE</a:t>
            </a:r>
          </a:p>
        </p:txBody>
      </p:sp>
      <p:sp>
        <p:nvSpPr>
          <p:cNvPr id="38" name="Rounded Rectangular Callout 37"/>
          <p:cNvSpPr/>
          <p:nvPr/>
        </p:nvSpPr>
        <p:spPr bwMode="auto">
          <a:xfrm>
            <a:off x="882706" y="1077110"/>
            <a:ext cx="3008172" cy="666489"/>
          </a:xfrm>
          <a:prstGeom prst="wedgeRoundRectCallout">
            <a:avLst>
              <a:gd name="adj1" fmla="val -5254"/>
              <a:gd name="adj2" fmla="val 107442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Such a segment is called a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CHORD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9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30" grpId="0" animBg="1"/>
      <p:bldP spid="31" grpId="0" animBg="1"/>
      <p:bldP spid="34" grpId="0" animBg="1"/>
      <p:bldP spid="40" grpId="0"/>
      <p:bldP spid="13" grpId="0" animBg="1"/>
      <p:bldP spid="13" grpId="1" animBg="1"/>
      <p:bldP spid="14" grpId="0"/>
      <p:bldP spid="14" grpId="1"/>
      <p:bldP spid="15" grpId="0" build="allAtOnce"/>
      <p:bldP spid="35" grpId="0" animBg="1"/>
      <p:bldP spid="35" grpId="1" animBg="1"/>
      <p:bldP spid="36" grpId="0"/>
      <p:bldP spid="36" grpId="1"/>
      <p:bldP spid="37" grpId="0" build="allAtOnce"/>
      <p:bldP spid="25" grpId="0" animBg="1"/>
      <p:bldP spid="25" grpId="1" animBg="1"/>
      <p:bldP spid="26" grpId="0"/>
      <p:bldP spid="26" grpId="1"/>
      <p:bldP spid="27" grpId="0"/>
      <p:bldP spid="27" grpId="1"/>
      <p:bldP spid="33" grpId="0"/>
      <p:bldP spid="33" grpId="1"/>
      <p:bldP spid="41" grpId="0" animBg="1"/>
      <p:bldP spid="41" grpId="1" animBg="1"/>
      <p:bldP spid="42" grpId="0"/>
      <p:bldP spid="42" grpId="1"/>
      <p:bldP spid="43" grpId="0" build="allAtOnce"/>
      <p:bldP spid="38" grpId="0" animBg="1"/>
      <p:bldP spid="3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2287249" y="2763580"/>
            <a:ext cx="1372496" cy="51213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862051" y="1825350"/>
            <a:ext cx="2880000" cy="2880000"/>
          </a:xfrm>
          <a:prstGeom prst="ellipse">
            <a:avLst/>
          </a:prstGeom>
          <a:noFill/>
          <a:ln w="38100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1980" y="2587563"/>
            <a:ext cx="332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20418459">
            <a:off x="2467049" y="2701270"/>
            <a:ext cx="11287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radius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08705" y="2514960"/>
            <a:ext cx="32226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C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767386" y="1600560"/>
            <a:ext cx="5889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D</a:t>
            </a:r>
          </a:p>
        </p:txBody>
      </p:sp>
      <p:sp>
        <p:nvSpPr>
          <p:cNvPr id="10" name="Oval 40"/>
          <p:cNvSpPr>
            <a:spLocks noChangeArrowheads="1"/>
          </p:cNvSpPr>
          <p:nvPr/>
        </p:nvSpPr>
        <p:spPr bwMode="auto">
          <a:xfrm>
            <a:off x="908106" y="2720700"/>
            <a:ext cx="88900" cy="88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0000FF"/>
              </a:solidFill>
            </a:endParaRPr>
          </a:p>
        </p:txBody>
      </p:sp>
      <p:sp>
        <p:nvSpPr>
          <p:cNvPr id="11" name="Oval 41"/>
          <p:cNvSpPr>
            <a:spLocks noChangeArrowheads="1"/>
          </p:cNvSpPr>
          <p:nvPr/>
        </p:nvSpPr>
        <p:spPr bwMode="auto">
          <a:xfrm>
            <a:off x="2775006" y="1874880"/>
            <a:ext cx="88900" cy="88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0000FF"/>
              </a:solidFill>
            </a:endParaRPr>
          </a:p>
        </p:txBody>
      </p:sp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3603537" y="2720700"/>
            <a:ext cx="90000" cy="900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55865" y="1919330"/>
            <a:ext cx="1874520" cy="8445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 flipH="1">
            <a:off x="1854438" y="1488937"/>
            <a:ext cx="30479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P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2399618" y="4646328"/>
            <a:ext cx="32226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Q</a:t>
            </a: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2038748" y="1845918"/>
            <a:ext cx="502920" cy="2846070"/>
          </a:xfrm>
          <a:prstGeom prst="line">
            <a:avLst/>
          </a:prstGeom>
          <a:solidFill>
            <a:srgbClr val="C00000"/>
          </a:solidFill>
          <a:ln w="38100">
            <a:solidFill>
              <a:srgbClr val="C0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921838" y="3076991"/>
            <a:ext cx="4194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Arial Rounded MT Bold" pitchFamily="34" charset="0"/>
              </a:rPr>
              <a:t>O</a:t>
            </a:r>
          </a:p>
        </p:txBody>
      </p:sp>
      <p:sp>
        <p:nvSpPr>
          <p:cNvPr id="4" name="Oval 18"/>
          <p:cNvSpPr>
            <a:spLocks noChangeArrowheads="1"/>
          </p:cNvSpPr>
          <p:nvPr/>
        </p:nvSpPr>
        <p:spPr bwMode="auto">
          <a:xfrm>
            <a:off x="2251249" y="3225395"/>
            <a:ext cx="90000" cy="900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 rot="10800000" flipH="1" flipV="1">
            <a:off x="4056514" y="1230214"/>
            <a:ext cx="3313269" cy="922602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91147" y="1271561"/>
            <a:ext cx="30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Now, let us draw a chord passing through centre of the circle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" name="Rounded Rectangular Callout 28"/>
          <p:cNvSpPr/>
          <p:nvPr/>
        </p:nvSpPr>
        <p:spPr bwMode="auto">
          <a:xfrm>
            <a:off x="2721881" y="3315811"/>
            <a:ext cx="3253170" cy="666489"/>
          </a:xfrm>
          <a:prstGeom prst="wedgeRoundRectCallout">
            <a:avLst>
              <a:gd name="adj1" fmla="val -51155"/>
              <a:gd name="adj2" fmla="val 112007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Such a chord is called a diameter</a:t>
            </a:r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1512999" y="4122481"/>
            <a:ext cx="17732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diameter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3174" y="851584"/>
            <a:ext cx="8461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 chord passing through the </a:t>
            </a:r>
            <a:r>
              <a:rPr lang="en-US" b="1" dirty="0" err="1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of the circle is called a diameter.</a:t>
            </a:r>
            <a:endParaRPr lang="en-IN" b="1" dirty="0">
              <a:solidFill>
                <a:srgbClr val="0000FF"/>
              </a:solidFill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 rot="10800000" flipH="1" flipV="1">
            <a:off x="3804646" y="1127876"/>
            <a:ext cx="3129322" cy="104305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44122" y="1230213"/>
            <a:ext cx="2889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How many such diameters can we draw in a circle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47469" y="1473119"/>
            <a:ext cx="1489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Infinite </a:t>
            </a:r>
            <a:endParaRPr lang="en-IN" sz="2400" baseline="500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 rot="20227680">
            <a:off x="1323796" y="2022073"/>
            <a:ext cx="11001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chord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1749" y="257073"/>
            <a:ext cx="1251522" cy="369229"/>
          </a:xfrm>
          <a:prstGeom prst="rect">
            <a:avLst/>
          </a:prstGeom>
          <a:solidFill>
            <a:srgbClr val="6EF8EB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800" b="1" i="0" u="none" strike="noStrike" cap="none" normalizeH="0" baseline="0">
                <a:ln>
                  <a:noFill/>
                </a:ln>
                <a:effectLst/>
                <a:latin typeface="Bookman Old Style" panose="02050604050505020204" pitchFamily="18" charset="0"/>
              </a:defRPr>
            </a:lvl1pPr>
            <a:lvl2pPr marL="388938" indent="68263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2pPr>
            <a:lvl3pPr marL="777875" indent="1365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3pPr>
            <a:lvl4pPr marL="1168400" indent="203200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4pPr>
            <a:lvl5pPr marL="1557338" indent="271463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5pPr>
            <a:lvl6pPr marL="2286000" defTabSz="914400">
              <a:defRPr sz="1800" b="1">
                <a:latin typeface="Arial Rounded MT Bold" pitchFamily="34" charset="0"/>
              </a:defRPr>
            </a:lvl6pPr>
            <a:lvl7pPr marL="2743200" defTabSz="914400">
              <a:defRPr sz="1800" b="1">
                <a:latin typeface="Arial Rounded MT Bold" pitchFamily="34" charset="0"/>
              </a:defRPr>
            </a:lvl7pPr>
            <a:lvl8pPr marL="3200400" defTabSz="914400">
              <a:defRPr sz="1800" b="1">
                <a:latin typeface="Arial Rounded MT Bold" pitchFamily="34" charset="0"/>
              </a:defRPr>
            </a:lvl8pPr>
            <a:lvl9pPr marL="3657600" defTabSz="914400">
              <a:defRPr sz="1800" b="1">
                <a:latin typeface="Arial Rounded MT Bold" pitchFamily="34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CIRCLE</a:t>
            </a:r>
          </a:p>
        </p:txBody>
      </p:sp>
    </p:spTree>
    <p:extLst>
      <p:ext uri="{BB962C8B-B14F-4D97-AF65-F5344CB8AC3E}">
        <p14:creationId xmlns:p14="http://schemas.microsoft.com/office/powerpoint/2010/main" val="11029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  <p:bldP spid="22" grpId="0" animBg="1"/>
      <p:bldP spid="22" grpId="1" animBg="1"/>
      <p:bldP spid="27" grpId="0"/>
      <p:bldP spid="27" grpId="1"/>
      <p:bldP spid="29" grpId="0" animBg="1"/>
      <p:bldP spid="29" grpId="1" animBg="1"/>
      <p:bldP spid="30" grpId="0"/>
      <p:bldP spid="32" grpId="0" animBg="1"/>
      <p:bldP spid="32" grpId="1" animBg="1"/>
      <p:bldP spid="33" grpId="0"/>
      <p:bldP spid="33" grpId="1"/>
      <p:bldP spid="3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2274549" y="2560380"/>
            <a:ext cx="1372496" cy="51213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849351" y="1622150"/>
            <a:ext cx="2880000" cy="2880000"/>
          </a:xfrm>
          <a:prstGeom prst="ellipse">
            <a:avLst/>
          </a:prstGeom>
          <a:noFill/>
          <a:ln w="38100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9280" y="2384363"/>
            <a:ext cx="332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20418459">
            <a:off x="2454349" y="2498070"/>
            <a:ext cx="11287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radius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96005" y="2311760"/>
            <a:ext cx="32226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C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54686" y="1397360"/>
            <a:ext cx="5889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D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943165" y="1716130"/>
            <a:ext cx="1874520" cy="8445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 rot="20227680">
            <a:off x="1311096" y="1818873"/>
            <a:ext cx="11001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chord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 flipH="1">
            <a:off x="1841738" y="1285737"/>
            <a:ext cx="30479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P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386918" y="4443128"/>
            <a:ext cx="32226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Q</a:t>
            </a: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2026048" y="1642718"/>
            <a:ext cx="502920" cy="284607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909138" y="2873791"/>
            <a:ext cx="4777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Arial Rounded MT Bold" pitchFamily="34" charset="0"/>
              </a:rPr>
              <a:t>O</a:t>
            </a:r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1500299" y="3919281"/>
            <a:ext cx="17732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diameter</a:t>
            </a: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 flipH="1">
            <a:off x="2746532" y="1516272"/>
            <a:ext cx="761999" cy="33909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 type="arrow" w="med" len="med"/>
            <a:tailEnd type="arrow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3353042" y="1907463"/>
            <a:ext cx="4032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M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2829616" y="4311593"/>
            <a:ext cx="4032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N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3499173" y="1340176"/>
            <a:ext cx="4032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i="1" dirty="0">
                <a:solidFill>
                  <a:srgbClr val="006600"/>
                </a:solidFill>
                <a:latin typeface="Book Antiqua" panose="02040602050305030304" pitchFamily="18" charset="0"/>
              </a:rPr>
              <a:t>l</a:t>
            </a:r>
          </a:p>
        </p:txBody>
      </p:sp>
      <p:sp>
        <p:nvSpPr>
          <p:cNvPr id="35" name="Rounded Rectangular Callout 34"/>
          <p:cNvSpPr/>
          <p:nvPr/>
        </p:nvSpPr>
        <p:spPr bwMode="auto">
          <a:xfrm>
            <a:off x="3499173" y="910498"/>
            <a:ext cx="2735702" cy="666489"/>
          </a:xfrm>
          <a:prstGeom prst="wedgeRoundRectCallout">
            <a:avLst>
              <a:gd name="adj1" fmla="val -49688"/>
              <a:gd name="adj2" fmla="val 91047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Such a line is called a 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SECANT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2912935" y="3892056"/>
            <a:ext cx="15255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6600"/>
                </a:solidFill>
                <a:latin typeface="Bookman Old Style" pitchFamily="18" charset="0"/>
              </a:rPr>
              <a:t>secant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60474" y="902384"/>
            <a:ext cx="8461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 line intersecting a circle in two distinct points is called a secant.</a:t>
            </a:r>
            <a:endParaRPr lang="en-IN" b="1" dirty="0">
              <a:solidFill>
                <a:srgbClr val="0000FF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rot="120000" flipH="1">
            <a:off x="2898171" y="2108001"/>
            <a:ext cx="440690" cy="2318105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 bwMode="auto">
          <a:xfrm>
            <a:off x="4023070" y="1809750"/>
            <a:ext cx="2682530" cy="666489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Note : A </a:t>
            </a:r>
            <a:r>
              <a:rPr lang="en-US" sz="16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secant always contains a chord</a:t>
            </a:r>
          </a:p>
        </p:txBody>
      </p:sp>
      <p:sp>
        <p:nvSpPr>
          <p:cNvPr id="22" name="Rounded Rectangle 21"/>
          <p:cNvSpPr/>
          <p:nvPr/>
        </p:nvSpPr>
        <p:spPr bwMode="auto">
          <a:xfrm rot="10800000" flipH="1" flipV="1">
            <a:off x="3738913" y="574104"/>
            <a:ext cx="2777114" cy="865967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49625" y="590550"/>
            <a:ext cx="2755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us draw a line intersecting circle in two distinct points</a:t>
            </a:r>
            <a:endParaRPr lang="en-US" sz="1600" b="1" i="1" dirty="0">
              <a:solidFill>
                <a:prstClr val="white"/>
              </a:solidFill>
              <a:latin typeface="Book Antiqua" panose="0204060205030503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4742" y="252501"/>
            <a:ext cx="1251522" cy="369229"/>
          </a:xfrm>
          <a:prstGeom prst="rect">
            <a:avLst/>
          </a:prstGeom>
          <a:solidFill>
            <a:srgbClr val="6EF8EB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800" b="1" i="0" u="none" strike="noStrike" cap="none" normalizeH="0" baseline="0">
                <a:ln>
                  <a:noFill/>
                </a:ln>
                <a:effectLst/>
                <a:latin typeface="Bookman Old Style" panose="02050604050505020204" pitchFamily="18" charset="0"/>
              </a:defRPr>
            </a:lvl1pPr>
            <a:lvl2pPr marL="388938" indent="68263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2pPr>
            <a:lvl3pPr marL="777875" indent="136525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3pPr>
            <a:lvl4pPr marL="1168400" indent="203200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4pPr>
            <a:lvl5pPr marL="1557338" indent="271463" algn="ctr" defTabSz="914400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latin typeface="Arial Rounded MT Bold" pitchFamily="34" charset="0"/>
              </a:defRPr>
            </a:lvl5pPr>
            <a:lvl6pPr marL="2286000" defTabSz="914400">
              <a:defRPr sz="1800" b="1">
                <a:latin typeface="Arial Rounded MT Bold" pitchFamily="34" charset="0"/>
              </a:defRPr>
            </a:lvl6pPr>
            <a:lvl7pPr marL="2743200" defTabSz="914400">
              <a:defRPr sz="1800" b="1">
                <a:latin typeface="Arial Rounded MT Bold" pitchFamily="34" charset="0"/>
              </a:defRPr>
            </a:lvl7pPr>
            <a:lvl8pPr marL="3200400" defTabSz="914400">
              <a:defRPr sz="1800" b="1">
                <a:latin typeface="Arial Rounded MT Bold" pitchFamily="34" charset="0"/>
              </a:defRPr>
            </a:lvl8pPr>
            <a:lvl9pPr marL="3657600" defTabSz="914400">
              <a:defRPr sz="1800" b="1">
                <a:latin typeface="Arial Rounded MT Bold" pitchFamily="34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CIRCLE</a:t>
            </a:r>
          </a:p>
        </p:txBody>
      </p:sp>
      <p:sp>
        <p:nvSpPr>
          <p:cNvPr id="51" name="Oval 18"/>
          <p:cNvSpPr>
            <a:spLocks noChangeArrowheads="1"/>
          </p:cNvSpPr>
          <p:nvPr/>
        </p:nvSpPr>
        <p:spPr bwMode="auto">
          <a:xfrm>
            <a:off x="2232199" y="3035300"/>
            <a:ext cx="90000" cy="900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6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7" grpId="0"/>
      <p:bldP spid="35" grpId="0" animBg="1"/>
      <p:bldP spid="35" grpId="1" animBg="1"/>
      <p:bldP spid="36" grpId="0"/>
      <p:bldP spid="50" grpId="0" animBg="1"/>
      <p:bldP spid="50" grpId="1" animBg="1"/>
      <p:bldP spid="22" grpId="0" animBg="1"/>
      <p:bldP spid="22" grpId="1" animBg="1"/>
      <p:bldP spid="23" grpId="0"/>
      <p:bldP spid="2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29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Tangent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92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00"/>
          </a:solidFill>
          <a:round/>
          <a:headEnd/>
          <a:tailEnd/>
        </a:ln>
      </a:spPr>
      <a:bodyPr wrap="square">
        <a:spAutoFit/>
      </a:bodyPr>
      <a:lstStyle>
        <a:defPPr>
          <a:defRPr/>
        </a:defPPr>
      </a:lst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16836</TotalTime>
  <Words>2090</Words>
  <Application>Microsoft Office PowerPoint</Application>
  <PresentationFormat>On-screen Show (16:9)</PresentationFormat>
  <Paragraphs>714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</vt:lpstr>
      <vt:lpstr>Arial Rounded MT Bold</vt:lpstr>
      <vt:lpstr>Book Antiqua</vt:lpstr>
      <vt:lpstr>Bookman Old Style</vt:lpstr>
      <vt:lpstr>Calibri</vt:lpstr>
      <vt:lpstr>Garamond</vt:lpstr>
      <vt:lpstr>Rupee Foradian</vt:lpstr>
      <vt:lpstr>Symbol</vt:lpstr>
      <vt:lpstr>Times New Roman</vt:lpstr>
      <vt:lpstr>Wingdings</vt:lpstr>
      <vt:lpstr>Office Theme</vt:lpstr>
      <vt:lpstr>Custom Design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2192</cp:revision>
  <dcterms:created xsi:type="dcterms:W3CDTF">2013-07-31T12:47:49Z</dcterms:created>
  <dcterms:modified xsi:type="dcterms:W3CDTF">2022-04-23T05:11:12Z</dcterms:modified>
</cp:coreProperties>
</file>