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68" r:id="rId2"/>
    <p:sldMasterId id="2147483781" r:id="rId3"/>
    <p:sldMasterId id="2147483841" r:id="rId4"/>
  </p:sldMasterIdLst>
  <p:notesMasterIdLst>
    <p:notesMasterId r:id="rId33"/>
  </p:notesMasterIdLst>
  <p:sldIdLst>
    <p:sldId id="394" r:id="rId5"/>
    <p:sldId id="395" r:id="rId6"/>
    <p:sldId id="264" r:id="rId7"/>
    <p:sldId id="265" r:id="rId8"/>
    <p:sldId id="396" r:id="rId9"/>
    <p:sldId id="397" r:id="rId10"/>
    <p:sldId id="466" r:id="rId11"/>
    <p:sldId id="467" r:id="rId12"/>
    <p:sldId id="468" r:id="rId13"/>
    <p:sldId id="399" r:id="rId14"/>
    <p:sldId id="400" r:id="rId15"/>
    <p:sldId id="349" r:id="rId16"/>
    <p:sldId id="402" r:id="rId17"/>
    <p:sldId id="403" r:id="rId18"/>
    <p:sldId id="262" r:id="rId19"/>
    <p:sldId id="263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411" r:id="rId28"/>
    <p:sldId id="412" r:id="rId29"/>
    <p:sldId id="270" r:id="rId30"/>
    <p:sldId id="271" r:id="rId31"/>
    <p:sldId id="512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66FFFF"/>
    <a:srgbClr val="FFC000"/>
    <a:srgbClr val="800000"/>
    <a:srgbClr val="FF00FF"/>
    <a:srgbClr val="7030A0"/>
    <a:srgbClr val="CCECFF"/>
    <a:srgbClr val="996600"/>
    <a:srgbClr val="9E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3250" autoAdjust="0"/>
  </p:normalViewPr>
  <p:slideViewPr>
    <p:cSldViewPr>
      <p:cViewPr varScale="1">
        <p:scale>
          <a:sx n="140" d="100"/>
          <a:sy n="140" d="100"/>
        </p:scale>
        <p:origin x="582" y="120"/>
      </p:cViewPr>
      <p:guideLst>
        <p:guide orient="horz" pos="1620"/>
        <p:guide pos="2880"/>
        <p:guide orient="horz" pos="1476"/>
      </p:guideLst>
    </p:cSldViewPr>
  </p:slideViewPr>
  <p:outlineViewPr>
    <p:cViewPr>
      <p:scale>
        <a:sx n="100" d="100"/>
        <a:sy n="100" d="100"/>
      </p:scale>
      <p:origin x="0" y="5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B40F9BA3-16E5-4B48-AE33-6FBD5E748F14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1E20B257-AD40-4B59-8E3D-C3847390BD52}" type="slidenum">
              <a:rPr lang="en-US" altLang="en-US" sz="12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20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9D48F1B0-48AC-423E-BF71-EEEA5193AD2D}" type="slidenum">
              <a:rPr lang="en-US" altLang="en-US" sz="12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20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4AD7-350B-41C6-BF01-49A9FBEE87E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8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1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5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6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2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9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7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30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3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0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045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72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6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34EA2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82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5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88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92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11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4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236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968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384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1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45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24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46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69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41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08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286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2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1976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16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2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18776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07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63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7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418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45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69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5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198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349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936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027510"/>
            <a:ext cx="2900363" cy="2446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027510"/>
            <a:ext cx="2900363" cy="2446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058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973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088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09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6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3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631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05979"/>
            <a:ext cx="1478756" cy="326826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05979"/>
            <a:ext cx="4321969" cy="32682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7C5C5B6-7BED-486D-AB31-E906F6DE255F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5F719CED-98F7-4F92-9361-EAB753844260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1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8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8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2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813157" y="2389200"/>
            <a:ext cx="1703018" cy="27032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62608" y="1449165"/>
            <a:ext cx="1652932" cy="24717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24680" y="913708"/>
            <a:ext cx="1155588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929862" y="666577"/>
            <a:ext cx="5341927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920954" y="677335"/>
            <a:ext cx="728889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991301" y="421110"/>
            <a:ext cx="2404257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292731" y="421110"/>
            <a:ext cx="1619077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Isosceles Triangle 108"/>
          <p:cNvSpPr/>
          <p:nvPr/>
        </p:nvSpPr>
        <p:spPr bwMode="auto">
          <a:xfrm>
            <a:off x="6584706" y="1702607"/>
            <a:ext cx="1936242" cy="1451152"/>
          </a:xfrm>
          <a:prstGeom prst="triangle">
            <a:avLst/>
          </a:pr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06939" y="421927"/>
            <a:ext cx="2100403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13414" y="2063788"/>
            <a:ext cx="991989" cy="24717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149916" y="3477333"/>
            <a:ext cx="412955" cy="24544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96521" y="1754401"/>
            <a:ext cx="1036105" cy="2426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425181" y="3478768"/>
            <a:ext cx="412955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112272" y="3151704"/>
            <a:ext cx="1071097" cy="245446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61529" y="3151704"/>
            <a:ext cx="1071097" cy="2454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8015" y="1123950"/>
            <a:ext cx="888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06412" y="361950"/>
            <a:ext cx="70725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 is an isosceles in which AB = AC, circumscribed about a </a:t>
            </a:r>
          </a:p>
          <a:p>
            <a:pPr marL="347663" indent="-347663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circle, as Show Prove that the base is bisected by the point </a:t>
            </a:r>
          </a:p>
          <a:p>
            <a:pPr marL="347663" indent="-347663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of contact. 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7644" y="141276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4844" y="141276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3444" y="141276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9719" y="1412765"/>
            <a:ext cx="276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0" y="17181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74844" y="171812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3444" y="17181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69719" y="1718121"/>
            <a:ext cx="276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203565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74844" y="203565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03444" y="2035655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69719" y="2035655"/>
            <a:ext cx="276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…(iii)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23875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74844" y="238752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03444" y="238752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2000" y="2670810"/>
            <a:ext cx="3657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Subtracting 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 from (iv)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17644" y="310515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74844" y="310515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03444" y="310515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844244" y="310515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072044" y="310515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464696" y="310515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702898" y="3105150"/>
            <a:ext cx="4849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388994" y="34310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844244" y="34310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109519" y="34310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CF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211194" y="3452990"/>
            <a:ext cx="1796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A–D–B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, A–F–C]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388994" y="3750846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844244" y="374850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109519" y="374850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11194" y="3748504"/>
            <a:ext cx="2157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(ii) &amp; (iii)]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382542" y="1352550"/>
            <a:ext cx="2304258" cy="2144023"/>
            <a:chOff x="6592020" y="2967127"/>
            <a:chExt cx="2094780" cy="1949112"/>
          </a:xfrm>
        </p:grpSpPr>
        <p:grpSp>
          <p:nvGrpSpPr>
            <p:cNvPr id="55" name="Group 54"/>
            <p:cNvGrpSpPr/>
            <p:nvPr/>
          </p:nvGrpSpPr>
          <p:grpSpPr>
            <a:xfrm>
              <a:off x="6774180" y="3283735"/>
              <a:ext cx="1760220" cy="1319229"/>
              <a:chOff x="6321136" y="3124228"/>
              <a:chExt cx="1600200" cy="1199299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701443" y="3459356"/>
                <a:ext cx="839585" cy="85646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Isosceles Triangle 53"/>
              <p:cNvSpPr/>
              <p:nvPr/>
            </p:nvSpPr>
            <p:spPr bwMode="auto">
              <a:xfrm>
                <a:off x="6321136" y="3124228"/>
                <a:ext cx="1600200" cy="119929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497531" y="2967127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6592020" y="4552950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8322481" y="4577685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7472130" y="4575343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E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6956339" y="3663285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929330" y="3562350"/>
              <a:ext cx="36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F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41" name="Straight Connector 40"/>
          <p:cNvCxnSpPr>
            <a:stCxn id="54" idx="0"/>
          </p:cNvCxnSpPr>
          <p:nvPr/>
        </p:nvCxnSpPr>
        <p:spPr>
          <a:xfrm flipH="1">
            <a:off x="6579442" y="1700819"/>
            <a:ext cx="971597" cy="1458722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7549300" y="1694526"/>
            <a:ext cx="971597" cy="1458722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909945" y="2530264"/>
            <a:ext cx="2162710" cy="473948"/>
            <a:chOff x="3030662" y="3609423"/>
            <a:chExt cx="1334290" cy="238158"/>
          </a:xfrm>
        </p:grpSpPr>
        <p:sp>
          <p:nvSpPr>
            <p:cNvPr id="67" name="Rounded Rectangle 66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A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3716381" y="2385589"/>
            <a:ext cx="2549838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99989" y="2474851"/>
            <a:ext cx="258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What can you say about AD and AF?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9989" y="2481776"/>
            <a:ext cx="256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They are tangents to the circle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7162831" y="1694526"/>
            <a:ext cx="392018" cy="59535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544843" y="1691045"/>
            <a:ext cx="394245" cy="59019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7537777" y="1691045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909945" y="2530264"/>
            <a:ext cx="2162710" cy="473948"/>
            <a:chOff x="3030662" y="3609423"/>
            <a:chExt cx="1334290" cy="238158"/>
          </a:xfrm>
        </p:grpSpPr>
        <p:sp>
          <p:nvSpPr>
            <p:cNvPr id="78" name="Rounded Rectangle 77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B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3651348" y="2385589"/>
            <a:ext cx="2679905" cy="76329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8382" y="2474851"/>
            <a:ext cx="272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BD and BE are tangents to the circle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6584662" y="2327275"/>
            <a:ext cx="546388" cy="82386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7079384" y="2650175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 bwMode="auto">
          <a:xfrm>
            <a:off x="6572778" y="3128926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909945" y="2530264"/>
            <a:ext cx="2162710" cy="473948"/>
            <a:chOff x="3030662" y="3609423"/>
            <a:chExt cx="1334290" cy="238158"/>
          </a:xfrm>
        </p:grpSpPr>
        <p:sp>
          <p:nvSpPr>
            <p:cNvPr id="87" name="Rounded Rectangle 86"/>
            <p:cNvSpPr/>
            <p:nvPr/>
          </p:nvSpPr>
          <p:spPr>
            <a:xfrm>
              <a:off x="3087863" y="3609423"/>
              <a:ext cx="1261314" cy="2381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30662" y="3628867"/>
              <a:ext cx="1334290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Consider point C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3651348" y="2420284"/>
            <a:ext cx="2679905" cy="69390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8382" y="2474851"/>
            <a:ext cx="272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CE and CF are tangents to the circle</a:t>
            </a:r>
            <a:endParaRPr lang="en-US" sz="1600" b="1" dirty="0">
              <a:solidFill>
                <a:prstClr val="white"/>
              </a:solidFill>
              <a:latin typeface="Bookman Old Style"/>
            </a:endParaRPr>
          </a:p>
        </p:txBody>
      </p:sp>
      <p:cxnSp>
        <p:nvCxnSpPr>
          <p:cNvPr id="91" name="Straight Connector 90"/>
          <p:cNvCxnSpPr>
            <a:endCxn id="54" idx="4"/>
          </p:cNvCxnSpPr>
          <p:nvPr/>
        </p:nvCxnSpPr>
        <p:spPr>
          <a:xfrm>
            <a:off x="7990969" y="2361878"/>
            <a:ext cx="528191" cy="790093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>
            <a:off x="8015291" y="2646849"/>
            <a:ext cx="0" cy="100584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 bwMode="auto">
          <a:xfrm>
            <a:off x="8490386" y="3119209"/>
            <a:ext cx="27432" cy="2743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6582918" y="1689577"/>
            <a:ext cx="974410" cy="14623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134225" y="1698073"/>
            <a:ext cx="417811" cy="622852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84188" y="2317750"/>
            <a:ext cx="550037" cy="841195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7545468" y="1691752"/>
            <a:ext cx="974410" cy="14623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7549524" y="1699819"/>
            <a:ext cx="391945" cy="579037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7977188" y="2326481"/>
            <a:ext cx="537965" cy="826199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578810" y="1696711"/>
            <a:ext cx="968121" cy="145115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550577" y="1697160"/>
            <a:ext cx="968121" cy="145115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 bwMode="auto">
          <a:xfrm>
            <a:off x="6586494" y="1704395"/>
            <a:ext cx="1936242" cy="1451152"/>
          </a:xfrm>
          <a:prstGeom prst="triangl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7044877" y="2104787"/>
            <a:ext cx="1015898" cy="103631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 flipV="1">
            <a:off x="7544826" y="2184418"/>
            <a:ext cx="0" cy="19202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7350507" y="3120184"/>
            <a:ext cx="364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E</a:t>
            </a:r>
            <a:endParaRPr lang="en-IN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953000" y="971550"/>
            <a:ext cx="2416722" cy="338826"/>
            <a:chOff x="6399271" y="793371"/>
            <a:chExt cx="670563" cy="338826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6414438" y="793371"/>
              <a:ext cx="640265" cy="320049"/>
            </a:xfrm>
            <a:prstGeom prst="wedgeRoundRectCallout">
              <a:avLst>
                <a:gd name="adj1" fmla="val -13121"/>
                <a:gd name="adj2" fmla="val -47110"/>
                <a:gd name="adj3" fmla="val 16667"/>
              </a:avLst>
            </a:prstGeom>
            <a:gradFill flip="none" rotWithShape="1">
              <a:gsLst>
                <a:gs pos="0">
                  <a:srgbClr val="FF66FF">
                    <a:tint val="66000"/>
                    <a:satMod val="160000"/>
                  </a:srgbClr>
                </a:gs>
                <a:gs pos="50000">
                  <a:srgbClr val="FF66FF">
                    <a:tint val="44500"/>
                    <a:satMod val="160000"/>
                  </a:srgbClr>
                </a:gs>
                <a:gs pos="100000">
                  <a:srgbClr val="FF66FF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399271" y="793643"/>
              <a:ext cx="670563" cy="338554"/>
              <a:chOff x="966686" y="3352387"/>
              <a:chExt cx="670563" cy="338554"/>
            </a:xfrm>
          </p:grpSpPr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966686" y="3352387"/>
                <a:ext cx="4702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Prove that :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1326954" y="3352387"/>
                <a:ext cx="1402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BE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1437285" y="3352387"/>
                <a:ext cx="8820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=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1499861" y="3352387"/>
                <a:ext cx="1373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CE</a:t>
                </a:r>
                <a:endParaRPr lang="en-IN" altLang="en-US" sz="16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0" name="Right Brace 39"/>
          <p:cNvSpPr/>
          <p:nvPr/>
        </p:nvSpPr>
        <p:spPr>
          <a:xfrm>
            <a:off x="2632720" y="1493484"/>
            <a:ext cx="142258" cy="847285"/>
          </a:xfrm>
          <a:prstGeom prst="rightBrace">
            <a:avLst>
              <a:gd name="adj1" fmla="val 50180"/>
              <a:gd name="adj2" fmla="val 4971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42"/>
          <p:cNvSpPr>
            <a:spLocks noChangeArrowheads="1"/>
          </p:cNvSpPr>
          <p:nvPr/>
        </p:nvSpPr>
        <p:spPr bwMode="auto">
          <a:xfrm>
            <a:off x="2834429" y="1512153"/>
            <a:ext cx="5068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[The lengths of two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tangents 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drawn from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an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external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point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to 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 circle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are equal]</a:t>
            </a: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1868073" y="2334796"/>
            <a:ext cx="970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…(iv)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81000" y="4061996"/>
            <a:ext cx="33568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    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Base BC is bisected at E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033831" y="1464040"/>
            <a:ext cx="3348711" cy="958696"/>
            <a:chOff x="838200" y="3670454"/>
            <a:chExt cx="3348711" cy="958696"/>
          </a:xfrm>
        </p:grpSpPr>
        <p:sp>
          <p:nvSpPr>
            <p:cNvPr id="75" name="Rounded Rectangle 74"/>
            <p:cNvSpPr/>
            <p:nvPr/>
          </p:nvSpPr>
          <p:spPr>
            <a:xfrm>
              <a:off x="863367" y="3670454"/>
              <a:ext cx="3273942" cy="9586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38200" y="3741800"/>
              <a:ext cx="3348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We know,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tangents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from 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external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point to a circle are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equal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in length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.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81000" y="3750846"/>
            <a:ext cx="3430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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81165" y="3431004"/>
            <a:ext cx="3430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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7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1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2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  <p:bldP spid="120" grpId="0" animBg="1"/>
      <p:bldP spid="120" grpId="1" animBg="1"/>
      <p:bldP spid="117" grpId="0" animBg="1"/>
      <p:bldP spid="117" grpId="1" animBg="1"/>
      <p:bldP spid="116" grpId="0" animBg="1"/>
      <p:bldP spid="116" grpId="1" animBg="1"/>
      <p:bldP spid="113" grpId="0" animBg="1"/>
      <p:bldP spid="113" grpId="1" animBg="1"/>
      <p:bldP spid="112" grpId="0" animBg="1"/>
      <p:bldP spid="112" grpId="1" animBg="1"/>
      <p:bldP spid="110" grpId="0" animBg="1"/>
      <p:bldP spid="110" grpId="1" animBg="1"/>
      <p:bldP spid="110" grpId="2" animBg="1"/>
      <p:bldP spid="110" grpId="3" animBg="1"/>
      <p:bldP spid="109" grpId="0" animBg="1"/>
      <p:bldP spid="109" grpId="1" animBg="1"/>
      <p:bldP spid="99" grpId="0" animBg="1"/>
      <p:bldP spid="99" grpId="1" animBg="1"/>
      <p:bldP spid="108" grpId="0" animBg="1"/>
      <p:bldP spid="108" grpId="1" animBg="1"/>
      <p:bldP spid="107" grpId="0" animBg="1"/>
      <p:bldP spid="107" grpId="1" animBg="1"/>
      <p:bldP spid="106" grpId="0" animBg="1"/>
      <p:bldP spid="106" grpId="1" animBg="1"/>
      <p:bldP spid="105" grpId="0" animBg="1"/>
      <p:bldP spid="105" grpId="1" animBg="1"/>
      <p:bldP spid="101" grpId="0" animBg="1"/>
      <p:bldP spid="101" grpId="1" animBg="1"/>
      <p:bldP spid="100" grpId="0" animBg="1"/>
      <p:bldP spid="100" grpId="1" animBg="1"/>
      <p:bldP spid="2" grpId="0"/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5" grpId="0"/>
      <p:bldP spid="46" grpId="0"/>
      <p:bldP spid="47" grpId="0"/>
      <p:bldP spid="48" grpId="0"/>
      <p:bldP spid="49" grpId="0"/>
      <p:bldP spid="69" grpId="0" animBg="1"/>
      <p:bldP spid="69" grpId="1" animBg="1"/>
      <p:bldP spid="70" grpId="0"/>
      <p:bldP spid="70" grpId="1"/>
      <p:bldP spid="71" grpId="0"/>
      <p:bldP spid="71" grpId="1"/>
      <p:bldP spid="65" grpId="0" animBg="1"/>
      <p:bldP spid="65" grpId="1" animBg="1"/>
      <p:bldP spid="80" grpId="0" animBg="1"/>
      <p:bldP spid="80" grpId="1" animBg="1"/>
      <p:bldP spid="82" grpId="0"/>
      <p:bldP spid="82" grpId="1"/>
      <p:bldP spid="85" grpId="0" animBg="1"/>
      <p:bldP spid="85" grpId="1" animBg="1"/>
      <p:bldP spid="89" grpId="0" animBg="1"/>
      <p:bldP spid="89" grpId="1" animBg="1"/>
      <p:bldP spid="90" grpId="0"/>
      <p:bldP spid="90" grpId="1"/>
      <p:bldP spid="93" grpId="0" animBg="1"/>
      <p:bldP spid="93" grpId="1" animBg="1"/>
      <p:bldP spid="114" grpId="0" animBg="1"/>
      <p:bldP spid="114" grpId="1" animBg="1"/>
      <p:bldP spid="115" grpId="0" animBg="1"/>
      <p:bldP spid="115" grpId="1" animBg="1"/>
      <p:bldP spid="119" grpId="0"/>
      <p:bldP spid="119" grpId="1"/>
      <p:bldP spid="119" grpId="2"/>
      <p:bldP spid="40" grpId="0" animBg="1"/>
      <p:bldP spid="137" grpId="0"/>
      <p:bldP spid="139" grpId="0"/>
      <p:bldP spid="121" grpId="0"/>
      <p:bldP spid="1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11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73547" y="1052512"/>
            <a:ext cx="1971015" cy="1200150"/>
          </a:xfrm>
          <a:custGeom>
            <a:avLst/>
            <a:gdLst>
              <a:gd name="connsiteX0" fmla="*/ 1776412 w 1990725"/>
              <a:gd name="connsiteY0" fmla="*/ 0 h 1200150"/>
              <a:gd name="connsiteX1" fmla="*/ 0 w 1990725"/>
              <a:gd name="connsiteY1" fmla="*/ 623887 h 1200150"/>
              <a:gd name="connsiteX2" fmla="*/ 1771650 w 1990725"/>
              <a:gd name="connsiteY2" fmla="*/ 1200150 h 1200150"/>
              <a:gd name="connsiteX3" fmla="*/ 1990725 w 1990725"/>
              <a:gd name="connsiteY3" fmla="*/ 600075 h 1200150"/>
              <a:gd name="connsiteX4" fmla="*/ 1776412 w 1990725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5" h="1200150">
                <a:moveTo>
                  <a:pt x="1776412" y="0"/>
                </a:moveTo>
                <a:lnTo>
                  <a:pt x="0" y="623887"/>
                </a:lnTo>
                <a:lnTo>
                  <a:pt x="1771650" y="1200150"/>
                </a:lnTo>
                <a:lnTo>
                  <a:pt x="1990725" y="600075"/>
                </a:lnTo>
                <a:lnTo>
                  <a:pt x="177641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127883">
            <a:off x="7650342" y="2137957"/>
            <a:ext cx="112712" cy="112713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63" name="Group 162"/>
          <p:cNvGrpSpPr>
            <a:grpSpLocks/>
          </p:cNvGrpSpPr>
          <p:nvPr/>
        </p:nvGrpSpPr>
        <p:grpSpPr bwMode="auto">
          <a:xfrm rot="13500000">
            <a:off x="7624232" y="2125467"/>
            <a:ext cx="119785" cy="125556"/>
            <a:chOff x="7299540" y="1954518"/>
            <a:chExt cx="131719" cy="138099"/>
          </a:xfrm>
        </p:grpSpPr>
        <p:cxnSp>
          <p:nvCxnSpPr>
            <p:cNvPr id="164" name="Straight Connector 163"/>
            <p:cNvCxnSpPr/>
            <p:nvPr/>
          </p:nvCxnSpPr>
          <p:spPr bwMode="auto">
            <a:xfrm rot="14466265">
              <a:off x="7365400" y="2026757"/>
              <a:ext cx="0" cy="1317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auto">
            <a:xfrm rot="9066265">
              <a:off x="7388410" y="1954518"/>
              <a:ext cx="0" cy="117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 rot="20447883">
            <a:off x="7656848" y="1062202"/>
            <a:ext cx="112712" cy="112713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35" name="Group 134"/>
          <p:cNvGrpSpPr>
            <a:grpSpLocks/>
          </p:cNvGrpSpPr>
          <p:nvPr/>
        </p:nvGrpSpPr>
        <p:grpSpPr bwMode="auto">
          <a:xfrm rot="6000000">
            <a:off x="7669814" y="1083395"/>
            <a:ext cx="119785" cy="125556"/>
            <a:chOff x="7299540" y="1954518"/>
            <a:chExt cx="131719" cy="138099"/>
          </a:xfrm>
        </p:grpSpPr>
        <p:cxnSp>
          <p:nvCxnSpPr>
            <p:cNvPr id="136" name="Straight Connector 135"/>
            <p:cNvCxnSpPr/>
            <p:nvPr/>
          </p:nvCxnSpPr>
          <p:spPr bwMode="auto">
            <a:xfrm rot="14466265">
              <a:off x="7365400" y="2026757"/>
              <a:ext cx="0" cy="1317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 bwMode="auto">
            <a:xfrm rot="9066265">
              <a:off x="7388410" y="1954518"/>
              <a:ext cx="0" cy="117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Arc 125"/>
          <p:cNvSpPr/>
          <p:nvPr/>
        </p:nvSpPr>
        <p:spPr bwMode="auto">
          <a:xfrm rot="3934053">
            <a:off x="5591422" y="1305719"/>
            <a:ext cx="758825" cy="754062"/>
          </a:xfrm>
          <a:prstGeom prst="arc">
            <a:avLst>
              <a:gd name="adj1" fmla="val 16394878"/>
              <a:gd name="adj2" fmla="val 18698351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6" name="Arc 155"/>
          <p:cNvSpPr/>
          <p:nvPr/>
        </p:nvSpPr>
        <p:spPr bwMode="auto">
          <a:xfrm rot="1460717">
            <a:off x="5749379" y="1382712"/>
            <a:ext cx="593725" cy="587375"/>
          </a:xfrm>
          <a:prstGeom prst="arc">
            <a:avLst>
              <a:gd name="adj1" fmla="val 18811400"/>
              <a:gd name="adj2" fmla="val 339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19582" name="Group 1"/>
          <p:cNvGrpSpPr>
            <a:grpSpLocks/>
          </p:cNvGrpSpPr>
          <p:nvPr/>
        </p:nvGrpSpPr>
        <p:grpSpPr bwMode="auto">
          <a:xfrm>
            <a:off x="5712866" y="742950"/>
            <a:ext cx="2855913" cy="1800222"/>
            <a:chOff x="5454650" y="1785939"/>
            <a:chExt cx="2855913" cy="1800222"/>
          </a:xfrm>
        </p:grpSpPr>
        <p:sp>
          <p:nvSpPr>
            <p:cNvPr id="3" name="Oval 2"/>
            <p:cNvSpPr/>
            <p:nvPr/>
          </p:nvSpPr>
          <p:spPr bwMode="auto">
            <a:xfrm>
              <a:off x="7062788" y="2074863"/>
              <a:ext cx="1247775" cy="124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H="1">
              <a:off x="5721350" y="1852613"/>
              <a:ext cx="2446338" cy="866775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 bwMode="auto">
            <a:xfrm flipH="1" flipV="1">
              <a:off x="5721350" y="2724151"/>
              <a:ext cx="2300288" cy="758825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26" idx="1"/>
            </p:cNvCxnSpPr>
            <p:nvPr/>
          </p:nvCxnSpPr>
          <p:spPr bwMode="auto">
            <a:xfrm flipV="1">
              <a:off x="5712619" y="2711451"/>
              <a:ext cx="1996281" cy="14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720000">
              <a:off x="7426325" y="2114551"/>
              <a:ext cx="330200" cy="549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21540000" flipH="1">
              <a:off x="7480300" y="2693988"/>
              <a:ext cx="219075" cy="60801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7664450" y="2674938"/>
              <a:ext cx="44450" cy="444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592" name="Rectangle 129"/>
            <p:cNvSpPr>
              <a:spLocks noChangeArrowheads="1"/>
            </p:cNvSpPr>
            <p:nvPr/>
          </p:nvSpPr>
          <p:spPr bwMode="auto">
            <a:xfrm>
              <a:off x="7297263" y="1785939"/>
              <a:ext cx="332263" cy="3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593" name="Rectangle 130"/>
            <p:cNvSpPr>
              <a:spLocks noChangeArrowheads="1"/>
            </p:cNvSpPr>
            <p:nvPr/>
          </p:nvSpPr>
          <p:spPr bwMode="auto">
            <a:xfrm>
              <a:off x="5454650" y="2522461"/>
              <a:ext cx="332263" cy="3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594" name="Rectangle 131"/>
            <p:cNvSpPr>
              <a:spLocks noChangeArrowheads="1"/>
            </p:cNvSpPr>
            <p:nvPr/>
          </p:nvSpPr>
          <p:spPr bwMode="auto">
            <a:xfrm>
              <a:off x="7273456" y="3247571"/>
              <a:ext cx="332263" cy="3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595" name="Rectangle 132"/>
            <p:cNvSpPr>
              <a:spLocks noChangeArrowheads="1"/>
            </p:cNvSpPr>
            <p:nvPr/>
          </p:nvSpPr>
          <p:spPr bwMode="auto">
            <a:xfrm>
              <a:off x="7674114" y="2499540"/>
              <a:ext cx="348298" cy="33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925823" y="1772099"/>
            <a:ext cx="1303224" cy="29596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686315" y="2348411"/>
            <a:ext cx="656294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027395" y="1782090"/>
            <a:ext cx="661933" cy="2759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827004" y="1782090"/>
            <a:ext cx="411008" cy="2759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78804" y="2340474"/>
            <a:ext cx="661933" cy="2759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866421" y="2348411"/>
            <a:ext cx="662857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34040" y="1372104"/>
            <a:ext cx="1298558" cy="28379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04915" y="2348411"/>
            <a:ext cx="683973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45649" y="687706"/>
            <a:ext cx="4400586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" name="Arc 21"/>
          <p:cNvSpPr/>
          <p:nvPr/>
        </p:nvSpPr>
        <p:spPr bwMode="auto">
          <a:xfrm rot="17463682">
            <a:off x="7732676" y="1422400"/>
            <a:ext cx="419666" cy="449262"/>
          </a:xfrm>
          <a:prstGeom prst="arc">
            <a:avLst>
              <a:gd name="adj1" fmla="val 14641647"/>
              <a:gd name="adj2" fmla="val 19478962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15636" y="665651"/>
            <a:ext cx="1246288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6276" y="420377"/>
            <a:ext cx="6617794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5985722" y="1057275"/>
            <a:ext cx="1753341" cy="62439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 flipV="1">
            <a:off x="5988638" y="1680749"/>
            <a:ext cx="1755187" cy="58382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7905526" y="1624012"/>
            <a:ext cx="64443" cy="635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321004" y="1031874"/>
            <a:ext cx="1247775" cy="1246187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553403" y="1328735"/>
            <a:ext cx="28292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?</a:t>
            </a:r>
            <a:endParaRPr lang="en-IN" altLang="en-US" sz="12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944563" y="971550"/>
            <a:ext cx="1323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Wingdings" pitchFamily="2" charset="2"/>
              </a:rPr>
              <a:t>APBO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,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47675" y="973137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39800" y="1751012"/>
            <a:ext cx="788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PAO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31950" y="175101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844675" y="1751012"/>
            <a:ext cx="788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PBO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63813" y="175101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767013" y="1751012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332163" y="1733550"/>
            <a:ext cx="3111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to the tangent]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923925" y="2309396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616075" y="2309396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785938" y="2309396"/>
            <a:ext cx="773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APB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493963" y="230939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533900" y="230939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697163" y="2309396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PAO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398838" y="230939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602038" y="2309396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PBO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324350" y="230939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344863" y="2628900"/>
            <a:ext cx="3436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[Sum of all angles of quadrilateral is 360º]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19163" y="3228975"/>
            <a:ext cx="36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601788" y="322897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322513" y="322897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543175" y="3228975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008313" y="322897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548188" y="3228975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244850" y="3228975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698875" y="322897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902075" y="3228975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305300" y="3228975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919163" y="3621087"/>
            <a:ext cx="363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305300" y="362108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721100" y="362108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260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541838" y="362108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725738" y="3621087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486150" y="3621087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920750" y="4343400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572000" y="4343400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581281" y="43434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305300" y="4343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941388" y="1344930"/>
            <a:ext cx="77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APB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633538" y="1344930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316288" y="1344930"/>
            <a:ext cx="922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[Given]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846263" y="1344930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237163" y="4343400"/>
            <a:ext cx="601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…(i)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966197" y="1056123"/>
            <a:ext cx="2052572" cy="619217"/>
            <a:chOff x="6099102" y="2244293"/>
            <a:chExt cx="2073095" cy="61921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97" name="Straight Connector 96"/>
            <p:cNvCxnSpPr/>
            <p:nvPr/>
          </p:nvCxnSpPr>
          <p:spPr bwMode="auto">
            <a:xfrm flipV="1">
              <a:off x="6099102" y="2244293"/>
              <a:ext cx="1796017" cy="61921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 rot="720000">
              <a:off x="7823107" y="2270128"/>
              <a:ext cx="349090" cy="55784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flipV="1">
            <a:off x="5959949" y="1653529"/>
            <a:ext cx="2018116" cy="595972"/>
            <a:chOff x="6093116" y="2294471"/>
            <a:chExt cx="2038296" cy="595972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02" name="Straight Connector 101"/>
            <p:cNvCxnSpPr/>
            <p:nvPr/>
          </p:nvCxnSpPr>
          <p:spPr bwMode="auto">
            <a:xfrm flipV="1">
              <a:off x="6093116" y="2294471"/>
              <a:ext cx="1790023" cy="5777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 rot="300000">
              <a:off x="7866018" y="2298922"/>
              <a:ext cx="265394" cy="5915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>
            <a:grpSpLocks/>
          </p:cNvGrpSpPr>
          <p:nvPr/>
        </p:nvGrpSpPr>
        <p:grpSpPr bwMode="auto">
          <a:xfrm>
            <a:off x="5978517" y="1059212"/>
            <a:ext cx="1757039" cy="1195124"/>
            <a:chOff x="6130992" y="2031926"/>
            <a:chExt cx="1776171" cy="1195977"/>
          </a:xfrm>
        </p:grpSpPr>
        <p:cxnSp>
          <p:nvCxnSpPr>
            <p:cNvPr id="122" name="Straight Connector 121"/>
            <p:cNvCxnSpPr/>
            <p:nvPr/>
          </p:nvCxnSpPr>
          <p:spPr bwMode="auto">
            <a:xfrm flipH="1">
              <a:off x="6130992" y="2031926"/>
              <a:ext cx="1776171" cy="611317"/>
            </a:xfrm>
            <a:prstGeom prst="line">
              <a:avLst/>
            </a:prstGeom>
            <a:ln w="28575"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 bwMode="auto">
            <a:xfrm flipH="1" flipV="1">
              <a:off x="6141568" y="2660675"/>
              <a:ext cx="1762329" cy="567228"/>
            </a:xfrm>
            <a:prstGeom prst="line">
              <a:avLst/>
            </a:prstGeom>
            <a:ln w="28575"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ounded Rectangle 98"/>
          <p:cNvSpPr/>
          <p:nvPr/>
        </p:nvSpPr>
        <p:spPr>
          <a:xfrm>
            <a:off x="965571" y="437717"/>
            <a:ext cx="3737511" cy="20050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005310" y="434773"/>
            <a:ext cx="2347264" cy="21194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78111" y="437717"/>
            <a:ext cx="2137789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14338" y="361950"/>
            <a:ext cx="7426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If tangents PA and PB from a point P to a circle with centre 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are inclined to each other at angle of 80°, Find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POA</a:t>
            </a:r>
          </a:p>
        </p:txBody>
      </p:sp>
      <p:sp>
        <p:nvSpPr>
          <p:cNvPr id="106" name="Rectangle 132"/>
          <p:cNvSpPr>
            <a:spLocks noChangeArrowheads="1"/>
          </p:cNvSpPr>
          <p:nvPr/>
        </p:nvSpPr>
        <p:spPr bwMode="auto">
          <a:xfrm>
            <a:off x="6323557" y="1543032"/>
            <a:ext cx="503185" cy="276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  <a:extLst/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80° </a:t>
            </a:r>
          </a:p>
        </p:txBody>
      </p: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2708865" y="618391"/>
            <a:ext cx="3391104" cy="691297"/>
            <a:chOff x="6861857" y="3877761"/>
            <a:chExt cx="3390516" cy="691973"/>
          </a:xfrm>
        </p:grpSpPr>
        <p:sp>
          <p:nvSpPr>
            <p:cNvPr id="132" name="Rounded Rectangle 131"/>
            <p:cNvSpPr/>
            <p:nvPr/>
          </p:nvSpPr>
          <p:spPr>
            <a:xfrm>
              <a:off x="6861857" y="3877761"/>
              <a:ext cx="3390516" cy="69197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75" name="TextBox 173"/>
            <p:cNvSpPr txBox="1">
              <a:spLocks noChangeArrowheads="1"/>
            </p:cNvSpPr>
            <p:nvPr/>
          </p:nvSpPr>
          <p:spPr bwMode="auto">
            <a:xfrm>
              <a:off x="6901924" y="3935357"/>
              <a:ext cx="3306545" cy="585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sum of all angles of quadrilateral is </a:t>
              </a:r>
              <a:r>
                <a:rPr lang="en-US" alt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360º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Arc 139"/>
          <p:cNvSpPr/>
          <p:nvPr/>
        </p:nvSpPr>
        <p:spPr bwMode="auto">
          <a:xfrm rot="17463682">
            <a:off x="7718642" y="1416049"/>
            <a:ext cx="469962" cy="503237"/>
          </a:xfrm>
          <a:prstGeom prst="arc">
            <a:avLst>
              <a:gd name="adj1" fmla="val 11027028"/>
              <a:gd name="adj2" fmla="val 1937686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928688" y="3981450"/>
            <a:ext cx="363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5153025" y="398145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4568825" y="398145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389563" y="398145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260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3573463" y="398145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4305300" y="39814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5" name="Curved Up Arrow 154"/>
          <p:cNvSpPr/>
          <p:nvPr/>
        </p:nvSpPr>
        <p:spPr>
          <a:xfrm rot="10800000" flipH="1">
            <a:off x="4125913" y="3381375"/>
            <a:ext cx="1027112" cy="333375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39" name="Arc 138"/>
          <p:cNvSpPr/>
          <p:nvPr/>
        </p:nvSpPr>
        <p:spPr bwMode="auto">
          <a:xfrm rot="18106420">
            <a:off x="7715853" y="1422140"/>
            <a:ext cx="470780" cy="502920"/>
          </a:xfrm>
          <a:prstGeom prst="arc">
            <a:avLst>
              <a:gd name="adj1" fmla="val 14410590"/>
              <a:gd name="adj2" fmla="val 1868782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3460004" y="809624"/>
            <a:ext cx="2087563" cy="425450"/>
            <a:chOff x="7531743" y="3965664"/>
            <a:chExt cx="2086812" cy="423996"/>
          </a:xfrm>
        </p:grpSpPr>
        <p:sp>
          <p:nvSpPr>
            <p:cNvPr id="129" name="Rounded Rectangle 128"/>
            <p:cNvSpPr/>
            <p:nvPr/>
          </p:nvSpPr>
          <p:spPr>
            <a:xfrm>
              <a:off x="7555031" y="3965664"/>
              <a:ext cx="2053258" cy="4239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79" name="TextBox 173"/>
            <p:cNvSpPr txBox="1">
              <a:spLocks noChangeArrowheads="1"/>
            </p:cNvSpPr>
            <p:nvPr/>
          </p:nvSpPr>
          <p:spPr bwMode="auto">
            <a:xfrm>
              <a:off x="7531743" y="3999471"/>
              <a:ext cx="2086812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err="1" smtClean="0">
                  <a:solidFill>
                    <a:prstClr val="white"/>
                  </a:solidFill>
                  <a:latin typeface="Wingdings" pitchFamily="2" charset="2"/>
                  <a:sym typeface="Symbol" pitchFamily="18" charset="2"/>
                </a:rPr>
                <a:t>o</a:t>
              </a:r>
              <a:r>
                <a:rPr lang="en-US" altLang="en-US" sz="1600" b="1" dirty="0" err="1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APBO</a:t>
              </a:r>
              <a:endPara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3224073" y="1342878"/>
            <a:ext cx="2280280" cy="924072"/>
            <a:chOff x="7888706" y="3864457"/>
            <a:chExt cx="1625680" cy="923240"/>
          </a:xfrm>
        </p:grpSpPr>
        <p:sp>
          <p:nvSpPr>
            <p:cNvPr id="115" name="Rounded Rectangle 114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know, radius is perpendicular to tangent</a:t>
              </a:r>
            </a:p>
          </p:txBody>
        </p: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3581400" y="819150"/>
            <a:ext cx="1626390" cy="525462"/>
            <a:chOff x="7888706" y="3864457"/>
            <a:chExt cx="1625680" cy="524989"/>
          </a:xfrm>
        </p:grpSpPr>
        <p:sp>
          <p:nvSpPr>
            <p:cNvPr id="118" name="Rounded Rectangle 117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P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AO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3581400" y="819150"/>
            <a:ext cx="1818842" cy="525462"/>
            <a:chOff x="7804503" y="3841618"/>
            <a:chExt cx="1819148" cy="524989"/>
          </a:xfrm>
        </p:grpSpPr>
        <p:sp>
          <p:nvSpPr>
            <p:cNvPr id="121" name="Rounded Rectangle 120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P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AO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3657600" y="819150"/>
            <a:ext cx="1626390" cy="525462"/>
            <a:chOff x="7888706" y="3864457"/>
            <a:chExt cx="1625680" cy="524989"/>
          </a:xfrm>
        </p:grpSpPr>
        <p:sp>
          <p:nvSpPr>
            <p:cNvPr id="157" name="Rounded Rectangle 156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8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P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9" name="Group 158"/>
          <p:cNvGrpSpPr>
            <a:grpSpLocks/>
          </p:cNvGrpSpPr>
          <p:nvPr/>
        </p:nvGrpSpPr>
        <p:grpSpPr bwMode="auto">
          <a:xfrm>
            <a:off x="3493077" y="819150"/>
            <a:ext cx="1818842" cy="525462"/>
            <a:chOff x="7804503" y="3841618"/>
            <a:chExt cx="1819148" cy="524989"/>
          </a:xfrm>
        </p:grpSpPr>
        <p:sp>
          <p:nvSpPr>
            <p:cNvPr id="160" name="Rounded Rectangle 159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1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P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4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2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 nodeType="clickPar">
                      <p:stCondLst>
                        <p:cond delay="indefinite"/>
                      </p:stCondLst>
                      <p:childTnLst>
                        <p:par>
                          <p:cTn id="4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 nodeType="clickPar">
                      <p:stCondLst>
                        <p:cond delay="indefinite"/>
                      </p:stCondLst>
                      <p:childTnLst>
                        <p:par>
                          <p:cTn id="4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 nodeType="clickPar">
                      <p:stCondLst>
                        <p:cond delay="indefinite"/>
                      </p:stCondLst>
                      <p:childTnLst>
                        <p:par>
                          <p:cTn id="4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 nodeType="clickPar">
                      <p:stCondLst>
                        <p:cond delay="indefinite"/>
                      </p:stCondLst>
                      <p:childTnLst>
                        <p:par>
                          <p:cTn id="5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 nodeType="clickPar">
                      <p:stCondLst>
                        <p:cond delay="indefinite"/>
                      </p:stCondLst>
                      <p:childTnLst>
                        <p:par>
                          <p:cTn id="5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 nodeType="clickPar">
                      <p:stCondLst>
                        <p:cond delay="indefinite"/>
                      </p:stCondLst>
                      <p:childTnLst>
                        <p:par>
                          <p:cTn id="5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2" grpId="0" animBg="1"/>
      <p:bldP spid="162" grpId="1" animBg="1"/>
      <p:bldP spid="162" grpId="2" animBg="1"/>
      <p:bldP spid="127" grpId="0" animBg="1"/>
      <p:bldP spid="127" grpId="1" animBg="1"/>
      <p:bldP spid="127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5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28" grpId="0" build="p"/>
      <p:bldP spid="106" grpId="0" animBg="1"/>
      <p:bldP spid="149" grpId="0"/>
      <p:bldP spid="150" grpId="0"/>
      <p:bldP spid="151" grpId="0"/>
      <p:bldP spid="152" grpId="0"/>
      <p:bldP spid="153" grpId="0"/>
      <p:bldP spid="154" grpId="0"/>
      <p:bldP spid="155" grpId="0" animBg="1"/>
      <p:bldP spid="1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/>
          <p:cNvSpPr/>
          <p:nvPr/>
        </p:nvSpPr>
        <p:spPr>
          <a:xfrm>
            <a:off x="5978525" y="1008065"/>
            <a:ext cx="1995488" cy="620712"/>
          </a:xfrm>
          <a:custGeom>
            <a:avLst/>
            <a:gdLst>
              <a:gd name="connsiteX0" fmla="*/ 0 w 2853778"/>
              <a:gd name="connsiteY0" fmla="*/ 342352 h 342352"/>
              <a:gd name="connsiteX1" fmla="*/ 1426889 w 2853778"/>
              <a:gd name="connsiteY1" fmla="*/ 0 h 342352"/>
              <a:gd name="connsiteX2" fmla="*/ 2853778 w 2853778"/>
              <a:gd name="connsiteY2" fmla="*/ 342352 h 342352"/>
              <a:gd name="connsiteX3" fmla="*/ 0 w 2853778"/>
              <a:gd name="connsiteY3" fmla="*/ 342352 h 342352"/>
              <a:gd name="connsiteX0" fmla="*/ 0 w 2853778"/>
              <a:gd name="connsiteY0" fmla="*/ 573464 h 573464"/>
              <a:gd name="connsiteX1" fmla="*/ 1652977 w 2853778"/>
              <a:gd name="connsiteY1" fmla="*/ 0 h 573464"/>
              <a:gd name="connsiteX2" fmla="*/ 2853778 w 2853778"/>
              <a:gd name="connsiteY2" fmla="*/ 573464 h 573464"/>
              <a:gd name="connsiteX3" fmla="*/ 0 w 2853778"/>
              <a:gd name="connsiteY3" fmla="*/ 573464 h 573464"/>
              <a:gd name="connsiteX0" fmla="*/ 0 w 2863826"/>
              <a:gd name="connsiteY0" fmla="*/ 568440 h 573464"/>
              <a:gd name="connsiteX1" fmla="*/ 1663025 w 2863826"/>
              <a:gd name="connsiteY1" fmla="*/ 0 h 573464"/>
              <a:gd name="connsiteX2" fmla="*/ 2863826 w 2863826"/>
              <a:gd name="connsiteY2" fmla="*/ 573464 h 573464"/>
              <a:gd name="connsiteX3" fmla="*/ 0 w 2863826"/>
              <a:gd name="connsiteY3" fmla="*/ 568440 h 573464"/>
              <a:gd name="connsiteX0" fmla="*/ 0 w 1663025"/>
              <a:gd name="connsiteY0" fmla="*/ 568440 h 568440"/>
              <a:gd name="connsiteX1" fmla="*/ 1663025 w 1663025"/>
              <a:gd name="connsiteY1" fmla="*/ 0 h 568440"/>
              <a:gd name="connsiteX2" fmla="*/ 1276187 w 1663025"/>
              <a:gd name="connsiteY2" fmla="*/ 568440 h 568440"/>
              <a:gd name="connsiteX3" fmla="*/ 0 w 1663025"/>
              <a:gd name="connsiteY3" fmla="*/ 568440 h 568440"/>
              <a:gd name="connsiteX0" fmla="*/ 0 w 2009717"/>
              <a:gd name="connsiteY0" fmla="*/ 568440 h 568440"/>
              <a:gd name="connsiteX1" fmla="*/ 1663025 w 2009717"/>
              <a:gd name="connsiteY1" fmla="*/ 0 h 568440"/>
              <a:gd name="connsiteX2" fmla="*/ 2009717 w 2009717"/>
              <a:gd name="connsiteY2" fmla="*/ 558392 h 568440"/>
              <a:gd name="connsiteX3" fmla="*/ 0 w 2009717"/>
              <a:gd name="connsiteY3" fmla="*/ 568440 h 568440"/>
              <a:gd name="connsiteX0" fmla="*/ 0 w 2009717"/>
              <a:gd name="connsiteY0" fmla="*/ 568440 h 568440"/>
              <a:gd name="connsiteX1" fmla="*/ 1663025 w 2009717"/>
              <a:gd name="connsiteY1" fmla="*/ 0 h 568440"/>
              <a:gd name="connsiteX2" fmla="*/ 2009717 w 2009717"/>
              <a:gd name="connsiteY2" fmla="*/ 558392 h 568440"/>
              <a:gd name="connsiteX3" fmla="*/ 0 w 2009717"/>
              <a:gd name="connsiteY3" fmla="*/ 568440 h 568440"/>
              <a:gd name="connsiteX0" fmla="*/ 0 w 1999668"/>
              <a:gd name="connsiteY0" fmla="*/ 568440 h 568440"/>
              <a:gd name="connsiteX1" fmla="*/ 1663025 w 1999668"/>
              <a:gd name="connsiteY1" fmla="*/ 0 h 568440"/>
              <a:gd name="connsiteX2" fmla="*/ 1999668 w 1999668"/>
              <a:gd name="connsiteY2" fmla="*/ 543320 h 568440"/>
              <a:gd name="connsiteX3" fmla="*/ 0 w 1999668"/>
              <a:gd name="connsiteY3" fmla="*/ 568440 h 568440"/>
              <a:gd name="connsiteX0" fmla="*/ 0 w 1999668"/>
              <a:gd name="connsiteY0" fmla="*/ 598177 h 598177"/>
              <a:gd name="connsiteX1" fmla="*/ 1655591 w 1999668"/>
              <a:gd name="connsiteY1" fmla="*/ 0 h 598177"/>
              <a:gd name="connsiteX2" fmla="*/ 1999668 w 1999668"/>
              <a:gd name="connsiteY2" fmla="*/ 573057 h 598177"/>
              <a:gd name="connsiteX3" fmla="*/ 0 w 1999668"/>
              <a:gd name="connsiteY3" fmla="*/ 598177 h 598177"/>
              <a:gd name="connsiteX0" fmla="*/ 0 w 1992234"/>
              <a:gd name="connsiteY0" fmla="*/ 575875 h 575875"/>
              <a:gd name="connsiteX1" fmla="*/ 1648157 w 1992234"/>
              <a:gd name="connsiteY1" fmla="*/ 0 h 575875"/>
              <a:gd name="connsiteX2" fmla="*/ 1992234 w 1992234"/>
              <a:gd name="connsiteY2" fmla="*/ 573057 h 575875"/>
              <a:gd name="connsiteX3" fmla="*/ 0 w 1992234"/>
              <a:gd name="connsiteY3" fmla="*/ 575875 h 575875"/>
              <a:gd name="connsiteX0" fmla="*/ 0 w 1984800"/>
              <a:gd name="connsiteY0" fmla="*/ 575875 h 575875"/>
              <a:gd name="connsiteX1" fmla="*/ 1648157 w 1984800"/>
              <a:gd name="connsiteY1" fmla="*/ 0 h 575875"/>
              <a:gd name="connsiteX2" fmla="*/ 1984800 w 1984800"/>
              <a:gd name="connsiteY2" fmla="*/ 565622 h 575875"/>
              <a:gd name="connsiteX3" fmla="*/ 0 w 1984800"/>
              <a:gd name="connsiteY3" fmla="*/ 575875 h 575875"/>
              <a:gd name="connsiteX0" fmla="*/ 0 w 1999668"/>
              <a:gd name="connsiteY0" fmla="*/ 594461 h 594461"/>
              <a:gd name="connsiteX1" fmla="*/ 1663025 w 1999668"/>
              <a:gd name="connsiteY1" fmla="*/ 0 h 594461"/>
              <a:gd name="connsiteX2" fmla="*/ 1999668 w 1999668"/>
              <a:gd name="connsiteY2" fmla="*/ 565622 h 594461"/>
              <a:gd name="connsiteX3" fmla="*/ 0 w 1999668"/>
              <a:gd name="connsiteY3" fmla="*/ 594461 h 594461"/>
              <a:gd name="connsiteX0" fmla="*/ 0 w 1981082"/>
              <a:gd name="connsiteY0" fmla="*/ 572158 h 572158"/>
              <a:gd name="connsiteX1" fmla="*/ 1644439 w 1981082"/>
              <a:gd name="connsiteY1" fmla="*/ 0 h 572158"/>
              <a:gd name="connsiteX2" fmla="*/ 1981082 w 1981082"/>
              <a:gd name="connsiteY2" fmla="*/ 565622 h 572158"/>
              <a:gd name="connsiteX3" fmla="*/ 0 w 1981082"/>
              <a:gd name="connsiteY3" fmla="*/ 572158 h 572158"/>
              <a:gd name="connsiteX0" fmla="*/ 0 w 1984799"/>
              <a:gd name="connsiteY0" fmla="*/ 587026 h 587026"/>
              <a:gd name="connsiteX1" fmla="*/ 1648156 w 1984799"/>
              <a:gd name="connsiteY1" fmla="*/ 0 h 587026"/>
              <a:gd name="connsiteX2" fmla="*/ 1984799 w 1984799"/>
              <a:gd name="connsiteY2" fmla="*/ 565622 h 587026"/>
              <a:gd name="connsiteX3" fmla="*/ 0 w 1984799"/>
              <a:gd name="connsiteY3" fmla="*/ 587026 h 587026"/>
              <a:gd name="connsiteX0" fmla="*/ 0 w 1988516"/>
              <a:gd name="connsiteY0" fmla="*/ 568440 h 568440"/>
              <a:gd name="connsiteX1" fmla="*/ 1651873 w 1988516"/>
              <a:gd name="connsiteY1" fmla="*/ 0 h 568440"/>
              <a:gd name="connsiteX2" fmla="*/ 1988516 w 1988516"/>
              <a:gd name="connsiteY2" fmla="*/ 565622 h 568440"/>
              <a:gd name="connsiteX3" fmla="*/ 0 w 1988516"/>
              <a:gd name="connsiteY3" fmla="*/ 568440 h 568440"/>
              <a:gd name="connsiteX0" fmla="*/ 0 w 1947628"/>
              <a:gd name="connsiteY0" fmla="*/ 575874 h 575874"/>
              <a:gd name="connsiteX1" fmla="*/ 1610985 w 1947628"/>
              <a:gd name="connsiteY1" fmla="*/ 0 h 575874"/>
              <a:gd name="connsiteX2" fmla="*/ 1947628 w 1947628"/>
              <a:gd name="connsiteY2" fmla="*/ 565622 h 575874"/>
              <a:gd name="connsiteX3" fmla="*/ 0 w 1947628"/>
              <a:gd name="connsiteY3" fmla="*/ 575874 h 575874"/>
              <a:gd name="connsiteX0" fmla="*/ 0 w 1962496"/>
              <a:gd name="connsiteY0" fmla="*/ 564723 h 565622"/>
              <a:gd name="connsiteX1" fmla="*/ 1625853 w 1962496"/>
              <a:gd name="connsiteY1" fmla="*/ 0 h 565622"/>
              <a:gd name="connsiteX2" fmla="*/ 1962496 w 1962496"/>
              <a:gd name="connsiteY2" fmla="*/ 565622 h 565622"/>
              <a:gd name="connsiteX3" fmla="*/ 0 w 1962496"/>
              <a:gd name="connsiteY3" fmla="*/ 564723 h 565622"/>
              <a:gd name="connsiteX0" fmla="*/ 0 w 1988516"/>
              <a:gd name="connsiteY0" fmla="*/ 564723 h 564723"/>
              <a:gd name="connsiteX1" fmla="*/ 1625853 w 1988516"/>
              <a:gd name="connsiteY1" fmla="*/ 0 h 564723"/>
              <a:gd name="connsiteX2" fmla="*/ 1988516 w 1988516"/>
              <a:gd name="connsiteY2" fmla="*/ 561905 h 564723"/>
              <a:gd name="connsiteX3" fmla="*/ 0 w 1988516"/>
              <a:gd name="connsiteY3" fmla="*/ 564723 h 564723"/>
              <a:gd name="connsiteX0" fmla="*/ 0 w 1995950"/>
              <a:gd name="connsiteY0" fmla="*/ 564723 h 564723"/>
              <a:gd name="connsiteX1" fmla="*/ 1633287 w 1995950"/>
              <a:gd name="connsiteY1" fmla="*/ 0 h 564723"/>
              <a:gd name="connsiteX2" fmla="*/ 1995950 w 1995950"/>
              <a:gd name="connsiteY2" fmla="*/ 561905 h 564723"/>
              <a:gd name="connsiteX3" fmla="*/ 0 w 1995950"/>
              <a:gd name="connsiteY3" fmla="*/ 564723 h 564723"/>
              <a:gd name="connsiteX0" fmla="*/ 0 w 1995950"/>
              <a:gd name="connsiteY0" fmla="*/ 621991 h 621991"/>
              <a:gd name="connsiteX1" fmla="*/ 1788898 w 1995950"/>
              <a:gd name="connsiteY1" fmla="*/ 0 h 621991"/>
              <a:gd name="connsiteX2" fmla="*/ 1995950 w 1995950"/>
              <a:gd name="connsiteY2" fmla="*/ 619173 h 621991"/>
              <a:gd name="connsiteX3" fmla="*/ 0 w 1995950"/>
              <a:gd name="connsiteY3" fmla="*/ 621991 h 62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50" h="621991">
                <a:moveTo>
                  <a:pt x="0" y="621991"/>
                </a:moveTo>
                <a:lnTo>
                  <a:pt x="1788898" y="0"/>
                </a:lnTo>
                <a:lnTo>
                  <a:pt x="1995950" y="619173"/>
                </a:lnTo>
                <a:lnTo>
                  <a:pt x="0" y="62199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9" name="Isosceles Triangle 14"/>
          <p:cNvSpPr/>
          <p:nvPr/>
        </p:nvSpPr>
        <p:spPr>
          <a:xfrm rot="11036062">
            <a:off x="5987076" y="1559488"/>
            <a:ext cx="1960563" cy="608379"/>
          </a:xfrm>
          <a:custGeom>
            <a:avLst/>
            <a:gdLst>
              <a:gd name="connsiteX0" fmla="*/ 0 w 2853778"/>
              <a:gd name="connsiteY0" fmla="*/ 342352 h 342352"/>
              <a:gd name="connsiteX1" fmla="*/ 1426889 w 2853778"/>
              <a:gd name="connsiteY1" fmla="*/ 0 h 342352"/>
              <a:gd name="connsiteX2" fmla="*/ 2853778 w 2853778"/>
              <a:gd name="connsiteY2" fmla="*/ 342352 h 342352"/>
              <a:gd name="connsiteX3" fmla="*/ 0 w 2853778"/>
              <a:gd name="connsiteY3" fmla="*/ 342352 h 342352"/>
              <a:gd name="connsiteX0" fmla="*/ 0 w 2853778"/>
              <a:gd name="connsiteY0" fmla="*/ 573464 h 573464"/>
              <a:gd name="connsiteX1" fmla="*/ 1652977 w 2853778"/>
              <a:gd name="connsiteY1" fmla="*/ 0 h 573464"/>
              <a:gd name="connsiteX2" fmla="*/ 2853778 w 2853778"/>
              <a:gd name="connsiteY2" fmla="*/ 573464 h 573464"/>
              <a:gd name="connsiteX3" fmla="*/ 0 w 2853778"/>
              <a:gd name="connsiteY3" fmla="*/ 573464 h 573464"/>
              <a:gd name="connsiteX0" fmla="*/ 0 w 2863826"/>
              <a:gd name="connsiteY0" fmla="*/ 568440 h 573464"/>
              <a:gd name="connsiteX1" fmla="*/ 1663025 w 2863826"/>
              <a:gd name="connsiteY1" fmla="*/ 0 h 573464"/>
              <a:gd name="connsiteX2" fmla="*/ 2863826 w 2863826"/>
              <a:gd name="connsiteY2" fmla="*/ 573464 h 573464"/>
              <a:gd name="connsiteX3" fmla="*/ 0 w 2863826"/>
              <a:gd name="connsiteY3" fmla="*/ 568440 h 573464"/>
              <a:gd name="connsiteX0" fmla="*/ 0 w 1663025"/>
              <a:gd name="connsiteY0" fmla="*/ 568440 h 568440"/>
              <a:gd name="connsiteX1" fmla="*/ 1663025 w 1663025"/>
              <a:gd name="connsiteY1" fmla="*/ 0 h 568440"/>
              <a:gd name="connsiteX2" fmla="*/ 1276187 w 1663025"/>
              <a:gd name="connsiteY2" fmla="*/ 568440 h 568440"/>
              <a:gd name="connsiteX3" fmla="*/ 0 w 1663025"/>
              <a:gd name="connsiteY3" fmla="*/ 568440 h 568440"/>
              <a:gd name="connsiteX0" fmla="*/ 0 w 2009717"/>
              <a:gd name="connsiteY0" fmla="*/ 568440 h 568440"/>
              <a:gd name="connsiteX1" fmla="*/ 1663025 w 2009717"/>
              <a:gd name="connsiteY1" fmla="*/ 0 h 568440"/>
              <a:gd name="connsiteX2" fmla="*/ 2009717 w 2009717"/>
              <a:gd name="connsiteY2" fmla="*/ 558392 h 568440"/>
              <a:gd name="connsiteX3" fmla="*/ 0 w 2009717"/>
              <a:gd name="connsiteY3" fmla="*/ 568440 h 568440"/>
              <a:gd name="connsiteX0" fmla="*/ 0 w 2009717"/>
              <a:gd name="connsiteY0" fmla="*/ 568440 h 568440"/>
              <a:gd name="connsiteX1" fmla="*/ 1663025 w 2009717"/>
              <a:gd name="connsiteY1" fmla="*/ 0 h 568440"/>
              <a:gd name="connsiteX2" fmla="*/ 2009717 w 2009717"/>
              <a:gd name="connsiteY2" fmla="*/ 558392 h 568440"/>
              <a:gd name="connsiteX3" fmla="*/ 0 w 2009717"/>
              <a:gd name="connsiteY3" fmla="*/ 568440 h 568440"/>
              <a:gd name="connsiteX0" fmla="*/ 0 w 1999668"/>
              <a:gd name="connsiteY0" fmla="*/ 568440 h 568440"/>
              <a:gd name="connsiteX1" fmla="*/ 1663025 w 1999668"/>
              <a:gd name="connsiteY1" fmla="*/ 0 h 568440"/>
              <a:gd name="connsiteX2" fmla="*/ 1999668 w 1999668"/>
              <a:gd name="connsiteY2" fmla="*/ 543320 h 568440"/>
              <a:gd name="connsiteX3" fmla="*/ 0 w 1999668"/>
              <a:gd name="connsiteY3" fmla="*/ 568440 h 568440"/>
              <a:gd name="connsiteX0" fmla="*/ 0 w 1979471"/>
              <a:gd name="connsiteY0" fmla="*/ 668020 h 668020"/>
              <a:gd name="connsiteX1" fmla="*/ 1642828 w 1979471"/>
              <a:gd name="connsiteY1" fmla="*/ 0 h 668020"/>
              <a:gd name="connsiteX2" fmla="*/ 1979471 w 1979471"/>
              <a:gd name="connsiteY2" fmla="*/ 543320 h 668020"/>
              <a:gd name="connsiteX3" fmla="*/ 0 w 1979471"/>
              <a:gd name="connsiteY3" fmla="*/ 668020 h 668020"/>
              <a:gd name="connsiteX0" fmla="*/ 0 w 1979471"/>
              <a:gd name="connsiteY0" fmla="*/ 588504 h 588504"/>
              <a:gd name="connsiteX1" fmla="*/ 292847 w 1979471"/>
              <a:gd name="connsiteY1" fmla="*/ 0 h 588504"/>
              <a:gd name="connsiteX2" fmla="*/ 1979471 w 1979471"/>
              <a:gd name="connsiteY2" fmla="*/ 463804 h 588504"/>
              <a:gd name="connsiteX3" fmla="*/ 0 w 1979471"/>
              <a:gd name="connsiteY3" fmla="*/ 588504 h 588504"/>
              <a:gd name="connsiteX0" fmla="*/ 0 w 1983957"/>
              <a:gd name="connsiteY0" fmla="*/ 588504 h 588504"/>
              <a:gd name="connsiteX1" fmla="*/ 292847 w 1983957"/>
              <a:gd name="connsiteY1" fmla="*/ 0 h 588504"/>
              <a:gd name="connsiteX2" fmla="*/ 1983957 w 1983957"/>
              <a:gd name="connsiteY2" fmla="*/ 450678 h 588504"/>
              <a:gd name="connsiteX3" fmla="*/ 0 w 1983957"/>
              <a:gd name="connsiteY3" fmla="*/ 588504 h 588504"/>
              <a:gd name="connsiteX0" fmla="*/ 0 w 1960542"/>
              <a:gd name="connsiteY0" fmla="*/ 592462 h 592462"/>
              <a:gd name="connsiteX1" fmla="*/ 269432 w 1960542"/>
              <a:gd name="connsiteY1" fmla="*/ 0 h 592462"/>
              <a:gd name="connsiteX2" fmla="*/ 1960542 w 1960542"/>
              <a:gd name="connsiteY2" fmla="*/ 450678 h 592462"/>
              <a:gd name="connsiteX3" fmla="*/ 0 w 1960542"/>
              <a:gd name="connsiteY3" fmla="*/ 592462 h 592462"/>
              <a:gd name="connsiteX0" fmla="*/ 0 w 1960542"/>
              <a:gd name="connsiteY0" fmla="*/ 608712 h 608712"/>
              <a:gd name="connsiteX1" fmla="*/ 158516 w 1960542"/>
              <a:gd name="connsiteY1" fmla="*/ 0 h 608712"/>
              <a:gd name="connsiteX2" fmla="*/ 1960542 w 1960542"/>
              <a:gd name="connsiteY2" fmla="*/ 466928 h 608712"/>
              <a:gd name="connsiteX3" fmla="*/ 0 w 1960542"/>
              <a:gd name="connsiteY3" fmla="*/ 608712 h 6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0542" h="608712">
                <a:moveTo>
                  <a:pt x="0" y="608712"/>
                </a:moveTo>
                <a:lnTo>
                  <a:pt x="158516" y="0"/>
                </a:lnTo>
                <a:lnTo>
                  <a:pt x="1960542" y="466928"/>
                </a:lnTo>
                <a:lnTo>
                  <a:pt x="0" y="60871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5" name="Arc 84"/>
          <p:cNvSpPr/>
          <p:nvPr/>
        </p:nvSpPr>
        <p:spPr bwMode="auto">
          <a:xfrm rot="17463682">
            <a:off x="7739209" y="1388958"/>
            <a:ext cx="423863" cy="449262"/>
          </a:xfrm>
          <a:prstGeom prst="arc">
            <a:avLst>
              <a:gd name="adj1" fmla="val 14814287"/>
              <a:gd name="adj2" fmla="val 19383194"/>
            </a:avLst>
          </a:prstGeom>
          <a:solidFill>
            <a:srgbClr val="66FF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90992" y="2877904"/>
            <a:ext cx="1612088" cy="2295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Arc 177"/>
          <p:cNvSpPr/>
          <p:nvPr/>
        </p:nvSpPr>
        <p:spPr bwMode="auto">
          <a:xfrm rot="1460717">
            <a:off x="6091917" y="1484284"/>
            <a:ext cx="273600" cy="274617"/>
          </a:xfrm>
          <a:prstGeom prst="arc">
            <a:avLst>
              <a:gd name="adj1" fmla="val 16988450"/>
              <a:gd name="adj2" fmla="val 17326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163" name="Group 162"/>
          <p:cNvGrpSpPr>
            <a:grpSpLocks/>
          </p:cNvGrpSpPr>
          <p:nvPr/>
        </p:nvGrpSpPr>
        <p:grpSpPr bwMode="auto">
          <a:xfrm>
            <a:off x="5727700" y="695328"/>
            <a:ext cx="2855913" cy="1800222"/>
            <a:chOff x="5702300" y="1250951"/>
            <a:chExt cx="2855913" cy="1800222"/>
          </a:xfrm>
        </p:grpSpPr>
        <p:grpSp>
          <p:nvGrpSpPr>
            <p:cNvPr id="164" name="Group 1"/>
            <p:cNvGrpSpPr>
              <a:grpSpLocks/>
            </p:cNvGrpSpPr>
            <p:nvPr/>
          </p:nvGrpSpPr>
          <p:grpSpPr bwMode="auto">
            <a:xfrm>
              <a:off x="5702300" y="1250951"/>
              <a:ext cx="2855913" cy="1800222"/>
              <a:chOff x="5454650" y="1785939"/>
              <a:chExt cx="2855913" cy="1800222"/>
            </a:xfrm>
          </p:grpSpPr>
          <p:sp>
            <p:nvSpPr>
              <p:cNvPr id="167" name="Oval 166"/>
              <p:cNvSpPr/>
              <p:nvPr/>
            </p:nvSpPr>
            <p:spPr bwMode="auto">
              <a:xfrm>
                <a:off x="7062788" y="2074863"/>
                <a:ext cx="1247775" cy="12492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 bwMode="auto">
              <a:xfrm flipH="1">
                <a:off x="5739606" y="1852613"/>
                <a:ext cx="2428082" cy="85962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 bwMode="auto">
              <a:xfrm flipH="1" flipV="1">
                <a:off x="5730081" y="2714624"/>
                <a:ext cx="2291557" cy="76835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V="1">
                <a:off x="5753894" y="2711451"/>
                <a:ext cx="1955006" cy="31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rot="720000">
                <a:off x="7426325" y="2114551"/>
                <a:ext cx="330200" cy="549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 bwMode="auto">
              <a:xfrm rot="21540000" flipH="1">
                <a:off x="7480300" y="2693988"/>
                <a:ext cx="219075" cy="60801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/>
              <p:nvPr/>
            </p:nvSpPr>
            <p:spPr bwMode="auto">
              <a:xfrm>
                <a:off x="7664450" y="2674938"/>
                <a:ext cx="44450" cy="444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Rectangle 129"/>
              <p:cNvSpPr>
                <a:spLocks noChangeArrowheads="1"/>
              </p:cNvSpPr>
              <p:nvPr/>
            </p:nvSpPr>
            <p:spPr bwMode="auto">
              <a:xfrm>
                <a:off x="7297263" y="1785939"/>
                <a:ext cx="332263" cy="33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IN" altLang="en-US" sz="1600" b="1" baseline="300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5" name="Rectangle 130"/>
              <p:cNvSpPr>
                <a:spLocks noChangeArrowheads="1"/>
              </p:cNvSpPr>
              <p:nvPr/>
            </p:nvSpPr>
            <p:spPr bwMode="auto">
              <a:xfrm>
                <a:off x="5454650" y="2522461"/>
                <a:ext cx="332263" cy="33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IN" altLang="en-US" sz="1600" b="1" baseline="300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6" name="Rectangle 131"/>
              <p:cNvSpPr>
                <a:spLocks noChangeArrowheads="1"/>
              </p:cNvSpPr>
              <p:nvPr/>
            </p:nvSpPr>
            <p:spPr bwMode="auto">
              <a:xfrm>
                <a:off x="7273456" y="3247571"/>
                <a:ext cx="332263" cy="33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IN" altLang="en-US" sz="1600" b="1" baseline="3000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7" name="Rectangle 132"/>
              <p:cNvSpPr>
                <a:spLocks noChangeArrowheads="1"/>
              </p:cNvSpPr>
              <p:nvPr/>
            </p:nvSpPr>
            <p:spPr bwMode="auto">
              <a:xfrm>
                <a:off x="7674114" y="2499540"/>
                <a:ext cx="348298" cy="33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IN" altLang="en-US" sz="1600" b="1" baseline="300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 rot="1084027">
              <a:off x="7616825" y="2601913"/>
              <a:ext cx="139700" cy="150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rot="20356088">
              <a:off x="7623175" y="1577975"/>
              <a:ext cx="139700" cy="1476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46" name="Arc 145"/>
          <p:cNvSpPr/>
          <p:nvPr/>
        </p:nvSpPr>
        <p:spPr bwMode="auto">
          <a:xfrm rot="13696588">
            <a:off x="7753691" y="1338157"/>
            <a:ext cx="471488" cy="550863"/>
          </a:xfrm>
          <a:prstGeom prst="arc">
            <a:avLst>
              <a:gd name="adj1" fmla="val 14730552"/>
              <a:gd name="adj2" fmla="val 1854480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897417" y="4550129"/>
            <a:ext cx="1365879" cy="2830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211066" y="644258"/>
            <a:ext cx="1360149" cy="2882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67000" y="3234488"/>
            <a:ext cx="726855" cy="22498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89943" y="3652632"/>
            <a:ext cx="711442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954087" y="1322070"/>
            <a:ext cx="1719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PA =  PB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002155" y="1322070"/>
            <a:ext cx="43148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[Length of the tangents drawn from an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external point to a circle are equal]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54087" y="1838325"/>
            <a:ext cx="1141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 =  OB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11680" y="1838325"/>
            <a:ext cx="3159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[Radii of the same circle]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54087" y="2162175"/>
            <a:ext cx="1119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 =  OP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04060" y="2162175"/>
            <a:ext cx="1763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34987" y="2490788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754187" y="2466975"/>
            <a:ext cx="757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POB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42962" y="2466975"/>
            <a:ext cx="75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POA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Rectangle 60"/>
          <p:cNvSpPr>
            <a:spLocks noChangeArrowheads="1"/>
          </p:cNvSpPr>
          <p:nvPr/>
        </p:nvSpPr>
        <p:spPr bwMode="auto">
          <a:xfrm>
            <a:off x="1474787" y="2466975"/>
            <a:ext cx="34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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046413" y="2466975"/>
            <a:ext cx="1201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[SSS test]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42962" y="3178175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46225" y="317817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754187" y="3178175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455862" y="317817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616200" y="3178175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319462" y="3178175"/>
            <a:ext cx="69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…(iii)</a:t>
            </a:r>
            <a:endParaRPr lang="en-IN" altLang="en-US" sz="14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962400" y="3148012"/>
            <a:ext cx="2851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[Angle addition property]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34987" y="406241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027112" y="4062412"/>
            <a:ext cx="592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100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546225" y="406241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782762" y="4062412"/>
            <a:ext cx="925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2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33400" y="4529138"/>
            <a:ext cx="365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842962" y="4529138"/>
            <a:ext cx="788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546225" y="452913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754187" y="4519613"/>
            <a:ext cx="54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50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o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6022125" y="999718"/>
            <a:ext cx="1730423" cy="61676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 flipH="1" flipV="1">
            <a:off x="6019801" y="1631156"/>
            <a:ext cx="1731168" cy="58340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>
            <a:off x="7756323" y="991412"/>
            <a:ext cx="218174" cy="62512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 rot="60000" flipH="1">
            <a:off x="7761061" y="1607346"/>
            <a:ext cx="202634" cy="607701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5402866" y="1984714"/>
            <a:ext cx="1477963" cy="344488"/>
            <a:chOff x="4014325" y="4254821"/>
            <a:chExt cx="1476879" cy="345441"/>
          </a:xfrm>
        </p:grpSpPr>
        <p:sp>
          <p:nvSpPr>
            <p:cNvPr id="111" name="Rectangle 110"/>
            <p:cNvSpPr/>
            <p:nvPr/>
          </p:nvSpPr>
          <p:spPr>
            <a:xfrm>
              <a:off x="4043974" y="4254821"/>
              <a:ext cx="1447076" cy="34544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20568" name="Group 2"/>
            <p:cNvGrpSpPr>
              <a:grpSpLocks/>
            </p:cNvGrpSpPr>
            <p:nvPr/>
          </p:nvGrpSpPr>
          <p:grpSpPr bwMode="auto">
            <a:xfrm>
              <a:off x="4014325" y="4265333"/>
              <a:ext cx="1476879" cy="316568"/>
              <a:chOff x="4014325" y="4265333"/>
              <a:chExt cx="1476879" cy="316568"/>
            </a:xfrm>
          </p:grpSpPr>
          <p:sp>
            <p:nvSpPr>
              <p:cNvPr id="20569" name="Rectangle 84"/>
              <p:cNvSpPr>
                <a:spLocks noChangeArrowheads="1"/>
              </p:cNvSpPr>
              <p:nvPr/>
            </p:nvSpPr>
            <p:spPr bwMode="auto">
              <a:xfrm>
                <a:off x="4872432" y="4273271"/>
                <a:ext cx="618772" cy="308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 smtClean="0">
                    <a:solidFill>
                      <a:srgbClr val="0000FF"/>
                    </a:solidFill>
                    <a:latin typeface="Bookman Old Style" pitchFamily="18" charset="0"/>
                  </a:rPr>
                  <a:t>100</a:t>
                </a:r>
                <a:r>
                  <a:rPr lang="en-US" altLang="en-US" sz="1400" b="1" baseline="30000" smtClean="0">
                    <a:solidFill>
                      <a:srgbClr val="0000FF"/>
                    </a:solidFill>
                    <a:latin typeface="Bookman Old Style" pitchFamily="18" charset="0"/>
                  </a:rPr>
                  <a:t>0</a:t>
                </a:r>
                <a:endParaRPr lang="en-IN" altLang="en-US" sz="1400" b="1" baseline="3000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  <p:sp>
            <p:nvSpPr>
              <p:cNvPr id="20570" name="Rectangle 86"/>
              <p:cNvSpPr>
                <a:spLocks noChangeArrowheads="1"/>
              </p:cNvSpPr>
              <p:nvPr/>
            </p:nvSpPr>
            <p:spPr bwMode="auto">
              <a:xfrm>
                <a:off x="4014325" y="4265333"/>
                <a:ext cx="726119" cy="308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 dirty="0" smtClean="0">
                    <a:solidFill>
                      <a:srgbClr val="0000FF"/>
                    </a:solidFill>
                    <a:latin typeface="Symbol" pitchFamily="18" charset="2"/>
                  </a:rPr>
                  <a:t></a:t>
                </a:r>
                <a:r>
                  <a:rPr lang="en-US" alt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AOB</a:t>
                </a:r>
              </a:p>
            </p:txBody>
          </p:sp>
          <p:sp>
            <p:nvSpPr>
              <p:cNvPr id="20571" name="Rectangle 94"/>
              <p:cNvSpPr>
                <a:spLocks noChangeArrowheads="1"/>
              </p:cNvSpPr>
              <p:nvPr/>
            </p:nvSpPr>
            <p:spPr bwMode="auto">
              <a:xfrm>
                <a:off x="4676034" y="4265333"/>
                <a:ext cx="291923" cy="308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alt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</p:grpSp>
      </p:grp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990600" y="971550"/>
            <a:ext cx="23712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itchFamily="18" charset="2"/>
              </a:rPr>
              <a:t>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 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AOP and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BOP</a:t>
            </a:r>
            <a:endParaRPr lang="en-IN" altLang="en-US" sz="1600" b="1" baseline="30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34987" y="282416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744662" y="2824163"/>
            <a:ext cx="788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POB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33437" y="2824163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POA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" name="Rectangle 60"/>
          <p:cNvSpPr>
            <a:spLocks noChangeArrowheads="1"/>
          </p:cNvSpPr>
          <p:nvPr/>
        </p:nvSpPr>
        <p:spPr bwMode="auto">
          <a:xfrm>
            <a:off x="1522412" y="2824163"/>
            <a:ext cx="3593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=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519362" y="2840038"/>
            <a:ext cx="623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00"/>
                </a:solidFill>
                <a:latin typeface="Bookman Old Style" pitchFamily="18" charset="0"/>
              </a:rPr>
              <a:t>…(ii)</a:t>
            </a:r>
            <a:endParaRPr lang="en-IN" altLang="en-US" sz="14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052762" y="2809875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[c.p.c.t]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561975" y="317182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447675" y="981710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414338" y="361950"/>
            <a:ext cx="7426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If tangents PA and PB from a point P to a circle with centre 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are inclined to each other at angle of 80°, Find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POA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2523570" y="635147"/>
            <a:ext cx="2862877" cy="99820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2820141" y="695328"/>
            <a:ext cx="2312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Symbol" pitchFamily="18" charset="2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AOB is made up of two angles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3109709" y="1218226"/>
            <a:ext cx="911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POA,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3827259" y="1218226"/>
            <a:ext cx="911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POB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2808498" y="1505591"/>
            <a:ext cx="2362184" cy="620713"/>
            <a:chOff x="7330245" y="3962435"/>
            <a:chExt cx="2362315" cy="620774"/>
          </a:xfrm>
        </p:grpSpPr>
        <p:sp>
          <p:nvSpPr>
            <p:cNvPr id="91" name="Rounded Rectangle 90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575" name="TextBox 173"/>
            <p:cNvSpPr txBox="1">
              <a:spLocks noChangeArrowheads="1"/>
            </p:cNvSpPr>
            <p:nvPr/>
          </p:nvSpPr>
          <p:spPr bwMode="auto">
            <a:xfrm>
              <a:off x="7363991" y="3970893"/>
              <a:ext cx="2328569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AOP and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BOP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 bwMode="auto">
          <a:xfrm flipV="1">
            <a:off x="6002148" y="1620840"/>
            <a:ext cx="1964728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755895" y="1000108"/>
            <a:ext cx="215412" cy="1215741"/>
            <a:chOff x="7893518" y="2217516"/>
            <a:chExt cx="215412" cy="1215741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94" name="Straight Connector 93"/>
            <p:cNvCxnSpPr/>
            <p:nvPr/>
          </p:nvCxnSpPr>
          <p:spPr bwMode="auto">
            <a:xfrm>
              <a:off x="7901065" y="2217516"/>
              <a:ext cx="207865" cy="6093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7893518" y="2822333"/>
              <a:ext cx="213307" cy="610924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7699375" y="1384300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?</a:t>
            </a:r>
            <a:endParaRPr lang="en-IN" altLang="en-US" sz="12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42962" y="3604796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AOB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1546225" y="360479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754187" y="3604796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455862" y="360479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616200" y="3604796"/>
            <a:ext cx="788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561975" y="3598446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60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35" presetClass="emph" presetSubtype="0" repeatCount="4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withGroup">
                            <p:stCondLst>
                              <p:cond delay="13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85" grpId="3" animBg="1"/>
      <p:bldP spid="85" grpId="4" animBg="1"/>
      <p:bldP spid="146" grpId="0" animBg="1"/>
      <p:bldP spid="146" grpId="1" animBg="1"/>
      <p:bldP spid="146" grpId="2" animBg="1"/>
      <p:bldP spid="146" grpId="3" animBg="1"/>
      <p:bldP spid="146" grpId="4" animBg="1"/>
      <p:bldP spid="147" grpId="0" animBg="1"/>
      <p:bldP spid="48" grpId="0"/>
      <p:bldP spid="50" grpId="0"/>
      <p:bldP spid="52" grpId="0"/>
      <p:bldP spid="54" grpId="0"/>
      <p:bldP spid="55" grpId="0"/>
      <p:bldP spid="56" grpId="0"/>
      <p:bldP spid="58" grpId="0"/>
      <p:bldP spid="60" grpId="0"/>
      <p:bldP spid="2" grpId="0"/>
      <p:bldP spid="63" grpId="0"/>
      <p:bldP spid="66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115" grpId="0"/>
      <p:bldP spid="122" grpId="0"/>
      <p:bldP spid="123" grpId="0"/>
      <p:bldP spid="124" grpId="0"/>
      <p:bldP spid="120" grpId="0"/>
      <p:bldP spid="130" grpId="0"/>
      <p:bldP spid="131" grpId="0"/>
      <p:bldP spid="132" grpId="0"/>
      <p:bldP spid="133" grpId="0"/>
      <p:bldP spid="136" grpId="0"/>
      <p:bldP spid="139" grpId="0"/>
      <p:bldP spid="148" grpId="0"/>
      <p:bldP spid="141" grpId="0"/>
      <p:bldP spid="141" grpId="1"/>
      <p:bldP spid="142" grpId="0"/>
      <p:bldP spid="142" grpId="1"/>
      <p:bldP spid="143" grpId="0"/>
      <p:bldP spid="143" grpId="1"/>
      <p:bldP spid="108" grpId="0"/>
      <p:bldP spid="126" grpId="0"/>
      <p:bldP spid="127" grpId="0"/>
      <p:bldP spid="128" grpId="0"/>
      <p:bldP spid="129" grpId="0"/>
      <p:bldP spid="134" grpId="0"/>
      <p:bldP spid="1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6540" y="1696085"/>
            <a:ext cx="28577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[Length of the tangents </a:t>
            </a:r>
            <a:endParaRPr lang="en-US" altLang="en-US" sz="14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 drawn </a:t>
            </a: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from an  </a:t>
            </a: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external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 point </a:t>
            </a:r>
            <a:r>
              <a:rPr lang="en-US" altLang="en-US" sz="1400" b="1" dirty="0">
                <a:solidFill>
                  <a:srgbClr val="FF0000"/>
                </a:solidFill>
                <a:latin typeface="Bookman Old Style" pitchFamily="18" charset="0"/>
              </a:rPr>
              <a:t>to a circle are equal]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62298" y="2529437"/>
            <a:ext cx="1598394" cy="2512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807813" y="2834498"/>
            <a:ext cx="674570" cy="2512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39682">
            <a:off x="5448178" y="1073138"/>
            <a:ext cx="1944616" cy="1445097"/>
          </a:xfrm>
          <a:custGeom>
            <a:avLst/>
            <a:gdLst>
              <a:gd name="connsiteX0" fmla="*/ 0 w 1880507"/>
              <a:gd name="connsiteY0" fmla="*/ 846892 h 846892"/>
              <a:gd name="connsiteX1" fmla="*/ 925642 w 1880507"/>
              <a:gd name="connsiteY1" fmla="*/ 0 h 846892"/>
              <a:gd name="connsiteX2" fmla="*/ 1880507 w 1880507"/>
              <a:gd name="connsiteY2" fmla="*/ 846892 h 846892"/>
              <a:gd name="connsiteX3" fmla="*/ 0 w 1880507"/>
              <a:gd name="connsiteY3" fmla="*/ 846892 h 846892"/>
              <a:gd name="connsiteX0" fmla="*/ 0 w 1880507"/>
              <a:gd name="connsiteY0" fmla="*/ 1225892 h 1225892"/>
              <a:gd name="connsiteX1" fmla="*/ 1316701 w 1880507"/>
              <a:gd name="connsiteY1" fmla="*/ 0 h 1225892"/>
              <a:gd name="connsiteX2" fmla="*/ 1880507 w 1880507"/>
              <a:gd name="connsiteY2" fmla="*/ 1225892 h 1225892"/>
              <a:gd name="connsiteX3" fmla="*/ 0 w 1880507"/>
              <a:gd name="connsiteY3" fmla="*/ 1225892 h 1225892"/>
              <a:gd name="connsiteX0" fmla="*/ 0 w 1773171"/>
              <a:gd name="connsiteY0" fmla="*/ 1225892 h 1450956"/>
              <a:gd name="connsiteX1" fmla="*/ 1316701 w 1773171"/>
              <a:gd name="connsiteY1" fmla="*/ 0 h 1450956"/>
              <a:gd name="connsiteX2" fmla="*/ 1773171 w 1773171"/>
              <a:gd name="connsiteY2" fmla="*/ 1450956 h 1450956"/>
              <a:gd name="connsiteX3" fmla="*/ 0 w 1773171"/>
              <a:gd name="connsiteY3" fmla="*/ 1225892 h 1450956"/>
              <a:gd name="connsiteX0" fmla="*/ 0 w 1962977"/>
              <a:gd name="connsiteY0" fmla="*/ 1411270 h 1450956"/>
              <a:gd name="connsiteX1" fmla="*/ 1506507 w 1962977"/>
              <a:gd name="connsiteY1" fmla="*/ 0 h 1450956"/>
              <a:gd name="connsiteX2" fmla="*/ 1962977 w 1962977"/>
              <a:gd name="connsiteY2" fmla="*/ 1450956 h 1450956"/>
              <a:gd name="connsiteX3" fmla="*/ 0 w 1962977"/>
              <a:gd name="connsiteY3" fmla="*/ 1411270 h 1450956"/>
              <a:gd name="connsiteX0" fmla="*/ 0 w 1944616"/>
              <a:gd name="connsiteY0" fmla="*/ 1411270 h 1452012"/>
              <a:gd name="connsiteX1" fmla="*/ 1506507 w 1944616"/>
              <a:gd name="connsiteY1" fmla="*/ 0 h 1452012"/>
              <a:gd name="connsiteX2" fmla="*/ 1944616 w 1944616"/>
              <a:gd name="connsiteY2" fmla="*/ 1452012 h 1452012"/>
              <a:gd name="connsiteX3" fmla="*/ 0 w 1944616"/>
              <a:gd name="connsiteY3" fmla="*/ 1411270 h 1452012"/>
              <a:gd name="connsiteX0" fmla="*/ 0 w 1944616"/>
              <a:gd name="connsiteY0" fmla="*/ 1404355 h 1445097"/>
              <a:gd name="connsiteX1" fmla="*/ 1499320 w 1944616"/>
              <a:gd name="connsiteY1" fmla="*/ 0 h 1445097"/>
              <a:gd name="connsiteX2" fmla="*/ 1944616 w 1944616"/>
              <a:gd name="connsiteY2" fmla="*/ 1445097 h 1445097"/>
              <a:gd name="connsiteX3" fmla="*/ 0 w 1944616"/>
              <a:gd name="connsiteY3" fmla="*/ 1404355 h 144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616" h="1445097">
                <a:moveTo>
                  <a:pt x="0" y="1404355"/>
                </a:moveTo>
                <a:lnTo>
                  <a:pt x="1499320" y="0"/>
                </a:lnTo>
                <a:lnTo>
                  <a:pt x="1944616" y="1445097"/>
                </a:lnTo>
                <a:lnTo>
                  <a:pt x="0" y="140435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Arc 92"/>
          <p:cNvSpPr/>
          <p:nvPr/>
        </p:nvSpPr>
        <p:spPr>
          <a:xfrm rot="13425479">
            <a:off x="6875613" y="2493142"/>
            <a:ext cx="528027" cy="619676"/>
          </a:xfrm>
          <a:prstGeom prst="arc">
            <a:avLst>
              <a:gd name="adj1" fmla="val 20106485"/>
              <a:gd name="adj2" fmla="val 2841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Arc 38"/>
          <p:cNvSpPr>
            <a:spLocks/>
          </p:cNvSpPr>
          <p:nvPr/>
        </p:nvSpPr>
        <p:spPr bwMode="auto">
          <a:xfrm rot="17390662">
            <a:off x="6717024" y="2574238"/>
            <a:ext cx="889413" cy="745754"/>
          </a:xfrm>
          <a:prstGeom prst="arc">
            <a:avLst>
              <a:gd name="adj1" fmla="val 17397275"/>
              <a:gd name="adj2" fmla="val 2027969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12" name="Arc 111"/>
          <p:cNvSpPr/>
          <p:nvPr/>
        </p:nvSpPr>
        <p:spPr>
          <a:xfrm rot="9842329">
            <a:off x="6867883" y="1053591"/>
            <a:ext cx="550738" cy="465572"/>
          </a:xfrm>
          <a:prstGeom prst="arc">
            <a:avLst>
              <a:gd name="adj1" fmla="val 17067882"/>
              <a:gd name="adj2" fmla="val 2116776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Arc 38"/>
          <p:cNvSpPr>
            <a:spLocks/>
          </p:cNvSpPr>
          <p:nvPr/>
        </p:nvSpPr>
        <p:spPr bwMode="auto">
          <a:xfrm rot="9780841">
            <a:off x="6785207" y="775591"/>
            <a:ext cx="889413" cy="745754"/>
          </a:xfrm>
          <a:prstGeom prst="arc">
            <a:avLst>
              <a:gd name="adj1" fmla="val 17887476"/>
              <a:gd name="adj2" fmla="val 205012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4" name="Arc 3"/>
          <p:cNvSpPr/>
          <p:nvPr/>
        </p:nvSpPr>
        <p:spPr>
          <a:xfrm rot="7551885">
            <a:off x="6925477" y="1054696"/>
            <a:ext cx="457200" cy="506994"/>
          </a:xfrm>
          <a:prstGeom prst="arc">
            <a:avLst>
              <a:gd name="adj1" fmla="val 17802806"/>
              <a:gd name="adj2" fmla="val 196603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93167" y="652832"/>
            <a:ext cx="2763847" cy="2524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12784" y="397452"/>
            <a:ext cx="6406486" cy="2601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715529" y="3196318"/>
            <a:ext cx="1767156" cy="30405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Arc 38"/>
          <p:cNvSpPr>
            <a:spLocks/>
          </p:cNvSpPr>
          <p:nvPr/>
        </p:nvSpPr>
        <p:spPr bwMode="auto">
          <a:xfrm rot="5400000">
            <a:off x="5332010" y="1997891"/>
            <a:ext cx="239931" cy="297016"/>
          </a:xfrm>
          <a:custGeom>
            <a:avLst/>
            <a:gdLst>
              <a:gd name="T0" fmla="*/ 0 w 30684"/>
              <a:gd name="T1" fmla="*/ 2147483647 h 21600"/>
              <a:gd name="T2" fmla="*/ 2147483647 w 30684"/>
              <a:gd name="T3" fmla="*/ 2147483647 h 21600"/>
              <a:gd name="T4" fmla="*/ 2147483647 w 30684"/>
              <a:gd name="T5" fmla="*/ 2147483647 h 21600"/>
              <a:gd name="T6" fmla="*/ 0 60000 65536"/>
              <a:gd name="T7" fmla="*/ 0 60000 65536"/>
              <a:gd name="T8" fmla="*/ 0 60000 65536"/>
              <a:gd name="T9" fmla="*/ 0 w 30684"/>
              <a:gd name="T10" fmla="*/ 0 h 21600"/>
              <a:gd name="T11" fmla="*/ 30684 w 30684"/>
              <a:gd name="T12" fmla="*/ 21600 h 21600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3" fmla="*/ 19031 w 30685"/>
              <a:gd name="connsiteY3" fmla="*/ 35936 h 35936"/>
              <a:gd name="connsiteX4" fmla="*/ 0 w 30685"/>
              <a:gd name="connsiteY4" fmla="*/ 6122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3" fmla="*/ 19031 w 30685"/>
              <a:gd name="connsiteY3" fmla="*/ 35936 h 35936"/>
              <a:gd name="connsiteX4" fmla="*/ 0 w 30685"/>
              <a:gd name="connsiteY4" fmla="*/ 6122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3" fmla="*/ 19031 w 30685"/>
              <a:gd name="connsiteY3" fmla="*/ 35936 h 35936"/>
              <a:gd name="connsiteX4" fmla="*/ 0 w 30685"/>
              <a:gd name="connsiteY4" fmla="*/ 6122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0" fmla="*/ 0 w 30685"/>
              <a:gd name="connsiteY0" fmla="*/ 5187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3" fmla="*/ 19031 w 30685"/>
              <a:gd name="connsiteY3" fmla="*/ 35936 h 35936"/>
              <a:gd name="connsiteX4" fmla="*/ 0 w 30685"/>
              <a:gd name="connsiteY4" fmla="*/ 5187 h 35936"/>
              <a:gd name="connsiteX0" fmla="*/ 0 w 30685"/>
              <a:gd name="connsiteY0" fmla="*/ 6122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0" fmla="*/ 0 w 30685"/>
              <a:gd name="connsiteY0" fmla="*/ 5187 h 35936"/>
              <a:gd name="connsiteX1" fmla="*/ 15068 w 30685"/>
              <a:gd name="connsiteY1" fmla="*/ 0 h 35936"/>
              <a:gd name="connsiteX2" fmla="*/ 30685 w 30685"/>
              <a:gd name="connsiteY2" fmla="*/ 6677 h 35936"/>
              <a:gd name="connsiteX3" fmla="*/ 19031 w 30685"/>
              <a:gd name="connsiteY3" fmla="*/ 35936 h 35936"/>
              <a:gd name="connsiteX4" fmla="*/ 0 w 30685"/>
              <a:gd name="connsiteY4" fmla="*/ 5187 h 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5" h="35936" fill="none" extrusionOk="0">
                <a:moveTo>
                  <a:pt x="0" y="6122"/>
                </a:moveTo>
                <a:cubicBezTo>
                  <a:pt x="4033" y="2196"/>
                  <a:pt x="9439" y="0"/>
                  <a:pt x="15068" y="0"/>
                </a:cubicBezTo>
                <a:cubicBezTo>
                  <a:pt x="20967" y="0"/>
                  <a:pt x="26609" y="2412"/>
                  <a:pt x="30685" y="6677"/>
                </a:cubicBezTo>
              </a:path>
              <a:path w="30685" h="35936" stroke="0" extrusionOk="0">
                <a:moveTo>
                  <a:pt x="0" y="5187"/>
                </a:moveTo>
                <a:cubicBezTo>
                  <a:pt x="4033" y="1261"/>
                  <a:pt x="9439" y="0"/>
                  <a:pt x="15068" y="0"/>
                </a:cubicBezTo>
                <a:cubicBezTo>
                  <a:pt x="20967" y="0"/>
                  <a:pt x="26609" y="2412"/>
                  <a:pt x="30685" y="6677"/>
                </a:cubicBezTo>
                <a:cubicBezTo>
                  <a:pt x="25479" y="11651"/>
                  <a:pt x="19193" y="35636"/>
                  <a:pt x="19031" y="35936"/>
                </a:cubicBezTo>
                <a:cubicBezTo>
                  <a:pt x="14008" y="30777"/>
                  <a:pt x="5023" y="11281"/>
                  <a:pt x="0" y="5187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918843"/>
            <a:ext cx="3500348" cy="2194750"/>
            <a:chOff x="4800600" y="918843"/>
            <a:chExt cx="3500348" cy="2194750"/>
          </a:xfrm>
        </p:grpSpPr>
        <p:sp>
          <p:nvSpPr>
            <p:cNvPr id="72" name="Oval 7"/>
            <p:cNvSpPr>
              <a:spLocks noChangeArrowheads="1"/>
            </p:cNvSpPr>
            <p:nvPr/>
          </p:nvSpPr>
          <p:spPr bwMode="auto">
            <a:xfrm rot="5400000">
              <a:off x="6652809" y="1213225"/>
              <a:ext cx="1648139" cy="16481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00600" y="918843"/>
              <a:ext cx="3048001" cy="2194750"/>
              <a:chOff x="4800600" y="918843"/>
              <a:chExt cx="3048001" cy="2194750"/>
            </a:xfrm>
          </p:grpSpPr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 rot="5400000" flipH="1" flipV="1">
                <a:off x="5948385" y="272971"/>
                <a:ext cx="1224934" cy="25609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0" name="Oval 14"/>
              <p:cNvSpPr>
                <a:spLocks noChangeArrowheads="1"/>
              </p:cNvSpPr>
              <p:nvPr/>
            </p:nvSpPr>
            <p:spPr bwMode="auto">
              <a:xfrm rot="5400000">
                <a:off x="7426411" y="1980859"/>
                <a:ext cx="110639" cy="1106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 rot="5340000" flipH="1">
                <a:off x="6943346" y="1499169"/>
                <a:ext cx="754392" cy="3128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4800600" y="1905509"/>
                <a:ext cx="57990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T</a:t>
                </a:r>
              </a:p>
            </p:txBody>
          </p:sp>
          <p:sp>
            <p:nvSpPr>
              <p:cNvPr id="75" name="Text Box 23"/>
              <p:cNvSpPr txBox="1">
                <a:spLocks noChangeArrowheads="1"/>
              </p:cNvSpPr>
              <p:nvPr/>
            </p:nvSpPr>
            <p:spPr bwMode="auto">
              <a:xfrm>
                <a:off x="7501760" y="1846377"/>
                <a:ext cx="339546" cy="406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</a:p>
            </p:txBody>
          </p:sp>
          <p:sp>
            <p:nvSpPr>
              <p:cNvPr id="80" name="Text Box 23"/>
              <p:cNvSpPr txBox="1">
                <a:spLocks noChangeArrowheads="1"/>
              </p:cNvSpPr>
              <p:nvPr/>
            </p:nvSpPr>
            <p:spPr bwMode="auto">
              <a:xfrm>
                <a:off x="6943033" y="918843"/>
                <a:ext cx="3395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</a:p>
            </p:txBody>
          </p:sp>
          <p:sp>
            <p:nvSpPr>
              <p:cNvPr id="81" name="Text Box 23"/>
              <p:cNvSpPr txBox="1">
                <a:spLocks noChangeArrowheads="1"/>
              </p:cNvSpPr>
              <p:nvPr/>
            </p:nvSpPr>
            <p:spPr bwMode="auto">
              <a:xfrm>
                <a:off x="6934200" y="2775039"/>
                <a:ext cx="3395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</a:p>
            </p:txBody>
          </p:sp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 rot="5400000">
                <a:off x="5242245" y="2108666"/>
                <a:ext cx="110639" cy="1106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7143760" y="1292066"/>
                <a:ext cx="0" cy="15087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 rot="5400000" flipV="1">
                <a:off x="6132971" y="1313319"/>
                <a:ext cx="863055" cy="25682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78" name="Rounded Rectangle 77"/>
          <p:cNvSpPr/>
          <p:nvPr/>
        </p:nvSpPr>
        <p:spPr>
          <a:xfrm>
            <a:off x="803949" y="896899"/>
            <a:ext cx="2904831" cy="2601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03459" y="672673"/>
            <a:ext cx="2736482" cy="2149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855006" y="425599"/>
            <a:ext cx="2364264" cy="2149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12784" y="420024"/>
            <a:ext cx="3748330" cy="2149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85800" y="1199350"/>
            <a:ext cx="929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62000" y="1470396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PTQ, 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564244" y="2786902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1570" y="2467962"/>
            <a:ext cx="1844570" cy="352520"/>
            <a:chOff x="701570" y="2467962"/>
            <a:chExt cx="1844570" cy="352520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701570" y="2467962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TPQ</a:t>
              </a: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631740" y="2481928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TQP</a:t>
              </a: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1387853" y="2467962"/>
              <a:ext cx="328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74830" y="1769151"/>
            <a:ext cx="1344525" cy="338554"/>
            <a:chOff x="974830" y="1769151"/>
            <a:chExt cx="1344525" cy="338554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974830" y="1769151"/>
              <a:ext cx="5655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PT</a:t>
              </a:r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1382900" y="1769151"/>
              <a:ext cx="314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1607702" y="1769151"/>
              <a:ext cx="711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TQ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540" y="2786902"/>
            <a:ext cx="2977060" cy="338554"/>
            <a:chOff x="680540" y="2786902"/>
            <a:chExt cx="2977060" cy="338554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676400" y="2786902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TPQ</a:t>
              </a:r>
            </a:p>
          </p:txBody>
        </p: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2743200" y="2786902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TQP</a:t>
              </a:r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488803" y="2786902"/>
              <a:ext cx="328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680540" y="2786902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PTQ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1440393" y="2786902"/>
              <a:ext cx="328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3564244" y="3174179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676400" y="3174179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743200" y="3174179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488803" y="3174179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680540" y="3166497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440393" y="3174179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564244" y="3553699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605356" y="3553699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462356" y="3553699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274759" y="3553699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564244" y="3875277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4700509" y="3875277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773132" y="3875277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4452104" y="3875277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 rot="5400000">
            <a:off x="6657661" y="1212109"/>
            <a:ext cx="1648139" cy="1648139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09225" y="1672171"/>
            <a:ext cx="125950" cy="15765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109225" y="2408088"/>
            <a:ext cx="125950" cy="139898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e 12"/>
          <p:cNvSpPr>
            <a:spLocks noChangeShapeType="1"/>
          </p:cNvSpPr>
          <p:nvPr/>
        </p:nvSpPr>
        <p:spPr bwMode="auto">
          <a:xfrm rot="5400000" flipH="1" flipV="1">
            <a:off x="5947657" y="266494"/>
            <a:ext cx="1224934" cy="256091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 rot="5400000" flipV="1">
            <a:off x="6134271" y="1312329"/>
            <a:ext cx="863055" cy="256820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4793930" y="1908214"/>
            <a:ext cx="579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T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2126930" y="1213686"/>
            <a:ext cx="3359470" cy="754005"/>
            <a:chOff x="7267524" y="4026144"/>
            <a:chExt cx="2362316" cy="754292"/>
          </a:xfrm>
        </p:grpSpPr>
        <p:sp>
          <p:nvSpPr>
            <p:cNvPr id="95" name="Rounded Rectangle 94"/>
            <p:cNvSpPr/>
            <p:nvPr/>
          </p:nvSpPr>
          <p:spPr>
            <a:xfrm>
              <a:off x="7267524" y="4026144"/>
              <a:ext cx="2362316" cy="75429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173"/>
            <p:cNvSpPr txBox="1">
              <a:spLocks noChangeArrowheads="1"/>
            </p:cNvSpPr>
            <p:nvPr/>
          </p:nvSpPr>
          <p:spPr bwMode="auto">
            <a:xfrm>
              <a:off x="7324018" y="4084558"/>
              <a:ext cx="2257089" cy="584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We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know, sum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of all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angles of a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triangle is 180</a:t>
              </a:r>
              <a:r>
                <a:rPr lang="en-US" alt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0</a:t>
              </a:r>
            </a:p>
          </p:txBody>
        </p:sp>
      </p:grpSp>
      <p:sp>
        <p:nvSpPr>
          <p:cNvPr id="83" name="Curved Up Arrow 82"/>
          <p:cNvSpPr/>
          <p:nvPr/>
        </p:nvSpPr>
        <p:spPr>
          <a:xfrm flipV="1">
            <a:off x="2421383" y="3264072"/>
            <a:ext cx="1816358" cy="310235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443598" y="1994605"/>
            <a:ext cx="77976" cy="845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4" name="Arc 38"/>
          <p:cNvSpPr>
            <a:spLocks/>
          </p:cNvSpPr>
          <p:nvPr/>
        </p:nvSpPr>
        <p:spPr bwMode="auto">
          <a:xfrm rot="7580329">
            <a:off x="6943995" y="1041009"/>
            <a:ext cx="456409" cy="509359"/>
          </a:xfrm>
          <a:prstGeom prst="arc">
            <a:avLst>
              <a:gd name="adj1" fmla="val 17974155"/>
              <a:gd name="adj2" fmla="val 198352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983819" y="913462"/>
            <a:ext cx="684842" cy="2149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81000" y="361950"/>
            <a:ext cx="73669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fontAlgn="base">
              <a:spcBef>
                <a:spcPts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Two tangents TP and TQ are drawn to a circle with centre O </a:t>
            </a:r>
          </a:p>
          <a:p>
            <a:pPr marL="339725" indent="-339725"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from an external point T.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Prove that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PTQ = 2</a:t>
            </a:r>
            <a:r>
              <a:rPr lang="en-US" altLang="en-US" sz="1600" b="1" dirty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OPQ </a:t>
            </a:r>
          </a:p>
        </p:txBody>
      </p: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2599107" y="1297712"/>
            <a:ext cx="2006729" cy="514995"/>
            <a:chOff x="7674033" y="4050607"/>
            <a:chExt cx="1541623" cy="515190"/>
          </a:xfrm>
        </p:grpSpPr>
        <p:sp>
          <p:nvSpPr>
            <p:cNvPr id="108" name="Rounded Rectangle 107"/>
            <p:cNvSpPr/>
            <p:nvPr/>
          </p:nvSpPr>
          <p:spPr>
            <a:xfrm>
              <a:off x="7722992" y="4050607"/>
              <a:ext cx="1466814" cy="51519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9" name="TextBox 173"/>
            <p:cNvSpPr txBox="1">
              <a:spLocks noChangeArrowheads="1"/>
            </p:cNvSpPr>
            <p:nvPr/>
          </p:nvSpPr>
          <p:spPr bwMode="auto">
            <a:xfrm>
              <a:off x="7674033" y="4114718"/>
              <a:ext cx="1541623" cy="3386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PTQ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0" name="Line 12"/>
          <p:cNvSpPr>
            <a:spLocks noChangeShapeType="1"/>
          </p:cNvSpPr>
          <p:nvPr/>
        </p:nvSpPr>
        <p:spPr bwMode="auto">
          <a:xfrm rot="5400000" flipH="1" flipV="1">
            <a:off x="5782510" y="765482"/>
            <a:ext cx="894379" cy="187221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 rot="5400000" flipV="1">
            <a:off x="5896303" y="1538092"/>
            <a:ext cx="633306" cy="188509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4360873" y="2796555"/>
            <a:ext cx="22594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[Angle sum property]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2349649" y="2483689"/>
            <a:ext cx="712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latin typeface="Bookman Old Style" pitchFamily="18" charset="0"/>
              </a:rPr>
              <a:t>…(</a:t>
            </a:r>
            <a:r>
              <a:rPr lang="en-US" altLang="en-US" sz="1400" b="1" dirty="0" err="1" smtClean="0">
                <a:latin typeface="Bookman Old Style" pitchFamily="18" charset="0"/>
              </a:rPr>
              <a:t>i</a:t>
            </a:r>
            <a:r>
              <a:rPr lang="en-US" altLang="en-US" sz="1400" b="1" dirty="0" smtClean="0">
                <a:latin typeface="Bookman Old Style" pitchFamily="18" charset="0"/>
              </a:rPr>
              <a:t>)</a:t>
            </a:r>
            <a:endParaRPr lang="en-US" altLang="en-US" sz="1400" b="1" baseline="30000" dirty="0" smtClean="0">
              <a:latin typeface="Bookman Old Style" pitchFamily="18" charset="0"/>
            </a:endParaRPr>
          </a:p>
        </p:txBody>
      </p: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4360873" y="3178141"/>
            <a:ext cx="10465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)]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5555272" y="3875277"/>
            <a:ext cx="712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…(ii)</a:t>
            </a:r>
            <a:endParaRPr lang="en-US" altLang="en-US" sz="1400" b="1" baseline="30000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327906" y="3166497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327906" y="3553699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4" name="Text Box 4"/>
          <p:cNvSpPr txBox="1">
            <a:spLocks noChangeArrowheads="1"/>
          </p:cNvSpPr>
          <p:nvPr/>
        </p:nvSpPr>
        <p:spPr bwMode="auto">
          <a:xfrm>
            <a:off x="327906" y="3875277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909577" y="2483689"/>
            <a:ext cx="3643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[Angles opposite to equal sides]</a:t>
            </a:r>
            <a:endParaRPr lang="en-US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301271" y="2467962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2" name="Arc 38"/>
          <p:cNvSpPr>
            <a:spLocks/>
          </p:cNvSpPr>
          <p:nvPr/>
        </p:nvSpPr>
        <p:spPr bwMode="auto">
          <a:xfrm rot="5400000">
            <a:off x="5432141" y="2087578"/>
            <a:ext cx="219369" cy="110851"/>
          </a:xfrm>
          <a:custGeom>
            <a:avLst/>
            <a:gdLst>
              <a:gd name="T0" fmla="*/ 0 w 30684"/>
              <a:gd name="T1" fmla="*/ 2147483647 h 21600"/>
              <a:gd name="T2" fmla="*/ 2147483647 w 30684"/>
              <a:gd name="T3" fmla="*/ 2147483647 h 21600"/>
              <a:gd name="T4" fmla="*/ 2147483647 w 30684"/>
              <a:gd name="T5" fmla="*/ 2147483647 h 21600"/>
              <a:gd name="T6" fmla="*/ 0 60000 65536"/>
              <a:gd name="T7" fmla="*/ 0 60000 65536"/>
              <a:gd name="T8" fmla="*/ 0 60000 65536"/>
              <a:gd name="T9" fmla="*/ 0 w 30684"/>
              <a:gd name="T10" fmla="*/ 0 h 21600"/>
              <a:gd name="T11" fmla="*/ 30684 w 306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84" h="21600" fill="none" extrusionOk="0">
                <a:moveTo>
                  <a:pt x="-1" y="6122"/>
                </a:moveTo>
                <a:cubicBezTo>
                  <a:pt x="4032" y="2196"/>
                  <a:pt x="9438" y="0"/>
                  <a:pt x="15067" y="0"/>
                </a:cubicBezTo>
                <a:cubicBezTo>
                  <a:pt x="20966" y="0"/>
                  <a:pt x="26608" y="2412"/>
                  <a:pt x="30684" y="6677"/>
                </a:cubicBezTo>
              </a:path>
              <a:path w="30684" h="21600" stroke="0" extrusionOk="0">
                <a:moveTo>
                  <a:pt x="-1" y="6122"/>
                </a:moveTo>
                <a:cubicBezTo>
                  <a:pt x="4032" y="2196"/>
                  <a:pt x="9438" y="0"/>
                  <a:pt x="15067" y="0"/>
                </a:cubicBezTo>
                <a:cubicBezTo>
                  <a:pt x="20966" y="0"/>
                  <a:pt x="26608" y="2412"/>
                  <a:pt x="30684" y="6677"/>
                </a:cubicBezTo>
                <a:lnTo>
                  <a:pt x="15067" y="21600"/>
                </a:lnTo>
                <a:lnTo>
                  <a:pt x="-1" y="612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3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4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10" grpId="1" animBg="1"/>
      <p:bldP spid="93" grpId="0" animBg="1"/>
      <p:bldP spid="93" grpId="1" animBg="1"/>
      <p:bldP spid="93" grpId="2" animBg="1"/>
      <p:bldP spid="93" grpId="3" animBg="1"/>
      <p:bldP spid="93" grpId="4" animBg="1"/>
      <p:bldP spid="93" grpId="5" animBg="1"/>
      <p:bldP spid="114" grpId="0" animBg="1"/>
      <p:bldP spid="114" grpId="1" animBg="1"/>
      <p:bldP spid="112" grpId="0" animBg="1"/>
      <p:bldP spid="112" grpId="1" animBg="1"/>
      <p:bldP spid="112" grpId="2" animBg="1"/>
      <p:bldP spid="112" grpId="3" animBg="1"/>
      <p:bldP spid="112" grpId="4" animBg="1"/>
      <p:bldP spid="112" grpId="5" animBg="1"/>
      <p:bldP spid="113" grpId="0" animBg="1"/>
      <p:bldP spid="113" grpId="1" animBg="1"/>
      <p:bldP spid="4" grpId="0" animBg="1"/>
      <p:bldP spid="4" grpId="1" animBg="1"/>
      <p:bldP spid="4" grpId="2" animBg="1"/>
      <p:bldP spid="101" grpId="0" animBg="1"/>
      <p:bldP spid="100" grpId="0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4" grpId="6" animBg="1"/>
      <p:bldP spid="84" grpId="7" animBg="1"/>
      <p:bldP spid="84" grpId="8" animBg="1"/>
      <p:bldP spid="77" grpId="0" animBg="1"/>
      <p:bldP spid="68" grpId="0" animBg="1"/>
      <p:bldP spid="58" grpId="0" animBg="1"/>
      <p:bldP spid="67" grpId="0" animBg="1"/>
      <p:bldP spid="67" grpId="1" animBg="1"/>
      <p:bldP spid="59" grpId="0" animBg="1"/>
      <p:bldP spid="59" grpId="1" animBg="1"/>
      <p:bldP spid="66" grpId="0" animBg="1"/>
      <p:bldP spid="66" grpId="1" animBg="1"/>
      <p:bldP spid="79" grpId="0"/>
      <p:bldP spid="79" grpId="1"/>
      <p:bldP spid="79" grpId="2"/>
      <p:bldP spid="83" grpId="0" animBg="1"/>
      <p:bldP spid="83" grpId="1" animBg="1"/>
      <p:bldP spid="102" grpId="0" animBg="1"/>
      <p:bldP spid="102" grpId="1" animBg="1"/>
      <p:bldP spid="102" grpId="2" animBg="1"/>
      <p:bldP spid="104" grpId="0" animBg="1"/>
      <p:bldP spid="104" grpId="1" animBg="1"/>
      <p:bldP spid="106" grpId="0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87" grpId="0" build="p"/>
      <p:bldP spid="92" grpId="0" animBg="1"/>
      <p:bldP spid="9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546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Theorem – Radius is perpendicular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37"/>
          <p:cNvSpPr>
            <a:spLocks noChangeArrowheads="1"/>
          </p:cNvSpPr>
          <p:nvPr/>
        </p:nvSpPr>
        <p:spPr bwMode="auto">
          <a:xfrm>
            <a:off x="4496281" y="3863540"/>
            <a:ext cx="21565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[From (ii) and (iii)]</a:t>
            </a:r>
            <a:endParaRPr lang="en-US" altLang="en-US" sz="1400" b="1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2593237" y="2309396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1766491" y="2309396"/>
            <a:ext cx="976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764469" y="230939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OPQ</a:t>
            </a: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9953" y="2309396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697114" y="1501160"/>
            <a:ext cx="1514744" cy="2838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909643" y="1986741"/>
            <a:ext cx="729054" cy="2838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Arc 120"/>
          <p:cNvSpPr/>
          <p:nvPr/>
        </p:nvSpPr>
        <p:spPr>
          <a:xfrm rot="9842329">
            <a:off x="6872645" y="1057229"/>
            <a:ext cx="550738" cy="465572"/>
          </a:xfrm>
          <a:prstGeom prst="arc">
            <a:avLst>
              <a:gd name="adj1" fmla="val 17067882"/>
              <a:gd name="adj2" fmla="val 2116776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18966725">
            <a:off x="7054296" y="1289065"/>
            <a:ext cx="127046" cy="170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Arc 108"/>
          <p:cNvSpPr/>
          <p:nvPr/>
        </p:nvSpPr>
        <p:spPr>
          <a:xfrm rot="7551885">
            <a:off x="6925477" y="1054696"/>
            <a:ext cx="457200" cy="506994"/>
          </a:xfrm>
          <a:prstGeom prst="arc">
            <a:avLst>
              <a:gd name="adj1" fmla="val 17802806"/>
              <a:gd name="adj2" fmla="val 1966038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03949" y="896899"/>
            <a:ext cx="2904831" cy="2601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200150"/>
            <a:ext cx="929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1473826"/>
            <a:ext cx="1981200" cy="352520"/>
            <a:chOff x="685800" y="1473826"/>
            <a:chExt cx="1981200" cy="35252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85800" y="147382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OPT</a:t>
              </a: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752600" y="1487792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90</a:t>
              </a:r>
              <a:r>
                <a:rPr lang="en-US" altLang="en-US" sz="16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498203" y="1473826"/>
              <a:ext cx="328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90768" y="195286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</a:t>
            </a:r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OPT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98655" y="1952860"/>
            <a:ext cx="976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2000" y="195286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OPQ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529953" y="1952860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590768" y="2690396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493575" y="2690396"/>
            <a:ext cx="976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371600" y="269039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OPQ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97863" y="2690396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903802" y="878416"/>
            <a:ext cx="2764185" cy="33095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801559" y="3833396"/>
            <a:ext cx="10453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2590768" y="3833396"/>
            <a:ext cx="54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2846179" y="3833396"/>
            <a:ext cx="11664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prstClr val="black"/>
                </a:solidFill>
                <a:latin typeface="Symbol" pitchFamily="18" charset="2"/>
              </a:rPr>
              <a:t> Ð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OPQ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905917" y="3218848"/>
            <a:ext cx="1643603" cy="3435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640359" y="3222340"/>
            <a:ext cx="1142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OPQ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353113" y="3387055"/>
            <a:ext cx="3682386" cy="750367"/>
            <a:chOff x="1134156" y="4121138"/>
            <a:chExt cx="2105571" cy="425615"/>
          </a:xfrm>
        </p:grpSpPr>
        <p:sp>
          <p:nvSpPr>
            <p:cNvPr id="66" name="Rounded Rectangle 65"/>
            <p:cNvSpPr/>
            <p:nvPr/>
          </p:nvSpPr>
          <p:spPr bwMode="auto">
            <a:xfrm>
              <a:off x="1139444" y="4121138"/>
              <a:ext cx="2100283" cy="4256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173"/>
            <p:cNvSpPr txBox="1">
              <a:spLocks noChangeArrowheads="1"/>
            </p:cNvSpPr>
            <p:nvPr/>
          </p:nvSpPr>
          <p:spPr bwMode="auto">
            <a:xfrm>
              <a:off x="1134156" y="4153749"/>
              <a:ext cx="2063517" cy="33168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OPT is made up of two angles  </a:t>
              </a:r>
            </a:p>
          </p:txBody>
        </p:sp>
      </p:grpSp>
      <p:sp>
        <p:nvSpPr>
          <p:cNvPr id="68" name="TextBox 173"/>
          <p:cNvSpPr txBox="1">
            <a:spLocks noChangeArrowheads="1"/>
          </p:cNvSpPr>
          <p:nvPr/>
        </p:nvSpPr>
        <p:spPr bwMode="auto">
          <a:xfrm>
            <a:off x="1917546" y="3736960"/>
            <a:ext cx="165380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i.e. </a:t>
            </a:r>
            <a:r>
              <a:rPr lang="en-US" altLang="en-US" sz="1600" b="1" dirty="0" smtClean="0">
                <a:solidFill>
                  <a:srgbClr val="FFFF00"/>
                </a:solidFill>
                <a:latin typeface="Symbol" pitchFamily="18" charset="2"/>
              </a:rPr>
              <a:t></a:t>
            </a:r>
            <a:r>
              <a:rPr lang="en-US" altLang="en-US" sz="1600" b="1" dirty="0">
                <a:solidFill>
                  <a:srgbClr val="FFFF00"/>
                </a:solidFill>
                <a:latin typeface="Bookman Old Style" pitchFamily="18" charset="0"/>
              </a:rPr>
              <a:t>OPQ 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and</a:t>
            </a:r>
          </a:p>
        </p:txBody>
      </p:sp>
      <p:sp>
        <p:nvSpPr>
          <p:cNvPr id="69" name="TextBox 173"/>
          <p:cNvSpPr txBox="1">
            <a:spLocks noChangeArrowheads="1"/>
          </p:cNvSpPr>
          <p:nvPr/>
        </p:nvSpPr>
        <p:spPr bwMode="auto">
          <a:xfrm>
            <a:off x="3470299" y="3736960"/>
            <a:ext cx="90206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TPQ</a:t>
            </a:r>
            <a:endParaRPr lang="en-US" alt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47759" y="882025"/>
            <a:ext cx="1424441" cy="31855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63291" y="887062"/>
            <a:ext cx="2846275" cy="307777"/>
            <a:chOff x="583640" y="3909596"/>
            <a:chExt cx="2846275" cy="307777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1222624" y="3909596"/>
              <a:ext cx="1295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= 180</a:t>
              </a:r>
              <a:r>
                <a:rPr lang="en-US" altLang="en-US" sz="1400" b="1" baseline="30000" dirty="0" smtClean="0">
                  <a:solidFill>
                    <a:srgbClr val="0000FF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2079752" y="3909596"/>
              <a:ext cx="13501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r>
                <a:rPr lang="en-US" altLang="en-US" sz="1400" b="1" dirty="0" smtClean="0">
                  <a:solidFill>
                    <a:srgbClr val="0000FF"/>
                  </a:solidFill>
                  <a:latin typeface="Symbol" pitchFamily="18" charset="2"/>
                </a:rPr>
                <a:t>Ð</a:t>
              </a:r>
              <a:r>
                <a:rPr lang="en-US" alt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TPQ …(ii)</a:t>
              </a: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583640" y="3909596"/>
              <a:ext cx="914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FF"/>
                  </a:solidFill>
                  <a:latin typeface="Symbol" pitchFamily="18" charset="2"/>
                </a:rPr>
                <a:t>Ð</a:t>
              </a:r>
              <a:r>
                <a:rPr lang="en-US" alt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PTQ</a:t>
              </a: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910745" y="3909596"/>
              <a:ext cx="3286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ts val="4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–</a:t>
              </a:r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90768" y="322234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634926" y="3222340"/>
            <a:ext cx="976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TPQ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38323" y="3222340"/>
            <a:ext cx="32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00600" y="918843"/>
            <a:ext cx="3500348" cy="2194750"/>
            <a:chOff x="4800600" y="918843"/>
            <a:chExt cx="3500348" cy="2194750"/>
          </a:xfrm>
        </p:grpSpPr>
        <p:grpSp>
          <p:nvGrpSpPr>
            <p:cNvPr id="82" name="Group 81"/>
            <p:cNvGrpSpPr/>
            <p:nvPr/>
          </p:nvGrpSpPr>
          <p:grpSpPr>
            <a:xfrm>
              <a:off x="4800600" y="918843"/>
              <a:ext cx="3500348" cy="2194750"/>
              <a:chOff x="4800600" y="918843"/>
              <a:chExt cx="3500348" cy="2194750"/>
            </a:xfrm>
          </p:grpSpPr>
          <p:sp>
            <p:nvSpPr>
              <p:cNvPr id="83" name="Oval 7"/>
              <p:cNvSpPr>
                <a:spLocks noChangeArrowheads="1"/>
              </p:cNvSpPr>
              <p:nvPr/>
            </p:nvSpPr>
            <p:spPr bwMode="auto">
              <a:xfrm rot="5400000">
                <a:off x="6652809" y="1213225"/>
                <a:ext cx="1648139" cy="16481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4800600" y="918843"/>
                <a:ext cx="3048001" cy="2194750"/>
                <a:chOff x="4800600" y="918843"/>
                <a:chExt cx="3048001" cy="2194750"/>
              </a:xfrm>
            </p:grpSpPr>
            <p:sp>
              <p:nvSpPr>
                <p:cNvPr id="85" name="Line 12"/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5948385" y="272971"/>
                  <a:ext cx="1224934" cy="25609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smtClean="0">
                    <a:solidFill>
                      <a:srgbClr val="FFFFFF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86" name="Oval 14"/>
                <p:cNvSpPr>
                  <a:spLocks noChangeArrowheads="1"/>
                </p:cNvSpPr>
                <p:nvPr/>
              </p:nvSpPr>
              <p:spPr bwMode="auto">
                <a:xfrm rot="5400000">
                  <a:off x="7426411" y="1980859"/>
                  <a:ext cx="110639" cy="1106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2000" smtClean="0">
                    <a:solidFill>
                      <a:srgbClr val="FFFFFF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87" name="Line 15"/>
                <p:cNvSpPr>
                  <a:spLocks noChangeShapeType="1"/>
                </p:cNvSpPr>
                <p:nvPr/>
              </p:nvSpPr>
              <p:spPr bwMode="auto">
                <a:xfrm rot="5340000" flipH="1">
                  <a:off x="6943346" y="1499169"/>
                  <a:ext cx="754392" cy="3128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smtClean="0">
                    <a:solidFill>
                      <a:srgbClr val="FFFFFF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00600" y="1905509"/>
                  <a:ext cx="57990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T</a:t>
                  </a:r>
                </a:p>
              </p:txBody>
            </p:sp>
            <p:sp>
              <p:nvSpPr>
                <p:cNvPr id="8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501760" y="1846377"/>
                  <a:ext cx="339546" cy="406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</a:p>
              </p:txBody>
            </p:sp>
            <p:sp>
              <p:nvSpPr>
                <p:cNvPr id="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943033" y="918843"/>
                  <a:ext cx="33954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</a:p>
              </p:txBody>
            </p:sp>
            <p:sp>
              <p:nvSpPr>
                <p:cNvPr id="9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934200" y="2775039"/>
                  <a:ext cx="33954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 b="1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Q</a:t>
                  </a:r>
                </a:p>
              </p:txBody>
            </p:sp>
            <p:sp>
              <p:nvSpPr>
                <p:cNvPr id="93" name="Oval 9"/>
                <p:cNvSpPr>
                  <a:spLocks noChangeArrowheads="1"/>
                </p:cNvSpPr>
                <p:nvPr/>
              </p:nvSpPr>
              <p:spPr bwMode="auto">
                <a:xfrm rot="5400000">
                  <a:off x="5242245" y="2108666"/>
                  <a:ext cx="110639" cy="1106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2000" smtClean="0">
                    <a:solidFill>
                      <a:srgbClr val="FFFFFF"/>
                    </a:solidFill>
                    <a:latin typeface="Arial Rounded MT Bold" pitchFamily="34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7143760" y="1292066"/>
                  <a:ext cx="0" cy="15087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Line 1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132971" y="1313319"/>
                  <a:ext cx="863055" cy="25682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smtClean="0">
                    <a:solidFill>
                      <a:srgbClr val="FFFFFF"/>
                    </a:solidFill>
                    <a:latin typeface="Arial Rounded MT Bold" pitchFamily="34" charset="0"/>
                  </a:endParaRPr>
                </a:p>
              </p:txBody>
            </p:sp>
          </p:grpSp>
        </p:grpSp>
        <p:cxnSp>
          <p:nvCxnSpPr>
            <p:cNvPr id="96" name="Straight Connector 95"/>
            <p:cNvCxnSpPr/>
            <p:nvPr/>
          </p:nvCxnSpPr>
          <p:spPr>
            <a:xfrm>
              <a:off x="6109225" y="1672171"/>
              <a:ext cx="125950" cy="1576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109225" y="2408088"/>
              <a:ext cx="125950" cy="13989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ounded Rectangle 104"/>
          <p:cNvSpPr/>
          <p:nvPr/>
        </p:nvSpPr>
        <p:spPr>
          <a:xfrm>
            <a:off x="2825060" y="894713"/>
            <a:ext cx="845315" cy="23412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361950"/>
            <a:ext cx="73669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fontAlgn="base">
              <a:spcBef>
                <a:spcPts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Two tangents TP and TQ are drawn to a circle with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 from an external point T.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Prove that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PTQ = 2</a:t>
            </a:r>
            <a:r>
              <a:rPr lang="en-US" altLang="en-US" sz="1600" b="1" dirty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OPQ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93591" y="1250667"/>
            <a:ext cx="2176563" cy="898113"/>
            <a:chOff x="5293591" y="1250667"/>
            <a:chExt cx="2176563" cy="898113"/>
          </a:xfrm>
        </p:grpSpPr>
        <p:sp>
          <p:nvSpPr>
            <p:cNvPr id="110" name="Line 15"/>
            <p:cNvSpPr>
              <a:spLocks noChangeShapeType="1"/>
            </p:cNvSpPr>
            <p:nvPr/>
          </p:nvSpPr>
          <p:spPr bwMode="auto">
            <a:xfrm rot="5340000" flipH="1">
              <a:off x="6936509" y="1471414"/>
              <a:ext cx="754392" cy="3128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11" name="Line 12"/>
            <p:cNvSpPr>
              <a:spLocks noChangeShapeType="1"/>
            </p:cNvSpPr>
            <p:nvPr/>
          </p:nvSpPr>
          <p:spPr bwMode="auto">
            <a:xfrm rot="5400000" flipH="1" flipV="1">
              <a:off x="5782510" y="765482"/>
              <a:ext cx="894379" cy="18722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97269" y="1339302"/>
            <a:ext cx="208471" cy="151642"/>
            <a:chOff x="6996879" y="1379951"/>
            <a:chExt cx="229318" cy="12532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996879" y="1379951"/>
              <a:ext cx="155045" cy="119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>
              <a:off x="7141070" y="1420132"/>
              <a:ext cx="96270" cy="7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73"/>
          <p:cNvSpPr txBox="1">
            <a:spLocks noChangeArrowheads="1"/>
          </p:cNvSpPr>
          <p:nvPr/>
        </p:nvSpPr>
        <p:spPr bwMode="auto">
          <a:xfrm>
            <a:off x="2306504" y="1485791"/>
            <a:ext cx="3132510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 tangent] </a:t>
            </a:r>
            <a:endParaRPr lang="en-US" alt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4" name="Rectangle 37"/>
          <p:cNvSpPr>
            <a:spLocks noChangeArrowheads="1"/>
          </p:cNvSpPr>
          <p:nvPr/>
        </p:nvSpPr>
        <p:spPr bwMode="auto">
          <a:xfrm>
            <a:off x="4514531" y="3253117"/>
            <a:ext cx="11664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latin typeface="Bookman Old Style" pitchFamily="18" charset="0"/>
              </a:rPr>
              <a:t>…(iii)</a:t>
            </a:r>
            <a:endParaRPr lang="en-US" altLang="en-US" sz="1400" b="1" baseline="30000" dirty="0">
              <a:latin typeface="Bookman Old Style" pitchFamily="18" charset="0"/>
            </a:endParaRPr>
          </a:p>
        </p:txBody>
      </p:sp>
      <p:sp>
        <p:nvSpPr>
          <p:cNvPr id="126" name="Text Box 4"/>
          <p:cNvSpPr txBox="1">
            <a:spLocks noChangeArrowheads="1"/>
          </p:cNvSpPr>
          <p:nvPr/>
        </p:nvSpPr>
        <p:spPr bwMode="auto">
          <a:xfrm>
            <a:off x="480131" y="2690396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7" name="Text Box 4"/>
          <p:cNvSpPr txBox="1">
            <a:spLocks noChangeArrowheads="1"/>
          </p:cNvSpPr>
          <p:nvPr/>
        </p:nvSpPr>
        <p:spPr bwMode="auto">
          <a:xfrm>
            <a:off x="480131" y="3222340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480131" y="3833396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251581" y="2418066"/>
            <a:ext cx="3132510" cy="748732"/>
            <a:chOff x="7674033" y="4046946"/>
            <a:chExt cx="1541623" cy="364639"/>
          </a:xfrm>
        </p:grpSpPr>
        <p:sp>
          <p:nvSpPr>
            <p:cNvPr id="113" name="Rounded Rectangle 112"/>
            <p:cNvSpPr/>
            <p:nvPr/>
          </p:nvSpPr>
          <p:spPr>
            <a:xfrm>
              <a:off x="7737447" y="4046946"/>
              <a:ext cx="1437911" cy="36463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73"/>
            <p:cNvSpPr txBox="1">
              <a:spLocks noChangeArrowheads="1"/>
            </p:cNvSpPr>
            <p:nvPr/>
          </p:nvSpPr>
          <p:spPr bwMode="auto">
            <a:xfrm>
              <a:off x="7674033" y="4092888"/>
              <a:ext cx="1541623" cy="28479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radius is perpendicular to tangent 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1306168" y="2506219"/>
            <a:ext cx="2847736" cy="597139"/>
            <a:chOff x="7674033" y="4026999"/>
            <a:chExt cx="1541623" cy="387071"/>
          </a:xfrm>
        </p:grpSpPr>
        <p:sp>
          <p:nvSpPr>
            <p:cNvPr id="107" name="Rounded Rectangle 106"/>
            <p:cNvSpPr/>
            <p:nvPr/>
          </p:nvSpPr>
          <p:spPr>
            <a:xfrm>
              <a:off x="7715661" y="4026999"/>
              <a:ext cx="1481481" cy="3870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73"/>
            <p:cNvSpPr txBox="1">
              <a:spLocks noChangeArrowheads="1"/>
            </p:cNvSpPr>
            <p:nvPr/>
          </p:nvSpPr>
          <p:spPr bwMode="auto">
            <a:xfrm>
              <a:off x="7674033" y="4114718"/>
              <a:ext cx="1541623" cy="2194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OPQ is a part of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OPT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326077" y="3594664"/>
            <a:ext cx="2100283" cy="623145"/>
            <a:chOff x="7649654" y="4101651"/>
            <a:chExt cx="1613494" cy="623382"/>
          </a:xfrm>
        </p:grpSpPr>
        <p:sp>
          <p:nvSpPr>
            <p:cNvPr id="71" name="Rounded Rectangle 70"/>
            <p:cNvSpPr/>
            <p:nvPr/>
          </p:nvSpPr>
          <p:spPr>
            <a:xfrm>
              <a:off x="7649654" y="4101651"/>
              <a:ext cx="1613494" cy="62338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173"/>
            <p:cNvSpPr txBox="1">
              <a:spLocks noChangeArrowheads="1"/>
            </p:cNvSpPr>
            <p:nvPr/>
          </p:nvSpPr>
          <p:spPr bwMode="auto">
            <a:xfrm>
              <a:off x="7674033" y="4114718"/>
              <a:ext cx="1541623" cy="584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Let us multiply throughout by 2</a:t>
              </a:r>
            </a:p>
          </p:txBody>
        </p:sp>
      </p:grpSp>
      <p:grpSp>
        <p:nvGrpSpPr>
          <p:cNvPr id="115" name="Group 114"/>
          <p:cNvGrpSpPr>
            <a:grpSpLocks/>
          </p:cNvGrpSpPr>
          <p:nvPr/>
        </p:nvGrpSpPr>
        <p:grpSpPr bwMode="auto">
          <a:xfrm>
            <a:off x="3116500" y="1884346"/>
            <a:ext cx="1607475" cy="448640"/>
            <a:chOff x="8009743" y="4075129"/>
            <a:chExt cx="870207" cy="290813"/>
          </a:xfrm>
        </p:grpSpPr>
        <p:sp>
          <p:nvSpPr>
            <p:cNvPr id="116" name="Rounded Rectangle 115"/>
            <p:cNvSpPr/>
            <p:nvPr/>
          </p:nvSpPr>
          <p:spPr>
            <a:xfrm>
              <a:off x="8076285" y="4075129"/>
              <a:ext cx="760233" cy="2908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73"/>
            <p:cNvSpPr txBox="1">
              <a:spLocks noChangeArrowheads="1"/>
            </p:cNvSpPr>
            <p:nvPr/>
          </p:nvSpPr>
          <p:spPr bwMode="auto">
            <a:xfrm>
              <a:off x="8009743" y="4114718"/>
              <a:ext cx="870207" cy="2194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OPT = 90</a:t>
              </a:r>
              <a:r>
                <a:rPr lang="en-US" alt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0</a:t>
              </a:r>
              <a:endParaRPr lang="en-US" alt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482600" y="2309396"/>
            <a:ext cx="35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" name="Arc 4"/>
          <p:cNvSpPr/>
          <p:nvPr/>
        </p:nvSpPr>
        <p:spPr>
          <a:xfrm rot="21180000">
            <a:off x="2216823" y="2058637"/>
            <a:ext cx="1013857" cy="762000"/>
          </a:xfrm>
          <a:prstGeom prst="arc">
            <a:avLst>
              <a:gd name="adj1" fmla="val 1152568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3" grpId="0" animBg="1"/>
      <p:bldP spid="123" grpId="1" animBg="1"/>
      <p:bldP spid="122" grpId="0" animBg="1"/>
      <p:bldP spid="122" grpId="1" animBg="1"/>
      <p:bldP spid="121" grpId="0" animBg="1"/>
      <p:bldP spid="121" grpId="1" animBg="1"/>
      <p:bldP spid="121" grpId="2" animBg="1"/>
      <p:bldP spid="55" grpId="0" animBg="1"/>
      <p:bldP spid="55" grpId="1" animBg="1"/>
      <p:bldP spid="55" grpId="2" animBg="1"/>
      <p:bldP spid="55" grpId="3" animBg="1"/>
      <p:bldP spid="109" grpId="0" animBg="1"/>
      <p:bldP spid="109" grpId="1" animBg="1"/>
      <p:bldP spid="109" grpId="2" animBg="1"/>
      <p:bldP spid="109" grpId="3" animBg="1"/>
      <p:bldP spid="109" grpId="4" animBg="1"/>
      <p:bldP spid="109" grpId="5" animBg="1"/>
      <p:bldP spid="32" grpId="0" animBg="1"/>
      <p:bldP spid="32" grpId="1" animBg="1"/>
      <p:bldP spid="34" grpId="0"/>
      <p:bldP spid="35" grpId="0"/>
      <p:bldP spid="36" grpId="0"/>
      <p:bldP spid="53" grpId="0" animBg="1"/>
      <p:bldP spid="53" grpId="1" animBg="1"/>
      <p:bldP spid="53" grpId="2" animBg="1"/>
      <p:bldP spid="68" grpId="0"/>
      <p:bldP spid="68" grpId="1"/>
      <p:bldP spid="69" grpId="0"/>
      <p:bldP spid="69" grpId="1"/>
      <p:bldP spid="54" grpId="0" animBg="1"/>
      <p:bldP spid="54" grpId="1" animBg="1"/>
      <p:bldP spid="54" grpId="2" animBg="1"/>
      <p:bldP spid="105" grpId="0" animBg="1"/>
      <p:bldP spid="119" grpId="0" build="p"/>
      <p:bldP spid="124" grpId="0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ounded Rectangle 187"/>
          <p:cNvSpPr/>
          <p:nvPr/>
        </p:nvSpPr>
        <p:spPr>
          <a:xfrm>
            <a:off x="809821" y="580625"/>
            <a:ext cx="6724709" cy="27271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833711" y="606242"/>
            <a:ext cx="3650333" cy="221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4812317" y="598014"/>
            <a:ext cx="2649289" cy="2317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426427" y="537741"/>
            <a:ext cx="7307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A quadrilateral ABCD is drawn to circumscribe a circle.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</a:t>
            </a:r>
            <a:r>
              <a:rPr lang="en-US" alt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Prove : AB </a:t>
            </a:r>
            <a:r>
              <a:rPr lang="en-US" alt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+ CD = AD + </a:t>
            </a:r>
            <a:r>
              <a:rPr lang="en-US" alt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BC</a:t>
            </a:r>
            <a:endParaRPr lang="en-US" altLang="en-US" sz="16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1722402" y="1903324"/>
            <a:ext cx="517878" cy="14837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732561" y="1923704"/>
            <a:ext cx="517878" cy="14837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822882" y="1327150"/>
            <a:ext cx="1029487" cy="24260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2443796" y="1328735"/>
            <a:ext cx="40893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827647" y="1327150"/>
            <a:ext cx="40893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94" name="Group 47"/>
          <p:cNvGrpSpPr>
            <a:grpSpLocks/>
          </p:cNvGrpSpPr>
          <p:nvPr/>
        </p:nvGrpSpPr>
        <p:grpSpPr bwMode="auto">
          <a:xfrm>
            <a:off x="6248400" y="590550"/>
            <a:ext cx="2209487" cy="2566954"/>
            <a:chOff x="3962" y="823"/>
            <a:chExt cx="1149" cy="1779"/>
          </a:xfrm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4211" y="1450"/>
              <a:ext cx="693" cy="9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1" smtClean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4138" y="1031"/>
              <a:ext cx="807" cy="1350"/>
            </a:xfrm>
            <a:custGeom>
              <a:avLst/>
              <a:gdLst>
                <a:gd name="T0" fmla="*/ 3 w 1176"/>
                <a:gd name="T1" fmla="*/ 91245 h 1492"/>
                <a:gd name="T2" fmla="*/ 3 w 1176"/>
                <a:gd name="T3" fmla="*/ 91245 h 1492"/>
                <a:gd name="T4" fmla="*/ 3 w 1176"/>
                <a:gd name="T5" fmla="*/ 0 h 1492"/>
                <a:gd name="T6" fmla="*/ 0 w 1176"/>
                <a:gd name="T7" fmla="*/ 45443 h 1492"/>
                <a:gd name="T8" fmla="*/ 3 w 1176"/>
                <a:gd name="T9" fmla="*/ 91245 h 1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92"/>
                <a:gd name="T17" fmla="*/ 1176 w 1176"/>
                <a:gd name="T18" fmla="*/ 1492 h 14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92">
                  <a:moveTo>
                    <a:pt x="221" y="1492"/>
                  </a:moveTo>
                  <a:lnTo>
                    <a:pt x="1114" y="1492"/>
                  </a:lnTo>
                  <a:lnTo>
                    <a:pt x="1176" y="0"/>
                  </a:lnTo>
                  <a:lnTo>
                    <a:pt x="0" y="744"/>
                  </a:lnTo>
                  <a:lnTo>
                    <a:pt x="221" y="14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7" name="Text Box 8"/>
            <p:cNvSpPr txBox="1">
              <a:spLocks noChangeArrowheads="1"/>
            </p:cNvSpPr>
            <p:nvPr/>
          </p:nvSpPr>
          <p:spPr bwMode="auto">
            <a:xfrm>
              <a:off x="3962" y="1554"/>
              <a:ext cx="19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98" name="Text Box 9"/>
            <p:cNvSpPr txBox="1">
              <a:spLocks noChangeArrowheads="1"/>
            </p:cNvSpPr>
            <p:nvPr/>
          </p:nvSpPr>
          <p:spPr bwMode="auto">
            <a:xfrm>
              <a:off x="4155" y="2307"/>
              <a:ext cx="17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4907" y="2290"/>
              <a:ext cx="15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100" name="Text Box 11"/>
            <p:cNvSpPr txBox="1">
              <a:spLocks noChangeArrowheads="1"/>
            </p:cNvSpPr>
            <p:nvPr/>
          </p:nvSpPr>
          <p:spPr bwMode="auto">
            <a:xfrm>
              <a:off x="4919" y="823"/>
              <a:ext cx="19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4452" y="2346"/>
              <a:ext cx="19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102" name="Text Box 13"/>
            <p:cNvSpPr txBox="1">
              <a:spLocks noChangeArrowheads="1"/>
            </p:cNvSpPr>
            <p:nvPr/>
          </p:nvSpPr>
          <p:spPr bwMode="auto">
            <a:xfrm>
              <a:off x="4885" y="1793"/>
              <a:ext cx="18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4212" y="1277"/>
              <a:ext cx="23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04" name="Text Box 15"/>
            <p:cNvSpPr txBox="1">
              <a:spLocks noChangeArrowheads="1"/>
            </p:cNvSpPr>
            <p:nvPr/>
          </p:nvSpPr>
          <p:spPr bwMode="auto">
            <a:xfrm>
              <a:off x="4048" y="1917"/>
              <a:ext cx="22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</a:t>
              </a:r>
            </a:p>
          </p:txBody>
        </p:sp>
      </p:grp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427892" y="1565036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100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Proof :</a:t>
            </a:r>
            <a:endParaRPr lang="en-US" alt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2" name="Group 48"/>
          <p:cNvGrpSpPr>
            <a:grpSpLocks/>
          </p:cNvGrpSpPr>
          <p:nvPr/>
        </p:nvGrpSpPr>
        <p:grpSpPr bwMode="auto">
          <a:xfrm>
            <a:off x="6767636" y="2615303"/>
            <a:ext cx="327819" cy="293924"/>
            <a:chOff x="5610216" y="1845165"/>
            <a:chExt cx="327511" cy="294745"/>
          </a:xfrm>
        </p:grpSpPr>
        <p:sp>
          <p:nvSpPr>
            <p:cNvPr id="113" name="Line 12"/>
            <p:cNvSpPr>
              <a:spLocks noChangeShapeType="1"/>
            </p:cNvSpPr>
            <p:nvPr/>
          </p:nvSpPr>
          <p:spPr bwMode="auto">
            <a:xfrm rot="18900000" flipV="1">
              <a:off x="5832654" y="2032050"/>
              <a:ext cx="105073" cy="1078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14" name="Line 12"/>
            <p:cNvSpPr>
              <a:spLocks noChangeShapeType="1"/>
            </p:cNvSpPr>
            <p:nvPr/>
          </p:nvSpPr>
          <p:spPr bwMode="auto">
            <a:xfrm rot="18600000">
              <a:off x="5617327" y="1838054"/>
              <a:ext cx="97637" cy="1118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15" name="Group 51"/>
          <p:cNvGrpSpPr>
            <a:grpSpLocks/>
          </p:cNvGrpSpPr>
          <p:nvPr/>
        </p:nvGrpSpPr>
        <p:grpSpPr bwMode="auto">
          <a:xfrm>
            <a:off x="7761432" y="2525763"/>
            <a:ext cx="380707" cy="400650"/>
            <a:chOff x="7250618" y="1890888"/>
            <a:chExt cx="379853" cy="401491"/>
          </a:xfrm>
        </p:grpSpPr>
        <p:grpSp>
          <p:nvGrpSpPr>
            <p:cNvPr id="116" name="Group 62"/>
            <p:cNvGrpSpPr>
              <a:grpSpLocks/>
            </p:cNvGrpSpPr>
            <p:nvPr/>
          </p:nvGrpSpPr>
          <p:grpSpPr bwMode="auto">
            <a:xfrm rot="-1197856">
              <a:off x="7250618" y="2151301"/>
              <a:ext cx="143018" cy="141078"/>
              <a:chOff x="7110918" y="2322751"/>
              <a:chExt cx="143018" cy="141078"/>
            </a:xfrm>
          </p:grpSpPr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10918" y="232275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1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49018" y="2341801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17" name="Group 63"/>
            <p:cNvGrpSpPr>
              <a:grpSpLocks/>
            </p:cNvGrpSpPr>
            <p:nvPr/>
          </p:nvGrpSpPr>
          <p:grpSpPr bwMode="auto">
            <a:xfrm rot="-6845763">
              <a:off x="7482959" y="1895396"/>
              <a:ext cx="152020" cy="143004"/>
              <a:chOff x="7178424" y="2310857"/>
              <a:chExt cx="152020" cy="143004"/>
            </a:xfrm>
          </p:grpSpPr>
          <p:sp>
            <p:nvSpPr>
              <p:cNvPr id="118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178424" y="2310857"/>
                <a:ext cx="104918" cy="1220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19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225526" y="2331833"/>
                <a:ext cx="104918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grpSp>
        <p:nvGrpSpPr>
          <p:cNvPr id="122" name="Group 67"/>
          <p:cNvGrpSpPr>
            <a:grpSpLocks/>
          </p:cNvGrpSpPr>
          <p:nvPr/>
        </p:nvGrpSpPr>
        <p:grpSpPr bwMode="auto">
          <a:xfrm>
            <a:off x="7575426" y="1093022"/>
            <a:ext cx="633125" cy="398129"/>
            <a:chOff x="7024947" y="919167"/>
            <a:chExt cx="633741" cy="397709"/>
          </a:xfrm>
        </p:grpSpPr>
        <p:grpSp>
          <p:nvGrpSpPr>
            <p:cNvPr id="123" name="Group 70"/>
            <p:cNvGrpSpPr>
              <a:grpSpLocks/>
            </p:cNvGrpSpPr>
            <p:nvPr/>
          </p:nvGrpSpPr>
          <p:grpSpPr bwMode="auto">
            <a:xfrm rot="-6560263">
              <a:off x="7464910" y="1123098"/>
              <a:ext cx="210204" cy="177352"/>
              <a:chOff x="7150794" y="2149873"/>
              <a:chExt cx="210204" cy="177352"/>
            </a:xfrm>
          </p:grpSpPr>
          <p:sp>
            <p:nvSpPr>
              <p:cNvPr id="128" name="Line 12"/>
              <p:cNvSpPr>
                <a:spLocks noChangeShapeType="1"/>
              </p:cNvSpPr>
              <p:nvPr/>
            </p:nvSpPr>
            <p:spPr bwMode="auto">
              <a:xfrm rot="20700000" flipV="1">
                <a:off x="7207508" y="2164466"/>
                <a:ext cx="97224" cy="1452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9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259597" y="2184966"/>
                <a:ext cx="101401" cy="1422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0" name="Line 12"/>
              <p:cNvSpPr>
                <a:spLocks noChangeShapeType="1"/>
              </p:cNvSpPr>
              <p:nvPr/>
            </p:nvSpPr>
            <p:spPr bwMode="auto">
              <a:xfrm rot="20340000" flipV="1">
                <a:off x="7150794" y="2149873"/>
                <a:ext cx="105040" cy="1256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 rot="7495719">
              <a:off x="7002451" y="941663"/>
              <a:ext cx="217335" cy="172344"/>
              <a:chOff x="7283176" y="2435461"/>
              <a:chExt cx="217335" cy="172344"/>
            </a:xfrm>
          </p:grpSpPr>
          <p:sp>
            <p:nvSpPr>
              <p:cNvPr id="125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340673" y="2461636"/>
                <a:ext cx="104916" cy="1220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6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395595" y="2485777"/>
                <a:ext cx="104916" cy="1220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7" name="Line 12"/>
              <p:cNvSpPr>
                <a:spLocks noChangeShapeType="1"/>
              </p:cNvSpPr>
              <p:nvPr/>
            </p:nvSpPr>
            <p:spPr bwMode="auto">
              <a:xfrm rot="20580000" flipV="1">
                <a:off x="7283176" y="2435461"/>
                <a:ext cx="104916" cy="1220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grpSp>
        <p:nvGrpSpPr>
          <p:cNvPr id="131" name="Group 75"/>
          <p:cNvGrpSpPr>
            <a:grpSpLocks/>
          </p:cNvGrpSpPr>
          <p:nvPr/>
        </p:nvGrpSpPr>
        <p:grpSpPr bwMode="auto">
          <a:xfrm>
            <a:off x="6563621" y="1726738"/>
            <a:ext cx="198043" cy="336235"/>
            <a:chOff x="5904142" y="1401967"/>
            <a:chExt cx="197155" cy="336688"/>
          </a:xfrm>
        </p:grpSpPr>
        <p:grpSp>
          <p:nvGrpSpPr>
            <p:cNvPr id="132" name="Group 97"/>
            <p:cNvGrpSpPr>
              <a:grpSpLocks/>
            </p:cNvGrpSpPr>
            <p:nvPr/>
          </p:nvGrpSpPr>
          <p:grpSpPr bwMode="auto">
            <a:xfrm rot="4252463">
              <a:off x="5922235" y="1624943"/>
              <a:ext cx="95619" cy="131805"/>
              <a:chOff x="6566681" y="3325276"/>
              <a:chExt cx="120682" cy="166350"/>
            </a:xfrm>
          </p:grpSpPr>
          <p:sp>
            <p:nvSpPr>
              <p:cNvPr id="136" name="Line 22"/>
              <p:cNvSpPr>
                <a:spLocks noChangeShapeType="1"/>
              </p:cNvSpPr>
              <p:nvPr/>
            </p:nvSpPr>
            <p:spPr bwMode="auto">
              <a:xfrm>
                <a:off x="6566681" y="3325276"/>
                <a:ext cx="53976" cy="1587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7" name="Line 24"/>
              <p:cNvSpPr>
                <a:spLocks noChangeShapeType="1"/>
              </p:cNvSpPr>
              <p:nvPr/>
            </p:nvSpPr>
            <p:spPr bwMode="auto">
              <a:xfrm flipH="1">
                <a:off x="6625767" y="3334782"/>
                <a:ext cx="61596" cy="1568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133" name="Group 97"/>
            <p:cNvGrpSpPr>
              <a:grpSpLocks/>
            </p:cNvGrpSpPr>
            <p:nvPr/>
          </p:nvGrpSpPr>
          <p:grpSpPr bwMode="auto">
            <a:xfrm rot="9643650">
              <a:off x="6002502" y="1401967"/>
              <a:ext cx="98795" cy="136150"/>
              <a:chOff x="6610287" y="3453373"/>
              <a:chExt cx="120723" cy="166375"/>
            </a:xfrm>
          </p:grpSpPr>
          <p:sp>
            <p:nvSpPr>
              <p:cNvPr id="134" name="Line 22"/>
              <p:cNvSpPr>
                <a:spLocks noChangeShapeType="1"/>
              </p:cNvSpPr>
              <p:nvPr/>
            </p:nvSpPr>
            <p:spPr bwMode="auto">
              <a:xfrm>
                <a:off x="6610287" y="3453373"/>
                <a:ext cx="53976" cy="1587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35" name="Line 24"/>
              <p:cNvSpPr>
                <a:spLocks noChangeShapeType="1"/>
              </p:cNvSpPr>
              <p:nvPr/>
            </p:nvSpPr>
            <p:spPr bwMode="auto">
              <a:xfrm flipH="1">
                <a:off x="6669414" y="3462893"/>
                <a:ext cx="61596" cy="1568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FFFFFF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731104" y="1877218"/>
            <a:ext cx="503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AP</a:t>
            </a:r>
          </a:p>
        </p:txBody>
      </p:sp>
      <p:sp>
        <p:nvSpPr>
          <p:cNvPr id="169" name="Rectangle 20"/>
          <p:cNvSpPr>
            <a:spLocks noChangeArrowheads="1"/>
          </p:cNvSpPr>
          <p:nvPr/>
        </p:nvSpPr>
        <p:spPr bwMode="auto">
          <a:xfrm>
            <a:off x="731104" y="2291556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PB</a:t>
            </a: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731104" y="2663031"/>
            <a:ext cx="535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</a:t>
            </a:r>
          </a:p>
        </p:txBody>
      </p:sp>
      <p:sp>
        <p:nvSpPr>
          <p:cNvPr id="171" name="Rectangle 22"/>
          <p:cNvSpPr>
            <a:spLocks noChangeArrowheads="1"/>
          </p:cNvSpPr>
          <p:nvPr/>
        </p:nvSpPr>
        <p:spPr bwMode="auto">
          <a:xfrm>
            <a:off x="731104" y="3034506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RD</a:t>
            </a:r>
          </a:p>
        </p:txBody>
      </p:sp>
      <p:sp>
        <p:nvSpPr>
          <p:cNvPr id="172" name="Rectangle 30"/>
          <p:cNvSpPr>
            <a:spLocks noChangeArrowheads="1"/>
          </p:cNvSpPr>
          <p:nvPr/>
        </p:nvSpPr>
        <p:spPr bwMode="auto">
          <a:xfrm>
            <a:off x="1340704" y="1877218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73" name="Rectangle 31"/>
          <p:cNvSpPr>
            <a:spLocks noChangeArrowheads="1"/>
          </p:cNvSpPr>
          <p:nvPr/>
        </p:nvSpPr>
        <p:spPr bwMode="auto">
          <a:xfrm>
            <a:off x="1340704" y="2291556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74" name="Rectangle 32"/>
          <p:cNvSpPr>
            <a:spLocks noChangeArrowheads="1"/>
          </p:cNvSpPr>
          <p:nvPr/>
        </p:nvSpPr>
        <p:spPr bwMode="auto">
          <a:xfrm>
            <a:off x="1340704" y="2683668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75" name="Rectangle 33"/>
          <p:cNvSpPr>
            <a:spLocks noChangeArrowheads="1"/>
          </p:cNvSpPr>
          <p:nvPr/>
        </p:nvSpPr>
        <p:spPr bwMode="auto">
          <a:xfrm>
            <a:off x="1340704" y="3077368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76" name="Rectangle 34"/>
          <p:cNvSpPr>
            <a:spLocks noChangeArrowheads="1"/>
          </p:cNvSpPr>
          <p:nvPr/>
        </p:nvSpPr>
        <p:spPr bwMode="auto">
          <a:xfrm>
            <a:off x="1721704" y="187721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</a:p>
        </p:txBody>
      </p:sp>
      <p:sp>
        <p:nvSpPr>
          <p:cNvPr id="177" name="Rectangle 35"/>
          <p:cNvSpPr>
            <a:spLocks noChangeArrowheads="1"/>
          </p:cNvSpPr>
          <p:nvPr/>
        </p:nvSpPr>
        <p:spPr bwMode="auto">
          <a:xfrm>
            <a:off x="1721704" y="2291556"/>
            <a:ext cx="5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BQ</a:t>
            </a:r>
          </a:p>
        </p:txBody>
      </p:sp>
      <p:sp>
        <p:nvSpPr>
          <p:cNvPr id="178" name="Rectangle 36"/>
          <p:cNvSpPr>
            <a:spLocks noChangeArrowheads="1"/>
          </p:cNvSpPr>
          <p:nvPr/>
        </p:nvSpPr>
        <p:spPr bwMode="auto">
          <a:xfrm>
            <a:off x="1721704" y="2680493"/>
            <a:ext cx="538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CQ</a:t>
            </a:r>
          </a:p>
        </p:txBody>
      </p:sp>
      <p:sp>
        <p:nvSpPr>
          <p:cNvPr id="179" name="Rectangle 37"/>
          <p:cNvSpPr>
            <a:spLocks noChangeArrowheads="1"/>
          </p:cNvSpPr>
          <p:nvPr/>
        </p:nvSpPr>
        <p:spPr bwMode="auto">
          <a:xfrm>
            <a:off x="1721704" y="3034506"/>
            <a:ext cx="5212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DS</a:t>
            </a:r>
          </a:p>
        </p:txBody>
      </p:sp>
      <p:sp>
        <p:nvSpPr>
          <p:cNvPr id="180" name="Rectangle 38"/>
          <p:cNvSpPr>
            <a:spLocks noChangeArrowheads="1"/>
          </p:cNvSpPr>
          <p:nvPr/>
        </p:nvSpPr>
        <p:spPr bwMode="auto">
          <a:xfrm>
            <a:off x="2412267" y="1839118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…(i)</a:t>
            </a:r>
          </a:p>
        </p:txBody>
      </p:sp>
      <p:sp>
        <p:nvSpPr>
          <p:cNvPr id="181" name="Rectangle 39"/>
          <p:cNvSpPr>
            <a:spLocks noChangeArrowheads="1"/>
          </p:cNvSpPr>
          <p:nvPr/>
        </p:nvSpPr>
        <p:spPr bwMode="auto">
          <a:xfrm>
            <a:off x="2412267" y="2253456"/>
            <a:ext cx="668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…(ii)</a:t>
            </a:r>
          </a:p>
        </p:txBody>
      </p:sp>
      <p:sp>
        <p:nvSpPr>
          <p:cNvPr id="182" name="Rectangle 40"/>
          <p:cNvSpPr>
            <a:spLocks noChangeArrowheads="1"/>
          </p:cNvSpPr>
          <p:nvPr/>
        </p:nvSpPr>
        <p:spPr bwMode="auto">
          <a:xfrm>
            <a:off x="2412267" y="2624931"/>
            <a:ext cx="7425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…(iii)</a:t>
            </a:r>
          </a:p>
        </p:txBody>
      </p:sp>
      <p:sp>
        <p:nvSpPr>
          <p:cNvPr id="183" name="Rectangle 41"/>
          <p:cNvSpPr>
            <a:spLocks noChangeArrowheads="1"/>
          </p:cNvSpPr>
          <p:nvPr/>
        </p:nvSpPr>
        <p:spPr bwMode="auto">
          <a:xfrm>
            <a:off x="2412267" y="2996406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…(iv)</a:t>
            </a:r>
          </a:p>
        </p:txBody>
      </p:sp>
      <p:sp>
        <p:nvSpPr>
          <p:cNvPr id="184" name="AutoShape 42"/>
          <p:cNvSpPr>
            <a:spLocks/>
          </p:cNvSpPr>
          <p:nvPr/>
        </p:nvSpPr>
        <p:spPr bwMode="auto">
          <a:xfrm>
            <a:off x="3133528" y="1947991"/>
            <a:ext cx="346590" cy="1355504"/>
          </a:xfrm>
          <a:prstGeom prst="rightBrace">
            <a:avLst>
              <a:gd name="adj1" fmla="val 3096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smtClean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Text Box 43"/>
          <p:cNvSpPr txBox="1">
            <a:spLocks noChangeArrowheads="1"/>
          </p:cNvSpPr>
          <p:nvPr/>
        </p:nvSpPr>
        <p:spPr bwMode="auto">
          <a:xfrm>
            <a:off x="3452446" y="2202208"/>
            <a:ext cx="30726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(Tangents drawn from 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external point to a circle are equal)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709246" y="4412273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1095008" y="4412273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1288683" y="4412273"/>
            <a:ext cx="5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1737654" y="4412273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1975779" y="4412273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</a:t>
            </a: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2352016" y="4412273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2577441" y="4412273"/>
            <a:ext cx="527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</a:t>
            </a:r>
          </a:p>
        </p:txBody>
      </p:sp>
      <p:cxnSp>
        <p:nvCxnSpPr>
          <p:cNvPr id="204" name="Straight Connector 203"/>
          <p:cNvCxnSpPr>
            <a:cxnSpLocks noChangeShapeType="1"/>
          </p:cNvCxnSpPr>
          <p:nvPr/>
        </p:nvCxnSpPr>
        <p:spPr bwMode="auto">
          <a:xfrm>
            <a:off x="837454" y="4365162"/>
            <a:ext cx="914400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675542" y="4013689"/>
            <a:ext cx="133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(AP + PB)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1826479" y="4023214"/>
            <a:ext cx="163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(CR + RD)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300413" y="4040677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669692" y="4013689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(BQ + CQ)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3504467" y="4013689"/>
            <a:ext cx="1389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(AS + DS)</a:t>
            </a:r>
          </a:p>
        </p:txBody>
      </p:sp>
      <p:cxnSp>
        <p:nvCxnSpPr>
          <p:cNvPr id="210" name="Straight Connector 209"/>
          <p:cNvCxnSpPr>
            <a:cxnSpLocks noChangeShapeType="1"/>
          </p:cNvCxnSpPr>
          <p:nvPr/>
        </p:nvCxnSpPr>
        <p:spPr bwMode="auto">
          <a:xfrm>
            <a:off x="2216150" y="4365162"/>
            <a:ext cx="970653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Connector 210"/>
          <p:cNvCxnSpPr>
            <a:cxnSpLocks noChangeShapeType="1"/>
          </p:cNvCxnSpPr>
          <p:nvPr/>
        </p:nvCxnSpPr>
        <p:spPr bwMode="auto">
          <a:xfrm>
            <a:off x="3667885" y="4365162"/>
            <a:ext cx="921354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Connector 211"/>
          <p:cNvCxnSpPr>
            <a:cxnSpLocks noChangeShapeType="1"/>
          </p:cNvCxnSpPr>
          <p:nvPr/>
        </p:nvCxnSpPr>
        <p:spPr bwMode="auto">
          <a:xfrm flipV="1">
            <a:off x="5060852" y="4365162"/>
            <a:ext cx="994070" cy="1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/>
          <p:nvPr/>
        </p:nvSpPr>
        <p:spPr>
          <a:xfrm>
            <a:off x="723893" y="3355858"/>
            <a:ext cx="306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Adding (i), (ii), (iii) &amp; (iv</a:t>
            </a: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3719" y="3691304"/>
            <a:ext cx="511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AP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106970" y="3691304"/>
            <a:ext cx="844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PB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735620" y="3691304"/>
            <a:ext cx="84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CR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397668" y="3691304"/>
            <a:ext cx="84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RD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098080" y="3691304"/>
            <a:ext cx="443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367570" y="3691304"/>
            <a:ext cx="57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773970" y="3691304"/>
            <a:ext cx="839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BQ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72470" y="3691304"/>
            <a:ext cx="89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CQ</a:t>
            </a:r>
            <a:endParaRPr lang="en-US" altLang="en-US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170574" y="3691304"/>
            <a:ext cx="813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</a:t>
            </a:r>
            <a:r>
              <a:rPr lang="en-US" alt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DS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4259764" y="450397"/>
            <a:ext cx="2541343" cy="6854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TextBox 173"/>
          <p:cNvSpPr txBox="1">
            <a:spLocks noChangeArrowheads="1"/>
          </p:cNvSpPr>
          <p:nvPr/>
        </p:nvSpPr>
        <p:spPr bwMode="auto">
          <a:xfrm>
            <a:off x="4304251" y="497676"/>
            <a:ext cx="242814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 is made up of two segments </a:t>
            </a:r>
          </a:p>
        </p:txBody>
      </p:sp>
      <p:sp>
        <p:nvSpPr>
          <p:cNvPr id="143" name="TextBox 173"/>
          <p:cNvSpPr txBox="1">
            <a:spLocks noChangeArrowheads="1"/>
          </p:cNvSpPr>
          <p:nvPr/>
        </p:nvSpPr>
        <p:spPr bwMode="auto">
          <a:xfrm>
            <a:off x="5413831" y="747699"/>
            <a:ext cx="102977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AP and</a:t>
            </a:r>
          </a:p>
        </p:txBody>
      </p:sp>
      <p:sp>
        <p:nvSpPr>
          <p:cNvPr id="144" name="TextBox 173"/>
          <p:cNvSpPr txBox="1">
            <a:spLocks noChangeArrowheads="1"/>
          </p:cNvSpPr>
          <p:nvPr/>
        </p:nvSpPr>
        <p:spPr bwMode="auto">
          <a:xfrm>
            <a:off x="6243324" y="747699"/>
            <a:ext cx="58127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77529" y="2837801"/>
            <a:ext cx="526832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384905" y="2838454"/>
            <a:ext cx="673852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98212" y="227633"/>
            <a:ext cx="2938051" cy="912346"/>
            <a:chOff x="7324018" y="4045837"/>
            <a:chExt cx="2257089" cy="912694"/>
          </a:xfrm>
        </p:grpSpPr>
        <p:sp>
          <p:nvSpPr>
            <p:cNvPr id="147" name="Rounded Rectangle 146"/>
            <p:cNvSpPr/>
            <p:nvPr/>
          </p:nvSpPr>
          <p:spPr>
            <a:xfrm>
              <a:off x="7374902" y="4045837"/>
              <a:ext cx="2147560" cy="91269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8" name="TextBox 173"/>
            <p:cNvSpPr txBox="1">
              <a:spLocks noChangeArrowheads="1"/>
            </p:cNvSpPr>
            <p:nvPr/>
          </p:nvSpPr>
          <p:spPr bwMode="auto">
            <a:xfrm>
              <a:off x="7324018" y="4084556"/>
              <a:ext cx="2257089" cy="83131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tangents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drawn from external point are equal 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>
            <a:off x="6873254" y="2838450"/>
            <a:ext cx="542795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5180000">
            <a:off x="6530645" y="2583447"/>
            <a:ext cx="542795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389450" y="2838925"/>
            <a:ext cx="668936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320000">
            <a:off x="7734556" y="2514831"/>
            <a:ext cx="666136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 bwMode="auto">
          <a:xfrm>
            <a:off x="4166121" y="518041"/>
            <a:ext cx="2541343" cy="6854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TextBox 173"/>
          <p:cNvSpPr txBox="1">
            <a:spLocks noChangeArrowheads="1"/>
          </p:cNvSpPr>
          <p:nvPr/>
        </p:nvSpPr>
        <p:spPr bwMode="auto">
          <a:xfrm>
            <a:off x="4210608" y="565320"/>
            <a:ext cx="249685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 is made up of two segments </a:t>
            </a:r>
          </a:p>
        </p:txBody>
      </p:sp>
      <p:sp>
        <p:nvSpPr>
          <p:cNvPr id="160" name="TextBox 173"/>
          <p:cNvSpPr txBox="1">
            <a:spLocks noChangeArrowheads="1"/>
          </p:cNvSpPr>
          <p:nvPr/>
        </p:nvSpPr>
        <p:spPr bwMode="auto">
          <a:xfrm>
            <a:off x="5320188" y="815343"/>
            <a:ext cx="102977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CR and</a:t>
            </a:r>
          </a:p>
        </p:txBody>
      </p:sp>
      <p:sp>
        <p:nvSpPr>
          <p:cNvPr id="161" name="TextBox 173"/>
          <p:cNvSpPr txBox="1">
            <a:spLocks noChangeArrowheads="1"/>
          </p:cNvSpPr>
          <p:nvPr/>
        </p:nvSpPr>
        <p:spPr bwMode="auto">
          <a:xfrm>
            <a:off x="6149681" y="815343"/>
            <a:ext cx="58127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RD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7049219" y="890865"/>
            <a:ext cx="1084448" cy="67763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9680000">
            <a:off x="6542641" y="1711349"/>
            <a:ext cx="556903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520000">
            <a:off x="7453406" y="1537882"/>
            <a:ext cx="1311097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8880000">
            <a:off x="6907250" y="1241578"/>
            <a:ext cx="1331854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9680000">
            <a:off x="6536817" y="1727104"/>
            <a:ext cx="515644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4440000">
            <a:off x="6400414" y="2095244"/>
            <a:ext cx="513486" cy="0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80225" y="2838450"/>
            <a:ext cx="526832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387601" y="2839103"/>
            <a:ext cx="673852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881981" y="2838450"/>
            <a:ext cx="117025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6844022" y="2794478"/>
            <a:ext cx="78756" cy="76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rot="19680000">
            <a:off x="6886433" y="1244087"/>
            <a:ext cx="1352939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9680000">
            <a:off x="6541089" y="1723040"/>
            <a:ext cx="509199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9680000">
            <a:off x="6443453" y="1369915"/>
            <a:ext cx="183695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 bwMode="auto">
          <a:xfrm>
            <a:off x="6557702" y="1819986"/>
            <a:ext cx="78756" cy="76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rot="4380000">
            <a:off x="6536545" y="2597474"/>
            <a:ext cx="526832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4440000">
            <a:off x="6380955" y="2103428"/>
            <a:ext cx="545930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4440000">
            <a:off x="6191760" y="2343112"/>
            <a:ext cx="1063864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520000">
            <a:off x="7737692" y="2512211"/>
            <a:ext cx="663351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5520000">
            <a:off x="7457254" y="1544035"/>
            <a:ext cx="1287275" cy="0"/>
          </a:xfrm>
          <a:prstGeom prst="line">
            <a:avLst/>
          </a:prstGeom>
          <a:ln w="28575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520000">
            <a:off x="7111081" y="1864543"/>
            <a:ext cx="196122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8021906" y="2787810"/>
            <a:ext cx="78756" cy="76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8093335" y="849274"/>
            <a:ext cx="78756" cy="76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>
            <a:cxnSpLocks noChangeShapeType="1"/>
          </p:cNvCxnSpPr>
          <p:nvPr/>
        </p:nvCxnSpPr>
        <p:spPr bwMode="auto">
          <a:xfrm>
            <a:off x="800100" y="4016374"/>
            <a:ext cx="914400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Connector 154"/>
          <p:cNvCxnSpPr>
            <a:cxnSpLocks noChangeShapeType="1"/>
          </p:cNvCxnSpPr>
          <p:nvPr/>
        </p:nvCxnSpPr>
        <p:spPr bwMode="auto">
          <a:xfrm>
            <a:off x="2089150" y="4016374"/>
            <a:ext cx="970653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Connector 156"/>
          <p:cNvCxnSpPr>
            <a:cxnSpLocks noChangeShapeType="1"/>
          </p:cNvCxnSpPr>
          <p:nvPr/>
        </p:nvCxnSpPr>
        <p:spPr bwMode="auto">
          <a:xfrm>
            <a:off x="3461241" y="4035424"/>
            <a:ext cx="322929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Straight Connector 185"/>
          <p:cNvCxnSpPr>
            <a:cxnSpLocks noChangeShapeType="1"/>
          </p:cNvCxnSpPr>
          <p:nvPr/>
        </p:nvCxnSpPr>
        <p:spPr bwMode="auto">
          <a:xfrm flipV="1">
            <a:off x="5498274" y="4035424"/>
            <a:ext cx="316741" cy="1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Straight Connector 186"/>
          <p:cNvCxnSpPr>
            <a:cxnSpLocks noChangeShapeType="1"/>
          </p:cNvCxnSpPr>
          <p:nvPr/>
        </p:nvCxnSpPr>
        <p:spPr bwMode="auto">
          <a:xfrm>
            <a:off x="4111591" y="4033838"/>
            <a:ext cx="1013491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Freeform 7"/>
          <p:cNvSpPr>
            <a:spLocks/>
          </p:cNvSpPr>
          <p:nvPr/>
        </p:nvSpPr>
        <p:spPr bwMode="auto">
          <a:xfrm>
            <a:off x="6565617" y="904177"/>
            <a:ext cx="1551833" cy="1947941"/>
          </a:xfrm>
          <a:custGeom>
            <a:avLst/>
            <a:gdLst>
              <a:gd name="T0" fmla="*/ 3 w 1176"/>
              <a:gd name="T1" fmla="*/ 91245 h 1492"/>
              <a:gd name="T2" fmla="*/ 3 w 1176"/>
              <a:gd name="T3" fmla="*/ 91245 h 1492"/>
              <a:gd name="T4" fmla="*/ 3 w 1176"/>
              <a:gd name="T5" fmla="*/ 0 h 1492"/>
              <a:gd name="T6" fmla="*/ 0 w 1176"/>
              <a:gd name="T7" fmla="*/ 45443 h 1492"/>
              <a:gd name="T8" fmla="*/ 3 w 1176"/>
              <a:gd name="T9" fmla="*/ 91245 h 14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492"/>
              <a:gd name="T17" fmla="*/ 1176 w 1176"/>
              <a:gd name="T18" fmla="*/ 1492 h 14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492">
                <a:moveTo>
                  <a:pt x="221" y="1492"/>
                </a:moveTo>
                <a:lnTo>
                  <a:pt x="1114" y="1492"/>
                </a:lnTo>
                <a:lnTo>
                  <a:pt x="1176" y="0"/>
                </a:lnTo>
                <a:lnTo>
                  <a:pt x="0" y="744"/>
                </a:lnTo>
                <a:lnTo>
                  <a:pt x="221" y="1492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2" name="Oval 5"/>
          <p:cNvSpPr>
            <a:spLocks noChangeArrowheads="1"/>
          </p:cNvSpPr>
          <p:nvPr/>
        </p:nvSpPr>
        <p:spPr bwMode="auto">
          <a:xfrm>
            <a:off x="6728750" y="1497186"/>
            <a:ext cx="1332615" cy="133181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smtClean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246150" y="1328746"/>
            <a:ext cx="190773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6" name="Text Box 4"/>
          <p:cNvSpPr txBox="1">
            <a:spLocks noChangeArrowheads="1"/>
          </p:cNvSpPr>
          <p:nvPr/>
        </p:nvSpPr>
        <p:spPr bwMode="auto">
          <a:xfrm>
            <a:off x="416169" y="1261251"/>
            <a:ext cx="388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100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To prove : </a:t>
            </a:r>
            <a:r>
              <a:rPr lang="en-US" alt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AB + CD = AD + BC</a:t>
            </a:r>
            <a:endParaRPr lang="en-US" alt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304800" y="401368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304800" y="441227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7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4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4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4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4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5" dur="4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0" dur="4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7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00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5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6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0" dur="4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000"/>
                            </p:stCondLst>
                            <p:childTnLst>
                              <p:par>
                                <p:cTn id="6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9" dur="4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9" dur="4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500"/>
                            </p:stCondLst>
                            <p:childTnLst>
                              <p:par>
                                <p:cTn id="7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000"/>
                            </p:stCondLst>
                            <p:childTnLst>
                              <p:par>
                                <p:cTn id="7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38" grpId="0" animBg="1"/>
      <p:bldP spid="156" grpId="0" animBg="1"/>
      <p:bldP spid="139" grpId="0" animBg="1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 animBg="1"/>
      <p:bldP spid="185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5" grpId="0"/>
      <p:bldP spid="206" grpId="0"/>
      <p:bldP spid="207" grpId="0"/>
      <p:bldP spid="208" grpId="0"/>
      <p:bldP spid="209" grpId="0"/>
      <p:bldP spid="5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141" grpId="0" animBg="1"/>
      <p:bldP spid="141" grpId="1" animBg="1"/>
      <p:bldP spid="142" grpId="0"/>
      <p:bldP spid="142" grpId="1"/>
      <p:bldP spid="143" grpId="0"/>
      <p:bldP spid="143" grpId="1"/>
      <p:bldP spid="144" grpId="0"/>
      <p:bldP spid="144" grpId="1"/>
      <p:bldP spid="158" grpId="0" animBg="1"/>
      <p:bldP spid="158" grpId="1" animBg="1"/>
      <p:bldP spid="159" grpId="0"/>
      <p:bldP spid="159" grpId="1"/>
      <p:bldP spid="160" grpId="0"/>
      <p:bldP spid="160" grpId="1"/>
      <p:bldP spid="161" grpId="0"/>
      <p:bldP spid="161" grpId="1"/>
      <p:bldP spid="149" grpId="0" animBg="1"/>
      <p:bldP spid="224" grpId="0" animBg="1"/>
      <p:bldP spid="154" grpId="0" animBg="1"/>
      <p:bldP spid="166" grpId="0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3" grpId="2" animBg="1"/>
      <p:bldP spid="194" grpId="0"/>
      <p:bldP spid="1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14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rc 117"/>
          <p:cNvSpPr/>
          <p:nvPr/>
        </p:nvSpPr>
        <p:spPr bwMode="auto">
          <a:xfrm>
            <a:off x="6496297" y="1449516"/>
            <a:ext cx="734090" cy="734090"/>
          </a:xfrm>
          <a:prstGeom prst="arc">
            <a:avLst>
              <a:gd name="adj1" fmla="val 1256438"/>
              <a:gd name="adj2" fmla="val 3235734"/>
            </a:avLst>
          </a:prstGeom>
          <a:solidFill>
            <a:srgbClr val="00B0F0"/>
          </a:solidFill>
          <a:ln w="285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17" name="Arc 116"/>
          <p:cNvSpPr/>
          <p:nvPr/>
        </p:nvSpPr>
        <p:spPr bwMode="auto">
          <a:xfrm>
            <a:off x="6543678" y="1503525"/>
            <a:ext cx="670556" cy="670556"/>
          </a:xfrm>
          <a:prstGeom prst="arc">
            <a:avLst>
              <a:gd name="adj1" fmla="val 3275864"/>
              <a:gd name="adj2" fmla="val 5423914"/>
            </a:avLst>
          </a:prstGeom>
          <a:solidFill>
            <a:srgbClr val="00B0F0"/>
          </a:solidFill>
          <a:ln w="285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228" name="Isosceles Triangle 227"/>
          <p:cNvSpPr/>
          <p:nvPr/>
        </p:nvSpPr>
        <p:spPr>
          <a:xfrm>
            <a:off x="6863342" y="1140201"/>
            <a:ext cx="1030288" cy="946150"/>
          </a:xfrm>
          <a:custGeom>
            <a:avLst/>
            <a:gdLst>
              <a:gd name="connsiteX0" fmla="*/ 0 w 1263772"/>
              <a:gd name="connsiteY0" fmla="*/ 625475 h 625475"/>
              <a:gd name="connsiteX1" fmla="*/ 547517 w 1263772"/>
              <a:gd name="connsiteY1" fmla="*/ 0 h 625475"/>
              <a:gd name="connsiteX2" fmla="*/ 1263772 w 1263772"/>
              <a:gd name="connsiteY2" fmla="*/ 625475 h 625475"/>
              <a:gd name="connsiteX3" fmla="*/ 0 w 1263772"/>
              <a:gd name="connsiteY3" fmla="*/ 625475 h 625475"/>
              <a:gd name="connsiteX0" fmla="*/ 0 w 1348143"/>
              <a:gd name="connsiteY0" fmla="*/ 924656 h 924656"/>
              <a:gd name="connsiteX1" fmla="*/ 1348143 w 1348143"/>
              <a:gd name="connsiteY1" fmla="*/ 0 h 924656"/>
              <a:gd name="connsiteX2" fmla="*/ 1263772 w 1348143"/>
              <a:gd name="connsiteY2" fmla="*/ 924656 h 924656"/>
              <a:gd name="connsiteX3" fmla="*/ 0 w 1348143"/>
              <a:gd name="connsiteY3" fmla="*/ 924656 h 924656"/>
              <a:gd name="connsiteX0" fmla="*/ 0 w 1348143"/>
              <a:gd name="connsiteY0" fmla="*/ 924656 h 1211197"/>
              <a:gd name="connsiteX1" fmla="*/ 1348143 w 1348143"/>
              <a:gd name="connsiteY1" fmla="*/ 0 h 1211197"/>
              <a:gd name="connsiteX2" fmla="*/ 850817 w 1348143"/>
              <a:gd name="connsiteY2" fmla="*/ 1211197 h 1211197"/>
              <a:gd name="connsiteX3" fmla="*/ 0 w 1348143"/>
              <a:gd name="connsiteY3" fmla="*/ 924656 h 1211197"/>
              <a:gd name="connsiteX0" fmla="*/ 0 w 1343929"/>
              <a:gd name="connsiteY0" fmla="*/ 916228 h 1211197"/>
              <a:gd name="connsiteX1" fmla="*/ 1343929 w 1343929"/>
              <a:gd name="connsiteY1" fmla="*/ 0 h 1211197"/>
              <a:gd name="connsiteX2" fmla="*/ 846603 w 1343929"/>
              <a:gd name="connsiteY2" fmla="*/ 1211197 h 1211197"/>
              <a:gd name="connsiteX3" fmla="*/ 0 w 1343929"/>
              <a:gd name="connsiteY3" fmla="*/ 916228 h 1211197"/>
              <a:gd name="connsiteX0" fmla="*/ 0 w 1343929"/>
              <a:gd name="connsiteY0" fmla="*/ 916228 h 1232266"/>
              <a:gd name="connsiteX1" fmla="*/ 1343929 w 1343929"/>
              <a:gd name="connsiteY1" fmla="*/ 0 h 1232266"/>
              <a:gd name="connsiteX2" fmla="*/ 867672 w 1343929"/>
              <a:gd name="connsiteY2" fmla="*/ 1232266 h 1232266"/>
              <a:gd name="connsiteX3" fmla="*/ 0 w 1343929"/>
              <a:gd name="connsiteY3" fmla="*/ 916228 h 1232266"/>
              <a:gd name="connsiteX0" fmla="*/ 0 w 1348143"/>
              <a:gd name="connsiteY0" fmla="*/ 903586 h 1232266"/>
              <a:gd name="connsiteX1" fmla="*/ 1348143 w 1348143"/>
              <a:gd name="connsiteY1" fmla="*/ 0 h 1232266"/>
              <a:gd name="connsiteX2" fmla="*/ 871886 w 1348143"/>
              <a:gd name="connsiteY2" fmla="*/ 1232266 h 1232266"/>
              <a:gd name="connsiteX3" fmla="*/ 0 w 1348143"/>
              <a:gd name="connsiteY3" fmla="*/ 903586 h 1232266"/>
              <a:gd name="connsiteX0" fmla="*/ 0 w 1348143"/>
              <a:gd name="connsiteY0" fmla="*/ 903586 h 1232266"/>
              <a:gd name="connsiteX1" fmla="*/ 1348143 w 1348143"/>
              <a:gd name="connsiteY1" fmla="*/ 0 h 1232266"/>
              <a:gd name="connsiteX2" fmla="*/ 871886 w 1348143"/>
              <a:gd name="connsiteY2" fmla="*/ 1232266 h 1232266"/>
              <a:gd name="connsiteX3" fmla="*/ 0 w 1348143"/>
              <a:gd name="connsiteY3" fmla="*/ 903586 h 1232266"/>
              <a:gd name="connsiteX0" fmla="*/ 0 w 1348143"/>
              <a:gd name="connsiteY0" fmla="*/ 903586 h 1232266"/>
              <a:gd name="connsiteX1" fmla="*/ 1348143 w 1348143"/>
              <a:gd name="connsiteY1" fmla="*/ 0 h 1232266"/>
              <a:gd name="connsiteX2" fmla="*/ 871886 w 1348143"/>
              <a:gd name="connsiteY2" fmla="*/ 1232266 h 1232266"/>
              <a:gd name="connsiteX3" fmla="*/ 0 w 1348143"/>
              <a:gd name="connsiteY3" fmla="*/ 903586 h 1232266"/>
              <a:gd name="connsiteX0" fmla="*/ 0 w 1348143"/>
              <a:gd name="connsiteY0" fmla="*/ 903586 h 1232266"/>
              <a:gd name="connsiteX1" fmla="*/ 1348143 w 1348143"/>
              <a:gd name="connsiteY1" fmla="*/ 0 h 1232266"/>
              <a:gd name="connsiteX2" fmla="*/ 871886 w 1348143"/>
              <a:gd name="connsiteY2" fmla="*/ 1232266 h 1232266"/>
              <a:gd name="connsiteX3" fmla="*/ 0 w 1348143"/>
              <a:gd name="connsiteY3" fmla="*/ 903586 h 1232266"/>
              <a:gd name="connsiteX0" fmla="*/ 0 w 1348143"/>
              <a:gd name="connsiteY0" fmla="*/ 903586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903586 h 1223838"/>
              <a:gd name="connsiteX0" fmla="*/ 0 w 1348143"/>
              <a:gd name="connsiteY0" fmla="*/ 899372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899372 h 1223838"/>
              <a:gd name="connsiteX0" fmla="*/ 0 w 1348143"/>
              <a:gd name="connsiteY0" fmla="*/ 916227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916227 h 1223838"/>
              <a:gd name="connsiteX0" fmla="*/ 0 w 1348143"/>
              <a:gd name="connsiteY0" fmla="*/ 916227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916227 h 1223838"/>
              <a:gd name="connsiteX0" fmla="*/ 0 w 1348143"/>
              <a:gd name="connsiteY0" fmla="*/ 916227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916227 h 1223838"/>
              <a:gd name="connsiteX0" fmla="*/ 0 w 1348143"/>
              <a:gd name="connsiteY0" fmla="*/ 912013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912013 h 1223838"/>
              <a:gd name="connsiteX0" fmla="*/ 0 w 1348143"/>
              <a:gd name="connsiteY0" fmla="*/ 912013 h 1223838"/>
              <a:gd name="connsiteX1" fmla="*/ 1348143 w 1348143"/>
              <a:gd name="connsiteY1" fmla="*/ 0 h 1223838"/>
              <a:gd name="connsiteX2" fmla="*/ 859245 w 1348143"/>
              <a:gd name="connsiteY2" fmla="*/ 1223838 h 1223838"/>
              <a:gd name="connsiteX3" fmla="*/ 0 w 1348143"/>
              <a:gd name="connsiteY3" fmla="*/ 912013 h 1223838"/>
              <a:gd name="connsiteX0" fmla="*/ 0 w 1343929"/>
              <a:gd name="connsiteY0" fmla="*/ 890944 h 1223838"/>
              <a:gd name="connsiteX1" fmla="*/ 1343929 w 1343929"/>
              <a:gd name="connsiteY1" fmla="*/ 0 h 1223838"/>
              <a:gd name="connsiteX2" fmla="*/ 855031 w 1343929"/>
              <a:gd name="connsiteY2" fmla="*/ 1223838 h 1223838"/>
              <a:gd name="connsiteX3" fmla="*/ 0 w 1343929"/>
              <a:gd name="connsiteY3" fmla="*/ 890944 h 1223838"/>
              <a:gd name="connsiteX0" fmla="*/ 0 w 1343929"/>
              <a:gd name="connsiteY0" fmla="*/ 890944 h 1223838"/>
              <a:gd name="connsiteX1" fmla="*/ 1343929 w 1343929"/>
              <a:gd name="connsiteY1" fmla="*/ 0 h 1223838"/>
              <a:gd name="connsiteX2" fmla="*/ 855031 w 1343929"/>
              <a:gd name="connsiteY2" fmla="*/ 1223838 h 1223838"/>
              <a:gd name="connsiteX3" fmla="*/ 17508 w 1343929"/>
              <a:gd name="connsiteY3" fmla="*/ 911112 h 1223838"/>
              <a:gd name="connsiteX4" fmla="*/ 0 w 1343929"/>
              <a:gd name="connsiteY4" fmla="*/ 890944 h 1223838"/>
              <a:gd name="connsiteX0" fmla="*/ 0 w 1343929"/>
              <a:gd name="connsiteY0" fmla="*/ 890944 h 1240693"/>
              <a:gd name="connsiteX1" fmla="*/ 1343929 w 1343929"/>
              <a:gd name="connsiteY1" fmla="*/ 0 h 1240693"/>
              <a:gd name="connsiteX2" fmla="*/ 855031 w 1343929"/>
              <a:gd name="connsiteY2" fmla="*/ 1240693 h 1240693"/>
              <a:gd name="connsiteX3" fmla="*/ 17508 w 1343929"/>
              <a:gd name="connsiteY3" fmla="*/ 911112 h 1240693"/>
              <a:gd name="connsiteX4" fmla="*/ 0 w 1343929"/>
              <a:gd name="connsiteY4" fmla="*/ 890944 h 1240693"/>
              <a:gd name="connsiteX0" fmla="*/ 0 w 1343929"/>
              <a:gd name="connsiteY0" fmla="*/ 890944 h 1228051"/>
              <a:gd name="connsiteX1" fmla="*/ 1343929 w 1343929"/>
              <a:gd name="connsiteY1" fmla="*/ 0 h 1228051"/>
              <a:gd name="connsiteX2" fmla="*/ 876100 w 1343929"/>
              <a:gd name="connsiteY2" fmla="*/ 1228051 h 1228051"/>
              <a:gd name="connsiteX3" fmla="*/ 17508 w 1343929"/>
              <a:gd name="connsiteY3" fmla="*/ 911112 h 1228051"/>
              <a:gd name="connsiteX4" fmla="*/ 0 w 1343929"/>
              <a:gd name="connsiteY4" fmla="*/ 890944 h 1228051"/>
              <a:gd name="connsiteX0" fmla="*/ 0 w 1343929"/>
              <a:gd name="connsiteY0" fmla="*/ 890944 h 1236479"/>
              <a:gd name="connsiteX1" fmla="*/ 1343929 w 1343929"/>
              <a:gd name="connsiteY1" fmla="*/ 0 h 1236479"/>
              <a:gd name="connsiteX2" fmla="*/ 863459 w 1343929"/>
              <a:gd name="connsiteY2" fmla="*/ 1236479 h 1236479"/>
              <a:gd name="connsiteX3" fmla="*/ 17508 w 1343929"/>
              <a:gd name="connsiteY3" fmla="*/ 911112 h 1236479"/>
              <a:gd name="connsiteX4" fmla="*/ 0 w 1343929"/>
              <a:gd name="connsiteY4" fmla="*/ 890944 h 1236479"/>
              <a:gd name="connsiteX0" fmla="*/ 3562 w 1326421"/>
              <a:gd name="connsiteY0" fmla="*/ 920441 h 1236479"/>
              <a:gd name="connsiteX1" fmla="*/ 1326421 w 1326421"/>
              <a:gd name="connsiteY1" fmla="*/ 0 h 1236479"/>
              <a:gd name="connsiteX2" fmla="*/ 845951 w 1326421"/>
              <a:gd name="connsiteY2" fmla="*/ 1236479 h 1236479"/>
              <a:gd name="connsiteX3" fmla="*/ 0 w 1326421"/>
              <a:gd name="connsiteY3" fmla="*/ 911112 h 1236479"/>
              <a:gd name="connsiteX4" fmla="*/ 3562 w 1326421"/>
              <a:gd name="connsiteY4" fmla="*/ 920441 h 1236479"/>
              <a:gd name="connsiteX0" fmla="*/ 8743 w 1331602"/>
              <a:gd name="connsiteY0" fmla="*/ 920441 h 1236479"/>
              <a:gd name="connsiteX1" fmla="*/ 1331602 w 1331602"/>
              <a:gd name="connsiteY1" fmla="*/ 0 h 1236479"/>
              <a:gd name="connsiteX2" fmla="*/ 851132 w 1331602"/>
              <a:gd name="connsiteY2" fmla="*/ 1236479 h 1236479"/>
              <a:gd name="connsiteX3" fmla="*/ 5181 w 1331602"/>
              <a:gd name="connsiteY3" fmla="*/ 911112 h 1236479"/>
              <a:gd name="connsiteX4" fmla="*/ 8743 w 1331602"/>
              <a:gd name="connsiteY4" fmla="*/ 920441 h 1236479"/>
              <a:gd name="connsiteX0" fmla="*/ 8743 w 1331602"/>
              <a:gd name="connsiteY0" fmla="*/ 920441 h 1236479"/>
              <a:gd name="connsiteX1" fmla="*/ 1331602 w 1331602"/>
              <a:gd name="connsiteY1" fmla="*/ 0 h 1236479"/>
              <a:gd name="connsiteX2" fmla="*/ 851132 w 1331602"/>
              <a:gd name="connsiteY2" fmla="*/ 1236479 h 1236479"/>
              <a:gd name="connsiteX3" fmla="*/ 5181 w 1331602"/>
              <a:gd name="connsiteY3" fmla="*/ 911112 h 1236479"/>
              <a:gd name="connsiteX4" fmla="*/ 8743 w 1331602"/>
              <a:gd name="connsiteY4" fmla="*/ 920441 h 1236479"/>
              <a:gd name="connsiteX0" fmla="*/ 6727 w 1338014"/>
              <a:gd name="connsiteY0" fmla="*/ 903586 h 1236479"/>
              <a:gd name="connsiteX1" fmla="*/ 1338014 w 1338014"/>
              <a:gd name="connsiteY1" fmla="*/ 0 h 1236479"/>
              <a:gd name="connsiteX2" fmla="*/ 857544 w 1338014"/>
              <a:gd name="connsiteY2" fmla="*/ 1236479 h 1236479"/>
              <a:gd name="connsiteX3" fmla="*/ 11593 w 1338014"/>
              <a:gd name="connsiteY3" fmla="*/ 911112 h 1236479"/>
              <a:gd name="connsiteX4" fmla="*/ 6727 w 1338014"/>
              <a:gd name="connsiteY4" fmla="*/ 903586 h 1236479"/>
              <a:gd name="connsiteX0" fmla="*/ 6727 w 1338014"/>
              <a:gd name="connsiteY0" fmla="*/ 903586 h 1240693"/>
              <a:gd name="connsiteX1" fmla="*/ 1338014 w 1338014"/>
              <a:gd name="connsiteY1" fmla="*/ 0 h 1240693"/>
              <a:gd name="connsiteX2" fmla="*/ 853330 w 1338014"/>
              <a:gd name="connsiteY2" fmla="*/ 1240693 h 1240693"/>
              <a:gd name="connsiteX3" fmla="*/ 11593 w 1338014"/>
              <a:gd name="connsiteY3" fmla="*/ 911112 h 1240693"/>
              <a:gd name="connsiteX4" fmla="*/ 6727 w 1338014"/>
              <a:gd name="connsiteY4" fmla="*/ 903586 h 1240693"/>
              <a:gd name="connsiteX0" fmla="*/ 6727 w 1030096"/>
              <a:gd name="connsiteY0" fmla="*/ 695201 h 1032308"/>
              <a:gd name="connsiteX1" fmla="*/ 1030096 w 1030096"/>
              <a:gd name="connsiteY1" fmla="*/ 0 h 1032308"/>
              <a:gd name="connsiteX2" fmla="*/ 853330 w 1030096"/>
              <a:gd name="connsiteY2" fmla="*/ 1032308 h 1032308"/>
              <a:gd name="connsiteX3" fmla="*/ 11593 w 1030096"/>
              <a:gd name="connsiteY3" fmla="*/ 702727 h 1032308"/>
              <a:gd name="connsiteX4" fmla="*/ 6727 w 1030096"/>
              <a:gd name="connsiteY4" fmla="*/ 695201 h 1032308"/>
              <a:gd name="connsiteX0" fmla="*/ 6727 w 1030096"/>
              <a:gd name="connsiteY0" fmla="*/ 695201 h 955366"/>
              <a:gd name="connsiteX1" fmla="*/ 1030096 w 1030096"/>
              <a:gd name="connsiteY1" fmla="*/ 0 h 955366"/>
              <a:gd name="connsiteX2" fmla="*/ 672389 w 1030096"/>
              <a:gd name="connsiteY2" fmla="*/ 955366 h 955366"/>
              <a:gd name="connsiteX3" fmla="*/ 11593 w 1030096"/>
              <a:gd name="connsiteY3" fmla="*/ 702727 h 955366"/>
              <a:gd name="connsiteX4" fmla="*/ 6727 w 1030096"/>
              <a:gd name="connsiteY4" fmla="*/ 695201 h 9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96" h="955366">
                <a:moveTo>
                  <a:pt x="6727" y="695201"/>
                </a:moveTo>
                <a:lnTo>
                  <a:pt x="1030096" y="0"/>
                </a:lnTo>
                <a:lnTo>
                  <a:pt x="672389" y="955366"/>
                </a:lnTo>
                <a:lnTo>
                  <a:pt x="11593" y="702727"/>
                </a:lnTo>
                <a:cubicBezTo>
                  <a:pt x="12780" y="705837"/>
                  <a:pt x="-11316" y="671022"/>
                  <a:pt x="6727" y="695201"/>
                </a:cubicBezTo>
                <a:close/>
              </a:path>
            </a:pathLst>
          </a:custGeom>
          <a:solidFill>
            <a:srgbClr val="00B05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260000">
            <a:off x="7422521" y="1921276"/>
            <a:ext cx="142623" cy="14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880322" y="2380227"/>
            <a:ext cx="142623" cy="14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/>
        </p:nvSpPr>
        <p:spPr>
          <a:xfrm rot="5400000">
            <a:off x="7041572" y="976095"/>
            <a:ext cx="692312" cy="1017022"/>
          </a:xfrm>
          <a:custGeom>
            <a:avLst/>
            <a:gdLst>
              <a:gd name="connsiteX0" fmla="*/ 0 w 899405"/>
              <a:gd name="connsiteY0" fmla="*/ 1043405 h 1043405"/>
              <a:gd name="connsiteX1" fmla="*/ 0 w 899405"/>
              <a:gd name="connsiteY1" fmla="*/ 0 h 1043405"/>
              <a:gd name="connsiteX2" fmla="*/ 899405 w 899405"/>
              <a:gd name="connsiteY2" fmla="*/ 1043405 h 1043405"/>
              <a:gd name="connsiteX3" fmla="*/ 0 w 899405"/>
              <a:gd name="connsiteY3" fmla="*/ 1043405 h 1043405"/>
              <a:gd name="connsiteX0" fmla="*/ 0 w 899405"/>
              <a:gd name="connsiteY0" fmla="*/ 1043405 h 1043405"/>
              <a:gd name="connsiteX1" fmla="*/ 0 w 899405"/>
              <a:gd name="connsiteY1" fmla="*/ 0 h 1043405"/>
              <a:gd name="connsiteX2" fmla="*/ 899405 w 899405"/>
              <a:gd name="connsiteY2" fmla="*/ 1043405 h 1043405"/>
              <a:gd name="connsiteX3" fmla="*/ 0 w 899405"/>
              <a:gd name="connsiteY3" fmla="*/ 1043405 h 1043405"/>
              <a:gd name="connsiteX0" fmla="*/ 0 w 899405"/>
              <a:gd name="connsiteY0" fmla="*/ 1324982 h 1324982"/>
              <a:gd name="connsiteX1" fmla="*/ 5806 w 899405"/>
              <a:gd name="connsiteY1" fmla="*/ 0 h 1324982"/>
              <a:gd name="connsiteX2" fmla="*/ 899405 w 899405"/>
              <a:gd name="connsiteY2" fmla="*/ 1324982 h 1324982"/>
              <a:gd name="connsiteX3" fmla="*/ 0 w 899405"/>
              <a:gd name="connsiteY3" fmla="*/ 1324982 h 1324982"/>
              <a:gd name="connsiteX0" fmla="*/ 0 w 899405"/>
              <a:gd name="connsiteY0" fmla="*/ 1324982 h 1324982"/>
              <a:gd name="connsiteX1" fmla="*/ 5806 w 899405"/>
              <a:gd name="connsiteY1" fmla="*/ 0 h 1324982"/>
              <a:gd name="connsiteX2" fmla="*/ 899405 w 899405"/>
              <a:gd name="connsiteY2" fmla="*/ 1324982 h 1324982"/>
              <a:gd name="connsiteX3" fmla="*/ 0 w 899405"/>
              <a:gd name="connsiteY3" fmla="*/ 1324982 h 1324982"/>
              <a:gd name="connsiteX0" fmla="*/ 0 w 899405"/>
              <a:gd name="connsiteY0" fmla="*/ 1324982 h 1324982"/>
              <a:gd name="connsiteX1" fmla="*/ 5806 w 899405"/>
              <a:gd name="connsiteY1" fmla="*/ 0 h 1324982"/>
              <a:gd name="connsiteX2" fmla="*/ 899405 w 899405"/>
              <a:gd name="connsiteY2" fmla="*/ 1324982 h 1324982"/>
              <a:gd name="connsiteX3" fmla="*/ 0 w 899405"/>
              <a:gd name="connsiteY3" fmla="*/ 1324982 h 1324982"/>
              <a:gd name="connsiteX0" fmla="*/ 0 w 899405"/>
              <a:gd name="connsiteY0" fmla="*/ 1324982 h 1324982"/>
              <a:gd name="connsiteX1" fmla="*/ 5806 w 899405"/>
              <a:gd name="connsiteY1" fmla="*/ 0 h 1324982"/>
              <a:gd name="connsiteX2" fmla="*/ 899405 w 899405"/>
              <a:gd name="connsiteY2" fmla="*/ 1324982 h 1324982"/>
              <a:gd name="connsiteX3" fmla="*/ 0 w 899405"/>
              <a:gd name="connsiteY3" fmla="*/ 1324982 h 1324982"/>
              <a:gd name="connsiteX0" fmla="*/ 0 w 899405"/>
              <a:gd name="connsiteY0" fmla="*/ 1324982 h 1324982"/>
              <a:gd name="connsiteX1" fmla="*/ 5806 w 899405"/>
              <a:gd name="connsiteY1" fmla="*/ 0 h 1324982"/>
              <a:gd name="connsiteX2" fmla="*/ 899405 w 899405"/>
              <a:gd name="connsiteY2" fmla="*/ 1324982 h 1324982"/>
              <a:gd name="connsiteX3" fmla="*/ 0 w 899405"/>
              <a:gd name="connsiteY3" fmla="*/ 1324982 h 1324982"/>
              <a:gd name="connsiteX0" fmla="*/ 0 w 899405"/>
              <a:gd name="connsiteY0" fmla="*/ 1316274 h 1316274"/>
              <a:gd name="connsiteX1" fmla="*/ 2906 w 899405"/>
              <a:gd name="connsiteY1" fmla="*/ 0 h 1316274"/>
              <a:gd name="connsiteX2" fmla="*/ 899405 w 899405"/>
              <a:gd name="connsiteY2" fmla="*/ 1316274 h 1316274"/>
              <a:gd name="connsiteX3" fmla="*/ 0 w 899405"/>
              <a:gd name="connsiteY3" fmla="*/ 1316274 h 13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405" h="1316274">
                <a:moveTo>
                  <a:pt x="0" y="1316274"/>
                </a:moveTo>
                <a:cubicBezTo>
                  <a:pt x="1935" y="874613"/>
                  <a:pt x="971" y="441661"/>
                  <a:pt x="2906" y="0"/>
                </a:cubicBezTo>
                <a:cubicBezTo>
                  <a:pt x="227242" y="321676"/>
                  <a:pt x="643149" y="927832"/>
                  <a:pt x="899405" y="1316274"/>
                </a:cubicBezTo>
                <a:lnTo>
                  <a:pt x="0" y="131627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ln w="28575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5274" y="1145059"/>
            <a:ext cx="142623" cy="14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498" name="Group 26"/>
          <p:cNvGrpSpPr>
            <a:grpSpLocks/>
          </p:cNvGrpSpPr>
          <p:nvPr/>
        </p:nvGrpSpPr>
        <p:grpSpPr bwMode="auto">
          <a:xfrm>
            <a:off x="5653664" y="819150"/>
            <a:ext cx="2974976" cy="2065715"/>
            <a:chOff x="4423952" y="4521673"/>
            <a:chExt cx="2974038" cy="2065247"/>
          </a:xfrm>
        </p:grpSpPr>
        <p:sp>
          <p:nvSpPr>
            <p:cNvPr id="27770" name="Line 49"/>
            <p:cNvSpPr>
              <a:spLocks noChangeShapeType="1"/>
            </p:cNvSpPr>
            <p:nvPr/>
          </p:nvSpPr>
          <p:spPr bwMode="auto">
            <a:xfrm>
              <a:off x="4496124" y="6229814"/>
              <a:ext cx="2829696" cy="3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27771" name="Line 49"/>
            <p:cNvSpPr>
              <a:spLocks noChangeShapeType="1"/>
            </p:cNvSpPr>
            <p:nvPr/>
          </p:nvSpPr>
          <p:spPr bwMode="auto">
            <a:xfrm>
              <a:off x="4423952" y="4847509"/>
              <a:ext cx="2974038" cy="3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27772" name="Oval 33"/>
            <p:cNvSpPr>
              <a:spLocks noChangeArrowheads="1"/>
            </p:cNvSpPr>
            <p:nvPr/>
          </p:nvSpPr>
          <p:spPr bwMode="auto">
            <a:xfrm>
              <a:off x="4951512" y="4846949"/>
              <a:ext cx="1393744" cy="13739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73" name="Freeform 11"/>
            <p:cNvSpPr>
              <a:spLocks/>
            </p:cNvSpPr>
            <p:nvPr/>
          </p:nvSpPr>
          <p:spPr bwMode="auto">
            <a:xfrm>
              <a:off x="5648384" y="4840902"/>
              <a:ext cx="34086" cy="1386071"/>
            </a:xfrm>
            <a:custGeom>
              <a:avLst/>
              <a:gdLst>
                <a:gd name="T0" fmla="*/ 0 w 45719"/>
                <a:gd name="T1" fmla="*/ 0 h 37"/>
                <a:gd name="T2" fmla="*/ 0 w 45719"/>
                <a:gd name="T3" fmla="*/ 2147483647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19" h="37">
                  <a:moveTo>
                    <a:pt x="0" y="0"/>
                  </a:moveTo>
                  <a:lnTo>
                    <a:pt x="0" y="37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27774" name="Rectangle 67"/>
            <p:cNvSpPr>
              <a:spLocks noChangeArrowheads="1"/>
            </p:cNvSpPr>
            <p:nvPr/>
          </p:nvSpPr>
          <p:spPr bwMode="auto">
            <a:xfrm>
              <a:off x="5479100" y="6186642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Q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75" name="Rectangle 68"/>
            <p:cNvSpPr>
              <a:spLocks noChangeArrowheads="1"/>
            </p:cNvSpPr>
            <p:nvPr/>
          </p:nvSpPr>
          <p:spPr bwMode="auto">
            <a:xfrm>
              <a:off x="6524740" y="4559645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76" name="Rectangle 69"/>
            <p:cNvSpPr>
              <a:spLocks noChangeArrowheads="1"/>
            </p:cNvSpPr>
            <p:nvPr/>
          </p:nvSpPr>
          <p:spPr bwMode="auto">
            <a:xfrm>
              <a:off x="4585246" y="4521673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77" name="Rectangle 70"/>
            <p:cNvSpPr>
              <a:spLocks noChangeArrowheads="1"/>
            </p:cNvSpPr>
            <p:nvPr/>
          </p:nvSpPr>
          <p:spPr bwMode="auto">
            <a:xfrm>
              <a:off x="5338891" y="5369342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78" name="Rectangle 71"/>
            <p:cNvSpPr>
              <a:spLocks noChangeArrowheads="1"/>
            </p:cNvSpPr>
            <p:nvPr/>
          </p:nvSpPr>
          <p:spPr bwMode="auto">
            <a:xfrm>
              <a:off x="5522974" y="4540598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79" name="Rectangle 72"/>
            <p:cNvSpPr>
              <a:spLocks noChangeArrowheads="1"/>
            </p:cNvSpPr>
            <p:nvPr/>
          </p:nvSpPr>
          <p:spPr bwMode="auto">
            <a:xfrm>
              <a:off x="4620894" y="62229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r>
                <a:rPr lang="en-US" altLang="en-US" sz="1600" baseline="30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l</a:t>
              </a:r>
              <a:endParaRPr lang="en-US" altLang="en-US" sz="1600" b="1" baseline="3000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780" name="Rectangle 73"/>
            <p:cNvSpPr>
              <a:spLocks noChangeArrowheads="1"/>
            </p:cNvSpPr>
            <p:nvPr/>
          </p:nvSpPr>
          <p:spPr bwMode="auto">
            <a:xfrm>
              <a:off x="6838967" y="6248366"/>
              <a:ext cx="3593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Y</a:t>
              </a:r>
              <a:r>
                <a:rPr lang="en-US" altLang="en-US" sz="1600" baseline="30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l</a:t>
              </a:r>
              <a:endParaRPr lang="en-US" altLang="en-US" sz="1600" b="1" baseline="3000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781" name="Rectangle 74"/>
            <p:cNvSpPr>
              <a:spLocks noChangeArrowheads="1"/>
            </p:cNvSpPr>
            <p:nvPr/>
          </p:nvSpPr>
          <p:spPr bwMode="auto">
            <a:xfrm>
              <a:off x="6915145" y="4542682"/>
              <a:ext cx="3289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Y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82" name="Rectangle 75"/>
            <p:cNvSpPr>
              <a:spLocks noChangeArrowheads="1"/>
            </p:cNvSpPr>
            <p:nvPr/>
          </p:nvSpPr>
          <p:spPr bwMode="auto">
            <a:xfrm>
              <a:off x="5978179" y="6209496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783" name="Rectangle 76"/>
            <p:cNvSpPr>
              <a:spLocks noChangeArrowheads="1"/>
            </p:cNvSpPr>
            <p:nvPr/>
          </p:nvSpPr>
          <p:spPr bwMode="auto">
            <a:xfrm>
              <a:off x="6267651" y="5669549"/>
              <a:ext cx="3369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 rot="60000" flipH="1">
              <a:off x="5645944" y="4836528"/>
              <a:ext cx="1015315" cy="699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 rot="60000" flipH="1">
              <a:off x="6129592" y="4840234"/>
              <a:ext cx="545900" cy="13919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>
              <a:off x="5655465" y="5536232"/>
              <a:ext cx="475736" cy="6906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5611029" y="5501315"/>
              <a:ext cx="74589" cy="761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039588" y="4820431"/>
              <a:ext cx="76176" cy="761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710115" y="4809417"/>
              <a:ext cx="74588" cy="761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4744374" y="6185374"/>
              <a:ext cx="74588" cy="7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6980865" y="6198071"/>
              <a:ext cx="74589" cy="7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53" name="Arc 152"/>
          <p:cNvSpPr/>
          <p:nvPr/>
        </p:nvSpPr>
        <p:spPr bwMode="auto">
          <a:xfrm rot="3850691">
            <a:off x="6578386" y="1495006"/>
            <a:ext cx="560388" cy="654050"/>
          </a:xfrm>
          <a:prstGeom prst="arc">
            <a:avLst>
              <a:gd name="adj1" fmla="val 15849213"/>
              <a:gd name="adj2" fmla="val 19284037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86" name="Arc 185"/>
          <p:cNvSpPr/>
          <p:nvPr/>
        </p:nvSpPr>
        <p:spPr bwMode="auto">
          <a:xfrm rot="418897">
            <a:off x="6601405" y="1484687"/>
            <a:ext cx="560387" cy="654050"/>
          </a:xfrm>
          <a:prstGeom prst="arc">
            <a:avLst>
              <a:gd name="adj1" fmla="val 15849213"/>
              <a:gd name="adj2" fmla="val 19251929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970902" y="1070983"/>
            <a:ext cx="2447820" cy="2402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968808" y="846255"/>
            <a:ext cx="3671248" cy="2183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2374579" y="596897"/>
            <a:ext cx="4722906" cy="2218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64980" y="352663"/>
            <a:ext cx="5682802" cy="2025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974901" y="592585"/>
            <a:ext cx="959453" cy="2183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19213"/>
            <a:ext cx="2794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Construction :  Draw OC</a:t>
            </a:r>
            <a:endParaRPr lang="en-IN" altLang="en-US" sz="16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6725" y="1592873"/>
            <a:ext cx="958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Proof : </a:t>
            </a:r>
            <a:endParaRPr lang="en-IN" altLang="en-US" sz="16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0475" y="1592873"/>
            <a:ext cx="2238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8513" indent="-798513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OPA and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OCA,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7564" y="1928812"/>
            <a:ext cx="1427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  =  OC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4226" y="1928812"/>
            <a:ext cx="2359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[radii of same circle]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8514" y="2276475"/>
            <a:ext cx="1212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OA  =  OA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94226" y="226695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4389" y="2599348"/>
            <a:ext cx="1173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8513" indent="-798513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798513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AP  =  AC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94226" y="2583473"/>
            <a:ext cx="3829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914400" algn="l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[length of the tangents drawn from an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external point to the circle are equal] </a:t>
            </a:r>
            <a:endParaRPr lang="en-US" altLang="en-US" sz="14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921443" y="3069981"/>
            <a:ext cx="17011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OPA 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@  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OCA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119764" y="3069981"/>
            <a:ext cx="2349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SSS congruency]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909626" y="3399056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119764" y="3399056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[c.p.c.t.]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47675" y="3749919"/>
            <a:ext cx="1255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Let </a:t>
            </a: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 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24200" y="3749919"/>
            <a:ext cx="60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...(i)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638800" y="1145059"/>
            <a:ext cx="3003780" cy="3079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715071" y="2521325"/>
            <a:ext cx="2857994" cy="3079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349789" y="1129799"/>
            <a:ext cx="565093" cy="139707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68"/>
          <p:cNvSpPr>
            <a:spLocks noChangeArrowheads="1"/>
          </p:cNvSpPr>
          <p:nvPr/>
        </p:nvSpPr>
        <p:spPr bwMode="auto">
          <a:xfrm>
            <a:off x="7752443" y="860384"/>
            <a:ext cx="332142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effectLst>
                  <a:glow rad="1016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</a:t>
            </a:r>
            <a:endParaRPr lang="en-US" altLang="en-US" sz="1600" b="1" dirty="0" smtClean="0">
              <a:solidFill>
                <a:srgbClr val="0000FF"/>
              </a:solidFill>
              <a:effectLst>
                <a:glow rad="101600">
                  <a:srgbClr val="4F81BD">
                    <a:satMod val="175000"/>
                    <a:alpha val="40000"/>
                  </a:srgbClr>
                </a:glow>
              </a:effectLst>
              <a:latin typeface="Calibri" pitchFamily="34" charset="0"/>
            </a:endParaRPr>
          </a:p>
        </p:txBody>
      </p:sp>
      <p:sp>
        <p:nvSpPr>
          <p:cNvPr id="203" name="Rectangle 68"/>
          <p:cNvSpPr>
            <a:spLocks noChangeArrowheads="1"/>
          </p:cNvSpPr>
          <p:nvPr/>
        </p:nvSpPr>
        <p:spPr bwMode="auto">
          <a:xfrm>
            <a:off x="7208383" y="2507355"/>
            <a:ext cx="336952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effectLst>
                  <a:glow rad="1016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B</a:t>
            </a:r>
            <a:endParaRPr lang="en-US" altLang="en-US" sz="1600" b="1" dirty="0" smtClean="0">
              <a:solidFill>
                <a:srgbClr val="0000FF"/>
              </a:solidFill>
              <a:effectLst>
                <a:glow rad="101600">
                  <a:srgbClr val="4F81BD">
                    <a:satMod val="175000"/>
                    <a:alpha val="40000"/>
                  </a:srgbClr>
                </a:glow>
              </a:effectLst>
              <a:latin typeface="Calibri" pitchFamily="34" charset="0"/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6872503" y="1134075"/>
            <a:ext cx="1022350" cy="1390650"/>
          </a:xfrm>
          <a:custGeom>
            <a:avLst/>
            <a:gdLst>
              <a:gd name="connsiteX0" fmla="*/ 1323975 w 1323975"/>
              <a:gd name="connsiteY0" fmla="*/ 0 h 1790700"/>
              <a:gd name="connsiteX1" fmla="*/ 0 w 1323975"/>
              <a:gd name="connsiteY1" fmla="*/ 904875 h 1790700"/>
              <a:gd name="connsiteX2" fmla="*/ 628650 w 1323975"/>
              <a:gd name="connsiteY2" fmla="*/ 1790700 h 1790700"/>
              <a:gd name="connsiteX0" fmla="*/ 1022350 w 1022350"/>
              <a:gd name="connsiteY0" fmla="*/ 0 h 1587500"/>
              <a:gd name="connsiteX1" fmla="*/ 0 w 1022350"/>
              <a:gd name="connsiteY1" fmla="*/ 701675 h 1587500"/>
              <a:gd name="connsiteX2" fmla="*/ 628650 w 1022350"/>
              <a:gd name="connsiteY2" fmla="*/ 1587500 h 1587500"/>
              <a:gd name="connsiteX0" fmla="*/ 1022350 w 1022350"/>
              <a:gd name="connsiteY0" fmla="*/ 0 h 1390650"/>
              <a:gd name="connsiteX1" fmla="*/ 0 w 1022350"/>
              <a:gd name="connsiteY1" fmla="*/ 701675 h 1390650"/>
              <a:gd name="connsiteX2" fmla="*/ 488950 w 102235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350" h="1390650">
                <a:moveTo>
                  <a:pt x="1022350" y="0"/>
                </a:moveTo>
                <a:lnTo>
                  <a:pt x="0" y="701675"/>
                </a:lnTo>
                <a:lnTo>
                  <a:pt x="488950" y="1390650"/>
                </a:lnTo>
              </a:path>
            </a:pathLst>
          </a:custGeom>
          <a:noFill/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6872867" y="1833937"/>
            <a:ext cx="659606" cy="24765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21540000" flipH="1">
            <a:off x="6859767" y="1144499"/>
            <a:ext cx="11966" cy="68341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878102" y="1830802"/>
            <a:ext cx="654371" cy="250787"/>
          </a:xfrm>
          <a:prstGeom prst="line">
            <a:avLst/>
          </a:prstGeom>
          <a:ln w="28575">
            <a:solidFill>
              <a:srgbClr val="381ED2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867509" y="1140201"/>
            <a:ext cx="1026121" cy="68634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864122" y="1142216"/>
            <a:ext cx="1036318" cy="433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531043" y="1148139"/>
            <a:ext cx="370961" cy="94248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6837967" y="1796255"/>
            <a:ext cx="75186" cy="7518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prstClr val="white"/>
              </a:solidFill>
            </a:endParaRPr>
          </a:p>
        </p:txBody>
      </p:sp>
      <p:sp>
        <p:nvSpPr>
          <p:cNvPr id="190" name="TextBox 52"/>
          <p:cNvSpPr txBox="1">
            <a:spLocks noChangeArrowheads="1"/>
          </p:cNvSpPr>
          <p:nvPr/>
        </p:nvSpPr>
        <p:spPr bwMode="auto">
          <a:xfrm>
            <a:off x="6910967" y="1635500"/>
            <a:ext cx="2762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IN" altLang="en-US" sz="1200" b="1" i="1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9" name="TextBox 51"/>
          <p:cNvSpPr txBox="1">
            <a:spLocks noChangeArrowheads="1"/>
          </p:cNvSpPr>
          <p:nvPr/>
        </p:nvSpPr>
        <p:spPr bwMode="auto">
          <a:xfrm>
            <a:off x="6836355" y="1489450"/>
            <a:ext cx="2762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 rot="19781534">
            <a:off x="6922303" y="1767278"/>
            <a:ext cx="159140" cy="175284"/>
            <a:chOff x="6897119" y="1844946"/>
            <a:chExt cx="145104" cy="14510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6" name="Straight Connector 15"/>
            <p:cNvCxnSpPr/>
            <p:nvPr/>
          </p:nvCxnSpPr>
          <p:spPr>
            <a:xfrm>
              <a:off x="7023211" y="1844253"/>
              <a:ext cx="4206" cy="1451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>
              <a:off x="6967026" y="1904161"/>
              <a:ext cx="3819" cy="14510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ounded Rectangle 173"/>
          <p:cNvSpPr/>
          <p:nvPr/>
        </p:nvSpPr>
        <p:spPr>
          <a:xfrm>
            <a:off x="2399088" y="604634"/>
            <a:ext cx="4660238" cy="213838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90036" y="855796"/>
            <a:ext cx="2176850" cy="19830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98787" y="848785"/>
            <a:ext cx="1021379" cy="194398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984126" y="864260"/>
            <a:ext cx="1309847" cy="20028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09901" y="285750"/>
            <a:ext cx="74231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Q.    In fig. XY and X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are two parallel tangents to a circle with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centre O 	and another tangent AB with point of contact 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intersecting XY at A and X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at B.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Prove that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AOB = 90º.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25600" y="374991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81175" y="3749919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 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COA</a:t>
            </a:r>
            <a:endParaRPr lang="en-US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90800" y="374991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smtClean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28925" y="3749919"/>
            <a:ext cx="311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600" smtClean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22425" y="3399264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smtClean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51025" y="3398471"/>
            <a:ext cx="806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COA</a:t>
            </a:r>
            <a:endParaRPr lang="en-US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490018" y="2038764"/>
            <a:ext cx="75186" cy="7518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prstClr val="white"/>
              </a:solidFill>
            </a:endParaRPr>
          </a:p>
        </p:txBody>
      </p:sp>
      <p:sp>
        <p:nvSpPr>
          <p:cNvPr id="202" name="Rectangle 68"/>
          <p:cNvSpPr>
            <a:spLocks noChangeArrowheads="1"/>
          </p:cNvSpPr>
          <p:nvPr/>
        </p:nvSpPr>
        <p:spPr bwMode="auto">
          <a:xfrm>
            <a:off x="7496306" y="1969459"/>
            <a:ext cx="336952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effectLst>
                  <a:glow rad="1016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C</a:t>
            </a:r>
            <a:endParaRPr lang="en-US" altLang="en-US" sz="1600" b="1" dirty="0" smtClean="0">
              <a:solidFill>
                <a:srgbClr val="0000FF"/>
              </a:solidFill>
              <a:effectLst>
                <a:glow rad="101600">
                  <a:srgbClr val="4F81BD">
                    <a:satMod val="175000"/>
                    <a:alpha val="40000"/>
                  </a:srgbClr>
                </a:glow>
              </a:effectLst>
              <a:latin typeface="Calibri" pitchFamily="34" charset="0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75600" y="3069981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75600" y="339905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2408613" y="421546"/>
            <a:ext cx="2858242" cy="82511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73"/>
          <p:cNvSpPr txBox="1">
            <a:spLocks noChangeArrowheads="1"/>
          </p:cNvSpPr>
          <p:nvPr/>
        </p:nvSpPr>
        <p:spPr bwMode="auto">
          <a:xfrm>
            <a:off x="2428322" y="431202"/>
            <a:ext cx="28622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Whenever we have point of contact and </a:t>
            </a:r>
            <a:r>
              <a:rPr lang="en-US" alt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11" name="TextBox 173"/>
          <p:cNvSpPr txBox="1">
            <a:spLocks noChangeArrowheads="1"/>
          </p:cNvSpPr>
          <p:nvPr/>
        </p:nvSpPr>
        <p:spPr bwMode="auto">
          <a:xfrm>
            <a:off x="2695022" y="874114"/>
            <a:ext cx="2365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Draw radius</a:t>
            </a:r>
          </a:p>
        </p:txBody>
      </p:sp>
      <p:grpSp>
        <p:nvGrpSpPr>
          <p:cNvPr id="159" name="Group 158"/>
          <p:cNvGrpSpPr>
            <a:grpSpLocks/>
          </p:cNvGrpSpPr>
          <p:nvPr/>
        </p:nvGrpSpPr>
        <p:grpSpPr bwMode="auto">
          <a:xfrm>
            <a:off x="3110613" y="526124"/>
            <a:ext cx="1887558" cy="668052"/>
            <a:chOff x="7527408" y="3961522"/>
            <a:chExt cx="1887661" cy="668351"/>
          </a:xfrm>
        </p:grpSpPr>
        <p:sp>
          <p:nvSpPr>
            <p:cNvPr id="161" name="Rounded Rectangle 160"/>
            <p:cNvSpPr/>
            <p:nvPr/>
          </p:nvSpPr>
          <p:spPr>
            <a:xfrm>
              <a:off x="7546772" y="3961522"/>
              <a:ext cx="1868297" cy="6683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757" name="TextBox 173"/>
            <p:cNvSpPr txBox="1">
              <a:spLocks noChangeArrowheads="1"/>
            </p:cNvSpPr>
            <p:nvPr/>
          </p:nvSpPr>
          <p:spPr bwMode="auto">
            <a:xfrm>
              <a:off x="7527408" y="3997475"/>
              <a:ext cx="1872200" cy="585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OPA and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OCA</a:t>
              </a: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2374579" y="547449"/>
            <a:ext cx="3016574" cy="788654"/>
            <a:chOff x="7915868" y="3851738"/>
            <a:chExt cx="2150607" cy="787943"/>
          </a:xfrm>
        </p:grpSpPr>
        <p:sp>
          <p:nvSpPr>
            <p:cNvPr id="104" name="Rounded Rectangle 103"/>
            <p:cNvSpPr/>
            <p:nvPr/>
          </p:nvSpPr>
          <p:spPr>
            <a:xfrm>
              <a:off x="7915868" y="3851738"/>
              <a:ext cx="2150607" cy="78794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73"/>
            <p:cNvSpPr txBox="1">
              <a:spLocks noChangeArrowheads="1"/>
            </p:cNvSpPr>
            <p:nvPr/>
          </p:nvSpPr>
          <p:spPr bwMode="auto">
            <a:xfrm>
              <a:off x="7919517" y="3957448"/>
              <a:ext cx="2119796" cy="5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tangent</a:t>
              </a:r>
            </a:p>
          </p:txBody>
        </p:sp>
      </p:grp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62648" y="4330358"/>
            <a:ext cx="815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QOB</a:t>
            </a:r>
            <a:endParaRPr lang="en-US" altLang="en-US" sz="1600" b="1" i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780732" y="4037281"/>
            <a:ext cx="2427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Similarly, we can get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16710" y="433035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i="1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872298" y="4330358"/>
            <a:ext cx="804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COB</a:t>
            </a:r>
            <a:endParaRPr lang="en-US" altLang="en-US" sz="1600" b="1" i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839085" y="433035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18423" y="433035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smtClean="0">
              <a:solidFill>
                <a:prstClr val="white"/>
              </a:solidFill>
            </a:endParaRPr>
          </a:p>
        </p:txBody>
      </p:sp>
      <p:sp>
        <p:nvSpPr>
          <p:cNvPr id="126" name="TextBox 51"/>
          <p:cNvSpPr txBox="1">
            <a:spLocks noChangeArrowheads="1"/>
          </p:cNvSpPr>
          <p:nvPr/>
        </p:nvSpPr>
        <p:spPr bwMode="auto">
          <a:xfrm>
            <a:off x="6804975" y="1917081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7" name="TextBox 51"/>
          <p:cNvSpPr txBox="1">
            <a:spLocks noChangeArrowheads="1"/>
          </p:cNvSpPr>
          <p:nvPr/>
        </p:nvSpPr>
        <p:spPr bwMode="auto">
          <a:xfrm>
            <a:off x="6941128" y="1832073"/>
            <a:ext cx="285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3124200" y="4335364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...(ii)</a:t>
            </a:r>
          </a:p>
        </p:txBody>
      </p:sp>
    </p:spTree>
    <p:extLst>
      <p:ext uri="{BB962C8B-B14F-4D97-AF65-F5344CB8AC3E}">
        <p14:creationId xmlns:p14="http://schemas.microsoft.com/office/powerpoint/2010/main" val="7591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4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8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2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5" presetClass="emph" presetSubtype="0" repeatCount="3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7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1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5" presetClass="emph" presetSubtype="0" repeatCount="3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9" dur="3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35" presetClass="emph" presetSubtype="0" repeatCount="3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0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35" presetClass="emph" presetSubtype="0" repeatCount="3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0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5" grpId="0" animBg="1"/>
      <p:bldP spid="5" grpId="0" animBg="1"/>
      <p:bldP spid="153" grpId="0" animBg="1"/>
      <p:bldP spid="186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92" grpId="0"/>
      <p:bldP spid="93" grpId="0"/>
      <p:bldP spid="94" grpId="0"/>
      <p:bldP spid="95" grpId="0"/>
      <p:bldP spid="102" grpId="0"/>
      <p:bldP spid="2" grpId="0"/>
      <p:bldP spid="190" grpId="0"/>
      <p:bldP spid="189" grpId="0"/>
      <p:bldP spid="103" grpId="0" build="p"/>
      <p:bldP spid="15" grpId="0"/>
      <p:bldP spid="17" grpId="0"/>
      <p:bldP spid="18" grpId="0"/>
      <p:bldP spid="19" grpId="0"/>
      <p:bldP spid="20" grpId="0"/>
      <p:bldP spid="24" grpId="0"/>
      <p:bldP spid="223" grpId="0"/>
      <p:bldP spid="225" grpId="0"/>
      <p:bldP spid="110" grpId="0"/>
      <p:bldP spid="110" grpId="1"/>
      <p:bldP spid="111" grpId="0"/>
      <p:bldP spid="111" grpId="1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670948" y="386715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3124200" y="3485292"/>
            <a:ext cx="2850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[Angle addition property]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2947925" y="3046840"/>
            <a:ext cx="1701230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1715869" y="3929641"/>
            <a:ext cx="803547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2464738" y="3523968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617737" y="3525940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283158" y="2071206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419002" y="2070850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1557840" y="2070474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83329" y="2082636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4" name="Arc 333"/>
          <p:cNvSpPr/>
          <p:nvPr/>
        </p:nvSpPr>
        <p:spPr bwMode="auto">
          <a:xfrm>
            <a:off x="6497663" y="1442356"/>
            <a:ext cx="734090" cy="734090"/>
          </a:xfrm>
          <a:prstGeom prst="arc">
            <a:avLst>
              <a:gd name="adj1" fmla="val 1256438"/>
              <a:gd name="adj2" fmla="val 3235734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35" name="Arc 334"/>
          <p:cNvSpPr/>
          <p:nvPr/>
        </p:nvSpPr>
        <p:spPr bwMode="auto">
          <a:xfrm>
            <a:off x="6545044" y="1496365"/>
            <a:ext cx="670556" cy="670556"/>
          </a:xfrm>
          <a:prstGeom prst="arc">
            <a:avLst>
              <a:gd name="adj1" fmla="val 3275864"/>
              <a:gd name="adj2" fmla="val 5423914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32" name="Arc 331"/>
          <p:cNvSpPr/>
          <p:nvPr/>
        </p:nvSpPr>
        <p:spPr bwMode="auto">
          <a:xfrm>
            <a:off x="6572730" y="1490753"/>
            <a:ext cx="628966" cy="628966"/>
          </a:xfrm>
          <a:prstGeom prst="arc">
            <a:avLst>
              <a:gd name="adj1" fmla="val 16127207"/>
              <a:gd name="adj2" fmla="val 19656083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33" name="Arc 332"/>
          <p:cNvSpPr/>
          <p:nvPr/>
        </p:nvSpPr>
        <p:spPr bwMode="auto">
          <a:xfrm>
            <a:off x="6559711" y="1518743"/>
            <a:ext cx="628966" cy="628966"/>
          </a:xfrm>
          <a:prstGeom prst="arc">
            <a:avLst>
              <a:gd name="adj1" fmla="val 19539997"/>
              <a:gd name="adj2" fmla="val 120945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614562" y="1771810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88379" y="1778160"/>
            <a:ext cx="690519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Arc 303"/>
          <p:cNvSpPr/>
          <p:nvPr/>
        </p:nvSpPr>
        <p:spPr bwMode="auto">
          <a:xfrm>
            <a:off x="6565053" y="1493853"/>
            <a:ext cx="628966" cy="628966"/>
          </a:xfrm>
          <a:prstGeom prst="arc">
            <a:avLst>
              <a:gd name="adj1" fmla="val 16127207"/>
              <a:gd name="adj2" fmla="val 19656083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05" name="Arc 304"/>
          <p:cNvSpPr/>
          <p:nvPr/>
        </p:nvSpPr>
        <p:spPr bwMode="auto">
          <a:xfrm>
            <a:off x="6552034" y="1521843"/>
            <a:ext cx="628966" cy="628966"/>
          </a:xfrm>
          <a:prstGeom prst="arc">
            <a:avLst>
              <a:gd name="adj1" fmla="val 19539997"/>
              <a:gd name="adj2" fmla="val 1209452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7533" y="1281484"/>
            <a:ext cx="2308942" cy="61399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/>
          <p:cNvSpPr/>
          <p:nvPr/>
        </p:nvSpPr>
        <p:spPr>
          <a:xfrm>
            <a:off x="968704" y="1069925"/>
            <a:ext cx="2472298" cy="226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0555" y="1733550"/>
            <a:ext cx="1765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POC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QOC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8794" name="Rectangle 176"/>
          <p:cNvSpPr>
            <a:spLocks noChangeArrowheads="1"/>
          </p:cNvSpPr>
          <p:nvPr/>
        </p:nvSpPr>
        <p:spPr bwMode="auto">
          <a:xfrm>
            <a:off x="419942" y="285750"/>
            <a:ext cx="74231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ctr"/>
                <a:tab pos="2060575" algn="r"/>
                <a:tab pos="2336800" algn="ctr"/>
                <a:tab pos="2684463" algn="l"/>
                <a:tab pos="3541713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Q.    In fig. XY and X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are two parallel tangents to a circle with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centre O 	and another tangent AB with point of contact 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intersecting XY at A and X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¢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at B.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Prove that </a:t>
            </a:r>
            <a:r>
              <a:rPr lang="en-US" altLang="en-US" sz="16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AOB = 90º.</a:t>
            </a:r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466725" y="1288867"/>
            <a:ext cx="958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Proof : </a:t>
            </a:r>
            <a:endParaRPr lang="en-IN" altLang="en-US" sz="16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6" name="Arc 175"/>
          <p:cNvSpPr/>
          <p:nvPr/>
        </p:nvSpPr>
        <p:spPr bwMode="auto">
          <a:xfrm>
            <a:off x="6496297" y="1449516"/>
            <a:ext cx="734090" cy="734090"/>
          </a:xfrm>
          <a:prstGeom prst="arc">
            <a:avLst>
              <a:gd name="adj1" fmla="val 1256438"/>
              <a:gd name="adj2" fmla="val 3235734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 bwMode="auto">
          <a:xfrm>
            <a:off x="6543678" y="1503525"/>
            <a:ext cx="670556" cy="670556"/>
          </a:xfrm>
          <a:prstGeom prst="arc">
            <a:avLst>
              <a:gd name="adj1" fmla="val 3275864"/>
              <a:gd name="adj2" fmla="val 5423914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 rot="1260000">
            <a:off x="7422521" y="1921276"/>
            <a:ext cx="142623" cy="14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880322" y="2380227"/>
            <a:ext cx="142623" cy="14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875274" y="1145059"/>
            <a:ext cx="142623" cy="14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26"/>
          <p:cNvGrpSpPr>
            <a:grpSpLocks/>
          </p:cNvGrpSpPr>
          <p:nvPr/>
        </p:nvGrpSpPr>
        <p:grpSpPr bwMode="auto">
          <a:xfrm>
            <a:off x="5653664" y="819150"/>
            <a:ext cx="2974976" cy="2065715"/>
            <a:chOff x="4423952" y="4521673"/>
            <a:chExt cx="2974038" cy="2065247"/>
          </a:xfrm>
        </p:grpSpPr>
        <p:sp>
          <p:nvSpPr>
            <p:cNvPr id="199" name="Line 49"/>
            <p:cNvSpPr>
              <a:spLocks noChangeShapeType="1"/>
            </p:cNvSpPr>
            <p:nvPr/>
          </p:nvSpPr>
          <p:spPr bwMode="auto">
            <a:xfrm>
              <a:off x="4496124" y="6229814"/>
              <a:ext cx="2829696" cy="3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200" name="Line 49"/>
            <p:cNvSpPr>
              <a:spLocks noChangeShapeType="1"/>
            </p:cNvSpPr>
            <p:nvPr/>
          </p:nvSpPr>
          <p:spPr bwMode="auto">
            <a:xfrm>
              <a:off x="4423952" y="4847509"/>
              <a:ext cx="2974038" cy="3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201" name="Oval 33"/>
            <p:cNvSpPr>
              <a:spLocks noChangeArrowheads="1"/>
            </p:cNvSpPr>
            <p:nvPr/>
          </p:nvSpPr>
          <p:spPr bwMode="auto">
            <a:xfrm>
              <a:off x="4951512" y="4846949"/>
              <a:ext cx="1393744" cy="13739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2" name="Freeform 11"/>
            <p:cNvSpPr>
              <a:spLocks/>
            </p:cNvSpPr>
            <p:nvPr/>
          </p:nvSpPr>
          <p:spPr bwMode="auto">
            <a:xfrm>
              <a:off x="5648384" y="4840902"/>
              <a:ext cx="34086" cy="1386071"/>
            </a:xfrm>
            <a:custGeom>
              <a:avLst/>
              <a:gdLst>
                <a:gd name="T0" fmla="*/ 0 w 45719"/>
                <a:gd name="T1" fmla="*/ 0 h 37"/>
                <a:gd name="T2" fmla="*/ 0 w 45719"/>
                <a:gd name="T3" fmla="*/ 2147483647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19" h="37">
                  <a:moveTo>
                    <a:pt x="0" y="0"/>
                  </a:moveTo>
                  <a:lnTo>
                    <a:pt x="0" y="37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203" name="Rectangle 67"/>
            <p:cNvSpPr>
              <a:spLocks noChangeArrowheads="1"/>
            </p:cNvSpPr>
            <p:nvPr/>
          </p:nvSpPr>
          <p:spPr bwMode="auto">
            <a:xfrm>
              <a:off x="5479100" y="6186642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Q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6524740" y="4559645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7" name="Rectangle 69"/>
            <p:cNvSpPr>
              <a:spLocks noChangeArrowheads="1"/>
            </p:cNvSpPr>
            <p:nvPr/>
          </p:nvSpPr>
          <p:spPr bwMode="auto">
            <a:xfrm>
              <a:off x="4585246" y="4521673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8" name="Rectangle 70"/>
            <p:cNvSpPr>
              <a:spLocks noChangeArrowheads="1"/>
            </p:cNvSpPr>
            <p:nvPr/>
          </p:nvSpPr>
          <p:spPr bwMode="auto">
            <a:xfrm>
              <a:off x="5338891" y="5369342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1" name="Rectangle 71"/>
            <p:cNvSpPr>
              <a:spLocks noChangeArrowheads="1"/>
            </p:cNvSpPr>
            <p:nvPr/>
          </p:nvSpPr>
          <p:spPr bwMode="auto">
            <a:xfrm>
              <a:off x="5522974" y="4540598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2" name="Rectangle 72"/>
            <p:cNvSpPr>
              <a:spLocks noChangeArrowheads="1"/>
            </p:cNvSpPr>
            <p:nvPr/>
          </p:nvSpPr>
          <p:spPr bwMode="auto">
            <a:xfrm>
              <a:off x="4620894" y="62229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X</a:t>
              </a:r>
              <a:r>
                <a:rPr lang="en-US" altLang="en-US" sz="1600" baseline="30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l</a:t>
              </a:r>
              <a:endParaRPr lang="en-US" altLang="en-US" sz="1600" b="1" baseline="3000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3" name="Rectangle 73"/>
            <p:cNvSpPr>
              <a:spLocks noChangeArrowheads="1"/>
            </p:cNvSpPr>
            <p:nvPr/>
          </p:nvSpPr>
          <p:spPr bwMode="auto">
            <a:xfrm>
              <a:off x="6838967" y="6248366"/>
              <a:ext cx="3593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err="1" smtClean="0">
                  <a:solidFill>
                    <a:srgbClr val="000000"/>
                  </a:solidFill>
                  <a:latin typeface="Bookman Old Style" pitchFamily="18" charset="0"/>
                </a:rPr>
                <a:t>Y</a:t>
              </a:r>
              <a:r>
                <a:rPr lang="en-US" altLang="en-US" sz="1600" baseline="30000" dirty="0" err="1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l</a:t>
              </a:r>
              <a:endParaRPr lang="en-US" altLang="en-US" sz="1600" b="1" baseline="300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4" name="Rectangle 74"/>
            <p:cNvSpPr>
              <a:spLocks noChangeArrowheads="1"/>
            </p:cNvSpPr>
            <p:nvPr/>
          </p:nvSpPr>
          <p:spPr bwMode="auto">
            <a:xfrm>
              <a:off x="6915145" y="4542682"/>
              <a:ext cx="3289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Y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5" name="Rectangle 75"/>
            <p:cNvSpPr>
              <a:spLocks noChangeArrowheads="1"/>
            </p:cNvSpPr>
            <p:nvPr/>
          </p:nvSpPr>
          <p:spPr bwMode="auto">
            <a:xfrm>
              <a:off x="5978179" y="6209496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6267651" y="5669549"/>
              <a:ext cx="3369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 bwMode="auto">
            <a:xfrm rot="60000" flipH="1">
              <a:off x="5645944" y="4836528"/>
              <a:ext cx="1015315" cy="699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 bwMode="auto">
            <a:xfrm rot="60000" flipH="1">
              <a:off x="6129592" y="4840234"/>
              <a:ext cx="545900" cy="13919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>
              <a:off x="5655465" y="5536232"/>
              <a:ext cx="475736" cy="6906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611029" y="5501315"/>
              <a:ext cx="74589" cy="761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039588" y="4820431"/>
              <a:ext cx="76176" cy="761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4710115" y="4809417"/>
              <a:ext cx="74588" cy="761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4744374" y="6185374"/>
              <a:ext cx="74588" cy="7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6980865" y="6198071"/>
              <a:ext cx="74589" cy="7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</p:grpSp>
      <p:cxnSp>
        <p:nvCxnSpPr>
          <p:cNvPr id="269" name="Straight Connector 268"/>
          <p:cNvCxnSpPr/>
          <p:nvPr/>
        </p:nvCxnSpPr>
        <p:spPr>
          <a:xfrm>
            <a:off x="6872867" y="1833937"/>
            <a:ext cx="659606" cy="24765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51"/>
          <p:cNvSpPr txBox="1">
            <a:spLocks noChangeArrowheads="1"/>
          </p:cNvSpPr>
          <p:nvPr/>
        </p:nvSpPr>
        <p:spPr bwMode="auto">
          <a:xfrm>
            <a:off x="6804975" y="1917081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84" name="TextBox 51"/>
          <p:cNvSpPr txBox="1">
            <a:spLocks noChangeArrowheads="1"/>
          </p:cNvSpPr>
          <p:nvPr/>
        </p:nvSpPr>
        <p:spPr bwMode="auto">
          <a:xfrm>
            <a:off x="6941128" y="1832073"/>
            <a:ext cx="285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76" name="TextBox 52"/>
          <p:cNvSpPr txBox="1">
            <a:spLocks noChangeArrowheads="1"/>
          </p:cNvSpPr>
          <p:nvPr/>
        </p:nvSpPr>
        <p:spPr bwMode="auto">
          <a:xfrm>
            <a:off x="6910967" y="1635500"/>
            <a:ext cx="276225" cy="2714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77" name="TextBox 51"/>
          <p:cNvSpPr txBox="1">
            <a:spLocks noChangeArrowheads="1"/>
          </p:cNvSpPr>
          <p:nvPr/>
        </p:nvSpPr>
        <p:spPr bwMode="auto">
          <a:xfrm>
            <a:off x="6836355" y="1489450"/>
            <a:ext cx="276225" cy="2714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IN" altLang="en-US" sz="1200" b="1" i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02" name="Arc 301"/>
          <p:cNvSpPr/>
          <p:nvPr/>
        </p:nvSpPr>
        <p:spPr bwMode="auto">
          <a:xfrm>
            <a:off x="6564734" y="1514778"/>
            <a:ext cx="628966" cy="628966"/>
          </a:xfrm>
          <a:prstGeom prst="arc">
            <a:avLst>
              <a:gd name="adj1" fmla="val 16103701"/>
              <a:gd name="adj2" fmla="val 124831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06" name="Arc 305"/>
          <p:cNvSpPr/>
          <p:nvPr/>
        </p:nvSpPr>
        <p:spPr bwMode="auto">
          <a:xfrm>
            <a:off x="6547290" y="1502294"/>
            <a:ext cx="676550" cy="676550"/>
          </a:xfrm>
          <a:prstGeom prst="arc">
            <a:avLst>
              <a:gd name="adj1" fmla="val 1287086"/>
              <a:gd name="adj2" fmla="val 545304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13" name="Rectangle 312"/>
          <p:cNvSpPr>
            <a:spLocks noChangeArrowheads="1"/>
          </p:cNvSpPr>
          <p:nvPr/>
        </p:nvSpPr>
        <p:spPr bwMode="auto">
          <a:xfrm>
            <a:off x="2359857" y="17335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14" name="Rectangle 313"/>
          <p:cNvSpPr>
            <a:spLocks noChangeArrowheads="1"/>
          </p:cNvSpPr>
          <p:nvPr/>
        </p:nvSpPr>
        <p:spPr bwMode="auto">
          <a:xfrm>
            <a:off x="2591755" y="1733550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19" name="Rectangle 318"/>
          <p:cNvSpPr>
            <a:spLocks noChangeArrowheads="1"/>
          </p:cNvSpPr>
          <p:nvPr/>
        </p:nvSpPr>
        <p:spPr bwMode="auto">
          <a:xfrm>
            <a:off x="607709" y="2032123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0" name="Rectangle 319"/>
          <p:cNvSpPr>
            <a:spLocks noChangeArrowheads="1"/>
          </p:cNvSpPr>
          <p:nvPr/>
        </p:nvSpPr>
        <p:spPr bwMode="auto">
          <a:xfrm>
            <a:off x="1314098" y="203212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1" name="Rectangle 320"/>
          <p:cNvSpPr>
            <a:spLocks noChangeArrowheads="1"/>
          </p:cNvSpPr>
          <p:nvPr/>
        </p:nvSpPr>
        <p:spPr bwMode="auto">
          <a:xfrm>
            <a:off x="1487197" y="2032123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COA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2179835" y="203212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7" name="Rectangle 326"/>
          <p:cNvSpPr>
            <a:spLocks noChangeArrowheads="1"/>
          </p:cNvSpPr>
          <p:nvPr/>
        </p:nvSpPr>
        <p:spPr bwMode="auto">
          <a:xfrm>
            <a:off x="2339008" y="2032123"/>
            <a:ext cx="816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QOB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8" name="Rectangle 327"/>
          <p:cNvSpPr>
            <a:spLocks noChangeArrowheads="1"/>
          </p:cNvSpPr>
          <p:nvPr/>
        </p:nvSpPr>
        <p:spPr bwMode="auto">
          <a:xfrm>
            <a:off x="3045397" y="203212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9" name="Rectangle 328"/>
          <p:cNvSpPr>
            <a:spLocks noChangeArrowheads="1"/>
          </p:cNvSpPr>
          <p:nvPr/>
        </p:nvSpPr>
        <p:spPr bwMode="auto">
          <a:xfrm>
            <a:off x="3218496" y="2032123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0" name="Rectangle 329"/>
          <p:cNvSpPr>
            <a:spLocks noChangeArrowheads="1"/>
          </p:cNvSpPr>
          <p:nvPr/>
        </p:nvSpPr>
        <p:spPr bwMode="auto">
          <a:xfrm>
            <a:off x="3961147" y="203212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1" name="Rectangle 330"/>
          <p:cNvSpPr>
            <a:spLocks noChangeArrowheads="1"/>
          </p:cNvSpPr>
          <p:nvPr/>
        </p:nvSpPr>
        <p:spPr bwMode="auto">
          <a:xfrm>
            <a:off x="4193045" y="2032123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860627" y="1318319"/>
            <a:ext cx="605825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3816836" y="1285842"/>
            <a:ext cx="715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POA</a:t>
            </a:r>
          </a:p>
        </p:txBody>
      </p:sp>
      <p:sp>
        <p:nvSpPr>
          <p:cNvPr id="286" name="Rectangle 285"/>
          <p:cNvSpPr>
            <a:spLocks noChangeArrowheads="1"/>
          </p:cNvSpPr>
          <p:nvPr/>
        </p:nvSpPr>
        <p:spPr bwMode="auto">
          <a:xfrm>
            <a:off x="5518012" y="1285842"/>
            <a:ext cx="546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00"/>
                </a:solidFill>
                <a:latin typeface="Bookman Old Style" pitchFamily="18" charset="0"/>
              </a:rPr>
              <a:t>...(i)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4375012" y="1285842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5185659" y="1313686"/>
            <a:ext cx="411061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9" name="Rectangle 338"/>
          <p:cNvSpPr>
            <a:spLocks noChangeArrowheads="1"/>
          </p:cNvSpPr>
          <p:nvPr/>
        </p:nvSpPr>
        <p:spPr bwMode="auto">
          <a:xfrm>
            <a:off x="1670851" y="234473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1978857" y="234473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604582" y="1314124"/>
            <a:ext cx="992138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4466452" y="1285842"/>
            <a:ext cx="774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Symbol" pitchFamily="18" charset="2"/>
              </a:rPr>
              <a:t> Ð</a:t>
            </a: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COA</a:t>
            </a:r>
            <a:endParaRPr lang="en-US" altLang="en-US" sz="1400" dirty="0" smtClean="0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>
            <a:spLocks noChangeArrowheads="1"/>
          </p:cNvSpPr>
          <p:nvPr/>
        </p:nvSpPr>
        <p:spPr bwMode="auto">
          <a:xfrm>
            <a:off x="5137012" y="1285842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400" dirty="0" smtClean="0">
              <a:solidFill>
                <a:prstClr val="white"/>
              </a:solidFill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5319892" y="1285842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400" smtClean="0">
              <a:solidFill>
                <a:prstClr val="white"/>
              </a:solidFill>
            </a:endParaRPr>
          </a:p>
        </p:txBody>
      </p:sp>
      <p:sp>
        <p:nvSpPr>
          <p:cNvPr id="343" name="Rectangle 342"/>
          <p:cNvSpPr>
            <a:spLocks noChangeArrowheads="1"/>
          </p:cNvSpPr>
          <p:nvPr/>
        </p:nvSpPr>
        <p:spPr bwMode="auto">
          <a:xfrm>
            <a:off x="2280451" y="2331675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4" name="Rectangle 343"/>
          <p:cNvSpPr>
            <a:spLocks noChangeArrowheads="1"/>
          </p:cNvSpPr>
          <p:nvPr/>
        </p:nvSpPr>
        <p:spPr bwMode="auto">
          <a:xfrm>
            <a:off x="2588457" y="234473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3858007" y="1605872"/>
            <a:ext cx="605825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5173962" y="1601239"/>
            <a:ext cx="391110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3789860" y="1563093"/>
            <a:ext cx="74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QOB</a:t>
            </a:r>
            <a:endParaRPr lang="en-US" altLang="en-US" sz="1400" b="1" i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92" name="Rectangle 291"/>
          <p:cNvSpPr>
            <a:spLocks noChangeArrowheads="1"/>
          </p:cNvSpPr>
          <p:nvPr/>
        </p:nvSpPr>
        <p:spPr bwMode="auto">
          <a:xfrm>
            <a:off x="4390252" y="1563093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400" b="1" i="1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96" name="Rectangle 295"/>
          <p:cNvSpPr>
            <a:spLocks noChangeArrowheads="1"/>
          </p:cNvSpPr>
          <p:nvPr/>
        </p:nvSpPr>
        <p:spPr bwMode="auto">
          <a:xfrm>
            <a:off x="5457052" y="1568099"/>
            <a:ext cx="6110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...(ii)</a:t>
            </a:r>
          </a:p>
        </p:txBody>
      </p:sp>
      <p:sp>
        <p:nvSpPr>
          <p:cNvPr id="348" name="Rectangle 347"/>
          <p:cNvSpPr>
            <a:spLocks noChangeArrowheads="1"/>
          </p:cNvSpPr>
          <p:nvPr/>
        </p:nvSpPr>
        <p:spPr bwMode="auto">
          <a:xfrm>
            <a:off x="2890051" y="2331744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3198057" y="234473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603978" y="1601239"/>
            <a:ext cx="992138" cy="26120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>
            <a:spLocks noChangeArrowheads="1"/>
          </p:cNvSpPr>
          <p:nvPr/>
        </p:nvSpPr>
        <p:spPr bwMode="auto">
          <a:xfrm>
            <a:off x="4542652" y="1563093"/>
            <a:ext cx="729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COB</a:t>
            </a:r>
            <a:endParaRPr lang="en-US" altLang="en-US" sz="1400" b="1" i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94" name="Rectangle 293"/>
          <p:cNvSpPr>
            <a:spLocks noChangeArrowheads="1"/>
          </p:cNvSpPr>
          <p:nvPr/>
        </p:nvSpPr>
        <p:spPr bwMode="auto">
          <a:xfrm>
            <a:off x="5304652" y="1563093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295" name="Rectangle 294"/>
          <p:cNvSpPr>
            <a:spLocks noChangeArrowheads="1"/>
          </p:cNvSpPr>
          <p:nvPr/>
        </p:nvSpPr>
        <p:spPr bwMode="auto">
          <a:xfrm>
            <a:off x="5137012" y="1563093"/>
            <a:ext cx="2920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400" smtClean="0">
              <a:solidFill>
                <a:prstClr val="white"/>
              </a:solidFill>
            </a:endParaRPr>
          </a:p>
        </p:txBody>
      </p:sp>
      <p:sp>
        <p:nvSpPr>
          <p:cNvPr id="352" name="Rectangle 351"/>
          <p:cNvSpPr>
            <a:spLocks noChangeArrowheads="1"/>
          </p:cNvSpPr>
          <p:nvPr/>
        </p:nvSpPr>
        <p:spPr bwMode="auto">
          <a:xfrm>
            <a:off x="3499651" y="234473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3" name="Rectangle 352"/>
          <p:cNvSpPr>
            <a:spLocks noChangeArrowheads="1"/>
          </p:cNvSpPr>
          <p:nvPr/>
        </p:nvSpPr>
        <p:spPr bwMode="auto">
          <a:xfrm>
            <a:off x="3963052" y="234473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4" name="Rectangle 353"/>
          <p:cNvSpPr>
            <a:spLocks noChangeArrowheads="1"/>
          </p:cNvSpPr>
          <p:nvPr/>
        </p:nvSpPr>
        <p:spPr bwMode="auto">
          <a:xfrm>
            <a:off x="4194950" y="2344733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5" name="Rectangle 354"/>
          <p:cNvSpPr>
            <a:spLocks noChangeArrowheads="1"/>
          </p:cNvSpPr>
          <p:nvPr/>
        </p:nvSpPr>
        <p:spPr bwMode="auto">
          <a:xfrm>
            <a:off x="2568895" y="2628924"/>
            <a:ext cx="447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6" name="Rectangle 355"/>
          <p:cNvSpPr>
            <a:spLocks noChangeArrowheads="1"/>
          </p:cNvSpPr>
          <p:nvPr/>
        </p:nvSpPr>
        <p:spPr bwMode="auto">
          <a:xfrm>
            <a:off x="3036921" y="264191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7" name="Rectangle 356"/>
          <p:cNvSpPr>
            <a:spLocks noChangeArrowheads="1"/>
          </p:cNvSpPr>
          <p:nvPr/>
        </p:nvSpPr>
        <p:spPr bwMode="auto">
          <a:xfrm>
            <a:off x="3338515" y="2641913"/>
            <a:ext cx="447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8" name="Rectangle 357"/>
          <p:cNvSpPr>
            <a:spLocks noChangeArrowheads="1"/>
          </p:cNvSpPr>
          <p:nvPr/>
        </p:nvSpPr>
        <p:spPr bwMode="auto">
          <a:xfrm>
            <a:off x="3961936" y="264191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9" name="Rectangle 358"/>
          <p:cNvSpPr>
            <a:spLocks noChangeArrowheads="1"/>
          </p:cNvSpPr>
          <p:nvPr/>
        </p:nvSpPr>
        <p:spPr bwMode="auto">
          <a:xfrm>
            <a:off x="4193834" y="2641913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0" name="Rectangle 359"/>
          <p:cNvSpPr>
            <a:spLocks noChangeArrowheads="1"/>
          </p:cNvSpPr>
          <p:nvPr/>
        </p:nvSpPr>
        <p:spPr bwMode="auto">
          <a:xfrm>
            <a:off x="2890051" y="30081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1" name="Rectangle 360"/>
          <p:cNvSpPr>
            <a:spLocks noChangeArrowheads="1"/>
          </p:cNvSpPr>
          <p:nvPr/>
        </p:nvSpPr>
        <p:spPr bwMode="auto">
          <a:xfrm>
            <a:off x="3198057" y="300816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2" name="Rectangle 361"/>
          <p:cNvSpPr>
            <a:spLocks noChangeArrowheads="1"/>
          </p:cNvSpPr>
          <p:nvPr/>
        </p:nvSpPr>
        <p:spPr bwMode="auto">
          <a:xfrm>
            <a:off x="3499651" y="300816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3" name="Rectangle 362"/>
          <p:cNvSpPr>
            <a:spLocks noChangeArrowheads="1"/>
          </p:cNvSpPr>
          <p:nvPr/>
        </p:nvSpPr>
        <p:spPr bwMode="auto">
          <a:xfrm>
            <a:off x="3963052" y="300816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4" name="Rectangle 363"/>
          <p:cNvSpPr>
            <a:spLocks noChangeArrowheads="1"/>
          </p:cNvSpPr>
          <p:nvPr/>
        </p:nvSpPr>
        <p:spPr bwMode="auto">
          <a:xfrm>
            <a:off x="4194950" y="3008163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68" name="Straight Connector 367"/>
          <p:cNvCxnSpPr/>
          <p:nvPr/>
        </p:nvCxnSpPr>
        <p:spPr bwMode="auto">
          <a:xfrm rot="60000" flipH="1">
            <a:off x="6878959" y="1132261"/>
            <a:ext cx="1015635" cy="699864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 bwMode="auto">
          <a:xfrm>
            <a:off x="6888483" y="1832124"/>
            <a:ext cx="475886" cy="6907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>
            <a:spLocks noChangeArrowheads="1"/>
          </p:cNvSpPr>
          <p:nvPr/>
        </p:nvSpPr>
        <p:spPr bwMode="auto">
          <a:xfrm>
            <a:off x="670948" y="348529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4" name="Rectangle 373"/>
          <p:cNvSpPr>
            <a:spLocks noChangeArrowheads="1"/>
          </p:cNvSpPr>
          <p:nvPr/>
        </p:nvSpPr>
        <p:spPr bwMode="auto">
          <a:xfrm>
            <a:off x="1377337" y="348529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5" name="Rectangle 374"/>
          <p:cNvSpPr>
            <a:spLocks noChangeArrowheads="1"/>
          </p:cNvSpPr>
          <p:nvPr/>
        </p:nvSpPr>
        <p:spPr bwMode="auto">
          <a:xfrm>
            <a:off x="1550436" y="3485292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COA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6" name="Rectangle 375"/>
          <p:cNvSpPr>
            <a:spLocks noChangeArrowheads="1"/>
          </p:cNvSpPr>
          <p:nvPr/>
        </p:nvSpPr>
        <p:spPr bwMode="auto">
          <a:xfrm>
            <a:off x="2243074" y="348529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7" name="Rectangle 376"/>
          <p:cNvSpPr>
            <a:spLocks noChangeArrowheads="1"/>
          </p:cNvSpPr>
          <p:nvPr/>
        </p:nvSpPr>
        <p:spPr bwMode="auto">
          <a:xfrm>
            <a:off x="2402247" y="3485292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8" name="Rectangle 377"/>
          <p:cNvSpPr>
            <a:spLocks noChangeArrowheads="1"/>
          </p:cNvSpPr>
          <p:nvPr/>
        </p:nvSpPr>
        <p:spPr bwMode="auto">
          <a:xfrm>
            <a:off x="1370987" y="38671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0" name="Rectangle 379"/>
          <p:cNvSpPr>
            <a:spLocks noChangeArrowheads="1"/>
          </p:cNvSpPr>
          <p:nvPr/>
        </p:nvSpPr>
        <p:spPr bwMode="auto">
          <a:xfrm>
            <a:off x="1702324" y="386715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1" name="Rectangle 380"/>
          <p:cNvSpPr>
            <a:spLocks noChangeArrowheads="1"/>
          </p:cNvSpPr>
          <p:nvPr/>
        </p:nvSpPr>
        <p:spPr bwMode="auto">
          <a:xfrm>
            <a:off x="1975651" y="38671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3" name="Rectangle 382"/>
          <p:cNvSpPr>
            <a:spLocks noChangeArrowheads="1"/>
          </p:cNvSpPr>
          <p:nvPr/>
        </p:nvSpPr>
        <p:spPr bwMode="auto">
          <a:xfrm>
            <a:off x="2210755" y="386715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y</a:t>
            </a:r>
            <a:endParaRPr lang="en-US" altLang="en-US" sz="1600" b="1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6" name="Rectangle 385"/>
          <p:cNvSpPr>
            <a:spLocks noChangeArrowheads="1"/>
          </p:cNvSpPr>
          <p:nvPr/>
        </p:nvSpPr>
        <p:spPr bwMode="auto">
          <a:xfrm>
            <a:off x="1371294" y="422410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7" name="Rectangle 386"/>
          <p:cNvSpPr>
            <a:spLocks noChangeArrowheads="1"/>
          </p:cNvSpPr>
          <p:nvPr/>
        </p:nvSpPr>
        <p:spPr bwMode="auto">
          <a:xfrm>
            <a:off x="1603192" y="4224103"/>
            <a:ext cx="538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8" name="Rectangle 387"/>
          <p:cNvSpPr>
            <a:spLocks noChangeArrowheads="1"/>
          </p:cNvSpPr>
          <p:nvPr/>
        </p:nvSpPr>
        <p:spPr bwMode="auto">
          <a:xfrm>
            <a:off x="662333" y="422160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297" name="Group 296"/>
          <p:cNvGrpSpPr>
            <a:grpSpLocks/>
          </p:cNvGrpSpPr>
          <p:nvPr/>
        </p:nvGrpSpPr>
        <p:grpSpPr bwMode="auto">
          <a:xfrm>
            <a:off x="457200" y="3232988"/>
            <a:ext cx="3016574" cy="514350"/>
            <a:chOff x="7915868" y="3880286"/>
            <a:chExt cx="2150607" cy="513886"/>
          </a:xfrm>
        </p:grpSpPr>
        <p:sp>
          <p:nvSpPr>
            <p:cNvPr id="298" name="Rounded Rectangle 297"/>
            <p:cNvSpPr/>
            <p:nvPr/>
          </p:nvSpPr>
          <p:spPr>
            <a:xfrm>
              <a:off x="7915868" y="3880286"/>
              <a:ext cx="2150607" cy="51388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9" name="TextBox 173"/>
            <p:cNvSpPr txBox="1">
              <a:spLocks noChangeArrowheads="1"/>
            </p:cNvSpPr>
            <p:nvPr/>
          </p:nvSpPr>
          <p:spPr bwMode="auto">
            <a:xfrm>
              <a:off x="7919517" y="3957448"/>
              <a:ext cx="2119796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Observe </a:t>
              </a:r>
              <a:r>
                <a:rPr lang="en-US" altLang="en-US" sz="1600" b="1" dirty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POC and </a:t>
              </a:r>
              <a:r>
                <a:rPr lang="en-US" altLang="en-US" sz="1600" b="1" dirty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QOC</a:t>
              </a:r>
            </a:p>
          </p:txBody>
        </p:sp>
      </p:grpSp>
      <p:grpSp>
        <p:nvGrpSpPr>
          <p:cNvPr id="307" name="Group 306"/>
          <p:cNvGrpSpPr>
            <a:grpSpLocks/>
          </p:cNvGrpSpPr>
          <p:nvPr/>
        </p:nvGrpSpPr>
        <p:grpSpPr bwMode="auto">
          <a:xfrm>
            <a:off x="466892" y="3232988"/>
            <a:ext cx="3016574" cy="738580"/>
            <a:chOff x="7915868" y="3889612"/>
            <a:chExt cx="2150607" cy="737915"/>
          </a:xfrm>
        </p:grpSpPr>
        <p:sp>
          <p:nvSpPr>
            <p:cNvPr id="308" name="Rounded Rectangle 307"/>
            <p:cNvSpPr/>
            <p:nvPr/>
          </p:nvSpPr>
          <p:spPr>
            <a:xfrm>
              <a:off x="7915868" y="3889612"/>
              <a:ext cx="2150607" cy="7379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9" name="TextBox 173"/>
            <p:cNvSpPr txBox="1">
              <a:spLocks noChangeArrowheads="1"/>
            </p:cNvSpPr>
            <p:nvPr/>
          </p:nvSpPr>
          <p:spPr bwMode="auto">
            <a:xfrm>
              <a:off x="7919517" y="3957448"/>
              <a:ext cx="2119796" cy="58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POC and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QOC are angles forming linear pair</a:t>
              </a:r>
            </a:p>
          </p:txBody>
        </p:sp>
      </p:grpSp>
      <p:grpSp>
        <p:nvGrpSpPr>
          <p:cNvPr id="310" name="Group 309"/>
          <p:cNvGrpSpPr>
            <a:grpSpLocks/>
          </p:cNvGrpSpPr>
          <p:nvPr/>
        </p:nvGrpSpPr>
        <p:grpSpPr bwMode="auto">
          <a:xfrm>
            <a:off x="799366" y="4015342"/>
            <a:ext cx="2428524" cy="444531"/>
            <a:chOff x="8113731" y="3908654"/>
            <a:chExt cx="1731368" cy="444129"/>
          </a:xfrm>
        </p:grpSpPr>
        <p:sp>
          <p:nvSpPr>
            <p:cNvPr id="311" name="Rounded Rectangle 310"/>
            <p:cNvSpPr/>
            <p:nvPr/>
          </p:nvSpPr>
          <p:spPr>
            <a:xfrm>
              <a:off x="8152679" y="3908654"/>
              <a:ext cx="1676974" cy="44412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2" name="TextBox 173"/>
            <p:cNvSpPr txBox="1">
              <a:spLocks noChangeArrowheads="1"/>
            </p:cNvSpPr>
            <p:nvPr/>
          </p:nvSpPr>
          <p:spPr bwMode="auto">
            <a:xfrm>
              <a:off x="8113731" y="3957448"/>
              <a:ext cx="1731368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latin typeface="Symbol" pitchFamily="18" charset="2"/>
                </a:rPr>
                <a:t>\ </a:t>
              </a:r>
              <a:r>
                <a:rPr lang="en-US" altLang="en-US" sz="1600" b="1" dirty="0" smtClean="0">
                  <a:latin typeface="Bookman Old Style" panose="02050604050505020204" pitchFamily="18" charset="0"/>
                </a:rPr>
                <a:t>Their sum is 180º</a:t>
              </a:r>
              <a:endParaRPr lang="en-US" alt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endParaRPr>
            </a:p>
          </p:txBody>
        </p:sp>
      </p:grpSp>
      <p:grpSp>
        <p:nvGrpSpPr>
          <p:cNvPr id="315" name="Group 314"/>
          <p:cNvGrpSpPr>
            <a:grpSpLocks/>
          </p:cNvGrpSpPr>
          <p:nvPr/>
        </p:nvGrpSpPr>
        <p:grpSpPr bwMode="auto">
          <a:xfrm>
            <a:off x="568276" y="3107497"/>
            <a:ext cx="3016574" cy="738580"/>
            <a:chOff x="7915868" y="3889612"/>
            <a:chExt cx="2150607" cy="737915"/>
          </a:xfrm>
        </p:grpSpPr>
        <p:sp>
          <p:nvSpPr>
            <p:cNvPr id="316" name="Rounded Rectangle 315"/>
            <p:cNvSpPr/>
            <p:nvPr/>
          </p:nvSpPr>
          <p:spPr>
            <a:xfrm>
              <a:off x="7915868" y="3889612"/>
              <a:ext cx="2150607" cy="7379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7" name="TextBox 173"/>
            <p:cNvSpPr txBox="1">
              <a:spLocks noChangeArrowheads="1"/>
            </p:cNvSpPr>
            <p:nvPr/>
          </p:nvSpPr>
          <p:spPr bwMode="auto">
            <a:xfrm>
              <a:off x="7919517" y="3957448"/>
              <a:ext cx="2119796" cy="5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POC is made up of two angles </a:t>
              </a:r>
              <a:r>
                <a:rPr lang="en-US" altLang="en-US" sz="1600" b="1" dirty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POA and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COA</a:t>
              </a:r>
            </a:p>
          </p:txBody>
        </p:sp>
      </p:grpSp>
      <p:grpSp>
        <p:nvGrpSpPr>
          <p:cNvPr id="324" name="Group 323"/>
          <p:cNvGrpSpPr>
            <a:grpSpLocks/>
          </p:cNvGrpSpPr>
          <p:nvPr/>
        </p:nvGrpSpPr>
        <p:grpSpPr bwMode="auto">
          <a:xfrm>
            <a:off x="472010" y="3156853"/>
            <a:ext cx="3016574" cy="738580"/>
            <a:chOff x="7915868" y="3889612"/>
            <a:chExt cx="2150607" cy="737915"/>
          </a:xfrm>
        </p:grpSpPr>
        <p:sp>
          <p:nvSpPr>
            <p:cNvPr id="325" name="Rounded Rectangle 324"/>
            <p:cNvSpPr/>
            <p:nvPr/>
          </p:nvSpPr>
          <p:spPr>
            <a:xfrm>
              <a:off x="7915868" y="3889612"/>
              <a:ext cx="2150607" cy="7379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6" name="TextBox 173"/>
            <p:cNvSpPr txBox="1">
              <a:spLocks noChangeArrowheads="1"/>
            </p:cNvSpPr>
            <p:nvPr/>
          </p:nvSpPr>
          <p:spPr bwMode="auto">
            <a:xfrm>
              <a:off x="7919517" y="3957448"/>
              <a:ext cx="2119796" cy="5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QOC is made up of two angles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QOB and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COB</a:t>
              </a:r>
            </a:p>
          </p:txBody>
        </p:sp>
      </p:grpSp>
      <p:grpSp>
        <p:nvGrpSpPr>
          <p:cNvPr id="365" name="Group 364"/>
          <p:cNvGrpSpPr>
            <a:grpSpLocks/>
          </p:cNvGrpSpPr>
          <p:nvPr/>
        </p:nvGrpSpPr>
        <p:grpSpPr bwMode="auto">
          <a:xfrm>
            <a:off x="886945" y="3336439"/>
            <a:ext cx="1884400" cy="514350"/>
            <a:chOff x="8307692" y="3880286"/>
            <a:chExt cx="1343446" cy="513886"/>
          </a:xfrm>
        </p:grpSpPr>
        <p:sp>
          <p:nvSpPr>
            <p:cNvPr id="366" name="Rounded Rectangle 365"/>
            <p:cNvSpPr/>
            <p:nvPr/>
          </p:nvSpPr>
          <p:spPr>
            <a:xfrm>
              <a:off x="8335502" y="3880286"/>
              <a:ext cx="1270596" cy="51388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7" name="TextBox 173"/>
            <p:cNvSpPr txBox="1">
              <a:spLocks noChangeArrowheads="1"/>
            </p:cNvSpPr>
            <p:nvPr/>
          </p:nvSpPr>
          <p:spPr bwMode="auto">
            <a:xfrm>
              <a:off x="8307692" y="3957448"/>
              <a:ext cx="1343446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Observe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AOB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749726" y="2647507"/>
            <a:ext cx="780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2970049" y="2647507"/>
            <a:ext cx="780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/>
          <p:cNvGrpSpPr>
            <a:grpSpLocks/>
          </p:cNvGrpSpPr>
          <p:nvPr/>
        </p:nvGrpSpPr>
        <p:grpSpPr bwMode="auto">
          <a:xfrm>
            <a:off x="494241" y="2362250"/>
            <a:ext cx="3016574" cy="738580"/>
            <a:chOff x="7915868" y="3889612"/>
            <a:chExt cx="2150607" cy="737915"/>
          </a:xfrm>
        </p:grpSpPr>
        <p:sp>
          <p:nvSpPr>
            <p:cNvPr id="371" name="Rounded Rectangle 370"/>
            <p:cNvSpPr/>
            <p:nvPr/>
          </p:nvSpPr>
          <p:spPr>
            <a:xfrm>
              <a:off x="7915868" y="3889612"/>
              <a:ext cx="2150607" cy="7379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2" name="TextBox 173"/>
            <p:cNvSpPr txBox="1">
              <a:spLocks noChangeArrowheads="1"/>
            </p:cNvSpPr>
            <p:nvPr/>
          </p:nvSpPr>
          <p:spPr bwMode="auto">
            <a:xfrm>
              <a:off x="7919517" y="3957448"/>
              <a:ext cx="2119796" cy="5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AOB is made up of two angles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AOC and </a:t>
              </a:r>
              <a:r>
                <a:rPr lang="en-US" altLang="en-US" sz="1600" b="1" dirty="0" smtClean="0">
                  <a:latin typeface="Symbol" pitchFamily="18" charset="2"/>
                </a:rPr>
                <a:t>Ð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BOC</a:t>
              </a:r>
            </a:p>
          </p:txBody>
        </p:sp>
      </p:grp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667250" y="2344733"/>
            <a:ext cx="10871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and (ii)]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323200" y="203212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23200" y="234473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23200" y="2628924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323200" y="300816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3124200" y="4224103"/>
            <a:ext cx="1295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(iii)]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4648200" y="3008163"/>
            <a:ext cx="7489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23888" indent="-623888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888" algn="l"/>
                <a:tab pos="1887538" algn="r"/>
                <a:tab pos="2176463" algn="ctr"/>
                <a:tab pos="2511425" algn="l"/>
                <a:tab pos="45720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...(iii)</a:t>
            </a: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323200" y="3867150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323200" y="4221604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defTabSz="53975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3124200" y="3867150"/>
            <a:ext cx="1295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(iii)]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4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4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4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1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0" dur="4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6" dur="4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0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0" grpId="0"/>
      <p:bldP spid="334" grpId="0" animBg="1"/>
      <p:bldP spid="334" grpId="1" animBg="1"/>
      <p:bldP spid="334" grpId="2" animBg="1"/>
      <p:bldP spid="334" grpId="3" animBg="1"/>
      <p:bldP spid="334" grpId="4" animBg="1"/>
      <p:bldP spid="334" grpId="5" animBg="1"/>
      <p:bldP spid="335" grpId="0" animBg="1"/>
      <p:bldP spid="335" grpId="1" animBg="1"/>
      <p:bldP spid="335" grpId="2" animBg="1"/>
      <p:bldP spid="332" grpId="0" animBg="1"/>
      <p:bldP spid="332" grpId="1" animBg="1"/>
      <p:bldP spid="332" grpId="2" animBg="1"/>
      <p:bldP spid="333" grpId="0" animBg="1"/>
      <p:bldP spid="333" grpId="1" animBg="1"/>
      <p:bldP spid="333" grpId="2" animBg="1"/>
      <p:bldP spid="333" grpId="3" animBg="1"/>
      <p:bldP spid="333" grpId="4" animBg="1"/>
      <p:bldP spid="333" grpId="5" animBg="1"/>
      <p:bldP spid="235" grpId="0" animBg="1"/>
      <p:bldP spid="2" grpId="0"/>
      <p:bldP spid="302" grpId="0" animBg="1"/>
      <p:bldP spid="302" grpId="1" animBg="1"/>
      <p:bldP spid="302" grpId="2" animBg="1"/>
      <p:bldP spid="306" grpId="0" animBg="1"/>
      <p:bldP spid="306" grpId="1" animBg="1"/>
      <p:bldP spid="306" grpId="2" animBg="1"/>
      <p:bldP spid="313" grpId="0"/>
      <p:bldP spid="314" grpId="0"/>
      <p:bldP spid="319" grpId="0"/>
      <p:bldP spid="320" grpId="0"/>
      <p:bldP spid="321" grpId="0"/>
      <p:bldP spid="322" grpId="0"/>
      <p:bldP spid="327" grpId="0"/>
      <p:bldP spid="328" grpId="0"/>
      <p:bldP spid="329" grpId="0"/>
      <p:bldP spid="330" grpId="0"/>
      <p:bldP spid="331" grpId="0"/>
      <p:bldP spid="339" grpId="0"/>
      <p:bldP spid="340" grpId="0"/>
      <p:bldP spid="342" grpId="0" animBg="1"/>
      <p:bldP spid="342" grpId="1" animBg="1"/>
      <p:bldP spid="343" grpId="0"/>
      <p:bldP spid="344" grpId="0"/>
      <p:bldP spid="348" grpId="0"/>
      <p:bldP spid="349" grpId="0"/>
      <p:bldP spid="351" grpId="0" animBg="1"/>
      <p:bldP spid="351" grpId="1" animBg="1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73" grpId="0"/>
      <p:bldP spid="374" grpId="0"/>
      <p:bldP spid="375" grpId="0"/>
      <p:bldP spid="376" grpId="0"/>
      <p:bldP spid="377" grpId="0"/>
      <p:bldP spid="378" grpId="0"/>
      <p:bldP spid="380" grpId="0"/>
      <p:bldP spid="381" grpId="0"/>
      <p:bldP spid="383" grpId="0"/>
      <p:bldP spid="386" grpId="0"/>
      <p:bldP spid="387" grpId="0"/>
      <p:bldP spid="388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2" grpId="0"/>
      <p:bldP spid="153" grpId="0"/>
      <p:bldP spid="1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742950" y="595923"/>
            <a:ext cx="1336308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385780" y="363086"/>
            <a:ext cx="987421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00230" y="2174116"/>
            <a:ext cx="679770" cy="24245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53934" y="2182849"/>
            <a:ext cx="646778" cy="24245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611372" y="1250272"/>
            <a:ext cx="531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Lines PQ and RS are tangent to the circle at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and B respectively.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7281866" y="2062161"/>
            <a:ext cx="133350" cy="1397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7286629" y="2055811"/>
            <a:ext cx="133350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2349799" y="361950"/>
            <a:ext cx="4429169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748659" y="361950"/>
            <a:ext cx="2045782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065145" y="349250"/>
            <a:ext cx="876286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289968" y="949936"/>
            <a:ext cx="133350" cy="1397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7292350" y="943586"/>
            <a:ext cx="133350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422030" y="285750"/>
            <a:ext cx="7811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Prove that the tangents drawn at the ends of a diameter of a circle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are parallel. 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40996" y="1764690"/>
            <a:ext cx="1484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Prove that :</a:t>
            </a:r>
            <a:endParaRPr lang="en-IN" altLang="en-US" sz="1600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591895" y="1000858"/>
            <a:ext cx="52583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circle with centre ‘O.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AB is the diameter. 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096721" y="1764690"/>
            <a:ext cx="2152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line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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ll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line RS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45758" y="2126273"/>
            <a:ext cx="96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Proof :</a:t>
            </a:r>
            <a:endParaRPr lang="en-IN" altLang="en-US" sz="1600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5786" name="Rectangle 67"/>
          <p:cNvSpPr>
            <a:spLocks noChangeArrowheads="1"/>
          </p:cNvSpPr>
          <p:nvPr/>
        </p:nvSpPr>
        <p:spPr bwMode="auto">
          <a:xfrm>
            <a:off x="1587133" y="2126273"/>
            <a:ext cx="788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OAP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279283" y="2126273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788" name="Rectangle 71"/>
          <p:cNvSpPr>
            <a:spLocks noChangeArrowheads="1"/>
          </p:cNvSpPr>
          <p:nvPr/>
        </p:nvSpPr>
        <p:spPr bwMode="auto">
          <a:xfrm>
            <a:off x="3330575" y="2126273"/>
            <a:ext cx="81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OBR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789" name="Rectangle 81"/>
          <p:cNvSpPr>
            <a:spLocks noChangeArrowheads="1"/>
          </p:cNvSpPr>
          <p:nvPr/>
        </p:nvSpPr>
        <p:spPr bwMode="auto">
          <a:xfrm>
            <a:off x="4064000" y="2126273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790" name="Rectangle 82"/>
          <p:cNvSpPr>
            <a:spLocks noChangeArrowheads="1"/>
          </p:cNvSpPr>
          <p:nvPr/>
        </p:nvSpPr>
        <p:spPr bwMode="auto">
          <a:xfrm>
            <a:off x="4330700" y="2126273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48983" y="2407627"/>
            <a:ext cx="51111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the tangent]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729883" y="2708617"/>
            <a:ext cx="3744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 is the diameter of circle.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352558" y="2707824"/>
            <a:ext cx="922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[Given]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81000" y="2955559"/>
            <a:ext cx="361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20358" y="2955559"/>
            <a:ext cx="3467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Points A, O and B are collinear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27583" y="3271338"/>
            <a:ext cx="772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BAP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429258" y="3271338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97545" y="3271338"/>
            <a:ext cx="546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756775" y="3271338"/>
            <a:ext cx="574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and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218737" y="3271338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ABR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920412" y="327133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187112" y="3271338"/>
            <a:ext cx="53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98500" y="3855098"/>
            <a:ext cx="772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BAP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449021" y="3855098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80796" y="3855098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ABR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482483" y="3855098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738071" y="3855098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198446" y="3855098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465146" y="3853511"/>
            <a:ext cx="539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984525" y="3853511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221063" y="3853511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180º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81000" y="4171951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98500" y="4171950"/>
            <a:ext cx="7488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Interior angles for PQ and RS on transversal AB are supplementary. 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81000" y="4440188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98500" y="4440188"/>
            <a:ext cx="2152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line PQ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ll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line RS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3081654" y="4440188"/>
            <a:ext cx="2574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interior angle test]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6806574" y="956285"/>
            <a:ext cx="1247775" cy="1246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268412" y="941998"/>
            <a:ext cx="231298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 bwMode="auto">
          <a:xfrm>
            <a:off x="6268412" y="2202472"/>
            <a:ext cx="231298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7424738" y="952501"/>
            <a:ext cx="0" cy="1246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 bwMode="auto">
          <a:xfrm>
            <a:off x="6600199" y="921360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587" name="Rectangle 120"/>
          <p:cNvSpPr>
            <a:spLocks noChangeArrowheads="1"/>
          </p:cNvSpPr>
          <p:nvPr/>
        </p:nvSpPr>
        <p:spPr bwMode="auto">
          <a:xfrm>
            <a:off x="7261079" y="656723"/>
            <a:ext cx="332241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233737" y="92136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6619249" y="2185010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8251199" y="2180249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1591" name="Rectangle 140"/>
          <p:cNvSpPr>
            <a:spLocks noChangeArrowheads="1"/>
          </p:cNvSpPr>
          <p:nvPr/>
        </p:nvSpPr>
        <p:spPr bwMode="auto">
          <a:xfrm>
            <a:off x="6434688" y="602273"/>
            <a:ext cx="332241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92" name="Rectangle 141"/>
          <p:cNvSpPr>
            <a:spLocks noChangeArrowheads="1"/>
          </p:cNvSpPr>
          <p:nvPr/>
        </p:nvSpPr>
        <p:spPr bwMode="auto">
          <a:xfrm>
            <a:off x="8067028" y="603229"/>
            <a:ext cx="348275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93" name="Rectangle 142"/>
          <p:cNvSpPr>
            <a:spLocks noChangeArrowheads="1"/>
          </p:cNvSpPr>
          <p:nvPr/>
        </p:nvSpPr>
        <p:spPr bwMode="auto">
          <a:xfrm>
            <a:off x="7409032" y="1405752"/>
            <a:ext cx="348275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94" name="Rectangle 143"/>
          <p:cNvSpPr>
            <a:spLocks noChangeArrowheads="1"/>
          </p:cNvSpPr>
          <p:nvPr/>
        </p:nvSpPr>
        <p:spPr bwMode="auto">
          <a:xfrm>
            <a:off x="6491248" y="2194614"/>
            <a:ext cx="348275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95" name="Rectangle 144"/>
          <p:cNvSpPr>
            <a:spLocks noChangeArrowheads="1"/>
          </p:cNvSpPr>
          <p:nvPr/>
        </p:nvSpPr>
        <p:spPr bwMode="auto">
          <a:xfrm>
            <a:off x="7297110" y="2176960"/>
            <a:ext cx="332241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96" name="Rectangle 145"/>
          <p:cNvSpPr>
            <a:spLocks noChangeArrowheads="1"/>
          </p:cNvSpPr>
          <p:nvPr/>
        </p:nvSpPr>
        <p:spPr bwMode="auto">
          <a:xfrm>
            <a:off x="8121329" y="2197236"/>
            <a:ext cx="332241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400299" y="155636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753696" y="100085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C00000"/>
                </a:solidFill>
                <a:latin typeface="Bookman Old Style" pitchFamily="18" charset="0"/>
              </a:rPr>
              <a:t>Given :</a:t>
            </a:r>
            <a:endParaRPr lang="en-IN" altLang="en-US" sz="1600" b="1" smtClean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7425699" y="959524"/>
            <a:ext cx="0" cy="124618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6269338" y="941057"/>
            <a:ext cx="2312988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>
            <a:off x="6279386" y="2201804"/>
            <a:ext cx="2312988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42"/>
          <p:cNvSpPr>
            <a:spLocks noChangeArrowheads="1"/>
          </p:cNvSpPr>
          <p:nvPr/>
        </p:nvSpPr>
        <p:spPr bwMode="auto">
          <a:xfrm>
            <a:off x="7406654" y="1406169"/>
            <a:ext cx="348275" cy="3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00FF"/>
                </a:solidFill>
                <a:effectLst>
                  <a:glow rad="1016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</a:t>
            </a:r>
            <a:endParaRPr lang="en-IN" altLang="en-US" sz="1600" b="1" baseline="30000" dirty="0">
              <a:solidFill>
                <a:srgbClr val="0000FF"/>
              </a:solidFill>
              <a:effectLst>
                <a:glow rad="1016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400290" y="924798"/>
            <a:ext cx="48895" cy="506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7401877" y="2178924"/>
            <a:ext cx="48895" cy="506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7425699" y="944039"/>
            <a:ext cx="0" cy="63949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 bwMode="auto">
          <a:xfrm rot="16200000">
            <a:off x="6845811" y="365565"/>
            <a:ext cx="0" cy="115567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601979" y="602273"/>
            <a:ext cx="2588845" cy="924072"/>
            <a:chOff x="7883272" y="3864457"/>
            <a:chExt cx="1845665" cy="923240"/>
          </a:xfrm>
        </p:grpSpPr>
        <p:sp>
          <p:nvSpPr>
            <p:cNvPr id="153" name="Rounded Rectangle 152"/>
            <p:cNvSpPr/>
            <p:nvPr/>
          </p:nvSpPr>
          <p:spPr>
            <a:xfrm>
              <a:off x="7883272" y="3864457"/>
              <a:ext cx="1845665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796748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to tangent</a:t>
              </a:r>
            </a:p>
          </p:txBody>
        </p:sp>
      </p:grp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2870287" y="1046347"/>
            <a:ext cx="1800225" cy="376237"/>
            <a:chOff x="7699103" y="3935358"/>
            <a:chExt cx="1800283" cy="375568"/>
          </a:xfrm>
        </p:grpSpPr>
        <p:sp>
          <p:nvSpPr>
            <p:cNvPr id="156" name="Rounded Rectangle 155"/>
            <p:cNvSpPr/>
            <p:nvPr/>
          </p:nvSpPr>
          <p:spPr>
            <a:xfrm>
              <a:off x="7699103" y="3935359"/>
              <a:ext cx="1800283" cy="37556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7" name="TextBox 173"/>
            <p:cNvSpPr txBox="1">
              <a:spLocks noChangeArrowheads="1"/>
            </p:cNvSpPr>
            <p:nvPr/>
          </p:nvSpPr>
          <p:spPr bwMode="auto">
            <a:xfrm>
              <a:off x="7725580" y="3935358"/>
              <a:ext cx="1717874" cy="33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 bwMode="auto">
          <a:xfrm>
            <a:off x="7425700" y="1577173"/>
            <a:ext cx="0" cy="63316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 bwMode="auto">
          <a:xfrm rot="16200000">
            <a:off x="6847852" y="1625856"/>
            <a:ext cx="0" cy="115567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4620008" y="1049966"/>
            <a:ext cx="1524476" cy="394787"/>
            <a:chOff x="7919516" y="3929735"/>
            <a:chExt cx="1523810" cy="394432"/>
          </a:xfrm>
        </p:grpSpPr>
        <p:sp>
          <p:nvSpPr>
            <p:cNvPr id="161" name="Rounded Rectangle 160"/>
            <p:cNvSpPr/>
            <p:nvPr/>
          </p:nvSpPr>
          <p:spPr>
            <a:xfrm>
              <a:off x="7997233" y="3929735"/>
              <a:ext cx="1370543" cy="39443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OBR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" name="Group 162"/>
          <p:cNvGrpSpPr>
            <a:grpSpLocks/>
          </p:cNvGrpSpPr>
          <p:nvPr/>
        </p:nvGrpSpPr>
        <p:grpSpPr bwMode="auto">
          <a:xfrm>
            <a:off x="4365774" y="662557"/>
            <a:ext cx="1800225" cy="376237"/>
            <a:chOff x="7699103" y="3935358"/>
            <a:chExt cx="1800283" cy="375568"/>
          </a:xfrm>
        </p:grpSpPr>
        <p:sp>
          <p:nvSpPr>
            <p:cNvPr id="164" name="Rounded Rectangle 163"/>
            <p:cNvSpPr/>
            <p:nvPr/>
          </p:nvSpPr>
          <p:spPr>
            <a:xfrm>
              <a:off x="7699103" y="3935359"/>
              <a:ext cx="1800283" cy="37556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5" name="TextBox 173"/>
            <p:cNvSpPr txBox="1">
              <a:spLocks noChangeArrowheads="1"/>
            </p:cNvSpPr>
            <p:nvPr/>
          </p:nvSpPr>
          <p:spPr bwMode="auto">
            <a:xfrm>
              <a:off x="7725580" y="3935358"/>
              <a:ext cx="1717874" cy="33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OBR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 bwMode="auto">
          <a:xfrm>
            <a:off x="7427552" y="947350"/>
            <a:ext cx="0" cy="125865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 bwMode="auto">
          <a:xfrm rot="16200000">
            <a:off x="6847664" y="361938"/>
            <a:ext cx="0" cy="115567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 bwMode="auto">
          <a:xfrm>
            <a:off x="7424905" y="949255"/>
            <a:ext cx="0" cy="1258651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 bwMode="auto">
          <a:xfrm rot="16200000">
            <a:off x="6850232" y="1624890"/>
            <a:ext cx="0" cy="115567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2055377" y="3271129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4589027" y="3271129"/>
            <a:ext cx="668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…(ii)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49" name="Group 148"/>
          <p:cNvGrpSpPr>
            <a:grpSpLocks/>
          </p:cNvGrpSpPr>
          <p:nvPr/>
        </p:nvGrpSpPr>
        <p:grpSpPr bwMode="auto">
          <a:xfrm>
            <a:off x="3199924" y="634819"/>
            <a:ext cx="1524476" cy="394787"/>
            <a:chOff x="7919516" y="3929735"/>
            <a:chExt cx="1523810" cy="394432"/>
          </a:xfrm>
        </p:grpSpPr>
        <p:sp>
          <p:nvSpPr>
            <p:cNvPr id="150" name="Rounded Rectangle 149"/>
            <p:cNvSpPr/>
            <p:nvPr/>
          </p:nvSpPr>
          <p:spPr>
            <a:xfrm>
              <a:off x="7954984" y="3929735"/>
              <a:ext cx="1477891" cy="39443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986818" y="1286991"/>
            <a:ext cx="2018078" cy="584775"/>
            <a:chOff x="7826107" y="3935358"/>
            <a:chExt cx="2018144" cy="583735"/>
          </a:xfrm>
        </p:grpSpPr>
        <p:sp>
          <p:nvSpPr>
            <p:cNvPr id="110" name="Rectangular Callout 109"/>
            <p:cNvSpPr/>
            <p:nvPr/>
          </p:nvSpPr>
          <p:spPr>
            <a:xfrm>
              <a:off x="7877277" y="3968630"/>
              <a:ext cx="1890777" cy="550462"/>
            </a:xfrm>
            <a:prstGeom prst="wedgeRectCallout">
              <a:avLst>
                <a:gd name="adj1" fmla="val -41179"/>
                <a:gd name="adj2" fmla="val 109475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73"/>
            <p:cNvSpPr txBox="1">
              <a:spLocks noChangeArrowheads="1"/>
            </p:cNvSpPr>
            <p:nvPr/>
          </p:nvSpPr>
          <p:spPr bwMode="auto">
            <a:xfrm>
              <a:off x="7826107" y="3935358"/>
              <a:ext cx="2018144" cy="58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can be written as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BAP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2934856" y="1278258"/>
            <a:ext cx="2018078" cy="584775"/>
            <a:chOff x="7826107" y="3935358"/>
            <a:chExt cx="2018144" cy="583735"/>
          </a:xfrm>
        </p:grpSpPr>
        <p:sp>
          <p:nvSpPr>
            <p:cNvPr id="122" name="Rectangular Callout 121"/>
            <p:cNvSpPr/>
            <p:nvPr/>
          </p:nvSpPr>
          <p:spPr>
            <a:xfrm>
              <a:off x="7877277" y="3968630"/>
              <a:ext cx="1890777" cy="550462"/>
            </a:xfrm>
            <a:prstGeom prst="wedgeRectCallout">
              <a:avLst>
                <a:gd name="adj1" fmla="val -7594"/>
                <a:gd name="adj2" fmla="val 107172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73"/>
            <p:cNvSpPr txBox="1">
              <a:spLocks noChangeArrowheads="1"/>
            </p:cNvSpPr>
            <p:nvPr/>
          </p:nvSpPr>
          <p:spPr bwMode="auto">
            <a:xfrm>
              <a:off x="7826107" y="3935358"/>
              <a:ext cx="2018144" cy="58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OBR can be written as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ABR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98500" y="3562350"/>
            <a:ext cx="2152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Adding 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 and (ii)</a:t>
            </a:r>
          </a:p>
        </p:txBody>
      </p:sp>
      <p:sp>
        <p:nvSpPr>
          <p:cNvPr id="131" name="Rectangle 81"/>
          <p:cNvSpPr>
            <a:spLocks noChangeArrowheads="1"/>
          </p:cNvSpPr>
          <p:nvPr/>
        </p:nvSpPr>
        <p:spPr bwMode="auto">
          <a:xfrm>
            <a:off x="2974975" y="2127250"/>
            <a:ext cx="348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&amp;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" name="Rectangle 82"/>
          <p:cNvSpPr>
            <a:spLocks noChangeArrowheads="1"/>
          </p:cNvSpPr>
          <p:nvPr/>
        </p:nvSpPr>
        <p:spPr bwMode="auto">
          <a:xfrm>
            <a:off x="2546350" y="2127250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>
            <a:off x="7424741" y="939773"/>
            <a:ext cx="0" cy="125865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4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7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000"/>
                            </p:stCondLst>
                            <p:childTnLst>
                              <p:par>
                                <p:cTn id="4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750"/>
                            </p:stCondLst>
                            <p:childTnLst>
                              <p:par>
                                <p:cTn id="5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 nodeType="clickPar">
                      <p:stCondLst>
                        <p:cond delay="indefinite"/>
                      </p:stCondLst>
                      <p:childTnLst>
                        <p:par>
                          <p:cTn id="5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2" grpId="0" animBg="1"/>
      <p:bldP spid="2" grpId="1" animBg="1"/>
      <p:bldP spid="103" grpId="0" uiExpand="1" build="p"/>
      <p:bldP spid="166" grpId="0" animBg="1"/>
      <p:bldP spid="166" grpId="1" animBg="1"/>
      <p:bldP spid="166" grpId="2" animBg="1"/>
      <p:bldP spid="167" grpId="0" animBg="1"/>
      <p:bldP spid="82" grpId="0" animBg="1"/>
      <p:bldP spid="82" grpId="1" animBg="1"/>
      <p:bldP spid="82" grpId="2" animBg="1"/>
      <p:bldP spid="141" grpId="0" animBg="1"/>
      <p:bldP spid="75780" grpId="0" uiExpand="1" build="p"/>
      <p:bldP spid="48" grpId="0"/>
      <p:bldP spid="49" grpId="0" uiExpand="1" build="p"/>
      <p:bldP spid="64" grpId="0"/>
      <p:bldP spid="65" grpId="0"/>
      <p:bldP spid="75786" grpId="0"/>
      <p:bldP spid="69" grpId="0"/>
      <p:bldP spid="75788" grpId="0"/>
      <p:bldP spid="75789" grpId="0"/>
      <p:bldP spid="75790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12" grpId="0"/>
      <p:bldP spid="113" grpId="0"/>
      <p:bldP spid="114" grpId="0"/>
      <p:bldP spid="116" grpId="0"/>
      <p:bldP spid="117" grpId="0" animBg="1"/>
      <p:bldP spid="120" grpId="0" animBg="1"/>
      <p:bldP spid="21587" grpId="0"/>
      <p:bldP spid="126" grpId="0" animBg="1"/>
      <p:bldP spid="139" grpId="0" animBg="1"/>
      <p:bldP spid="140" grpId="0" animBg="1"/>
      <p:bldP spid="21591" grpId="0"/>
      <p:bldP spid="21592" grpId="0"/>
      <p:bldP spid="21593" grpId="0"/>
      <p:bldP spid="21594" grpId="0"/>
      <p:bldP spid="21595" grpId="0"/>
      <p:bldP spid="21596" grpId="0"/>
      <p:bldP spid="67" grpId="0" animBg="1"/>
      <p:bldP spid="147" grpId="0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72" grpId="0"/>
      <p:bldP spid="173" grpId="0"/>
      <p:bldP spid="125" grpId="0"/>
      <p:bldP spid="131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407136" y="2667793"/>
            <a:ext cx="1084604" cy="27109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710765" y="2097032"/>
            <a:ext cx="986004" cy="27109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7203282" y="1778742"/>
            <a:ext cx="133350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26323" y="1439009"/>
            <a:ext cx="986004" cy="27109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599" y="882650"/>
            <a:ext cx="4821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                                    AB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is tangent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to the circle at T.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82709" y="601273"/>
            <a:ext cx="4970005" cy="2318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0331" y="352979"/>
            <a:ext cx="6356959" cy="2249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203279" y="1778538"/>
            <a:ext cx="133350" cy="1397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7339013" y="1778538"/>
            <a:ext cx="133350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5255" y="594164"/>
            <a:ext cx="2045777" cy="2249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324071" y="369258"/>
            <a:ext cx="4728789" cy="2249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47660" y="590550"/>
            <a:ext cx="2005468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905618" y="592248"/>
            <a:ext cx="842094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7336629" y="983423"/>
            <a:ext cx="0" cy="945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8155174" y="1897783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529387" y="1898394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98959" y="285750"/>
            <a:ext cx="7065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Prove that the perpendicular at the point of contact to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tangent to a circle passes through the centre.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38200" y="1723414"/>
            <a:ext cx="1485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Prove that :</a:t>
            </a:r>
            <a:endParaRPr lang="en-IN" altLang="en-US" sz="1600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6806" name="Rectangle 48"/>
          <p:cNvSpPr>
            <a:spLocks noChangeArrowheads="1"/>
          </p:cNvSpPr>
          <p:nvPr/>
        </p:nvSpPr>
        <p:spPr bwMode="auto">
          <a:xfrm>
            <a:off x="1720851" y="883627"/>
            <a:ext cx="4298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circle with centre ‘O’. 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244725" y="1721827"/>
            <a:ext cx="3292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 passes through centre ‘O’ 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28675" y="2067658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Proof :</a:t>
            </a:r>
            <a:endParaRPr lang="en-IN" altLang="en-US" sz="1600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806700" y="2067658"/>
            <a:ext cx="3451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the tangent]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806700" y="2636228"/>
            <a:ext cx="922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0000"/>
                </a:solidFill>
                <a:latin typeface="Bookman Old Style" pitchFamily="18" charset="0"/>
              </a:rPr>
              <a:t>[Given]</a:t>
            </a:r>
            <a:endParaRPr lang="en-IN" altLang="en-US" sz="1600" b="1" baseline="3000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908547" y="2965852"/>
            <a:ext cx="50754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OT and PT are perpendicular to same line AB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at same point T on it. 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838200" y="883627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Given :</a:t>
            </a:r>
            <a:endParaRPr lang="en-IN" altLang="en-US" sz="1600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711325" y="1395779"/>
            <a:ext cx="1076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 AB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45009" y="2965852"/>
            <a:ext cx="361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05372" y="3550627"/>
            <a:ext cx="420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OT and PT are one and the same line.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45009" y="3551420"/>
            <a:ext cx="363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752600" y="3807802"/>
            <a:ext cx="5191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[One and only one perpendicular can be drawn to a given line at a given point on it]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029197" y="4412273"/>
            <a:ext cx="3336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 passes through centre ‘O’ 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45009" y="4413066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710363" y="667288"/>
            <a:ext cx="1247775" cy="12477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6172200" y="1918238"/>
            <a:ext cx="231298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 bwMode="auto">
          <a:xfrm>
            <a:off x="7312025" y="126895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566" name="Rectangle 114"/>
          <p:cNvSpPr>
            <a:spLocks noChangeArrowheads="1"/>
          </p:cNvSpPr>
          <p:nvPr/>
        </p:nvSpPr>
        <p:spPr bwMode="auto">
          <a:xfrm>
            <a:off x="7065885" y="1164878"/>
            <a:ext cx="308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IN" altLang="en-US" sz="12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7" name="Rectangle 121"/>
          <p:cNvSpPr>
            <a:spLocks noChangeArrowheads="1"/>
          </p:cNvSpPr>
          <p:nvPr/>
        </p:nvSpPr>
        <p:spPr bwMode="auto">
          <a:xfrm>
            <a:off x="6385511" y="1917586"/>
            <a:ext cx="332241" cy="3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8" name="Rectangle 122"/>
          <p:cNvSpPr>
            <a:spLocks noChangeArrowheads="1"/>
          </p:cNvSpPr>
          <p:nvPr/>
        </p:nvSpPr>
        <p:spPr bwMode="auto">
          <a:xfrm>
            <a:off x="7178674" y="1901608"/>
            <a:ext cx="332241" cy="3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9" name="Rectangle 123"/>
          <p:cNvSpPr>
            <a:spLocks noChangeArrowheads="1"/>
          </p:cNvSpPr>
          <p:nvPr/>
        </p:nvSpPr>
        <p:spPr bwMode="auto">
          <a:xfrm>
            <a:off x="8014840" y="1914608"/>
            <a:ext cx="332241" cy="3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0" name="Rectangle 133"/>
          <p:cNvSpPr>
            <a:spLocks noChangeArrowheads="1"/>
          </p:cNvSpPr>
          <p:nvPr/>
        </p:nvSpPr>
        <p:spPr bwMode="auto">
          <a:xfrm>
            <a:off x="7114041" y="796781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IN" altLang="en-US" sz="12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314406" y="953377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7336631" y="1295400"/>
            <a:ext cx="0" cy="62601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 bwMode="auto">
          <a:xfrm>
            <a:off x="7312819" y="1901826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846063" y="920201"/>
            <a:ext cx="1934333" cy="394787"/>
            <a:chOff x="7919516" y="3929735"/>
            <a:chExt cx="1933489" cy="394432"/>
          </a:xfrm>
        </p:grpSpPr>
        <p:sp>
          <p:nvSpPr>
            <p:cNvPr id="57" name="Rounded Rectangle 56"/>
            <p:cNvSpPr/>
            <p:nvPr/>
          </p:nvSpPr>
          <p:spPr>
            <a:xfrm>
              <a:off x="7920927" y="3929735"/>
              <a:ext cx="1909223" cy="39443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933489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Draw radius OT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3199119" y="1388410"/>
            <a:ext cx="2666386" cy="924072"/>
            <a:chOff x="7857961" y="3864457"/>
            <a:chExt cx="1900947" cy="923240"/>
          </a:xfrm>
        </p:grpSpPr>
        <p:sp>
          <p:nvSpPr>
            <p:cNvPr id="60" name="Rounded Rectangle 59"/>
            <p:cNvSpPr/>
            <p:nvPr/>
          </p:nvSpPr>
          <p:spPr>
            <a:xfrm>
              <a:off x="7909986" y="3864457"/>
              <a:ext cx="1788248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173"/>
            <p:cNvSpPr txBox="1">
              <a:spLocks noChangeArrowheads="1"/>
            </p:cNvSpPr>
            <p:nvPr/>
          </p:nvSpPr>
          <p:spPr bwMode="auto">
            <a:xfrm>
              <a:off x="7857961" y="3957448"/>
              <a:ext cx="1900947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tangent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3718358" y="845294"/>
            <a:ext cx="1818842" cy="525462"/>
            <a:chOff x="7804503" y="3841618"/>
            <a:chExt cx="1819148" cy="524989"/>
          </a:xfrm>
        </p:grpSpPr>
        <p:sp>
          <p:nvSpPr>
            <p:cNvPr id="69" name="Rounded Rectangle 68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OTA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3779864" y="883627"/>
            <a:ext cx="1743252" cy="525462"/>
            <a:chOff x="7817961" y="3864457"/>
            <a:chExt cx="1742492" cy="524989"/>
          </a:xfrm>
        </p:grpSpPr>
        <p:sp>
          <p:nvSpPr>
            <p:cNvPr id="78" name="Rounded Rectangle 77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173"/>
            <p:cNvSpPr txBox="1">
              <a:spLocks noChangeArrowheads="1"/>
            </p:cNvSpPr>
            <p:nvPr/>
          </p:nvSpPr>
          <p:spPr bwMode="auto">
            <a:xfrm>
              <a:off x="7817961" y="3957448"/>
              <a:ext cx="1742492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OTA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 bwMode="auto">
          <a:xfrm>
            <a:off x="6552633" y="1919284"/>
            <a:ext cx="783496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7336629" y="1310287"/>
            <a:ext cx="0" cy="620409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3272092" y="1494570"/>
            <a:ext cx="2666386" cy="756696"/>
            <a:chOff x="7857961" y="3877102"/>
            <a:chExt cx="1900947" cy="756015"/>
          </a:xfrm>
        </p:grpSpPr>
        <p:sp>
          <p:nvSpPr>
            <p:cNvPr id="90" name="Rounded Rectangle 89"/>
            <p:cNvSpPr/>
            <p:nvPr/>
          </p:nvSpPr>
          <p:spPr>
            <a:xfrm>
              <a:off x="7882891" y="3877102"/>
              <a:ext cx="1842434" cy="7560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173"/>
            <p:cNvSpPr txBox="1">
              <a:spLocks noChangeArrowheads="1"/>
            </p:cNvSpPr>
            <p:nvPr/>
          </p:nvSpPr>
          <p:spPr bwMode="auto">
            <a:xfrm>
              <a:off x="7857961" y="3957448"/>
              <a:ext cx="1900947" cy="584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Consider point P such that PT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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 AB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305412" y="2111632"/>
            <a:ext cx="372656" cy="2464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673225" y="2067658"/>
            <a:ext cx="1076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OT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 AB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102936" y="2679738"/>
            <a:ext cx="372656" cy="2464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918072" y="2636227"/>
            <a:ext cx="16727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But PT 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  AB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" grpId="0" uiExpand="1" build="p"/>
      <p:bldP spid="63" grpId="0" animBg="1"/>
      <p:bldP spid="63" grpId="1" animBg="1"/>
      <p:bldP spid="63" grpId="2" animBg="1"/>
      <p:bldP spid="133" grpId="0" animBg="1"/>
      <p:bldP spid="52" grpId="0" animBg="1"/>
      <p:bldP spid="51" grpId="0" animBg="1"/>
      <p:bldP spid="76804" grpId="0" uiExpand="1" build="p"/>
      <p:bldP spid="48" grpId="0"/>
      <p:bldP spid="76806" grpId="0" uiExpand="1" build="p"/>
      <p:bldP spid="64" grpId="0"/>
      <p:bldP spid="65" grpId="0"/>
      <p:bldP spid="84" grpId="0" uiExpand="1" build="p"/>
      <p:bldP spid="86" grpId="0"/>
      <p:bldP spid="88" grpId="0" uiExpand="1" build="p"/>
      <p:bldP spid="147" grpId="0"/>
      <p:bldP spid="66" grpId="0"/>
      <p:bldP spid="70" grpId="0"/>
      <p:bldP spid="71" grpId="0"/>
      <p:bldP spid="73" grpId="0"/>
      <p:bldP spid="74" grpId="0" uiExpand="1" build="p"/>
      <p:bldP spid="75" grpId="0"/>
      <p:bldP spid="76" grpId="0"/>
      <p:bldP spid="128" grpId="0" animBg="1"/>
      <p:bldP spid="81" grpId="0" animBg="1"/>
      <p:bldP spid="22566" grpId="0"/>
      <p:bldP spid="22567" grpId="0"/>
      <p:bldP spid="22568" grpId="0"/>
      <p:bldP spid="22569" grpId="0"/>
      <p:bldP spid="22570" grpId="0"/>
      <p:bldP spid="50" grpId="0" animBg="1"/>
      <p:bldP spid="53" grpId="0" animBg="1"/>
      <p:bldP spid="67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04800" y="28765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of 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drawn from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an 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ight Triangle 3"/>
          <p:cNvSpPr/>
          <p:nvPr/>
        </p:nvSpPr>
        <p:spPr>
          <a:xfrm flipV="1">
            <a:off x="6721475" y="2051288"/>
            <a:ext cx="1765346" cy="644287"/>
          </a:xfrm>
          <a:custGeom>
            <a:avLst/>
            <a:gdLst>
              <a:gd name="connsiteX0" fmla="*/ 0 w 1765346"/>
              <a:gd name="connsiteY0" fmla="*/ 707787 h 707787"/>
              <a:gd name="connsiteX1" fmla="*/ 0 w 1765346"/>
              <a:gd name="connsiteY1" fmla="*/ 0 h 707787"/>
              <a:gd name="connsiteX2" fmla="*/ 1765346 w 1765346"/>
              <a:gd name="connsiteY2" fmla="*/ 707787 h 707787"/>
              <a:gd name="connsiteX3" fmla="*/ 0 w 1765346"/>
              <a:gd name="connsiteY3" fmla="*/ 707787 h 707787"/>
              <a:gd name="connsiteX0" fmla="*/ 0 w 1765346"/>
              <a:gd name="connsiteY0" fmla="*/ 644287 h 644287"/>
              <a:gd name="connsiteX1" fmla="*/ 295275 w 1765346"/>
              <a:gd name="connsiteY1" fmla="*/ 0 h 644287"/>
              <a:gd name="connsiteX2" fmla="*/ 1765346 w 1765346"/>
              <a:gd name="connsiteY2" fmla="*/ 644287 h 644287"/>
              <a:gd name="connsiteX3" fmla="*/ 0 w 1765346"/>
              <a:gd name="connsiteY3" fmla="*/ 644287 h 64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346" h="644287">
                <a:moveTo>
                  <a:pt x="0" y="644287"/>
                </a:moveTo>
                <a:lnTo>
                  <a:pt x="295275" y="0"/>
                </a:lnTo>
                <a:lnTo>
                  <a:pt x="1765346" y="644287"/>
                </a:lnTo>
                <a:lnTo>
                  <a:pt x="0" y="64428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6724103" y="1413345"/>
            <a:ext cx="1765346" cy="644287"/>
          </a:xfrm>
          <a:custGeom>
            <a:avLst/>
            <a:gdLst>
              <a:gd name="connsiteX0" fmla="*/ 0 w 1765346"/>
              <a:gd name="connsiteY0" fmla="*/ 707787 h 707787"/>
              <a:gd name="connsiteX1" fmla="*/ 0 w 1765346"/>
              <a:gd name="connsiteY1" fmla="*/ 0 h 707787"/>
              <a:gd name="connsiteX2" fmla="*/ 1765346 w 1765346"/>
              <a:gd name="connsiteY2" fmla="*/ 707787 h 707787"/>
              <a:gd name="connsiteX3" fmla="*/ 0 w 1765346"/>
              <a:gd name="connsiteY3" fmla="*/ 707787 h 707787"/>
              <a:gd name="connsiteX0" fmla="*/ 0 w 1765346"/>
              <a:gd name="connsiteY0" fmla="*/ 644287 h 644287"/>
              <a:gd name="connsiteX1" fmla="*/ 295275 w 1765346"/>
              <a:gd name="connsiteY1" fmla="*/ 0 h 644287"/>
              <a:gd name="connsiteX2" fmla="*/ 1765346 w 1765346"/>
              <a:gd name="connsiteY2" fmla="*/ 644287 h 644287"/>
              <a:gd name="connsiteX3" fmla="*/ 0 w 1765346"/>
              <a:gd name="connsiteY3" fmla="*/ 644287 h 64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346" h="644287">
                <a:moveTo>
                  <a:pt x="0" y="644287"/>
                </a:moveTo>
                <a:lnTo>
                  <a:pt x="295275" y="0"/>
                </a:lnTo>
                <a:lnTo>
                  <a:pt x="1765346" y="644287"/>
                </a:lnTo>
                <a:lnTo>
                  <a:pt x="0" y="6442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438" y="1084656"/>
            <a:ext cx="120460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18256" y="822401"/>
            <a:ext cx="4223531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90604" y="2157827"/>
            <a:ext cx="972000" cy="2520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31108" y="818404"/>
            <a:ext cx="2413484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2485" y="1100141"/>
            <a:ext cx="724156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44278" y="818404"/>
            <a:ext cx="10971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84668" y="1084234"/>
            <a:ext cx="727533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452" y="257206"/>
            <a:ext cx="1750627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THEOREM :</a:t>
            </a:r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470354" y="737520"/>
            <a:ext cx="76893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lengths of two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tangents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drawn from an external 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point to a circle are equal.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027087" y="1358286"/>
            <a:ext cx="1390856" cy="139085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 b="1">
              <a:solidFill>
                <a:prstClr val="black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673303" y="2010852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 b="1">
              <a:solidFill>
                <a:prstClr val="black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339040" y="1830002"/>
            <a:ext cx="43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6286" y="1294795"/>
            <a:ext cx="5993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3464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Given : </a:t>
            </a:r>
            <a:r>
              <a:rPr lang="en-US" altLang="en-US" sz="1600" b="1" dirty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 </a:t>
            </a:r>
            <a:r>
              <a:rPr lang="en-US" altLang="en-US" sz="1600" b="1" dirty="0" smtClean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	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alt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A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circle with centre O.</a:t>
            </a:r>
          </a:p>
          <a:p>
            <a:pPr defTabSz="913464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	(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ii)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P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is a point in the exterior of the circle.</a:t>
            </a:r>
          </a:p>
          <a:p>
            <a:pPr defTabSz="913464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          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(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iii)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PA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PB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are the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tangents from P. 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8423847" y="2001617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 b="1">
              <a:solidFill>
                <a:prstClr val="black"/>
              </a:solidFill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275802" y="1725707"/>
            <a:ext cx="43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 flipV="1">
            <a:off x="6237690" y="1073339"/>
            <a:ext cx="2577855" cy="1132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6393901" y="1894984"/>
            <a:ext cx="2421644" cy="10662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911110" y="1128505"/>
            <a:ext cx="3176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881169" y="2641939"/>
            <a:ext cx="43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6325" y="2114550"/>
            <a:ext cx="165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47062" y="2114550"/>
            <a:ext cx="1016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514"/>
                </a:solidFill>
                <a:latin typeface="Bookman Old Style" pitchFamily="18" charset="0"/>
              </a:rPr>
              <a:t>PA = PB</a:t>
            </a:r>
            <a:endParaRPr lang="en-IN" sz="1600" b="1" dirty="0">
              <a:solidFill>
                <a:prstClr val="black"/>
              </a:solidFill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6734390" y="1438550"/>
            <a:ext cx="274358" cy="619864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6734390" y="2058414"/>
            <a:ext cx="274358" cy="62481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62800" y="2438402"/>
            <a:ext cx="1957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3464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Construction 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97685" y="2438402"/>
            <a:ext cx="1646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514"/>
                </a:solidFill>
                <a:latin typeface="Bookman Old Style" pitchFamily="18" charset="0"/>
              </a:rPr>
              <a:t>Draw </a:t>
            </a:r>
            <a:r>
              <a:rPr lang="en-US" sz="1600" b="1" dirty="0" smtClean="0">
                <a:solidFill>
                  <a:srgbClr val="000514"/>
                </a:solidFill>
                <a:latin typeface="Bookman Old Style" pitchFamily="18" charset="0"/>
              </a:rPr>
              <a:t>OA</a:t>
            </a:r>
            <a:r>
              <a:rPr lang="en-US" sz="1600" b="1" dirty="0">
                <a:solidFill>
                  <a:srgbClr val="000514"/>
                </a:solidFill>
                <a:latin typeface="Bookman Old Style" pitchFamily="18" charset="0"/>
              </a:rPr>
              <a:t>, </a:t>
            </a:r>
            <a:r>
              <a:rPr lang="en-US" sz="1600" b="1" dirty="0" smtClean="0">
                <a:solidFill>
                  <a:srgbClr val="000514"/>
                </a:solidFill>
                <a:latin typeface="Bookman Old Style" pitchFamily="18" charset="0"/>
              </a:rPr>
              <a:t>OB </a:t>
            </a:r>
            <a:endParaRPr lang="en-IN" sz="1600" b="1" dirty="0">
              <a:solidFill>
                <a:prstClr val="black"/>
              </a:solidFill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6705815" y="2058414"/>
            <a:ext cx="173736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80402" y="2816484"/>
            <a:ext cx="165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24750" y="2816484"/>
            <a:ext cx="2222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PAO and </a:t>
            </a: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PBO,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43000" y="3101862"/>
            <a:ext cx="2467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PAO = </a:t>
            </a:r>
            <a:r>
              <a:rPr lang="en-US" alt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PBO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  90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o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593515" y="3101862"/>
            <a:ext cx="44514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[Radius is perpendicular to the tangent]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2275" y="3399096"/>
            <a:ext cx="2611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Hypt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. OP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=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alt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Hypt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. OP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575950" y="3399096"/>
            <a:ext cx="1828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63571" y="182152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II</a:t>
            </a:r>
          </a:p>
        </p:txBody>
      </p:sp>
      <p:sp>
        <p:nvSpPr>
          <p:cNvPr id="27" name="TextBox 26"/>
          <p:cNvSpPr txBox="1"/>
          <p:nvPr/>
        </p:nvSpPr>
        <p:spPr>
          <a:xfrm rot="6720000">
            <a:off x="6747958" y="149726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</a:t>
            </a:r>
          </a:p>
        </p:txBody>
      </p:sp>
      <p:sp>
        <p:nvSpPr>
          <p:cNvPr id="69" name="TextBox 68"/>
          <p:cNvSpPr txBox="1"/>
          <p:nvPr/>
        </p:nvSpPr>
        <p:spPr>
          <a:xfrm rot="14880000" flipH="1">
            <a:off x="6731185" y="212033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3736" y="3695990"/>
            <a:ext cx="1824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OA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  <a:sym typeface="Symbol"/>
              </a:rPr>
              <a:t>=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OB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75950" y="3695990"/>
            <a:ext cx="27836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[radii of the same circle]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6130" y="3974967"/>
            <a:ext cx="2574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</a:t>
            </a:r>
            <a:r>
              <a:rPr lang="en-US" alt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PAO  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≅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PBO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575950" y="3974967"/>
            <a:ext cx="32790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[RHS rule]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8575" y="4244142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altLang="en-US" b="1" dirty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altLang="en-US" b="1" dirty="0" smtClean="0">
                <a:solidFill>
                  <a:prstClr val="black"/>
                </a:solidFill>
                <a:latin typeface="Bookman Old Style" pitchFamily="18" charset="0"/>
              </a:rPr>
              <a:t>     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PA</a:t>
            </a:r>
            <a:r>
              <a:rPr lang="en-US" altLang="en-US" b="1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 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PB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575950" y="4274920"/>
            <a:ext cx="10572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c.p.c.t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]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60000">
            <a:off x="7009931" y="1429434"/>
            <a:ext cx="1491876" cy="61522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60000" flipV="1">
            <a:off x="7008748" y="2046067"/>
            <a:ext cx="1471909" cy="65646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 bwMode="auto">
          <a:xfrm rot="10800000" flipH="1" flipV="1">
            <a:off x="2501005" y="473168"/>
            <a:ext cx="3207163" cy="94535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02526" y="640167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Now, do we have one more pair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sides equal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44425" y="56162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Yes</a:t>
            </a:r>
            <a:endParaRPr lang="en-IN" sz="2400" b="1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47960" y="866421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OA </a:t>
            </a:r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</a:t>
            </a:r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  <a:ea typeface="Cambria Math"/>
                <a:sym typeface="Symbol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ea typeface="Cambria Math"/>
                <a:sym typeface="Symbol"/>
              </a:rPr>
              <a:t>=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OB</a:t>
            </a:r>
            <a:endParaRPr lang="en-IN" sz="2400" b="1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 rot="10800000" flipH="1" flipV="1">
            <a:off x="2781910" y="439897"/>
            <a:ext cx="2846194" cy="97656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71768" y="518848"/>
            <a:ext cx="289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Now, let us check whether the hypotenuse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triangles are equal?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18703" y="49658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Yes</a:t>
            </a:r>
            <a:endParaRPr lang="en-IN" sz="2400" b="1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39468" y="880197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OP 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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ea typeface="Cambria Math"/>
                <a:sym typeface="Symbol"/>
              </a:rPr>
              <a:t>=</a:t>
            </a:r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OP</a:t>
            </a:r>
            <a:endParaRPr lang="en-IN" sz="2400" b="1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 rot="10800000" flipH="1" flipV="1">
            <a:off x="2420941" y="661012"/>
            <a:ext cx="3207163" cy="106524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9522" y="777508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Whenever we see a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</a:p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 point of contact…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93427" y="1268484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Draw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radius</a:t>
            </a:r>
            <a:endParaRPr lang="en-IN" b="1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10800000" flipH="1" flipV="1">
            <a:off x="2255374" y="770659"/>
            <a:ext cx="3051506" cy="81428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57077" y="904738"/>
            <a:ext cx="30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For  proving sides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equal, 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prove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triangles congruent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 rot="10800000" flipH="1" flipV="1">
            <a:off x="2330516" y="835641"/>
            <a:ext cx="2708056" cy="56912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97322" y="960132"/>
            <a:ext cx="2505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Do we see triangles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34098" y="898577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No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endParaRPr lang="en-IN" sz="2400" b="1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39219" y="830394"/>
            <a:ext cx="2851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create triangles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by drawing OP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2490067" y="843819"/>
            <a:ext cx="2914683" cy="525462"/>
            <a:chOff x="8090409" y="3841618"/>
            <a:chExt cx="1232092" cy="524989"/>
          </a:xfrm>
        </p:grpSpPr>
        <p:sp>
          <p:nvSpPr>
            <p:cNvPr id="81" name="Rounded Rectangle 80"/>
            <p:cNvSpPr/>
            <p:nvPr/>
          </p:nvSpPr>
          <p:spPr>
            <a:xfrm>
              <a:off x="8121562" y="3841618"/>
              <a:ext cx="1190458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173"/>
            <p:cNvSpPr txBox="1">
              <a:spLocks noChangeArrowheads="1"/>
            </p:cNvSpPr>
            <p:nvPr/>
          </p:nvSpPr>
          <p:spPr bwMode="auto">
            <a:xfrm>
              <a:off x="8090409" y="3932071"/>
              <a:ext cx="1232092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&amp;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 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2719959" y="848298"/>
            <a:ext cx="2586921" cy="525462"/>
            <a:chOff x="8034627" y="3864457"/>
            <a:chExt cx="1309161" cy="524989"/>
          </a:xfrm>
        </p:grpSpPr>
        <p:sp>
          <p:nvSpPr>
            <p:cNvPr id="84" name="Rounded Rectangle 83"/>
            <p:cNvSpPr/>
            <p:nvPr/>
          </p:nvSpPr>
          <p:spPr>
            <a:xfrm>
              <a:off x="8055955" y="3864457"/>
              <a:ext cx="1278328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173"/>
            <p:cNvSpPr txBox="1">
              <a:spLocks noChangeArrowheads="1"/>
            </p:cNvSpPr>
            <p:nvPr/>
          </p:nvSpPr>
          <p:spPr bwMode="auto">
            <a:xfrm>
              <a:off x="8034627" y="3957448"/>
              <a:ext cx="1309161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=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563764" y="1554854"/>
            <a:ext cx="3048000" cy="924072"/>
            <a:chOff x="7888706" y="3864457"/>
            <a:chExt cx="1625680" cy="923240"/>
          </a:xfrm>
        </p:grpSpPr>
        <p:sp>
          <p:nvSpPr>
            <p:cNvPr id="87" name="Rounded Rectangle 86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89" name="Rectangle 88"/>
          <p:cNvSpPr/>
          <p:nvPr/>
        </p:nvSpPr>
        <p:spPr bwMode="auto">
          <a:xfrm rot="1380000">
            <a:off x="6983421" y="1442023"/>
            <a:ext cx="149726" cy="15781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 flipH="1" flipV="1">
            <a:off x="7011989" y="1417060"/>
            <a:ext cx="1470024" cy="633196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auto">
          <a:xfrm flipH="1">
            <a:off x="6736556" y="1425969"/>
            <a:ext cx="278604" cy="61952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 bwMode="auto">
          <a:xfrm rot="3960000">
            <a:off x="6976832" y="2517008"/>
            <a:ext cx="149726" cy="14347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 flipV="1">
            <a:off x="7009481" y="2058706"/>
            <a:ext cx="1470024" cy="633196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6734600" y="2070336"/>
            <a:ext cx="278604" cy="61952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664894" y="2438402"/>
            <a:ext cx="1019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514"/>
                </a:solidFill>
                <a:latin typeface="Bookman Old Style" pitchFamily="18" charset="0"/>
              </a:rPr>
              <a:t>and OP</a:t>
            </a:r>
            <a:endParaRPr lang="en-IN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4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5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" grpId="0" animBg="1"/>
      <p:bldP spid="78" grpId="0" animBg="1"/>
      <p:bldP spid="78" grpId="1" animBg="1"/>
      <p:bldP spid="77" grpId="0" animBg="1"/>
      <p:bldP spid="77" grpId="1" animBg="1"/>
      <p:bldP spid="38" grpId="0" animBg="1"/>
      <p:bldP spid="38" grpId="1" animBg="1"/>
      <p:bldP spid="15" grpId="0" animBg="1"/>
      <p:bldP spid="15" grpId="1" animBg="1"/>
      <p:bldP spid="12" grpId="0" animBg="1"/>
      <p:bldP spid="12" grpId="1" animBg="1"/>
      <p:bldP spid="11" grpId="0" animBg="1"/>
      <p:bldP spid="11" grpId="1" animBg="1"/>
      <p:bldP spid="6" grpId="0" animBg="1"/>
      <p:bldP spid="6" grpId="1" animBg="1"/>
      <p:bldP spid="7" grpId="0" animBg="1"/>
      <p:bldP spid="8" grpId="0" animBg="1"/>
      <p:bldP spid="9" grpId="0"/>
      <p:bldP spid="13" grpId="0" animBg="1"/>
      <p:bldP spid="14" grpId="0"/>
      <p:bldP spid="16" grpId="0" animBg="1"/>
      <p:bldP spid="17" grpId="0" animBg="1"/>
      <p:bldP spid="18" grpId="0"/>
      <p:bldP spid="19" grpId="0"/>
      <p:bldP spid="30" grpId="0"/>
      <p:bldP spid="34" grpId="0" animBg="1"/>
      <p:bldP spid="35" grpId="0" animBg="1"/>
      <p:bldP spid="45" grpId="0" animBg="1"/>
      <p:bldP spid="62" grpId="0"/>
      <p:bldP spid="64" grpId="0"/>
      <p:bldP spid="26" grpId="0"/>
      <p:bldP spid="26" grpId="1"/>
      <p:bldP spid="27" grpId="0"/>
      <p:bldP spid="27" grpId="1"/>
      <p:bldP spid="69" grpId="0"/>
      <p:bldP spid="69" grpId="1"/>
      <p:bldP spid="70" grpId="0"/>
      <p:bldP spid="71" grpId="0"/>
      <p:bldP spid="73" grpId="0"/>
      <p:bldP spid="65" grpId="0" animBg="1"/>
      <p:bldP spid="65" grpId="1" animBg="1"/>
      <p:bldP spid="66" grpId="0"/>
      <p:bldP spid="66" grpId="1"/>
      <p:bldP spid="67" grpId="0" build="allAtOnce"/>
      <p:bldP spid="68" grpId="0" build="allAtOnce"/>
      <p:bldP spid="58" grpId="0" animBg="1"/>
      <p:bldP spid="58" grpId="1" animBg="1"/>
      <p:bldP spid="59" grpId="0"/>
      <p:bldP spid="59" grpId="1"/>
      <p:bldP spid="60" grpId="0" build="allAtOnce"/>
      <p:bldP spid="61" grpId="0" build="allAtOnce"/>
      <p:bldP spid="31" grpId="0" animBg="1"/>
      <p:bldP spid="31" grpId="1" animBg="1"/>
      <p:bldP spid="32" grpId="0"/>
      <p:bldP spid="32" grpId="1"/>
      <p:bldP spid="33" grpId="0" build="allAtOnce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2" grpId="0"/>
      <p:bldP spid="42" grpId="1"/>
      <p:bldP spid="43" grpId="0" build="allAtOnce"/>
      <p:bldP spid="44" grpId="0"/>
      <p:bldP spid="44" grpId="1"/>
      <p:bldP spid="89" grpId="0" animBg="1"/>
      <p:bldP spid="89" grpId="1" animBg="1"/>
      <p:bldP spid="101" grpId="0" animBg="1"/>
      <p:bldP spid="10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1604699" y="1244774"/>
            <a:ext cx="1463675" cy="1450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Freeform 3"/>
          <p:cNvSpPr>
            <a:spLocks/>
          </p:cNvSpPr>
          <p:nvPr/>
        </p:nvSpPr>
        <p:spPr bwMode="auto">
          <a:xfrm>
            <a:off x="1210999" y="868536"/>
            <a:ext cx="3684587" cy="1841500"/>
          </a:xfrm>
          <a:custGeom>
            <a:avLst/>
            <a:gdLst>
              <a:gd name="T0" fmla="*/ 0 w 2313"/>
              <a:gd name="T1" fmla="*/ 2147483647 h 1134"/>
              <a:gd name="T2" fmla="*/ 2147483647 w 2313"/>
              <a:gd name="T3" fmla="*/ 2147483647 h 1134"/>
              <a:gd name="T4" fmla="*/ 2147483647 w 2313"/>
              <a:gd name="T5" fmla="*/ 0 h 1134"/>
              <a:gd name="T6" fmla="*/ 0 w 2313"/>
              <a:gd name="T7" fmla="*/ 2147483647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1134"/>
              <a:gd name="T14" fmla="*/ 2313 w 2313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1134">
                <a:moveTo>
                  <a:pt x="0" y="1134"/>
                </a:moveTo>
                <a:lnTo>
                  <a:pt x="2313" y="1134"/>
                </a:lnTo>
                <a:lnTo>
                  <a:pt x="485" y="0"/>
                </a:lnTo>
                <a:lnTo>
                  <a:pt x="0" y="113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10278" y="476426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6211" y="2692574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65411" y="2686224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68161" y="1435274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68261" y="2660824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88961" y="1022524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768211" y="933624"/>
            <a:ext cx="533400" cy="273050"/>
            <a:chOff x="1256" y="956"/>
            <a:chExt cx="336" cy="1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56" y="1052"/>
              <a:ext cx="112" cy="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508" y="956"/>
              <a:ext cx="84" cy="1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241161" y="2267124"/>
            <a:ext cx="400050" cy="577850"/>
            <a:chOff x="924" y="1796"/>
            <a:chExt cx="252" cy="364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44" y="1796"/>
              <a:ext cx="116" cy="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924" y="1828"/>
              <a:ext cx="116" cy="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136" y="2008"/>
              <a:ext cx="0" cy="1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176" y="2008"/>
              <a:ext cx="0" cy="1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495411" y="1835324"/>
            <a:ext cx="368300" cy="1022350"/>
            <a:chOff x="2344" y="1524"/>
            <a:chExt cx="232" cy="644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44" y="1524"/>
              <a:ext cx="68" cy="16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508" y="1556"/>
              <a:ext cx="68" cy="16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76" y="1540"/>
              <a:ext cx="68" cy="16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44" y="1996"/>
              <a:ext cx="0" cy="16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420" y="2000"/>
              <a:ext cx="0" cy="16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380" y="1996"/>
              <a:ext cx="0" cy="16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2296151" y="3101082"/>
            <a:ext cx="16478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AP  =  AR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BP  =  BQ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CQ  =  CR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533644" y="4253663"/>
            <a:ext cx="5715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Bookman Old Style" pitchFamily="18" charset="0"/>
              </a:rPr>
              <a:t>[The lengths of two </a:t>
            </a: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tangents drawn </a:t>
            </a: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from </a:t>
            </a:r>
            <a:r>
              <a:rPr lang="en-US" altLang="en-US" sz="1800" b="1" dirty="0">
                <a:solidFill>
                  <a:srgbClr val="FF0000"/>
                </a:solidFill>
                <a:latin typeface="Bookman Old Style" pitchFamily="18" charset="0"/>
              </a:rPr>
              <a:t>an </a:t>
            </a: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external </a:t>
            </a:r>
            <a:r>
              <a:rPr lang="en-US" altLang="en-US" sz="1800" b="1" dirty="0">
                <a:solidFill>
                  <a:srgbClr val="FF0000"/>
                </a:solidFill>
                <a:latin typeface="Bookman Old Style" pitchFamily="18" charset="0"/>
              </a:rPr>
              <a:t>point </a:t>
            </a: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to </a:t>
            </a:r>
            <a:r>
              <a:rPr lang="en-US" altLang="en-US" sz="1800" b="1" dirty="0">
                <a:solidFill>
                  <a:srgbClr val="FF0000"/>
                </a:solidFill>
                <a:latin typeface="Bookman Old Style" pitchFamily="18" charset="0"/>
              </a:rPr>
              <a:t>a </a:t>
            </a: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circle </a:t>
            </a:r>
            <a:r>
              <a:rPr lang="en-US" altLang="en-US" sz="1800" b="1" dirty="0">
                <a:solidFill>
                  <a:srgbClr val="FF0000"/>
                </a:solidFill>
                <a:latin typeface="Bookman Old Style" pitchFamily="18" charset="0"/>
              </a:rPr>
              <a:t>are equal]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925375" y="799483"/>
            <a:ext cx="144000" cy="144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130032" y="2632247"/>
            <a:ext cx="144000" cy="144000"/>
          </a:xfrm>
          <a:prstGeom prst="ellipse">
            <a:avLst/>
          </a:prstGeom>
          <a:solidFill>
            <a:srgbClr val="006600"/>
          </a:solidFill>
          <a:ln w="9525">
            <a:solidFill>
              <a:srgbClr val="0066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4807511" y="2641011"/>
            <a:ext cx="144000" cy="1440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 rot="10800000" flipH="1" flipV="1">
            <a:off x="3553340" y="609106"/>
            <a:ext cx="3337386" cy="102368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8136" y="781008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external points do you observe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7317" y="736955"/>
            <a:ext cx="38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3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0121" y="1138545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A, B and C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4161" y="943483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8136" y="781008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76004" y="824211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AP and AR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 rot="10800000" flipH="1" flipV="1">
            <a:off x="3600907" y="705475"/>
            <a:ext cx="3271627" cy="88174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7182" y="977073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08136" y="853674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90133" y="915518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BP and BQ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 rot="10800000" flipH="1" flipV="1">
            <a:off x="3633299" y="713232"/>
            <a:ext cx="3239235" cy="82242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880" y="931007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2673" y="816927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6129" y="869452"/>
            <a:ext cx="1920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CQ and CR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 rot="10800000" flipH="1" flipV="1">
            <a:off x="3543984" y="750140"/>
            <a:ext cx="3112841" cy="68513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91128" y="931007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will be the reason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2" grpId="1"/>
      <p:bldP spid="33" grpId="0" build="allAtOnce"/>
      <p:bldP spid="34" grpId="0" build="allAtOnce"/>
      <p:bldP spid="35" grpId="0"/>
      <p:bldP spid="35" grpId="1"/>
      <p:bldP spid="36" grpId="0"/>
      <p:bldP spid="36" grpId="1"/>
      <p:bldP spid="37" grpId="0" build="allAtOnce"/>
      <p:bldP spid="38" grpId="0" animBg="1"/>
      <p:bldP spid="38" grpId="1" animBg="1"/>
      <p:bldP spid="39" grpId="0"/>
      <p:bldP spid="39" grpId="1"/>
      <p:bldP spid="40" grpId="0"/>
      <p:bldP spid="40" grpId="1"/>
      <p:bldP spid="41" grpId="0" build="allAtOnce"/>
      <p:bldP spid="42" grpId="0" animBg="1"/>
      <p:bldP spid="42" grpId="1" animBg="1"/>
      <p:bldP spid="43" grpId="0"/>
      <p:bldP spid="43" grpId="1"/>
      <p:bldP spid="44" grpId="0"/>
      <p:bldP spid="44" grpId="1"/>
      <p:bldP spid="45" grpId="0" build="allAtOnce"/>
      <p:bldP spid="46" grpId="0" animBg="1"/>
      <p:bldP spid="46" grpId="1" animBg="1"/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58274" y="383966"/>
            <a:ext cx="3748088" cy="4354513"/>
            <a:chOff x="2884" y="1378"/>
            <a:chExt cx="2361" cy="2743"/>
          </a:xfrm>
        </p:grpSpPr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3388" y="2286"/>
              <a:ext cx="1344" cy="13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V="1">
              <a:off x="2893" y="1634"/>
              <a:ext cx="2032" cy="1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2907" y="2402"/>
              <a:ext cx="1067" cy="1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3341" y="3319"/>
              <a:ext cx="1904" cy="5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 flipV="1">
              <a:off x="4389" y="1378"/>
              <a:ext cx="564" cy="23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884" y="2592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560" y="2180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4704" y="2676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172" y="3580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3280" y="3268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4464" y="1608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S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4904" y="3388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3576" y="3776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</a:p>
          </p:txBody>
        </p:sp>
      </p:grp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745736" y="708064"/>
            <a:ext cx="192209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PA  =	PD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QA  =  	QB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RB  = 	RC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SC  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	SD</a:t>
            </a: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766249" y="2484229"/>
            <a:ext cx="144000" cy="144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 rot="-244440">
            <a:off x="893249" y="2265154"/>
            <a:ext cx="293688" cy="623887"/>
            <a:chOff x="1587" y="603"/>
            <a:chExt cx="185" cy="393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1587" y="936"/>
              <a:ext cx="125" cy="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 flipV="1">
              <a:off x="1678" y="603"/>
              <a:ext cx="94" cy="1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767962" y="4109829"/>
            <a:ext cx="144000" cy="1440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29" name="Group 10"/>
          <p:cNvGrpSpPr>
            <a:grpSpLocks/>
          </p:cNvGrpSpPr>
          <p:nvPr/>
        </p:nvGrpSpPr>
        <p:grpSpPr bwMode="auto">
          <a:xfrm rot="-244440">
            <a:off x="1601274" y="3892341"/>
            <a:ext cx="523875" cy="328613"/>
            <a:chOff x="2115" y="579"/>
            <a:chExt cx="330" cy="207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 flipV="1">
              <a:off x="2351" y="653"/>
              <a:ext cx="50" cy="13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>
              <a:off x="2115" y="579"/>
              <a:ext cx="132" cy="4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H="1">
              <a:off x="2131" y="615"/>
              <a:ext cx="132" cy="4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 flipV="1">
              <a:off x="2395" y="639"/>
              <a:ext cx="50" cy="13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3563424" y="3574841"/>
            <a:ext cx="144000" cy="144000"/>
          </a:xfrm>
          <a:prstGeom prst="ellipse">
            <a:avLst/>
          </a:pr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5" name="Group 10"/>
          <p:cNvGrpSpPr>
            <a:grpSpLocks/>
          </p:cNvGrpSpPr>
          <p:nvPr/>
        </p:nvGrpSpPr>
        <p:grpSpPr bwMode="auto">
          <a:xfrm rot="-244440">
            <a:off x="3203438" y="3248764"/>
            <a:ext cx="463550" cy="581025"/>
            <a:chOff x="2101" y="676"/>
            <a:chExt cx="292" cy="366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101" y="911"/>
              <a:ext cx="40" cy="131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267" y="676"/>
              <a:ext cx="111" cy="2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2141" y="897"/>
              <a:ext cx="40" cy="131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2190" y="882"/>
              <a:ext cx="40" cy="131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278" y="712"/>
              <a:ext cx="111" cy="2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282" y="751"/>
              <a:ext cx="111" cy="2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972874" y="1120566"/>
            <a:ext cx="144000" cy="144000"/>
          </a:xfrm>
          <a:prstGeom prst="ellipse">
            <a:avLst/>
          </a:prstGeom>
          <a:solidFill>
            <a:srgbClr val="0066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 rot="-244440">
            <a:off x="2453762" y="1252329"/>
            <a:ext cx="852487" cy="681037"/>
            <a:chOff x="1164" y="440"/>
            <a:chExt cx="537" cy="429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V="1">
              <a:off x="1561" y="813"/>
              <a:ext cx="140" cy="5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H="1" flipV="1">
              <a:off x="1164" y="518"/>
              <a:ext cx="94" cy="12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H="1" flipV="1">
              <a:off x="1208" y="492"/>
              <a:ext cx="94" cy="12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 flipV="1">
              <a:off x="1256" y="470"/>
              <a:ext cx="94" cy="12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 flipV="1">
              <a:off x="1306" y="440"/>
              <a:ext cx="94" cy="12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1539" y="765"/>
              <a:ext cx="140" cy="5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V="1">
              <a:off x="1516" y="718"/>
              <a:ext cx="140" cy="5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 flipV="1">
              <a:off x="1495" y="668"/>
              <a:ext cx="140" cy="5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Rounded Rectangle 51"/>
          <p:cNvSpPr/>
          <p:nvPr/>
        </p:nvSpPr>
        <p:spPr bwMode="auto">
          <a:xfrm rot="10800000" flipH="1" flipV="1">
            <a:off x="5118100" y="939741"/>
            <a:ext cx="3359843" cy="102368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86109" y="1159534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external points do you observe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42499" y="1038595"/>
            <a:ext cx="38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endParaRPr lang="en-IN" sz="2400" baseline="5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80711" y="1410152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</a:rPr>
              <a:t>P, Q, R and S</a:t>
            </a:r>
            <a:endParaRPr lang="en-IN" sz="2400" baseline="5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59088" y="1359058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0988" y="1162416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29310" y="1234198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itchFamily="18" charset="0"/>
              </a:rPr>
              <a:t>PA and PD</a:t>
            </a:r>
            <a:endParaRPr lang="en-IN" sz="2400" baseline="5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 rot="10800000" flipH="1" flipV="1">
            <a:off x="5138982" y="965021"/>
            <a:ext cx="3304343" cy="96435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62545" y="1277922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2545" y="1172582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29993" y="1216367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QA and QB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 rot="10800000" flipH="1" flipV="1">
            <a:off x="5138002" y="994320"/>
            <a:ext cx="3271627" cy="92672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45207" y="1288407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11234" y="1179339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19868" y="1226852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RB and RC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 rot="10800000" flipH="1" flipV="1">
            <a:off x="5187597" y="1083467"/>
            <a:ext cx="3082021" cy="7013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19331" y="1247224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will be the reason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 rot="10800000" flipH="1" flipV="1">
            <a:off x="5200000" y="1032519"/>
            <a:ext cx="3337386" cy="90846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75453" y="1323435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point 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40085" y="1179339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Name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tangents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from external point 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49386" y="1240781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SC and SD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3727622" y="2088350"/>
            <a:ext cx="5068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[The lengths of two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tangents drawn from 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an external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point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to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a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circle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are equal]</a:t>
            </a:r>
          </a:p>
        </p:txBody>
      </p:sp>
    </p:spTree>
    <p:extLst>
      <p:ext uri="{BB962C8B-B14F-4D97-AF65-F5344CB8AC3E}">
        <p14:creationId xmlns:p14="http://schemas.microsoft.com/office/powerpoint/2010/main" val="38367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5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4" grpId="0" animBg="1"/>
      <p:bldP spid="42" grpId="0" animBg="1"/>
      <p:bldP spid="52" grpId="0" animBg="1"/>
      <p:bldP spid="52" grpId="1" animBg="1"/>
      <p:bldP spid="53" grpId="0"/>
      <p:bldP spid="53" grpId="1"/>
      <p:bldP spid="54" grpId="0" build="allAtOnce"/>
      <p:bldP spid="55" grpId="0" build="allAtOnce"/>
      <p:bldP spid="56" grpId="0"/>
      <p:bldP spid="56" grpId="1"/>
      <p:bldP spid="57" grpId="0"/>
      <p:bldP spid="57" grpId="1"/>
      <p:bldP spid="58" grpId="0" build="allAtOnce"/>
      <p:bldP spid="59" grpId="0" animBg="1"/>
      <p:bldP spid="59" grpId="1" animBg="1"/>
      <p:bldP spid="60" grpId="0"/>
      <p:bldP spid="60" grpId="1"/>
      <p:bldP spid="61" grpId="0"/>
      <p:bldP spid="61" grpId="1"/>
      <p:bldP spid="62" grpId="0" build="allAtOnce"/>
      <p:bldP spid="63" grpId="0" animBg="1"/>
      <p:bldP spid="63" grpId="1" animBg="1"/>
      <p:bldP spid="64" grpId="0"/>
      <p:bldP spid="64" grpId="1"/>
      <p:bldP spid="65" grpId="0"/>
      <p:bldP spid="65" grpId="1"/>
      <p:bldP spid="66" grpId="0" build="allAtOnce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/>
      <p:bldP spid="70" grpId="1"/>
      <p:bldP spid="71" grpId="0"/>
      <p:bldP spid="71" grpId="1"/>
      <p:bldP spid="72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16840</TotalTime>
  <Words>2342</Words>
  <Application>Microsoft Office PowerPoint</Application>
  <PresentationFormat>On-screen Show (16:9)</PresentationFormat>
  <Paragraphs>750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Arial Rounded MT Bold</vt:lpstr>
      <vt:lpstr>Book Antiqua</vt:lpstr>
      <vt:lpstr>Bookman Old Style</vt:lpstr>
      <vt:lpstr>Calibri</vt:lpstr>
      <vt:lpstr>Calibri Light</vt:lpstr>
      <vt:lpstr>Cambria Math</vt:lpstr>
      <vt:lpstr>Comic Sans MS</vt:lpstr>
      <vt:lpstr>Symbol</vt:lpstr>
      <vt:lpstr>Wingdings</vt:lpstr>
      <vt:lpstr>Office Theme</vt:lpstr>
      <vt:lpstr>Custom Design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2192</cp:revision>
  <dcterms:created xsi:type="dcterms:W3CDTF">2013-07-31T12:47:49Z</dcterms:created>
  <dcterms:modified xsi:type="dcterms:W3CDTF">2022-04-23T05:11:40Z</dcterms:modified>
</cp:coreProperties>
</file>