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  <p:sldMasterId id="2147483768" r:id="rId2"/>
    <p:sldMasterId id="2147483781" r:id="rId3"/>
  </p:sldMasterIdLst>
  <p:notesMasterIdLst>
    <p:notesMasterId r:id="rId36"/>
  </p:notesMasterIdLst>
  <p:sldIdLst>
    <p:sldId id="414" r:id="rId4"/>
    <p:sldId id="415" r:id="rId5"/>
    <p:sldId id="504" r:id="rId6"/>
    <p:sldId id="417" r:id="rId7"/>
    <p:sldId id="418" r:id="rId8"/>
    <p:sldId id="512" r:id="rId9"/>
    <p:sldId id="420" r:id="rId10"/>
    <p:sldId id="421" r:id="rId11"/>
    <p:sldId id="522" r:id="rId12"/>
    <p:sldId id="523" r:id="rId13"/>
    <p:sldId id="430" r:id="rId14"/>
    <p:sldId id="431" r:id="rId15"/>
    <p:sldId id="530" r:id="rId16"/>
    <p:sldId id="531" r:id="rId17"/>
    <p:sldId id="432" r:id="rId18"/>
    <p:sldId id="433" r:id="rId19"/>
    <p:sldId id="543" r:id="rId20"/>
    <p:sldId id="544" r:id="rId21"/>
    <p:sldId id="427" r:id="rId22"/>
    <p:sldId id="428" r:id="rId23"/>
    <p:sldId id="528" r:id="rId24"/>
    <p:sldId id="529" r:id="rId25"/>
    <p:sldId id="434" r:id="rId26"/>
    <p:sldId id="435" r:id="rId27"/>
    <p:sldId id="532" r:id="rId28"/>
    <p:sldId id="533" r:id="rId29"/>
    <p:sldId id="545" r:id="rId30"/>
    <p:sldId id="546" r:id="rId31"/>
    <p:sldId id="547" r:id="rId32"/>
    <p:sldId id="548" r:id="rId33"/>
    <p:sldId id="549" r:id="rId34"/>
    <p:sldId id="550" r:id="rId3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4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  <a:srgbClr val="66FFFF"/>
    <a:srgbClr val="FFC000"/>
    <a:srgbClr val="800000"/>
    <a:srgbClr val="FF00FF"/>
    <a:srgbClr val="7030A0"/>
    <a:srgbClr val="CCECFF"/>
    <a:srgbClr val="996600"/>
    <a:srgbClr val="9E4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8" autoAdjust="0"/>
    <p:restoredTop sz="93250" autoAdjust="0"/>
  </p:normalViewPr>
  <p:slideViewPr>
    <p:cSldViewPr>
      <p:cViewPr varScale="1">
        <p:scale>
          <a:sx n="140" d="100"/>
          <a:sy n="140" d="100"/>
        </p:scale>
        <p:origin x="582" y="120"/>
      </p:cViewPr>
      <p:guideLst>
        <p:guide orient="horz" pos="1620"/>
        <p:guide pos="2880"/>
        <p:guide orient="horz" pos="1476"/>
      </p:guideLst>
    </p:cSldViewPr>
  </p:slideViewPr>
  <p:outlineViewPr>
    <p:cViewPr>
      <p:scale>
        <a:sx n="100" d="100"/>
        <a:sy n="100" d="100"/>
      </p:scale>
      <p:origin x="0" y="594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A4AD7-350B-41C6-BF01-49A9FBEE87EA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566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828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4181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569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959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164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529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E34C430-DB9A-4C1D-A59E-F7DD5BB2BDDD}" type="datetimeFigureOut">
              <a:rPr lang="en-US">
                <a:solidFill>
                  <a:prstClr val="white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B864F40-B3B8-4170-933C-76695338EC8D}" type="slidenum">
              <a:rPr lang="en-US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61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E34C430-DB9A-4C1D-A59E-F7DD5BB2BDDD}" type="datetimeFigureOut">
              <a:rPr lang="en-US">
                <a:solidFill>
                  <a:prstClr val="white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B864F40-B3B8-4170-933C-76695338EC8D}" type="slidenum">
              <a:rPr lang="en-US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491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E34C430-DB9A-4C1D-A59E-F7DD5BB2BDDD}" type="datetimeFigureOut">
              <a:rPr lang="en-US">
                <a:solidFill>
                  <a:prstClr val="white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B864F40-B3B8-4170-933C-76695338EC8D}" type="slidenum">
              <a:rPr lang="en-US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474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E34C430-DB9A-4C1D-A59E-F7DD5BB2BDDD}" type="datetimeFigureOut">
              <a:rPr lang="en-US">
                <a:solidFill>
                  <a:prstClr val="white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B864F40-B3B8-4170-933C-76695338EC8D}" type="slidenum">
              <a:rPr lang="en-US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5304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E34C430-DB9A-4C1D-A59E-F7DD5BB2BDDD}" type="datetimeFigureOut">
              <a:rPr lang="en-US">
                <a:solidFill>
                  <a:prstClr val="white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B864F40-B3B8-4170-933C-76695338EC8D}" type="slidenum">
              <a:rPr lang="en-US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37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E34C430-DB9A-4C1D-A59E-F7DD5BB2BDDD}" type="datetimeFigureOut">
              <a:rPr lang="en-US">
                <a:solidFill>
                  <a:prstClr val="white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B864F40-B3B8-4170-933C-76695338EC8D}" type="slidenum">
              <a:rPr lang="en-US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525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E34C430-DB9A-4C1D-A59E-F7DD5BB2BDDD}" type="datetimeFigureOut">
              <a:rPr lang="en-US">
                <a:solidFill>
                  <a:prstClr val="white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B864F40-B3B8-4170-933C-76695338EC8D}" type="slidenum">
              <a:rPr lang="en-US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36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6438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7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E34C430-DB9A-4C1D-A59E-F7DD5BB2BDDD}" type="datetimeFigureOut">
              <a:rPr lang="en-US">
                <a:solidFill>
                  <a:prstClr val="white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B864F40-B3B8-4170-933C-76695338EC8D}" type="slidenum">
              <a:rPr lang="en-US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44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E34C430-DB9A-4C1D-A59E-F7DD5BB2BDDD}" type="datetimeFigureOut">
              <a:rPr lang="en-US">
                <a:solidFill>
                  <a:prstClr val="white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B864F40-B3B8-4170-933C-76695338EC8D}" type="slidenum">
              <a:rPr lang="en-US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0933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E34C430-DB9A-4C1D-A59E-F7DD5BB2BDDD}" type="datetimeFigureOut">
              <a:rPr lang="en-US">
                <a:solidFill>
                  <a:prstClr val="white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B864F40-B3B8-4170-933C-76695338EC8D}" type="slidenum">
              <a:rPr lang="en-US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907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E34C430-DB9A-4C1D-A59E-F7DD5BB2BDDD}" type="datetimeFigureOut">
              <a:rPr lang="en-US">
                <a:solidFill>
                  <a:prstClr val="white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B864F40-B3B8-4170-933C-76695338EC8D}" type="slidenum">
              <a:rPr lang="en-US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647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495381" y="228151"/>
            <a:ext cx="7056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Quadratic Equation</a:t>
            </a: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548721" y="505108"/>
            <a:ext cx="7018020" cy="0"/>
          </a:xfrm>
          <a:prstGeom prst="line">
            <a:avLst/>
          </a:prstGeom>
          <a:noFill/>
          <a:ln w="28575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30458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7728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4666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95381" y="228151"/>
            <a:ext cx="7056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34EA2"/>
                </a:solidFill>
                <a:latin typeface="Bookman Old Style" panose="02050604050505020204" pitchFamily="18" charset="0"/>
              </a:rPr>
              <a:t>Quadratic Equation</a:t>
            </a:r>
          </a:p>
        </p:txBody>
      </p:sp>
      <p:cxnSp>
        <p:nvCxnSpPr>
          <p:cNvPr id="4" name="Straight Connector 3"/>
          <p:cNvCxnSpPr/>
          <p:nvPr userDrawn="1"/>
        </p:nvCxnSpPr>
        <p:spPr bwMode="auto">
          <a:xfrm>
            <a:off x="548721" y="505108"/>
            <a:ext cx="7018020" cy="0"/>
          </a:xfrm>
          <a:prstGeom prst="line">
            <a:avLst/>
          </a:prstGeom>
          <a:noFill/>
          <a:ln w="28575" cap="flat" cmpd="sng" algn="ctr">
            <a:solidFill>
              <a:srgbClr val="FF9900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sp>
        <p:nvSpPr>
          <p:cNvPr id="5" name="Rectangle 4"/>
          <p:cNvSpPr/>
          <p:nvPr userDrawn="1"/>
        </p:nvSpPr>
        <p:spPr>
          <a:xfrm>
            <a:off x="495300" y="252132"/>
            <a:ext cx="8135470" cy="4605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947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5827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9552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9886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4141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926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65113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5042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52363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99681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53846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1329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9145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74453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602489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6466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506900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574102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48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6087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628630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37053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1514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3864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55262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719762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331652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0226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24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7543799" y="261657"/>
            <a:ext cx="1077445" cy="4050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prstClr val="white"/>
                </a:solidFill>
              </a:rPr>
              <a:t>ROBOMATE LOGO</a:t>
            </a:r>
          </a:p>
        </p:txBody>
      </p:sp>
    </p:spTree>
    <p:extLst>
      <p:ext uri="{BB962C8B-B14F-4D97-AF65-F5344CB8AC3E}">
        <p14:creationId xmlns:p14="http://schemas.microsoft.com/office/powerpoint/2010/main" val="1877623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3076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076355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731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34188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2459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76927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8957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673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850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717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26" Type="http://schemas.openxmlformats.org/officeDocument/2006/relationships/slideLayout" Target="../slideLayouts/slideLayout39.xml"/><Relationship Id="rId39" Type="http://schemas.openxmlformats.org/officeDocument/2006/relationships/slideLayout" Target="../slideLayouts/slideLayout52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34" Type="http://schemas.openxmlformats.org/officeDocument/2006/relationships/slideLayout" Target="../slideLayouts/slideLayout47.xml"/><Relationship Id="rId42" Type="http://schemas.openxmlformats.org/officeDocument/2006/relationships/slideLayout" Target="../slideLayouts/slideLayout55.xml"/><Relationship Id="rId47" Type="http://schemas.openxmlformats.org/officeDocument/2006/relationships/slideLayout" Target="../slideLayouts/slideLayout60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slideLayout" Target="../slideLayouts/slideLayout38.xml"/><Relationship Id="rId33" Type="http://schemas.openxmlformats.org/officeDocument/2006/relationships/slideLayout" Target="../slideLayouts/slideLayout46.xml"/><Relationship Id="rId38" Type="http://schemas.openxmlformats.org/officeDocument/2006/relationships/slideLayout" Target="../slideLayouts/slideLayout51.xml"/><Relationship Id="rId46" Type="http://schemas.openxmlformats.org/officeDocument/2006/relationships/slideLayout" Target="../slideLayouts/slideLayout59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29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slideLayout" Target="../slideLayouts/slideLayout37.xml"/><Relationship Id="rId32" Type="http://schemas.openxmlformats.org/officeDocument/2006/relationships/slideLayout" Target="../slideLayouts/slideLayout45.xml"/><Relationship Id="rId37" Type="http://schemas.openxmlformats.org/officeDocument/2006/relationships/slideLayout" Target="../slideLayouts/slideLayout50.xml"/><Relationship Id="rId40" Type="http://schemas.openxmlformats.org/officeDocument/2006/relationships/slideLayout" Target="../slideLayouts/slideLayout53.xml"/><Relationship Id="rId45" Type="http://schemas.openxmlformats.org/officeDocument/2006/relationships/slideLayout" Target="../slideLayouts/slideLayout58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41.xml"/><Relationship Id="rId36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44.xml"/><Relationship Id="rId44" Type="http://schemas.openxmlformats.org/officeDocument/2006/relationships/slideLayout" Target="../slideLayouts/slideLayout57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Relationship Id="rId27" Type="http://schemas.openxmlformats.org/officeDocument/2006/relationships/slideLayout" Target="../slideLayouts/slideLayout40.xml"/><Relationship Id="rId30" Type="http://schemas.openxmlformats.org/officeDocument/2006/relationships/slideLayout" Target="../slideLayouts/slideLayout43.xml"/><Relationship Id="rId35" Type="http://schemas.openxmlformats.org/officeDocument/2006/relationships/slideLayout" Target="../slideLayouts/slideLayout48.xml"/><Relationship Id="rId43" Type="http://schemas.openxmlformats.org/officeDocument/2006/relationships/slideLayout" Target="../slideLayouts/slideLayout56.xml"/><Relationship Id="rId48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902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80" r:id="rId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243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7886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  <p:sldLayoutId id="2147483799" r:id="rId18"/>
    <p:sldLayoutId id="2147483800" r:id="rId19"/>
    <p:sldLayoutId id="2147483801" r:id="rId20"/>
    <p:sldLayoutId id="2147483802" r:id="rId21"/>
    <p:sldLayoutId id="2147483803" r:id="rId22"/>
    <p:sldLayoutId id="2147483804" r:id="rId23"/>
    <p:sldLayoutId id="2147483805" r:id="rId24"/>
    <p:sldLayoutId id="2147483806" r:id="rId25"/>
    <p:sldLayoutId id="2147483807" r:id="rId26"/>
    <p:sldLayoutId id="2147483808" r:id="rId27"/>
    <p:sldLayoutId id="2147483809" r:id="rId28"/>
    <p:sldLayoutId id="2147483810" r:id="rId29"/>
    <p:sldLayoutId id="2147483811" r:id="rId30"/>
    <p:sldLayoutId id="2147483812" r:id="rId31"/>
    <p:sldLayoutId id="2147483813" r:id="rId32"/>
    <p:sldLayoutId id="2147483814" r:id="rId33"/>
    <p:sldLayoutId id="2147483815" r:id="rId34"/>
    <p:sldLayoutId id="2147483816" r:id="rId35"/>
    <p:sldLayoutId id="2147483817" r:id="rId36"/>
    <p:sldLayoutId id="2147483818" r:id="rId37"/>
    <p:sldLayoutId id="2147483819" r:id="rId38"/>
    <p:sldLayoutId id="2147483820" r:id="rId39"/>
    <p:sldLayoutId id="2147483821" r:id="rId40"/>
    <p:sldLayoutId id="2147483822" r:id="rId41"/>
    <p:sldLayoutId id="2147483823" r:id="rId42"/>
    <p:sldLayoutId id="2147483824" r:id="rId43"/>
    <p:sldLayoutId id="2147483825" r:id="rId44"/>
    <p:sldLayoutId id="2147483826" r:id="rId45"/>
    <p:sldLayoutId id="2147483827" r:id="rId46"/>
    <p:sldLayoutId id="2147483828" r:id="rId4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895350"/>
            <a:ext cx="5638800" cy="31547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prstClr val="white"/>
                </a:solidFill>
                <a:latin typeface="Bookman Old Style" pitchFamily="18" charset="0"/>
              </a:rPr>
              <a:t>MODULE</a:t>
            </a:r>
            <a:r>
              <a:rPr lang="en-US" sz="4400" b="1" dirty="0" smtClean="0">
                <a:solidFill>
                  <a:prstClr val="white"/>
                </a:solidFill>
                <a:latin typeface="Bookman Old Style" pitchFamily="18" charset="0"/>
              </a:rPr>
              <a:t> - </a:t>
            </a:r>
            <a:r>
              <a:rPr lang="en-US" sz="19900" b="1" dirty="0" smtClean="0">
                <a:solidFill>
                  <a:prstClr val="white"/>
                </a:solidFill>
                <a:latin typeface="Bookman Old Style" pitchFamily="18" charset="0"/>
              </a:rPr>
              <a:t>15</a:t>
            </a:r>
            <a:endParaRPr lang="en-US" sz="4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21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66"/>
          <p:cNvGrpSpPr>
            <a:grpSpLocks/>
          </p:cNvGrpSpPr>
          <p:nvPr/>
        </p:nvGrpSpPr>
        <p:grpSpPr bwMode="auto">
          <a:xfrm rot="15974859">
            <a:off x="6614399" y="1274265"/>
            <a:ext cx="264659" cy="375512"/>
            <a:chOff x="6247829" y="1982822"/>
            <a:chExt cx="265029" cy="375452"/>
          </a:xfrm>
        </p:grpSpPr>
        <p:sp>
          <p:nvSpPr>
            <p:cNvPr id="117" name="Line 12"/>
            <p:cNvSpPr>
              <a:spLocks noChangeShapeType="1"/>
            </p:cNvSpPr>
            <p:nvPr/>
          </p:nvSpPr>
          <p:spPr bwMode="auto">
            <a:xfrm rot="13500000" flipV="1">
              <a:off x="6413790" y="2259207"/>
              <a:ext cx="111653" cy="86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 smtClean="0">
                <a:solidFill>
                  <a:srgbClr val="FFFFFF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8" name="Line 12"/>
            <p:cNvSpPr>
              <a:spLocks noChangeShapeType="1"/>
            </p:cNvSpPr>
            <p:nvPr/>
          </p:nvSpPr>
          <p:spPr bwMode="auto">
            <a:xfrm rot="14640000">
              <a:off x="6255103" y="1975548"/>
              <a:ext cx="97485" cy="1120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 smtClean="0">
                <a:solidFill>
                  <a:srgbClr val="FFFFFF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119" name="Group 91"/>
          <p:cNvGrpSpPr>
            <a:grpSpLocks/>
          </p:cNvGrpSpPr>
          <p:nvPr/>
        </p:nvGrpSpPr>
        <p:grpSpPr bwMode="auto">
          <a:xfrm rot="16200000">
            <a:off x="6061181" y="2697155"/>
            <a:ext cx="613167" cy="439949"/>
            <a:chOff x="5867426" y="962677"/>
            <a:chExt cx="692422" cy="493505"/>
          </a:xfrm>
        </p:grpSpPr>
        <p:grpSp>
          <p:nvGrpSpPr>
            <p:cNvPr id="127" name="Group 97"/>
            <p:cNvGrpSpPr>
              <a:grpSpLocks/>
            </p:cNvGrpSpPr>
            <p:nvPr/>
          </p:nvGrpSpPr>
          <p:grpSpPr bwMode="auto">
            <a:xfrm rot="5685654">
              <a:off x="5890281" y="1312671"/>
              <a:ext cx="120656" cy="166366"/>
              <a:chOff x="6890041" y="3374187"/>
              <a:chExt cx="120656" cy="166366"/>
            </a:xfrm>
          </p:grpSpPr>
          <p:sp>
            <p:nvSpPr>
              <p:cNvPr id="131" name="Line 22"/>
              <p:cNvSpPr>
                <a:spLocks noChangeShapeType="1"/>
              </p:cNvSpPr>
              <p:nvPr/>
            </p:nvSpPr>
            <p:spPr bwMode="auto">
              <a:xfrm>
                <a:off x="6890041" y="3374187"/>
                <a:ext cx="53975" cy="1587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 smtClean="0">
                  <a:solidFill>
                    <a:srgbClr val="FFFFFF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132" name="Line 24"/>
              <p:cNvSpPr>
                <a:spLocks noChangeShapeType="1"/>
              </p:cNvSpPr>
              <p:nvPr/>
            </p:nvSpPr>
            <p:spPr bwMode="auto">
              <a:xfrm flipH="1">
                <a:off x="6949101" y="3383709"/>
                <a:ext cx="61596" cy="1568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 smtClean="0">
                  <a:solidFill>
                    <a:srgbClr val="FFFFFF"/>
                  </a:solidFill>
                  <a:latin typeface="Bookman Old Style" panose="02050604050505020204" pitchFamily="18" charset="0"/>
                </a:endParaRPr>
              </a:p>
            </p:txBody>
          </p:sp>
        </p:grpSp>
        <p:grpSp>
          <p:nvGrpSpPr>
            <p:cNvPr id="128" name="Group 97"/>
            <p:cNvGrpSpPr>
              <a:grpSpLocks/>
            </p:cNvGrpSpPr>
            <p:nvPr/>
          </p:nvGrpSpPr>
          <p:grpSpPr bwMode="auto">
            <a:xfrm rot="10800000">
              <a:off x="6439192" y="962677"/>
              <a:ext cx="120656" cy="166368"/>
              <a:chOff x="6361093" y="3284465"/>
              <a:chExt cx="120656" cy="166368"/>
            </a:xfrm>
          </p:grpSpPr>
          <p:sp>
            <p:nvSpPr>
              <p:cNvPr id="129" name="Line 22"/>
              <p:cNvSpPr>
                <a:spLocks noChangeShapeType="1"/>
              </p:cNvSpPr>
              <p:nvPr/>
            </p:nvSpPr>
            <p:spPr bwMode="auto">
              <a:xfrm>
                <a:off x="6361093" y="3284465"/>
                <a:ext cx="53975" cy="15874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 smtClean="0">
                  <a:solidFill>
                    <a:srgbClr val="FFFFFF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130" name="Line 24"/>
              <p:cNvSpPr>
                <a:spLocks noChangeShapeType="1"/>
              </p:cNvSpPr>
              <p:nvPr/>
            </p:nvSpPr>
            <p:spPr bwMode="auto">
              <a:xfrm flipH="1">
                <a:off x="6420154" y="3293985"/>
                <a:ext cx="61595" cy="1568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 smtClean="0">
                  <a:solidFill>
                    <a:srgbClr val="FFFFFF"/>
                  </a:solidFill>
                  <a:latin typeface="Bookman Old Style" panose="02050604050505020204" pitchFamily="18" charset="0"/>
                </a:endParaRPr>
              </a:p>
            </p:txBody>
          </p:sp>
        </p:grpSp>
      </p:grpSp>
      <p:sp>
        <p:nvSpPr>
          <p:cNvPr id="100" name="Rounded Rectangle 99"/>
          <p:cNvSpPr/>
          <p:nvPr/>
        </p:nvSpPr>
        <p:spPr>
          <a:xfrm>
            <a:off x="2749384" y="1603854"/>
            <a:ext cx="449832" cy="24260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631984" y="1606394"/>
            <a:ext cx="449832" cy="24260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1276350" y="2295873"/>
            <a:ext cx="1166751" cy="24260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2013484" y="1602584"/>
            <a:ext cx="449832" cy="24260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1262848" y="1963133"/>
            <a:ext cx="1166751" cy="24260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1309894" y="1602584"/>
            <a:ext cx="408938" cy="24260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623553" y="1558284"/>
            <a:ext cx="5194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175" fontAlgn="base">
              <a:spcBef>
                <a:spcPts val="6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Bookman Old Style" pitchFamily="18" charset="0"/>
              </a:rPr>
              <a:t>AB</a:t>
            </a: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1056843" y="1558284"/>
            <a:ext cx="3670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175" fontAlgn="base">
              <a:spcBef>
                <a:spcPts val="6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1277010" y="1558284"/>
            <a:ext cx="58040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175" fontAlgn="base">
              <a:spcBef>
                <a:spcPts val="6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CD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1710853" y="1558284"/>
            <a:ext cx="35180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175" fontAlgn="base">
              <a:spcBef>
                <a:spcPts val="6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1987126" y="1558284"/>
            <a:ext cx="55375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175" fontAlgn="base">
              <a:spcBef>
                <a:spcPts val="6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AD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2451946" y="1558284"/>
            <a:ext cx="3670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175" fontAlgn="base">
              <a:spcBef>
                <a:spcPts val="6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2735173" y="1558284"/>
            <a:ext cx="58040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175" fontAlgn="base">
              <a:spcBef>
                <a:spcPts val="6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BC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405372" y="471426"/>
            <a:ext cx="82988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763" fontAlgn="base">
              <a:spcBef>
                <a:spcPts val="6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Prove :  Parallelogram circumscribing a circle is a rhombus.</a:t>
            </a:r>
            <a:endParaRPr lang="en-US" altLang="en-US" sz="1600" b="1" baseline="30000" dirty="0" smtClean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6419850" y="1352614"/>
            <a:ext cx="1764961" cy="179999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600" b="1" smtClean="0">
              <a:solidFill>
                <a:srgbClr val="FFFF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6410325" y="1124015"/>
            <a:ext cx="3244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D</a:t>
            </a:r>
          </a:p>
        </p:txBody>
      </p:sp>
      <p:sp>
        <p:nvSpPr>
          <p:cNvPr id="33" name="Text Box 9"/>
          <p:cNvSpPr txBox="1">
            <a:spLocks noChangeArrowheads="1"/>
          </p:cNvSpPr>
          <p:nvPr/>
        </p:nvSpPr>
        <p:spPr bwMode="auto">
          <a:xfrm>
            <a:off x="5696915" y="2981156"/>
            <a:ext cx="4222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A</a:t>
            </a:r>
          </a:p>
        </p:txBody>
      </p:sp>
      <p:sp>
        <p:nvSpPr>
          <p:cNvPr id="34" name="Text Box 10"/>
          <p:cNvSpPr txBox="1">
            <a:spLocks noChangeArrowheads="1"/>
          </p:cNvSpPr>
          <p:nvPr/>
        </p:nvSpPr>
        <p:spPr bwMode="auto">
          <a:xfrm>
            <a:off x="7889750" y="2990681"/>
            <a:ext cx="3922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B</a:t>
            </a: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8493125" y="1143065"/>
            <a:ext cx="4222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C</a:t>
            </a:r>
          </a:p>
        </p:txBody>
      </p:sp>
      <p:sp>
        <p:nvSpPr>
          <p:cNvPr id="36" name="Text Box 12"/>
          <p:cNvSpPr txBox="1">
            <a:spLocks noChangeArrowheads="1"/>
          </p:cNvSpPr>
          <p:nvPr/>
        </p:nvSpPr>
        <p:spPr bwMode="auto">
          <a:xfrm>
            <a:off x="7121525" y="1047750"/>
            <a:ext cx="4889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P</a:t>
            </a:r>
          </a:p>
        </p:txBody>
      </p:sp>
      <p:sp>
        <p:nvSpPr>
          <p:cNvPr id="37" name="Text Box 13"/>
          <p:cNvSpPr txBox="1">
            <a:spLocks noChangeArrowheads="1"/>
          </p:cNvSpPr>
          <p:nvPr/>
        </p:nvSpPr>
        <p:spPr bwMode="auto">
          <a:xfrm>
            <a:off x="8043293" y="2319786"/>
            <a:ext cx="4889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Q</a:t>
            </a:r>
          </a:p>
        </p:txBody>
      </p:sp>
      <p:sp>
        <p:nvSpPr>
          <p:cNvPr id="38" name="Text Box 14"/>
          <p:cNvSpPr txBox="1">
            <a:spLocks noChangeArrowheads="1"/>
          </p:cNvSpPr>
          <p:nvPr/>
        </p:nvSpPr>
        <p:spPr bwMode="auto">
          <a:xfrm>
            <a:off x="7000875" y="3120724"/>
            <a:ext cx="4889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R</a:t>
            </a:r>
          </a:p>
        </p:txBody>
      </p:sp>
      <p:sp>
        <p:nvSpPr>
          <p:cNvPr id="39" name="Text Box 15"/>
          <p:cNvSpPr txBox="1">
            <a:spLocks noChangeArrowheads="1"/>
          </p:cNvSpPr>
          <p:nvPr/>
        </p:nvSpPr>
        <p:spPr bwMode="auto">
          <a:xfrm>
            <a:off x="6108700" y="1734383"/>
            <a:ext cx="4889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S</a:t>
            </a:r>
          </a:p>
        </p:txBody>
      </p:sp>
      <p:sp>
        <p:nvSpPr>
          <p:cNvPr id="40" name="AutoShape 46"/>
          <p:cNvSpPr>
            <a:spLocks noChangeArrowheads="1"/>
          </p:cNvSpPr>
          <p:nvPr/>
        </p:nvSpPr>
        <p:spPr bwMode="auto">
          <a:xfrm>
            <a:off x="6052515" y="1359967"/>
            <a:ext cx="2510460" cy="1786289"/>
          </a:xfrm>
          <a:prstGeom prst="parallelogram">
            <a:avLst>
              <a:gd name="adj" fmla="val 35617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600" smtClean="0">
              <a:solidFill>
                <a:srgbClr val="FFFFFF"/>
              </a:solidFill>
              <a:latin typeface="Arial Rounded MT Bold" pitchFamily="34" charset="0"/>
            </a:endParaRPr>
          </a:p>
        </p:txBody>
      </p:sp>
      <p:grpSp>
        <p:nvGrpSpPr>
          <p:cNvPr id="48" name="Group 67"/>
          <p:cNvGrpSpPr>
            <a:grpSpLocks/>
          </p:cNvGrpSpPr>
          <p:nvPr/>
        </p:nvGrpSpPr>
        <p:grpSpPr bwMode="auto">
          <a:xfrm>
            <a:off x="7721475" y="2907568"/>
            <a:ext cx="355600" cy="309562"/>
            <a:chOff x="7250618" y="1982094"/>
            <a:chExt cx="355008" cy="310285"/>
          </a:xfrm>
        </p:grpSpPr>
        <p:grpSp>
          <p:nvGrpSpPr>
            <p:cNvPr id="49" name="Group 62"/>
            <p:cNvGrpSpPr>
              <a:grpSpLocks/>
            </p:cNvGrpSpPr>
            <p:nvPr/>
          </p:nvGrpSpPr>
          <p:grpSpPr bwMode="auto">
            <a:xfrm rot="-1197856">
              <a:off x="7250618" y="2151301"/>
              <a:ext cx="143018" cy="141078"/>
              <a:chOff x="7110918" y="2322751"/>
              <a:chExt cx="143018" cy="141078"/>
            </a:xfrm>
          </p:grpSpPr>
          <p:sp>
            <p:nvSpPr>
              <p:cNvPr id="53" name="Line 12"/>
              <p:cNvSpPr>
                <a:spLocks noChangeShapeType="1"/>
              </p:cNvSpPr>
              <p:nvPr/>
            </p:nvSpPr>
            <p:spPr bwMode="auto">
              <a:xfrm rot="20580000" flipV="1">
                <a:off x="7110918" y="2322751"/>
                <a:ext cx="104918" cy="1220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b="1" smtClean="0">
                  <a:solidFill>
                    <a:srgbClr val="FFFFFF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54" name="Line 12"/>
              <p:cNvSpPr>
                <a:spLocks noChangeShapeType="1"/>
              </p:cNvSpPr>
              <p:nvPr/>
            </p:nvSpPr>
            <p:spPr bwMode="auto">
              <a:xfrm rot="20580000" flipV="1">
                <a:off x="7149018" y="2341801"/>
                <a:ext cx="104918" cy="1220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b="1" smtClean="0">
                  <a:solidFill>
                    <a:srgbClr val="FFFFFF"/>
                  </a:solidFill>
                  <a:latin typeface="Bookman Old Style" panose="02050604050505020204" pitchFamily="18" charset="0"/>
                </a:endParaRPr>
              </a:p>
            </p:txBody>
          </p:sp>
        </p:grpSp>
        <p:grpSp>
          <p:nvGrpSpPr>
            <p:cNvPr id="50" name="Group 63"/>
            <p:cNvGrpSpPr>
              <a:grpSpLocks/>
            </p:cNvGrpSpPr>
            <p:nvPr/>
          </p:nvGrpSpPr>
          <p:grpSpPr bwMode="auto">
            <a:xfrm rot="-6845763">
              <a:off x="7463579" y="1983066"/>
              <a:ext cx="143020" cy="141075"/>
              <a:chOff x="7113522" y="2254617"/>
              <a:chExt cx="143020" cy="141075"/>
            </a:xfrm>
          </p:grpSpPr>
          <p:sp>
            <p:nvSpPr>
              <p:cNvPr id="51" name="Line 12"/>
              <p:cNvSpPr>
                <a:spLocks noChangeShapeType="1"/>
              </p:cNvSpPr>
              <p:nvPr/>
            </p:nvSpPr>
            <p:spPr bwMode="auto">
              <a:xfrm rot="20580000" flipV="1">
                <a:off x="7113522" y="2254617"/>
                <a:ext cx="104917" cy="12202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b="1" smtClean="0">
                  <a:solidFill>
                    <a:srgbClr val="FFFFFF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52" name="Line 12"/>
              <p:cNvSpPr>
                <a:spLocks noChangeShapeType="1"/>
              </p:cNvSpPr>
              <p:nvPr/>
            </p:nvSpPr>
            <p:spPr bwMode="auto">
              <a:xfrm rot="20580000" flipV="1">
                <a:off x="7151625" y="2273663"/>
                <a:ext cx="104917" cy="12202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b="1" smtClean="0">
                  <a:solidFill>
                    <a:srgbClr val="FFFFFF"/>
                  </a:solidFill>
                  <a:latin typeface="Bookman Old Style" panose="02050604050505020204" pitchFamily="18" charset="0"/>
                </a:endParaRPr>
              </a:p>
            </p:txBody>
          </p:sp>
        </p:grpSp>
      </p:grpSp>
      <p:grpSp>
        <p:nvGrpSpPr>
          <p:cNvPr id="55" name="Group 80"/>
          <p:cNvGrpSpPr>
            <a:grpSpLocks/>
          </p:cNvGrpSpPr>
          <p:nvPr/>
        </p:nvGrpSpPr>
        <p:grpSpPr bwMode="auto">
          <a:xfrm>
            <a:off x="8036420" y="1288696"/>
            <a:ext cx="443202" cy="619375"/>
            <a:chOff x="7416981" y="882313"/>
            <a:chExt cx="442420" cy="620542"/>
          </a:xfrm>
        </p:grpSpPr>
        <p:grpSp>
          <p:nvGrpSpPr>
            <p:cNvPr id="56" name="Group 70"/>
            <p:cNvGrpSpPr>
              <a:grpSpLocks/>
            </p:cNvGrpSpPr>
            <p:nvPr/>
          </p:nvGrpSpPr>
          <p:grpSpPr bwMode="auto">
            <a:xfrm rot="-6560263">
              <a:off x="7676011" y="1319465"/>
              <a:ext cx="196121" cy="170659"/>
              <a:chOff x="6946368" y="2149901"/>
              <a:chExt cx="196121" cy="170659"/>
            </a:xfrm>
          </p:grpSpPr>
          <p:sp>
            <p:nvSpPr>
              <p:cNvPr id="61" name="Line 12"/>
              <p:cNvSpPr>
                <a:spLocks noChangeShapeType="1"/>
              </p:cNvSpPr>
              <p:nvPr/>
            </p:nvSpPr>
            <p:spPr bwMode="auto">
              <a:xfrm rot="20580000" flipV="1">
                <a:off x="6990546" y="2177738"/>
                <a:ext cx="104918" cy="12202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b="1" smtClean="0">
                  <a:solidFill>
                    <a:srgbClr val="FFFFFF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62" name="Line 12"/>
              <p:cNvSpPr>
                <a:spLocks noChangeShapeType="1"/>
              </p:cNvSpPr>
              <p:nvPr/>
            </p:nvSpPr>
            <p:spPr bwMode="auto">
              <a:xfrm rot="20580000" flipV="1">
                <a:off x="7037571" y="2198536"/>
                <a:ext cx="104918" cy="1220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b="1" smtClean="0">
                  <a:solidFill>
                    <a:srgbClr val="FFFFFF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63" name="Line 12"/>
              <p:cNvSpPr>
                <a:spLocks noChangeShapeType="1"/>
              </p:cNvSpPr>
              <p:nvPr/>
            </p:nvSpPr>
            <p:spPr bwMode="auto">
              <a:xfrm rot="20580000" flipV="1">
                <a:off x="6946368" y="2149901"/>
                <a:ext cx="104918" cy="12202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b="1" smtClean="0">
                  <a:solidFill>
                    <a:srgbClr val="FFFFFF"/>
                  </a:solidFill>
                  <a:latin typeface="Bookman Old Style" panose="02050604050505020204" pitchFamily="18" charset="0"/>
                </a:endParaRPr>
              </a:p>
            </p:txBody>
          </p:sp>
        </p:grpSp>
        <p:grpSp>
          <p:nvGrpSpPr>
            <p:cNvPr id="57" name="Group 76"/>
            <p:cNvGrpSpPr>
              <a:grpSpLocks/>
            </p:cNvGrpSpPr>
            <p:nvPr/>
          </p:nvGrpSpPr>
          <p:grpSpPr bwMode="auto">
            <a:xfrm rot="9240491">
              <a:off x="7416981" y="882313"/>
              <a:ext cx="188418" cy="156185"/>
              <a:chOff x="7065518" y="2307644"/>
              <a:chExt cx="188418" cy="156185"/>
            </a:xfrm>
          </p:grpSpPr>
          <p:sp>
            <p:nvSpPr>
              <p:cNvPr id="58" name="Line 12"/>
              <p:cNvSpPr>
                <a:spLocks noChangeShapeType="1"/>
              </p:cNvSpPr>
              <p:nvPr/>
            </p:nvSpPr>
            <p:spPr bwMode="auto">
              <a:xfrm rot="20580000" flipV="1">
                <a:off x="7110918" y="2322751"/>
                <a:ext cx="104918" cy="1220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b="1" smtClean="0">
                  <a:solidFill>
                    <a:srgbClr val="FFFFFF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59" name="Line 12"/>
              <p:cNvSpPr>
                <a:spLocks noChangeShapeType="1"/>
              </p:cNvSpPr>
              <p:nvPr/>
            </p:nvSpPr>
            <p:spPr bwMode="auto">
              <a:xfrm rot="20580000" flipV="1">
                <a:off x="7149018" y="2341801"/>
                <a:ext cx="104918" cy="1220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b="1" smtClean="0">
                  <a:solidFill>
                    <a:srgbClr val="FFFFFF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60" name="Line 12"/>
              <p:cNvSpPr>
                <a:spLocks noChangeShapeType="1"/>
              </p:cNvSpPr>
              <p:nvPr/>
            </p:nvSpPr>
            <p:spPr bwMode="auto">
              <a:xfrm rot="20580000" flipV="1">
                <a:off x="7065518" y="2307644"/>
                <a:ext cx="104918" cy="1220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b="1" smtClean="0">
                  <a:solidFill>
                    <a:srgbClr val="FFFFFF"/>
                  </a:solidFill>
                  <a:latin typeface="Bookman Old Style" panose="02050604050505020204" pitchFamily="18" charset="0"/>
                </a:endParaRPr>
              </a:p>
            </p:txBody>
          </p:sp>
        </p:grpSp>
      </p:grpSp>
      <p:sp>
        <p:nvSpPr>
          <p:cNvPr id="72" name="Text Box 4"/>
          <p:cNvSpPr txBox="1">
            <a:spLocks noChangeArrowheads="1"/>
          </p:cNvSpPr>
          <p:nvPr/>
        </p:nvSpPr>
        <p:spPr bwMode="auto">
          <a:xfrm>
            <a:off x="423752" y="819150"/>
            <a:ext cx="41873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763" fontAlgn="base">
              <a:spcBef>
                <a:spcPts val="6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To prove :  </a:t>
            </a:r>
            <a:r>
              <a:rPr lang="en-US" altLang="en-US" sz="1600" b="1" dirty="0" err="1" smtClean="0">
                <a:solidFill>
                  <a:srgbClr val="0000FF"/>
                </a:solidFill>
                <a:latin typeface="Wingdings" panose="05000000000000000000" pitchFamily="2" charset="2"/>
              </a:rPr>
              <a:t>o</a:t>
            </a:r>
            <a:r>
              <a:rPr lang="en-US" altLang="en-US" sz="1600" b="1" dirty="0" err="1" smtClean="0">
                <a:solidFill>
                  <a:srgbClr val="0000FF"/>
                </a:solidFill>
                <a:latin typeface="Bookman Old Style" pitchFamily="18" charset="0"/>
              </a:rPr>
              <a:t>ABCD</a:t>
            </a: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is a rhombus.</a:t>
            </a:r>
            <a:endParaRPr lang="en-US" altLang="en-US" sz="1600" b="1" dirty="0" smtClean="0">
              <a:solidFill>
                <a:srgbClr val="0000FF"/>
              </a:solidFill>
              <a:latin typeface="Symbol" pitchFamily="18" charset="2"/>
            </a:endParaRPr>
          </a:p>
        </p:txBody>
      </p:sp>
      <p:sp>
        <p:nvSpPr>
          <p:cNvPr id="73" name="Text Box 55"/>
          <p:cNvSpPr txBox="1">
            <a:spLocks noChangeArrowheads="1"/>
          </p:cNvSpPr>
          <p:nvPr/>
        </p:nvSpPr>
        <p:spPr bwMode="auto">
          <a:xfrm>
            <a:off x="4311366" y="832168"/>
            <a:ext cx="2265796" cy="340519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Hint : prove : AB = BC</a:t>
            </a:r>
          </a:p>
        </p:txBody>
      </p:sp>
      <p:sp>
        <p:nvSpPr>
          <p:cNvPr id="74" name="Text Box 4"/>
          <p:cNvSpPr txBox="1">
            <a:spLocks noChangeArrowheads="1"/>
          </p:cNvSpPr>
          <p:nvPr/>
        </p:nvSpPr>
        <p:spPr bwMode="auto">
          <a:xfrm>
            <a:off x="420121" y="1178677"/>
            <a:ext cx="990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763" fontAlgn="base">
              <a:spcBef>
                <a:spcPts val="6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Proof :</a:t>
            </a:r>
            <a:endParaRPr lang="en-US" altLang="en-US" sz="1600" b="1" dirty="0" smtClean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75" name="Text Box 4"/>
          <p:cNvSpPr txBox="1">
            <a:spLocks noChangeArrowheads="1"/>
          </p:cNvSpPr>
          <p:nvPr/>
        </p:nvSpPr>
        <p:spPr bwMode="auto">
          <a:xfrm>
            <a:off x="3255873" y="1558806"/>
            <a:ext cx="73280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175" fontAlgn="base">
              <a:spcBef>
                <a:spcPts val="6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latin typeface="Bookman Old Style" pitchFamily="18" charset="0"/>
              </a:rPr>
              <a:t>…(v)</a:t>
            </a:r>
            <a:endParaRPr lang="en-US" altLang="en-US" sz="1600" b="1" dirty="0">
              <a:latin typeface="Bookman Old Style" pitchFamily="18" charset="0"/>
            </a:endParaRPr>
          </a:p>
        </p:txBody>
      </p:sp>
      <p:sp>
        <p:nvSpPr>
          <p:cNvPr id="76" name="Text Box 4"/>
          <p:cNvSpPr txBox="1">
            <a:spLocks noChangeArrowheads="1"/>
          </p:cNvSpPr>
          <p:nvPr/>
        </p:nvSpPr>
        <p:spPr bwMode="auto">
          <a:xfrm>
            <a:off x="609600" y="1904190"/>
            <a:ext cx="685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175" fontAlgn="base">
              <a:spcBef>
                <a:spcPts val="6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But,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7" name="Text Box 4"/>
          <p:cNvSpPr txBox="1">
            <a:spLocks noChangeArrowheads="1"/>
          </p:cNvSpPr>
          <p:nvPr/>
        </p:nvSpPr>
        <p:spPr bwMode="auto">
          <a:xfrm>
            <a:off x="1214437" y="1904190"/>
            <a:ext cx="58040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175" fontAlgn="base">
              <a:spcBef>
                <a:spcPts val="6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AB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8" name="Text Box 4"/>
          <p:cNvSpPr txBox="1">
            <a:spLocks noChangeArrowheads="1"/>
          </p:cNvSpPr>
          <p:nvPr/>
        </p:nvSpPr>
        <p:spPr bwMode="auto">
          <a:xfrm>
            <a:off x="1700830" y="1904190"/>
            <a:ext cx="35180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175" fontAlgn="base">
              <a:spcBef>
                <a:spcPts val="6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9" name="Text Box 4"/>
          <p:cNvSpPr txBox="1">
            <a:spLocks noChangeArrowheads="1"/>
          </p:cNvSpPr>
          <p:nvPr/>
        </p:nvSpPr>
        <p:spPr bwMode="auto">
          <a:xfrm>
            <a:off x="1956083" y="1904190"/>
            <a:ext cx="55375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175" fontAlgn="base">
              <a:spcBef>
                <a:spcPts val="6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CD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80" name="Text Box 4"/>
          <p:cNvSpPr txBox="1">
            <a:spLocks noChangeArrowheads="1"/>
          </p:cNvSpPr>
          <p:nvPr/>
        </p:nvSpPr>
        <p:spPr bwMode="auto">
          <a:xfrm>
            <a:off x="2415224" y="1904190"/>
            <a:ext cx="91392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175" fontAlgn="base">
              <a:spcBef>
                <a:spcPts val="600"/>
              </a:spcBef>
              <a:spcAft>
                <a:spcPct val="0"/>
              </a:spcAft>
              <a:buFontTx/>
              <a:buNone/>
            </a:pPr>
            <a:r>
              <a:rPr lang="en-US" altLang="en-US" sz="1400" b="1" dirty="0" smtClean="0">
                <a:latin typeface="Bookman Old Style" pitchFamily="18" charset="0"/>
              </a:rPr>
              <a:t>…(vi)</a:t>
            </a:r>
            <a:endParaRPr lang="en-US" altLang="en-US" sz="1400" b="1" dirty="0">
              <a:latin typeface="Bookman Old Style" pitchFamily="18" charset="0"/>
            </a:endParaRPr>
          </a:p>
        </p:txBody>
      </p:sp>
      <p:sp>
        <p:nvSpPr>
          <p:cNvPr id="81" name="Text Box 4"/>
          <p:cNvSpPr txBox="1">
            <a:spLocks noChangeArrowheads="1"/>
          </p:cNvSpPr>
          <p:nvPr/>
        </p:nvSpPr>
        <p:spPr bwMode="auto">
          <a:xfrm>
            <a:off x="1219200" y="2235846"/>
            <a:ext cx="58040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175" fontAlgn="base">
              <a:spcBef>
                <a:spcPts val="6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AD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82" name="Text Box 4"/>
          <p:cNvSpPr txBox="1">
            <a:spLocks noChangeArrowheads="1"/>
          </p:cNvSpPr>
          <p:nvPr/>
        </p:nvSpPr>
        <p:spPr bwMode="auto">
          <a:xfrm>
            <a:off x="1705593" y="2235846"/>
            <a:ext cx="35180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175" fontAlgn="base">
              <a:spcBef>
                <a:spcPts val="6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83" name="Text Box 4"/>
          <p:cNvSpPr txBox="1">
            <a:spLocks noChangeArrowheads="1"/>
          </p:cNvSpPr>
          <p:nvPr/>
        </p:nvSpPr>
        <p:spPr bwMode="auto">
          <a:xfrm>
            <a:off x="1960846" y="2235846"/>
            <a:ext cx="55375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175" fontAlgn="base">
              <a:spcBef>
                <a:spcPts val="6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BC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84" name="Text Box 4"/>
          <p:cNvSpPr txBox="1">
            <a:spLocks noChangeArrowheads="1"/>
          </p:cNvSpPr>
          <p:nvPr/>
        </p:nvSpPr>
        <p:spPr bwMode="auto">
          <a:xfrm>
            <a:off x="2419987" y="2235846"/>
            <a:ext cx="91392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175" fontAlgn="base">
              <a:spcBef>
                <a:spcPts val="600"/>
              </a:spcBef>
              <a:spcAft>
                <a:spcPct val="0"/>
              </a:spcAft>
              <a:buFontTx/>
              <a:buNone/>
            </a:pPr>
            <a:r>
              <a:rPr lang="en-US" altLang="en-US" sz="1400" b="1" dirty="0" smtClean="0">
                <a:latin typeface="Bookman Old Style" pitchFamily="18" charset="0"/>
              </a:rPr>
              <a:t>…(vii)</a:t>
            </a:r>
            <a:endParaRPr lang="en-US" altLang="en-US" sz="1400" b="1" dirty="0">
              <a:latin typeface="Bookman Old Style" pitchFamily="18" charset="0"/>
            </a:endParaRPr>
          </a:p>
        </p:txBody>
      </p:sp>
      <p:sp>
        <p:nvSpPr>
          <p:cNvPr id="85" name="AutoShape 50"/>
          <p:cNvSpPr>
            <a:spLocks/>
          </p:cNvSpPr>
          <p:nvPr/>
        </p:nvSpPr>
        <p:spPr bwMode="auto">
          <a:xfrm>
            <a:off x="3072703" y="1965114"/>
            <a:ext cx="107950" cy="566737"/>
          </a:xfrm>
          <a:prstGeom prst="rightBrace">
            <a:avLst>
              <a:gd name="adj1" fmla="val 3692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600" smtClean="0">
              <a:latin typeface="Arial Rounded MT Bold" pitchFamily="34" charset="0"/>
            </a:endParaRPr>
          </a:p>
        </p:txBody>
      </p:sp>
      <p:sp>
        <p:nvSpPr>
          <p:cNvPr id="86" name="Text Box 51"/>
          <p:cNvSpPr txBox="1">
            <a:spLocks noChangeArrowheads="1"/>
          </p:cNvSpPr>
          <p:nvPr/>
        </p:nvSpPr>
        <p:spPr bwMode="auto">
          <a:xfrm>
            <a:off x="3180492" y="1955149"/>
            <a:ext cx="2777490" cy="56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[Opposite sides of a </a:t>
            </a:r>
          </a:p>
          <a:p>
            <a:pPr fontAlgn="base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parallelogram are equal]</a:t>
            </a:r>
          </a:p>
        </p:txBody>
      </p:sp>
      <p:sp>
        <p:nvSpPr>
          <p:cNvPr id="87" name="Text Box 4"/>
          <p:cNvSpPr txBox="1">
            <a:spLocks noChangeArrowheads="1"/>
          </p:cNvSpPr>
          <p:nvPr/>
        </p:nvSpPr>
        <p:spPr bwMode="auto">
          <a:xfrm>
            <a:off x="1088374" y="2879325"/>
            <a:ext cx="7112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175" fontAlgn="base">
              <a:spcBef>
                <a:spcPts val="6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2AB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88" name="Text Box 4"/>
          <p:cNvSpPr txBox="1">
            <a:spLocks noChangeArrowheads="1"/>
          </p:cNvSpPr>
          <p:nvPr/>
        </p:nvSpPr>
        <p:spPr bwMode="auto">
          <a:xfrm>
            <a:off x="1705593" y="2879325"/>
            <a:ext cx="35180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175" fontAlgn="base">
              <a:spcBef>
                <a:spcPts val="6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89" name="Text Box 4"/>
          <p:cNvSpPr txBox="1">
            <a:spLocks noChangeArrowheads="1"/>
          </p:cNvSpPr>
          <p:nvPr/>
        </p:nvSpPr>
        <p:spPr bwMode="auto">
          <a:xfrm>
            <a:off x="1960846" y="2879325"/>
            <a:ext cx="70615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175" fontAlgn="base">
              <a:spcBef>
                <a:spcPts val="6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2BC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1" name="Text Box 4"/>
          <p:cNvSpPr txBox="1">
            <a:spLocks noChangeArrowheads="1"/>
          </p:cNvSpPr>
          <p:nvPr/>
        </p:nvSpPr>
        <p:spPr bwMode="auto">
          <a:xfrm>
            <a:off x="1234440" y="3257550"/>
            <a:ext cx="5181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175" fontAlgn="base">
              <a:spcBef>
                <a:spcPts val="6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AB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2" name="Text Box 4"/>
          <p:cNvSpPr txBox="1">
            <a:spLocks noChangeArrowheads="1"/>
          </p:cNvSpPr>
          <p:nvPr/>
        </p:nvSpPr>
        <p:spPr bwMode="auto">
          <a:xfrm>
            <a:off x="1699259" y="3257550"/>
            <a:ext cx="35180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175" fontAlgn="base">
              <a:spcBef>
                <a:spcPts val="6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3" name="Text Box 4"/>
          <p:cNvSpPr txBox="1">
            <a:spLocks noChangeArrowheads="1"/>
          </p:cNvSpPr>
          <p:nvPr/>
        </p:nvSpPr>
        <p:spPr bwMode="auto">
          <a:xfrm>
            <a:off x="1954512" y="3257550"/>
            <a:ext cx="5238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175" fontAlgn="base">
              <a:spcBef>
                <a:spcPts val="6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BC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4" name="Text Box 4"/>
          <p:cNvSpPr txBox="1">
            <a:spLocks noChangeArrowheads="1"/>
          </p:cNvSpPr>
          <p:nvPr/>
        </p:nvSpPr>
        <p:spPr bwMode="auto">
          <a:xfrm>
            <a:off x="834945" y="3996015"/>
            <a:ext cx="256020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175" fontAlgn="base">
              <a:spcBef>
                <a:spcPts val="6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err="1">
                <a:solidFill>
                  <a:srgbClr val="000000"/>
                </a:solidFill>
                <a:latin typeface="Wingdings" pitchFamily="2" charset="2"/>
              </a:rPr>
              <a:t>o</a:t>
            </a:r>
            <a:r>
              <a:rPr lang="en-US" altLang="en-US" sz="1600" b="1" dirty="0" err="1">
                <a:solidFill>
                  <a:srgbClr val="000000"/>
                </a:solidFill>
                <a:latin typeface="Bookman Old Style" pitchFamily="18" charset="0"/>
              </a:rPr>
              <a:t>ABCD</a:t>
            </a:r>
            <a:r>
              <a:rPr lang="en-US" altLang="en-US" sz="1600" b="1" dirty="0">
                <a:solidFill>
                  <a:srgbClr val="000000"/>
                </a:solidFill>
                <a:latin typeface="Bookman Old Style" pitchFamily="18" charset="0"/>
              </a:rPr>
              <a:t> is a rhombus.</a:t>
            </a:r>
          </a:p>
        </p:txBody>
      </p:sp>
      <p:sp>
        <p:nvSpPr>
          <p:cNvPr id="95" name="Rectangle 94"/>
          <p:cNvSpPr>
            <a:spLocks noChangeArrowheads="1"/>
          </p:cNvSpPr>
          <p:nvPr/>
        </p:nvSpPr>
        <p:spPr bwMode="auto">
          <a:xfrm>
            <a:off x="466522" y="3273148"/>
            <a:ext cx="3619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 dirty="0" smtClean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96" name="Rectangle 95"/>
          <p:cNvSpPr>
            <a:spLocks noChangeArrowheads="1"/>
          </p:cNvSpPr>
          <p:nvPr/>
        </p:nvSpPr>
        <p:spPr bwMode="auto">
          <a:xfrm>
            <a:off x="466522" y="4011613"/>
            <a:ext cx="3619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 smtClean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97" name="Line 53"/>
          <p:cNvSpPr>
            <a:spLocks noChangeShapeType="1"/>
          </p:cNvSpPr>
          <p:nvPr/>
        </p:nvSpPr>
        <p:spPr bwMode="auto">
          <a:xfrm flipH="1">
            <a:off x="1133475" y="2994582"/>
            <a:ext cx="215900" cy="177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smtClean="0">
              <a:solidFill>
                <a:srgbClr val="FFFFFF"/>
              </a:solidFill>
              <a:latin typeface="Arial Rounded MT Bold" pitchFamily="34" charset="0"/>
            </a:endParaRPr>
          </a:p>
        </p:txBody>
      </p:sp>
      <p:sp>
        <p:nvSpPr>
          <p:cNvPr id="98" name="Line 54"/>
          <p:cNvSpPr>
            <a:spLocks noChangeShapeType="1"/>
          </p:cNvSpPr>
          <p:nvPr/>
        </p:nvSpPr>
        <p:spPr bwMode="auto">
          <a:xfrm flipH="1">
            <a:off x="2027502" y="2994582"/>
            <a:ext cx="179387" cy="177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smtClean="0">
              <a:solidFill>
                <a:srgbClr val="FFFFFF"/>
              </a:solidFill>
              <a:latin typeface="Arial Rounded MT Bold" pitchFamily="34" charset="0"/>
            </a:endParaRPr>
          </a:p>
        </p:txBody>
      </p:sp>
      <p:sp>
        <p:nvSpPr>
          <p:cNvPr id="105" name="Rectangle 104"/>
          <p:cNvSpPr>
            <a:spLocks noChangeArrowheads="1"/>
          </p:cNvSpPr>
          <p:nvPr/>
        </p:nvSpPr>
        <p:spPr bwMode="auto">
          <a:xfrm>
            <a:off x="719139" y="2558630"/>
            <a:ext cx="8255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AB</a:t>
            </a:r>
          </a:p>
        </p:txBody>
      </p:sp>
      <p:sp>
        <p:nvSpPr>
          <p:cNvPr id="106" name="Rectangle 105"/>
          <p:cNvSpPr>
            <a:spLocks noChangeArrowheads="1"/>
          </p:cNvSpPr>
          <p:nvPr/>
        </p:nvSpPr>
        <p:spPr bwMode="auto">
          <a:xfrm>
            <a:off x="1104901" y="2558630"/>
            <a:ext cx="5302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107" name="Rectangle 106"/>
          <p:cNvSpPr>
            <a:spLocks noChangeArrowheads="1"/>
          </p:cNvSpPr>
          <p:nvPr/>
        </p:nvSpPr>
        <p:spPr bwMode="auto">
          <a:xfrm>
            <a:off x="1292226" y="2558630"/>
            <a:ext cx="8620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AB</a:t>
            </a:r>
          </a:p>
        </p:txBody>
      </p:sp>
      <p:sp>
        <p:nvSpPr>
          <p:cNvPr id="108" name="Rectangle 107"/>
          <p:cNvSpPr>
            <a:spLocks noChangeArrowheads="1"/>
          </p:cNvSpPr>
          <p:nvPr/>
        </p:nvSpPr>
        <p:spPr bwMode="auto">
          <a:xfrm>
            <a:off x="1706564" y="2558630"/>
            <a:ext cx="5302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09" name="Rectangle 108"/>
          <p:cNvSpPr>
            <a:spLocks noChangeArrowheads="1"/>
          </p:cNvSpPr>
          <p:nvPr/>
        </p:nvSpPr>
        <p:spPr bwMode="auto">
          <a:xfrm>
            <a:off x="1893889" y="2558630"/>
            <a:ext cx="847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BC</a:t>
            </a:r>
          </a:p>
        </p:txBody>
      </p:sp>
      <p:sp>
        <p:nvSpPr>
          <p:cNvPr id="110" name="Rectangle 109"/>
          <p:cNvSpPr>
            <a:spLocks noChangeArrowheads="1"/>
          </p:cNvSpPr>
          <p:nvPr/>
        </p:nvSpPr>
        <p:spPr bwMode="auto">
          <a:xfrm>
            <a:off x="2270126" y="2558630"/>
            <a:ext cx="5302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111" name="Rectangle 110"/>
          <p:cNvSpPr>
            <a:spLocks noChangeArrowheads="1"/>
          </p:cNvSpPr>
          <p:nvPr/>
        </p:nvSpPr>
        <p:spPr bwMode="auto">
          <a:xfrm>
            <a:off x="2495551" y="2558630"/>
            <a:ext cx="55244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BC</a:t>
            </a:r>
          </a:p>
        </p:txBody>
      </p:sp>
      <p:grpSp>
        <p:nvGrpSpPr>
          <p:cNvPr id="120" name="Group 119"/>
          <p:cNvGrpSpPr>
            <a:grpSpLocks/>
          </p:cNvGrpSpPr>
          <p:nvPr/>
        </p:nvGrpSpPr>
        <p:grpSpPr bwMode="auto">
          <a:xfrm>
            <a:off x="2971800" y="2506809"/>
            <a:ext cx="2938051" cy="665301"/>
            <a:chOff x="7324018" y="4189337"/>
            <a:chExt cx="2257089" cy="665554"/>
          </a:xfrm>
        </p:grpSpPr>
        <p:sp>
          <p:nvSpPr>
            <p:cNvPr id="121" name="Rounded Rectangle 120"/>
            <p:cNvSpPr/>
            <p:nvPr/>
          </p:nvSpPr>
          <p:spPr>
            <a:xfrm>
              <a:off x="7395872" y="4189337"/>
              <a:ext cx="2147560" cy="665554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16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2" name="TextBox 173"/>
            <p:cNvSpPr txBox="1">
              <a:spLocks noChangeArrowheads="1"/>
            </p:cNvSpPr>
            <p:nvPr/>
          </p:nvSpPr>
          <p:spPr bwMode="auto">
            <a:xfrm>
              <a:off x="7324018" y="4197347"/>
              <a:ext cx="2257089" cy="584998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In a parallelogram opposite sides are equal</a:t>
              </a:r>
            </a:p>
          </p:txBody>
        </p:sp>
      </p:grpSp>
      <p:cxnSp>
        <p:nvCxnSpPr>
          <p:cNvPr id="123" name="Straight Connector 122"/>
          <p:cNvCxnSpPr/>
          <p:nvPr/>
        </p:nvCxnSpPr>
        <p:spPr>
          <a:xfrm>
            <a:off x="6035986" y="3141344"/>
            <a:ext cx="1873881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rgbClr val="FF0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6678612" y="1355411"/>
            <a:ext cx="1873881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rgbClr val="FF0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6043941" y="1350646"/>
            <a:ext cx="636893" cy="1788319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rgbClr val="FF0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V="1">
            <a:off x="7915605" y="1353942"/>
            <a:ext cx="636893" cy="1788319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rgbClr val="FF0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>
            <a:spLocks noChangeArrowheads="1"/>
          </p:cNvSpPr>
          <p:nvPr/>
        </p:nvSpPr>
        <p:spPr bwMode="auto">
          <a:xfrm>
            <a:off x="466522" y="3635102"/>
            <a:ext cx="3619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 dirty="0" smtClean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102" name="Text Box 4"/>
          <p:cNvSpPr txBox="1">
            <a:spLocks noChangeArrowheads="1"/>
          </p:cNvSpPr>
          <p:nvPr/>
        </p:nvSpPr>
        <p:spPr bwMode="auto">
          <a:xfrm>
            <a:off x="859790" y="3635102"/>
            <a:ext cx="59696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175" fontAlgn="base">
              <a:spcBef>
                <a:spcPts val="6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A pair of adjacent sides in a parallelogram is equal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03" name="Text Box 4"/>
          <p:cNvSpPr txBox="1">
            <a:spLocks noChangeArrowheads="1"/>
          </p:cNvSpPr>
          <p:nvPr/>
        </p:nvSpPr>
        <p:spPr bwMode="auto">
          <a:xfrm>
            <a:off x="3217512" y="3996015"/>
            <a:ext cx="5539848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175" fontAlgn="base">
              <a:spcBef>
                <a:spcPts val="600"/>
              </a:spcBef>
              <a:spcAft>
                <a:spcPct val="0"/>
              </a:spcAft>
              <a:buFontTx/>
              <a:buNone/>
            </a:pPr>
            <a:r>
              <a:rPr lang="en-US" alt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(A parallelogram is a rhombus if a pair of adjacent </a:t>
            </a:r>
          </a:p>
          <a:p>
            <a:pPr marL="3175" fontAlgn="base">
              <a:spcBef>
                <a:spcPts val="600"/>
              </a:spcBef>
              <a:spcAft>
                <a:spcPct val="0"/>
              </a:spcAft>
              <a:buFontTx/>
              <a:buNone/>
            </a:pPr>
            <a:r>
              <a:rPr lang="en-US" alt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sides is equal)</a:t>
            </a:r>
            <a:endParaRPr lang="en-US" altLang="en-US" sz="14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04" name="Rectangle 103"/>
          <p:cNvSpPr>
            <a:spLocks noChangeArrowheads="1"/>
          </p:cNvSpPr>
          <p:nvPr/>
        </p:nvSpPr>
        <p:spPr bwMode="auto">
          <a:xfrm>
            <a:off x="466522" y="2879325"/>
            <a:ext cx="3619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 dirty="0" smtClean="0">
              <a:solidFill>
                <a:srgbClr val="000000"/>
              </a:solidFill>
              <a:latin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33399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4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4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1" dur="4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3" dur="4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000"/>
                            </p:stCondLst>
                            <p:childTnLst>
                              <p:par>
                                <p:cTn id="18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10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10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10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500"/>
                            </p:stCondLst>
                            <p:childTnLst>
                              <p:par>
                                <p:cTn id="2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10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10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2500"/>
                            </p:stCondLst>
                            <p:childTnLst>
                              <p:par>
                                <p:cTn id="2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10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10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35" presetClass="emph" presetSubtype="0" repeatCount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8" dur="4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10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10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1000"/>
                            </p:stCondLst>
                            <p:childTnLst>
                              <p:par>
                                <p:cTn id="2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1000"/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99" grpId="0" animBg="1"/>
      <p:bldP spid="114" grpId="0" animBg="1"/>
      <p:bldP spid="115" grpId="0" animBg="1"/>
      <p:bldP spid="113" grpId="0" animBg="1"/>
      <p:bldP spid="112" grpId="0" animBg="1"/>
      <p:bldP spid="73" grpId="0" animBg="1"/>
      <p:bldP spid="85" grpId="0" animBg="1"/>
      <p:bldP spid="86" grpId="0"/>
      <p:bldP spid="95" grpId="0"/>
      <p:bldP spid="96" grpId="0"/>
      <p:bldP spid="97" grpId="0" animBg="1"/>
      <p:bldP spid="98" grpId="0" animBg="1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01" grpId="0"/>
      <p:bldP spid="10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895350"/>
            <a:ext cx="5638800" cy="31547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prstClr val="white"/>
                </a:solidFill>
                <a:latin typeface="Bookman Old Style" pitchFamily="18" charset="0"/>
              </a:rPr>
              <a:t>MODULE</a:t>
            </a:r>
            <a:r>
              <a:rPr lang="en-US" sz="4400" b="1" dirty="0" smtClean="0">
                <a:solidFill>
                  <a:prstClr val="white"/>
                </a:solidFill>
                <a:latin typeface="Bookman Old Style" pitchFamily="18" charset="0"/>
              </a:rPr>
              <a:t> - </a:t>
            </a:r>
            <a:r>
              <a:rPr lang="en-US" sz="19900" b="1" dirty="0" smtClean="0">
                <a:solidFill>
                  <a:prstClr val="white"/>
                </a:solidFill>
                <a:latin typeface="Bookman Old Style" pitchFamily="18" charset="0"/>
              </a:rPr>
              <a:t>18</a:t>
            </a:r>
            <a:endParaRPr lang="en-US" sz="4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29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3" y="2514600"/>
            <a:ext cx="223075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CIRCLE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6" name="Title 7"/>
          <p:cNvSpPr txBox="1">
            <a:spLocks/>
          </p:cNvSpPr>
          <p:nvPr/>
        </p:nvSpPr>
        <p:spPr bwMode="auto">
          <a:xfrm>
            <a:off x="304800" y="2952750"/>
            <a:ext cx="7467600" cy="1565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Sum based on Theorem –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The </a:t>
            </a: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lengths </a:t>
            </a:r>
            <a:endParaRPr lang="en-US" altLang="en-US" sz="2000" dirty="0" smtClean="0">
              <a:solidFill>
                <a:srgbClr val="FF6600"/>
              </a:solidFill>
              <a:latin typeface="Bookman Old Style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  of </a:t>
            </a: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two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tangents </a:t>
            </a: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drawn from </a:t>
            </a:r>
            <a:endParaRPr lang="en-US" altLang="en-US" sz="2000" dirty="0" smtClean="0">
              <a:solidFill>
                <a:srgbClr val="FF6600"/>
              </a:solidFill>
              <a:latin typeface="Bookman Old Style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  an </a:t>
            </a: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external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point to </a:t>
            </a: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a circle are equal.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08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ctangle 180"/>
          <p:cNvSpPr/>
          <p:nvPr/>
        </p:nvSpPr>
        <p:spPr>
          <a:xfrm rot="16200000">
            <a:off x="6549246" y="3061986"/>
            <a:ext cx="465889" cy="846733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 rot="13233730">
            <a:off x="5686202" y="1538156"/>
            <a:ext cx="465889" cy="769757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rot="18641952">
            <a:off x="7506228" y="1508909"/>
            <a:ext cx="465889" cy="769757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9" name="Rounded Rectangle 178"/>
          <p:cNvSpPr/>
          <p:nvPr/>
        </p:nvSpPr>
        <p:spPr>
          <a:xfrm>
            <a:off x="855669" y="583800"/>
            <a:ext cx="759013" cy="221146"/>
          </a:xfrm>
          <a:prstGeom prst="roundRect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7" name="Rounded Rectangle 246"/>
          <p:cNvSpPr/>
          <p:nvPr/>
        </p:nvSpPr>
        <p:spPr>
          <a:xfrm>
            <a:off x="1004685" y="3254391"/>
            <a:ext cx="669339" cy="225675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46" name="Rounded Rectangle 245"/>
          <p:cNvSpPr/>
          <p:nvPr/>
        </p:nvSpPr>
        <p:spPr>
          <a:xfrm>
            <a:off x="995172" y="2975780"/>
            <a:ext cx="669339" cy="225675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45" name="Rounded Rectangle 244"/>
          <p:cNvSpPr/>
          <p:nvPr/>
        </p:nvSpPr>
        <p:spPr>
          <a:xfrm>
            <a:off x="1006679" y="2676149"/>
            <a:ext cx="669339" cy="225675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36" name="Rounded Rectangle 235"/>
          <p:cNvSpPr/>
          <p:nvPr/>
        </p:nvSpPr>
        <p:spPr>
          <a:xfrm>
            <a:off x="690090" y="2406598"/>
            <a:ext cx="384264" cy="24544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7" name="Rounded Rectangle 236"/>
          <p:cNvSpPr/>
          <p:nvPr/>
        </p:nvSpPr>
        <p:spPr>
          <a:xfrm>
            <a:off x="1298480" y="2396497"/>
            <a:ext cx="384264" cy="24544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8" name="Rounded Rectangle 237"/>
          <p:cNvSpPr/>
          <p:nvPr/>
        </p:nvSpPr>
        <p:spPr>
          <a:xfrm>
            <a:off x="7496439" y="3156011"/>
            <a:ext cx="288704" cy="24544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6" name="Rounded Rectangle 165"/>
          <p:cNvSpPr/>
          <p:nvPr/>
        </p:nvSpPr>
        <p:spPr>
          <a:xfrm>
            <a:off x="5715000" y="3118094"/>
            <a:ext cx="270982" cy="24544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5" name="Rounded Rectangle 164"/>
          <p:cNvSpPr/>
          <p:nvPr/>
        </p:nvSpPr>
        <p:spPr>
          <a:xfrm>
            <a:off x="6448216" y="3358654"/>
            <a:ext cx="638961" cy="24544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64" name="Rounded Rectangle 163"/>
          <p:cNvSpPr/>
          <p:nvPr/>
        </p:nvSpPr>
        <p:spPr>
          <a:xfrm>
            <a:off x="690090" y="2102403"/>
            <a:ext cx="384264" cy="24544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1666997" y="568136"/>
            <a:ext cx="2165550" cy="221146"/>
          </a:xfrm>
          <a:prstGeom prst="roundRect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4927184" y="331010"/>
            <a:ext cx="2429985" cy="221146"/>
          </a:xfrm>
          <a:prstGeom prst="roundRect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861889" y="331010"/>
            <a:ext cx="3293233" cy="221146"/>
          </a:xfrm>
          <a:prstGeom prst="roundRect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1092798" y="343241"/>
            <a:ext cx="1925539" cy="221742"/>
          </a:xfrm>
          <a:prstGeom prst="roundRect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7837" y="754408"/>
            <a:ext cx="5889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>
                <a:solidFill>
                  <a:srgbClr val="000000"/>
                </a:solidFill>
                <a:latin typeface="Bookman Old Style" pitchFamily="18" charset="0"/>
              </a:rPr>
              <a:t>Sol: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510318" y="1117973"/>
            <a:ext cx="307558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[Tangents drawn</a:t>
            </a:r>
          </a:p>
          <a:p>
            <a:r>
              <a:rPr lang="en-US" alt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from an external point to </a:t>
            </a:r>
          </a:p>
          <a:p>
            <a:r>
              <a:rPr lang="en-US" alt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a circle are equal length]</a:t>
            </a:r>
            <a:endParaRPr lang="en-IN" altLang="en-US" sz="1400" b="1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786218" y="1012815"/>
            <a:ext cx="533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AD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1169211" y="1012815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1397811" y="1012815"/>
            <a:ext cx="533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AF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1829611" y="1012815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2070911" y="1012815"/>
            <a:ext cx="3538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i="1" dirty="0" smtClean="0">
                <a:solidFill>
                  <a:srgbClr val="000000"/>
                </a:solidFill>
                <a:latin typeface="Bookman Old Style" pitchFamily="18" charset="0"/>
              </a:rPr>
              <a:t>x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784380" y="1278415"/>
            <a:ext cx="533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BD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1167373" y="1278415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1395973" y="1278415"/>
            <a:ext cx="533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BE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1827773" y="1278415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2069073" y="1278415"/>
            <a:ext cx="3747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i="1" dirty="0" smtClean="0">
                <a:solidFill>
                  <a:srgbClr val="000000"/>
                </a:solidFill>
                <a:latin typeface="Bookman Old Style" pitchFamily="18" charset="0"/>
              </a:rPr>
              <a:t>y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771525" y="1547396"/>
            <a:ext cx="533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CE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1154518" y="1547396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1383118" y="1547396"/>
            <a:ext cx="533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CF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1814918" y="1547396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2056218" y="1547396"/>
            <a:ext cx="3382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i="1" dirty="0" smtClean="0">
                <a:solidFill>
                  <a:srgbClr val="000000"/>
                </a:solidFill>
                <a:latin typeface="Bookman Old Style" pitchFamily="18" charset="0"/>
              </a:rPr>
              <a:t>z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524144" y="1781835"/>
            <a:ext cx="95488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Now,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646578" y="2043751"/>
            <a:ext cx="533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AB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1029571" y="2043751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1258170" y="2043751"/>
            <a:ext cx="9396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12 cm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936415" y="2611499"/>
            <a:ext cx="533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i="1" dirty="0" smtClean="0">
                <a:solidFill>
                  <a:srgbClr val="000000"/>
                </a:solidFill>
                <a:latin typeface="Bookman Old Style" pitchFamily="18" charset="0"/>
              </a:rPr>
              <a:t>x</a:t>
            </a:r>
            <a:endParaRPr lang="en-IN" altLang="en-US" sz="1600" b="1" i="1" dirty="0">
              <a:solidFill>
                <a:srgbClr val="000000"/>
              </a:solidFill>
            </a:endParaRPr>
          </a:p>
        </p:txBody>
      </p:sp>
      <p:sp>
        <p:nvSpPr>
          <p:cNvPr id="82" name="Rectangle 81"/>
          <p:cNvSpPr>
            <a:spLocks noChangeArrowheads="1"/>
          </p:cNvSpPr>
          <p:nvPr/>
        </p:nvSpPr>
        <p:spPr bwMode="auto">
          <a:xfrm>
            <a:off x="1176187" y="2611499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1415804" y="2611499"/>
            <a:ext cx="533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i="1" dirty="0" smtClean="0">
                <a:solidFill>
                  <a:srgbClr val="000000"/>
                </a:solidFill>
                <a:latin typeface="Bookman Old Style" pitchFamily="18" charset="0"/>
              </a:rPr>
              <a:t>y</a:t>
            </a:r>
            <a:endParaRPr lang="en-IN" altLang="en-US" sz="1600" b="1" i="1" dirty="0">
              <a:solidFill>
                <a:srgbClr val="000000"/>
              </a:solidFill>
            </a:endParaRPr>
          </a:p>
        </p:txBody>
      </p: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1650841" y="2611499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1853437" y="2611499"/>
            <a:ext cx="533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12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927091" y="2899884"/>
            <a:ext cx="533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i="1" dirty="0" smtClean="0">
                <a:solidFill>
                  <a:srgbClr val="000000"/>
                </a:solidFill>
                <a:latin typeface="Bookman Old Style" pitchFamily="18" charset="0"/>
              </a:rPr>
              <a:t>y</a:t>
            </a:r>
            <a:endParaRPr lang="en-IN" altLang="en-US" sz="1600" b="1" i="1" dirty="0">
              <a:solidFill>
                <a:srgbClr val="000000"/>
              </a:solidFill>
            </a:endParaRPr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1166863" y="2899884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88" name="Rectangle 87"/>
          <p:cNvSpPr>
            <a:spLocks noChangeArrowheads="1"/>
          </p:cNvSpPr>
          <p:nvPr/>
        </p:nvSpPr>
        <p:spPr bwMode="auto">
          <a:xfrm>
            <a:off x="1406480" y="2899884"/>
            <a:ext cx="533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i="1" dirty="0" smtClean="0">
                <a:solidFill>
                  <a:srgbClr val="000000"/>
                </a:solidFill>
                <a:latin typeface="Bookman Old Style" pitchFamily="18" charset="0"/>
              </a:rPr>
              <a:t>z</a:t>
            </a:r>
            <a:endParaRPr lang="en-IN" altLang="en-US" sz="1600" b="1" i="1" dirty="0">
              <a:solidFill>
                <a:srgbClr val="000000"/>
              </a:solidFill>
            </a:endParaRPr>
          </a:p>
        </p:txBody>
      </p:sp>
      <p:sp>
        <p:nvSpPr>
          <p:cNvPr id="89" name="Rectangle 88"/>
          <p:cNvSpPr>
            <a:spLocks noChangeArrowheads="1"/>
          </p:cNvSpPr>
          <p:nvPr/>
        </p:nvSpPr>
        <p:spPr bwMode="auto">
          <a:xfrm>
            <a:off x="1650841" y="2899884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90" name="Rectangle 89"/>
          <p:cNvSpPr>
            <a:spLocks noChangeArrowheads="1"/>
          </p:cNvSpPr>
          <p:nvPr/>
        </p:nvSpPr>
        <p:spPr bwMode="auto">
          <a:xfrm>
            <a:off x="1853437" y="2899884"/>
            <a:ext cx="533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8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91" name="Rectangle 90"/>
          <p:cNvSpPr>
            <a:spLocks noChangeArrowheads="1"/>
          </p:cNvSpPr>
          <p:nvPr/>
        </p:nvSpPr>
        <p:spPr bwMode="auto">
          <a:xfrm>
            <a:off x="935410" y="3187923"/>
            <a:ext cx="533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i="1" dirty="0" smtClean="0">
                <a:solidFill>
                  <a:srgbClr val="000000"/>
                </a:solidFill>
                <a:latin typeface="Bookman Old Style" pitchFamily="18" charset="0"/>
              </a:rPr>
              <a:t>z</a:t>
            </a:r>
            <a:endParaRPr lang="en-IN" altLang="en-US" sz="1600" b="1" i="1" dirty="0">
              <a:solidFill>
                <a:srgbClr val="000000"/>
              </a:solidFill>
            </a:endParaRPr>
          </a:p>
        </p:txBody>
      </p:sp>
      <p:sp>
        <p:nvSpPr>
          <p:cNvPr id="92" name="Rectangle 91"/>
          <p:cNvSpPr>
            <a:spLocks noChangeArrowheads="1"/>
          </p:cNvSpPr>
          <p:nvPr/>
        </p:nvSpPr>
        <p:spPr bwMode="auto">
          <a:xfrm>
            <a:off x="1175182" y="3187923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93" name="Rectangle 92"/>
          <p:cNvSpPr>
            <a:spLocks noChangeArrowheads="1"/>
          </p:cNvSpPr>
          <p:nvPr/>
        </p:nvSpPr>
        <p:spPr bwMode="auto">
          <a:xfrm>
            <a:off x="1414799" y="3187923"/>
            <a:ext cx="533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i="1" dirty="0" smtClean="0">
                <a:solidFill>
                  <a:srgbClr val="000000"/>
                </a:solidFill>
                <a:latin typeface="Bookman Old Style" pitchFamily="18" charset="0"/>
              </a:rPr>
              <a:t>x</a:t>
            </a:r>
            <a:endParaRPr lang="en-IN" altLang="en-US" sz="1600" b="1" i="1" dirty="0">
              <a:solidFill>
                <a:srgbClr val="000000"/>
              </a:solidFill>
            </a:endParaRP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1650841" y="3187923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95" name="Rectangle 94"/>
          <p:cNvSpPr>
            <a:spLocks noChangeArrowheads="1"/>
          </p:cNvSpPr>
          <p:nvPr/>
        </p:nvSpPr>
        <p:spPr bwMode="auto">
          <a:xfrm>
            <a:off x="1853437" y="3187923"/>
            <a:ext cx="533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10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96" name="Rectangle 95"/>
          <p:cNvSpPr>
            <a:spLocks noChangeArrowheads="1"/>
          </p:cNvSpPr>
          <p:nvPr/>
        </p:nvSpPr>
        <p:spPr bwMode="auto">
          <a:xfrm>
            <a:off x="823717" y="3714791"/>
            <a:ext cx="93811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i="1" dirty="0" smtClean="0">
                <a:solidFill>
                  <a:srgbClr val="000000"/>
                </a:solidFill>
                <a:latin typeface="Bookman Old Style" pitchFamily="18" charset="0"/>
              </a:rPr>
              <a:t>x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 + </a:t>
            </a:r>
            <a:r>
              <a:rPr lang="en-US" altLang="en-US" sz="1600" b="1" i="1" dirty="0" smtClean="0">
                <a:solidFill>
                  <a:srgbClr val="000000"/>
                </a:solidFill>
                <a:latin typeface="Bookman Old Style" pitchFamily="18" charset="0"/>
              </a:rPr>
              <a:t>y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97" name="Rectangle 96"/>
          <p:cNvSpPr>
            <a:spLocks noChangeArrowheads="1"/>
          </p:cNvSpPr>
          <p:nvPr/>
        </p:nvSpPr>
        <p:spPr bwMode="auto">
          <a:xfrm>
            <a:off x="1453997" y="3714791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98" name="Rectangle 97"/>
          <p:cNvSpPr>
            <a:spLocks noChangeArrowheads="1"/>
          </p:cNvSpPr>
          <p:nvPr/>
        </p:nvSpPr>
        <p:spPr bwMode="auto">
          <a:xfrm>
            <a:off x="1679642" y="3714791"/>
            <a:ext cx="93811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i="1" dirty="0" smtClean="0">
                <a:solidFill>
                  <a:srgbClr val="000000"/>
                </a:solidFill>
                <a:latin typeface="Bookman Old Style" pitchFamily="18" charset="0"/>
              </a:rPr>
              <a:t>y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 + </a:t>
            </a:r>
            <a:r>
              <a:rPr lang="en-US" altLang="en-US" sz="1600" b="1" i="1" dirty="0" smtClean="0">
                <a:solidFill>
                  <a:srgbClr val="000000"/>
                </a:solidFill>
                <a:latin typeface="Bookman Old Style" pitchFamily="18" charset="0"/>
              </a:rPr>
              <a:t>z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99" name="Rectangle 98"/>
          <p:cNvSpPr>
            <a:spLocks noChangeArrowheads="1"/>
          </p:cNvSpPr>
          <p:nvPr/>
        </p:nvSpPr>
        <p:spPr bwMode="auto">
          <a:xfrm>
            <a:off x="2296138" y="3714791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2489838" y="3714791"/>
            <a:ext cx="93811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i="1" dirty="0" smtClean="0">
                <a:solidFill>
                  <a:srgbClr val="000000"/>
                </a:solidFill>
                <a:latin typeface="Bookman Old Style" pitchFamily="18" charset="0"/>
              </a:rPr>
              <a:t>z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 + </a:t>
            </a:r>
            <a:r>
              <a:rPr lang="en-US" altLang="en-US" sz="1600" b="1" i="1" dirty="0" smtClean="0">
                <a:solidFill>
                  <a:srgbClr val="000000"/>
                </a:solidFill>
                <a:latin typeface="Bookman Old Style" pitchFamily="18" charset="0"/>
              </a:rPr>
              <a:t>x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101" name="Rectangle 100"/>
          <p:cNvSpPr>
            <a:spLocks noChangeArrowheads="1"/>
          </p:cNvSpPr>
          <p:nvPr/>
        </p:nvSpPr>
        <p:spPr bwMode="auto">
          <a:xfrm>
            <a:off x="3105129" y="3714791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102" name="Rectangle 101"/>
          <p:cNvSpPr>
            <a:spLocks noChangeArrowheads="1"/>
          </p:cNvSpPr>
          <p:nvPr/>
        </p:nvSpPr>
        <p:spPr bwMode="auto">
          <a:xfrm>
            <a:off x="3322745" y="3714791"/>
            <a:ext cx="533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12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103" name="Rectangle 102"/>
          <p:cNvSpPr>
            <a:spLocks noChangeArrowheads="1"/>
          </p:cNvSpPr>
          <p:nvPr/>
        </p:nvSpPr>
        <p:spPr bwMode="auto">
          <a:xfrm>
            <a:off x="3717722" y="3714791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104" name="Rectangle 103"/>
          <p:cNvSpPr>
            <a:spLocks noChangeArrowheads="1"/>
          </p:cNvSpPr>
          <p:nvPr/>
        </p:nvSpPr>
        <p:spPr bwMode="auto">
          <a:xfrm>
            <a:off x="3946322" y="3714791"/>
            <a:ext cx="39707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8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105" name="Rectangle 104"/>
          <p:cNvSpPr>
            <a:spLocks noChangeArrowheads="1"/>
          </p:cNvSpPr>
          <p:nvPr/>
        </p:nvSpPr>
        <p:spPr bwMode="auto">
          <a:xfrm>
            <a:off x="4202994" y="3714791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106" name="Rectangle 105"/>
          <p:cNvSpPr>
            <a:spLocks noChangeArrowheads="1"/>
          </p:cNvSpPr>
          <p:nvPr/>
        </p:nvSpPr>
        <p:spPr bwMode="auto">
          <a:xfrm>
            <a:off x="4431594" y="3714791"/>
            <a:ext cx="457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10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107" name="Rectangle 106"/>
          <p:cNvSpPr>
            <a:spLocks noChangeArrowheads="1"/>
          </p:cNvSpPr>
          <p:nvPr/>
        </p:nvSpPr>
        <p:spPr bwMode="auto">
          <a:xfrm>
            <a:off x="1758345" y="4266778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108" name="Rectangle 107"/>
          <p:cNvSpPr>
            <a:spLocks noChangeArrowheads="1"/>
          </p:cNvSpPr>
          <p:nvPr/>
        </p:nvSpPr>
        <p:spPr bwMode="auto">
          <a:xfrm>
            <a:off x="2000571" y="4266778"/>
            <a:ext cx="13186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(</a:t>
            </a:r>
            <a:r>
              <a:rPr lang="en-US" altLang="en-US" sz="1600" b="1" i="1" dirty="0" smtClean="0">
                <a:solidFill>
                  <a:srgbClr val="000000"/>
                </a:solidFill>
                <a:latin typeface="Bookman Old Style" pitchFamily="18" charset="0"/>
              </a:rPr>
              <a:t>x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 + </a:t>
            </a:r>
            <a:r>
              <a:rPr lang="en-US" altLang="en-US" sz="1600" b="1" i="1" dirty="0" smtClean="0">
                <a:solidFill>
                  <a:srgbClr val="000000"/>
                </a:solidFill>
                <a:latin typeface="Bookman Old Style" pitchFamily="18" charset="0"/>
              </a:rPr>
              <a:t>y 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r>
              <a:rPr lang="en-US" altLang="en-US" sz="1600" b="1" i="1" dirty="0" smtClean="0">
                <a:solidFill>
                  <a:srgbClr val="000000"/>
                </a:solidFill>
                <a:latin typeface="Bookman Old Style" pitchFamily="18" charset="0"/>
              </a:rPr>
              <a:t> z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)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109" name="Rectangle 108"/>
          <p:cNvSpPr>
            <a:spLocks noChangeArrowheads="1"/>
          </p:cNvSpPr>
          <p:nvPr/>
        </p:nvSpPr>
        <p:spPr bwMode="auto">
          <a:xfrm>
            <a:off x="3105129" y="4288812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110" name="Rectangle 109"/>
          <p:cNvSpPr>
            <a:spLocks noChangeArrowheads="1"/>
          </p:cNvSpPr>
          <p:nvPr/>
        </p:nvSpPr>
        <p:spPr bwMode="auto">
          <a:xfrm>
            <a:off x="3322745" y="4288812"/>
            <a:ext cx="533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30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111" name="Rectangle 110"/>
          <p:cNvSpPr>
            <a:spLocks noChangeArrowheads="1"/>
          </p:cNvSpPr>
          <p:nvPr/>
        </p:nvSpPr>
        <p:spPr bwMode="auto">
          <a:xfrm>
            <a:off x="1888411" y="4545698"/>
            <a:ext cx="40075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i="1" dirty="0" smtClean="0">
                <a:solidFill>
                  <a:srgbClr val="000000"/>
                </a:solidFill>
                <a:latin typeface="Bookman Old Style" pitchFamily="18" charset="0"/>
              </a:rPr>
              <a:t>x</a:t>
            </a:r>
            <a:endParaRPr lang="en-IN" altLang="en-US" sz="1600" b="1" i="1" dirty="0">
              <a:solidFill>
                <a:srgbClr val="000000"/>
              </a:solidFill>
            </a:endParaRPr>
          </a:p>
        </p:txBody>
      </p:sp>
      <p:sp>
        <p:nvSpPr>
          <p:cNvPr id="112" name="Rectangle 111"/>
          <p:cNvSpPr>
            <a:spLocks noChangeArrowheads="1"/>
          </p:cNvSpPr>
          <p:nvPr/>
        </p:nvSpPr>
        <p:spPr bwMode="auto">
          <a:xfrm>
            <a:off x="2093152" y="4545698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113" name="Rectangle 112"/>
          <p:cNvSpPr>
            <a:spLocks noChangeArrowheads="1"/>
          </p:cNvSpPr>
          <p:nvPr/>
        </p:nvSpPr>
        <p:spPr bwMode="auto">
          <a:xfrm>
            <a:off x="2321752" y="4545698"/>
            <a:ext cx="457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i="1" dirty="0" smtClean="0">
                <a:solidFill>
                  <a:srgbClr val="000000"/>
                </a:solidFill>
                <a:latin typeface="Bookman Old Style" pitchFamily="18" charset="0"/>
              </a:rPr>
              <a:t>y</a:t>
            </a:r>
            <a:endParaRPr lang="en-IN" altLang="en-US" sz="1600" b="1" i="1" dirty="0">
              <a:solidFill>
                <a:srgbClr val="000000"/>
              </a:solidFill>
            </a:endParaRPr>
          </a:p>
        </p:txBody>
      </p:sp>
      <p:sp>
        <p:nvSpPr>
          <p:cNvPr id="114" name="Rectangle 113"/>
          <p:cNvSpPr>
            <a:spLocks noChangeArrowheads="1"/>
          </p:cNvSpPr>
          <p:nvPr/>
        </p:nvSpPr>
        <p:spPr bwMode="auto">
          <a:xfrm>
            <a:off x="2578424" y="4545698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115" name="Rectangle 114"/>
          <p:cNvSpPr>
            <a:spLocks noChangeArrowheads="1"/>
          </p:cNvSpPr>
          <p:nvPr/>
        </p:nvSpPr>
        <p:spPr bwMode="auto">
          <a:xfrm>
            <a:off x="2807024" y="4545698"/>
            <a:ext cx="457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i="1" dirty="0" smtClean="0">
                <a:solidFill>
                  <a:srgbClr val="000000"/>
                </a:solidFill>
                <a:latin typeface="Bookman Old Style" pitchFamily="18" charset="0"/>
              </a:rPr>
              <a:t>z</a:t>
            </a:r>
            <a:endParaRPr lang="en-IN" altLang="en-US" sz="1600" b="1" i="1" dirty="0">
              <a:solidFill>
                <a:srgbClr val="000000"/>
              </a:solidFill>
            </a:endParaRPr>
          </a:p>
        </p:txBody>
      </p:sp>
      <p:sp>
        <p:nvSpPr>
          <p:cNvPr id="116" name="Rectangle 115"/>
          <p:cNvSpPr>
            <a:spLocks noChangeArrowheads="1"/>
          </p:cNvSpPr>
          <p:nvPr/>
        </p:nvSpPr>
        <p:spPr bwMode="auto">
          <a:xfrm>
            <a:off x="3105129" y="4545698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117" name="Rectangle 116"/>
          <p:cNvSpPr>
            <a:spLocks noChangeArrowheads="1"/>
          </p:cNvSpPr>
          <p:nvPr/>
        </p:nvSpPr>
        <p:spPr bwMode="auto">
          <a:xfrm>
            <a:off x="3322745" y="4545698"/>
            <a:ext cx="533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15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5125094" y="1115656"/>
            <a:ext cx="3514890" cy="2311117"/>
            <a:chOff x="5125094" y="1115656"/>
            <a:chExt cx="3514890" cy="2311117"/>
          </a:xfrm>
        </p:grpSpPr>
        <p:sp>
          <p:nvSpPr>
            <p:cNvPr id="33" name="Isosceles Triangle 32"/>
            <p:cNvSpPr/>
            <p:nvPr/>
          </p:nvSpPr>
          <p:spPr bwMode="auto">
            <a:xfrm>
              <a:off x="5257800" y="1393178"/>
              <a:ext cx="3124200" cy="1711972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6125479" y="1739657"/>
              <a:ext cx="1388843" cy="13629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8" name="Rectangle 117"/>
            <p:cNvSpPr>
              <a:spLocks noChangeArrowheads="1"/>
            </p:cNvSpPr>
            <p:nvPr/>
          </p:nvSpPr>
          <p:spPr bwMode="auto">
            <a:xfrm>
              <a:off x="5125094" y="3062583"/>
              <a:ext cx="4572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A</a:t>
              </a:r>
              <a:endParaRPr lang="en-IN" alt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119" name="Rectangle 118"/>
            <p:cNvSpPr>
              <a:spLocks noChangeArrowheads="1"/>
            </p:cNvSpPr>
            <p:nvPr/>
          </p:nvSpPr>
          <p:spPr bwMode="auto">
            <a:xfrm>
              <a:off x="8182784" y="3088219"/>
              <a:ext cx="4572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B</a:t>
              </a:r>
              <a:endParaRPr lang="en-IN" alt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120" name="Rectangle 119"/>
            <p:cNvSpPr>
              <a:spLocks noChangeArrowheads="1"/>
            </p:cNvSpPr>
            <p:nvPr/>
          </p:nvSpPr>
          <p:spPr bwMode="auto">
            <a:xfrm>
              <a:off x="6591300" y="3080847"/>
              <a:ext cx="4572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D</a:t>
              </a:r>
              <a:endParaRPr lang="en-IN" alt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121" name="Rectangle 120"/>
            <p:cNvSpPr>
              <a:spLocks noChangeArrowheads="1"/>
            </p:cNvSpPr>
            <p:nvPr/>
          </p:nvSpPr>
          <p:spPr bwMode="auto">
            <a:xfrm>
              <a:off x="6019800" y="1785532"/>
              <a:ext cx="4572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F</a:t>
              </a:r>
              <a:endParaRPr lang="en-IN" alt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122" name="Rectangle 121"/>
            <p:cNvSpPr>
              <a:spLocks noChangeArrowheads="1"/>
            </p:cNvSpPr>
            <p:nvPr/>
          </p:nvSpPr>
          <p:spPr bwMode="auto">
            <a:xfrm>
              <a:off x="7234816" y="1673836"/>
              <a:ext cx="4572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E</a:t>
              </a:r>
              <a:endParaRPr lang="en-IN" alt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123" name="Rectangle 122"/>
            <p:cNvSpPr>
              <a:spLocks noChangeArrowheads="1"/>
            </p:cNvSpPr>
            <p:nvPr/>
          </p:nvSpPr>
          <p:spPr bwMode="auto">
            <a:xfrm>
              <a:off x="6664987" y="1115656"/>
              <a:ext cx="4572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C</a:t>
              </a:r>
              <a:endParaRPr lang="en-IN" alt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6797040" y="2406598"/>
              <a:ext cx="45720" cy="4572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130" name="Rectangle 129"/>
          <p:cNvSpPr>
            <a:spLocks noChangeArrowheads="1"/>
          </p:cNvSpPr>
          <p:nvPr/>
        </p:nvSpPr>
        <p:spPr bwMode="auto">
          <a:xfrm>
            <a:off x="5443148" y="2251878"/>
            <a:ext cx="457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i="1" dirty="0" smtClean="0">
                <a:solidFill>
                  <a:srgbClr val="000000"/>
                </a:solidFill>
                <a:latin typeface="Bookman Old Style" pitchFamily="18" charset="0"/>
              </a:rPr>
              <a:t>x</a:t>
            </a:r>
            <a:endParaRPr lang="en-IN" altLang="en-US" sz="1600" b="1" i="1" dirty="0">
              <a:solidFill>
                <a:srgbClr val="000000"/>
              </a:solidFill>
            </a:endParaRPr>
          </a:p>
        </p:txBody>
      </p:sp>
      <p:sp>
        <p:nvSpPr>
          <p:cNvPr id="131" name="Rectangle 130"/>
          <p:cNvSpPr>
            <a:spLocks noChangeArrowheads="1"/>
          </p:cNvSpPr>
          <p:nvPr/>
        </p:nvSpPr>
        <p:spPr bwMode="auto">
          <a:xfrm>
            <a:off x="5688157" y="3078594"/>
            <a:ext cx="457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i="1" dirty="0" smtClean="0">
                <a:solidFill>
                  <a:srgbClr val="000000"/>
                </a:solidFill>
                <a:latin typeface="Bookman Old Style" pitchFamily="18" charset="0"/>
              </a:rPr>
              <a:t>x</a:t>
            </a:r>
            <a:endParaRPr lang="en-IN" altLang="en-US" sz="1600" b="1" i="1" dirty="0">
              <a:solidFill>
                <a:srgbClr val="000000"/>
              </a:solidFill>
            </a:endParaRPr>
          </a:p>
        </p:txBody>
      </p:sp>
      <p:sp>
        <p:nvSpPr>
          <p:cNvPr id="132" name="Rectangle 131"/>
          <p:cNvSpPr>
            <a:spLocks noChangeArrowheads="1"/>
          </p:cNvSpPr>
          <p:nvPr/>
        </p:nvSpPr>
        <p:spPr bwMode="auto">
          <a:xfrm>
            <a:off x="7463416" y="3075036"/>
            <a:ext cx="457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i="1" dirty="0" smtClean="0">
                <a:solidFill>
                  <a:srgbClr val="000000"/>
                </a:solidFill>
                <a:latin typeface="Bookman Old Style" pitchFamily="18" charset="0"/>
              </a:rPr>
              <a:t>y</a:t>
            </a:r>
            <a:endParaRPr lang="en-IN" altLang="en-US" sz="1600" b="1" i="1" dirty="0">
              <a:solidFill>
                <a:srgbClr val="000000"/>
              </a:solidFill>
            </a:endParaRPr>
          </a:p>
        </p:txBody>
      </p:sp>
      <p:sp>
        <p:nvSpPr>
          <p:cNvPr id="134" name="Rectangle 133"/>
          <p:cNvSpPr>
            <a:spLocks noChangeArrowheads="1"/>
          </p:cNvSpPr>
          <p:nvPr/>
        </p:nvSpPr>
        <p:spPr bwMode="auto">
          <a:xfrm>
            <a:off x="6248400" y="1393178"/>
            <a:ext cx="457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i="1" dirty="0" smtClean="0">
                <a:solidFill>
                  <a:srgbClr val="000000"/>
                </a:solidFill>
                <a:latin typeface="Bookman Old Style" pitchFamily="18" charset="0"/>
              </a:rPr>
              <a:t>z</a:t>
            </a:r>
            <a:endParaRPr lang="en-IN" altLang="en-US" sz="1600" b="1" i="1" dirty="0">
              <a:solidFill>
                <a:srgbClr val="000000"/>
              </a:solidFill>
            </a:endParaRPr>
          </a:p>
        </p:txBody>
      </p:sp>
      <p:sp>
        <p:nvSpPr>
          <p:cNvPr id="135" name="Rectangle 134"/>
          <p:cNvSpPr>
            <a:spLocks noChangeArrowheads="1"/>
          </p:cNvSpPr>
          <p:nvPr/>
        </p:nvSpPr>
        <p:spPr bwMode="auto">
          <a:xfrm>
            <a:off x="7006216" y="1360244"/>
            <a:ext cx="457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i="1" dirty="0" smtClean="0">
                <a:solidFill>
                  <a:srgbClr val="000000"/>
                </a:solidFill>
                <a:latin typeface="Bookman Old Style" pitchFamily="18" charset="0"/>
              </a:rPr>
              <a:t>z</a:t>
            </a:r>
            <a:endParaRPr lang="en-IN" altLang="en-US" sz="1600" b="1" i="1" dirty="0">
              <a:solidFill>
                <a:srgbClr val="000000"/>
              </a:solidFill>
            </a:endParaRPr>
          </a:p>
        </p:txBody>
      </p:sp>
      <p:sp>
        <p:nvSpPr>
          <p:cNvPr id="141" name="Rectangle 140"/>
          <p:cNvSpPr>
            <a:spLocks noChangeArrowheads="1"/>
          </p:cNvSpPr>
          <p:nvPr/>
        </p:nvSpPr>
        <p:spPr bwMode="auto">
          <a:xfrm>
            <a:off x="7754075" y="2156996"/>
            <a:ext cx="457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i="1" dirty="0" smtClean="0">
                <a:solidFill>
                  <a:srgbClr val="000000"/>
                </a:solidFill>
                <a:latin typeface="Bookman Old Style" pitchFamily="18" charset="0"/>
              </a:rPr>
              <a:t>y</a:t>
            </a:r>
            <a:endParaRPr lang="en-IN" altLang="en-US" sz="1600" b="1" i="1" dirty="0">
              <a:solidFill>
                <a:srgbClr val="00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194636" y="3312100"/>
            <a:ext cx="3168135" cy="338554"/>
            <a:chOff x="5899951" y="3698697"/>
            <a:chExt cx="2380270" cy="338554"/>
          </a:xfrm>
        </p:grpSpPr>
        <p:cxnSp>
          <p:nvCxnSpPr>
            <p:cNvPr id="4" name="Straight Arrow Connector 3"/>
            <p:cNvCxnSpPr/>
            <p:nvPr/>
          </p:nvCxnSpPr>
          <p:spPr>
            <a:xfrm flipH="1">
              <a:off x="5899951" y="3867974"/>
              <a:ext cx="93429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>
              <a:off x="7345930" y="3867974"/>
              <a:ext cx="93429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Rectangle 142"/>
            <p:cNvSpPr>
              <a:spLocks noChangeArrowheads="1"/>
            </p:cNvSpPr>
            <p:nvPr/>
          </p:nvSpPr>
          <p:spPr bwMode="auto">
            <a:xfrm>
              <a:off x="6795841" y="3698697"/>
              <a:ext cx="59373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12cm</a:t>
              </a:r>
              <a:endParaRPr lang="en-IN" altLang="en-US" sz="16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44" name="Group 143"/>
          <p:cNvGrpSpPr/>
          <p:nvPr/>
        </p:nvGrpSpPr>
        <p:grpSpPr>
          <a:xfrm rot="18714494">
            <a:off x="4638054" y="1880383"/>
            <a:ext cx="2297459" cy="338554"/>
            <a:chOff x="6104798" y="3698697"/>
            <a:chExt cx="1726115" cy="338554"/>
          </a:xfrm>
        </p:grpSpPr>
        <p:cxnSp>
          <p:nvCxnSpPr>
            <p:cNvPr id="145" name="Straight Arrow Connector 144"/>
            <p:cNvCxnSpPr/>
            <p:nvPr/>
          </p:nvCxnSpPr>
          <p:spPr>
            <a:xfrm flipH="1">
              <a:off x="6104798" y="3867110"/>
              <a:ext cx="74943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>
              <a:off x="7351475" y="3902514"/>
              <a:ext cx="47943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Rectangle 146"/>
            <p:cNvSpPr>
              <a:spLocks noChangeArrowheads="1"/>
            </p:cNvSpPr>
            <p:nvPr/>
          </p:nvSpPr>
          <p:spPr bwMode="auto">
            <a:xfrm>
              <a:off x="6812006" y="3698697"/>
              <a:ext cx="59373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10cm</a:t>
              </a:r>
              <a:endParaRPr lang="en-IN" altLang="en-US" sz="16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409448" y="873434"/>
            <a:ext cx="790256" cy="2297459"/>
            <a:chOff x="7409448" y="873434"/>
            <a:chExt cx="790256" cy="2297459"/>
          </a:xfrm>
        </p:grpSpPr>
        <p:grpSp>
          <p:nvGrpSpPr>
            <p:cNvPr id="148" name="Group 147"/>
            <p:cNvGrpSpPr/>
            <p:nvPr/>
          </p:nvGrpSpPr>
          <p:grpSpPr>
            <a:xfrm rot="13639086">
              <a:off x="6696076" y="2004462"/>
              <a:ext cx="2297459" cy="35404"/>
              <a:chOff x="6104798" y="3867110"/>
              <a:chExt cx="1726115" cy="35404"/>
            </a:xfrm>
          </p:grpSpPr>
          <p:cxnSp>
            <p:nvCxnSpPr>
              <p:cNvPr id="149" name="Straight Arrow Connector 148"/>
              <p:cNvCxnSpPr/>
              <p:nvPr/>
            </p:nvCxnSpPr>
            <p:spPr>
              <a:xfrm flipH="1">
                <a:off x="6104798" y="3867110"/>
                <a:ext cx="74943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/>
              <p:cNvCxnSpPr/>
              <p:nvPr/>
            </p:nvCxnSpPr>
            <p:spPr>
              <a:xfrm>
                <a:off x="7351475" y="3902514"/>
                <a:ext cx="47943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2" name="Rectangle 151"/>
            <p:cNvSpPr>
              <a:spLocks noChangeArrowheads="1"/>
            </p:cNvSpPr>
            <p:nvPr/>
          </p:nvSpPr>
          <p:spPr bwMode="auto">
            <a:xfrm rot="2633797">
              <a:off x="7409448" y="1776019"/>
              <a:ext cx="7902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8cm</a:t>
              </a:r>
              <a:endParaRPr lang="en-IN" altLang="en-US" sz="1600" b="1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10" name="Straight Connector 9"/>
          <p:cNvCxnSpPr>
            <a:endCxn id="44" idx="1"/>
          </p:cNvCxnSpPr>
          <p:nvPr/>
        </p:nvCxnSpPr>
        <p:spPr>
          <a:xfrm flipV="1">
            <a:off x="5250487" y="1939263"/>
            <a:ext cx="1078383" cy="1168639"/>
          </a:xfrm>
          <a:prstGeom prst="line">
            <a:avLst/>
          </a:prstGeom>
          <a:ln w="1905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rot="16200000" flipV="1">
            <a:off x="6032865" y="2330189"/>
            <a:ext cx="0" cy="1554480"/>
          </a:xfrm>
          <a:prstGeom prst="line">
            <a:avLst/>
          </a:prstGeom>
          <a:ln w="1905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33" idx="4"/>
          </p:cNvCxnSpPr>
          <p:nvPr/>
        </p:nvCxnSpPr>
        <p:spPr>
          <a:xfrm flipH="1" flipV="1">
            <a:off x="7309811" y="1932077"/>
            <a:ext cx="1072189" cy="1173073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rot="16200000" flipV="1">
            <a:off x="7562685" y="2284942"/>
            <a:ext cx="0" cy="1645920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V="1">
            <a:off x="6296572" y="1394715"/>
            <a:ext cx="526523" cy="570588"/>
          </a:xfrm>
          <a:prstGeom prst="line">
            <a:avLst/>
          </a:prstGeom>
          <a:ln w="19050">
            <a:solidFill>
              <a:srgbClr val="00B05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6821937" y="1388579"/>
            <a:ext cx="526523" cy="570588"/>
          </a:xfrm>
          <a:prstGeom prst="line">
            <a:avLst/>
          </a:prstGeom>
          <a:ln w="19050">
            <a:solidFill>
              <a:srgbClr val="00B05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3318157" y="330414"/>
            <a:ext cx="808532" cy="221742"/>
          </a:xfrm>
          <a:prstGeom prst="roundRect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9" name="Isosceles Triangle 138"/>
          <p:cNvSpPr/>
          <p:nvPr/>
        </p:nvSpPr>
        <p:spPr bwMode="auto">
          <a:xfrm>
            <a:off x="5257800" y="1395892"/>
            <a:ext cx="3124200" cy="1711972"/>
          </a:xfrm>
          <a:prstGeom prst="triangl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37" name="Oval 136"/>
          <p:cNvSpPr/>
          <p:nvPr/>
        </p:nvSpPr>
        <p:spPr bwMode="auto">
          <a:xfrm>
            <a:off x="6124893" y="1727559"/>
            <a:ext cx="1388843" cy="1390392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2873486" y="2095788"/>
            <a:ext cx="2097303" cy="473948"/>
            <a:chOff x="3212291" y="3609423"/>
            <a:chExt cx="947644" cy="238158"/>
          </a:xfrm>
        </p:grpSpPr>
        <p:sp>
          <p:nvSpPr>
            <p:cNvPr id="126" name="Rounded Rectangle 125"/>
            <p:cNvSpPr/>
            <p:nvPr/>
          </p:nvSpPr>
          <p:spPr>
            <a:xfrm>
              <a:off x="3212291" y="3609423"/>
              <a:ext cx="947644" cy="238158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242138" y="3637158"/>
              <a:ext cx="911338" cy="170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Let, AD = AF = </a:t>
              </a:r>
              <a:r>
                <a:rPr lang="en-US" sz="1600" b="1" i="1" dirty="0" smtClean="0">
                  <a:solidFill>
                    <a:prstClr val="white"/>
                  </a:solidFill>
                  <a:latin typeface="Bookman Old Style"/>
                </a:rPr>
                <a:t>x</a:t>
              </a:r>
              <a:endParaRPr lang="en-US" sz="1600" b="1" i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2732123" y="2091387"/>
            <a:ext cx="2132080" cy="473948"/>
            <a:chOff x="3270126" y="3609423"/>
            <a:chExt cx="963357" cy="238158"/>
          </a:xfrm>
        </p:grpSpPr>
        <p:sp>
          <p:nvSpPr>
            <p:cNvPr id="133" name="Rounded Rectangle 132"/>
            <p:cNvSpPr/>
            <p:nvPr/>
          </p:nvSpPr>
          <p:spPr>
            <a:xfrm>
              <a:off x="3335542" y="3609423"/>
              <a:ext cx="897941" cy="238158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3270126" y="3637158"/>
              <a:ext cx="963357" cy="170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Let, BD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= BE = </a:t>
              </a:r>
              <a:r>
                <a:rPr lang="en-US" sz="1600" b="1" i="1" dirty="0" smtClean="0">
                  <a:solidFill>
                    <a:prstClr val="white"/>
                  </a:solidFill>
                  <a:latin typeface="Bookman Old Style"/>
                </a:rPr>
                <a:t>y</a:t>
              </a:r>
              <a:endParaRPr lang="en-US" sz="1600" b="1" i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2867265" y="2110132"/>
            <a:ext cx="2109743" cy="473949"/>
            <a:chOff x="3335542" y="3609423"/>
            <a:chExt cx="774699" cy="238158"/>
          </a:xfrm>
        </p:grpSpPr>
        <p:sp>
          <p:nvSpPr>
            <p:cNvPr id="159" name="Rounded Rectangle 158"/>
            <p:cNvSpPr/>
            <p:nvPr/>
          </p:nvSpPr>
          <p:spPr>
            <a:xfrm>
              <a:off x="3335542" y="3609423"/>
              <a:ext cx="745166" cy="238158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3355455" y="3624848"/>
              <a:ext cx="754786" cy="200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Let, CE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= CF = </a:t>
              </a:r>
              <a:r>
                <a:rPr lang="en-US" sz="1600" b="1" i="1" dirty="0" smtClean="0">
                  <a:solidFill>
                    <a:prstClr val="white"/>
                  </a:solidFill>
                  <a:latin typeface="Bookman Old Style"/>
                </a:rPr>
                <a:t>z</a:t>
              </a:r>
              <a:endParaRPr lang="en-US" sz="1600" b="1" i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2" name="Rectangle 93"/>
          <p:cNvSpPr>
            <a:spLocks noChangeArrowheads="1"/>
          </p:cNvSpPr>
          <p:nvPr/>
        </p:nvSpPr>
        <p:spPr bwMode="auto">
          <a:xfrm>
            <a:off x="506412" y="269675"/>
            <a:ext cx="700791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/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A circle is inscribed in a </a:t>
            </a:r>
            <a:r>
              <a:rPr lang="en-US" altLang="en-US" sz="1600" b="1" dirty="0" smtClean="0">
                <a:solidFill>
                  <a:srgbClr val="0000FF"/>
                </a:solidFill>
                <a:latin typeface="Symbol" pitchFamily="18" charset="2"/>
              </a:rPr>
              <a:t>D</a:t>
            </a: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ABC having sides 8 cm, 10 cm and </a:t>
            </a:r>
          </a:p>
          <a:p>
            <a:pPr marL="285750" indent="-285750"/>
            <a:r>
              <a:rPr lang="en-US" altLang="en-US" sz="1600" b="1" dirty="0">
                <a:solidFill>
                  <a:srgbClr val="0000FF"/>
                </a:solidFill>
                <a:latin typeface="Bookman Old Style" pitchFamily="18" charset="0"/>
              </a:rPr>
              <a:t>	</a:t>
            </a: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12 cm. Find AD, BE and CF.</a:t>
            </a:r>
            <a:endParaRPr lang="en-US" alt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cxnSp>
        <p:nvCxnSpPr>
          <p:cNvPr id="9" name="Straight Connector 8"/>
          <p:cNvCxnSpPr>
            <a:stCxn id="33" idx="2"/>
            <a:endCxn id="33" idx="4"/>
          </p:cNvCxnSpPr>
          <p:nvPr/>
        </p:nvCxnSpPr>
        <p:spPr>
          <a:xfrm>
            <a:off x="5257800" y="3105150"/>
            <a:ext cx="3124200" cy="0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/>
          <p:cNvSpPr>
            <a:spLocks noChangeArrowheads="1"/>
          </p:cNvSpPr>
          <p:nvPr/>
        </p:nvSpPr>
        <p:spPr bwMode="auto">
          <a:xfrm>
            <a:off x="1500091" y="4002093"/>
            <a:ext cx="47650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r>
              <a:rPr lang="en-US" altLang="en-US" sz="1600" b="1" i="1" dirty="0" smtClean="0">
                <a:solidFill>
                  <a:srgbClr val="000000"/>
                </a:solidFill>
                <a:latin typeface="Bookman Old Style" pitchFamily="18" charset="0"/>
              </a:rPr>
              <a:t>x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185" name="Rectangle 184"/>
          <p:cNvSpPr>
            <a:spLocks noChangeArrowheads="1"/>
          </p:cNvSpPr>
          <p:nvPr/>
        </p:nvSpPr>
        <p:spPr bwMode="auto">
          <a:xfrm>
            <a:off x="1873521" y="4002093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186" name="Rectangle 185"/>
          <p:cNvSpPr>
            <a:spLocks noChangeArrowheads="1"/>
          </p:cNvSpPr>
          <p:nvPr/>
        </p:nvSpPr>
        <p:spPr bwMode="auto">
          <a:xfrm>
            <a:off x="2119715" y="4002093"/>
            <a:ext cx="4810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r>
              <a:rPr lang="en-US" altLang="en-US" sz="1600" b="1" i="1" dirty="0" smtClean="0">
                <a:solidFill>
                  <a:srgbClr val="000000"/>
                </a:solidFill>
                <a:latin typeface="Bookman Old Style" pitchFamily="18" charset="0"/>
              </a:rPr>
              <a:t>y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 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187" name="Rectangle 186"/>
          <p:cNvSpPr>
            <a:spLocks noChangeArrowheads="1"/>
          </p:cNvSpPr>
          <p:nvPr/>
        </p:nvSpPr>
        <p:spPr bwMode="auto">
          <a:xfrm>
            <a:off x="2551278" y="4002093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188" name="Rectangle 187"/>
          <p:cNvSpPr>
            <a:spLocks noChangeArrowheads="1"/>
          </p:cNvSpPr>
          <p:nvPr/>
        </p:nvSpPr>
        <p:spPr bwMode="auto">
          <a:xfrm>
            <a:off x="2744979" y="4002093"/>
            <a:ext cx="4815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r>
              <a:rPr lang="en-US" altLang="en-US" sz="1600" b="1" i="1" dirty="0" smtClean="0">
                <a:solidFill>
                  <a:srgbClr val="000000"/>
                </a:solidFill>
                <a:latin typeface="Bookman Old Style" pitchFamily="18" charset="0"/>
              </a:rPr>
              <a:t>z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 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189" name="Rectangle 188"/>
          <p:cNvSpPr>
            <a:spLocks noChangeArrowheads="1"/>
          </p:cNvSpPr>
          <p:nvPr/>
        </p:nvSpPr>
        <p:spPr bwMode="auto">
          <a:xfrm>
            <a:off x="3105129" y="4002093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190" name="Rectangle 189"/>
          <p:cNvSpPr>
            <a:spLocks noChangeArrowheads="1"/>
          </p:cNvSpPr>
          <p:nvPr/>
        </p:nvSpPr>
        <p:spPr bwMode="auto">
          <a:xfrm>
            <a:off x="3322745" y="4002093"/>
            <a:ext cx="533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30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rot="16200000">
            <a:off x="982913" y="3920685"/>
            <a:ext cx="0" cy="1828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rot="16200000">
            <a:off x="3047035" y="3920685"/>
            <a:ext cx="0" cy="1828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rot="16200000">
            <a:off x="1354969" y="3920685"/>
            <a:ext cx="0" cy="18288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rot="16200000">
            <a:off x="1829785" y="3920685"/>
            <a:ext cx="0" cy="18288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rot="16200000">
            <a:off x="2215140" y="3920685"/>
            <a:ext cx="0" cy="18288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rot="16200000">
            <a:off x="2649998" y="3920685"/>
            <a:ext cx="0" cy="18288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Group 200"/>
          <p:cNvGrpSpPr/>
          <p:nvPr/>
        </p:nvGrpSpPr>
        <p:grpSpPr>
          <a:xfrm>
            <a:off x="2574212" y="2006813"/>
            <a:ext cx="2162710" cy="473948"/>
            <a:chOff x="3030662" y="3609423"/>
            <a:chExt cx="1334290" cy="238158"/>
          </a:xfrm>
        </p:grpSpPr>
        <p:sp>
          <p:nvSpPr>
            <p:cNvPr id="202" name="Rounded Rectangle 201"/>
            <p:cNvSpPr/>
            <p:nvPr/>
          </p:nvSpPr>
          <p:spPr>
            <a:xfrm>
              <a:off x="3087863" y="3609423"/>
              <a:ext cx="1261314" cy="238158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3030662" y="3628867"/>
              <a:ext cx="1334290" cy="170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Consider point A</a:t>
              </a:r>
              <a:endParaRPr lang="en-US" sz="16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204" name="Rounded Rectangle 203"/>
          <p:cNvSpPr/>
          <p:nvPr/>
        </p:nvSpPr>
        <p:spPr>
          <a:xfrm>
            <a:off x="2518850" y="1861850"/>
            <a:ext cx="2549838" cy="763299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2470550" y="1914986"/>
            <a:ext cx="25826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What can you say about 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AD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and 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AF?</a:t>
            </a:r>
            <a:endParaRPr lang="en-US" sz="1600" b="1" dirty="0">
              <a:solidFill>
                <a:prstClr val="white"/>
              </a:solidFill>
              <a:latin typeface="Bookman Old Style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2558558" y="1963355"/>
            <a:ext cx="2512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They are 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tangents from external point A</a:t>
            </a:r>
            <a:endParaRPr lang="en-US" sz="1600" b="1" dirty="0">
              <a:solidFill>
                <a:prstClr val="white"/>
              </a:solidFill>
              <a:latin typeface="Bookman Old Style"/>
            </a:endParaRPr>
          </a:p>
        </p:txBody>
      </p:sp>
      <p:grpSp>
        <p:nvGrpSpPr>
          <p:cNvPr id="208" name="Group 207"/>
          <p:cNvGrpSpPr/>
          <p:nvPr/>
        </p:nvGrpSpPr>
        <p:grpSpPr>
          <a:xfrm>
            <a:off x="2507492" y="1883415"/>
            <a:ext cx="2162710" cy="473948"/>
            <a:chOff x="3030662" y="3609423"/>
            <a:chExt cx="1334290" cy="238158"/>
          </a:xfrm>
        </p:grpSpPr>
        <p:sp>
          <p:nvSpPr>
            <p:cNvPr id="209" name="Rounded Rectangle 208"/>
            <p:cNvSpPr/>
            <p:nvPr/>
          </p:nvSpPr>
          <p:spPr>
            <a:xfrm>
              <a:off x="3087863" y="3609423"/>
              <a:ext cx="1261314" cy="238158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3030662" y="3628867"/>
              <a:ext cx="1334290" cy="170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Consider point B</a:t>
              </a:r>
              <a:endParaRPr lang="en-US" sz="16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211" name="Rounded Rectangle 210"/>
          <p:cNvSpPr/>
          <p:nvPr/>
        </p:nvSpPr>
        <p:spPr>
          <a:xfrm>
            <a:off x="2474152" y="1856637"/>
            <a:ext cx="2693661" cy="763299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2448699" y="1934283"/>
            <a:ext cx="2795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BD and BE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are 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tangents from external point B</a:t>
            </a:r>
            <a:endParaRPr lang="en-US" sz="1600" b="1" dirty="0">
              <a:solidFill>
                <a:prstClr val="white"/>
              </a:solidFill>
              <a:latin typeface="Bookman Old Style"/>
            </a:endParaRPr>
          </a:p>
        </p:txBody>
      </p:sp>
      <p:sp>
        <p:nvSpPr>
          <p:cNvPr id="214" name="Oval 213"/>
          <p:cNvSpPr/>
          <p:nvPr/>
        </p:nvSpPr>
        <p:spPr bwMode="auto">
          <a:xfrm>
            <a:off x="6810105" y="1393178"/>
            <a:ext cx="27432" cy="2743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>
            <a:spAutoFit/>
          </a:bodyPr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215" name="Group 214"/>
          <p:cNvGrpSpPr/>
          <p:nvPr/>
        </p:nvGrpSpPr>
        <p:grpSpPr>
          <a:xfrm>
            <a:off x="2659892" y="2035815"/>
            <a:ext cx="2162710" cy="473948"/>
            <a:chOff x="3030662" y="3609423"/>
            <a:chExt cx="1334290" cy="238158"/>
          </a:xfrm>
        </p:grpSpPr>
        <p:sp>
          <p:nvSpPr>
            <p:cNvPr id="216" name="Rounded Rectangle 215"/>
            <p:cNvSpPr/>
            <p:nvPr/>
          </p:nvSpPr>
          <p:spPr>
            <a:xfrm>
              <a:off x="3087863" y="3609423"/>
              <a:ext cx="1261314" cy="238158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3030662" y="3628867"/>
              <a:ext cx="1334290" cy="170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Consider point C</a:t>
              </a:r>
              <a:endParaRPr lang="en-US" sz="16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218" name="Rounded Rectangle 217"/>
          <p:cNvSpPr/>
          <p:nvPr/>
        </p:nvSpPr>
        <p:spPr>
          <a:xfrm>
            <a:off x="2472086" y="1842944"/>
            <a:ext cx="2672108" cy="763299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2455907" y="1944546"/>
            <a:ext cx="2753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CE and CF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are tangents from external point 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C</a:t>
            </a:r>
            <a:endParaRPr lang="en-US" sz="1600" b="1" dirty="0">
              <a:solidFill>
                <a:prstClr val="white"/>
              </a:solidFill>
              <a:latin typeface="Bookman Old Style"/>
            </a:endParaRPr>
          </a:p>
        </p:txBody>
      </p:sp>
      <p:sp>
        <p:nvSpPr>
          <p:cNvPr id="228" name="Rectangle 227"/>
          <p:cNvSpPr>
            <a:spLocks noChangeArrowheads="1"/>
          </p:cNvSpPr>
          <p:nvPr/>
        </p:nvSpPr>
        <p:spPr bwMode="auto">
          <a:xfrm>
            <a:off x="2196384" y="2611499"/>
            <a:ext cx="71933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…(i)</a:t>
            </a:r>
            <a:endParaRPr lang="en-IN" altLang="en-US" sz="1400" b="1" dirty="0">
              <a:solidFill>
                <a:prstClr val="black"/>
              </a:solidFill>
            </a:endParaRPr>
          </a:p>
        </p:txBody>
      </p:sp>
      <p:sp>
        <p:nvSpPr>
          <p:cNvPr id="229" name="Rectangle 228"/>
          <p:cNvSpPr>
            <a:spLocks noChangeArrowheads="1"/>
          </p:cNvSpPr>
          <p:nvPr/>
        </p:nvSpPr>
        <p:spPr bwMode="auto">
          <a:xfrm>
            <a:off x="2196384" y="2899884"/>
            <a:ext cx="71933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…(ii)</a:t>
            </a:r>
            <a:endParaRPr lang="en-IN" altLang="en-US" sz="1400" b="1" dirty="0">
              <a:solidFill>
                <a:prstClr val="black"/>
              </a:solidFill>
            </a:endParaRPr>
          </a:p>
        </p:txBody>
      </p:sp>
      <p:sp>
        <p:nvSpPr>
          <p:cNvPr id="230" name="Rectangle 229"/>
          <p:cNvSpPr>
            <a:spLocks noChangeArrowheads="1"/>
          </p:cNvSpPr>
          <p:nvPr/>
        </p:nvSpPr>
        <p:spPr bwMode="auto">
          <a:xfrm>
            <a:off x="2196384" y="3187923"/>
            <a:ext cx="8304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…(iii)</a:t>
            </a:r>
            <a:endParaRPr lang="en-IN" altLang="en-US" sz="1400" b="1" dirty="0">
              <a:solidFill>
                <a:prstClr val="black"/>
              </a:solidFill>
            </a:endParaRPr>
          </a:p>
        </p:txBody>
      </p:sp>
      <p:sp>
        <p:nvSpPr>
          <p:cNvPr id="231" name="Rectangle 230"/>
          <p:cNvSpPr>
            <a:spLocks noChangeArrowheads="1"/>
          </p:cNvSpPr>
          <p:nvPr/>
        </p:nvSpPr>
        <p:spPr bwMode="auto">
          <a:xfrm>
            <a:off x="624660" y="3441621"/>
            <a:ext cx="269457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Adding (i), (ii) and (iii)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25851" y="3594254"/>
            <a:ext cx="3348711" cy="958696"/>
            <a:chOff x="838200" y="3670454"/>
            <a:chExt cx="3348711" cy="958696"/>
          </a:xfrm>
        </p:grpSpPr>
        <p:sp>
          <p:nvSpPr>
            <p:cNvPr id="221" name="Rounded Rectangle 220"/>
            <p:cNvSpPr/>
            <p:nvPr/>
          </p:nvSpPr>
          <p:spPr>
            <a:xfrm>
              <a:off x="863367" y="3670454"/>
              <a:ext cx="3273942" cy="958696"/>
            </a:xfrm>
            <a:prstGeom prst="roundRect">
              <a:avLst>
                <a:gd name="adj" fmla="val 18911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838200" y="3741800"/>
              <a:ext cx="33487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We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know that, tangents 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from an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external 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point to a circle are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equal 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in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length</a:t>
              </a:r>
              <a:endParaRPr lang="en-US" sz="16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1992559" y="1896780"/>
            <a:ext cx="3348711" cy="541159"/>
            <a:chOff x="838200" y="3850648"/>
            <a:chExt cx="3348711" cy="541159"/>
          </a:xfrm>
        </p:grpSpPr>
        <p:sp>
          <p:nvSpPr>
            <p:cNvPr id="191" name="Rounded Rectangle 190"/>
            <p:cNvSpPr/>
            <p:nvPr/>
          </p:nvSpPr>
          <p:spPr>
            <a:xfrm>
              <a:off x="1070250" y="3850648"/>
              <a:ext cx="2860176" cy="541159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838200" y="3930881"/>
              <a:ext cx="33487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Let us add (i), (ii) and (iii)</a:t>
              </a:r>
              <a:endParaRPr lang="en-US" sz="16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3" name="Right Brace 2"/>
          <p:cNvSpPr/>
          <p:nvPr/>
        </p:nvSpPr>
        <p:spPr>
          <a:xfrm>
            <a:off x="2396065" y="1128570"/>
            <a:ext cx="123789" cy="684182"/>
          </a:xfrm>
          <a:prstGeom prst="rightBrace">
            <a:avLst>
              <a:gd name="adj1" fmla="val 21071"/>
              <a:gd name="adj2" fmla="val 50348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3" name="Rectangle 192"/>
          <p:cNvSpPr>
            <a:spLocks noChangeArrowheads="1"/>
          </p:cNvSpPr>
          <p:nvPr/>
        </p:nvSpPr>
        <p:spPr bwMode="auto">
          <a:xfrm>
            <a:off x="637608" y="2357521"/>
            <a:ext cx="533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AD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194" name="Rectangle 193"/>
          <p:cNvSpPr>
            <a:spLocks noChangeArrowheads="1"/>
          </p:cNvSpPr>
          <p:nvPr/>
        </p:nvSpPr>
        <p:spPr bwMode="auto">
          <a:xfrm>
            <a:off x="1020601" y="2357521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227" name="Rectangle 226"/>
          <p:cNvSpPr>
            <a:spLocks noChangeArrowheads="1"/>
          </p:cNvSpPr>
          <p:nvPr/>
        </p:nvSpPr>
        <p:spPr bwMode="auto">
          <a:xfrm>
            <a:off x="1249201" y="2357521"/>
            <a:ext cx="5126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DB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232" name="Rectangle 231"/>
          <p:cNvSpPr>
            <a:spLocks noChangeArrowheads="1"/>
          </p:cNvSpPr>
          <p:nvPr/>
        </p:nvSpPr>
        <p:spPr bwMode="auto">
          <a:xfrm>
            <a:off x="1650841" y="2357521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233" name="Rectangle 232"/>
          <p:cNvSpPr>
            <a:spLocks noChangeArrowheads="1"/>
          </p:cNvSpPr>
          <p:nvPr/>
        </p:nvSpPr>
        <p:spPr bwMode="auto">
          <a:xfrm>
            <a:off x="1853437" y="2357521"/>
            <a:ext cx="5126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12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cxnSp>
        <p:nvCxnSpPr>
          <p:cNvPr id="234" name="Straight Connector 233"/>
          <p:cNvCxnSpPr/>
          <p:nvPr/>
        </p:nvCxnSpPr>
        <p:spPr>
          <a:xfrm rot="16200000" flipV="1">
            <a:off x="6044004" y="2336171"/>
            <a:ext cx="0" cy="1554480"/>
          </a:xfrm>
          <a:prstGeom prst="line">
            <a:avLst/>
          </a:prstGeom>
          <a:ln w="1905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rot="16200000" flipV="1">
            <a:off x="7592089" y="2330292"/>
            <a:ext cx="0" cy="1554480"/>
          </a:xfrm>
          <a:prstGeom prst="line">
            <a:avLst/>
          </a:prstGeom>
          <a:ln w="19050">
            <a:solidFill>
              <a:srgbClr val="00B05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ounded Rectangle 238"/>
          <p:cNvSpPr/>
          <p:nvPr/>
        </p:nvSpPr>
        <p:spPr>
          <a:xfrm>
            <a:off x="2870022" y="1867251"/>
            <a:ext cx="1929259" cy="961195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2878111" y="1916303"/>
            <a:ext cx="1880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Similarly,</a:t>
            </a:r>
          </a:p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BE + CE = 8cm</a:t>
            </a:r>
            <a:endParaRPr lang="en-US" sz="1600" b="1" dirty="0">
              <a:solidFill>
                <a:prstClr val="white"/>
              </a:solidFill>
              <a:latin typeface="Bookman Old Style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2998567" y="2453732"/>
            <a:ext cx="1746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 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/>
              </a:rPr>
              <a:t>y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 + 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/>
              </a:rPr>
              <a:t>z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 = 8cm</a:t>
            </a:r>
            <a:endParaRPr lang="en-US" sz="1600" b="1" dirty="0">
              <a:solidFill>
                <a:prstClr val="white"/>
              </a:solidFill>
              <a:latin typeface="Bookman Old Style"/>
            </a:endParaRPr>
          </a:p>
        </p:txBody>
      </p:sp>
      <p:sp>
        <p:nvSpPr>
          <p:cNvPr id="242" name="Rounded Rectangle 241"/>
          <p:cNvSpPr/>
          <p:nvPr/>
        </p:nvSpPr>
        <p:spPr>
          <a:xfrm>
            <a:off x="2936708" y="2187307"/>
            <a:ext cx="1929259" cy="699447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2974614" y="2257379"/>
            <a:ext cx="1880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CF + AF = 10cm</a:t>
            </a:r>
            <a:endParaRPr lang="en-US" sz="1600" b="1" dirty="0">
              <a:solidFill>
                <a:prstClr val="white"/>
              </a:solidFill>
              <a:latin typeface="Bookman Old Style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3026808" y="2526798"/>
            <a:ext cx="18644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 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/>
              </a:rPr>
              <a:t>z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 + 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/>
              </a:rPr>
              <a:t>x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 = 10cm</a:t>
            </a:r>
            <a:endParaRPr lang="en-US" sz="1600" b="1" dirty="0">
              <a:solidFill>
                <a:prstClr val="white"/>
              </a:solidFill>
              <a:latin typeface="Bookman Old Style"/>
            </a:endParaRPr>
          </a:p>
        </p:txBody>
      </p:sp>
      <p:sp>
        <p:nvSpPr>
          <p:cNvPr id="200" name="Oval 199"/>
          <p:cNvSpPr/>
          <p:nvPr/>
        </p:nvSpPr>
        <p:spPr bwMode="auto">
          <a:xfrm>
            <a:off x="5248077" y="3085412"/>
            <a:ext cx="27432" cy="2743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>
            <a:spAutoFit/>
          </a:bodyPr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07" name="Oval 206"/>
          <p:cNvSpPr/>
          <p:nvPr/>
        </p:nvSpPr>
        <p:spPr bwMode="auto">
          <a:xfrm>
            <a:off x="8351149" y="3079830"/>
            <a:ext cx="27432" cy="27432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>
            <a:spAutoFit/>
          </a:bodyPr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82" name="Rectangle 181"/>
          <p:cNvSpPr>
            <a:spLocks noChangeArrowheads="1"/>
          </p:cNvSpPr>
          <p:nvPr/>
        </p:nvSpPr>
        <p:spPr bwMode="auto">
          <a:xfrm>
            <a:off x="296537" y="2350101"/>
            <a:ext cx="362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 dirty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212" name="Rectangle 211"/>
          <p:cNvSpPr>
            <a:spLocks noChangeArrowheads="1"/>
          </p:cNvSpPr>
          <p:nvPr/>
        </p:nvSpPr>
        <p:spPr bwMode="auto">
          <a:xfrm>
            <a:off x="296537" y="2611499"/>
            <a:ext cx="362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 dirty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219" name="Rectangle 218"/>
          <p:cNvSpPr>
            <a:spLocks noChangeArrowheads="1"/>
          </p:cNvSpPr>
          <p:nvPr/>
        </p:nvSpPr>
        <p:spPr bwMode="auto">
          <a:xfrm>
            <a:off x="296537" y="2899884"/>
            <a:ext cx="362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 dirty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223" name="Rectangle 222"/>
          <p:cNvSpPr>
            <a:spLocks noChangeArrowheads="1"/>
          </p:cNvSpPr>
          <p:nvPr/>
        </p:nvSpPr>
        <p:spPr bwMode="auto">
          <a:xfrm>
            <a:off x="296537" y="3187923"/>
            <a:ext cx="362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 dirty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224" name="Rectangle 223"/>
          <p:cNvSpPr>
            <a:spLocks noChangeArrowheads="1"/>
          </p:cNvSpPr>
          <p:nvPr/>
        </p:nvSpPr>
        <p:spPr bwMode="auto">
          <a:xfrm>
            <a:off x="296537" y="4002093"/>
            <a:ext cx="362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 dirty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225" name="Rectangle 224"/>
          <p:cNvSpPr>
            <a:spLocks noChangeArrowheads="1"/>
          </p:cNvSpPr>
          <p:nvPr/>
        </p:nvSpPr>
        <p:spPr bwMode="auto">
          <a:xfrm>
            <a:off x="296537" y="4266778"/>
            <a:ext cx="362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 dirty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226" name="Rectangle 225"/>
          <p:cNvSpPr>
            <a:spLocks noChangeArrowheads="1"/>
          </p:cNvSpPr>
          <p:nvPr/>
        </p:nvSpPr>
        <p:spPr bwMode="auto">
          <a:xfrm>
            <a:off x="296537" y="4545698"/>
            <a:ext cx="362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 dirty="0">
              <a:solidFill>
                <a:srgbClr val="000000"/>
              </a:solidFill>
              <a:latin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2101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5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5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>
                      <p:stCondLst>
                        <p:cond delay="indefinite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3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>
                      <p:stCondLst>
                        <p:cond delay="indefinite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2" fill="hold">
                      <p:stCondLst>
                        <p:cond delay="indefinite"/>
                      </p:stCondLst>
                      <p:childTnLst>
                        <p:par>
                          <p:cTn id="523" fill="hold">
                            <p:stCondLst>
                              <p:cond delay="0"/>
                            </p:stCondLst>
                            <p:childTnLst>
                              <p:par>
                                <p:cTn id="5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>
                      <p:stCondLst>
                        <p:cond delay="indefinite"/>
                      </p:stCondLst>
                      <p:childTnLst>
                        <p:par>
                          <p:cTn id="528" fill="hold">
                            <p:stCondLst>
                              <p:cond delay="0"/>
                            </p:stCondLst>
                            <p:childTnLst>
                              <p:par>
                                <p:cTn id="5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1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2" fill="hold">
                      <p:stCondLst>
                        <p:cond delay="indefinite"/>
                      </p:stCondLst>
                      <p:childTnLst>
                        <p:par>
                          <p:cTn id="533" fill="hold">
                            <p:stCondLst>
                              <p:cond delay="0"/>
                            </p:stCondLst>
                            <p:childTnLst>
                              <p:par>
                                <p:cTn id="5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7" fill="hold">
                      <p:stCondLst>
                        <p:cond delay="indefinite"/>
                      </p:stCondLst>
                      <p:childTnLst>
                        <p:par>
                          <p:cTn id="538" fill="hold">
                            <p:stCondLst>
                              <p:cond delay="0"/>
                            </p:stCondLst>
                            <p:childTnLst>
                              <p:par>
                                <p:cTn id="5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2" fill="hold">
                      <p:stCondLst>
                        <p:cond delay="indefinite"/>
                      </p:stCondLst>
                      <p:childTnLst>
                        <p:par>
                          <p:cTn id="543" fill="hold">
                            <p:stCondLst>
                              <p:cond delay="0"/>
                            </p:stCondLst>
                            <p:childTnLst>
                              <p:par>
                                <p:cTn id="5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6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9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0" fill="hold">
                      <p:stCondLst>
                        <p:cond delay="indefinite"/>
                      </p:stCondLst>
                      <p:childTnLst>
                        <p:par>
                          <p:cTn id="551" fill="hold">
                            <p:stCondLst>
                              <p:cond delay="0"/>
                            </p:stCondLst>
                            <p:childTnLst>
                              <p:par>
                                <p:cTn id="5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4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5" fill="hold">
                      <p:stCondLst>
                        <p:cond delay="indefinite"/>
                      </p:stCondLst>
                      <p:childTnLst>
                        <p:par>
                          <p:cTn id="556" fill="hold">
                            <p:stCondLst>
                              <p:cond delay="0"/>
                            </p:stCondLst>
                            <p:childTnLst>
                              <p:par>
                                <p:cTn id="5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9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0" fill="hold">
                      <p:stCondLst>
                        <p:cond delay="indefinite"/>
                      </p:stCondLst>
                      <p:childTnLst>
                        <p:par>
                          <p:cTn id="561" fill="hold">
                            <p:stCondLst>
                              <p:cond delay="0"/>
                            </p:stCondLst>
                            <p:childTnLst>
                              <p:par>
                                <p:cTn id="5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5" fill="hold">
                      <p:stCondLst>
                        <p:cond delay="indefinite"/>
                      </p:stCondLst>
                      <p:childTnLst>
                        <p:par>
                          <p:cTn id="566" fill="hold">
                            <p:stCondLst>
                              <p:cond delay="0"/>
                            </p:stCondLst>
                            <p:childTnLst>
                              <p:par>
                                <p:cTn id="5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0" fill="hold">
                      <p:stCondLst>
                        <p:cond delay="indefinite"/>
                      </p:stCondLst>
                      <p:childTnLst>
                        <p:par>
                          <p:cTn id="571" fill="hold">
                            <p:stCondLst>
                              <p:cond delay="0"/>
                            </p:stCondLst>
                            <p:childTnLst>
                              <p:par>
                                <p:cTn id="5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5" fill="hold">
                      <p:stCondLst>
                        <p:cond delay="indefinite"/>
                      </p:stCondLst>
                      <p:childTnLst>
                        <p:par>
                          <p:cTn id="576" fill="hold">
                            <p:stCondLst>
                              <p:cond delay="0"/>
                            </p:stCondLst>
                            <p:childTnLst>
                              <p:par>
                                <p:cTn id="5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0" fill="hold">
                      <p:stCondLst>
                        <p:cond delay="indefinite"/>
                      </p:stCondLst>
                      <p:childTnLst>
                        <p:par>
                          <p:cTn id="581" fill="hold">
                            <p:stCondLst>
                              <p:cond delay="0"/>
                            </p:stCondLst>
                            <p:childTnLst>
                              <p:par>
                                <p:cTn id="5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5" fill="hold">
                      <p:stCondLst>
                        <p:cond delay="indefinite"/>
                      </p:stCondLst>
                      <p:childTnLst>
                        <p:par>
                          <p:cTn id="586" fill="hold">
                            <p:stCondLst>
                              <p:cond delay="0"/>
                            </p:stCondLst>
                            <p:childTnLst>
                              <p:par>
                                <p:cTn id="5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0" fill="hold">
                      <p:stCondLst>
                        <p:cond delay="indefinite"/>
                      </p:stCondLst>
                      <p:childTnLst>
                        <p:par>
                          <p:cTn id="591" fill="hold">
                            <p:stCondLst>
                              <p:cond delay="0"/>
                            </p:stCondLst>
                            <p:childTnLst>
                              <p:par>
                                <p:cTn id="5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5" fill="hold">
                      <p:stCondLst>
                        <p:cond delay="indefinite"/>
                      </p:stCondLst>
                      <p:childTnLst>
                        <p:par>
                          <p:cTn id="606" fill="hold">
                            <p:stCondLst>
                              <p:cond delay="0"/>
                            </p:stCondLst>
                            <p:childTnLst>
                              <p:par>
                                <p:cTn id="6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0" fill="hold">
                      <p:stCondLst>
                        <p:cond delay="indefinite"/>
                      </p:stCondLst>
                      <p:childTnLst>
                        <p:par>
                          <p:cTn id="611" fill="hold">
                            <p:stCondLst>
                              <p:cond delay="0"/>
                            </p:stCondLst>
                            <p:childTnLst>
                              <p:par>
                                <p:cTn id="6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4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7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8" fill="hold">
                      <p:stCondLst>
                        <p:cond delay="indefinite"/>
                      </p:stCondLst>
                      <p:childTnLst>
                        <p:par>
                          <p:cTn id="619" fill="hold">
                            <p:stCondLst>
                              <p:cond delay="0"/>
                            </p:stCondLst>
                            <p:childTnLst>
                              <p:par>
                                <p:cTn id="6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3" fill="hold">
                      <p:stCondLst>
                        <p:cond delay="indefinite"/>
                      </p:stCondLst>
                      <p:childTnLst>
                        <p:par>
                          <p:cTn id="624" fill="hold">
                            <p:stCondLst>
                              <p:cond delay="0"/>
                            </p:stCondLst>
                            <p:childTnLst>
                              <p:par>
                                <p:cTn id="6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7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8" fill="hold">
                      <p:stCondLst>
                        <p:cond delay="indefinite"/>
                      </p:stCondLst>
                      <p:childTnLst>
                        <p:par>
                          <p:cTn id="629" fill="hold">
                            <p:stCondLst>
                              <p:cond delay="0"/>
                            </p:stCondLst>
                            <p:childTnLst>
                              <p:par>
                                <p:cTn id="6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3" fill="hold">
                      <p:stCondLst>
                        <p:cond delay="indefinite"/>
                      </p:stCondLst>
                      <p:childTnLst>
                        <p:par>
                          <p:cTn id="634" fill="hold">
                            <p:stCondLst>
                              <p:cond delay="0"/>
                            </p:stCondLst>
                            <p:childTnLst>
                              <p:par>
                                <p:cTn id="6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8" fill="hold">
                      <p:stCondLst>
                        <p:cond delay="indefinite"/>
                      </p:stCondLst>
                      <p:childTnLst>
                        <p:par>
                          <p:cTn id="639" fill="hold">
                            <p:stCondLst>
                              <p:cond delay="0"/>
                            </p:stCondLst>
                            <p:childTnLst>
                              <p:par>
                                <p:cTn id="6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3" fill="hold">
                      <p:stCondLst>
                        <p:cond delay="indefinite"/>
                      </p:stCondLst>
                      <p:childTnLst>
                        <p:par>
                          <p:cTn id="644" fill="hold">
                            <p:stCondLst>
                              <p:cond delay="0"/>
                            </p:stCondLst>
                            <p:childTnLst>
                              <p:par>
                                <p:cTn id="6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8" fill="hold">
                      <p:stCondLst>
                        <p:cond delay="indefinite"/>
                      </p:stCondLst>
                      <p:childTnLst>
                        <p:par>
                          <p:cTn id="649" fill="hold">
                            <p:stCondLst>
                              <p:cond delay="0"/>
                            </p:stCondLst>
                            <p:childTnLst>
                              <p:par>
                                <p:cTn id="6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3" fill="hold">
                      <p:stCondLst>
                        <p:cond delay="indefinite"/>
                      </p:stCondLst>
                      <p:childTnLst>
                        <p:par>
                          <p:cTn id="654" fill="hold">
                            <p:stCondLst>
                              <p:cond delay="0"/>
                            </p:stCondLst>
                            <p:childTnLst>
                              <p:par>
                                <p:cTn id="6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8" fill="hold">
                      <p:stCondLst>
                        <p:cond delay="indefinite"/>
                      </p:stCondLst>
                      <p:childTnLst>
                        <p:par>
                          <p:cTn id="659" fill="hold">
                            <p:stCondLst>
                              <p:cond delay="0"/>
                            </p:stCondLst>
                            <p:childTnLst>
                              <p:par>
                                <p:cTn id="6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3" fill="hold">
                      <p:stCondLst>
                        <p:cond delay="indefinite"/>
                      </p:stCondLst>
                      <p:childTnLst>
                        <p:par>
                          <p:cTn id="674" fill="hold">
                            <p:stCondLst>
                              <p:cond delay="0"/>
                            </p:stCondLst>
                            <p:childTnLst>
                              <p:par>
                                <p:cTn id="6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9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0" fill="hold">
                      <p:stCondLst>
                        <p:cond delay="indefinite"/>
                      </p:stCondLst>
                      <p:childTnLst>
                        <p:par>
                          <p:cTn id="681" fill="hold">
                            <p:stCondLst>
                              <p:cond delay="0"/>
                            </p:stCondLst>
                            <p:childTnLst>
                              <p:par>
                                <p:cTn id="6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4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5" fill="hold">
                      <p:stCondLst>
                        <p:cond delay="indefinite"/>
                      </p:stCondLst>
                      <p:childTnLst>
                        <p:par>
                          <p:cTn id="686" fill="hold">
                            <p:stCondLst>
                              <p:cond delay="0"/>
                            </p:stCondLst>
                            <p:childTnLst>
                              <p:par>
                                <p:cTn id="6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0" fill="hold">
                      <p:stCondLst>
                        <p:cond delay="indefinite"/>
                      </p:stCondLst>
                      <p:childTnLst>
                        <p:par>
                          <p:cTn id="691" fill="hold">
                            <p:stCondLst>
                              <p:cond delay="0"/>
                            </p:stCondLst>
                            <p:childTnLst>
                              <p:par>
                                <p:cTn id="6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7" fill="hold">
                      <p:stCondLst>
                        <p:cond delay="indefinite"/>
                      </p:stCondLst>
                      <p:childTnLst>
                        <p:par>
                          <p:cTn id="698" fill="hold">
                            <p:stCondLst>
                              <p:cond delay="0"/>
                            </p:stCondLst>
                            <p:childTnLst>
                              <p:par>
                                <p:cTn id="6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1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2" fill="hold">
                      <p:stCondLst>
                        <p:cond delay="indefinite"/>
                      </p:stCondLst>
                      <p:childTnLst>
                        <p:par>
                          <p:cTn id="703" fill="hold">
                            <p:stCondLst>
                              <p:cond delay="0"/>
                            </p:stCondLst>
                            <p:childTnLst>
                              <p:par>
                                <p:cTn id="7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7" fill="hold">
                      <p:stCondLst>
                        <p:cond delay="indefinite"/>
                      </p:stCondLst>
                      <p:childTnLst>
                        <p:par>
                          <p:cTn id="708" fill="hold">
                            <p:stCondLst>
                              <p:cond delay="0"/>
                            </p:stCondLst>
                            <p:childTnLst>
                              <p:par>
                                <p:cTn id="7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4" fill="hold">
                      <p:stCondLst>
                        <p:cond delay="indefinite"/>
                      </p:stCondLst>
                      <p:childTnLst>
                        <p:par>
                          <p:cTn id="715" fill="hold">
                            <p:stCondLst>
                              <p:cond delay="0"/>
                            </p:stCondLst>
                            <p:childTnLst>
                              <p:par>
                                <p:cTn id="7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8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9" fill="hold">
                      <p:stCondLst>
                        <p:cond delay="indefinite"/>
                      </p:stCondLst>
                      <p:childTnLst>
                        <p:par>
                          <p:cTn id="720" fill="hold">
                            <p:stCondLst>
                              <p:cond delay="0"/>
                            </p:stCondLst>
                            <p:childTnLst>
                              <p:par>
                                <p:cTn id="7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4" fill="hold">
                      <p:stCondLst>
                        <p:cond delay="indefinite"/>
                      </p:stCondLst>
                      <p:childTnLst>
                        <p:par>
                          <p:cTn id="725" fill="hold">
                            <p:stCondLst>
                              <p:cond delay="0"/>
                            </p:stCondLst>
                            <p:childTnLst>
                              <p:par>
                                <p:cTn id="7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1" fill="hold">
                      <p:stCondLst>
                        <p:cond delay="indefinite"/>
                      </p:stCondLst>
                      <p:childTnLst>
                        <p:par>
                          <p:cTn id="732" fill="hold">
                            <p:stCondLst>
                              <p:cond delay="0"/>
                            </p:stCondLst>
                            <p:childTnLst>
                              <p:par>
                                <p:cTn id="7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6" fill="hold">
                      <p:stCondLst>
                        <p:cond delay="indefinite"/>
                      </p:stCondLst>
                      <p:childTnLst>
                        <p:par>
                          <p:cTn id="737" fill="hold">
                            <p:stCondLst>
                              <p:cond delay="0"/>
                            </p:stCondLst>
                            <p:childTnLst>
                              <p:par>
                                <p:cTn id="7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1" fill="hold">
                      <p:stCondLst>
                        <p:cond delay="indefinite"/>
                      </p:stCondLst>
                      <p:childTnLst>
                        <p:par>
                          <p:cTn id="742" fill="hold">
                            <p:stCondLst>
                              <p:cond delay="0"/>
                            </p:stCondLst>
                            <p:childTnLst>
                              <p:par>
                                <p:cTn id="7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6" fill="hold">
                      <p:stCondLst>
                        <p:cond delay="indefinite"/>
                      </p:stCondLst>
                      <p:childTnLst>
                        <p:par>
                          <p:cTn id="747" fill="hold">
                            <p:stCondLst>
                              <p:cond delay="0"/>
                            </p:stCondLst>
                            <p:childTnLst>
                              <p:par>
                                <p:cTn id="7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1" fill="hold">
                      <p:stCondLst>
                        <p:cond delay="indefinite"/>
                      </p:stCondLst>
                      <p:childTnLst>
                        <p:par>
                          <p:cTn id="752" fill="hold">
                            <p:stCondLst>
                              <p:cond delay="0"/>
                            </p:stCondLst>
                            <p:childTnLst>
                              <p:par>
                                <p:cTn id="7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6" fill="hold">
                      <p:stCondLst>
                        <p:cond delay="indefinite"/>
                      </p:stCondLst>
                      <p:childTnLst>
                        <p:par>
                          <p:cTn id="757" fill="hold">
                            <p:stCondLst>
                              <p:cond delay="0"/>
                            </p:stCondLst>
                            <p:childTnLst>
                              <p:par>
                                <p:cTn id="7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1" fill="hold">
                      <p:stCondLst>
                        <p:cond delay="indefinite"/>
                      </p:stCondLst>
                      <p:childTnLst>
                        <p:par>
                          <p:cTn id="762" fill="hold">
                            <p:stCondLst>
                              <p:cond delay="0"/>
                            </p:stCondLst>
                            <p:childTnLst>
                              <p:par>
                                <p:cTn id="7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5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6" fill="hold">
                      <p:stCondLst>
                        <p:cond delay="indefinite"/>
                      </p:stCondLst>
                      <p:childTnLst>
                        <p:par>
                          <p:cTn id="767" fill="hold">
                            <p:stCondLst>
                              <p:cond delay="0"/>
                            </p:stCondLst>
                            <p:childTnLst>
                              <p:par>
                                <p:cTn id="7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1" fill="hold">
                      <p:stCondLst>
                        <p:cond delay="indefinite"/>
                      </p:stCondLst>
                      <p:childTnLst>
                        <p:par>
                          <p:cTn id="772" fill="hold">
                            <p:stCondLst>
                              <p:cond delay="0"/>
                            </p:stCondLst>
                            <p:childTnLst>
                              <p:par>
                                <p:cTn id="7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6" fill="hold">
                      <p:stCondLst>
                        <p:cond delay="indefinite"/>
                      </p:stCondLst>
                      <p:childTnLst>
                        <p:par>
                          <p:cTn id="777" fill="hold">
                            <p:stCondLst>
                              <p:cond delay="0"/>
                            </p:stCondLst>
                            <p:childTnLst>
                              <p:par>
                                <p:cTn id="7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5" fill="hold">
                      <p:stCondLst>
                        <p:cond delay="indefinite"/>
                      </p:stCondLst>
                      <p:childTnLst>
                        <p:par>
                          <p:cTn id="786" fill="hold">
                            <p:stCondLst>
                              <p:cond delay="0"/>
                            </p:stCondLst>
                            <p:childTnLst>
                              <p:par>
                                <p:cTn id="7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0" fill="hold">
                      <p:stCondLst>
                        <p:cond delay="indefinite"/>
                      </p:stCondLst>
                      <p:childTnLst>
                        <p:par>
                          <p:cTn id="791" fill="hold">
                            <p:stCondLst>
                              <p:cond delay="0"/>
                            </p:stCondLst>
                            <p:childTnLst>
                              <p:par>
                                <p:cTn id="7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5" fill="hold">
                      <p:stCondLst>
                        <p:cond delay="indefinite"/>
                      </p:stCondLst>
                      <p:childTnLst>
                        <p:par>
                          <p:cTn id="796" fill="hold">
                            <p:stCondLst>
                              <p:cond delay="0"/>
                            </p:stCondLst>
                            <p:childTnLst>
                              <p:par>
                                <p:cTn id="7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0" fill="hold">
                      <p:stCondLst>
                        <p:cond delay="indefinite"/>
                      </p:stCondLst>
                      <p:childTnLst>
                        <p:par>
                          <p:cTn id="801" fill="hold">
                            <p:stCondLst>
                              <p:cond delay="0"/>
                            </p:stCondLst>
                            <p:childTnLst>
                              <p:par>
                                <p:cTn id="80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9" fill="hold">
                      <p:stCondLst>
                        <p:cond delay="indefinite"/>
                      </p:stCondLst>
                      <p:childTnLst>
                        <p:par>
                          <p:cTn id="810" fill="hold">
                            <p:stCondLst>
                              <p:cond delay="0"/>
                            </p:stCondLst>
                            <p:childTnLst>
                              <p:par>
                                <p:cTn id="8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4" fill="hold">
                      <p:stCondLst>
                        <p:cond delay="indefinite"/>
                      </p:stCondLst>
                      <p:childTnLst>
                        <p:par>
                          <p:cTn id="815" fill="hold">
                            <p:stCondLst>
                              <p:cond delay="0"/>
                            </p:stCondLst>
                            <p:childTnLst>
                              <p:par>
                                <p:cTn id="8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9" fill="hold">
                      <p:stCondLst>
                        <p:cond delay="indefinite"/>
                      </p:stCondLst>
                      <p:childTnLst>
                        <p:par>
                          <p:cTn id="820" fill="hold">
                            <p:stCondLst>
                              <p:cond delay="0"/>
                            </p:stCondLst>
                            <p:childTnLst>
                              <p:par>
                                <p:cTn id="8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4" fill="hold">
                      <p:stCondLst>
                        <p:cond delay="indefinite"/>
                      </p:stCondLst>
                      <p:childTnLst>
                        <p:par>
                          <p:cTn id="825" fill="hold">
                            <p:stCondLst>
                              <p:cond delay="0"/>
                            </p:stCondLst>
                            <p:childTnLst>
                              <p:par>
                                <p:cTn id="8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3" fill="hold">
                      <p:stCondLst>
                        <p:cond delay="indefinite"/>
                      </p:stCondLst>
                      <p:childTnLst>
                        <p:par>
                          <p:cTn id="834" fill="hold">
                            <p:stCondLst>
                              <p:cond delay="0"/>
                            </p:stCondLst>
                            <p:childTnLst>
                              <p:par>
                                <p:cTn id="8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8" fill="hold">
                      <p:stCondLst>
                        <p:cond delay="indefinite"/>
                      </p:stCondLst>
                      <p:childTnLst>
                        <p:par>
                          <p:cTn id="839" fill="hold">
                            <p:stCondLst>
                              <p:cond delay="0"/>
                            </p:stCondLst>
                            <p:childTnLst>
                              <p:par>
                                <p:cTn id="8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3" fill="hold">
                      <p:stCondLst>
                        <p:cond delay="indefinite"/>
                      </p:stCondLst>
                      <p:childTnLst>
                        <p:par>
                          <p:cTn id="844" fill="hold">
                            <p:stCondLst>
                              <p:cond delay="0"/>
                            </p:stCondLst>
                            <p:childTnLst>
                              <p:par>
                                <p:cTn id="8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8" fill="hold">
                      <p:stCondLst>
                        <p:cond delay="indefinite"/>
                      </p:stCondLst>
                      <p:childTnLst>
                        <p:par>
                          <p:cTn id="849" fill="hold">
                            <p:stCondLst>
                              <p:cond delay="0"/>
                            </p:stCondLst>
                            <p:childTnLst>
                              <p:par>
                                <p:cTn id="8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3" fill="hold">
                      <p:stCondLst>
                        <p:cond delay="indefinite"/>
                      </p:stCondLst>
                      <p:childTnLst>
                        <p:par>
                          <p:cTn id="854" fill="hold">
                            <p:stCondLst>
                              <p:cond delay="0"/>
                            </p:stCondLst>
                            <p:childTnLst>
                              <p:par>
                                <p:cTn id="8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8" fill="hold">
                      <p:stCondLst>
                        <p:cond delay="indefinite"/>
                      </p:stCondLst>
                      <p:childTnLst>
                        <p:par>
                          <p:cTn id="859" fill="hold">
                            <p:stCondLst>
                              <p:cond delay="0"/>
                            </p:stCondLst>
                            <p:childTnLst>
                              <p:par>
                                <p:cTn id="8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3" fill="hold">
                      <p:stCondLst>
                        <p:cond delay="indefinite"/>
                      </p:stCondLst>
                      <p:childTnLst>
                        <p:par>
                          <p:cTn id="864" fill="hold">
                            <p:stCondLst>
                              <p:cond delay="0"/>
                            </p:stCondLst>
                            <p:childTnLst>
                              <p:par>
                                <p:cTn id="8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8" fill="hold">
                      <p:stCondLst>
                        <p:cond delay="indefinite"/>
                      </p:stCondLst>
                      <p:childTnLst>
                        <p:par>
                          <p:cTn id="869" fill="hold">
                            <p:stCondLst>
                              <p:cond delay="0"/>
                            </p:stCondLst>
                            <p:childTnLst>
                              <p:par>
                                <p:cTn id="8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3" fill="hold">
                      <p:stCondLst>
                        <p:cond delay="indefinite"/>
                      </p:stCondLst>
                      <p:childTnLst>
                        <p:par>
                          <p:cTn id="874" fill="hold">
                            <p:stCondLst>
                              <p:cond delay="0"/>
                            </p:stCondLst>
                            <p:childTnLst>
                              <p:par>
                                <p:cTn id="8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8" fill="hold">
                      <p:stCondLst>
                        <p:cond delay="indefinite"/>
                      </p:stCondLst>
                      <p:childTnLst>
                        <p:par>
                          <p:cTn id="879" fill="hold">
                            <p:stCondLst>
                              <p:cond delay="0"/>
                            </p:stCondLst>
                            <p:childTnLst>
                              <p:par>
                                <p:cTn id="8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3" fill="hold">
                      <p:stCondLst>
                        <p:cond delay="indefinite"/>
                      </p:stCondLst>
                      <p:childTnLst>
                        <p:par>
                          <p:cTn id="884" fill="hold">
                            <p:stCondLst>
                              <p:cond delay="0"/>
                            </p:stCondLst>
                            <p:childTnLst>
                              <p:par>
                                <p:cTn id="8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8" fill="hold">
                      <p:stCondLst>
                        <p:cond delay="indefinite"/>
                      </p:stCondLst>
                      <p:childTnLst>
                        <p:par>
                          <p:cTn id="889" fill="hold">
                            <p:stCondLst>
                              <p:cond delay="0"/>
                            </p:stCondLst>
                            <p:childTnLst>
                              <p:par>
                                <p:cTn id="8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3" fill="hold">
                      <p:stCondLst>
                        <p:cond delay="indefinite"/>
                      </p:stCondLst>
                      <p:childTnLst>
                        <p:par>
                          <p:cTn id="894" fill="hold">
                            <p:stCondLst>
                              <p:cond delay="0"/>
                            </p:stCondLst>
                            <p:childTnLst>
                              <p:par>
                                <p:cTn id="8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8" fill="hold">
                      <p:stCondLst>
                        <p:cond delay="indefinite"/>
                      </p:stCondLst>
                      <p:childTnLst>
                        <p:par>
                          <p:cTn id="899" fill="hold">
                            <p:stCondLst>
                              <p:cond delay="0"/>
                            </p:stCondLst>
                            <p:childTnLst>
                              <p:par>
                                <p:cTn id="9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0" animBg="1"/>
      <p:bldP spid="181" grpId="1" animBg="1"/>
      <p:bldP spid="180" grpId="0" animBg="1"/>
      <p:bldP spid="180" grpId="1" animBg="1"/>
      <p:bldP spid="11" grpId="0" animBg="1"/>
      <p:bldP spid="11" grpId="1" animBg="1"/>
      <p:bldP spid="179" grpId="0" animBg="1"/>
      <p:bldP spid="179" grpId="1" animBg="1"/>
      <p:bldP spid="247" grpId="0" animBg="1"/>
      <p:bldP spid="247" grpId="1" animBg="1"/>
      <p:bldP spid="246" grpId="0" animBg="1"/>
      <p:bldP spid="246" grpId="1" animBg="1"/>
      <p:bldP spid="245" grpId="0" animBg="1"/>
      <p:bldP spid="245" grpId="1" animBg="1"/>
      <p:bldP spid="236" grpId="0" animBg="1"/>
      <p:bldP spid="236" grpId="1" animBg="1"/>
      <p:bldP spid="237" grpId="0" animBg="1"/>
      <p:bldP spid="237" grpId="1" animBg="1"/>
      <p:bldP spid="238" grpId="0" animBg="1"/>
      <p:bldP spid="238" grpId="1" animBg="1"/>
      <p:bldP spid="166" grpId="0" animBg="1"/>
      <p:bldP spid="166" grpId="1" animBg="1"/>
      <p:bldP spid="165" grpId="0" animBg="1"/>
      <p:bldP spid="165" grpId="1" animBg="1"/>
      <p:bldP spid="164" grpId="0" animBg="1"/>
      <p:bldP spid="164" grpId="1" animBg="1"/>
      <p:bldP spid="128" grpId="0" animBg="1"/>
      <p:bldP spid="140" grpId="0" animBg="1"/>
      <p:bldP spid="140" grpId="1" animBg="1"/>
      <p:bldP spid="136" grpId="0" animBg="1"/>
      <p:bldP spid="136" grpId="1" animBg="1"/>
      <p:bldP spid="138" grpId="0" animBg="1"/>
      <p:bldP spid="138" grpId="1" animBg="1"/>
      <p:bldP spid="7" grpId="0"/>
      <p:bldP spid="8" grpId="0"/>
      <p:bldP spid="34" grpId="0"/>
      <p:bldP spid="35" grpId="0"/>
      <p:bldP spid="36" grpId="0"/>
      <p:bldP spid="37" grpId="0"/>
      <p:bldP spid="38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30" grpId="0"/>
      <p:bldP spid="131" grpId="0"/>
      <p:bldP spid="132" grpId="0"/>
      <p:bldP spid="134" grpId="0"/>
      <p:bldP spid="135" grpId="0"/>
      <p:bldP spid="141" grpId="0"/>
      <p:bldP spid="124" grpId="0" animBg="1"/>
      <p:bldP spid="124" grpId="1" animBg="1"/>
      <p:bldP spid="139" grpId="0" animBg="1"/>
      <p:bldP spid="139" grpId="1" animBg="1"/>
      <p:bldP spid="137" grpId="0" animBg="1"/>
      <p:bldP spid="137" grpId="1" animBg="1"/>
      <p:bldP spid="2" grpId="0" build="p" bldLvl="2"/>
      <p:bldP spid="184" grpId="0"/>
      <p:bldP spid="185" grpId="0"/>
      <p:bldP spid="186" grpId="0"/>
      <p:bldP spid="187" grpId="0"/>
      <p:bldP spid="188" grpId="0"/>
      <p:bldP spid="189" grpId="0"/>
      <p:bldP spid="190" grpId="0"/>
      <p:bldP spid="204" grpId="0" animBg="1"/>
      <p:bldP spid="204" grpId="1" animBg="1"/>
      <p:bldP spid="205" grpId="0"/>
      <p:bldP spid="205" grpId="1"/>
      <p:bldP spid="206" grpId="0"/>
      <p:bldP spid="206" grpId="1"/>
      <p:bldP spid="211" grpId="0" animBg="1"/>
      <p:bldP spid="211" grpId="1" animBg="1"/>
      <p:bldP spid="213" grpId="0"/>
      <p:bldP spid="213" grpId="1"/>
      <p:bldP spid="214" grpId="0" animBg="1"/>
      <p:bldP spid="214" grpId="1" animBg="1"/>
      <p:bldP spid="218" grpId="0" animBg="1"/>
      <p:bldP spid="218" grpId="1" animBg="1"/>
      <p:bldP spid="220" grpId="0"/>
      <p:bldP spid="220" grpId="1"/>
      <p:bldP spid="228" grpId="0"/>
      <p:bldP spid="229" grpId="0"/>
      <p:bldP spid="230" grpId="0"/>
      <p:bldP spid="231" grpId="0"/>
      <p:bldP spid="3" grpId="0" animBg="1"/>
      <p:bldP spid="193" grpId="0"/>
      <p:bldP spid="194" grpId="0"/>
      <p:bldP spid="227" grpId="0"/>
      <p:bldP spid="232" grpId="0"/>
      <p:bldP spid="233" grpId="0"/>
      <p:bldP spid="239" grpId="0" animBg="1"/>
      <p:bldP spid="239" grpId="1" animBg="1"/>
      <p:bldP spid="240" grpId="0"/>
      <p:bldP spid="240" grpId="1"/>
      <p:bldP spid="241" grpId="0"/>
      <p:bldP spid="241" grpId="1"/>
      <p:bldP spid="242" grpId="0" animBg="1"/>
      <p:bldP spid="242" grpId="1" animBg="1"/>
      <p:bldP spid="243" grpId="0"/>
      <p:bldP spid="243" grpId="1"/>
      <p:bldP spid="244" grpId="0"/>
      <p:bldP spid="244" grpId="1"/>
      <p:bldP spid="200" grpId="0" animBg="1"/>
      <p:bldP spid="200" grpId="1" animBg="1"/>
      <p:bldP spid="207" grpId="0" animBg="1"/>
      <p:bldP spid="207" grpId="1" animBg="1"/>
      <p:bldP spid="182" grpId="0"/>
      <p:bldP spid="212" grpId="0"/>
      <p:bldP spid="219" grpId="0"/>
      <p:bldP spid="223" grpId="0"/>
      <p:bldP spid="224" grpId="0"/>
      <p:bldP spid="225" grpId="0"/>
      <p:bldP spid="2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/>
          <p:cNvSpPr/>
          <p:nvPr/>
        </p:nvSpPr>
        <p:spPr>
          <a:xfrm>
            <a:off x="669292" y="4519620"/>
            <a:ext cx="4998987" cy="32734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188" name="Rounded Rectangle 187"/>
          <p:cNvSpPr/>
          <p:nvPr/>
        </p:nvSpPr>
        <p:spPr>
          <a:xfrm>
            <a:off x="2540389" y="3426464"/>
            <a:ext cx="358609" cy="223133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87" name="Rounded Rectangle 186"/>
          <p:cNvSpPr/>
          <p:nvPr/>
        </p:nvSpPr>
        <p:spPr>
          <a:xfrm>
            <a:off x="1838491" y="3435285"/>
            <a:ext cx="192600" cy="223133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85" name="Rounded Rectangle 184"/>
          <p:cNvSpPr/>
          <p:nvPr/>
        </p:nvSpPr>
        <p:spPr>
          <a:xfrm>
            <a:off x="2278940" y="2154689"/>
            <a:ext cx="645351" cy="24544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82" name="Rounded Rectangle 181"/>
          <p:cNvSpPr/>
          <p:nvPr/>
        </p:nvSpPr>
        <p:spPr>
          <a:xfrm>
            <a:off x="1752177" y="974185"/>
            <a:ext cx="685054" cy="24544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75" name="Rounded Rectangular Callout 174"/>
          <p:cNvSpPr/>
          <p:nvPr/>
        </p:nvSpPr>
        <p:spPr>
          <a:xfrm>
            <a:off x="4113542" y="764748"/>
            <a:ext cx="4455492" cy="320049"/>
          </a:xfrm>
          <a:prstGeom prst="wedgeRoundRectCallout">
            <a:avLst>
              <a:gd name="adj1" fmla="val -13121"/>
              <a:gd name="adj2" fmla="val -47110"/>
              <a:gd name="adj3" fmla="val 16667"/>
            </a:avLst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ker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2" name="Rounded Rectangle 171"/>
          <p:cNvSpPr/>
          <p:nvPr/>
        </p:nvSpPr>
        <p:spPr>
          <a:xfrm>
            <a:off x="1667697" y="568136"/>
            <a:ext cx="2165550" cy="221146"/>
          </a:xfrm>
          <a:prstGeom prst="roundRect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93"/>
          <p:cNvSpPr>
            <a:spLocks noChangeArrowheads="1"/>
          </p:cNvSpPr>
          <p:nvPr/>
        </p:nvSpPr>
        <p:spPr bwMode="auto">
          <a:xfrm>
            <a:off x="506412" y="269675"/>
            <a:ext cx="703475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/>
            <a:r>
              <a:rPr lang="en-US" altLang="en-US" sz="1600" b="1" dirty="0">
                <a:solidFill>
                  <a:srgbClr val="0000FF"/>
                </a:solidFill>
                <a:latin typeface="Bookman Old Style" pitchFamily="18" charset="0"/>
              </a:rPr>
              <a:t>Q. A circle is inscribed in a </a:t>
            </a:r>
            <a:r>
              <a:rPr lang="en-US" altLang="en-US" sz="1600" b="1" dirty="0">
                <a:solidFill>
                  <a:srgbClr val="0000FF"/>
                </a:solidFill>
                <a:latin typeface="Symbol" pitchFamily="18" charset="2"/>
              </a:rPr>
              <a:t>D</a:t>
            </a:r>
            <a:r>
              <a:rPr lang="en-US" altLang="en-US" sz="1600" b="1" dirty="0">
                <a:solidFill>
                  <a:srgbClr val="0000FF"/>
                </a:solidFill>
                <a:latin typeface="Bookman Old Style" pitchFamily="18" charset="0"/>
              </a:rPr>
              <a:t>ABC having sides 8 cm, 10 cm and 12 </a:t>
            </a: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cm. Find </a:t>
            </a:r>
            <a:r>
              <a:rPr lang="en-US" altLang="en-US" sz="1600" b="1" dirty="0">
                <a:solidFill>
                  <a:srgbClr val="0000FF"/>
                </a:solidFill>
                <a:latin typeface="Bookman Old Style" pitchFamily="18" charset="0"/>
              </a:rPr>
              <a:t>AD, BE and CF.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7837" y="784225"/>
            <a:ext cx="5889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>
                <a:solidFill>
                  <a:srgbClr val="000000"/>
                </a:solidFill>
                <a:latin typeface="Bookman Old Style" pitchFamily="18" charset="0"/>
              </a:rPr>
              <a:t>Sol: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1708707" y="910879"/>
            <a:ext cx="533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i="1" dirty="0" smtClean="0">
                <a:solidFill>
                  <a:srgbClr val="000000"/>
                </a:solidFill>
                <a:latin typeface="Bookman Old Style" pitchFamily="18" charset="0"/>
              </a:rPr>
              <a:t>x</a:t>
            </a:r>
            <a:endParaRPr lang="en-IN" altLang="en-US" sz="1600" b="1" i="1" dirty="0">
              <a:solidFill>
                <a:srgbClr val="000000"/>
              </a:solidFill>
            </a:endParaRPr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1948479" y="910879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88" name="Rectangle 87"/>
          <p:cNvSpPr>
            <a:spLocks noChangeArrowheads="1"/>
          </p:cNvSpPr>
          <p:nvPr/>
        </p:nvSpPr>
        <p:spPr bwMode="auto">
          <a:xfrm>
            <a:off x="2188096" y="910879"/>
            <a:ext cx="533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i="1" dirty="0" smtClean="0">
                <a:solidFill>
                  <a:srgbClr val="000000"/>
                </a:solidFill>
                <a:latin typeface="Bookman Old Style" pitchFamily="18" charset="0"/>
              </a:rPr>
              <a:t>y</a:t>
            </a:r>
            <a:endParaRPr lang="en-IN" altLang="en-US" sz="1600" b="1" i="1" dirty="0">
              <a:solidFill>
                <a:srgbClr val="000000"/>
              </a:solidFill>
            </a:endParaRPr>
          </a:p>
        </p:txBody>
      </p:sp>
      <p:sp>
        <p:nvSpPr>
          <p:cNvPr id="89" name="Rectangle 88"/>
          <p:cNvSpPr>
            <a:spLocks noChangeArrowheads="1"/>
          </p:cNvSpPr>
          <p:nvPr/>
        </p:nvSpPr>
        <p:spPr bwMode="auto">
          <a:xfrm>
            <a:off x="2402313" y="910879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93" name="Rectangle 92"/>
          <p:cNvSpPr>
            <a:spLocks noChangeArrowheads="1"/>
          </p:cNvSpPr>
          <p:nvPr/>
        </p:nvSpPr>
        <p:spPr bwMode="auto">
          <a:xfrm>
            <a:off x="2596559" y="904943"/>
            <a:ext cx="533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i="1" dirty="0" smtClean="0">
                <a:solidFill>
                  <a:srgbClr val="000000"/>
                </a:solidFill>
                <a:latin typeface="Bookman Old Style" pitchFamily="18" charset="0"/>
              </a:rPr>
              <a:t>z</a:t>
            </a:r>
            <a:endParaRPr lang="en-IN" altLang="en-US" sz="1600" b="1" i="1" dirty="0">
              <a:solidFill>
                <a:srgbClr val="000000"/>
              </a:solidFill>
            </a:endParaRP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2810776" y="904943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95" name="Rectangle 94"/>
          <p:cNvSpPr>
            <a:spLocks noChangeArrowheads="1"/>
          </p:cNvSpPr>
          <p:nvPr/>
        </p:nvSpPr>
        <p:spPr bwMode="auto">
          <a:xfrm>
            <a:off x="3050393" y="904943"/>
            <a:ext cx="533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15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113" name="Rectangle 112"/>
          <p:cNvSpPr>
            <a:spLocks noChangeArrowheads="1"/>
          </p:cNvSpPr>
          <p:nvPr/>
        </p:nvSpPr>
        <p:spPr bwMode="auto">
          <a:xfrm>
            <a:off x="1986959" y="1212977"/>
            <a:ext cx="457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12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114" name="Rectangle 113"/>
          <p:cNvSpPr>
            <a:spLocks noChangeArrowheads="1"/>
          </p:cNvSpPr>
          <p:nvPr/>
        </p:nvSpPr>
        <p:spPr bwMode="auto">
          <a:xfrm>
            <a:off x="2320763" y="1212977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115" name="Rectangle 114"/>
          <p:cNvSpPr>
            <a:spLocks noChangeArrowheads="1"/>
          </p:cNvSpPr>
          <p:nvPr/>
        </p:nvSpPr>
        <p:spPr bwMode="auto">
          <a:xfrm>
            <a:off x="2549363" y="1212977"/>
            <a:ext cx="457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i="1" dirty="0" smtClean="0">
                <a:solidFill>
                  <a:srgbClr val="000000"/>
                </a:solidFill>
                <a:latin typeface="Bookman Old Style" pitchFamily="18" charset="0"/>
              </a:rPr>
              <a:t>z</a:t>
            </a:r>
            <a:endParaRPr lang="en-IN" altLang="en-US" sz="1600" b="1" i="1" dirty="0">
              <a:solidFill>
                <a:srgbClr val="000000"/>
              </a:solidFill>
            </a:endParaRPr>
          </a:p>
        </p:txBody>
      </p:sp>
      <p:sp>
        <p:nvSpPr>
          <p:cNvPr id="116" name="Rectangle 115"/>
          <p:cNvSpPr>
            <a:spLocks noChangeArrowheads="1"/>
          </p:cNvSpPr>
          <p:nvPr/>
        </p:nvSpPr>
        <p:spPr bwMode="auto">
          <a:xfrm>
            <a:off x="2805428" y="1212977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117" name="Rectangle 116"/>
          <p:cNvSpPr>
            <a:spLocks noChangeArrowheads="1"/>
          </p:cNvSpPr>
          <p:nvPr/>
        </p:nvSpPr>
        <p:spPr bwMode="auto">
          <a:xfrm>
            <a:off x="3020708" y="1212977"/>
            <a:ext cx="533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15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118" name="Rectangle 117"/>
          <p:cNvSpPr>
            <a:spLocks noChangeArrowheads="1"/>
          </p:cNvSpPr>
          <p:nvPr/>
        </p:nvSpPr>
        <p:spPr bwMode="auto">
          <a:xfrm>
            <a:off x="2547525" y="1480937"/>
            <a:ext cx="457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i="1" dirty="0" smtClean="0">
                <a:solidFill>
                  <a:srgbClr val="000000"/>
                </a:solidFill>
                <a:latin typeface="Bookman Old Style" pitchFamily="18" charset="0"/>
              </a:rPr>
              <a:t>z</a:t>
            </a:r>
            <a:endParaRPr lang="en-IN" altLang="en-US" sz="1600" b="1" i="1" dirty="0">
              <a:solidFill>
                <a:srgbClr val="000000"/>
              </a:solidFill>
            </a:endParaRPr>
          </a:p>
        </p:txBody>
      </p:sp>
      <p:sp>
        <p:nvSpPr>
          <p:cNvPr id="119" name="Rectangle 118"/>
          <p:cNvSpPr>
            <a:spLocks noChangeArrowheads="1"/>
          </p:cNvSpPr>
          <p:nvPr/>
        </p:nvSpPr>
        <p:spPr bwMode="auto">
          <a:xfrm>
            <a:off x="2803590" y="1480937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120" name="Rectangle 119"/>
          <p:cNvSpPr>
            <a:spLocks noChangeArrowheads="1"/>
          </p:cNvSpPr>
          <p:nvPr/>
        </p:nvSpPr>
        <p:spPr bwMode="auto">
          <a:xfrm>
            <a:off x="3018870" y="1480937"/>
            <a:ext cx="533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3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758433" y="2084588"/>
            <a:ext cx="1875086" cy="344490"/>
            <a:chOff x="1758433" y="2084588"/>
            <a:chExt cx="1875086" cy="344490"/>
          </a:xfrm>
        </p:grpSpPr>
        <p:sp>
          <p:nvSpPr>
            <p:cNvPr id="127" name="Rectangle 126"/>
            <p:cNvSpPr>
              <a:spLocks noChangeArrowheads="1"/>
            </p:cNvSpPr>
            <p:nvPr/>
          </p:nvSpPr>
          <p:spPr bwMode="auto">
            <a:xfrm>
              <a:off x="1998205" y="2090524"/>
              <a:ext cx="3810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+</a:t>
              </a:r>
              <a:endParaRPr lang="en-IN" alt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129" name="Rectangle 128"/>
            <p:cNvSpPr>
              <a:spLocks noChangeArrowheads="1"/>
            </p:cNvSpPr>
            <p:nvPr/>
          </p:nvSpPr>
          <p:spPr bwMode="auto">
            <a:xfrm>
              <a:off x="2452039" y="2090524"/>
              <a:ext cx="3810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+</a:t>
              </a:r>
              <a:endParaRPr lang="en-IN" alt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131" name="Rectangle 130"/>
            <p:cNvSpPr>
              <a:spLocks noChangeArrowheads="1"/>
            </p:cNvSpPr>
            <p:nvPr/>
          </p:nvSpPr>
          <p:spPr bwMode="auto">
            <a:xfrm>
              <a:off x="2860502" y="2084588"/>
              <a:ext cx="3810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=</a:t>
              </a:r>
              <a:endParaRPr lang="en-IN" altLang="en-US" sz="16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758433" y="2084588"/>
              <a:ext cx="1875086" cy="344490"/>
              <a:chOff x="1758433" y="2084588"/>
              <a:chExt cx="1875086" cy="344490"/>
            </a:xfrm>
          </p:grpSpPr>
          <p:sp>
            <p:nvSpPr>
              <p:cNvPr id="126" name="Rectangle 125"/>
              <p:cNvSpPr>
                <a:spLocks noChangeArrowheads="1"/>
              </p:cNvSpPr>
              <p:nvPr/>
            </p:nvSpPr>
            <p:spPr bwMode="auto">
              <a:xfrm>
                <a:off x="1758433" y="2090524"/>
                <a:ext cx="53340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en-US" sz="1600" b="1" i="1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x</a:t>
                </a:r>
                <a:endParaRPr lang="en-IN" altLang="en-US" sz="1600" b="1" i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8" name="Rectangle 127"/>
              <p:cNvSpPr>
                <a:spLocks noChangeArrowheads="1"/>
              </p:cNvSpPr>
              <p:nvPr/>
            </p:nvSpPr>
            <p:spPr bwMode="auto">
              <a:xfrm>
                <a:off x="2237822" y="2090524"/>
                <a:ext cx="53340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en-US" sz="1600" b="1" i="1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y</a:t>
                </a:r>
                <a:endParaRPr lang="en-IN" altLang="en-US" sz="1600" b="1" i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0" name="Rectangle 129"/>
              <p:cNvSpPr>
                <a:spLocks noChangeArrowheads="1"/>
              </p:cNvSpPr>
              <p:nvPr/>
            </p:nvSpPr>
            <p:spPr bwMode="auto">
              <a:xfrm>
                <a:off x="2646285" y="2084588"/>
                <a:ext cx="53340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en-US" sz="1600" b="1" i="1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z</a:t>
                </a:r>
                <a:endParaRPr lang="en-IN" altLang="en-US" sz="1600" b="1" i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Rectangle 131"/>
              <p:cNvSpPr>
                <a:spLocks noChangeArrowheads="1"/>
              </p:cNvSpPr>
              <p:nvPr/>
            </p:nvSpPr>
            <p:spPr bwMode="auto">
              <a:xfrm>
                <a:off x="3100119" y="2084588"/>
                <a:ext cx="53340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en-US" sz="1600" b="1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15</a:t>
                </a:r>
                <a:endParaRPr lang="en-IN" altLang="en-US" sz="1600" b="1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33" name="Rectangle 132"/>
          <p:cNvSpPr>
            <a:spLocks noChangeArrowheads="1"/>
          </p:cNvSpPr>
          <p:nvPr/>
        </p:nvSpPr>
        <p:spPr bwMode="auto">
          <a:xfrm>
            <a:off x="2112885" y="2422439"/>
            <a:ext cx="457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i="1" dirty="0" smtClean="0">
                <a:solidFill>
                  <a:srgbClr val="000000"/>
                </a:solidFill>
                <a:latin typeface="Bookman Old Style" pitchFamily="18" charset="0"/>
              </a:rPr>
              <a:t>x</a:t>
            </a:r>
            <a:endParaRPr lang="en-IN" altLang="en-US" sz="1600" b="1" i="1" dirty="0">
              <a:solidFill>
                <a:srgbClr val="000000"/>
              </a:solidFill>
            </a:endParaRPr>
          </a:p>
        </p:txBody>
      </p:sp>
      <p:sp>
        <p:nvSpPr>
          <p:cNvPr id="134" name="Rectangle 133"/>
          <p:cNvSpPr>
            <a:spLocks noChangeArrowheads="1"/>
          </p:cNvSpPr>
          <p:nvPr/>
        </p:nvSpPr>
        <p:spPr bwMode="auto">
          <a:xfrm>
            <a:off x="2354340" y="2422439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135" name="Rectangle 134"/>
          <p:cNvSpPr>
            <a:spLocks noChangeArrowheads="1"/>
          </p:cNvSpPr>
          <p:nvPr/>
        </p:nvSpPr>
        <p:spPr bwMode="auto">
          <a:xfrm>
            <a:off x="2599089" y="2422439"/>
            <a:ext cx="457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8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136" name="Rectangle 135"/>
          <p:cNvSpPr>
            <a:spLocks noChangeArrowheads="1"/>
          </p:cNvSpPr>
          <p:nvPr/>
        </p:nvSpPr>
        <p:spPr bwMode="auto">
          <a:xfrm>
            <a:off x="2855154" y="2422439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137" name="Rectangle 136"/>
          <p:cNvSpPr>
            <a:spLocks noChangeArrowheads="1"/>
          </p:cNvSpPr>
          <p:nvPr/>
        </p:nvSpPr>
        <p:spPr bwMode="auto">
          <a:xfrm>
            <a:off x="3070434" y="2422439"/>
            <a:ext cx="533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15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138" name="Rectangle 137"/>
          <p:cNvSpPr>
            <a:spLocks noChangeArrowheads="1"/>
          </p:cNvSpPr>
          <p:nvPr/>
        </p:nvSpPr>
        <p:spPr bwMode="auto">
          <a:xfrm>
            <a:off x="2597251" y="2664516"/>
            <a:ext cx="457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i="1" dirty="0" smtClean="0">
                <a:solidFill>
                  <a:srgbClr val="000000"/>
                </a:solidFill>
                <a:latin typeface="Bookman Old Style" pitchFamily="18" charset="0"/>
              </a:rPr>
              <a:t>x</a:t>
            </a:r>
            <a:endParaRPr lang="en-IN" altLang="en-US" sz="1600" b="1" i="1" dirty="0">
              <a:solidFill>
                <a:srgbClr val="000000"/>
              </a:solidFill>
            </a:endParaRPr>
          </a:p>
        </p:txBody>
      </p:sp>
      <p:sp>
        <p:nvSpPr>
          <p:cNvPr id="139" name="Rectangle 138"/>
          <p:cNvSpPr>
            <a:spLocks noChangeArrowheads="1"/>
          </p:cNvSpPr>
          <p:nvPr/>
        </p:nvSpPr>
        <p:spPr bwMode="auto">
          <a:xfrm>
            <a:off x="2853316" y="2664516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140" name="Rectangle 139"/>
          <p:cNvSpPr>
            <a:spLocks noChangeArrowheads="1"/>
          </p:cNvSpPr>
          <p:nvPr/>
        </p:nvSpPr>
        <p:spPr bwMode="auto">
          <a:xfrm>
            <a:off x="3068596" y="2664516"/>
            <a:ext cx="533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7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774654" y="3360255"/>
            <a:ext cx="1875086" cy="344490"/>
            <a:chOff x="1774654" y="3360255"/>
            <a:chExt cx="1875086" cy="344490"/>
          </a:xfrm>
        </p:grpSpPr>
        <p:sp>
          <p:nvSpPr>
            <p:cNvPr id="147" name="Rectangle 146"/>
            <p:cNvSpPr>
              <a:spLocks noChangeArrowheads="1"/>
            </p:cNvSpPr>
            <p:nvPr/>
          </p:nvSpPr>
          <p:spPr bwMode="auto">
            <a:xfrm>
              <a:off x="2014426" y="3366191"/>
              <a:ext cx="3810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+</a:t>
              </a:r>
              <a:endParaRPr lang="en-IN" alt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149" name="Rectangle 148"/>
            <p:cNvSpPr>
              <a:spLocks noChangeArrowheads="1"/>
            </p:cNvSpPr>
            <p:nvPr/>
          </p:nvSpPr>
          <p:spPr bwMode="auto">
            <a:xfrm>
              <a:off x="2468260" y="3366191"/>
              <a:ext cx="3810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+</a:t>
              </a:r>
              <a:endParaRPr lang="en-IN" alt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150" name="Rectangle 149"/>
            <p:cNvSpPr>
              <a:spLocks noChangeArrowheads="1"/>
            </p:cNvSpPr>
            <p:nvPr/>
          </p:nvSpPr>
          <p:spPr bwMode="auto">
            <a:xfrm>
              <a:off x="2662506" y="3360255"/>
              <a:ext cx="5334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 b="1" i="1" dirty="0" smtClean="0">
                  <a:solidFill>
                    <a:srgbClr val="000000"/>
                  </a:solidFill>
                  <a:latin typeface="Bookman Old Style" pitchFamily="18" charset="0"/>
                </a:rPr>
                <a:t>z</a:t>
              </a:r>
              <a:endParaRPr lang="en-IN" altLang="en-US" sz="1600" b="1" i="1" dirty="0">
                <a:solidFill>
                  <a:srgbClr val="000000"/>
                </a:solidFill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774654" y="3360255"/>
              <a:ext cx="1875086" cy="344490"/>
              <a:chOff x="1774654" y="3360255"/>
              <a:chExt cx="1875086" cy="344490"/>
            </a:xfrm>
          </p:grpSpPr>
          <p:sp>
            <p:nvSpPr>
              <p:cNvPr id="146" name="Rectangle 145"/>
              <p:cNvSpPr>
                <a:spLocks noChangeArrowheads="1"/>
              </p:cNvSpPr>
              <p:nvPr/>
            </p:nvSpPr>
            <p:spPr bwMode="auto">
              <a:xfrm>
                <a:off x="1774654" y="3366191"/>
                <a:ext cx="53340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en-US" sz="1600" b="1" i="1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x</a:t>
                </a:r>
                <a:endParaRPr lang="en-IN" altLang="en-US" sz="1600" b="1" i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8" name="Rectangle 147"/>
              <p:cNvSpPr>
                <a:spLocks noChangeArrowheads="1"/>
              </p:cNvSpPr>
              <p:nvPr/>
            </p:nvSpPr>
            <p:spPr bwMode="auto">
              <a:xfrm>
                <a:off x="2254043" y="3366191"/>
                <a:ext cx="53340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en-US" sz="1600" b="1" i="1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y</a:t>
                </a:r>
                <a:endParaRPr lang="en-IN" altLang="en-US" sz="1600" b="1" i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1" name="Rectangle 150"/>
              <p:cNvSpPr>
                <a:spLocks noChangeArrowheads="1"/>
              </p:cNvSpPr>
              <p:nvPr/>
            </p:nvSpPr>
            <p:spPr bwMode="auto">
              <a:xfrm>
                <a:off x="2876723" y="3360255"/>
                <a:ext cx="38100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en-US" sz="1600" b="1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=</a:t>
                </a:r>
                <a:endParaRPr lang="en-IN" altLang="en-US" sz="16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2" name="Rectangle 151"/>
              <p:cNvSpPr>
                <a:spLocks noChangeArrowheads="1"/>
              </p:cNvSpPr>
              <p:nvPr/>
            </p:nvSpPr>
            <p:spPr bwMode="auto">
              <a:xfrm>
                <a:off x="3116340" y="3360255"/>
                <a:ext cx="53340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en-US" sz="1600" b="1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15</a:t>
                </a:r>
                <a:endParaRPr lang="en-IN" altLang="en-US" sz="1600" b="1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53" name="Rectangle 152"/>
          <p:cNvSpPr>
            <a:spLocks noChangeArrowheads="1"/>
          </p:cNvSpPr>
          <p:nvPr/>
        </p:nvSpPr>
        <p:spPr bwMode="auto">
          <a:xfrm>
            <a:off x="2052906" y="3668289"/>
            <a:ext cx="457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i="1" dirty="0" smtClean="0">
                <a:solidFill>
                  <a:srgbClr val="000000"/>
                </a:solidFill>
                <a:latin typeface="Bookman Old Style" pitchFamily="18" charset="0"/>
              </a:rPr>
              <a:t>y</a:t>
            </a:r>
            <a:endParaRPr lang="en-IN" altLang="en-US" sz="1600" b="1" i="1" dirty="0">
              <a:solidFill>
                <a:srgbClr val="000000"/>
              </a:solidFill>
            </a:endParaRPr>
          </a:p>
        </p:txBody>
      </p:sp>
      <p:sp>
        <p:nvSpPr>
          <p:cNvPr id="154" name="Rectangle 153"/>
          <p:cNvSpPr>
            <a:spLocks noChangeArrowheads="1"/>
          </p:cNvSpPr>
          <p:nvPr/>
        </p:nvSpPr>
        <p:spPr bwMode="auto">
          <a:xfrm>
            <a:off x="2278140" y="3668289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155" name="Rectangle 154"/>
          <p:cNvSpPr>
            <a:spLocks noChangeArrowheads="1"/>
          </p:cNvSpPr>
          <p:nvPr/>
        </p:nvSpPr>
        <p:spPr bwMode="auto">
          <a:xfrm>
            <a:off x="2506740" y="3668289"/>
            <a:ext cx="457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10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156" name="Rectangle 155"/>
          <p:cNvSpPr>
            <a:spLocks noChangeArrowheads="1"/>
          </p:cNvSpPr>
          <p:nvPr/>
        </p:nvSpPr>
        <p:spPr bwMode="auto">
          <a:xfrm>
            <a:off x="2871375" y="3668289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157" name="Rectangle 156"/>
          <p:cNvSpPr>
            <a:spLocks noChangeArrowheads="1"/>
          </p:cNvSpPr>
          <p:nvPr/>
        </p:nvSpPr>
        <p:spPr bwMode="auto">
          <a:xfrm>
            <a:off x="3086655" y="3668289"/>
            <a:ext cx="533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15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158" name="Rectangle 157"/>
          <p:cNvSpPr>
            <a:spLocks noChangeArrowheads="1"/>
          </p:cNvSpPr>
          <p:nvPr/>
        </p:nvSpPr>
        <p:spPr bwMode="auto">
          <a:xfrm>
            <a:off x="2613472" y="3936249"/>
            <a:ext cx="457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i="1" dirty="0" smtClean="0">
                <a:solidFill>
                  <a:srgbClr val="000000"/>
                </a:solidFill>
                <a:latin typeface="Bookman Old Style" pitchFamily="18" charset="0"/>
              </a:rPr>
              <a:t>y</a:t>
            </a:r>
            <a:endParaRPr lang="en-IN" altLang="en-US" sz="1600" b="1" i="1" dirty="0">
              <a:solidFill>
                <a:srgbClr val="000000"/>
              </a:solidFill>
            </a:endParaRPr>
          </a:p>
        </p:txBody>
      </p:sp>
      <p:sp>
        <p:nvSpPr>
          <p:cNvPr id="159" name="Rectangle 158"/>
          <p:cNvSpPr>
            <a:spLocks noChangeArrowheads="1"/>
          </p:cNvSpPr>
          <p:nvPr/>
        </p:nvSpPr>
        <p:spPr bwMode="auto">
          <a:xfrm>
            <a:off x="2869537" y="3936249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160" name="Rectangle 159"/>
          <p:cNvSpPr>
            <a:spLocks noChangeArrowheads="1"/>
          </p:cNvSpPr>
          <p:nvPr/>
        </p:nvSpPr>
        <p:spPr bwMode="auto">
          <a:xfrm>
            <a:off x="3084817" y="3936249"/>
            <a:ext cx="533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5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161" name="Rectangle 160"/>
          <p:cNvSpPr>
            <a:spLocks noChangeArrowheads="1"/>
          </p:cNvSpPr>
          <p:nvPr/>
        </p:nvSpPr>
        <p:spPr bwMode="auto">
          <a:xfrm>
            <a:off x="685800" y="4519196"/>
            <a:ext cx="50676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Hence, AD = 7 cm, BE = 5 cm and CF = 3 cm.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25094" y="873434"/>
            <a:ext cx="3514890" cy="2777220"/>
            <a:chOff x="5125094" y="873434"/>
            <a:chExt cx="3514890" cy="2777220"/>
          </a:xfrm>
        </p:grpSpPr>
        <p:grpSp>
          <p:nvGrpSpPr>
            <p:cNvPr id="67" name="Group 66"/>
            <p:cNvGrpSpPr/>
            <p:nvPr/>
          </p:nvGrpSpPr>
          <p:grpSpPr>
            <a:xfrm>
              <a:off x="5125094" y="1115656"/>
              <a:ext cx="3514890" cy="2311117"/>
              <a:chOff x="5125094" y="1115656"/>
              <a:chExt cx="3514890" cy="2311117"/>
            </a:xfrm>
          </p:grpSpPr>
          <p:sp>
            <p:nvSpPr>
              <p:cNvPr id="68" name="Isosceles Triangle 67"/>
              <p:cNvSpPr/>
              <p:nvPr/>
            </p:nvSpPr>
            <p:spPr bwMode="auto">
              <a:xfrm>
                <a:off x="5257800" y="1393178"/>
                <a:ext cx="3124200" cy="1711972"/>
              </a:xfrm>
              <a:prstGeom prst="triangl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Oval 68"/>
              <p:cNvSpPr/>
              <p:nvPr/>
            </p:nvSpPr>
            <p:spPr bwMode="auto">
              <a:xfrm>
                <a:off x="6125479" y="1739657"/>
                <a:ext cx="1388843" cy="136299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Rectangle 69"/>
              <p:cNvSpPr>
                <a:spLocks noChangeArrowheads="1"/>
              </p:cNvSpPr>
              <p:nvPr/>
            </p:nvSpPr>
            <p:spPr bwMode="auto">
              <a:xfrm>
                <a:off x="5125094" y="3062583"/>
                <a:ext cx="4572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en-US" sz="1600" b="1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A</a:t>
                </a:r>
                <a:endParaRPr lang="en-IN" altLang="en-US" sz="16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Rectangle 70"/>
              <p:cNvSpPr>
                <a:spLocks noChangeArrowheads="1"/>
              </p:cNvSpPr>
              <p:nvPr/>
            </p:nvSpPr>
            <p:spPr bwMode="auto">
              <a:xfrm>
                <a:off x="8182784" y="3088219"/>
                <a:ext cx="4572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en-US" sz="1600" b="1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B</a:t>
                </a:r>
                <a:endParaRPr lang="en-IN" altLang="en-US" sz="16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Rectangle 71"/>
              <p:cNvSpPr>
                <a:spLocks noChangeArrowheads="1"/>
              </p:cNvSpPr>
              <p:nvPr/>
            </p:nvSpPr>
            <p:spPr bwMode="auto">
              <a:xfrm>
                <a:off x="6591300" y="3080847"/>
                <a:ext cx="4572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en-US" sz="1600" b="1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D</a:t>
                </a:r>
                <a:endParaRPr lang="en-IN" altLang="en-US" sz="16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3" name="Rectangle 72"/>
              <p:cNvSpPr>
                <a:spLocks noChangeArrowheads="1"/>
              </p:cNvSpPr>
              <p:nvPr/>
            </p:nvSpPr>
            <p:spPr bwMode="auto">
              <a:xfrm>
                <a:off x="6019800" y="1785532"/>
                <a:ext cx="4572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en-US" sz="1600" b="1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F</a:t>
                </a:r>
                <a:endParaRPr lang="en-IN" altLang="en-US" sz="16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Rectangle 73"/>
              <p:cNvSpPr>
                <a:spLocks noChangeArrowheads="1"/>
              </p:cNvSpPr>
              <p:nvPr/>
            </p:nvSpPr>
            <p:spPr bwMode="auto">
              <a:xfrm>
                <a:off x="7234816" y="1673836"/>
                <a:ext cx="4572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en-US" sz="1600" b="1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E</a:t>
                </a:r>
                <a:endParaRPr lang="en-IN" altLang="en-US" sz="16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5" name="Rectangle 74"/>
              <p:cNvSpPr>
                <a:spLocks noChangeArrowheads="1"/>
              </p:cNvSpPr>
              <p:nvPr/>
            </p:nvSpPr>
            <p:spPr bwMode="auto">
              <a:xfrm>
                <a:off x="6664987" y="1115656"/>
                <a:ext cx="4572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en-US" sz="1600" b="1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C</a:t>
                </a:r>
                <a:endParaRPr lang="en-IN" altLang="en-US" sz="16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6" name="Oval 75"/>
              <p:cNvSpPr/>
              <p:nvPr/>
            </p:nvSpPr>
            <p:spPr bwMode="auto">
              <a:xfrm>
                <a:off x="6797040" y="2406598"/>
                <a:ext cx="45720" cy="4572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5247186" y="3312100"/>
              <a:ext cx="3168135" cy="338554"/>
              <a:chOff x="5899951" y="3698697"/>
              <a:chExt cx="2380270" cy="338554"/>
            </a:xfrm>
          </p:grpSpPr>
          <p:cxnSp>
            <p:nvCxnSpPr>
              <p:cNvPr id="96" name="Straight Arrow Connector 95"/>
              <p:cNvCxnSpPr/>
              <p:nvPr/>
            </p:nvCxnSpPr>
            <p:spPr>
              <a:xfrm flipH="1">
                <a:off x="5899951" y="3867974"/>
                <a:ext cx="93429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/>
              <p:nvPr/>
            </p:nvCxnSpPr>
            <p:spPr>
              <a:xfrm>
                <a:off x="7345930" y="3867974"/>
                <a:ext cx="93429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Rectangle 97"/>
              <p:cNvSpPr>
                <a:spLocks noChangeArrowheads="1"/>
              </p:cNvSpPr>
              <p:nvPr/>
            </p:nvSpPr>
            <p:spPr bwMode="auto">
              <a:xfrm>
                <a:off x="6812006" y="3698697"/>
                <a:ext cx="5937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en-US" sz="1600" b="1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12cm</a:t>
                </a:r>
                <a:endParaRPr lang="en-IN" altLang="en-US" sz="1600" b="1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7409448" y="873434"/>
              <a:ext cx="790256" cy="2297459"/>
              <a:chOff x="7409448" y="873434"/>
              <a:chExt cx="790256" cy="2297459"/>
            </a:xfrm>
          </p:grpSpPr>
          <p:grpSp>
            <p:nvGrpSpPr>
              <p:cNvPr id="104" name="Group 103"/>
              <p:cNvGrpSpPr/>
              <p:nvPr/>
            </p:nvGrpSpPr>
            <p:grpSpPr>
              <a:xfrm rot="13639086">
                <a:off x="6696076" y="2004462"/>
                <a:ext cx="2297459" cy="35404"/>
                <a:chOff x="6104798" y="3867110"/>
                <a:chExt cx="1726115" cy="35404"/>
              </a:xfrm>
            </p:grpSpPr>
            <p:cxnSp>
              <p:nvCxnSpPr>
                <p:cNvPr id="106" name="Straight Arrow Connector 105"/>
                <p:cNvCxnSpPr/>
                <p:nvPr/>
              </p:nvCxnSpPr>
              <p:spPr>
                <a:xfrm flipH="1">
                  <a:off x="6104798" y="3867110"/>
                  <a:ext cx="749434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Arrow Connector 106"/>
                <p:cNvCxnSpPr/>
                <p:nvPr/>
              </p:nvCxnSpPr>
              <p:spPr>
                <a:xfrm>
                  <a:off x="7351475" y="3902514"/>
                  <a:ext cx="479438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5" name="Rectangle 104"/>
              <p:cNvSpPr>
                <a:spLocks noChangeArrowheads="1"/>
              </p:cNvSpPr>
              <p:nvPr/>
            </p:nvSpPr>
            <p:spPr bwMode="auto">
              <a:xfrm rot="2633797">
                <a:off x="7409448" y="1776019"/>
                <a:ext cx="79025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en-US" sz="1600" b="1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8cm</a:t>
                </a:r>
                <a:endParaRPr lang="en-IN" altLang="en-US" sz="1600" b="1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76" name="Rectangle 175"/>
          <p:cNvSpPr>
            <a:spLocks noChangeArrowheads="1"/>
          </p:cNvSpPr>
          <p:nvPr/>
        </p:nvSpPr>
        <p:spPr bwMode="auto">
          <a:xfrm>
            <a:off x="5443148" y="2251878"/>
            <a:ext cx="457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i="1" dirty="0" smtClean="0">
                <a:solidFill>
                  <a:srgbClr val="000000"/>
                </a:solidFill>
                <a:latin typeface="Bookman Old Style" pitchFamily="18" charset="0"/>
              </a:rPr>
              <a:t>x</a:t>
            </a:r>
            <a:endParaRPr lang="en-IN" altLang="en-US" sz="1600" b="1" i="1" dirty="0">
              <a:solidFill>
                <a:srgbClr val="000000"/>
              </a:solidFill>
            </a:endParaRPr>
          </a:p>
        </p:txBody>
      </p:sp>
      <p:sp>
        <p:nvSpPr>
          <p:cNvPr id="177" name="Rectangle 176"/>
          <p:cNvSpPr>
            <a:spLocks noChangeArrowheads="1"/>
          </p:cNvSpPr>
          <p:nvPr/>
        </p:nvSpPr>
        <p:spPr bwMode="auto">
          <a:xfrm>
            <a:off x="5668279" y="3078594"/>
            <a:ext cx="457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i="1" dirty="0" smtClean="0">
                <a:solidFill>
                  <a:srgbClr val="000000"/>
                </a:solidFill>
                <a:latin typeface="Bookman Old Style" pitchFamily="18" charset="0"/>
              </a:rPr>
              <a:t>x</a:t>
            </a:r>
            <a:endParaRPr lang="en-IN" altLang="en-US" sz="1600" b="1" i="1" dirty="0">
              <a:solidFill>
                <a:srgbClr val="000000"/>
              </a:solidFill>
            </a:endParaRPr>
          </a:p>
        </p:txBody>
      </p:sp>
      <p:sp>
        <p:nvSpPr>
          <p:cNvPr id="178" name="Rectangle 177"/>
          <p:cNvSpPr>
            <a:spLocks noChangeArrowheads="1"/>
          </p:cNvSpPr>
          <p:nvPr/>
        </p:nvSpPr>
        <p:spPr bwMode="auto">
          <a:xfrm>
            <a:off x="7463416" y="3105858"/>
            <a:ext cx="457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i="1" dirty="0" smtClean="0">
                <a:solidFill>
                  <a:srgbClr val="000000"/>
                </a:solidFill>
                <a:latin typeface="Bookman Old Style" pitchFamily="18" charset="0"/>
              </a:rPr>
              <a:t>y</a:t>
            </a:r>
            <a:endParaRPr lang="en-IN" altLang="en-US" sz="1600" b="1" i="1" dirty="0">
              <a:solidFill>
                <a:srgbClr val="000000"/>
              </a:solidFill>
            </a:endParaRPr>
          </a:p>
        </p:txBody>
      </p:sp>
      <p:sp>
        <p:nvSpPr>
          <p:cNvPr id="179" name="Rectangle 178"/>
          <p:cNvSpPr>
            <a:spLocks noChangeArrowheads="1"/>
          </p:cNvSpPr>
          <p:nvPr/>
        </p:nvSpPr>
        <p:spPr bwMode="auto">
          <a:xfrm>
            <a:off x="6248400" y="1393178"/>
            <a:ext cx="457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i="1" dirty="0" smtClean="0">
                <a:solidFill>
                  <a:srgbClr val="000000"/>
                </a:solidFill>
                <a:latin typeface="Bookman Old Style" pitchFamily="18" charset="0"/>
              </a:rPr>
              <a:t>z</a:t>
            </a:r>
            <a:endParaRPr lang="en-IN" altLang="en-US" sz="1600" b="1" i="1" dirty="0">
              <a:solidFill>
                <a:srgbClr val="000000"/>
              </a:solidFill>
            </a:endParaRPr>
          </a:p>
        </p:txBody>
      </p:sp>
      <p:sp>
        <p:nvSpPr>
          <p:cNvPr id="180" name="Rectangle 179"/>
          <p:cNvSpPr>
            <a:spLocks noChangeArrowheads="1"/>
          </p:cNvSpPr>
          <p:nvPr/>
        </p:nvSpPr>
        <p:spPr bwMode="auto">
          <a:xfrm>
            <a:off x="7006216" y="1360244"/>
            <a:ext cx="457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i="1" dirty="0" smtClean="0">
                <a:solidFill>
                  <a:srgbClr val="000000"/>
                </a:solidFill>
                <a:latin typeface="Bookman Old Style" pitchFamily="18" charset="0"/>
              </a:rPr>
              <a:t>z</a:t>
            </a:r>
            <a:endParaRPr lang="en-IN" altLang="en-US" sz="1600" b="1" i="1" dirty="0">
              <a:solidFill>
                <a:srgbClr val="000000"/>
              </a:solidFill>
            </a:endParaRPr>
          </a:p>
        </p:txBody>
      </p:sp>
      <p:sp>
        <p:nvSpPr>
          <p:cNvPr id="181" name="Rectangle 180"/>
          <p:cNvSpPr>
            <a:spLocks noChangeArrowheads="1"/>
          </p:cNvSpPr>
          <p:nvPr/>
        </p:nvSpPr>
        <p:spPr bwMode="auto">
          <a:xfrm>
            <a:off x="7754075" y="2156996"/>
            <a:ext cx="457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i="1" dirty="0" smtClean="0">
                <a:solidFill>
                  <a:srgbClr val="000000"/>
                </a:solidFill>
                <a:latin typeface="Bookman Old Style" pitchFamily="18" charset="0"/>
              </a:rPr>
              <a:t>y</a:t>
            </a:r>
            <a:endParaRPr lang="en-IN" altLang="en-US" sz="1600" b="1" i="1" dirty="0">
              <a:solidFill>
                <a:srgbClr val="000000"/>
              </a:solidFill>
            </a:endParaRPr>
          </a:p>
        </p:txBody>
      </p:sp>
      <p:sp>
        <p:nvSpPr>
          <p:cNvPr id="183" name="Rounded Rectangle 182"/>
          <p:cNvSpPr/>
          <p:nvPr/>
        </p:nvSpPr>
        <p:spPr>
          <a:xfrm>
            <a:off x="4137301" y="804774"/>
            <a:ext cx="1238010" cy="24544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184" name="Rectangle 183"/>
          <p:cNvSpPr>
            <a:spLocks noChangeArrowheads="1"/>
          </p:cNvSpPr>
          <p:nvPr/>
        </p:nvSpPr>
        <p:spPr bwMode="auto">
          <a:xfrm>
            <a:off x="3429000" y="260920"/>
            <a:ext cx="457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IN" altLang="en-US" sz="2800" b="1" dirty="0" smtClean="0">
                <a:solidFill>
                  <a:srgbClr val="FF0000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</a:rPr>
              <a:t> </a:t>
            </a:r>
            <a:endParaRPr lang="en-IN" altLang="en-US" sz="2800" b="1" dirty="0">
              <a:solidFill>
                <a:srgbClr val="FF0000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186" name="Rounded Rectangle 185"/>
          <p:cNvSpPr/>
          <p:nvPr/>
        </p:nvSpPr>
        <p:spPr>
          <a:xfrm>
            <a:off x="5523840" y="815283"/>
            <a:ext cx="1211001" cy="235915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7236434" y="795244"/>
            <a:ext cx="1229750" cy="24451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prstClr val="black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74952" y="743196"/>
            <a:ext cx="4542274" cy="320077"/>
            <a:chOff x="739812" y="2808598"/>
            <a:chExt cx="4542274" cy="320077"/>
          </a:xfrm>
        </p:grpSpPr>
        <p:sp>
          <p:nvSpPr>
            <p:cNvPr id="108" name="Rectangle 107"/>
            <p:cNvSpPr>
              <a:spLocks noChangeArrowheads="1"/>
            </p:cNvSpPr>
            <p:nvPr/>
          </p:nvSpPr>
          <p:spPr bwMode="auto">
            <a:xfrm>
              <a:off x="739812" y="2820898"/>
              <a:ext cx="5334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400" b="1" i="1" dirty="0" smtClean="0">
                  <a:solidFill>
                    <a:srgbClr val="000000"/>
                  </a:solidFill>
                  <a:latin typeface="Bookman Old Style" pitchFamily="18" charset="0"/>
                </a:rPr>
                <a:t>x</a:t>
              </a:r>
              <a:endParaRPr lang="en-IN" altLang="en-US" sz="1400" b="1" i="1" dirty="0">
                <a:solidFill>
                  <a:srgbClr val="000000"/>
                </a:solidFill>
              </a:endParaRPr>
            </a:p>
          </p:txBody>
        </p:sp>
        <p:sp>
          <p:nvSpPr>
            <p:cNvPr id="109" name="Rectangle 108"/>
            <p:cNvSpPr>
              <a:spLocks noChangeArrowheads="1"/>
            </p:cNvSpPr>
            <p:nvPr/>
          </p:nvSpPr>
          <p:spPr bwMode="auto">
            <a:xfrm>
              <a:off x="979584" y="2820898"/>
              <a:ext cx="3810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400" b="1" dirty="0" smtClean="0">
                  <a:solidFill>
                    <a:srgbClr val="000000"/>
                  </a:solidFill>
                  <a:latin typeface="Bookman Old Style" pitchFamily="18" charset="0"/>
                </a:rPr>
                <a:t>+</a:t>
              </a:r>
              <a:endParaRPr lang="en-IN" alt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110" name="Rectangle 109"/>
            <p:cNvSpPr>
              <a:spLocks noChangeArrowheads="1"/>
            </p:cNvSpPr>
            <p:nvPr/>
          </p:nvSpPr>
          <p:spPr bwMode="auto">
            <a:xfrm>
              <a:off x="1219201" y="2820898"/>
              <a:ext cx="5334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400" b="1" i="1" dirty="0" smtClean="0">
                  <a:solidFill>
                    <a:srgbClr val="000000"/>
                  </a:solidFill>
                  <a:latin typeface="Bookman Old Style" pitchFamily="18" charset="0"/>
                </a:rPr>
                <a:t>y</a:t>
              </a:r>
              <a:endParaRPr lang="en-IN" altLang="en-US" sz="1400" b="1" i="1" dirty="0">
                <a:solidFill>
                  <a:srgbClr val="000000"/>
                </a:solidFill>
              </a:endParaRPr>
            </a:p>
          </p:txBody>
        </p:sp>
        <p:sp>
          <p:nvSpPr>
            <p:cNvPr id="111" name="Rectangle 110"/>
            <p:cNvSpPr>
              <a:spLocks noChangeArrowheads="1"/>
            </p:cNvSpPr>
            <p:nvPr/>
          </p:nvSpPr>
          <p:spPr bwMode="auto">
            <a:xfrm>
              <a:off x="1433418" y="2820898"/>
              <a:ext cx="3810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400" b="1" dirty="0" smtClean="0">
                  <a:solidFill>
                    <a:srgbClr val="000000"/>
                  </a:solidFill>
                  <a:latin typeface="Bookman Old Style" pitchFamily="18" charset="0"/>
                </a:rPr>
                <a:t>=</a:t>
              </a:r>
              <a:endParaRPr lang="en-IN" alt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112" name="Rectangle 111"/>
            <p:cNvSpPr>
              <a:spLocks noChangeArrowheads="1"/>
            </p:cNvSpPr>
            <p:nvPr/>
          </p:nvSpPr>
          <p:spPr bwMode="auto">
            <a:xfrm>
              <a:off x="1673035" y="2820898"/>
              <a:ext cx="5334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400" b="1" dirty="0" smtClean="0">
                  <a:solidFill>
                    <a:srgbClr val="000000"/>
                  </a:solidFill>
                  <a:latin typeface="Bookman Old Style" pitchFamily="18" charset="0"/>
                </a:rPr>
                <a:t>12,</a:t>
              </a:r>
              <a:endParaRPr lang="en-IN" alt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162" name="Rectangle 161"/>
            <p:cNvSpPr>
              <a:spLocks noChangeArrowheads="1"/>
            </p:cNvSpPr>
            <p:nvPr/>
          </p:nvSpPr>
          <p:spPr bwMode="auto">
            <a:xfrm>
              <a:off x="2151579" y="2820898"/>
              <a:ext cx="5334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400" b="1" i="1" dirty="0" smtClean="0">
                  <a:solidFill>
                    <a:srgbClr val="000000"/>
                  </a:solidFill>
                  <a:latin typeface="Bookman Old Style" pitchFamily="18" charset="0"/>
                </a:rPr>
                <a:t>y</a:t>
              </a:r>
              <a:endParaRPr lang="en-IN" altLang="en-US" sz="1400" b="1" i="1" dirty="0">
                <a:solidFill>
                  <a:srgbClr val="000000"/>
                </a:solidFill>
              </a:endParaRPr>
            </a:p>
          </p:txBody>
        </p:sp>
        <p:sp>
          <p:nvSpPr>
            <p:cNvPr id="163" name="Rectangle 162"/>
            <p:cNvSpPr>
              <a:spLocks noChangeArrowheads="1"/>
            </p:cNvSpPr>
            <p:nvPr/>
          </p:nvSpPr>
          <p:spPr bwMode="auto">
            <a:xfrm>
              <a:off x="2391351" y="2820898"/>
              <a:ext cx="3810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400" b="1" dirty="0" smtClean="0">
                  <a:solidFill>
                    <a:srgbClr val="000000"/>
                  </a:solidFill>
                  <a:latin typeface="Bookman Old Style" pitchFamily="18" charset="0"/>
                </a:rPr>
                <a:t>+</a:t>
              </a:r>
              <a:endParaRPr lang="en-IN" alt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164" name="Rectangle 163"/>
            <p:cNvSpPr>
              <a:spLocks noChangeArrowheads="1"/>
            </p:cNvSpPr>
            <p:nvPr/>
          </p:nvSpPr>
          <p:spPr bwMode="auto">
            <a:xfrm>
              <a:off x="2630968" y="2820898"/>
              <a:ext cx="5334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400" b="1" i="1" dirty="0" smtClean="0">
                  <a:solidFill>
                    <a:srgbClr val="000000"/>
                  </a:solidFill>
                  <a:latin typeface="Bookman Old Style" pitchFamily="18" charset="0"/>
                </a:rPr>
                <a:t>z</a:t>
              </a:r>
              <a:endParaRPr lang="en-IN" altLang="en-US" sz="1400" b="1" i="1" dirty="0">
                <a:solidFill>
                  <a:srgbClr val="000000"/>
                </a:solidFill>
              </a:endParaRPr>
            </a:p>
          </p:txBody>
        </p:sp>
        <p:sp>
          <p:nvSpPr>
            <p:cNvPr id="165" name="Rectangle 164"/>
            <p:cNvSpPr>
              <a:spLocks noChangeArrowheads="1"/>
            </p:cNvSpPr>
            <p:nvPr/>
          </p:nvSpPr>
          <p:spPr bwMode="auto">
            <a:xfrm>
              <a:off x="2845185" y="2820898"/>
              <a:ext cx="3810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400" b="1" dirty="0" smtClean="0">
                  <a:solidFill>
                    <a:srgbClr val="000000"/>
                  </a:solidFill>
                  <a:latin typeface="Bookman Old Style" pitchFamily="18" charset="0"/>
                </a:rPr>
                <a:t>=</a:t>
              </a:r>
              <a:endParaRPr lang="en-IN" alt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166" name="Rectangle 165"/>
            <p:cNvSpPr>
              <a:spLocks noChangeArrowheads="1"/>
            </p:cNvSpPr>
            <p:nvPr/>
          </p:nvSpPr>
          <p:spPr bwMode="auto">
            <a:xfrm>
              <a:off x="3084802" y="2820898"/>
              <a:ext cx="5334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400" b="1" dirty="0" smtClean="0">
                  <a:solidFill>
                    <a:srgbClr val="000000"/>
                  </a:solidFill>
                  <a:latin typeface="Bookman Old Style" pitchFamily="18" charset="0"/>
                </a:rPr>
                <a:t>8,</a:t>
              </a:r>
              <a:endParaRPr lang="en-IN" alt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167" name="Rectangle 166"/>
            <p:cNvSpPr>
              <a:spLocks noChangeArrowheads="1"/>
            </p:cNvSpPr>
            <p:nvPr/>
          </p:nvSpPr>
          <p:spPr bwMode="auto">
            <a:xfrm>
              <a:off x="3398280" y="2808598"/>
              <a:ext cx="85455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400" b="1" dirty="0" smtClean="0">
                  <a:solidFill>
                    <a:srgbClr val="000000"/>
                  </a:solidFill>
                  <a:latin typeface="Bookman Old Style" pitchFamily="18" charset="0"/>
                </a:rPr>
                <a:t>and  </a:t>
              </a:r>
              <a:r>
                <a:rPr lang="en-US" altLang="en-US" sz="1400" b="1" i="1" dirty="0" smtClean="0">
                  <a:solidFill>
                    <a:srgbClr val="000000"/>
                  </a:solidFill>
                  <a:latin typeface="Bookman Old Style" pitchFamily="18" charset="0"/>
                </a:rPr>
                <a:t>z</a:t>
              </a:r>
              <a:endParaRPr lang="en-IN" altLang="en-US" sz="1400" b="1" i="1" dirty="0">
                <a:solidFill>
                  <a:srgbClr val="000000"/>
                </a:solidFill>
              </a:endParaRPr>
            </a:p>
          </p:txBody>
        </p:sp>
        <p:sp>
          <p:nvSpPr>
            <p:cNvPr id="168" name="Rectangle 167"/>
            <p:cNvSpPr>
              <a:spLocks noChangeArrowheads="1"/>
            </p:cNvSpPr>
            <p:nvPr/>
          </p:nvSpPr>
          <p:spPr bwMode="auto">
            <a:xfrm>
              <a:off x="4065745" y="2820898"/>
              <a:ext cx="3810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400" b="1" dirty="0" smtClean="0">
                  <a:solidFill>
                    <a:srgbClr val="000000"/>
                  </a:solidFill>
                  <a:latin typeface="Bookman Old Style" pitchFamily="18" charset="0"/>
                </a:rPr>
                <a:t>+</a:t>
              </a:r>
              <a:endParaRPr lang="en-IN" alt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169" name="Rectangle 168"/>
            <p:cNvSpPr>
              <a:spLocks noChangeArrowheads="1"/>
            </p:cNvSpPr>
            <p:nvPr/>
          </p:nvSpPr>
          <p:spPr bwMode="auto">
            <a:xfrm>
              <a:off x="4316333" y="2820898"/>
              <a:ext cx="36431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400" b="1" i="1" dirty="0" smtClean="0">
                  <a:solidFill>
                    <a:srgbClr val="000000"/>
                  </a:solidFill>
                  <a:latin typeface="Bookman Old Style" pitchFamily="18" charset="0"/>
                </a:rPr>
                <a:t>x</a:t>
              </a:r>
              <a:endParaRPr lang="en-IN" altLang="en-US" sz="1400" b="1" i="1" dirty="0">
                <a:solidFill>
                  <a:srgbClr val="000000"/>
                </a:solidFill>
              </a:endParaRPr>
            </a:p>
          </p:txBody>
        </p:sp>
        <p:sp>
          <p:nvSpPr>
            <p:cNvPr id="170" name="Rectangle 169"/>
            <p:cNvSpPr>
              <a:spLocks noChangeArrowheads="1"/>
            </p:cNvSpPr>
            <p:nvPr/>
          </p:nvSpPr>
          <p:spPr bwMode="auto">
            <a:xfrm>
              <a:off x="4519579" y="2820898"/>
              <a:ext cx="3810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400" b="1" dirty="0" smtClean="0">
                  <a:solidFill>
                    <a:srgbClr val="000000"/>
                  </a:solidFill>
                  <a:latin typeface="Bookman Old Style" pitchFamily="18" charset="0"/>
                </a:rPr>
                <a:t>=</a:t>
              </a:r>
              <a:endParaRPr lang="en-IN" alt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171" name="Rectangle 170"/>
            <p:cNvSpPr>
              <a:spLocks noChangeArrowheads="1"/>
            </p:cNvSpPr>
            <p:nvPr/>
          </p:nvSpPr>
          <p:spPr bwMode="auto">
            <a:xfrm>
              <a:off x="4748686" y="2820898"/>
              <a:ext cx="5334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400" b="1" dirty="0" smtClean="0">
                  <a:solidFill>
                    <a:srgbClr val="000000"/>
                  </a:solidFill>
                  <a:latin typeface="Bookman Old Style" pitchFamily="18" charset="0"/>
                </a:rPr>
                <a:t>10</a:t>
              </a:r>
              <a:endParaRPr lang="en-IN" altLang="en-US" sz="14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190" name="Rectangle 189"/>
          <p:cNvSpPr>
            <a:spLocks noChangeArrowheads="1"/>
          </p:cNvSpPr>
          <p:nvPr/>
        </p:nvSpPr>
        <p:spPr bwMode="auto">
          <a:xfrm>
            <a:off x="2649659" y="262090"/>
            <a:ext cx="457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IN" altLang="en-US" sz="2800" b="1" dirty="0" smtClean="0">
                <a:solidFill>
                  <a:srgbClr val="FF0000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</a:rPr>
              <a:t> </a:t>
            </a:r>
            <a:endParaRPr lang="en-IN" altLang="en-US" sz="2800" b="1" dirty="0">
              <a:solidFill>
                <a:srgbClr val="FF0000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193" name="Rectangle 192"/>
          <p:cNvSpPr>
            <a:spLocks noChangeArrowheads="1"/>
          </p:cNvSpPr>
          <p:nvPr/>
        </p:nvSpPr>
        <p:spPr bwMode="auto">
          <a:xfrm>
            <a:off x="2437231" y="1742666"/>
            <a:ext cx="57080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CF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194" name="Rectangle 193"/>
          <p:cNvSpPr>
            <a:spLocks noChangeArrowheads="1"/>
          </p:cNvSpPr>
          <p:nvPr/>
        </p:nvSpPr>
        <p:spPr bwMode="auto">
          <a:xfrm>
            <a:off x="2806905" y="1742666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195" name="Rectangle 194"/>
          <p:cNvSpPr>
            <a:spLocks noChangeArrowheads="1"/>
          </p:cNvSpPr>
          <p:nvPr/>
        </p:nvSpPr>
        <p:spPr bwMode="auto">
          <a:xfrm>
            <a:off x="3022184" y="1742666"/>
            <a:ext cx="71098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3cm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191" name="Rectangle 190"/>
          <p:cNvSpPr>
            <a:spLocks noChangeArrowheads="1"/>
          </p:cNvSpPr>
          <p:nvPr/>
        </p:nvSpPr>
        <p:spPr bwMode="auto">
          <a:xfrm>
            <a:off x="1727770" y="285750"/>
            <a:ext cx="457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742950" lvl="1" indent="-285750">
              <a:buFont typeface="Wingdings" pitchFamily="2" charset="2"/>
              <a:buChar char="ü"/>
            </a:pPr>
            <a:r>
              <a:rPr lang="en-IN" altLang="en-US" sz="2800" b="1" dirty="0" smtClean="0">
                <a:solidFill>
                  <a:srgbClr val="FF0000"/>
                </a:solidFill>
                <a:effectLst>
                  <a:glow rad="101600">
                    <a:srgbClr val="C0504D">
                      <a:satMod val="175000"/>
                      <a:alpha val="40000"/>
                    </a:srgbClr>
                  </a:glow>
                </a:effectLst>
              </a:rPr>
              <a:t> </a:t>
            </a:r>
            <a:endParaRPr lang="en-IN" altLang="en-US" sz="2800" b="1" dirty="0">
              <a:solidFill>
                <a:srgbClr val="FF0000"/>
              </a:solidFill>
              <a:effectLst>
                <a:glow rad="1016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196" name="Rectangle 195"/>
          <p:cNvSpPr>
            <a:spLocks noChangeArrowheads="1"/>
          </p:cNvSpPr>
          <p:nvPr/>
        </p:nvSpPr>
        <p:spPr bwMode="auto">
          <a:xfrm>
            <a:off x="2477952" y="2936581"/>
            <a:ext cx="57080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AD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197" name="Rectangle 196"/>
          <p:cNvSpPr>
            <a:spLocks noChangeArrowheads="1"/>
          </p:cNvSpPr>
          <p:nvPr/>
        </p:nvSpPr>
        <p:spPr bwMode="auto">
          <a:xfrm>
            <a:off x="2847626" y="2936581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198" name="Rectangle 197"/>
          <p:cNvSpPr>
            <a:spLocks noChangeArrowheads="1"/>
          </p:cNvSpPr>
          <p:nvPr/>
        </p:nvSpPr>
        <p:spPr bwMode="auto">
          <a:xfrm>
            <a:off x="3062905" y="2936581"/>
            <a:ext cx="6702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7cm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199" name="Rectangle 198"/>
          <p:cNvSpPr>
            <a:spLocks noChangeArrowheads="1"/>
          </p:cNvSpPr>
          <p:nvPr/>
        </p:nvSpPr>
        <p:spPr bwMode="auto">
          <a:xfrm>
            <a:off x="2524125" y="4222777"/>
            <a:ext cx="57080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BE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200" name="Rectangle 199"/>
          <p:cNvSpPr>
            <a:spLocks noChangeArrowheads="1"/>
          </p:cNvSpPr>
          <p:nvPr/>
        </p:nvSpPr>
        <p:spPr bwMode="auto">
          <a:xfrm>
            <a:off x="2893799" y="4222777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201" name="Rectangle 200"/>
          <p:cNvSpPr>
            <a:spLocks noChangeArrowheads="1"/>
          </p:cNvSpPr>
          <p:nvPr/>
        </p:nvSpPr>
        <p:spPr bwMode="auto">
          <a:xfrm>
            <a:off x="3109078" y="4222777"/>
            <a:ext cx="69399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>
                <a:solidFill>
                  <a:srgbClr val="000000"/>
                </a:solidFill>
                <a:latin typeface="Bookman Old Style" pitchFamily="18" charset="0"/>
              </a:rPr>
              <a:t>5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cm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202" name="Rectangle 201"/>
          <p:cNvSpPr>
            <a:spLocks noChangeArrowheads="1"/>
          </p:cNvSpPr>
          <p:nvPr/>
        </p:nvSpPr>
        <p:spPr bwMode="auto">
          <a:xfrm>
            <a:off x="6248400" y="1425746"/>
            <a:ext cx="533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3</a:t>
            </a:r>
            <a:endParaRPr lang="en-IN" altLang="en-US" sz="1600" b="1" dirty="0">
              <a:solidFill>
                <a:srgbClr val="FF0000"/>
              </a:solidFill>
            </a:endParaRPr>
          </a:p>
        </p:txBody>
      </p:sp>
      <p:sp>
        <p:nvSpPr>
          <p:cNvPr id="203" name="Rectangle 202"/>
          <p:cNvSpPr>
            <a:spLocks noChangeArrowheads="1"/>
          </p:cNvSpPr>
          <p:nvPr/>
        </p:nvSpPr>
        <p:spPr bwMode="auto">
          <a:xfrm>
            <a:off x="7007770" y="1380073"/>
            <a:ext cx="533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3</a:t>
            </a:r>
            <a:endParaRPr lang="en-IN" altLang="en-US" sz="1600" b="1" dirty="0">
              <a:solidFill>
                <a:srgbClr val="FF0000"/>
              </a:solidFill>
            </a:endParaRPr>
          </a:p>
        </p:txBody>
      </p:sp>
      <p:sp>
        <p:nvSpPr>
          <p:cNvPr id="204" name="Rectangle 203"/>
          <p:cNvSpPr>
            <a:spLocks noChangeArrowheads="1"/>
          </p:cNvSpPr>
          <p:nvPr/>
        </p:nvSpPr>
        <p:spPr bwMode="auto">
          <a:xfrm>
            <a:off x="5492840" y="2281695"/>
            <a:ext cx="533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7</a:t>
            </a:r>
            <a:endParaRPr lang="en-IN" altLang="en-US" sz="1600" b="1" dirty="0">
              <a:solidFill>
                <a:srgbClr val="FF0000"/>
              </a:solidFill>
            </a:endParaRPr>
          </a:p>
        </p:txBody>
      </p:sp>
      <p:sp>
        <p:nvSpPr>
          <p:cNvPr id="205" name="Rectangle 204"/>
          <p:cNvSpPr>
            <a:spLocks noChangeArrowheads="1"/>
          </p:cNvSpPr>
          <p:nvPr/>
        </p:nvSpPr>
        <p:spPr bwMode="auto">
          <a:xfrm>
            <a:off x="5680108" y="3080847"/>
            <a:ext cx="533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7</a:t>
            </a:r>
            <a:endParaRPr lang="en-IN" altLang="en-US" sz="1600" b="1" dirty="0">
              <a:solidFill>
                <a:srgbClr val="FF0000"/>
              </a:solidFill>
            </a:endParaRPr>
          </a:p>
        </p:txBody>
      </p:sp>
      <p:sp>
        <p:nvSpPr>
          <p:cNvPr id="206" name="Rectangle 205"/>
          <p:cNvSpPr>
            <a:spLocks noChangeArrowheads="1"/>
          </p:cNvSpPr>
          <p:nvPr/>
        </p:nvSpPr>
        <p:spPr bwMode="auto">
          <a:xfrm>
            <a:off x="7754483" y="2173431"/>
            <a:ext cx="533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5</a:t>
            </a:r>
            <a:endParaRPr lang="en-IN" altLang="en-US" sz="1600" b="1" dirty="0">
              <a:solidFill>
                <a:srgbClr val="FF0000"/>
              </a:solidFill>
            </a:endParaRPr>
          </a:p>
        </p:txBody>
      </p:sp>
      <p:sp>
        <p:nvSpPr>
          <p:cNvPr id="207" name="Rectangle 206"/>
          <p:cNvSpPr>
            <a:spLocks noChangeArrowheads="1"/>
          </p:cNvSpPr>
          <p:nvPr/>
        </p:nvSpPr>
        <p:spPr bwMode="auto">
          <a:xfrm>
            <a:off x="7449275" y="3142823"/>
            <a:ext cx="533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5</a:t>
            </a:r>
            <a:endParaRPr lang="en-IN" altLang="en-US" sz="1600" b="1" dirty="0">
              <a:solidFill>
                <a:srgbClr val="FF0000"/>
              </a:solidFill>
            </a:endParaRPr>
          </a:p>
        </p:txBody>
      </p:sp>
      <p:sp>
        <p:nvSpPr>
          <p:cNvPr id="208" name="Rectangle 207"/>
          <p:cNvSpPr>
            <a:spLocks noChangeArrowheads="1"/>
          </p:cNvSpPr>
          <p:nvPr/>
        </p:nvSpPr>
        <p:spPr bwMode="auto">
          <a:xfrm>
            <a:off x="1447800" y="1742666"/>
            <a:ext cx="362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 dirty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209" name="Rectangle 208"/>
          <p:cNvSpPr>
            <a:spLocks noChangeArrowheads="1"/>
          </p:cNvSpPr>
          <p:nvPr/>
        </p:nvSpPr>
        <p:spPr bwMode="auto">
          <a:xfrm>
            <a:off x="1447800" y="2936581"/>
            <a:ext cx="362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 dirty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210" name="Rectangle 209"/>
          <p:cNvSpPr>
            <a:spLocks noChangeArrowheads="1"/>
          </p:cNvSpPr>
          <p:nvPr/>
        </p:nvSpPr>
        <p:spPr bwMode="auto">
          <a:xfrm>
            <a:off x="1447800" y="4222777"/>
            <a:ext cx="362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 dirty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141" name="Curved Up Arrow 140"/>
          <p:cNvSpPr/>
          <p:nvPr/>
        </p:nvSpPr>
        <p:spPr>
          <a:xfrm rot="10800000" flipH="1" flipV="1">
            <a:off x="2175632" y="1412700"/>
            <a:ext cx="1386718" cy="250469"/>
          </a:xfrm>
          <a:prstGeom prst="curvedUp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42" name="Curved Up Arrow 141"/>
          <p:cNvSpPr/>
          <p:nvPr/>
        </p:nvSpPr>
        <p:spPr>
          <a:xfrm rot="10800000" flipH="1" flipV="1">
            <a:off x="2793595" y="2670659"/>
            <a:ext cx="711605" cy="188181"/>
          </a:xfrm>
          <a:prstGeom prst="curvedUp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43" name="Curved Up Arrow 142"/>
          <p:cNvSpPr/>
          <p:nvPr/>
        </p:nvSpPr>
        <p:spPr>
          <a:xfrm rot="10800000" flipH="1" flipV="1">
            <a:off x="2830210" y="3884177"/>
            <a:ext cx="711605" cy="188181"/>
          </a:xfrm>
          <a:prstGeom prst="curvedUp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44" name="Group 143"/>
          <p:cNvGrpSpPr/>
          <p:nvPr/>
        </p:nvGrpSpPr>
        <p:grpSpPr>
          <a:xfrm rot="18714494">
            <a:off x="4638054" y="1880383"/>
            <a:ext cx="2297459" cy="338554"/>
            <a:chOff x="6104798" y="3698697"/>
            <a:chExt cx="1726115" cy="338554"/>
          </a:xfrm>
        </p:grpSpPr>
        <p:cxnSp>
          <p:nvCxnSpPr>
            <p:cNvPr id="145" name="Straight Arrow Connector 144"/>
            <p:cNvCxnSpPr/>
            <p:nvPr/>
          </p:nvCxnSpPr>
          <p:spPr>
            <a:xfrm flipH="1">
              <a:off x="6104798" y="3867110"/>
              <a:ext cx="749434" cy="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>
              <a:off x="7351475" y="3902514"/>
              <a:ext cx="479438" cy="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Rectangle 173"/>
            <p:cNvSpPr>
              <a:spLocks noChangeArrowheads="1"/>
            </p:cNvSpPr>
            <p:nvPr/>
          </p:nvSpPr>
          <p:spPr bwMode="auto">
            <a:xfrm>
              <a:off x="6812006" y="3698697"/>
              <a:ext cx="59373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10cm</a:t>
              </a:r>
              <a:endParaRPr lang="en-IN" altLang="en-US" sz="16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211" name="Rectangle 210"/>
          <p:cNvSpPr>
            <a:spLocks noChangeArrowheads="1"/>
          </p:cNvSpPr>
          <p:nvPr/>
        </p:nvSpPr>
        <p:spPr bwMode="auto">
          <a:xfrm>
            <a:off x="1447800" y="1212977"/>
            <a:ext cx="362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 dirty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212" name="Rectangle 211"/>
          <p:cNvSpPr>
            <a:spLocks noChangeArrowheads="1"/>
          </p:cNvSpPr>
          <p:nvPr/>
        </p:nvSpPr>
        <p:spPr bwMode="auto">
          <a:xfrm>
            <a:off x="1447800" y="1480937"/>
            <a:ext cx="362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 dirty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213" name="Rectangle 212"/>
          <p:cNvSpPr>
            <a:spLocks noChangeArrowheads="1"/>
          </p:cNvSpPr>
          <p:nvPr/>
        </p:nvSpPr>
        <p:spPr bwMode="auto">
          <a:xfrm>
            <a:off x="1447800" y="2422439"/>
            <a:ext cx="362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 dirty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214" name="Rectangle 213"/>
          <p:cNvSpPr>
            <a:spLocks noChangeArrowheads="1"/>
          </p:cNvSpPr>
          <p:nvPr/>
        </p:nvSpPr>
        <p:spPr bwMode="auto">
          <a:xfrm>
            <a:off x="1447800" y="2664516"/>
            <a:ext cx="362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 dirty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215" name="Rectangle 214"/>
          <p:cNvSpPr>
            <a:spLocks noChangeArrowheads="1"/>
          </p:cNvSpPr>
          <p:nvPr/>
        </p:nvSpPr>
        <p:spPr bwMode="auto">
          <a:xfrm>
            <a:off x="1447800" y="3668289"/>
            <a:ext cx="362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 dirty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216" name="Rectangle 215"/>
          <p:cNvSpPr>
            <a:spLocks noChangeArrowheads="1"/>
          </p:cNvSpPr>
          <p:nvPr/>
        </p:nvSpPr>
        <p:spPr bwMode="auto">
          <a:xfrm>
            <a:off x="1447800" y="3936249"/>
            <a:ext cx="362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 dirty="0">
              <a:solidFill>
                <a:srgbClr val="000000"/>
              </a:solidFill>
              <a:latin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5317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500"/>
                            </p:stCondLst>
                            <p:childTnLst>
                              <p:par>
                                <p:cTn id="2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500"/>
                            </p:stCondLst>
                            <p:childTnLst>
                              <p:par>
                                <p:cTn id="3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 animBg="1"/>
      <p:bldP spid="188" grpId="0" animBg="1"/>
      <p:bldP spid="188" grpId="1" animBg="1"/>
      <p:bldP spid="187" grpId="0" animBg="1"/>
      <p:bldP spid="187" grpId="1" animBg="1"/>
      <p:bldP spid="185" grpId="0" animBg="1"/>
      <p:bldP spid="185" grpId="1" animBg="1"/>
      <p:bldP spid="182" grpId="0" animBg="1"/>
      <p:bldP spid="182" grpId="1" animBg="1"/>
      <p:bldP spid="172" grpId="0" animBg="1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53" grpId="0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61" grpId="0"/>
      <p:bldP spid="176" grpId="0"/>
      <p:bldP spid="177" grpId="0"/>
      <p:bldP spid="178" grpId="0"/>
      <p:bldP spid="179" grpId="0"/>
      <p:bldP spid="180" grpId="0"/>
      <p:bldP spid="181" grpId="0"/>
      <p:bldP spid="183" grpId="0" animBg="1"/>
      <p:bldP spid="183" grpId="1" animBg="1"/>
      <p:bldP spid="184" grpId="0"/>
      <p:bldP spid="186" grpId="0" animBg="1"/>
      <p:bldP spid="186" grpId="1" animBg="1"/>
      <p:bldP spid="189" grpId="0" animBg="1"/>
      <p:bldP spid="189" grpId="1" animBg="1"/>
      <p:bldP spid="190" grpId="0"/>
      <p:bldP spid="193" grpId="0"/>
      <p:bldP spid="194" grpId="0"/>
      <p:bldP spid="195" grpId="0"/>
      <p:bldP spid="191" grpId="0"/>
      <p:bldP spid="196" grpId="0"/>
      <p:bldP spid="197" grpId="0"/>
      <p:bldP spid="198" grpId="0"/>
      <p:bldP spid="199" grpId="0"/>
      <p:bldP spid="200" grpId="0"/>
      <p:bldP spid="201" grpId="0"/>
      <p:bldP spid="202" grpId="0"/>
      <p:bldP spid="203" grpId="0"/>
      <p:bldP spid="204" grpId="0"/>
      <p:bldP spid="205" grpId="0"/>
      <p:bldP spid="206" grpId="0"/>
      <p:bldP spid="207" grpId="0"/>
      <p:bldP spid="208" grpId="0"/>
      <p:bldP spid="209" grpId="0"/>
      <p:bldP spid="210" grpId="0"/>
      <p:bldP spid="141" grpId="0" animBg="1"/>
      <p:bldP spid="141" grpId="1" animBg="1"/>
      <p:bldP spid="142" grpId="0" animBg="1"/>
      <p:bldP spid="142" grpId="1" animBg="1"/>
      <p:bldP spid="143" grpId="0" animBg="1"/>
      <p:bldP spid="143" grpId="1" animBg="1"/>
      <p:bldP spid="211" grpId="0"/>
      <p:bldP spid="212" grpId="0"/>
      <p:bldP spid="213" grpId="0"/>
      <p:bldP spid="214" grpId="0"/>
      <p:bldP spid="215" grpId="0"/>
      <p:bldP spid="2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895350"/>
            <a:ext cx="5638800" cy="31547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prstClr val="white"/>
                </a:solidFill>
                <a:latin typeface="Bookman Old Style" pitchFamily="18" charset="0"/>
              </a:rPr>
              <a:t>MODULE</a:t>
            </a:r>
            <a:r>
              <a:rPr lang="en-US" sz="4400" b="1" dirty="0" smtClean="0">
                <a:solidFill>
                  <a:prstClr val="white"/>
                </a:solidFill>
                <a:latin typeface="Bookman Old Style" pitchFamily="18" charset="0"/>
              </a:rPr>
              <a:t> - </a:t>
            </a:r>
            <a:r>
              <a:rPr lang="en-US" sz="19900" b="1" dirty="0" smtClean="0">
                <a:solidFill>
                  <a:prstClr val="white"/>
                </a:solidFill>
                <a:latin typeface="Bookman Old Style" pitchFamily="18" charset="0"/>
              </a:rPr>
              <a:t>19</a:t>
            </a:r>
            <a:endParaRPr lang="en-US" sz="4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42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3" y="2514600"/>
            <a:ext cx="223075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CIRCLE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6" name="Title 7"/>
          <p:cNvSpPr txBox="1">
            <a:spLocks/>
          </p:cNvSpPr>
          <p:nvPr/>
        </p:nvSpPr>
        <p:spPr bwMode="auto">
          <a:xfrm>
            <a:off x="304800" y="2952750"/>
            <a:ext cx="7467600" cy="1565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Sum based on Theorem –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The </a:t>
            </a: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lengths </a:t>
            </a:r>
            <a:endParaRPr lang="en-US" altLang="en-US" sz="2000" dirty="0" smtClean="0">
              <a:solidFill>
                <a:srgbClr val="FF6600"/>
              </a:solidFill>
              <a:latin typeface="Bookman Old Style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  of </a:t>
            </a: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two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tangents </a:t>
            </a: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drawn from </a:t>
            </a:r>
            <a:endParaRPr lang="en-US" altLang="en-US" sz="2000" dirty="0" smtClean="0">
              <a:solidFill>
                <a:srgbClr val="FF6600"/>
              </a:solidFill>
              <a:latin typeface="Bookman Old Style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  an </a:t>
            </a: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external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point to </a:t>
            </a: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a circle are equal.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57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Rounded Rectangle 314"/>
          <p:cNvSpPr/>
          <p:nvPr/>
        </p:nvSpPr>
        <p:spPr>
          <a:xfrm>
            <a:off x="7249349" y="3144198"/>
            <a:ext cx="545121" cy="22436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14" name="Rounded Rectangle 313"/>
          <p:cNvSpPr/>
          <p:nvPr/>
        </p:nvSpPr>
        <p:spPr>
          <a:xfrm>
            <a:off x="2408453" y="2552978"/>
            <a:ext cx="420860" cy="22436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13" name="Rounded Rectangle 312"/>
          <p:cNvSpPr/>
          <p:nvPr/>
        </p:nvSpPr>
        <p:spPr>
          <a:xfrm>
            <a:off x="6123694" y="1670572"/>
            <a:ext cx="581905" cy="22436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12" name="Rounded Rectangle 311"/>
          <p:cNvSpPr/>
          <p:nvPr/>
        </p:nvSpPr>
        <p:spPr>
          <a:xfrm>
            <a:off x="1759054" y="2555204"/>
            <a:ext cx="420860" cy="22436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10" name="Freeform 4"/>
          <p:cNvSpPr>
            <a:spLocks/>
          </p:cNvSpPr>
          <p:nvPr/>
        </p:nvSpPr>
        <p:spPr bwMode="auto">
          <a:xfrm>
            <a:off x="6748831" y="869066"/>
            <a:ext cx="1527615" cy="2011680"/>
          </a:xfrm>
          <a:custGeom>
            <a:avLst/>
            <a:gdLst>
              <a:gd name="T0" fmla="*/ 0 w 1824"/>
              <a:gd name="T1" fmla="*/ 2147483646 h 484"/>
              <a:gd name="T2" fmla="*/ 2147483646 w 1824"/>
              <a:gd name="T3" fmla="*/ 0 h 484"/>
              <a:gd name="T4" fmla="*/ 2147483646 w 1824"/>
              <a:gd name="T5" fmla="*/ 2147483646 h 484"/>
              <a:gd name="T6" fmla="*/ 0 w 1824"/>
              <a:gd name="T7" fmla="*/ 2147483646 h 484"/>
              <a:gd name="T8" fmla="*/ 0 60000 65536"/>
              <a:gd name="T9" fmla="*/ 0 60000 65536"/>
              <a:gd name="T10" fmla="*/ 0 60000 65536"/>
              <a:gd name="T11" fmla="*/ 0 60000 65536"/>
              <a:gd name="T12" fmla="*/ 0 w 1824"/>
              <a:gd name="T13" fmla="*/ 0 h 484"/>
              <a:gd name="T14" fmla="*/ 1824 w 1824"/>
              <a:gd name="T15" fmla="*/ 484 h 484"/>
              <a:gd name="connsiteX0" fmla="*/ 0 w 10000"/>
              <a:gd name="connsiteY0" fmla="*/ 10336 h 10336"/>
              <a:gd name="connsiteX1" fmla="*/ 2728 w 10000"/>
              <a:gd name="connsiteY1" fmla="*/ 0 h 10336"/>
              <a:gd name="connsiteX2" fmla="*/ 10000 w 10000"/>
              <a:gd name="connsiteY2" fmla="*/ 10253 h 10336"/>
              <a:gd name="connsiteX3" fmla="*/ 0 w 10000"/>
              <a:gd name="connsiteY3" fmla="*/ 10336 h 10336"/>
              <a:gd name="connsiteX0" fmla="*/ 47 w 10047"/>
              <a:gd name="connsiteY0" fmla="*/ 14758 h 14758"/>
              <a:gd name="connsiteX1" fmla="*/ 0 w 10047"/>
              <a:gd name="connsiteY1" fmla="*/ 0 h 14758"/>
              <a:gd name="connsiteX2" fmla="*/ 10047 w 10047"/>
              <a:gd name="connsiteY2" fmla="*/ 14675 h 14758"/>
              <a:gd name="connsiteX3" fmla="*/ 47 w 10047"/>
              <a:gd name="connsiteY3" fmla="*/ 14758 h 14758"/>
              <a:gd name="connsiteX0" fmla="*/ 4 w 10049"/>
              <a:gd name="connsiteY0" fmla="*/ 14826 h 14826"/>
              <a:gd name="connsiteX1" fmla="*/ 2 w 10049"/>
              <a:gd name="connsiteY1" fmla="*/ 0 h 14826"/>
              <a:gd name="connsiteX2" fmla="*/ 10049 w 10049"/>
              <a:gd name="connsiteY2" fmla="*/ 14675 h 14826"/>
              <a:gd name="connsiteX3" fmla="*/ 4 w 10049"/>
              <a:gd name="connsiteY3" fmla="*/ 14826 h 14826"/>
              <a:gd name="connsiteX0" fmla="*/ 4 w 10007"/>
              <a:gd name="connsiteY0" fmla="*/ 14826 h 14960"/>
              <a:gd name="connsiteX1" fmla="*/ 2 w 10007"/>
              <a:gd name="connsiteY1" fmla="*/ 0 h 14960"/>
              <a:gd name="connsiteX2" fmla="*/ 10007 w 10007"/>
              <a:gd name="connsiteY2" fmla="*/ 14960 h 14960"/>
              <a:gd name="connsiteX3" fmla="*/ 4 w 10007"/>
              <a:gd name="connsiteY3" fmla="*/ 14826 h 1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7" h="14960">
                <a:moveTo>
                  <a:pt x="4" y="14826"/>
                </a:moveTo>
                <a:cubicBezTo>
                  <a:pt x="-12" y="9907"/>
                  <a:pt x="18" y="4919"/>
                  <a:pt x="2" y="0"/>
                </a:cubicBezTo>
                <a:lnTo>
                  <a:pt x="10007" y="14960"/>
                </a:lnTo>
                <a:lnTo>
                  <a:pt x="4" y="14826"/>
                </a:lnTo>
                <a:close/>
              </a:path>
            </a:pathLst>
          </a:custGeom>
          <a:solidFill>
            <a:srgbClr val="FFC000">
              <a:alpha val="54902"/>
            </a:srgbClr>
          </a:solidFill>
          <a:ln w="57150">
            <a:noFill/>
            <a:round/>
            <a:headEnd/>
            <a:tailEnd/>
          </a:ln>
        </p:spPr>
        <p:txBody>
          <a:bodyPr lIns="77925" tIns="38963" rIns="77925" bIns="38963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259" name="Rectangle 258"/>
          <p:cNvSpPr/>
          <p:nvPr/>
        </p:nvSpPr>
        <p:spPr>
          <a:xfrm>
            <a:off x="6752115" y="2738436"/>
            <a:ext cx="127314" cy="135598"/>
          </a:xfrm>
          <a:prstGeom prst="rect">
            <a:avLst/>
          </a:prstGeom>
          <a:solidFill>
            <a:srgbClr val="FF0000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6758623" y="2733774"/>
            <a:ext cx="120806" cy="136937"/>
          </a:xfrm>
          <a:custGeom>
            <a:avLst/>
            <a:gdLst>
              <a:gd name="connsiteX0" fmla="*/ 0 w 681742"/>
              <a:gd name="connsiteY0" fmla="*/ 0 h 660099"/>
              <a:gd name="connsiteX1" fmla="*/ 673626 w 681742"/>
              <a:gd name="connsiteY1" fmla="*/ 8116 h 660099"/>
              <a:gd name="connsiteX2" fmla="*/ 681742 w 681742"/>
              <a:gd name="connsiteY2" fmla="*/ 660099 h 660099"/>
              <a:gd name="connsiteX3" fmla="*/ 681742 w 681742"/>
              <a:gd name="connsiteY3" fmla="*/ 654688 h 660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1742" h="660099">
                <a:moveTo>
                  <a:pt x="0" y="0"/>
                </a:moveTo>
                <a:lnTo>
                  <a:pt x="673626" y="8116"/>
                </a:lnTo>
                <a:cubicBezTo>
                  <a:pt x="676331" y="225444"/>
                  <a:pt x="679037" y="442771"/>
                  <a:pt x="681742" y="660099"/>
                </a:cubicBezTo>
                <a:lnTo>
                  <a:pt x="681742" y="654688"/>
                </a:lnTo>
              </a:path>
            </a:pathLst>
          </a:cu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442689" y="584487"/>
            <a:ext cx="1972226" cy="2610200"/>
            <a:chOff x="6442689" y="584487"/>
            <a:chExt cx="1972226" cy="2610200"/>
          </a:xfrm>
        </p:grpSpPr>
        <p:grpSp>
          <p:nvGrpSpPr>
            <p:cNvPr id="33" name="Group 32"/>
            <p:cNvGrpSpPr/>
            <p:nvPr/>
          </p:nvGrpSpPr>
          <p:grpSpPr>
            <a:xfrm>
              <a:off x="6442689" y="584487"/>
              <a:ext cx="1972226" cy="2610200"/>
              <a:chOff x="6409774" y="1055906"/>
              <a:chExt cx="1972226" cy="2610200"/>
            </a:xfrm>
          </p:grpSpPr>
          <p:sp>
            <p:nvSpPr>
              <p:cNvPr id="4" name="Isosceles Triangle 3"/>
              <p:cNvSpPr/>
              <p:nvPr/>
            </p:nvSpPr>
            <p:spPr bwMode="auto">
              <a:xfrm>
                <a:off x="6721001" y="1337310"/>
                <a:ext cx="1522530" cy="2011680"/>
              </a:xfrm>
              <a:prstGeom prst="triangle">
                <a:avLst>
                  <a:gd name="adj" fmla="val 0"/>
                </a:avLst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Oval 5"/>
              <p:cNvSpPr/>
              <p:nvPr/>
            </p:nvSpPr>
            <p:spPr bwMode="auto">
              <a:xfrm>
                <a:off x="6731101" y="2340210"/>
                <a:ext cx="1005840" cy="1005840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6409774" y="2696451"/>
                <a:ext cx="34350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en-US" sz="1600" b="1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N</a:t>
                </a:r>
                <a:endParaRPr lang="en-IN" altLang="en-US" sz="16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Rectangle 23"/>
              <p:cNvSpPr>
                <a:spLocks noChangeArrowheads="1"/>
              </p:cNvSpPr>
              <p:nvPr/>
            </p:nvSpPr>
            <p:spPr bwMode="auto">
              <a:xfrm>
                <a:off x="7103931" y="3314215"/>
                <a:ext cx="34350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en-US" sz="1600" b="1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L</a:t>
                </a:r>
                <a:endParaRPr lang="en-IN" altLang="en-US" sz="16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7646967" y="2340210"/>
                <a:ext cx="34350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en-US" sz="1600" b="1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M</a:t>
                </a:r>
                <a:endParaRPr lang="en-IN" altLang="en-US" sz="16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6559350" y="1055906"/>
                <a:ext cx="34350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en-US" sz="1600" b="1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C</a:t>
                </a:r>
                <a:endParaRPr lang="en-IN" altLang="en-US" sz="16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Rectangle 26"/>
              <p:cNvSpPr>
                <a:spLocks noChangeArrowheads="1"/>
              </p:cNvSpPr>
              <p:nvPr/>
            </p:nvSpPr>
            <p:spPr bwMode="auto">
              <a:xfrm>
                <a:off x="6560386" y="3327552"/>
                <a:ext cx="34350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en-US" sz="1600" b="1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A</a:t>
                </a:r>
                <a:endParaRPr lang="en-IN" altLang="en-US" sz="16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Rectangle 27"/>
              <p:cNvSpPr>
                <a:spLocks noChangeArrowheads="1"/>
              </p:cNvSpPr>
              <p:nvPr/>
            </p:nvSpPr>
            <p:spPr bwMode="auto">
              <a:xfrm>
                <a:off x="8038499" y="3322283"/>
                <a:ext cx="34350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en-US" sz="1600" b="1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B</a:t>
                </a:r>
                <a:endParaRPr lang="en-IN" altLang="en-US" sz="16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Rectangle 28"/>
              <p:cNvSpPr>
                <a:spLocks noChangeArrowheads="1"/>
              </p:cNvSpPr>
              <p:nvPr/>
            </p:nvSpPr>
            <p:spPr bwMode="auto">
              <a:xfrm>
                <a:off x="7194164" y="2752322"/>
                <a:ext cx="34350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en-US" sz="1600" b="1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O</a:t>
                </a:r>
                <a:endParaRPr lang="en-IN" altLang="en-US" sz="1600" b="1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34" name="Oval 233"/>
            <p:cNvSpPr/>
            <p:nvPr/>
          </p:nvSpPr>
          <p:spPr bwMode="auto">
            <a:xfrm>
              <a:off x="7253854" y="2352873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02" name="Rounded Rectangle 101"/>
          <p:cNvSpPr/>
          <p:nvPr/>
        </p:nvSpPr>
        <p:spPr>
          <a:xfrm>
            <a:off x="2526403" y="559599"/>
            <a:ext cx="3235507" cy="221742"/>
          </a:xfrm>
          <a:prstGeom prst="roundRect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1316953" y="576412"/>
            <a:ext cx="1131047" cy="221742"/>
          </a:xfrm>
          <a:prstGeom prst="roundRect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6233306" y="328745"/>
            <a:ext cx="1119849" cy="221742"/>
          </a:xfrm>
          <a:prstGeom prst="roundRect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881646" y="334230"/>
            <a:ext cx="4269549" cy="219781"/>
          </a:xfrm>
          <a:prstGeom prst="roundRect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93"/>
          <p:cNvSpPr>
            <a:spLocks noChangeArrowheads="1"/>
          </p:cNvSpPr>
          <p:nvPr/>
        </p:nvSpPr>
        <p:spPr bwMode="auto">
          <a:xfrm>
            <a:off x="506412" y="258100"/>
            <a:ext cx="70073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/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ABC is a right triangle right-angled at A such that AB = 6 cm </a:t>
            </a:r>
          </a:p>
          <a:p>
            <a:pPr marL="285750" indent="-285750"/>
            <a:r>
              <a:rPr lang="en-US" altLang="en-US" sz="1600" b="1" dirty="0">
                <a:solidFill>
                  <a:srgbClr val="0000FF"/>
                </a:solidFill>
                <a:latin typeface="Bookman Old Style" pitchFamily="18" charset="0"/>
              </a:rPr>
              <a:t>	</a:t>
            </a: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and AC = 8 cm. Find the radius of its incircle.</a:t>
            </a:r>
            <a:endParaRPr lang="en-US" alt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93055" y="800825"/>
            <a:ext cx="65915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Sol. 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96" name="Rectangle 95"/>
          <p:cNvSpPr>
            <a:spLocks noChangeArrowheads="1"/>
          </p:cNvSpPr>
          <p:nvPr/>
        </p:nvSpPr>
        <p:spPr bwMode="auto">
          <a:xfrm>
            <a:off x="7300800" y="1979681"/>
            <a:ext cx="2273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400" b="1" dirty="0" smtClean="0">
                <a:solidFill>
                  <a:srgbClr val="000000"/>
                </a:solidFill>
                <a:latin typeface="Bookman Old Style" pitchFamily="18" charset="0"/>
              </a:rPr>
              <a:t>r</a:t>
            </a:r>
            <a:endParaRPr lang="en-IN" altLang="en-US" sz="1400" b="1" dirty="0">
              <a:solidFill>
                <a:srgbClr val="000000"/>
              </a:solidFill>
            </a:endParaRPr>
          </a:p>
        </p:txBody>
      </p:sp>
      <p:sp>
        <p:nvSpPr>
          <p:cNvPr id="97" name="Rectangle 96"/>
          <p:cNvSpPr>
            <a:spLocks noChangeArrowheads="1"/>
          </p:cNvSpPr>
          <p:nvPr/>
        </p:nvSpPr>
        <p:spPr bwMode="auto">
          <a:xfrm>
            <a:off x="6928881" y="2090634"/>
            <a:ext cx="34350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400" b="1" dirty="0" smtClean="0">
                <a:solidFill>
                  <a:srgbClr val="000000"/>
                </a:solidFill>
                <a:latin typeface="Bookman Old Style" pitchFamily="18" charset="0"/>
              </a:rPr>
              <a:t>r</a:t>
            </a:r>
            <a:endParaRPr lang="en-IN" altLang="en-US" sz="1400" b="1" dirty="0">
              <a:solidFill>
                <a:srgbClr val="000000"/>
              </a:solidFill>
            </a:endParaRPr>
          </a:p>
        </p:txBody>
      </p:sp>
      <p:sp>
        <p:nvSpPr>
          <p:cNvPr id="98" name="Rectangle 97"/>
          <p:cNvSpPr>
            <a:spLocks noChangeArrowheads="1"/>
          </p:cNvSpPr>
          <p:nvPr/>
        </p:nvSpPr>
        <p:spPr bwMode="auto">
          <a:xfrm>
            <a:off x="7064276" y="2432050"/>
            <a:ext cx="2761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400" b="1" dirty="0" smtClean="0">
                <a:solidFill>
                  <a:srgbClr val="000000"/>
                </a:solidFill>
                <a:latin typeface="Bookman Old Style" pitchFamily="18" charset="0"/>
              </a:rPr>
              <a:t>r</a:t>
            </a:r>
            <a:endParaRPr lang="en-IN" altLang="en-US" sz="1400" b="1" dirty="0">
              <a:solidFill>
                <a:srgbClr val="000000"/>
              </a:solidFill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 flipH="1">
            <a:off x="6764016" y="2371711"/>
            <a:ext cx="525780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7280812" y="2087016"/>
            <a:ext cx="399070" cy="285223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7280812" y="2364284"/>
            <a:ext cx="1066" cy="510347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6680031" y="3087101"/>
            <a:ext cx="1682435" cy="338554"/>
            <a:chOff x="5508650" y="3312100"/>
            <a:chExt cx="2709580" cy="338554"/>
          </a:xfrm>
        </p:grpSpPr>
        <p:cxnSp>
          <p:nvCxnSpPr>
            <p:cNvPr id="177" name="Straight Arrow Connector 176"/>
            <p:cNvCxnSpPr/>
            <p:nvPr/>
          </p:nvCxnSpPr>
          <p:spPr>
            <a:xfrm flipH="1">
              <a:off x="5508650" y="3481377"/>
              <a:ext cx="836116" cy="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/>
            <p:cNvCxnSpPr/>
            <p:nvPr/>
          </p:nvCxnSpPr>
          <p:spPr>
            <a:xfrm>
              <a:off x="7368874" y="3481377"/>
              <a:ext cx="849356" cy="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Rectangle 178"/>
            <p:cNvSpPr>
              <a:spLocks noChangeArrowheads="1"/>
            </p:cNvSpPr>
            <p:nvPr/>
          </p:nvSpPr>
          <p:spPr bwMode="auto">
            <a:xfrm>
              <a:off x="6363851" y="3312100"/>
              <a:ext cx="123626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6cm</a:t>
              </a:r>
              <a:endParaRPr lang="en-IN" altLang="en-US" sz="16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94" name="Group 193"/>
          <p:cNvGrpSpPr/>
          <p:nvPr/>
        </p:nvGrpSpPr>
        <p:grpSpPr>
          <a:xfrm rot="16200000">
            <a:off x="5465552" y="1491176"/>
            <a:ext cx="2040245" cy="767621"/>
            <a:chOff x="5190518" y="3132458"/>
            <a:chExt cx="3285842" cy="697839"/>
          </a:xfrm>
        </p:grpSpPr>
        <p:cxnSp>
          <p:nvCxnSpPr>
            <p:cNvPr id="195" name="Straight Arrow Connector 194"/>
            <p:cNvCxnSpPr/>
            <p:nvPr/>
          </p:nvCxnSpPr>
          <p:spPr>
            <a:xfrm flipH="1">
              <a:off x="5190518" y="3491158"/>
              <a:ext cx="1547773" cy="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/>
            <p:nvPr/>
          </p:nvCxnSpPr>
          <p:spPr>
            <a:xfrm rot="16200000">
              <a:off x="7813666" y="2828441"/>
              <a:ext cx="0" cy="1325388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Rectangle 196"/>
            <p:cNvSpPr>
              <a:spLocks noChangeArrowheads="1"/>
            </p:cNvSpPr>
            <p:nvPr/>
          </p:nvSpPr>
          <p:spPr bwMode="auto">
            <a:xfrm rot="5400000">
              <a:off x="6633064" y="3208755"/>
              <a:ext cx="697839" cy="545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8cm</a:t>
              </a:r>
              <a:endParaRPr lang="en-IN" altLang="en-US" sz="16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201" name="Freeform 200"/>
          <p:cNvSpPr/>
          <p:nvPr/>
        </p:nvSpPr>
        <p:spPr>
          <a:xfrm rot="16200000">
            <a:off x="7187342" y="2776959"/>
            <a:ext cx="89158" cy="103855"/>
          </a:xfrm>
          <a:custGeom>
            <a:avLst/>
            <a:gdLst>
              <a:gd name="connsiteX0" fmla="*/ 0 w 681742"/>
              <a:gd name="connsiteY0" fmla="*/ 0 h 660099"/>
              <a:gd name="connsiteX1" fmla="*/ 673626 w 681742"/>
              <a:gd name="connsiteY1" fmla="*/ 8116 h 660099"/>
              <a:gd name="connsiteX2" fmla="*/ 681742 w 681742"/>
              <a:gd name="connsiteY2" fmla="*/ 660099 h 660099"/>
              <a:gd name="connsiteX3" fmla="*/ 681742 w 681742"/>
              <a:gd name="connsiteY3" fmla="*/ 654688 h 660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1742" h="660099">
                <a:moveTo>
                  <a:pt x="0" y="0"/>
                </a:moveTo>
                <a:lnTo>
                  <a:pt x="673626" y="8116"/>
                </a:lnTo>
                <a:cubicBezTo>
                  <a:pt x="676331" y="225444"/>
                  <a:pt x="679037" y="442771"/>
                  <a:pt x="681742" y="660099"/>
                </a:cubicBezTo>
                <a:lnTo>
                  <a:pt x="681742" y="654688"/>
                </a:lnTo>
              </a:path>
            </a:pathLst>
          </a:cu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2" name="Freeform 201"/>
          <p:cNvSpPr/>
          <p:nvPr/>
        </p:nvSpPr>
        <p:spPr>
          <a:xfrm rot="5400000">
            <a:off x="6765396" y="2361084"/>
            <a:ext cx="100808" cy="107367"/>
          </a:xfrm>
          <a:custGeom>
            <a:avLst/>
            <a:gdLst>
              <a:gd name="connsiteX0" fmla="*/ 0 w 681742"/>
              <a:gd name="connsiteY0" fmla="*/ 0 h 660099"/>
              <a:gd name="connsiteX1" fmla="*/ 673626 w 681742"/>
              <a:gd name="connsiteY1" fmla="*/ 8116 h 660099"/>
              <a:gd name="connsiteX2" fmla="*/ 681742 w 681742"/>
              <a:gd name="connsiteY2" fmla="*/ 660099 h 660099"/>
              <a:gd name="connsiteX3" fmla="*/ 681742 w 681742"/>
              <a:gd name="connsiteY3" fmla="*/ 654688 h 660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1742" h="660099">
                <a:moveTo>
                  <a:pt x="0" y="0"/>
                </a:moveTo>
                <a:lnTo>
                  <a:pt x="673626" y="8116"/>
                </a:lnTo>
                <a:cubicBezTo>
                  <a:pt x="676331" y="225444"/>
                  <a:pt x="679037" y="442771"/>
                  <a:pt x="681742" y="660099"/>
                </a:cubicBezTo>
                <a:lnTo>
                  <a:pt x="681742" y="654688"/>
                </a:lnTo>
              </a:path>
            </a:pathLst>
          </a:cu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1052673" y="1897101"/>
            <a:ext cx="1119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prstClr val="black"/>
                </a:solidFill>
                <a:latin typeface="Bookman Old Style" pitchFamily="18" charset="0"/>
              </a:rPr>
              <a:t>In </a:t>
            </a:r>
            <a:r>
              <a:rPr lang="en-IN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ABC,</a:t>
            </a:r>
            <a:endParaRPr lang="en-IN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1072352" y="2178856"/>
            <a:ext cx="1064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prstClr val="black"/>
                </a:solidFill>
                <a:latin typeface="Bookman Old Style" pitchFamily="18" charset="0"/>
              </a:rPr>
              <a:t>m </a:t>
            </a:r>
            <a:r>
              <a:rPr lang="en-IN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CAB</a:t>
            </a:r>
            <a:endParaRPr lang="en-IN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2015327" y="217885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prstClr val="black"/>
                </a:solidFill>
                <a:latin typeface="Bookman Old Style" pitchFamily="18" charset="0"/>
              </a:rPr>
              <a:t>= 90</a:t>
            </a:r>
            <a:r>
              <a:rPr lang="en-IN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</a:t>
            </a:r>
            <a:endParaRPr lang="en-IN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786157" y="2498107"/>
            <a:ext cx="817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CB</a:t>
            </a:r>
            <a:r>
              <a:rPr lang="en-IN" sz="16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endParaRPr lang="en-IN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1689957" y="2498107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prstClr val="black"/>
                </a:solidFill>
                <a:latin typeface="Bookman Old Style" pitchFamily="18" charset="0"/>
              </a:rPr>
              <a:t>CA</a:t>
            </a:r>
            <a:r>
              <a:rPr lang="en-IN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IN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2143887" y="249810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IN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2343771" y="2498107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prstClr val="black"/>
                </a:solidFill>
                <a:latin typeface="Bookman Old Style" pitchFamily="18" charset="0"/>
              </a:rPr>
              <a:t>AB</a:t>
            </a:r>
            <a:r>
              <a:rPr lang="en-IN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IN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1452995" y="249810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IN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2790407" y="2498107"/>
            <a:ext cx="2800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srgbClr val="FF0000"/>
                </a:solidFill>
                <a:latin typeface="Bookman Old Style" pitchFamily="18" charset="0"/>
              </a:rPr>
              <a:t>[By Pythagoras theorem]</a:t>
            </a:r>
            <a:endParaRPr lang="en-IN" sz="1600" b="1" baseline="300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786157" y="2827894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IN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1047720" y="2827894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CB</a:t>
            </a:r>
            <a:r>
              <a:rPr lang="en-IN" sz="16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endParaRPr lang="en-IN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1700320" y="2827894"/>
            <a:ext cx="410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prstClr val="black"/>
                </a:solidFill>
                <a:latin typeface="Bookman Old Style" pitchFamily="18" charset="0"/>
              </a:rPr>
              <a:t>8</a:t>
            </a:r>
            <a:r>
              <a:rPr lang="en-IN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IN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2013578" y="2827894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IN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2213462" y="2827894"/>
            <a:ext cx="410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prstClr val="black"/>
                </a:solidFill>
                <a:latin typeface="Bookman Old Style" pitchFamily="18" charset="0"/>
              </a:rPr>
              <a:t>6</a:t>
            </a:r>
            <a:r>
              <a:rPr lang="en-IN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IN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1463358" y="2827894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IN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786157" y="3129140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IN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1049400" y="3129140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CB</a:t>
            </a:r>
            <a:r>
              <a:rPr lang="en-IN" sz="16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endParaRPr lang="en-IN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79" name="TextBox 278"/>
          <p:cNvSpPr txBox="1"/>
          <p:nvPr/>
        </p:nvSpPr>
        <p:spPr>
          <a:xfrm>
            <a:off x="1702000" y="3129140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prstClr val="black"/>
                </a:solidFill>
                <a:latin typeface="Bookman Old Style" pitchFamily="18" charset="0"/>
              </a:rPr>
              <a:t>64</a:t>
            </a:r>
            <a:endParaRPr lang="en-IN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2015258" y="3129140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IN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2215142" y="3129140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prstClr val="black"/>
                </a:solidFill>
                <a:latin typeface="Bookman Old Style" pitchFamily="18" charset="0"/>
              </a:rPr>
              <a:t>36</a:t>
            </a:r>
            <a:endParaRPr lang="en-IN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82" name="TextBox 281"/>
          <p:cNvSpPr txBox="1"/>
          <p:nvPr/>
        </p:nvSpPr>
        <p:spPr>
          <a:xfrm>
            <a:off x="1465038" y="3129140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IN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786157" y="3433147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IN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84" name="TextBox 283"/>
          <p:cNvSpPr txBox="1"/>
          <p:nvPr/>
        </p:nvSpPr>
        <p:spPr>
          <a:xfrm>
            <a:off x="1051080" y="3433147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CB</a:t>
            </a:r>
            <a:r>
              <a:rPr lang="en-IN" sz="16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endParaRPr lang="en-IN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85" name="TextBox 284"/>
          <p:cNvSpPr txBox="1"/>
          <p:nvPr/>
        </p:nvSpPr>
        <p:spPr>
          <a:xfrm>
            <a:off x="1703680" y="3433147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prstClr val="black"/>
                </a:solidFill>
                <a:latin typeface="Bookman Old Style" pitchFamily="18" charset="0"/>
              </a:rPr>
              <a:t>100</a:t>
            </a:r>
            <a:endParaRPr lang="en-IN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1466718" y="343314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IN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87" name="TextBox 286"/>
          <p:cNvSpPr txBox="1"/>
          <p:nvPr/>
        </p:nvSpPr>
        <p:spPr>
          <a:xfrm>
            <a:off x="786157" y="3784975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IN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1052760" y="3784975"/>
            <a:ext cx="484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CB</a:t>
            </a:r>
            <a:endParaRPr lang="en-IN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1705360" y="3784975"/>
            <a:ext cx="78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prstClr val="black"/>
                </a:solidFill>
                <a:latin typeface="Bookman Old Style" pitchFamily="18" charset="0"/>
              </a:rPr>
              <a:t>10cm</a:t>
            </a:r>
            <a:endParaRPr lang="en-IN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1468398" y="3784975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IN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2898718" y="3789079"/>
            <a:ext cx="2435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srgbClr val="FF0000"/>
                </a:solidFill>
                <a:latin typeface="Bookman Old Style" pitchFamily="18" charset="0"/>
              </a:rPr>
              <a:t>[Taking square roots]</a:t>
            </a:r>
            <a:endParaRPr lang="en-IN" sz="1600" b="1" baseline="300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1021815" y="4139609"/>
            <a:ext cx="35269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prstClr val="black"/>
                </a:solidFill>
                <a:latin typeface="Bookman Old Style" pitchFamily="18" charset="0"/>
              </a:rPr>
              <a:t>Let the radius of the circle be r</a:t>
            </a:r>
            <a:endParaRPr lang="en-IN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1021815" y="4473916"/>
            <a:ext cx="2039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prstClr val="black"/>
                </a:solidFill>
                <a:latin typeface="Bookman Old Style" pitchFamily="18" charset="0"/>
              </a:rPr>
              <a:t>OL = OM = ON = r</a:t>
            </a:r>
            <a:endParaRPr lang="en-IN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3475650" y="4473916"/>
            <a:ext cx="2858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srgbClr val="FF0000"/>
                </a:solidFill>
                <a:latin typeface="Bookman Old Style" pitchFamily="18" charset="0"/>
              </a:rPr>
              <a:t>[Radii of the same circle]</a:t>
            </a:r>
            <a:endParaRPr lang="en-IN" sz="1600" b="1" baseline="300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1015776" y="796848"/>
            <a:ext cx="1996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err="1" smtClean="0">
                <a:solidFill>
                  <a:prstClr val="black"/>
                </a:solidFill>
                <a:latin typeface="Bookman Old Style" pitchFamily="18" charset="0"/>
              </a:rPr>
              <a:t>Seg</a:t>
            </a:r>
            <a:r>
              <a:rPr lang="en-IN" sz="1600" b="1" dirty="0" smtClean="0">
                <a:solidFill>
                  <a:prstClr val="black"/>
                </a:solidFill>
                <a:latin typeface="Bookman Old Style" pitchFamily="18" charset="0"/>
              </a:rPr>
              <a:t> OL </a:t>
            </a:r>
            <a:r>
              <a:rPr lang="en-IN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 </a:t>
            </a:r>
            <a:r>
              <a:rPr lang="en-IN" sz="1600" b="1" dirty="0" smtClean="0">
                <a:solidFill>
                  <a:prstClr val="black"/>
                </a:solidFill>
                <a:latin typeface="Bookman Old Style" pitchFamily="18" charset="0"/>
              </a:rPr>
              <a:t>side AB</a:t>
            </a:r>
            <a:endParaRPr lang="en-IN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1015776" y="1147192"/>
            <a:ext cx="2061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err="1">
                <a:solidFill>
                  <a:prstClr val="black"/>
                </a:solidFill>
                <a:latin typeface="Bookman Old Style" pitchFamily="18" charset="0"/>
              </a:rPr>
              <a:t>Seg</a:t>
            </a:r>
            <a:r>
              <a:rPr lang="en-IN" sz="1600" b="1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IN" sz="1600" b="1" dirty="0" smtClean="0">
                <a:solidFill>
                  <a:prstClr val="black"/>
                </a:solidFill>
                <a:latin typeface="Bookman Old Style" pitchFamily="18" charset="0"/>
              </a:rPr>
              <a:t>OM </a:t>
            </a:r>
            <a:r>
              <a:rPr lang="en-IN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 </a:t>
            </a:r>
            <a:r>
              <a:rPr lang="en-IN" sz="1600" b="1" dirty="0">
                <a:solidFill>
                  <a:prstClr val="black"/>
                </a:solidFill>
                <a:latin typeface="Bookman Old Style" pitchFamily="18" charset="0"/>
              </a:rPr>
              <a:t>side </a:t>
            </a:r>
            <a:r>
              <a:rPr lang="en-IN" sz="1600" b="1" dirty="0" smtClean="0">
                <a:solidFill>
                  <a:prstClr val="black"/>
                </a:solidFill>
                <a:latin typeface="Bookman Old Style" pitchFamily="18" charset="0"/>
              </a:rPr>
              <a:t>BC</a:t>
            </a:r>
            <a:endParaRPr lang="en-IN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3212881" y="1154016"/>
            <a:ext cx="3029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srgbClr val="FF0000"/>
                </a:solidFill>
                <a:latin typeface="Bookman Old Style" pitchFamily="18" charset="0"/>
              </a:rPr>
              <a:t>[Radius is perpendicular to the tangent]</a:t>
            </a:r>
            <a:endParaRPr lang="en-IN" sz="1600" b="1" baseline="300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1015776" y="1504950"/>
            <a:ext cx="2021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err="1">
                <a:solidFill>
                  <a:prstClr val="black"/>
                </a:solidFill>
                <a:latin typeface="Bookman Old Style" pitchFamily="18" charset="0"/>
              </a:rPr>
              <a:t>Seg</a:t>
            </a:r>
            <a:r>
              <a:rPr lang="en-IN" sz="1600" b="1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IN" sz="1600" b="1" dirty="0" smtClean="0">
                <a:solidFill>
                  <a:prstClr val="black"/>
                </a:solidFill>
                <a:latin typeface="Bookman Old Style" pitchFamily="18" charset="0"/>
              </a:rPr>
              <a:t>ON </a:t>
            </a:r>
            <a:r>
              <a:rPr lang="en-IN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 </a:t>
            </a:r>
            <a:r>
              <a:rPr lang="en-IN" sz="1600" b="1" dirty="0">
                <a:solidFill>
                  <a:prstClr val="black"/>
                </a:solidFill>
                <a:latin typeface="Bookman Old Style" pitchFamily="18" charset="0"/>
              </a:rPr>
              <a:t>side </a:t>
            </a:r>
            <a:r>
              <a:rPr lang="en-IN" sz="1600" b="1" dirty="0" smtClean="0">
                <a:solidFill>
                  <a:prstClr val="black"/>
                </a:solidFill>
                <a:latin typeface="Bookman Old Style" pitchFamily="18" charset="0"/>
              </a:rPr>
              <a:t>AC</a:t>
            </a:r>
            <a:endParaRPr lang="en-IN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2408453" y="3789079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prstClr val="black"/>
                </a:solidFill>
                <a:latin typeface="Bookman Old Style" pitchFamily="18" charset="0"/>
              </a:rPr>
              <a:t>...(</a:t>
            </a:r>
            <a:r>
              <a:rPr lang="en-IN" sz="1600" b="1" dirty="0" err="1" smtClean="0">
                <a:solidFill>
                  <a:prstClr val="black"/>
                </a:solidFill>
                <a:latin typeface="Bookman Old Style" pitchFamily="18" charset="0"/>
              </a:rPr>
              <a:t>i</a:t>
            </a:r>
            <a:r>
              <a:rPr lang="en-IN" sz="1600" b="1" dirty="0" smtClean="0">
                <a:solidFill>
                  <a:prstClr val="black"/>
                </a:solidFill>
                <a:latin typeface="Bookman Old Style" pitchFamily="18" charset="0"/>
              </a:rPr>
              <a:t>)</a:t>
            </a:r>
            <a:endParaRPr lang="en-IN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01" name="TextBox 300"/>
          <p:cNvSpPr txBox="1"/>
          <p:nvPr/>
        </p:nvSpPr>
        <p:spPr>
          <a:xfrm>
            <a:off x="2959534" y="4473916"/>
            <a:ext cx="675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prstClr val="black"/>
                </a:solidFill>
                <a:latin typeface="Bookman Old Style" pitchFamily="18" charset="0"/>
              </a:rPr>
              <a:t>...(ii)</a:t>
            </a:r>
            <a:endParaRPr lang="en-IN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302" name="Group 301"/>
          <p:cNvGrpSpPr/>
          <p:nvPr/>
        </p:nvGrpSpPr>
        <p:grpSpPr>
          <a:xfrm rot="246479">
            <a:off x="7589847" y="537218"/>
            <a:ext cx="581124" cy="2297534"/>
            <a:chOff x="7617194" y="980974"/>
            <a:chExt cx="581124" cy="2297534"/>
          </a:xfrm>
        </p:grpSpPr>
        <p:grpSp>
          <p:nvGrpSpPr>
            <p:cNvPr id="303" name="Group 302"/>
            <p:cNvGrpSpPr/>
            <p:nvPr/>
          </p:nvGrpSpPr>
          <p:grpSpPr>
            <a:xfrm rot="13639086">
              <a:off x="6758989" y="1839179"/>
              <a:ext cx="2297534" cy="581124"/>
              <a:chOff x="6013307" y="3567600"/>
              <a:chExt cx="1726176" cy="581124"/>
            </a:xfrm>
          </p:grpSpPr>
          <p:cxnSp>
            <p:nvCxnSpPr>
              <p:cNvPr id="305" name="Straight Arrow Connector 304"/>
              <p:cNvCxnSpPr/>
              <p:nvPr/>
            </p:nvCxnSpPr>
            <p:spPr>
              <a:xfrm rot="7894435">
                <a:off x="5979438" y="3601469"/>
                <a:ext cx="548640" cy="480902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Arrow Connector 305"/>
              <p:cNvCxnSpPr/>
              <p:nvPr/>
            </p:nvCxnSpPr>
            <p:spPr>
              <a:xfrm rot="7954435" flipH="1" flipV="1">
                <a:off x="7224712" y="3633952"/>
                <a:ext cx="548640" cy="480903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4" name="Rectangle 303"/>
            <p:cNvSpPr>
              <a:spLocks noChangeArrowheads="1"/>
            </p:cNvSpPr>
            <p:nvPr/>
          </p:nvSpPr>
          <p:spPr bwMode="auto">
            <a:xfrm rot="2813797">
              <a:off x="7460409" y="1960466"/>
              <a:ext cx="87901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10 cm</a:t>
              </a:r>
              <a:endParaRPr lang="en-IN" altLang="en-US" sz="16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293176" y="1597290"/>
            <a:ext cx="2656575" cy="533400"/>
            <a:chOff x="2583868" y="6229350"/>
            <a:chExt cx="2656575" cy="533400"/>
          </a:xfrm>
        </p:grpSpPr>
        <p:sp>
          <p:nvSpPr>
            <p:cNvPr id="93" name="Rounded Rectangle 92"/>
            <p:cNvSpPr/>
            <p:nvPr/>
          </p:nvSpPr>
          <p:spPr>
            <a:xfrm>
              <a:off x="2583868" y="6229350"/>
              <a:ext cx="2656575" cy="533400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704503" y="6323509"/>
              <a:ext cx="24466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Draw OL, ON and OM</a:t>
              </a:r>
              <a:endParaRPr lang="en-US" sz="16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104" name="Freeform 103"/>
          <p:cNvSpPr/>
          <p:nvPr/>
        </p:nvSpPr>
        <p:spPr>
          <a:xfrm rot="8702720">
            <a:off x="7619954" y="2102840"/>
            <a:ext cx="100808" cy="107367"/>
          </a:xfrm>
          <a:custGeom>
            <a:avLst/>
            <a:gdLst>
              <a:gd name="connsiteX0" fmla="*/ 0 w 681742"/>
              <a:gd name="connsiteY0" fmla="*/ 0 h 660099"/>
              <a:gd name="connsiteX1" fmla="*/ 673626 w 681742"/>
              <a:gd name="connsiteY1" fmla="*/ 8116 h 660099"/>
              <a:gd name="connsiteX2" fmla="*/ 681742 w 681742"/>
              <a:gd name="connsiteY2" fmla="*/ 660099 h 660099"/>
              <a:gd name="connsiteX3" fmla="*/ 681742 w 681742"/>
              <a:gd name="connsiteY3" fmla="*/ 654688 h 660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1742" h="660099">
                <a:moveTo>
                  <a:pt x="0" y="0"/>
                </a:moveTo>
                <a:lnTo>
                  <a:pt x="673626" y="8116"/>
                </a:lnTo>
                <a:cubicBezTo>
                  <a:pt x="676331" y="225444"/>
                  <a:pt x="679037" y="442771"/>
                  <a:pt x="681742" y="660099"/>
                </a:cubicBezTo>
                <a:lnTo>
                  <a:pt x="681742" y="654688"/>
                </a:lnTo>
              </a:path>
            </a:pathLst>
          </a:cu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0" name="Oval 259"/>
          <p:cNvSpPr/>
          <p:nvPr/>
        </p:nvSpPr>
        <p:spPr bwMode="auto">
          <a:xfrm>
            <a:off x="6770496" y="1865543"/>
            <a:ext cx="1005840" cy="100584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05" name="Straight Connector 104"/>
          <p:cNvCxnSpPr/>
          <p:nvPr/>
        </p:nvCxnSpPr>
        <p:spPr>
          <a:xfrm flipH="1">
            <a:off x="7282653" y="2367755"/>
            <a:ext cx="1066" cy="510347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>
            <a:off x="6758122" y="2883244"/>
            <a:ext cx="1518802" cy="0"/>
          </a:xfrm>
          <a:prstGeom prst="line">
            <a:avLst/>
          </a:prstGeom>
          <a:ln w="19050">
            <a:solidFill>
              <a:srgbClr val="0000FF"/>
            </a:solidFill>
            <a:prstDash val="soli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>
            <a:off x="7282689" y="2082751"/>
            <a:ext cx="401145" cy="290000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6757851" y="866667"/>
            <a:ext cx="1526050" cy="2004898"/>
          </a:xfrm>
          <a:prstGeom prst="line">
            <a:avLst/>
          </a:prstGeom>
          <a:ln w="19050">
            <a:solidFill>
              <a:srgbClr val="0000FF"/>
            </a:solidFill>
            <a:prstDash val="soli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6747548" y="873829"/>
            <a:ext cx="755" cy="2009029"/>
          </a:xfrm>
          <a:prstGeom prst="line">
            <a:avLst/>
          </a:prstGeom>
          <a:ln w="19050">
            <a:solidFill>
              <a:srgbClr val="0000FF"/>
            </a:solidFill>
            <a:prstDash val="soli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6755808" y="2372870"/>
            <a:ext cx="526720" cy="0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2057400" y="1897101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A = 90º</a:t>
            </a:r>
            <a:endParaRPr lang="en-IN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07" name="Rounded Rectangle 306"/>
          <p:cNvSpPr/>
          <p:nvPr/>
        </p:nvSpPr>
        <p:spPr>
          <a:xfrm>
            <a:off x="2890856" y="1558886"/>
            <a:ext cx="3177656" cy="722017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08" name="TextBox 307"/>
          <p:cNvSpPr txBox="1"/>
          <p:nvPr/>
        </p:nvSpPr>
        <p:spPr>
          <a:xfrm>
            <a:off x="2925611" y="1597290"/>
            <a:ext cx="3044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We know that, Radius is perpendicular to tangent</a:t>
            </a:r>
            <a:endParaRPr lang="en-US" sz="1600" b="1" dirty="0">
              <a:solidFill>
                <a:prstClr val="white"/>
              </a:solidFill>
              <a:latin typeface="Bookman Old Style"/>
            </a:endParaRPr>
          </a:p>
        </p:txBody>
      </p:sp>
      <p:sp>
        <p:nvSpPr>
          <p:cNvPr id="310" name="Rounded Rectangle 309"/>
          <p:cNvSpPr/>
          <p:nvPr/>
        </p:nvSpPr>
        <p:spPr>
          <a:xfrm>
            <a:off x="3771117" y="1893540"/>
            <a:ext cx="1913008" cy="459333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11" name="TextBox 310"/>
          <p:cNvSpPr txBox="1"/>
          <p:nvPr/>
        </p:nvSpPr>
        <p:spPr>
          <a:xfrm>
            <a:off x="3738746" y="1947669"/>
            <a:ext cx="1913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Consider </a:t>
            </a:r>
            <a:r>
              <a:rPr lang="en-US" sz="16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ABC</a:t>
            </a:r>
            <a:endParaRPr lang="en-US" sz="1600" b="1" dirty="0">
              <a:solidFill>
                <a:prstClr val="white"/>
              </a:solidFill>
              <a:latin typeface="Bookman Old Style"/>
            </a:endParaRPr>
          </a:p>
        </p:txBody>
      </p:sp>
      <p:sp>
        <p:nvSpPr>
          <p:cNvPr id="21" name="Right Brace 20"/>
          <p:cNvSpPr/>
          <p:nvPr/>
        </p:nvSpPr>
        <p:spPr>
          <a:xfrm>
            <a:off x="3094022" y="916692"/>
            <a:ext cx="155448" cy="852878"/>
          </a:xfrm>
          <a:prstGeom prst="rightBrace">
            <a:avLst>
              <a:gd name="adj1" fmla="val 38970"/>
              <a:gd name="adj2" fmla="val 5000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29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"/>
                            </p:stCondLst>
                            <p:childTnLst>
                              <p:par>
                                <p:cTn id="1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0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5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0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5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0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5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5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0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5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6" fill="hold">
                            <p:stCondLst>
                              <p:cond delay="500"/>
                            </p:stCondLst>
                            <p:childTnLst>
                              <p:par>
                                <p:cTn id="4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9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4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0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5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0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" grpId="0" animBg="1"/>
      <p:bldP spid="315" grpId="1" animBg="1"/>
      <p:bldP spid="314" grpId="0" animBg="1"/>
      <p:bldP spid="314" grpId="1" animBg="1"/>
      <p:bldP spid="313" grpId="0" animBg="1"/>
      <p:bldP spid="313" grpId="1" animBg="1"/>
      <p:bldP spid="312" grpId="0" animBg="1"/>
      <p:bldP spid="312" grpId="1" animBg="1"/>
      <p:bldP spid="210" grpId="0" animBg="1"/>
      <p:bldP spid="259" grpId="0" animBg="1"/>
      <p:bldP spid="259" grpId="1" animBg="1"/>
      <p:bldP spid="12" grpId="0" animBg="1"/>
      <p:bldP spid="102" grpId="0" animBg="1"/>
      <p:bldP spid="102" grpId="1" animBg="1"/>
      <p:bldP spid="95" grpId="0" animBg="1"/>
      <p:bldP spid="95" grpId="1" animBg="1"/>
      <p:bldP spid="94" grpId="0" animBg="1"/>
      <p:bldP spid="94" grpId="1" animBg="1"/>
      <p:bldP spid="92" grpId="0" animBg="1"/>
      <p:bldP spid="92" grpId="1" animBg="1"/>
      <p:bldP spid="2" grpId="0" build="p"/>
      <p:bldP spid="19" grpId="0"/>
      <p:bldP spid="96" grpId="0"/>
      <p:bldP spid="97" grpId="0"/>
      <p:bldP spid="98" grpId="0"/>
      <p:bldP spid="201" grpId="0" animBg="1"/>
      <p:bldP spid="202" grpId="0" animBg="1"/>
      <p:bldP spid="211" grpId="0"/>
      <p:bldP spid="225" grpId="0"/>
      <p:bldP spid="232" grpId="0"/>
      <p:bldP spid="233" grpId="0"/>
      <p:bldP spid="266" grpId="0"/>
      <p:bldP spid="267" grpId="0"/>
      <p:bldP spid="268" grpId="0"/>
      <p:bldP spid="269" grpId="0"/>
      <p:bldP spid="270" grpId="0"/>
      <p:bldP spid="271" grpId="0"/>
      <p:bldP spid="272" grpId="0"/>
      <p:bldP spid="273" grpId="0"/>
      <p:bldP spid="274" grpId="0"/>
      <p:bldP spid="275" grpId="0"/>
      <p:bldP spid="276" grpId="0"/>
      <p:bldP spid="277" grpId="0"/>
      <p:bldP spid="278" grpId="0"/>
      <p:bldP spid="279" grpId="0"/>
      <p:bldP spid="280" grpId="0"/>
      <p:bldP spid="281" grpId="0"/>
      <p:bldP spid="282" grpId="0"/>
      <p:bldP spid="283" grpId="0"/>
      <p:bldP spid="284" grpId="0"/>
      <p:bldP spid="285" grpId="0"/>
      <p:bldP spid="286" grpId="0"/>
      <p:bldP spid="287" grpId="0"/>
      <p:bldP spid="288" grpId="0"/>
      <p:bldP spid="289" grpId="0"/>
      <p:bldP spid="290" grpId="0"/>
      <p:bldP spid="291" grpId="0"/>
      <p:bldP spid="292" grpId="0"/>
      <p:bldP spid="293" grpId="0"/>
      <p:bldP spid="294" grpId="0"/>
      <p:bldP spid="296" grpId="0"/>
      <p:bldP spid="297" grpId="0"/>
      <p:bldP spid="298" grpId="0"/>
      <p:bldP spid="299" grpId="0"/>
      <p:bldP spid="300" grpId="0"/>
      <p:bldP spid="301" grpId="0"/>
      <p:bldP spid="104" grpId="0" animBg="1"/>
      <p:bldP spid="260" grpId="0" animBg="1"/>
      <p:bldP spid="260" grpId="1" animBg="1"/>
      <p:bldP spid="113" grpId="0"/>
      <p:bldP spid="307" grpId="0" animBg="1"/>
      <p:bldP spid="307" grpId="1" animBg="1"/>
      <p:bldP spid="308" grpId="0"/>
      <p:bldP spid="308" grpId="1"/>
      <p:bldP spid="310" grpId="0" animBg="1"/>
      <p:bldP spid="310" grpId="1" animBg="1"/>
      <p:bldP spid="311" grpId="0"/>
      <p:bldP spid="311" grpId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Freeform 4"/>
          <p:cNvSpPr>
            <a:spLocks/>
          </p:cNvSpPr>
          <p:nvPr/>
        </p:nvSpPr>
        <p:spPr bwMode="auto">
          <a:xfrm>
            <a:off x="6748831" y="869066"/>
            <a:ext cx="1527615" cy="2011680"/>
          </a:xfrm>
          <a:custGeom>
            <a:avLst/>
            <a:gdLst>
              <a:gd name="T0" fmla="*/ 0 w 1824"/>
              <a:gd name="T1" fmla="*/ 2147483646 h 484"/>
              <a:gd name="T2" fmla="*/ 2147483646 w 1824"/>
              <a:gd name="T3" fmla="*/ 0 h 484"/>
              <a:gd name="T4" fmla="*/ 2147483646 w 1824"/>
              <a:gd name="T5" fmla="*/ 2147483646 h 484"/>
              <a:gd name="T6" fmla="*/ 0 w 1824"/>
              <a:gd name="T7" fmla="*/ 2147483646 h 484"/>
              <a:gd name="T8" fmla="*/ 0 60000 65536"/>
              <a:gd name="T9" fmla="*/ 0 60000 65536"/>
              <a:gd name="T10" fmla="*/ 0 60000 65536"/>
              <a:gd name="T11" fmla="*/ 0 60000 65536"/>
              <a:gd name="T12" fmla="*/ 0 w 1824"/>
              <a:gd name="T13" fmla="*/ 0 h 484"/>
              <a:gd name="T14" fmla="*/ 1824 w 1824"/>
              <a:gd name="T15" fmla="*/ 484 h 484"/>
              <a:gd name="connsiteX0" fmla="*/ 0 w 10000"/>
              <a:gd name="connsiteY0" fmla="*/ 10336 h 10336"/>
              <a:gd name="connsiteX1" fmla="*/ 2728 w 10000"/>
              <a:gd name="connsiteY1" fmla="*/ 0 h 10336"/>
              <a:gd name="connsiteX2" fmla="*/ 10000 w 10000"/>
              <a:gd name="connsiteY2" fmla="*/ 10253 h 10336"/>
              <a:gd name="connsiteX3" fmla="*/ 0 w 10000"/>
              <a:gd name="connsiteY3" fmla="*/ 10336 h 10336"/>
              <a:gd name="connsiteX0" fmla="*/ 47 w 10047"/>
              <a:gd name="connsiteY0" fmla="*/ 14758 h 14758"/>
              <a:gd name="connsiteX1" fmla="*/ 0 w 10047"/>
              <a:gd name="connsiteY1" fmla="*/ 0 h 14758"/>
              <a:gd name="connsiteX2" fmla="*/ 10047 w 10047"/>
              <a:gd name="connsiteY2" fmla="*/ 14675 h 14758"/>
              <a:gd name="connsiteX3" fmla="*/ 47 w 10047"/>
              <a:gd name="connsiteY3" fmla="*/ 14758 h 14758"/>
              <a:gd name="connsiteX0" fmla="*/ 4 w 10049"/>
              <a:gd name="connsiteY0" fmla="*/ 14826 h 14826"/>
              <a:gd name="connsiteX1" fmla="*/ 2 w 10049"/>
              <a:gd name="connsiteY1" fmla="*/ 0 h 14826"/>
              <a:gd name="connsiteX2" fmla="*/ 10049 w 10049"/>
              <a:gd name="connsiteY2" fmla="*/ 14675 h 14826"/>
              <a:gd name="connsiteX3" fmla="*/ 4 w 10049"/>
              <a:gd name="connsiteY3" fmla="*/ 14826 h 14826"/>
              <a:gd name="connsiteX0" fmla="*/ 4 w 10007"/>
              <a:gd name="connsiteY0" fmla="*/ 14826 h 14960"/>
              <a:gd name="connsiteX1" fmla="*/ 2 w 10007"/>
              <a:gd name="connsiteY1" fmla="*/ 0 h 14960"/>
              <a:gd name="connsiteX2" fmla="*/ 10007 w 10007"/>
              <a:gd name="connsiteY2" fmla="*/ 14960 h 14960"/>
              <a:gd name="connsiteX3" fmla="*/ 4 w 10007"/>
              <a:gd name="connsiteY3" fmla="*/ 14826 h 1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7" h="14960">
                <a:moveTo>
                  <a:pt x="4" y="14826"/>
                </a:moveTo>
                <a:cubicBezTo>
                  <a:pt x="-12" y="9907"/>
                  <a:pt x="18" y="4919"/>
                  <a:pt x="2" y="0"/>
                </a:cubicBezTo>
                <a:lnTo>
                  <a:pt x="10007" y="14960"/>
                </a:lnTo>
                <a:lnTo>
                  <a:pt x="4" y="14826"/>
                </a:lnTo>
                <a:close/>
              </a:path>
            </a:pathLst>
          </a:custGeom>
          <a:solidFill>
            <a:srgbClr val="0070C0">
              <a:alpha val="54902"/>
            </a:srgbClr>
          </a:solidFill>
          <a:ln w="57150">
            <a:noFill/>
            <a:round/>
            <a:headEnd/>
            <a:tailEnd/>
          </a:ln>
        </p:spPr>
        <p:txBody>
          <a:bodyPr lIns="77925" tIns="38963" rIns="77925" bIns="38963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1177781" y="2225364"/>
            <a:ext cx="2109208" cy="268369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3712999" y="3608937"/>
            <a:ext cx="1080175" cy="268369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1173489" y="2551031"/>
            <a:ext cx="2091842" cy="268369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2443166" y="3612761"/>
            <a:ext cx="1080175" cy="268369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1173490" y="1474202"/>
            <a:ext cx="1080175" cy="268369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3818303" y="1466681"/>
            <a:ext cx="1080175" cy="268369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1161735" y="3619111"/>
            <a:ext cx="1080175" cy="268369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3721557" y="971499"/>
            <a:ext cx="404438" cy="22436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7259024" y="3150081"/>
            <a:ext cx="528020" cy="22436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3089781" y="971499"/>
            <a:ext cx="420860" cy="22436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93"/>
          <p:cNvSpPr>
            <a:spLocks noChangeArrowheads="1"/>
          </p:cNvSpPr>
          <p:nvPr/>
        </p:nvSpPr>
        <p:spPr bwMode="auto">
          <a:xfrm>
            <a:off x="506412" y="258100"/>
            <a:ext cx="72125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/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ABC is a right triangle right-angled at B such that AB = 6 cm and AC = 8 cm. Find the radius of its incircle.</a:t>
            </a:r>
            <a:endParaRPr lang="en-US" alt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93055" y="787775"/>
            <a:ext cx="65915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Sol. 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190" name="Rectangle 41"/>
          <p:cNvSpPr>
            <a:spLocks noChangeArrowheads="1"/>
          </p:cNvSpPr>
          <p:nvPr/>
        </p:nvSpPr>
        <p:spPr bwMode="auto">
          <a:xfrm>
            <a:off x="2682681" y="4630312"/>
            <a:ext cx="790952" cy="261937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77925" tIns="38963" rIns="77925" bIns="38963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91" name="Freeform 2"/>
          <p:cNvSpPr>
            <a:spLocks/>
          </p:cNvSpPr>
          <p:nvPr/>
        </p:nvSpPr>
        <p:spPr bwMode="auto">
          <a:xfrm>
            <a:off x="6758623" y="885852"/>
            <a:ext cx="527050" cy="1966480"/>
          </a:xfrm>
          <a:custGeom>
            <a:avLst/>
            <a:gdLst>
              <a:gd name="T0" fmla="*/ 0 w 476"/>
              <a:gd name="T1" fmla="*/ 2147483646 h 1500"/>
              <a:gd name="T2" fmla="*/ 0 w 476"/>
              <a:gd name="T3" fmla="*/ 0 h 1500"/>
              <a:gd name="T4" fmla="*/ 2147483646 w 476"/>
              <a:gd name="T5" fmla="*/ 2147483646 h 1500"/>
              <a:gd name="T6" fmla="*/ 0 w 476"/>
              <a:gd name="T7" fmla="*/ 2147483646 h 1500"/>
              <a:gd name="T8" fmla="*/ 0 60000 65536"/>
              <a:gd name="T9" fmla="*/ 0 60000 65536"/>
              <a:gd name="T10" fmla="*/ 0 60000 65536"/>
              <a:gd name="T11" fmla="*/ 0 60000 65536"/>
              <a:gd name="T12" fmla="*/ 0 w 476"/>
              <a:gd name="T13" fmla="*/ 0 h 1500"/>
              <a:gd name="T14" fmla="*/ 476 w 476"/>
              <a:gd name="T15" fmla="*/ 1500 h 1500"/>
              <a:gd name="connsiteX0" fmla="*/ 0 w 8300"/>
              <a:gd name="connsiteY0" fmla="*/ 10000 h 10000"/>
              <a:gd name="connsiteX1" fmla="*/ 0 w 8300"/>
              <a:gd name="connsiteY1" fmla="*/ 0 h 10000"/>
              <a:gd name="connsiteX2" fmla="*/ 8300 w 8300"/>
              <a:gd name="connsiteY2" fmla="*/ 9315 h 10000"/>
              <a:gd name="connsiteX3" fmla="*/ 0 w 8300"/>
              <a:gd name="connsiteY3" fmla="*/ 10000 h 10000"/>
              <a:gd name="connsiteX0" fmla="*/ 120 w 10000"/>
              <a:gd name="connsiteY0" fmla="*/ 12112 h 12112"/>
              <a:gd name="connsiteX1" fmla="*/ 0 w 10000"/>
              <a:gd name="connsiteY1" fmla="*/ 0 h 12112"/>
              <a:gd name="connsiteX2" fmla="*/ 10000 w 10000"/>
              <a:gd name="connsiteY2" fmla="*/ 9315 h 12112"/>
              <a:gd name="connsiteX3" fmla="*/ 120 w 10000"/>
              <a:gd name="connsiteY3" fmla="*/ 12112 h 12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2112">
                <a:moveTo>
                  <a:pt x="120" y="12112"/>
                </a:moveTo>
                <a:lnTo>
                  <a:pt x="0" y="0"/>
                </a:lnTo>
                <a:lnTo>
                  <a:pt x="10000" y="9315"/>
                </a:lnTo>
                <a:lnTo>
                  <a:pt x="120" y="12112"/>
                </a:lnTo>
                <a:close/>
              </a:path>
            </a:pathLst>
          </a:custGeom>
          <a:solidFill>
            <a:srgbClr val="FF0000">
              <a:alpha val="60000"/>
            </a:srgbClr>
          </a:solidFill>
          <a:ln w="57150">
            <a:noFill/>
            <a:round/>
            <a:headEnd/>
            <a:tailEnd/>
          </a:ln>
        </p:spPr>
        <p:txBody>
          <a:bodyPr lIns="77925" tIns="38963" rIns="77925" bIns="38963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92" name="Freeform 3"/>
          <p:cNvSpPr>
            <a:spLocks/>
          </p:cNvSpPr>
          <p:nvPr/>
        </p:nvSpPr>
        <p:spPr bwMode="auto">
          <a:xfrm>
            <a:off x="6762117" y="882677"/>
            <a:ext cx="1520194" cy="1996479"/>
          </a:xfrm>
          <a:custGeom>
            <a:avLst/>
            <a:gdLst>
              <a:gd name="T0" fmla="*/ 0 w 1828"/>
              <a:gd name="T1" fmla="*/ 0 h 1516"/>
              <a:gd name="T2" fmla="*/ 2147483646 w 1828"/>
              <a:gd name="T3" fmla="*/ 2147483646 h 1516"/>
              <a:gd name="T4" fmla="*/ 2147483646 w 1828"/>
              <a:gd name="T5" fmla="*/ 2147483646 h 1516"/>
              <a:gd name="T6" fmla="*/ 0 w 1828"/>
              <a:gd name="T7" fmla="*/ 0 h 1516"/>
              <a:gd name="T8" fmla="*/ 0 60000 65536"/>
              <a:gd name="T9" fmla="*/ 0 60000 65536"/>
              <a:gd name="T10" fmla="*/ 0 60000 65536"/>
              <a:gd name="T11" fmla="*/ 0 60000 65536"/>
              <a:gd name="T12" fmla="*/ 0 w 1828"/>
              <a:gd name="T13" fmla="*/ 0 h 1516"/>
              <a:gd name="T14" fmla="*/ 1828 w 1828"/>
              <a:gd name="T15" fmla="*/ 1516 h 1516"/>
              <a:gd name="connsiteX0" fmla="*/ 0 w 10000"/>
              <a:gd name="connsiteY0" fmla="*/ 0 h 10000"/>
              <a:gd name="connsiteX1" fmla="*/ 2100 w 10000"/>
              <a:gd name="connsiteY1" fmla="*/ 9116 h 10000"/>
              <a:gd name="connsiteX2" fmla="*/ 10000 w 10000"/>
              <a:gd name="connsiteY2" fmla="*/ 10000 h 10000"/>
              <a:gd name="connsiteX3" fmla="*/ 0 w 10000"/>
              <a:gd name="connsiteY3" fmla="*/ 0 h 10000"/>
              <a:gd name="connsiteX0" fmla="*/ 0 w 6244"/>
              <a:gd name="connsiteY0" fmla="*/ 0 h 12167"/>
              <a:gd name="connsiteX1" fmla="*/ 2100 w 6244"/>
              <a:gd name="connsiteY1" fmla="*/ 9116 h 12167"/>
              <a:gd name="connsiteX2" fmla="*/ 6244 w 6244"/>
              <a:gd name="connsiteY2" fmla="*/ 12167 h 12167"/>
              <a:gd name="connsiteX3" fmla="*/ 0 w 6244"/>
              <a:gd name="connsiteY3" fmla="*/ 0 h 1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44" h="12167">
                <a:moveTo>
                  <a:pt x="0" y="0"/>
                </a:moveTo>
                <a:lnTo>
                  <a:pt x="2100" y="9116"/>
                </a:lnTo>
                <a:lnTo>
                  <a:pt x="6244" y="12167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57150">
            <a:noFill/>
            <a:round/>
            <a:headEnd/>
            <a:tailEnd/>
          </a:ln>
        </p:spPr>
        <p:txBody>
          <a:bodyPr lIns="77925" tIns="38963" rIns="77925" bIns="38963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93" name="Freeform 4"/>
          <p:cNvSpPr>
            <a:spLocks/>
          </p:cNvSpPr>
          <p:nvPr/>
        </p:nvSpPr>
        <p:spPr bwMode="auto">
          <a:xfrm>
            <a:off x="6758679" y="2387708"/>
            <a:ext cx="1520650" cy="485357"/>
          </a:xfrm>
          <a:custGeom>
            <a:avLst/>
            <a:gdLst>
              <a:gd name="T0" fmla="*/ 0 w 1824"/>
              <a:gd name="T1" fmla="*/ 2147483646 h 484"/>
              <a:gd name="T2" fmla="*/ 2147483646 w 1824"/>
              <a:gd name="T3" fmla="*/ 0 h 484"/>
              <a:gd name="T4" fmla="*/ 2147483646 w 1824"/>
              <a:gd name="T5" fmla="*/ 2147483646 h 484"/>
              <a:gd name="T6" fmla="*/ 0 w 1824"/>
              <a:gd name="T7" fmla="*/ 2147483646 h 484"/>
              <a:gd name="T8" fmla="*/ 0 60000 65536"/>
              <a:gd name="T9" fmla="*/ 0 60000 65536"/>
              <a:gd name="T10" fmla="*/ 0 60000 65536"/>
              <a:gd name="T11" fmla="*/ 0 60000 65536"/>
              <a:gd name="T12" fmla="*/ 0 w 1824"/>
              <a:gd name="T13" fmla="*/ 0 h 484"/>
              <a:gd name="T14" fmla="*/ 1824 w 1824"/>
              <a:gd name="T15" fmla="*/ 484 h 484"/>
              <a:gd name="connsiteX0" fmla="*/ 0 w 10000"/>
              <a:gd name="connsiteY0" fmla="*/ 10336 h 10336"/>
              <a:gd name="connsiteX1" fmla="*/ 2728 w 10000"/>
              <a:gd name="connsiteY1" fmla="*/ 0 h 10336"/>
              <a:gd name="connsiteX2" fmla="*/ 10000 w 10000"/>
              <a:gd name="connsiteY2" fmla="*/ 10253 h 10336"/>
              <a:gd name="connsiteX3" fmla="*/ 0 w 10000"/>
              <a:gd name="connsiteY3" fmla="*/ 10336 h 10336"/>
              <a:gd name="connsiteX0" fmla="*/ 0 w 10000"/>
              <a:gd name="connsiteY0" fmla="*/ 9689 h 9689"/>
              <a:gd name="connsiteX1" fmla="*/ 2101 w 10000"/>
              <a:gd name="connsiteY1" fmla="*/ 0 h 9689"/>
              <a:gd name="connsiteX2" fmla="*/ 10000 w 10000"/>
              <a:gd name="connsiteY2" fmla="*/ 9606 h 9689"/>
              <a:gd name="connsiteX3" fmla="*/ 0 w 10000"/>
              <a:gd name="connsiteY3" fmla="*/ 9689 h 9689"/>
              <a:gd name="connsiteX0" fmla="*/ 0 w 10000"/>
              <a:gd name="connsiteY0" fmla="*/ 9618 h 9618"/>
              <a:gd name="connsiteX1" fmla="*/ 2160 w 10000"/>
              <a:gd name="connsiteY1" fmla="*/ 0 h 9618"/>
              <a:gd name="connsiteX2" fmla="*/ 10000 w 10000"/>
              <a:gd name="connsiteY2" fmla="*/ 9532 h 9618"/>
              <a:gd name="connsiteX3" fmla="*/ 0 w 10000"/>
              <a:gd name="connsiteY3" fmla="*/ 9618 h 9618"/>
              <a:gd name="connsiteX0" fmla="*/ 0 w 6257"/>
              <a:gd name="connsiteY0" fmla="*/ 10000 h 10109"/>
              <a:gd name="connsiteX1" fmla="*/ 2160 w 6257"/>
              <a:gd name="connsiteY1" fmla="*/ 0 h 10109"/>
              <a:gd name="connsiteX2" fmla="*/ 6257 w 6257"/>
              <a:gd name="connsiteY2" fmla="*/ 10109 h 10109"/>
              <a:gd name="connsiteX3" fmla="*/ 0 w 6257"/>
              <a:gd name="connsiteY3" fmla="*/ 10000 h 10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57" h="10109">
                <a:moveTo>
                  <a:pt x="0" y="10000"/>
                </a:moveTo>
                <a:lnTo>
                  <a:pt x="2160" y="0"/>
                </a:lnTo>
                <a:lnTo>
                  <a:pt x="6257" y="10109"/>
                </a:lnTo>
                <a:lnTo>
                  <a:pt x="0" y="10000"/>
                </a:lnTo>
                <a:close/>
              </a:path>
            </a:pathLst>
          </a:custGeom>
          <a:solidFill>
            <a:srgbClr val="FFC000">
              <a:alpha val="54902"/>
            </a:srgbClr>
          </a:solidFill>
          <a:ln w="57150">
            <a:noFill/>
            <a:round/>
            <a:headEnd/>
            <a:tailEnd/>
          </a:ln>
        </p:spPr>
        <p:txBody>
          <a:bodyPr lIns="77925" tIns="38963" rIns="77925" bIns="38963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94" name="Rectangle 45"/>
          <p:cNvSpPr>
            <a:spLocks noChangeArrowheads="1"/>
          </p:cNvSpPr>
          <p:nvPr/>
        </p:nvSpPr>
        <p:spPr bwMode="auto">
          <a:xfrm>
            <a:off x="4937008" y="3580057"/>
            <a:ext cx="1144822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 smtClean="0">
                <a:solidFill>
                  <a:srgbClr val="000000"/>
                </a:solidFill>
                <a:latin typeface="Bookman Old Style" pitchFamily="18" charset="0"/>
              </a:rPr>
              <a:t>ar</a:t>
            </a:r>
            <a:r>
              <a:rPr 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 (</a:t>
            </a:r>
            <a:r>
              <a:rPr lang="en-US" sz="1600" b="1" dirty="0" smtClean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ABC)</a:t>
            </a:r>
          </a:p>
        </p:txBody>
      </p:sp>
      <p:sp>
        <p:nvSpPr>
          <p:cNvPr id="195" name="Rectangle 46"/>
          <p:cNvSpPr>
            <a:spLocks noChangeArrowheads="1"/>
          </p:cNvSpPr>
          <p:nvPr/>
        </p:nvSpPr>
        <p:spPr bwMode="auto">
          <a:xfrm>
            <a:off x="6026435" y="3595446"/>
            <a:ext cx="2424018" cy="294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[Area Addition Property]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2812336" y="1418018"/>
            <a:ext cx="3404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97" name="Straight Connector 196"/>
          <p:cNvCxnSpPr/>
          <p:nvPr/>
        </p:nvCxnSpPr>
        <p:spPr>
          <a:xfrm>
            <a:off x="2532566" y="1586327"/>
            <a:ext cx="24385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Rectangle 277"/>
          <p:cNvSpPr/>
          <p:nvPr/>
        </p:nvSpPr>
        <p:spPr>
          <a:xfrm>
            <a:off x="2487029" y="1304925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IN" sz="1600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284" name="Rectangle 283"/>
          <p:cNvSpPr/>
          <p:nvPr/>
        </p:nvSpPr>
        <p:spPr>
          <a:xfrm>
            <a:off x="2497100" y="1528763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IN" sz="1600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285" name="Rectangle 284"/>
          <p:cNvSpPr/>
          <p:nvPr/>
        </p:nvSpPr>
        <p:spPr>
          <a:xfrm>
            <a:off x="3727450" y="1418018"/>
            <a:ext cx="12604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  3r cm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86" name="Rectangle 285"/>
          <p:cNvSpPr/>
          <p:nvPr/>
        </p:nvSpPr>
        <p:spPr>
          <a:xfrm>
            <a:off x="2231962" y="2171379"/>
            <a:ext cx="13494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 4r cm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87" name="Rectangle 286"/>
          <p:cNvSpPr/>
          <p:nvPr/>
        </p:nvSpPr>
        <p:spPr>
          <a:xfrm>
            <a:off x="2231046" y="2499297"/>
            <a:ext cx="12434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 5r cm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88" name="Rectangle 287"/>
          <p:cNvSpPr/>
          <p:nvPr/>
        </p:nvSpPr>
        <p:spPr>
          <a:xfrm>
            <a:off x="1104905" y="1418018"/>
            <a:ext cx="12173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 smtClean="0">
                <a:solidFill>
                  <a:srgbClr val="000000"/>
                </a:solidFill>
                <a:latin typeface="Bookman Old Style" pitchFamily="18" charset="0"/>
              </a:rPr>
              <a:t>ar</a:t>
            </a:r>
            <a:r>
              <a:rPr 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Bookman Old Style" pitchFamily="18" charset="0"/>
              </a:rPr>
              <a:t>(</a:t>
            </a:r>
            <a:r>
              <a:rPr lang="en-US" sz="1600" b="1" dirty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sz="1600" b="1" dirty="0">
                <a:solidFill>
                  <a:srgbClr val="000000"/>
                </a:solidFill>
                <a:latin typeface="Bookman Old Style" pitchFamily="18" charset="0"/>
              </a:rPr>
              <a:t>AOB)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89" name="Rectangle 288"/>
          <p:cNvSpPr/>
          <p:nvPr/>
        </p:nvSpPr>
        <p:spPr>
          <a:xfrm>
            <a:off x="2229498" y="1418018"/>
            <a:ext cx="3540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90" name="Rectangle 289"/>
          <p:cNvSpPr/>
          <p:nvPr/>
        </p:nvSpPr>
        <p:spPr>
          <a:xfrm>
            <a:off x="1131115" y="2171379"/>
            <a:ext cx="12703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 smtClean="0">
                <a:solidFill>
                  <a:srgbClr val="000000"/>
                </a:solidFill>
                <a:latin typeface="Bookman Old Style" pitchFamily="18" charset="0"/>
              </a:rPr>
              <a:t>ar</a:t>
            </a:r>
            <a:r>
              <a:rPr 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Bookman Old Style" pitchFamily="18" charset="0"/>
              </a:rPr>
              <a:t>(</a:t>
            </a:r>
            <a:r>
              <a:rPr lang="en-US" sz="1600" b="1" dirty="0" smtClean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AOC)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91" name="Rectangle 290"/>
          <p:cNvSpPr/>
          <p:nvPr/>
        </p:nvSpPr>
        <p:spPr>
          <a:xfrm>
            <a:off x="1131115" y="2518625"/>
            <a:ext cx="12513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 smtClean="0">
                <a:solidFill>
                  <a:srgbClr val="000000"/>
                </a:solidFill>
                <a:latin typeface="Bookman Old Style" pitchFamily="18" charset="0"/>
              </a:rPr>
              <a:t>ar</a:t>
            </a:r>
            <a:r>
              <a:rPr 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Bookman Old Style" pitchFamily="18" charset="0"/>
              </a:rPr>
              <a:t>(</a:t>
            </a:r>
            <a:r>
              <a:rPr lang="en-US" sz="1600" b="1" dirty="0" smtClean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BOC)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92" name="Rectangle 291"/>
          <p:cNvSpPr/>
          <p:nvPr/>
        </p:nvSpPr>
        <p:spPr>
          <a:xfrm>
            <a:off x="1066800" y="3573234"/>
            <a:ext cx="12784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 smtClean="0">
                <a:solidFill>
                  <a:srgbClr val="000000"/>
                </a:solidFill>
                <a:latin typeface="Bookman Old Style" pitchFamily="18" charset="0"/>
              </a:rPr>
              <a:t>ar</a:t>
            </a:r>
            <a:r>
              <a:rPr 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Bookman Old Style" pitchFamily="18" charset="0"/>
              </a:rPr>
              <a:t>(</a:t>
            </a:r>
            <a:r>
              <a:rPr lang="en-US" sz="1600" b="1" dirty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sz="1600" b="1" dirty="0">
                <a:solidFill>
                  <a:srgbClr val="000000"/>
                </a:solidFill>
                <a:latin typeface="Bookman Old Style" pitchFamily="18" charset="0"/>
              </a:rPr>
              <a:t>AOB)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93" name="Rectangle 292"/>
          <p:cNvSpPr/>
          <p:nvPr/>
        </p:nvSpPr>
        <p:spPr>
          <a:xfrm>
            <a:off x="2225975" y="3573234"/>
            <a:ext cx="2747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94" name="Rectangle 293"/>
          <p:cNvSpPr/>
          <p:nvPr/>
        </p:nvSpPr>
        <p:spPr>
          <a:xfrm>
            <a:off x="2397779" y="3573234"/>
            <a:ext cx="11918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 smtClean="0">
                <a:solidFill>
                  <a:srgbClr val="000000"/>
                </a:solidFill>
                <a:latin typeface="Bookman Old Style" pitchFamily="18" charset="0"/>
              </a:rPr>
              <a:t>ar</a:t>
            </a:r>
            <a:r>
              <a:rPr 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Bookman Old Style" pitchFamily="18" charset="0"/>
              </a:rPr>
              <a:t>(</a:t>
            </a:r>
            <a:r>
              <a:rPr lang="en-US" sz="1600" b="1" dirty="0" smtClean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BOC)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95" name="Rectangle 294"/>
          <p:cNvSpPr/>
          <p:nvPr/>
        </p:nvSpPr>
        <p:spPr>
          <a:xfrm>
            <a:off x="3485198" y="3573234"/>
            <a:ext cx="2747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01" name="Rectangle 300"/>
          <p:cNvSpPr/>
          <p:nvPr/>
        </p:nvSpPr>
        <p:spPr>
          <a:xfrm>
            <a:off x="3638371" y="3573234"/>
            <a:ext cx="12276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 smtClean="0">
                <a:solidFill>
                  <a:srgbClr val="000000"/>
                </a:solidFill>
                <a:latin typeface="Bookman Old Style" pitchFamily="18" charset="0"/>
              </a:rPr>
              <a:t>ar</a:t>
            </a:r>
            <a:r>
              <a:rPr 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Bookman Old Style" pitchFamily="18" charset="0"/>
              </a:rPr>
              <a:t>(</a:t>
            </a:r>
            <a:r>
              <a:rPr lang="en-US" sz="1600" b="1" dirty="0" smtClean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AOC)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09" name="Rectangle 308"/>
          <p:cNvSpPr/>
          <p:nvPr/>
        </p:nvSpPr>
        <p:spPr>
          <a:xfrm>
            <a:off x="4725308" y="3573234"/>
            <a:ext cx="3324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10" name="Rectangle 309"/>
          <p:cNvSpPr/>
          <p:nvPr/>
        </p:nvSpPr>
        <p:spPr>
          <a:xfrm>
            <a:off x="1284088" y="3943350"/>
            <a:ext cx="4685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3r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11" name="Rectangle 310"/>
          <p:cNvSpPr/>
          <p:nvPr/>
        </p:nvSpPr>
        <p:spPr>
          <a:xfrm>
            <a:off x="1577340" y="3943350"/>
            <a:ext cx="7924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+  5r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12" name="Rectangle 311"/>
          <p:cNvSpPr/>
          <p:nvPr/>
        </p:nvSpPr>
        <p:spPr>
          <a:xfrm>
            <a:off x="2072640" y="3943350"/>
            <a:ext cx="10434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+  4r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2909574" y="3943350"/>
            <a:ext cx="3022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14" name="Rectangle 313"/>
          <p:cNvSpPr/>
          <p:nvPr/>
        </p:nvSpPr>
        <p:spPr>
          <a:xfrm>
            <a:off x="3127796" y="3943350"/>
            <a:ext cx="5679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24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15" name="Rectangle 314"/>
          <p:cNvSpPr/>
          <p:nvPr/>
        </p:nvSpPr>
        <p:spPr>
          <a:xfrm>
            <a:off x="685800" y="3943350"/>
            <a:ext cx="4425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16" name="Rectangle 315"/>
          <p:cNvSpPr/>
          <p:nvPr/>
        </p:nvSpPr>
        <p:spPr>
          <a:xfrm>
            <a:off x="2316480" y="4276725"/>
            <a:ext cx="6478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12r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17" name="Rectangle 316"/>
          <p:cNvSpPr/>
          <p:nvPr/>
        </p:nvSpPr>
        <p:spPr>
          <a:xfrm>
            <a:off x="685800" y="4587240"/>
            <a:ext cx="4425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18" name="Rectangle 317"/>
          <p:cNvSpPr/>
          <p:nvPr/>
        </p:nvSpPr>
        <p:spPr>
          <a:xfrm>
            <a:off x="2909945" y="4276725"/>
            <a:ext cx="3022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19" name="Rectangle 318"/>
          <p:cNvSpPr/>
          <p:nvPr/>
        </p:nvSpPr>
        <p:spPr>
          <a:xfrm>
            <a:off x="3127796" y="4276725"/>
            <a:ext cx="4947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24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20" name="Rectangle 319"/>
          <p:cNvSpPr/>
          <p:nvPr/>
        </p:nvSpPr>
        <p:spPr>
          <a:xfrm>
            <a:off x="2461260" y="4587240"/>
            <a:ext cx="10434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  r  =  2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21" name="Rectangle 320"/>
          <p:cNvSpPr/>
          <p:nvPr/>
        </p:nvSpPr>
        <p:spPr>
          <a:xfrm>
            <a:off x="685800" y="4276725"/>
            <a:ext cx="4425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28" name="Rectangle 327"/>
          <p:cNvSpPr/>
          <p:nvPr/>
        </p:nvSpPr>
        <p:spPr>
          <a:xfrm>
            <a:off x="2810247" y="914402"/>
            <a:ext cx="8978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× 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AB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329" name="Straight Connector 328"/>
          <p:cNvCxnSpPr/>
          <p:nvPr/>
        </p:nvCxnSpPr>
        <p:spPr>
          <a:xfrm>
            <a:off x="2535453" y="1083679"/>
            <a:ext cx="24385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Rectangle 329"/>
          <p:cNvSpPr/>
          <p:nvPr/>
        </p:nvSpPr>
        <p:spPr>
          <a:xfrm>
            <a:off x="2504749" y="793517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IN" sz="1600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331" name="Rectangle 330"/>
          <p:cNvSpPr/>
          <p:nvPr/>
        </p:nvSpPr>
        <p:spPr>
          <a:xfrm>
            <a:off x="2504749" y="1013996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IN" sz="1600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332" name="Rectangle 331"/>
          <p:cNvSpPr/>
          <p:nvPr/>
        </p:nvSpPr>
        <p:spPr>
          <a:xfrm>
            <a:off x="1066800" y="914402"/>
            <a:ext cx="13183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 smtClean="0">
                <a:solidFill>
                  <a:srgbClr val="000000"/>
                </a:solidFill>
                <a:latin typeface="Bookman Old Style" pitchFamily="18" charset="0"/>
              </a:rPr>
              <a:t>ar</a:t>
            </a:r>
            <a:r>
              <a:rPr 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Bookman Old Style" pitchFamily="18" charset="0"/>
              </a:rPr>
              <a:t>(</a:t>
            </a:r>
            <a:r>
              <a:rPr lang="en-US" sz="1600" b="1" dirty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sz="1600" b="1" dirty="0">
                <a:solidFill>
                  <a:srgbClr val="000000"/>
                </a:solidFill>
                <a:latin typeface="Bookman Old Style" pitchFamily="18" charset="0"/>
              </a:rPr>
              <a:t>AOB)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33" name="Rectangle 332"/>
          <p:cNvSpPr/>
          <p:nvPr/>
        </p:nvSpPr>
        <p:spPr>
          <a:xfrm>
            <a:off x="2232385" y="914402"/>
            <a:ext cx="3540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34" name="Rectangle 333"/>
          <p:cNvSpPr/>
          <p:nvPr/>
        </p:nvSpPr>
        <p:spPr>
          <a:xfrm>
            <a:off x="1131115" y="1841500"/>
            <a:ext cx="12703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Similarly,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336" name="Straight Connector 335"/>
          <p:cNvCxnSpPr/>
          <p:nvPr/>
        </p:nvCxnSpPr>
        <p:spPr>
          <a:xfrm>
            <a:off x="2562450" y="3349021"/>
            <a:ext cx="24385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Rectangle 336"/>
          <p:cNvSpPr/>
          <p:nvPr/>
        </p:nvSpPr>
        <p:spPr>
          <a:xfrm>
            <a:off x="2526984" y="3059430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IN" sz="1600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338" name="Rectangle 337"/>
          <p:cNvSpPr/>
          <p:nvPr/>
        </p:nvSpPr>
        <p:spPr>
          <a:xfrm>
            <a:off x="2522220" y="3303724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IN" sz="1600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339" name="Rectangle 338"/>
          <p:cNvSpPr/>
          <p:nvPr/>
        </p:nvSpPr>
        <p:spPr>
          <a:xfrm>
            <a:off x="3581561" y="3184507"/>
            <a:ext cx="16114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  24 cm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40" name="Rectangle 339"/>
          <p:cNvSpPr/>
          <p:nvPr/>
        </p:nvSpPr>
        <p:spPr>
          <a:xfrm>
            <a:off x="1131115" y="3184507"/>
            <a:ext cx="11741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 smtClean="0">
                <a:solidFill>
                  <a:srgbClr val="000000"/>
                </a:solidFill>
                <a:latin typeface="Bookman Old Style" pitchFamily="18" charset="0"/>
              </a:rPr>
              <a:t>ar</a:t>
            </a:r>
            <a:r>
              <a:rPr 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Bookman Old Style" pitchFamily="18" charset="0"/>
              </a:rPr>
              <a:t>(</a:t>
            </a:r>
            <a:r>
              <a:rPr lang="en-US" sz="1600" b="1" dirty="0" smtClean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ABC)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41" name="Rectangle 340"/>
          <p:cNvSpPr/>
          <p:nvPr/>
        </p:nvSpPr>
        <p:spPr>
          <a:xfrm>
            <a:off x="2231046" y="3174362"/>
            <a:ext cx="3324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42" name="Rectangle 341"/>
          <p:cNvSpPr/>
          <p:nvPr/>
        </p:nvSpPr>
        <p:spPr>
          <a:xfrm>
            <a:off x="685800" y="1418018"/>
            <a:ext cx="4425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48" name="Freeform 347"/>
          <p:cNvSpPr/>
          <p:nvPr/>
        </p:nvSpPr>
        <p:spPr>
          <a:xfrm>
            <a:off x="6758623" y="2733774"/>
            <a:ext cx="120806" cy="136937"/>
          </a:xfrm>
          <a:custGeom>
            <a:avLst/>
            <a:gdLst>
              <a:gd name="connsiteX0" fmla="*/ 0 w 681742"/>
              <a:gd name="connsiteY0" fmla="*/ 0 h 660099"/>
              <a:gd name="connsiteX1" fmla="*/ 673626 w 681742"/>
              <a:gd name="connsiteY1" fmla="*/ 8116 h 660099"/>
              <a:gd name="connsiteX2" fmla="*/ 681742 w 681742"/>
              <a:gd name="connsiteY2" fmla="*/ 660099 h 660099"/>
              <a:gd name="connsiteX3" fmla="*/ 681742 w 681742"/>
              <a:gd name="connsiteY3" fmla="*/ 654688 h 660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1742" h="660099">
                <a:moveTo>
                  <a:pt x="0" y="0"/>
                </a:moveTo>
                <a:lnTo>
                  <a:pt x="673626" y="8116"/>
                </a:lnTo>
                <a:cubicBezTo>
                  <a:pt x="676331" y="225444"/>
                  <a:pt x="679037" y="442771"/>
                  <a:pt x="681742" y="660099"/>
                </a:cubicBezTo>
                <a:lnTo>
                  <a:pt x="681742" y="654688"/>
                </a:lnTo>
              </a:path>
            </a:pathLst>
          </a:cu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349" name="Group 348"/>
          <p:cNvGrpSpPr/>
          <p:nvPr/>
        </p:nvGrpSpPr>
        <p:grpSpPr>
          <a:xfrm>
            <a:off x="6442689" y="584487"/>
            <a:ext cx="1972226" cy="2610200"/>
            <a:chOff x="6442689" y="584487"/>
            <a:chExt cx="1972226" cy="2610200"/>
          </a:xfrm>
        </p:grpSpPr>
        <p:grpSp>
          <p:nvGrpSpPr>
            <p:cNvPr id="350" name="Group 349"/>
            <p:cNvGrpSpPr/>
            <p:nvPr/>
          </p:nvGrpSpPr>
          <p:grpSpPr>
            <a:xfrm>
              <a:off x="6442689" y="584487"/>
              <a:ext cx="1972226" cy="2610200"/>
              <a:chOff x="6409774" y="1055906"/>
              <a:chExt cx="1972226" cy="2610200"/>
            </a:xfrm>
          </p:grpSpPr>
          <p:sp>
            <p:nvSpPr>
              <p:cNvPr id="352" name="Isosceles Triangle 351"/>
              <p:cNvSpPr/>
              <p:nvPr/>
            </p:nvSpPr>
            <p:spPr bwMode="auto">
              <a:xfrm>
                <a:off x="6721001" y="1337310"/>
                <a:ext cx="1522530" cy="2011680"/>
              </a:xfrm>
              <a:prstGeom prst="triangle">
                <a:avLst>
                  <a:gd name="adj" fmla="val 0"/>
                </a:avLst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3" name="Oval 352"/>
              <p:cNvSpPr/>
              <p:nvPr/>
            </p:nvSpPr>
            <p:spPr bwMode="auto">
              <a:xfrm>
                <a:off x="6731101" y="2340210"/>
                <a:ext cx="1005840" cy="1005840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4" name="Rectangle 353"/>
              <p:cNvSpPr>
                <a:spLocks noChangeArrowheads="1"/>
              </p:cNvSpPr>
              <p:nvPr/>
            </p:nvSpPr>
            <p:spPr bwMode="auto">
              <a:xfrm>
                <a:off x="6409774" y="2696451"/>
                <a:ext cx="34350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en-US" sz="1600" b="1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N</a:t>
                </a:r>
                <a:endParaRPr lang="en-IN" altLang="en-US" sz="16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5" name="Rectangle 354"/>
              <p:cNvSpPr>
                <a:spLocks noChangeArrowheads="1"/>
              </p:cNvSpPr>
              <p:nvPr/>
            </p:nvSpPr>
            <p:spPr bwMode="auto">
              <a:xfrm>
                <a:off x="7103931" y="3314215"/>
                <a:ext cx="34350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en-US" sz="1600" b="1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L</a:t>
                </a:r>
                <a:endParaRPr lang="en-IN" altLang="en-US" sz="16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6" name="Rectangle 355"/>
              <p:cNvSpPr>
                <a:spLocks noChangeArrowheads="1"/>
              </p:cNvSpPr>
              <p:nvPr/>
            </p:nvSpPr>
            <p:spPr bwMode="auto">
              <a:xfrm>
                <a:off x="7646967" y="2340210"/>
                <a:ext cx="34350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en-US" sz="1600" b="1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M</a:t>
                </a:r>
                <a:endParaRPr lang="en-IN" altLang="en-US" sz="16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7" name="Rectangle 356"/>
              <p:cNvSpPr>
                <a:spLocks noChangeArrowheads="1"/>
              </p:cNvSpPr>
              <p:nvPr/>
            </p:nvSpPr>
            <p:spPr bwMode="auto">
              <a:xfrm>
                <a:off x="6559350" y="1055906"/>
                <a:ext cx="34350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en-US" sz="1600" b="1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C</a:t>
                </a:r>
                <a:endParaRPr lang="en-IN" altLang="en-US" sz="16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" name="Rectangle 357"/>
              <p:cNvSpPr>
                <a:spLocks noChangeArrowheads="1"/>
              </p:cNvSpPr>
              <p:nvPr/>
            </p:nvSpPr>
            <p:spPr bwMode="auto">
              <a:xfrm>
                <a:off x="6560386" y="3327552"/>
                <a:ext cx="34350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en-US" sz="1600" b="1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A</a:t>
                </a:r>
                <a:endParaRPr lang="en-IN" altLang="en-US" sz="16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" name="Rectangle 358"/>
              <p:cNvSpPr>
                <a:spLocks noChangeArrowheads="1"/>
              </p:cNvSpPr>
              <p:nvPr/>
            </p:nvSpPr>
            <p:spPr bwMode="auto">
              <a:xfrm>
                <a:off x="8038499" y="3322283"/>
                <a:ext cx="34350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en-US" sz="1600" b="1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B</a:t>
                </a:r>
                <a:endParaRPr lang="en-IN" altLang="en-US" sz="16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0" name="Rectangle 359"/>
              <p:cNvSpPr>
                <a:spLocks noChangeArrowheads="1"/>
              </p:cNvSpPr>
              <p:nvPr/>
            </p:nvSpPr>
            <p:spPr bwMode="auto">
              <a:xfrm>
                <a:off x="7194164" y="2752322"/>
                <a:ext cx="34350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en-US" sz="1600" b="1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O</a:t>
                </a:r>
                <a:endParaRPr lang="en-IN" altLang="en-US" sz="1600" b="1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51" name="Oval 350"/>
            <p:cNvSpPr/>
            <p:nvPr/>
          </p:nvSpPr>
          <p:spPr bwMode="auto">
            <a:xfrm>
              <a:off x="7253854" y="2352873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364" name="Straight Connector 363"/>
          <p:cNvCxnSpPr/>
          <p:nvPr/>
        </p:nvCxnSpPr>
        <p:spPr>
          <a:xfrm flipH="1">
            <a:off x="6764016" y="2371711"/>
            <a:ext cx="525780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/>
          <p:nvPr/>
        </p:nvCxnSpPr>
        <p:spPr>
          <a:xfrm flipH="1">
            <a:off x="7280812" y="2087016"/>
            <a:ext cx="399070" cy="285223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/>
          <p:cNvCxnSpPr/>
          <p:nvPr/>
        </p:nvCxnSpPr>
        <p:spPr>
          <a:xfrm flipH="1">
            <a:off x="7280812" y="2364284"/>
            <a:ext cx="1066" cy="510347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7" name="Group 366"/>
          <p:cNvGrpSpPr/>
          <p:nvPr/>
        </p:nvGrpSpPr>
        <p:grpSpPr>
          <a:xfrm>
            <a:off x="6680031" y="3087101"/>
            <a:ext cx="1682435" cy="338554"/>
            <a:chOff x="5508650" y="3312100"/>
            <a:chExt cx="2709580" cy="338554"/>
          </a:xfrm>
        </p:grpSpPr>
        <p:cxnSp>
          <p:nvCxnSpPr>
            <p:cNvPr id="368" name="Straight Arrow Connector 367"/>
            <p:cNvCxnSpPr/>
            <p:nvPr/>
          </p:nvCxnSpPr>
          <p:spPr>
            <a:xfrm flipH="1">
              <a:off x="5508650" y="3481377"/>
              <a:ext cx="836116" cy="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Arrow Connector 368"/>
            <p:cNvCxnSpPr/>
            <p:nvPr/>
          </p:nvCxnSpPr>
          <p:spPr>
            <a:xfrm>
              <a:off x="7368874" y="3481377"/>
              <a:ext cx="849356" cy="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0" name="Rectangle 369"/>
            <p:cNvSpPr>
              <a:spLocks noChangeArrowheads="1"/>
            </p:cNvSpPr>
            <p:nvPr/>
          </p:nvSpPr>
          <p:spPr bwMode="auto">
            <a:xfrm>
              <a:off x="6363851" y="3312100"/>
              <a:ext cx="123626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6cm</a:t>
              </a:r>
              <a:endParaRPr lang="en-IN" altLang="en-US" sz="16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78" name="Group 377"/>
          <p:cNvGrpSpPr/>
          <p:nvPr/>
        </p:nvGrpSpPr>
        <p:grpSpPr>
          <a:xfrm rot="246479">
            <a:off x="7589847" y="537218"/>
            <a:ext cx="581124" cy="2297534"/>
            <a:chOff x="7617194" y="980974"/>
            <a:chExt cx="581124" cy="2297534"/>
          </a:xfrm>
        </p:grpSpPr>
        <p:grpSp>
          <p:nvGrpSpPr>
            <p:cNvPr id="379" name="Group 378"/>
            <p:cNvGrpSpPr/>
            <p:nvPr/>
          </p:nvGrpSpPr>
          <p:grpSpPr>
            <a:xfrm rot="13639086">
              <a:off x="6758989" y="1839179"/>
              <a:ext cx="2297534" cy="581124"/>
              <a:chOff x="6013307" y="3567600"/>
              <a:chExt cx="1726176" cy="581124"/>
            </a:xfrm>
          </p:grpSpPr>
          <p:cxnSp>
            <p:nvCxnSpPr>
              <p:cNvPr id="381" name="Straight Arrow Connector 380"/>
              <p:cNvCxnSpPr/>
              <p:nvPr/>
            </p:nvCxnSpPr>
            <p:spPr>
              <a:xfrm rot="7894435">
                <a:off x="5979438" y="3601469"/>
                <a:ext cx="548640" cy="480902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Straight Arrow Connector 381"/>
              <p:cNvCxnSpPr/>
              <p:nvPr/>
            </p:nvCxnSpPr>
            <p:spPr>
              <a:xfrm rot="7954435" flipH="1" flipV="1">
                <a:off x="7224712" y="3633952"/>
                <a:ext cx="548640" cy="480903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0" name="Rectangle 379"/>
            <p:cNvSpPr>
              <a:spLocks noChangeArrowheads="1"/>
            </p:cNvSpPr>
            <p:nvPr/>
          </p:nvSpPr>
          <p:spPr bwMode="auto">
            <a:xfrm rot="2813797">
              <a:off x="7460409" y="1960466"/>
              <a:ext cx="87901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10 cm</a:t>
              </a:r>
              <a:endParaRPr lang="en-IN" altLang="en-US" sz="16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383" name="Line 20"/>
          <p:cNvSpPr>
            <a:spLocks noChangeShapeType="1"/>
          </p:cNvSpPr>
          <p:nvPr/>
        </p:nvSpPr>
        <p:spPr bwMode="auto">
          <a:xfrm rot="21420000" flipH="1">
            <a:off x="6740674" y="2382730"/>
            <a:ext cx="554454" cy="475793"/>
          </a:xfrm>
          <a:prstGeom prst="line">
            <a:avLst/>
          </a:prstGeom>
          <a:noFill/>
          <a:ln w="1905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7925" tIns="38963" rIns="77925" bIns="38963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384" name="Line 21"/>
          <p:cNvSpPr>
            <a:spLocks noChangeShapeType="1"/>
          </p:cNvSpPr>
          <p:nvPr/>
        </p:nvSpPr>
        <p:spPr bwMode="auto">
          <a:xfrm>
            <a:off x="7279087" y="2382479"/>
            <a:ext cx="996862" cy="490329"/>
          </a:xfrm>
          <a:prstGeom prst="line">
            <a:avLst/>
          </a:prstGeom>
          <a:noFill/>
          <a:ln w="1905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7925" tIns="38963" rIns="77925" bIns="38963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385" name="Line 19"/>
          <p:cNvSpPr>
            <a:spLocks noChangeShapeType="1"/>
          </p:cNvSpPr>
          <p:nvPr/>
        </p:nvSpPr>
        <p:spPr bwMode="auto">
          <a:xfrm flipH="1" flipV="1">
            <a:off x="6753916" y="865891"/>
            <a:ext cx="515272" cy="1492664"/>
          </a:xfrm>
          <a:prstGeom prst="line">
            <a:avLst/>
          </a:prstGeom>
          <a:noFill/>
          <a:ln w="1905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7925" tIns="38963" rIns="77925" bIns="38963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000375" y="1418018"/>
            <a:ext cx="4037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6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455653" y="1418018"/>
            <a:ext cx="5048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r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305175" y="1418018"/>
            <a:ext cx="3404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772492" y="3182840"/>
            <a:ext cx="3404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960531" y="3182840"/>
            <a:ext cx="4037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8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446289" y="3182840"/>
            <a:ext cx="5048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6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265331" y="3182840"/>
            <a:ext cx="3404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106" name="Group 105"/>
          <p:cNvGrpSpPr/>
          <p:nvPr/>
        </p:nvGrpSpPr>
        <p:grpSpPr>
          <a:xfrm rot="16200000">
            <a:off x="5460065" y="1496661"/>
            <a:ext cx="2051216" cy="767621"/>
            <a:chOff x="5172849" y="3132458"/>
            <a:chExt cx="3303511" cy="697839"/>
          </a:xfrm>
        </p:grpSpPr>
        <p:cxnSp>
          <p:nvCxnSpPr>
            <p:cNvPr id="107" name="Straight Arrow Connector 106"/>
            <p:cNvCxnSpPr/>
            <p:nvPr/>
          </p:nvCxnSpPr>
          <p:spPr>
            <a:xfrm flipH="1">
              <a:off x="5172849" y="3491158"/>
              <a:ext cx="1619919" cy="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rot="16200000">
              <a:off x="7813666" y="2828441"/>
              <a:ext cx="0" cy="1325388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108"/>
            <p:cNvSpPr>
              <a:spLocks noChangeArrowheads="1"/>
            </p:cNvSpPr>
            <p:nvPr/>
          </p:nvSpPr>
          <p:spPr bwMode="auto">
            <a:xfrm rot="5400000">
              <a:off x="6633064" y="3208755"/>
              <a:ext cx="697839" cy="545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8cm</a:t>
              </a:r>
              <a:endParaRPr lang="en-IN" altLang="en-US" sz="16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110" name="Freeform 109"/>
          <p:cNvSpPr/>
          <p:nvPr/>
        </p:nvSpPr>
        <p:spPr>
          <a:xfrm rot="16200000">
            <a:off x="7187342" y="2776959"/>
            <a:ext cx="89158" cy="103855"/>
          </a:xfrm>
          <a:custGeom>
            <a:avLst/>
            <a:gdLst>
              <a:gd name="connsiteX0" fmla="*/ 0 w 681742"/>
              <a:gd name="connsiteY0" fmla="*/ 0 h 660099"/>
              <a:gd name="connsiteX1" fmla="*/ 673626 w 681742"/>
              <a:gd name="connsiteY1" fmla="*/ 8116 h 660099"/>
              <a:gd name="connsiteX2" fmla="*/ 681742 w 681742"/>
              <a:gd name="connsiteY2" fmla="*/ 660099 h 660099"/>
              <a:gd name="connsiteX3" fmla="*/ 681742 w 681742"/>
              <a:gd name="connsiteY3" fmla="*/ 654688 h 660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1742" h="660099">
                <a:moveTo>
                  <a:pt x="0" y="0"/>
                </a:moveTo>
                <a:lnTo>
                  <a:pt x="673626" y="8116"/>
                </a:lnTo>
                <a:cubicBezTo>
                  <a:pt x="676331" y="225444"/>
                  <a:pt x="679037" y="442771"/>
                  <a:pt x="681742" y="660099"/>
                </a:cubicBezTo>
                <a:lnTo>
                  <a:pt x="681742" y="654688"/>
                </a:lnTo>
              </a:path>
            </a:pathLst>
          </a:cu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1" name="Freeform 110"/>
          <p:cNvSpPr/>
          <p:nvPr/>
        </p:nvSpPr>
        <p:spPr>
          <a:xfrm rot="5400000">
            <a:off x="6765396" y="2361084"/>
            <a:ext cx="100808" cy="107367"/>
          </a:xfrm>
          <a:custGeom>
            <a:avLst/>
            <a:gdLst>
              <a:gd name="connsiteX0" fmla="*/ 0 w 681742"/>
              <a:gd name="connsiteY0" fmla="*/ 0 h 660099"/>
              <a:gd name="connsiteX1" fmla="*/ 673626 w 681742"/>
              <a:gd name="connsiteY1" fmla="*/ 8116 h 660099"/>
              <a:gd name="connsiteX2" fmla="*/ 681742 w 681742"/>
              <a:gd name="connsiteY2" fmla="*/ 660099 h 660099"/>
              <a:gd name="connsiteX3" fmla="*/ 681742 w 681742"/>
              <a:gd name="connsiteY3" fmla="*/ 654688 h 660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1742" h="660099">
                <a:moveTo>
                  <a:pt x="0" y="0"/>
                </a:moveTo>
                <a:lnTo>
                  <a:pt x="673626" y="8116"/>
                </a:lnTo>
                <a:cubicBezTo>
                  <a:pt x="676331" y="225444"/>
                  <a:pt x="679037" y="442771"/>
                  <a:pt x="681742" y="660099"/>
                </a:cubicBezTo>
                <a:lnTo>
                  <a:pt x="681742" y="654688"/>
                </a:lnTo>
              </a:path>
            </a:pathLst>
          </a:cu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2" name="Freeform 111"/>
          <p:cNvSpPr/>
          <p:nvPr/>
        </p:nvSpPr>
        <p:spPr>
          <a:xfrm rot="8702720">
            <a:off x="7619954" y="2102840"/>
            <a:ext cx="100808" cy="107367"/>
          </a:xfrm>
          <a:custGeom>
            <a:avLst/>
            <a:gdLst>
              <a:gd name="connsiteX0" fmla="*/ 0 w 681742"/>
              <a:gd name="connsiteY0" fmla="*/ 0 h 660099"/>
              <a:gd name="connsiteX1" fmla="*/ 673626 w 681742"/>
              <a:gd name="connsiteY1" fmla="*/ 8116 h 660099"/>
              <a:gd name="connsiteX2" fmla="*/ 681742 w 681742"/>
              <a:gd name="connsiteY2" fmla="*/ 660099 h 660099"/>
              <a:gd name="connsiteX3" fmla="*/ 681742 w 681742"/>
              <a:gd name="connsiteY3" fmla="*/ 654688 h 660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1742" h="660099">
                <a:moveTo>
                  <a:pt x="0" y="0"/>
                </a:moveTo>
                <a:lnTo>
                  <a:pt x="673626" y="8116"/>
                </a:lnTo>
                <a:cubicBezTo>
                  <a:pt x="676331" y="225444"/>
                  <a:pt x="679037" y="442771"/>
                  <a:pt x="681742" y="660099"/>
                </a:cubicBezTo>
                <a:lnTo>
                  <a:pt x="681742" y="654688"/>
                </a:lnTo>
              </a:path>
            </a:pathLst>
          </a:cu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3" name="Rectangle 112"/>
          <p:cNvSpPr>
            <a:spLocks noChangeArrowheads="1"/>
          </p:cNvSpPr>
          <p:nvPr/>
        </p:nvSpPr>
        <p:spPr bwMode="auto">
          <a:xfrm>
            <a:off x="7300800" y="1979681"/>
            <a:ext cx="2273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400" b="1" dirty="0" smtClean="0">
                <a:solidFill>
                  <a:srgbClr val="000000"/>
                </a:solidFill>
                <a:latin typeface="Bookman Old Style" pitchFamily="18" charset="0"/>
              </a:rPr>
              <a:t>r</a:t>
            </a:r>
            <a:endParaRPr lang="en-IN" altLang="en-US" sz="1400" b="1" dirty="0">
              <a:solidFill>
                <a:srgbClr val="000000"/>
              </a:solidFill>
            </a:endParaRPr>
          </a:p>
        </p:txBody>
      </p:sp>
      <p:sp>
        <p:nvSpPr>
          <p:cNvPr id="114" name="Rectangle 113"/>
          <p:cNvSpPr>
            <a:spLocks noChangeArrowheads="1"/>
          </p:cNvSpPr>
          <p:nvPr/>
        </p:nvSpPr>
        <p:spPr bwMode="auto">
          <a:xfrm>
            <a:off x="6928881" y="2090634"/>
            <a:ext cx="34350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400" b="1" dirty="0" smtClean="0">
                <a:solidFill>
                  <a:srgbClr val="000000"/>
                </a:solidFill>
                <a:latin typeface="Bookman Old Style" pitchFamily="18" charset="0"/>
              </a:rPr>
              <a:t>r</a:t>
            </a:r>
            <a:endParaRPr lang="en-IN" altLang="en-US" sz="1400" b="1" dirty="0">
              <a:solidFill>
                <a:srgbClr val="000000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3505200" y="914402"/>
            <a:ext cx="7475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× OL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22" name="Straight Connector 121"/>
          <p:cNvCxnSpPr/>
          <p:nvPr/>
        </p:nvCxnSpPr>
        <p:spPr>
          <a:xfrm flipH="1">
            <a:off x="7282653" y="2367755"/>
            <a:ext cx="1066" cy="510347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>
            <a:off x="6758122" y="2883244"/>
            <a:ext cx="1518802" cy="0"/>
          </a:xfrm>
          <a:prstGeom prst="line">
            <a:avLst/>
          </a:prstGeom>
          <a:ln w="19050">
            <a:solidFill>
              <a:srgbClr val="0000FF"/>
            </a:solidFill>
            <a:prstDash val="soli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ounded Rectangle 126"/>
          <p:cNvSpPr/>
          <p:nvPr/>
        </p:nvSpPr>
        <p:spPr>
          <a:xfrm>
            <a:off x="7094733" y="2509650"/>
            <a:ext cx="201812" cy="163178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5" name="Rectangle 114"/>
          <p:cNvSpPr>
            <a:spLocks noChangeArrowheads="1"/>
          </p:cNvSpPr>
          <p:nvPr/>
        </p:nvSpPr>
        <p:spPr bwMode="auto">
          <a:xfrm>
            <a:off x="7064276" y="2432050"/>
            <a:ext cx="2761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400" b="1" dirty="0" smtClean="0">
                <a:solidFill>
                  <a:srgbClr val="000000"/>
                </a:solidFill>
                <a:latin typeface="Bookman Old Style" pitchFamily="18" charset="0"/>
              </a:rPr>
              <a:t>r</a:t>
            </a:r>
            <a:endParaRPr lang="en-IN" altLang="en-US" sz="1400" b="1" dirty="0">
              <a:solidFill>
                <a:srgbClr val="000000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1152210" y="2853756"/>
            <a:ext cx="7865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Also,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1675335" y="1952586"/>
            <a:ext cx="4277788" cy="762000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235034" y="2041199"/>
            <a:ext cx="3158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What is the formula to find area of triangle ?</a:t>
            </a:r>
            <a:endParaRPr lang="en-US" sz="1600" b="1" dirty="0">
              <a:solidFill>
                <a:prstClr val="white"/>
              </a:solidFill>
              <a:latin typeface="Bookman Old Style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724157" y="2036300"/>
            <a:ext cx="4180144" cy="594573"/>
            <a:chOff x="2373523" y="-1275275"/>
            <a:chExt cx="4180144" cy="594573"/>
          </a:xfrm>
        </p:grpSpPr>
        <p:sp>
          <p:nvSpPr>
            <p:cNvPr id="322" name="Rectangle 321"/>
            <p:cNvSpPr/>
            <p:nvPr/>
          </p:nvSpPr>
          <p:spPr>
            <a:xfrm>
              <a:off x="4579333" y="-1162050"/>
              <a:ext cx="197433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FFFF00"/>
                  </a:solidFill>
                  <a:latin typeface="Bookman Old Style" pitchFamily="18" charset="0"/>
                </a:rPr>
                <a:t>×  </a:t>
              </a:r>
              <a:r>
                <a:rPr lang="en-US" sz="1600" b="1" dirty="0" smtClean="0">
                  <a:solidFill>
                    <a:srgbClr val="FFFF00"/>
                  </a:solidFill>
                  <a:latin typeface="Bookman Old Style" pitchFamily="18" charset="0"/>
                </a:rPr>
                <a:t>base × height</a:t>
              </a:r>
              <a:endParaRPr lang="en-US" sz="1600" b="1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  <p:cxnSp>
          <p:nvCxnSpPr>
            <p:cNvPr id="323" name="Straight Connector 322"/>
            <p:cNvCxnSpPr/>
            <p:nvPr/>
          </p:nvCxnSpPr>
          <p:spPr>
            <a:xfrm>
              <a:off x="4426933" y="-977618"/>
              <a:ext cx="243854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4" name="Rectangle 323"/>
            <p:cNvSpPr/>
            <p:nvPr/>
          </p:nvSpPr>
          <p:spPr>
            <a:xfrm>
              <a:off x="4391761" y="-1275275"/>
              <a:ext cx="3209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srgbClr val="FFFF00"/>
                  </a:solidFill>
                  <a:latin typeface="Bookman Old Style" pitchFamily="18" charset="0"/>
                </a:rPr>
                <a:t>1</a:t>
              </a:r>
              <a:endParaRPr lang="en-IN" sz="1600" b="1" dirty="0">
                <a:solidFill>
                  <a:srgbClr val="FFFF00"/>
                </a:solidFill>
                <a:latin typeface="Arial Rounded MT Bold" pitchFamily="34" charset="0"/>
              </a:endParaRPr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4381188" y="-1050034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smtClean="0">
                  <a:solidFill>
                    <a:srgbClr val="FFFF00"/>
                  </a:solidFill>
                  <a:latin typeface="Bookman Old Style" pitchFamily="18" charset="0"/>
                </a:rPr>
                <a:t>2</a:t>
              </a:r>
              <a:endParaRPr lang="en-IN" b="1" dirty="0">
                <a:solidFill>
                  <a:srgbClr val="FFFF00"/>
                </a:solidFill>
                <a:latin typeface="Arial Rounded MT Bold" pitchFamily="34" charset="0"/>
              </a:endParaRPr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2373523" y="-1170473"/>
              <a:ext cx="185463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srgbClr val="FFFF00"/>
                  </a:solidFill>
                  <a:latin typeface="Bookman Old Style" pitchFamily="18" charset="0"/>
                </a:rPr>
                <a:t>Area of triangle</a:t>
              </a:r>
              <a:endParaRPr lang="en-US" sz="1600" b="1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4077210" y="-1147837"/>
              <a:ext cx="35408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srgbClr val="FFFF00"/>
                  </a:solidFill>
                  <a:latin typeface="Bookman Old Style" pitchFamily="18" charset="0"/>
                </a:rPr>
                <a:t>=</a:t>
              </a:r>
              <a:endParaRPr lang="en-US" sz="1600" b="1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17" name="Rounded Rectangle 116"/>
          <p:cNvSpPr/>
          <p:nvPr/>
        </p:nvSpPr>
        <p:spPr>
          <a:xfrm>
            <a:off x="3902856" y="1905030"/>
            <a:ext cx="1913008" cy="459333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870485" y="1959159"/>
            <a:ext cx="1913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Consider </a:t>
            </a:r>
            <a:r>
              <a:rPr lang="en-US" sz="16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AOB</a:t>
            </a:r>
            <a:endParaRPr lang="en-US" sz="1600" b="1" dirty="0">
              <a:solidFill>
                <a:prstClr val="white"/>
              </a:solidFill>
              <a:latin typeface="Bookman Old Style"/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2253665" y="1823938"/>
            <a:ext cx="3721516" cy="762000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2358362" y="1882071"/>
            <a:ext cx="3551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ABC is made up of 3 triangles</a:t>
            </a:r>
            <a:endParaRPr lang="en-US" sz="1600" b="1" dirty="0">
              <a:solidFill>
                <a:prstClr val="white"/>
              </a:solidFill>
              <a:latin typeface="Bookman Old Style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883220" y="2174458"/>
            <a:ext cx="2361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00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srgbClr val="FFFF00"/>
                </a:solidFill>
                <a:latin typeface="Bookman Old Style"/>
              </a:rPr>
              <a:t>AOB, </a:t>
            </a:r>
            <a:r>
              <a:rPr lang="en-US" sz="1600" b="1" dirty="0" smtClean="0">
                <a:solidFill>
                  <a:srgbClr val="FFFF00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srgbClr val="FFFF00"/>
                </a:solidFill>
                <a:latin typeface="Bookman Old Style"/>
              </a:rPr>
              <a:t>BOC, </a:t>
            </a:r>
            <a:r>
              <a:rPr lang="en-US" sz="1600" b="1" dirty="0" smtClean="0">
                <a:solidFill>
                  <a:srgbClr val="FFFF00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srgbClr val="FFFF00"/>
                </a:solidFill>
                <a:latin typeface="Bookman Old Style"/>
              </a:rPr>
              <a:t>AOC</a:t>
            </a:r>
            <a:endParaRPr lang="en-US" sz="1600" b="1" dirty="0">
              <a:solidFill>
                <a:srgbClr val="FFFF00"/>
              </a:solidFill>
              <a:latin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104640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9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500"/>
                            </p:stCondLst>
                            <p:childTnLst>
                              <p:par>
                                <p:cTn id="22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7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500"/>
                            </p:stCondLst>
                            <p:childTnLst>
                              <p:par>
                                <p:cTn id="23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500"/>
                            </p:stCondLst>
                            <p:childTnLst>
                              <p:par>
                                <p:cTn id="2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1000"/>
                            </p:stCondLst>
                            <p:childTnLst>
                              <p:par>
                                <p:cTn id="2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500"/>
                            </p:stCondLst>
                            <p:childTnLst>
                              <p:par>
                                <p:cTn id="30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35" presetClass="emph" presetSubtype="0" repeatCount="44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1" dur="4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35" presetClass="emph" presetSubtype="0" repeatCount="44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7" dur="4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35" presetClass="emph" presetSubtype="0" repeatCount="44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3" dur="4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3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8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6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500"/>
                            </p:stCondLst>
                            <p:childTnLst>
                              <p:par>
                                <p:cTn id="3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5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8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9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6" fill="hold">
                      <p:stCondLst>
                        <p:cond delay="indefinite"/>
                      </p:stCondLst>
                      <p:childTnLst>
                        <p:par>
                          <p:cTn id="457" fill="hold">
                            <p:stCondLst>
                              <p:cond delay="0"/>
                            </p:stCondLst>
                            <p:childTnLst>
                              <p:par>
                                <p:cTn id="4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0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>
                      <p:stCondLst>
                        <p:cond delay="indefinite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5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6" fill="hold">
                      <p:stCondLst>
                        <p:cond delay="indefinite"/>
                      </p:stCondLst>
                      <p:childTnLst>
                        <p:par>
                          <p:cTn id="467" fill="hold">
                            <p:stCondLst>
                              <p:cond delay="0"/>
                            </p:stCondLst>
                            <p:childTnLst>
                              <p:par>
                                <p:cTn id="4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0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1" fill="hold">
                            <p:stCondLst>
                              <p:cond delay="500"/>
                            </p:stCondLst>
                            <p:childTnLst>
                              <p:par>
                                <p:cTn id="4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4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9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0" fill="hold">
                      <p:stCondLst>
                        <p:cond delay="indefinite"/>
                      </p:stCondLst>
                      <p:childTnLst>
                        <p:par>
                          <p:cTn id="481" fill="hold">
                            <p:stCondLst>
                              <p:cond delay="0"/>
                            </p:stCondLst>
                            <p:childTnLst>
                              <p:par>
                                <p:cTn id="4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4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>
                      <p:stCondLst>
                        <p:cond delay="indefinite"/>
                      </p:stCondLst>
                      <p:childTnLst>
                        <p:par>
                          <p:cTn id="486" fill="hold">
                            <p:stCondLst>
                              <p:cond delay="0"/>
                            </p:stCondLst>
                            <p:childTnLst>
                              <p:par>
                                <p:cTn id="4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9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0" fill="hold">
                            <p:stCondLst>
                              <p:cond delay="500"/>
                            </p:stCondLst>
                            <p:childTnLst>
                              <p:par>
                                <p:cTn id="4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3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4" fill="hold">
                            <p:stCondLst>
                              <p:cond delay="1000"/>
                            </p:stCondLst>
                            <p:childTnLst>
                              <p:par>
                                <p:cTn id="49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97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/>
      <p:bldP spid="132" grpId="1" animBg="1"/>
      <p:bldP spid="139" grpId="0" animBg="1"/>
      <p:bldP spid="139" grpId="1" animBg="1"/>
      <p:bldP spid="138" grpId="0" animBg="1"/>
      <p:bldP spid="138" grpId="1" animBg="1"/>
      <p:bldP spid="137" grpId="0" animBg="1"/>
      <p:bldP spid="137" grpId="1" animBg="1"/>
      <p:bldP spid="136" grpId="0" animBg="1"/>
      <p:bldP spid="136" grpId="1" animBg="1"/>
      <p:bldP spid="134" grpId="0" animBg="1"/>
      <p:bldP spid="134" grpId="1" animBg="1"/>
      <p:bldP spid="135" grpId="0" animBg="1"/>
      <p:bldP spid="135" grpId="1" animBg="1"/>
      <p:bldP spid="133" grpId="0" animBg="1"/>
      <p:bldP spid="133" grpId="1" animBg="1"/>
      <p:bldP spid="126" grpId="0" animBg="1"/>
      <p:bldP spid="126" grpId="1" animBg="1"/>
      <p:bldP spid="125" grpId="0" animBg="1"/>
      <p:bldP spid="125" grpId="1" animBg="1"/>
      <p:bldP spid="124" grpId="0" animBg="1"/>
      <p:bldP spid="124" grpId="1" animBg="1"/>
      <p:bldP spid="190" grpId="0" animBg="1"/>
      <p:bldP spid="191" grpId="0" animBg="1"/>
      <p:bldP spid="191" grpId="1" animBg="1"/>
      <p:bldP spid="191" grpId="2" animBg="1"/>
      <p:bldP spid="191" grpId="3" animBg="1"/>
      <p:bldP spid="192" grpId="0" animBg="1"/>
      <p:bldP spid="192" grpId="1" animBg="1"/>
      <p:bldP spid="192" grpId="2" animBg="1"/>
      <p:bldP spid="192" grpId="3" animBg="1"/>
      <p:bldP spid="193" grpId="0" animBg="1"/>
      <p:bldP spid="193" grpId="1" animBg="1"/>
      <p:bldP spid="193" grpId="2" animBg="1"/>
      <p:bldP spid="193" grpId="3" animBg="1"/>
      <p:bldP spid="194" grpId="0"/>
      <p:bldP spid="195" grpId="0"/>
      <p:bldP spid="196" grpId="0"/>
      <p:bldP spid="278" grpId="0"/>
      <p:bldP spid="284" grpId="0"/>
      <p:bldP spid="285" grpId="0"/>
      <p:bldP spid="286" grpId="0"/>
      <p:bldP spid="287" grpId="0"/>
      <p:bldP spid="288" grpId="0"/>
      <p:bldP spid="289" grpId="0"/>
      <p:bldP spid="290" grpId="0"/>
      <p:bldP spid="291" grpId="0"/>
      <p:bldP spid="292" grpId="0"/>
      <p:bldP spid="293" grpId="0"/>
      <p:bldP spid="294" grpId="0"/>
      <p:bldP spid="295" grpId="0"/>
      <p:bldP spid="301" grpId="0"/>
      <p:bldP spid="309" grpId="0"/>
      <p:bldP spid="310" grpId="0"/>
      <p:bldP spid="311" grpId="0"/>
      <p:bldP spid="312" grpId="0"/>
      <p:bldP spid="313" grpId="0"/>
      <p:bldP spid="314" grpId="0"/>
      <p:bldP spid="315" grpId="0"/>
      <p:bldP spid="316" grpId="0"/>
      <p:bldP spid="317" grpId="0"/>
      <p:bldP spid="318" grpId="0"/>
      <p:bldP spid="319" grpId="0"/>
      <p:bldP spid="320" grpId="0"/>
      <p:bldP spid="321" grpId="0"/>
      <p:bldP spid="328" grpId="0"/>
      <p:bldP spid="330" grpId="0"/>
      <p:bldP spid="331" grpId="0"/>
      <p:bldP spid="332" grpId="0"/>
      <p:bldP spid="333" grpId="0"/>
      <p:bldP spid="334" grpId="0"/>
      <p:bldP spid="337" grpId="0"/>
      <p:bldP spid="338" grpId="0"/>
      <p:bldP spid="339" grpId="0"/>
      <p:bldP spid="340" grpId="0"/>
      <p:bldP spid="341" grpId="0"/>
      <p:bldP spid="342" grpId="0"/>
      <p:bldP spid="383" grpId="0" animBg="1"/>
      <p:bldP spid="384" grpId="0" animBg="1"/>
      <p:bldP spid="385" grpId="0" animBg="1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21" grpId="0"/>
      <p:bldP spid="127" grpId="0" animBg="1"/>
      <p:bldP spid="127" grpId="1" animBg="1"/>
      <p:bldP spid="128" grpId="0"/>
      <p:bldP spid="119" grpId="0" animBg="1"/>
      <p:bldP spid="119" grpId="1" animBg="1"/>
      <p:bldP spid="120" grpId="0"/>
      <p:bldP spid="120" grpId="1"/>
      <p:bldP spid="117" grpId="0" animBg="1"/>
      <p:bldP spid="117" grpId="1" animBg="1"/>
      <p:bldP spid="118" grpId="0"/>
      <p:bldP spid="118" grpId="1"/>
      <p:bldP spid="129" grpId="0" animBg="1"/>
      <p:bldP spid="129" grpId="1" animBg="1"/>
      <p:bldP spid="130" grpId="0"/>
      <p:bldP spid="130" grpId="1"/>
      <p:bldP spid="131" grpId="0"/>
      <p:bldP spid="131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895350"/>
            <a:ext cx="5638800" cy="31547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prstClr val="white"/>
                </a:solidFill>
                <a:latin typeface="Bookman Old Style" pitchFamily="18" charset="0"/>
              </a:rPr>
              <a:t>MODULE</a:t>
            </a:r>
            <a:r>
              <a:rPr lang="en-US" sz="4400" b="1" dirty="0" smtClean="0">
                <a:solidFill>
                  <a:prstClr val="white"/>
                </a:solidFill>
                <a:latin typeface="Bookman Old Style" pitchFamily="18" charset="0"/>
              </a:rPr>
              <a:t> - </a:t>
            </a:r>
            <a:r>
              <a:rPr lang="en-US" sz="19900" b="1" dirty="0" smtClean="0">
                <a:solidFill>
                  <a:prstClr val="white"/>
                </a:solidFill>
                <a:latin typeface="Bookman Old Style" pitchFamily="18" charset="0"/>
              </a:rPr>
              <a:t>20</a:t>
            </a:r>
            <a:endParaRPr lang="en-US" sz="4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47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3" y="2514600"/>
            <a:ext cx="223075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CIRCLE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6" name="Title 7"/>
          <p:cNvSpPr txBox="1">
            <a:spLocks/>
          </p:cNvSpPr>
          <p:nvPr/>
        </p:nvSpPr>
        <p:spPr bwMode="auto">
          <a:xfrm>
            <a:off x="304800" y="2952750"/>
            <a:ext cx="7467600" cy="1565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Sum based on Theorem –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The </a:t>
            </a: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lengths </a:t>
            </a:r>
            <a:endParaRPr lang="en-US" altLang="en-US" sz="2000" dirty="0" smtClean="0">
              <a:solidFill>
                <a:srgbClr val="FF6600"/>
              </a:solidFill>
              <a:latin typeface="Bookman Old Style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  of </a:t>
            </a: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two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tangents </a:t>
            </a: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drawn from </a:t>
            </a:r>
            <a:endParaRPr lang="en-US" altLang="en-US" sz="2000" dirty="0" smtClean="0">
              <a:solidFill>
                <a:srgbClr val="FF6600"/>
              </a:solidFill>
              <a:latin typeface="Bookman Old Style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  an </a:t>
            </a: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external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point to </a:t>
            </a: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a circle are equal.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86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3" y="2514600"/>
            <a:ext cx="223075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CIRCLE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6" name="Title 7"/>
          <p:cNvSpPr txBox="1">
            <a:spLocks/>
          </p:cNvSpPr>
          <p:nvPr/>
        </p:nvSpPr>
        <p:spPr bwMode="auto">
          <a:xfrm>
            <a:off x="304800" y="3181350"/>
            <a:ext cx="7467600" cy="1565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Sum based on Theorems – 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T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wo tangents from an </a:t>
            </a: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external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point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  to </a:t>
            </a: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a circle are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equal and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  Radius is perpendicular to the tangent</a:t>
            </a:r>
            <a:endParaRPr lang="en-US" altLang="en-US" sz="2000" dirty="0">
              <a:solidFill>
                <a:srgbClr val="FF6600"/>
              </a:solidFill>
              <a:latin typeface="Bookman Old Style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9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Arc 181"/>
          <p:cNvSpPr/>
          <p:nvPr/>
        </p:nvSpPr>
        <p:spPr bwMode="auto">
          <a:xfrm rot="14281194">
            <a:off x="7360453" y="1828274"/>
            <a:ext cx="493776" cy="448056"/>
          </a:xfrm>
          <a:prstGeom prst="arc">
            <a:avLst>
              <a:gd name="adj1" fmla="val 14955007"/>
              <a:gd name="adj2" fmla="val 19582476"/>
            </a:avLst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184" name="Arc 183"/>
          <p:cNvSpPr/>
          <p:nvPr/>
        </p:nvSpPr>
        <p:spPr bwMode="auto">
          <a:xfrm rot="19492737">
            <a:off x="7367571" y="1808213"/>
            <a:ext cx="492125" cy="449263"/>
          </a:xfrm>
          <a:prstGeom prst="arc">
            <a:avLst>
              <a:gd name="adj1" fmla="val 14474188"/>
              <a:gd name="adj2" fmla="val 20442962"/>
            </a:avLst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48199" name="Oval 12"/>
          <p:cNvSpPr>
            <a:spLocks noChangeArrowheads="1"/>
          </p:cNvSpPr>
          <p:nvPr/>
        </p:nvSpPr>
        <p:spPr bwMode="auto">
          <a:xfrm>
            <a:off x="7605696" y="2016970"/>
            <a:ext cx="47625" cy="460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600" b="1" smtClean="0">
              <a:solidFill>
                <a:srgbClr val="FFFFFF"/>
              </a:solidFill>
              <a:latin typeface="Bookman Old Style" pitchFamily="18" charset="0"/>
            </a:endParaRPr>
          </a:p>
        </p:txBody>
      </p:sp>
      <p:sp>
        <p:nvSpPr>
          <p:cNvPr id="2" name="Oval 1"/>
          <p:cNvSpPr>
            <a:spLocks noChangeArrowheads="1"/>
          </p:cNvSpPr>
          <p:nvPr/>
        </p:nvSpPr>
        <p:spPr bwMode="auto">
          <a:xfrm>
            <a:off x="7602521" y="2013001"/>
            <a:ext cx="53975" cy="5397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2000" smtClean="0">
              <a:solidFill>
                <a:srgbClr val="FFFFFF"/>
              </a:solidFill>
              <a:latin typeface="Arial Rounded MT Bold" pitchFamily="34" charset="0"/>
            </a:endParaRPr>
          </a:p>
        </p:txBody>
      </p:sp>
      <p:sp>
        <p:nvSpPr>
          <p:cNvPr id="183" name="Arc 182"/>
          <p:cNvSpPr/>
          <p:nvPr/>
        </p:nvSpPr>
        <p:spPr bwMode="auto">
          <a:xfrm rot="3789558">
            <a:off x="7381017" y="1812232"/>
            <a:ext cx="493776" cy="448056"/>
          </a:xfrm>
          <a:prstGeom prst="arc">
            <a:avLst>
              <a:gd name="adj1" fmla="val 14484215"/>
              <a:gd name="adj2" fmla="val 20442962"/>
            </a:avLst>
          </a:prstGeom>
          <a:solidFill>
            <a:srgbClr val="FF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185" name="Arc 184"/>
          <p:cNvSpPr/>
          <p:nvPr/>
        </p:nvSpPr>
        <p:spPr bwMode="auto">
          <a:xfrm rot="9816665">
            <a:off x="7385152" y="1836676"/>
            <a:ext cx="493776" cy="448056"/>
          </a:xfrm>
          <a:prstGeom prst="arc">
            <a:avLst>
              <a:gd name="adj1" fmla="val 14603435"/>
              <a:gd name="adj2" fmla="val 19412797"/>
            </a:avLst>
          </a:prstGeom>
          <a:solidFill>
            <a:srgbClr val="FF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srgbClr val="000000"/>
              </a:solidFill>
            </a:endParaRPr>
          </a:p>
        </p:txBody>
      </p:sp>
      <p:cxnSp>
        <p:nvCxnSpPr>
          <p:cNvPr id="192" name="Straight Connector 191"/>
          <p:cNvCxnSpPr>
            <a:cxnSpLocks noChangeShapeType="1"/>
          </p:cNvCxnSpPr>
          <p:nvPr/>
        </p:nvCxnSpPr>
        <p:spPr bwMode="auto">
          <a:xfrm flipH="1">
            <a:off x="8378160" y="907684"/>
            <a:ext cx="45336" cy="189748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197" name="Oval 6"/>
          <p:cNvSpPr>
            <a:spLocks noChangeArrowheads="1"/>
          </p:cNvSpPr>
          <p:nvPr/>
        </p:nvSpPr>
        <p:spPr bwMode="auto">
          <a:xfrm>
            <a:off x="6867491" y="1287075"/>
            <a:ext cx="1524034" cy="150582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600" b="1" smtClean="0">
              <a:solidFill>
                <a:srgbClr val="FFFFFF"/>
              </a:solidFill>
              <a:latin typeface="Bookman Old Style" pitchFamily="18" charset="0"/>
            </a:endParaRPr>
          </a:p>
        </p:txBody>
      </p:sp>
      <p:sp>
        <p:nvSpPr>
          <p:cNvPr id="7" name="Isosceles Triangle 6"/>
          <p:cNvSpPr>
            <a:spLocks/>
          </p:cNvSpPr>
          <p:nvPr/>
        </p:nvSpPr>
        <p:spPr bwMode="auto">
          <a:xfrm rot="-894771">
            <a:off x="6763396" y="1485915"/>
            <a:ext cx="814303" cy="707932"/>
          </a:xfrm>
          <a:custGeom>
            <a:avLst/>
            <a:gdLst>
              <a:gd name="T0" fmla="*/ 41266 w 991477"/>
              <a:gd name="T1" fmla="*/ 867305 h 866722"/>
              <a:gd name="T2" fmla="*/ 0 w 991477"/>
              <a:gd name="T3" fmla="*/ 4707 h 866722"/>
              <a:gd name="T4" fmla="*/ 8491 w 991477"/>
              <a:gd name="T5" fmla="*/ 0 h 866722"/>
              <a:gd name="T6" fmla="*/ 982779 w 991477"/>
              <a:gd name="T7" fmla="*/ 837722 h 866722"/>
              <a:gd name="T8" fmla="*/ 41266 w 991477"/>
              <a:gd name="T9" fmla="*/ 867305 h 8667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91477" h="866722">
                <a:moveTo>
                  <a:pt x="41634" y="866722"/>
                </a:moveTo>
                <a:cubicBezTo>
                  <a:pt x="30457" y="582448"/>
                  <a:pt x="11177" y="288981"/>
                  <a:pt x="0" y="4707"/>
                </a:cubicBezTo>
                <a:lnTo>
                  <a:pt x="8571" y="0"/>
                </a:lnTo>
                <a:lnTo>
                  <a:pt x="991477" y="837161"/>
                </a:lnTo>
                <a:cubicBezTo>
                  <a:pt x="685221" y="849759"/>
                  <a:pt x="347890" y="854124"/>
                  <a:pt x="41634" y="866722"/>
                </a:cubicBezTo>
                <a:close/>
              </a:path>
            </a:pathLst>
          </a:custGeom>
          <a:solidFill>
            <a:srgbClr val="00B0F0">
              <a:alpha val="89804"/>
            </a:srgbClr>
          </a:solidFill>
          <a:ln>
            <a:noFill/>
          </a:ln>
          <a:ex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FFFFFF"/>
              </a:solidFill>
              <a:latin typeface="Arial Rounded MT Bold" pitchFamily="34" charset="0"/>
            </a:endParaRPr>
          </a:p>
        </p:txBody>
      </p:sp>
      <p:sp>
        <p:nvSpPr>
          <p:cNvPr id="143" name="Isosceles Triangle 6"/>
          <p:cNvSpPr>
            <a:spLocks/>
          </p:cNvSpPr>
          <p:nvPr/>
        </p:nvSpPr>
        <p:spPr bwMode="auto">
          <a:xfrm rot="9816465">
            <a:off x="6745604" y="1403670"/>
            <a:ext cx="791634" cy="765113"/>
          </a:xfrm>
          <a:custGeom>
            <a:avLst/>
            <a:gdLst>
              <a:gd name="T0" fmla="*/ 32454 w 961381"/>
              <a:gd name="T1" fmla="*/ 944372 h 948174"/>
              <a:gd name="T2" fmla="*/ 0 w 961381"/>
              <a:gd name="T3" fmla="*/ 0 h 948174"/>
              <a:gd name="T4" fmla="*/ 11469 w 961381"/>
              <a:gd name="T5" fmla="*/ 18894 h 948174"/>
              <a:gd name="T6" fmla="*/ 967006 w 961381"/>
              <a:gd name="T7" fmla="*/ 863100 h 948174"/>
              <a:gd name="T8" fmla="*/ 32454 w 961381"/>
              <a:gd name="T9" fmla="*/ 944372 h 9481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connsiteX0" fmla="*/ 20863 w 949982"/>
              <a:gd name="connsiteY0" fmla="*/ 929201 h 929201"/>
              <a:gd name="connsiteX1" fmla="*/ 9 w 949982"/>
              <a:gd name="connsiteY1" fmla="*/ 153249 h 929201"/>
              <a:gd name="connsiteX2" fmla="*/ 0 w 949982"/>
              <a:gd name="connsiteY2" fmla="*/ 0 h 929201"/>
              <a:gd name="connsiteX3" fmla="*/ 949982 w 949982"/>
              <a:gd name="connsiteY3" fmla="*/ 847602 h 929201"/>
              <a:gd name="connsiteX4" fmla="*/ 20863 w 949982"/>
              <a:gd name="connsiteY4" fmla="*/ 929201 h 929201"/>
              <a:gd name="connsiteX0" fmla="*/ 20854 w 949973"/>
              <a:gd name="connsiteY0" fmla="*/ 855121 h 855121"/>
              <a:gd name="connsiteX1" fmla="*/ 0 w 949973"/>
              <a:gd name="connsiteY1" fmla="*/ 79169 h 855121"/>
              <a:gd name="connsiteX2" fmla="*/ 15430 w 949973"/>
              <a:gd name="connsiteY2" fmla="*/ 0 h 855121"/>
              <a:gd name="connsiteX3" fmla="*/ 949973 w 949973"/>
              <a:gd name="connsiteY3" fmla="*/ 773522 h 855121"/>
              <a:gd name="connsiteX4" fmla="*/ 20854 w 949973"/>
              <a:gd name="connsiteY4" fmla="*/ 855121 h 855121"/>
              <a:gd name="connsiteX0" fmla="*/ 20854 w 949973"/>
              <a:gd name="connsiteY0" fmla="*/ 775952 h 775952"/>
              <a:gd name="connsiteX1" fmla="*/ 0 w 949973"/>
              <a:gd name="connsiteY1" fmla="*/ 0 h 775952"/>
              <a:gd name="connsiteX2" fmla="*/ 949973 w 949973"/>
              <a:gd name="connsiteY2" fmla="*/ 694353 h 775952"/>
              <a:gd name="connsiteX3" fmla="*/ 20854 w 949973"/>
              <a:gd name="connsiteY3" fmla="*/ 775952 h 775952"/>
              <a:gd name="connsiteX0" fmla="*/ 18974 w 948093"/>
              <a:gd name="connsiteY0" fmla="*/ 765465 h 765465"/>
              <a:gd name="connsiteX1" fmla="*/ 0 w 948093"/>
              <a:gd name="connsiteY1" fmla="*/ 0 h 765465"/>
              <a:gd name="connsiteX2" fmla="*/ 948093 w 948093"/>
              <a:gd name="connsiteY2" fmla="*/ 683866 h 765465"/>
              <a:gd name="connsiteX3" fmla="*/ 18974 w 948093"/>
              <a:gd name="connsiteY3" fmla="*/ 765465 h 765465"/>
              <a:gd name="connsiteX0" fmla="*/ 18974 w 791104"/>
              <a:gd name="connsiteY0" fmla="*/ 765465 h 765465"/>
              <a:gd name="connsiteX1" fmla="*/ 0 w 791104"/>
              <a:gd name="connsiteY1" fmla="*/ 0 h 765465"/>
              <a:gd name="connsiteX2" fmla="*/ 791104 w 791104"/>
              <a:gd name="connsiteY2" fmla="*/ 694749 h 765465"/>
              <a:gd name="connsiteX3" fmla="*/ 18974 w 791104"/>
              <a:gd name="connsiteY3" fmla="*/ 765465 h 765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1104" h="765465">
                <a:moveTo>
                  <a:pt x="18974" y="765465"/>
                </a:moveTo>
                <a:cubicBezTo>
                  <a:pt x="7797" y="481191"/>
                  <a:pt x="11177" y="284274"/>
                  <a:pt x="0" y="0"/>
                </a:cubicBezTo>
                <a:lnTo>
                  <a:pt x="791104" y="694749"/>
                </a:lnTo>
                <a:lnTo>
                  <a:pt x="18974" y="765465"/>
                </a:lnTo>
                <a:close/>
              </a:path>
            </a:pathLst>
          </a:custGeom>
          <a:solidFill>
            <a:srgbClr val="FFC000">
              <a:alpha val="89804"/>
            </a:srgbClr>
          </a:solidFill>
          <a:ln>
            <a:noFill/>
          </a:ln>
          <a:ex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FFFFFF"/>
              </a:solidFill>
              <a:latin typeface="Arial Rounded MT Bold" pitchFamily="34" charset="0"/>
            </a:endParaRPr>
          </a:p>
        </p:txBody>
      </p:sp>
      <p:cxnSp>
        <p:nvCxnSpPr>
          <p:cNvPr id="200" name="Straight Connector 199"/>
          <p:cNvCxnSpPr>
            <a:cxnSpLocks noChangeShapeType="1"/>
          </p:cNvCxnSpPr>
          <p:nvPr/>
        </p:nvCxnSpPr>
        <p:spPr bwMode="auto">
          <a:xfrm rot="60000" flipH="1" flipV="1">
            <a:off x="6672658" y="1602795"/>
            <a:ext cx="394874" cy="119401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2" name="Rectangle 151"/>
          <p:cNvSpPr>
            <a:spLocks noChangeArrowheads="1"/>
          </p:cNvSpPr>
          <p:nvPr/>
        </p:nvSpPr>
        <p:spPr bwMode="auto">
          <a:xfrm rot="-1242223">
            <a:off x="7284910" y="1336597"/>
            <a:ext cx="149225" cy="1492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2000" smtClean="0">
              <a:solidFill>
                <a:srgbClr val="FFFFFF"/>
              </a:solidFill>
              <a:latin typeface="Arial Rounded MT Bold" pitchFamily="34" charset="0"/>
            </a:endParaRPr>
          </a:p>
        </p:txBody>
      </p:sp>
      <p:cxnSp>
        <p:nvCxnSpPr>
          <p:cNvPr id="198" name="Straight Connector 197"/>
          <p:cNvCxnSpPr>
            <a:cxnSpLocks noChangeShapeType="1"/>
          </p:cNvCxnSpPr>
          <p:nvPr/>
        </p:nvCxnSpPr>
        <p:spPr bwMode="auto">
          <a:xfrm flipH="1">
            <a:off x="6665515" y="907684"/>
            <a:ext cx="1773213" cy="691522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ectangle 7"/>
          <p:cNvSpPr>
            <a:spLocks noChangeArrowheads="1"/>
          </p:cNvSpPr>
          <p:nvPr/>
        </p:nvSpPr>
        <p:spPr bwMode="auto">
          <a:xfrm rot="-925735">
            <a:off x="6867099" y="2110631"/>
            <a:ext cx="147637" cy="1492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2000" smtClean="0">
              <a:solidFill>
                <a:srgbClr val="FFFFFF"/>
              </a:solidFill>
              <a:latin typeface="Arial Rounded MT Bold" pitchFamily="34" charset="0"/>
            </a:endParaRPr>
          </a:p>
        </p:txBody>
      </p:sp>
      <p:cxnSp>
        <p:nvCxnSpPr>
          <p:cNvPr id="48191" name="Straight Connector 48190"/>
          <p:cNvCxnSpPr>
            <a:cxnSpLocks noChangeShapeType="1"/>
          </p:cNvCxnSpPr>
          <p:nvPr/>
        </p:nvCxnSpPr>
        <p:spPr bwMode="auto">
          <a:xfrm flipH="1" flipV="1">
            <a:off x="7058008" y="2790522"/>
            <a:ext cx="1320152" cy="12261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8169" name="Group 48168"/>
          <p:cNvGrpSpPr>
            <a:grpSpLocks/>
          </p:cNvGrpSpPr>
          <p:nvPr/>
        </p:nvGrpSpPr>
        <p:grpSpPr bwMode="auto">
          <a:xfrm>
            <a:off x="6678106" y="1599440"/>
            <a:ext cx="962512" cy="1196197"/>
            <a:chOff x="6349561" y="1743924"/>
            <a:chExt cx="961721" cy="1195890"/>
          </a:xfrm>
        </p:grpSpPr>
        <p:cxnSp>
          <p:nvCxnSpPr>
            <p:cNvPr id="37049" name="Straight Connector 48163"/>
            <p:cNvCxnSpPr>
              <a:cxnSpLocks noChangeShapeType="1"/>
            </p:cNvCxnSpPr>
            <p:nvPr/>
          </p:nvCxnSpPr>
          <p:spPr bwMode="auto">
            <a:xfrm>
              <a:off x="6349561" y="1743924"/>
              <a:ext cx="961721" cy="45625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050" name="Straight Connector 173"/>
            <p:cNvCxnSpPr>
              <a:cxnSpLocks noChangeShapeType="1"/>
            </p:cNvCxnSpPr>
            <p:nvPr/>
          </p:nvCxnSpPr>
          <p:spPr bwMode="auto">
            <a:xfrm flipH="1">
              <a:off x="6740796" y="2187322"/>
              <a:ext cx="556323" cy="75249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77" name="Group 176"/>
          <p:cNvGrpSpPr>
            <a:grpSpLocks/>
          </p:cNvGrpSpPr>
          <p:nvPr/>
        </p:nvGrpSpPr>
        <p:grpSpPr bwMode="auto">
          <a:xfrm flipH="1">
            <a:off x="7619475" y="907683"/>
            <a:ext cx="804018" cy="1894306"/>
            <a:chOff x="6314857" y="1863690"/>
            <a:chExt cx="802499" cy="1895084"/>
          </a:xfrm>
        </p:grpSpPr>
        <p:cxnSp>
          <p:nvCxnSpPr>
            <p:cNvPr id="37047" name="Straight Connector 177"/>
            <p:cNvCxnSpPr>
              <a:cxnSpLocks noChangeShapeType="1"/>
            </p:cNvCxnSpPr>
            <p:nvPr/>
          </p:nvCxnSpPr>
          <p:spPr bwMode="auto">
            <a:xfrm>
              <a:off x="6314857" y="1863690"/>
              <a:ext cx="802499" cy="112604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048" name="Straight Connector 178"/>
            <p:cNvCxnSpPr>
              <a:cxnSpLocks noChangeShapeType="1"/>
            </p:cNvCxnSpPr>
            <p:nvPr/>
          </p:nvCxnSpPr>
          <p:spPr bwMode="auto">
            <a:xfrm flipH="1">
              <a:off x="6363276" y="2994307"/>
              <a:ext cx="740898" cy="764467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8" name="Rounded Rectangle 107"/>
          <p:cNvSpPr/>
          <p:nvPr/>
        </p:nvSpPr>
        <p:spPr>
          <a:xfrm>
            <a:off x="1722104" y="669039"/>
            <a:ext cx="4722676" cy="22723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1748294" y="664961"/>
            <a:ext cx="3583697" cy="22723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812311" y="672505"/>
            <a:ext cx="897897" cy="22950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3759216" y="428655"/>
            <a:ext cx="3356623" cy="22723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6752609" y="670861"/>
            <a:ext cx="1073930" cy="22723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38150" y="1016229"/>
            <a:ext cx="13319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To prove : 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657350" y="1008609"/>
            <a:ext cx="3889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(i)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976437" y="1008609"/>
            <a:ext cx="8001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AOB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701925" y="1008609"/>
            <a:ext cx="3079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914650" y="1008609"/>
            <a:ext cx="8175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COD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3634422" y="1008609"/>
            <a:ext cx="3079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3852862" y="1008609"/>
            <a:ext cx="677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180</a:t>
            </a:r>
            <a:r>
              <a:rPr lang="en-US" altLang="en-US" sz="1600" b="1" baseline="30000" smtClean="0">
                <a:solidFill>
                  <a:srgbClr val="000000"/>
                </a:solidFill>
                <a:latin typeface="Bookman Old Style" pitchFamily="18" charset="0"/>
              </a:rPr>
              <a:t>o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581484" y="1319005"/>
            <a:ext cx="463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(ii)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951196" y="1319005"/>
            <a:ext cx="812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AOD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2684621" y="1319005"/>
            <a:ext cx="307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897346" y="1319005"/>
            <a:ext cx="8048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BOC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3634740" y="1318796"/>
            <a:ext cx="2647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3833971" y="1319005"/>
            <a:ext cx="679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180</a:t>
            </a:r>
            <a:r>
              <a:rPr lang="en-US" altLang="en-US" sz="1600" b="1" baseline="30000" smtClean="0">
                <a:solidFill>
                  <a:srgbClr val="000000"/>
                </a:solidFill>
                <a:latin typeface="Bookman Old Style" pitchFamily="18" charset="0"/>
              </a:rPr>
              <a:t>o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419100" y="1685925"/>
            <a:ext cx="19383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Construction :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2027237" y="1685925"/>
            <a:ext cx="28559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Draw OP, OQ, OR and OS</a:t>
            </a:r>
          </a:p>
        </p:txBody>
      </p:sp>
      <p:sp>
        <p:nvSpPr>
          <p:cNvPr id="115712" name="Rectangle 115711"/>
          <p:cNvSpPr>
            <a:spLocks noChangeArrowheads="1"/>
          </p:cNvSpPr>
          <p:nvPr/>
        </p:nvSpPr>
        <p:spPr bwMode="auto">
          <a:xfrm>
            <a:off x="428625" y="1943100"/>
            <a:ext cx="9191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Proof :</a:t>
            </a:r>
          </a:p>
        </p:txBody>
      </p:sp>
      <p:sp>
        <p:nvSpPr>
          <p:cNvPr id="115713" name="Rectangle 115712"/>
          <p:cNvSpPr>
            <a:spLocks noChangeArrowheads="1"/>
          </p:cNvSpPr>
          <p:nvPr/>
        </p:nvSpPr>
        <p:spPr bwMode="auto">
          <a:xfrm>
            <a:off x="1211263" y="1943100"/>
            <a:ext cx="10826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In </a:t>
            </a:r>
            <a:r>
              <a:rPr lang="en-US" altLang="en-US" sz="1600" b="1" smtClean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APO</a:t>
            </a:r>
            <a:endParaRPr lang="en-US" altLang="en-US" sz="1600" b="1" smtClean="0">
              <a:solidFill>
                <a:srgbClr val="FFFFFF"/>
              </a:solidFill>
              <a:latin typeface="Bookman Old Style" pitchFamily="18" charset="0"/>
            </a:endParaRPr>
          </a:p>
        </p:txBody>
      </p:sp>
      <p:sp>
        <p:nvSpPr>
          <p:cNvPr id="115715" name="Rectangle 115714"/>
          <p:cNvSpPr>
            <a:spLocks noChangeArrowheads="1"/>
          </p:cNvSpPr>
          <p:nvPr/>
        </p:nvSpPr>
        <p:spPr bwMode="auto">
          <a:xfrm>
            <a:off x="2178050" y="1943100"/>
            <a:ext cx="5730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and</a:t>
            </a:r>
            <a:endParaRPr lang="en-US" altLang="en-US" sz="1600" b="1" smtClean="0">
              <a:solidFill>
                <a:srgbClr val="FFFFFF"/>
              </a:solidFill>
              <a:latin typeface="Bookman Old Style" pitchFamily="18" charset="0"/>
            </a:endParaRPr>
          </a:p>
        </p:txBody>
      </p:sp>
      <p:sp>
        <p:nvSpPr>
          <p:cNvPr id="115716" name="Rectangle 115715"/>
          <p:cNvSpPr>
            <a:spLocks noChangeArrowheads="1"/>
          </p:cNvSpPr>
          <p:nvPr/>
        </p:nvSpPr>
        <p:spPr bwMode="auto">
          <a:xfrm>
            <a:off x="2668588" y="1943100"/>
            <a:ext cx="7572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ASO</a:t>
            </a:r>
            <a:endParaRPr lang="en-US" altLang="en-US" sz="1600" b="1" smtClean="0">
              <a:solidFill>
                <a:srgbClr val="FFFFFF"/>
              </a:solidFill>
              <a:latin typeface="Bookman Old Style" pitchFamily="18" charset="0"/>
            </a:endParaRPr>
          </a:p>
        </p:txBody>
      </p:sp>
      <p:sp>
        <p:nvSpPr>
          <p:cNvPr id="115717" name="Rectangle 115716"/>
          <p:cNvSpPr>
            <a:spLocks noChangeArrowheads="1"/>
          </p:cNvSpPr>
          <p:nvPr/>
        </p:nvSpPr>
        <p:spPr bwMode="auto">
          <a:xfrm>
            <a:off x="3212228" y="2286985"/>
            <a:ext cx="36813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[Radius is perpendicular to tangent]</a:t>
            </a: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963613" y="2276475"/>
            <a:ext cx="78898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APO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1704975" y="2276475"/>
            <a:ext cx="3079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1933575" y="2276475"/>
            <a:ext cx="7889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ASO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630488" y="2276475"/>
            <a:ext cx="3079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2870200" y="2276475"/>
            <a:ext cx="5429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90</a:t>
            </a:r>
            <a:r>
              <a:rPr lang="en-US" altLang="en-US" sz="1600" b="1" baseline="30000" smtClean="0">
                <a:solidFill>
                  <a:srgbClr val="000000"/>
                </a:solidFill>
                <a:latin typeface="Bookman Old Style" pitchFamily="18" charset="0"/>
              </a:rPr>
              <a:t>o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3212228" y="2592387"/>
            <a:ext cx="17653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[common side]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1311275" y="2592387"/>
            <a:ext cx="4968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AO</a:t>
            </a: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1704975" y="2592387"/>
            <a:ext cx="3079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1965325" y="2592387"/>
            <a:ext cx="4953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AO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3212228" y="2935287"/>
            <a:ext cx="28003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[radius of the same circle]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1287463" y="2935287"/>
            <a:ext cx="4841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OP</a:t>
            </a: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1704975" y="2935287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1954213" y="2935287"/>
            <a:ext cx="4841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OS</a:t>
            </a: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457200" y="3273425"/>
            <a:ext cx="3190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1039813" y="3273425"/>
            <a:ext cx="7699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APO</a:t>
            </a:r>
            <a:endParaRPr lang="en-US" altLang="en-US" sz="1600" b="1" smtClean="0">
              <a:solidFill>
                <a:srgbClr val="FFFFFF"/>
              </a:solidFill>
              <a:latin typeface="Bookman Old Style" pitchFamily="18" charset="0"/>
            </a:endParaRP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1709738" y="3273425"/>
            <a:ext cx="2968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</a:t>
            </a:r>
            <a:endParaRPr lang="en-US" altLang="en-US" sz="1600" b="1" smtClean="0">
              <a:solidFill>
                <a:srgbClr val="FFFFFF"/>
              </a:solidFill>
              <a:latin typeface="Bookman Old Style" pitchFamily="18" charset="0"/>
            </a:endParaRP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1951038" y="3273425"/>
            <a:ext cx="7572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ASO</a:t>
            </a:r>
            <a:endParaRPr lang="en-US" altLang="en-US" sz="1600" b="1" dirty="0" smtClean="0">
              <a:solidFill>
                <a:srgbClr val="FFFFFF"/>
              </a:solidFill>
              <a:latin typeface="Bookman Old Style" pitchFamily="18" charset="0"/>
            </a:endParaRPr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3212228" y="3273425"/>
            <a:ext cx="12795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[RHS rule]</a:t>
            </a:r>
          </a:p>
        </p:txBody>
      </p:sp>
      <p:sp>
        <p:nvSpPr>
          <p:cNvPr id="88" name="Rectangle 87"/>
          <p:cNvSpPr>
            <a:spLocks noChangeArrowheads="1"/>
          </p:cNvSpPr>
          <p:nvPr/>
        </p:nvSpPr>
        <p:spPr bwMode="auto">
          <a:xfrm>
            <a:off x="3212228" y="3643520"/>
            <a:ext cx="111283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[c.p.c.t.]</a:t>
            </a:r>
          </a:p>
        </p:txBody>
      </p:sp>
      <p:sp>
        <p:nvSpPr>
          <p:cNvPr id="89" name="Rectangle 88"/>
          <p:cNvSpPr>
            <a:spLocks noChangeArrowheads="1"/>
          </p:cNvSpPr>
          <p:nvPr/>
        </p:nvSpPr>
        <p:spPr bwMode="auto">
          <a:xfrm>
            <a:off x="977900" y="3643520"/>
            <a:ext cx="7889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AOP</a:t>
            </a:r>
          </a:p>
        </p:txBody>
      </p:sp>
      <p:sp>
        <p:nvSpPr>
          <p:cNvPr id="90" name="Rectangle 89"/>
          <p:cNvSpPr>
            <a:spLocks noChangeArrowheads="1"/>
          </p:cNvSpPr>
          <p:nvPr/>
        </p:nvSpPr>
        <p:spPr bwMode="auto">
          <a:xfrm>
            <a:off x="1704975" y="3643520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91" name="Rectangle 90"/>
          <p:cNvSpPr>
            <a:spLocks noChangeArrowheads="1"/>
          </p:cNvSpPr>
          <p:nvPr/>
        </p:nvSpPr>
        <p:spPr bwMode="auto">
          <a:xfrm>
            <a:off x="1884363" y="3643520"/>
            <a:ext cx="7889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AOS</a:t>
            </a:r>
          </a:p>
        </p:txBody>
      </p:sp>
      <p:sp>
        <p:nvSpPr>
          <p:cNvPr id="48200" name="Text Box 13"/>
          <p:cNvSpPr txBox="1">
            <a:spLocks noChangeArrowheads="1"/>
          </p:cNvSpPr>
          <p:nvPr/>
        </p:nvSpPr>
        <p:spPr bwMode="auto">
          <a:xfrm>
            <a:off x="6328524" y="1391178"/>
            <a:ext cx="4460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48201" name="Text Box 14"/>
          <p:cNvSpPr txBox="1">
            <a:spLocks noChangeArrowheads="1"/>
          </p:cNvSpPr>
          <p:nvPr/>
        </p:nvSpPr>
        <p:spPr bwMode="auto">
          <a:xfrm>
            <a:off x="6758940" y="2701975"/>
            <a:ext cx="44608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B</a:t>
            </a:r>
          </a:p>
        </p:txBody>
      </p:sp>
      <p:sp>
        <p:nvSpPr>
          <p:cNvPr id="48202" name="Text Box 15"/>
          <p:cNvSpPr txBox="1">
            <a:spLocks noChangeArrowheads="1"/>
          </p:cNvSpPr>
          <p:nvPr/>
        </p:nvSpPr>
        <p:spPr bwMode="auto">
          <a:xfrm>
            <a:off x="8245185" y="2721025"/>
            <a:ext cx="44608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C</a:t>
            </a:r>
          </a:p>
        </p:txBody>
      </p:sp>
      <p:sp>
        <p:nvSpPr>
          <p:cNvPr id="48203" name="Text Box 16"/>
          <p:cNvSpPr txBox="1">
            <a:spLocks noChangeArrowheads="1"/>
          </p:cNvSpPr>
          <p:nvPr/>
        </p:nvSpPr>
        <p:spPr bwMode="auto">
          <a:xfrm>
            <a:off x="8306538" y="682625"/>
            <a:ext cx="4460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D</a:t>
            </a:r>
          </a:p>
        </p:txBody>
      </p:sp>
      <p:sp>
        <p:nvSpPr>
          <p:cNvPr id="48204" name="Text Box 17"/>
          <p:cNvSpPr txBox="1">
            <a:spLocks noChangeArrowheads="1"/>
          </p:cNvSpPr>
          <p:nvPr/>
        </p:nvSpPr>
        <p:spPr bwMode="auto">
          <a:xfrm>
            <a:off x="6620478" y="2149773"/>
            <a:ext cx="316646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P</a:t>
            </a:r>
          </a:p>
        </p:txBody>
      </p:sp>
      <p:sp>
        <p:nvSpPr>
          <p:cNvPr id="48205" name="Text Box 18"/>
          <p:cNvSpPr txBox="1">
            <a:spLocks noChangeArrowheads="1"/>
          </p:cNvSpPr>
          <p:nvPr/>
        </p:nvSpPr>
        <p:spPr bwMode="auto">
          <a:xfrm>
            <a:off x="7500099" y="2749978"/>
            <a:ext cx="301184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Q</a:t>
            </a:r>
          </a:p>
        </p:txBody>
      </p:sp>
      <p:sp>
        <p:nvSpPr>
          <p:cNvPr id="48206" name="Text Box 19"/>
          <p:cNvSpPr txBox="1">
            <a:spLocks noChangeArrowheads="1"/>
          </p:cNvSpPr>
          <p:nvPr/>
        </p:nvSpPr>
        <p:spPr bwMode="auto">
          <a:xfrm>
            <a:off x="8362950" y="1868538"/>
            <a:ext cx="30151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R</a:t>
            </a:r>
          </a:p>
        </p:txBody>
      </p:sp>
      <p:sp>
        <p:nvSpPr>
          <p:cNvPr id="48207" name="Text Box 20"/>
          <p:cNvSpPr txBox="1">
            <a:spLocks noChangeArrowheads="1"/>
          </p:cNvSpPr>
          <p:nvPr/>
        </p:nvSpPr>
        <p:spPr bwMode="auto">
          <a:xfrm>
            <a:off x="7179020" y="1025576"/>
            <a:ext cx="33427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S</a:t>
            </a:r>
          </a:p>
        </p:txBody>
      </p:sp>
      <p:sp>
        <p:nvSpPr>
          <p:cNvPr id="48180" name="Line 25"/>
          <p:cNvSpPr>
            <a:spLocks noChangeShapeType="1"/>
          </p:cNvSpPr>
          <p:nvPr/>
        </p:nvSpPr>
        <p:spPr bwMode="auto">
          <a:xfrm rot="60000" flipH="1" flipV="1">
            <a:off x="7388996" y="1315036"/>
            <a:ext cx="239717" cy="718601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FFFFFF"/>
              </a:solidFill>
              <a:latin typeface="Arial Rounded MT Bold" pitchFamily="34" charset="0"/>
            </a:endParaRPr>
          </a:p>
        </p:txBody>
      </p:sp>
      <p:sp>
        <p:nvSpPr>
          <p:cNvPr id="48181" name="Line 26"/>
          <p:cNvSpPr>
            <a:spLocks noChangeShapeType="1"/>
          </p:cNvSpPr>
          <p:nvPr/>
        </p:nvSpPr>
        <p:spPr bwMode="auto">
          <a:xfrm>
            <a:off x="7627921" y="2036814"/>
            <a:ext cx="780855" cy="635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FFFFFF"/>
              </a:solidFill>
              <a:latin typeface="Arial Rounded MT Bold" pitchFamily="34" charset="0"/>
            </a:endParaRPr>
          </a:p>
        </p:txBody>
      </p:sp>
      <p:sp>
        <p:nvSpPr>
          <p:cNvPr id="48182" name="Line 27"/>
          <p:cNvSpPr>
            <a:spLocks noChangeShapeType="1"/>
          </p:cNvSpPr>
          <p:nvPr/>
        </p:nvSpPr>
        <p:spPr bwMode="auto">
          <a:xfrm>
            <a:off x="7631096" y="2036813"/>
            <a:ext cx="14287" cy="768351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FFFFFF"/>
              </a:solidFill>
              <a:latin typeface="Arial Rounded MT Bold" pitchFamily="34" charset="0"/>
            </a:endParaRPr>
          </a:p>
        </p:txBody>
      </p:sp>
      <p:sp>
        <p:nvSpPr>
          <p:cNvPr id="48183" name="Line 28"/>
          <p:cNvSpPr>
            <a:spLocks noChangeShapeType="1"/>
          </p:cNvSpPr>
          <p:nvPr/>
        </p:nvSpPr>
        <p:spPr bwMode="auto">
          <a:xfrm flipH="1">
            <a:off x="6876238" y="2047927"/>
            <a:ext cx="759619" cy="22888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FFFFFF"/>
              </a:solidFill>
              <a:latin typeface="Arial Rounded MT Bold" pitchFamily="34" charset="0"/>
            </a:endParaRPr>
          </a:p>
        </p:txBody>
      </p:sp>
      <p:cxnSp>
        <p:nvCxnSpPr>
          <p:cNvPr id="101" name="Straight Connector 100"/>
          <p:cNvCxnSpPr/>
          <p:nvPr/>
        </p:nvCxnSpPr>
        <p:spPr bwMode="auto">
          <a:xfrm rot="21540000" flipH="1" flipV="1">
            <a:off x="6688787" y="1584973"/>
            <a:ext cx="360276" cy="122672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127000">
              <a:srgbClr val="FF0000">
                <a:alpha val="18000"/>
              </a:srgbClr>
            </a:glow>
          </a:effectLst>
          <a:extLst/>
        </p:spPr>
      </p:cxnSp>
      <p:cxnSp>
        <p:nvCxnSpPr>
          <p:cNvPr id="102" name="Straight Connector 101"/>
          <p:cNvCxnSpPr/>
          <p:nvPr/>
        </p:nvCxnSpPr>
        <p:spPr bwMode="auto">
          <a:xfrm flipV="1">
            <a:off x="8378159" y="911995"/>
            <a:ext cx="45337" cy="188364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127000">
              <a:srgbClr val="FF0000">
                <a:alpha val="18000"/>
              </a:srgbClr>
            </a:glow>
          </a:effectLst>
          <a:extLst/>
        </p:spPr>
      </p:cxnSp>
      <p:grpSp>
        <p:nvGrpSpPr>
          <p:cNvPr id="113" name="Group 112"/>
          <p:cNvGrpSpPr/>
          <p:nvPr/>
        </p:nvGrpSpPr>
        <p:grpSpPr>
          <a:xfrm>
            <a:off x="6678109" y="1599440"/>
            <a:ext cx="951020" cy="1196197"/>
            <a:chOff x="6351494" y="1745690"/>
            <a:chExt cx="951020" cy="1196197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114" name="Line 21"/>
            <p:cNvSpPr>
              <a:spLocks noChangeShapeType="1"/>
            </p:cNvSpPr>
            <p:nvPr/>
          </p:nvSpPr>
          <p:spPr bwMode="auto">
            <a:xfrm flipH="1" flipV="1">
              <a:off x="6351494" y="1745690"/>
              <a:ext cx="949412" cy="45667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15" name="Line 22"/>
            <p:cNvSpPr>
              <a:spLocks noChangeShapeType="1"/>
            </p:cNvSpPr>
            <p:nvPr/>
          </p:nvSpPr>
          <p:spPr bwMode="auto">
            <a:xfrm flipH="1">
              <a:off x="6743051" y="2189623"/>
              <a:ext cx="559463" cy="75226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 flipH="1">
            <a:off x="7612893" y="907684"/>
            <a:ext cx="810603" cy="1897480"/>
            <a:chOff x="6536816" y="1055893"/>
            <a:chExt cx="810603" cy="1897480"/>
          </a:xfrm>
          <a:effectLst>
            <a:glow rad="127000">
              <a:srgbClr val="FF00FF">
                <a:alpha val="13000"/>
              </a:srgbClr>
            </a:glow>
          </a:effectLst>
        </p:grpSpPr>
        <p:sp>
          <p:nvSpPr>
            <p:cNvPr id="121" name="Line 21"/>
            <p:cNvSpPr>
              <a:spLocks noChangeShapeType="1"/>
            </p:cNvSpPr>
            <p:nvPr/>
          </p:nvSpPr>
          <p:spPr bwMode="auto">
            <a:xfrm flipH="1" flipV="1">
              <a:off x="6536816" y="1055893"/>
              <a:ext cx="797920" cy="112667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22" name="Line 22"/>
            <p:cNvSpPr>
              <a:spLocks noChangeShapeType="1"/>
            </p:cNvSpPr>
            <p:nvPr/>
          </p:nvSpPr>
          <p:spPr bwMode="auto">
            <a:xfrm flipH="1">
              <a:off x="6582153" y="2179697"/>
              <a:ext cx="765266" cy="773676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</p:grpSp>
      <p:sp>
        <p:nvSpPr>
          <p:cNvPr id="125" name="Rounded Rectangle 124"/>
          <p:cNvSpPr/>
          <p:nvPr/>
        </p:nvSpPr>
        <p:spPr>
          <a:xfrm>
            <a:off x="2654165" y="676274"/>
            <a:ext cx="1655269" cy="227236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6400" y="361950"/>
            <a:ext cx="8185150" cy="58578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Q. </a:t>
            </a:r>
            <a:r>
              <a:rPr lang="en-US" alt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Prove the opposite sides of a quadrilateral circumscribing </a:t>
            </a:r>
          </a:p>
          <a:p>
            <a:pPr marL="288925" indent="-28892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	</a:t>
            </a:r>
            <a:r>
              <a:rPr lang="en-US" alt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a </a:t>
            </a:r>
            <a:r>
              <a:rPr lang="en-US" alt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circle, subtend supplementary angles at the centre of the circle.</a:t>
            </a:r>
            <a:endParaRPr lang="en-US" altLang="en-US" sz="1600" b="1" baseline="30000" dirty="0">
              <a:solidFill>
                <a:srgbClr val="0000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 flipH="1">
            <a:off x="1434381" y="243989"/>
            <a:ext cx="2261329" cy="369332"/>
          </a:xfrm>
          <a:prstGeom prst="wedgeRectCallout">
            <a:avLst>
              <a:gd name="adj1" fmla="val -25694"/>
              <a:gd name="adj2" fmla="val 101085"/>
            </a:avLst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prstClr val="white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Sum of angles is 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180º</a:t>
            </a:r>
            <a:endParaRPr lang="en-IN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53" name="Group 89"/>
          <p:cNvGrpSpPr>
            <a:grpSpLocks/>
          </p:cNvGrpSpPr>
          <p:nvPr/>
        </p:nvGrpSpPr>
        <p:grpSpPr bwMode="auto">
          <a:xfrm rot="16176386">
            <a:off x="8260674" y="1895525"/>
            <a:ext cx="138112" cy="138113"/>
            <a:chOff x="5067300" y="-470939"/>
            <a:chExt cx="91440" cy="91440"/>
          </a:xfrm>
        </p:grpSpPr>
        <p:cxnSp>
          <p:nvCxnSpPr>
            <p:cNvPr id="37045" name="Straight Connector 90"/>
            <p:cNvCxnSpPr>
              <a:cxnSpLocks noChangeShapeType="1"/>
            </p:cNvCxnSpPr>
            <p:nvPr/>
          </p:nvCxnSpPr>
          <p:spPr bwMode="auto">
            <a:xfrm>
              <a:off x="5067300" y="-466725"/>
              <a:ext cx="91440" cy="1588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046" name="Straight Connector 91"/>
            <p:cNvCxnSpPr>
              <a:cxnSpLocks noChangeShapeType="1"/>
            </p:cNvCxnSpPr>
            <p:nvPr/>
          </p:nvCxnSpPr>
          <p:spPr bwMode="auto">
            <a:xfrm rot="5400000">
              <a:off x="5104082" y="-426013"/>
              <a:ext cx="91440" cy="1588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56" name="Group 89"/>
          <p:cNvGrpSpPr>
            <a:grpSpLocks/>
          </p:cNvGrpSpPr>
          <p:nvPr/>
        </p:nvGrpSpPr>
        <p:grpSpPr bwMode="auto">
          <a:xfrm rot="-5400000">
            <a:off x="7492983" y="2652763"/>
            <a:ext cx="152400" cy="152400"/>
            <a:chOff x="5067300" y="-470939"/>
            <a:chExt cx="91440" cy="91440"/>
          </a:xfrm>
        </p:grpSpPr>
        <p:cxnSp>
          <p:nvCxnSpPr>
            <p:cNvPr id="37043" name="Straight Connector 90"/>
            <p:cNvCxnSpPr>
              <a:cxnSpLocks noChangeShapeType="1"/>
            </p:cNvCxnSpPr>
            <p:nvPr/>
          </p:nvCxnSpPr>
          <p:spPr bwMode="auto">
            <a:xfrm>
              <a:off x="5067300" y="-466725"/>
              <a:ext cx="91440" cy="1588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044" name="Straight Connector 91"/>
            <p:cNvCxnSpPr>
              <a:cxnSpLocks noChangeShapeType="1"/>
            </p:cNvCxnSpPr>
            <p:nvPr/>
          </p:nvCxnSpPr>
          <p:spPr bwMode="auto">
            <a:xfrm rot="5400000">
              <a:off x="5104082" y="-426013"/>
              <a:ext cx="91440" cy="1588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59" name="Group 89"/>
          <p:cNvGrpSpPr>
            <a:grpSpLocks/>
          </p:cNvGrpSpPr>
          <p:nvPr/>
        </p:nvGrpSpPr>
        <p:grpSpPr bwMode="auto">
          <a:xfrm rot="-964062">
            <a:off x="6868461" y="2115252"/>
            <a:ext cx="152400" cy="152400"/>
            <a:chOff x="5067300" y="-470939"/>
            <a:chExt cx="91440" cy="91440"/>
          </a:xfrm>
        </p:grpSpPr>
        <p:cxnSp>
          <p:nvCxnSpPr>
            <p:cNvPr id="37041" name="Straight Connector 90"/>
            <p:cNvCxnSpPr>
              <a:cxnSpLocks noChangeShapeType="1"/>
            </p:cNvCxnSpPr>
            <p:nvPr/>
          </p:nvCxnSpPr>
          <p:spPr bwMode="auto">
            <a:xfrm>
              <a:off x="5067300" y="-466725"/>
              <a:ext cx="91440" cy="1588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042" name="Straight Connector 91"/>
            <p:cNvCxnSpPr>
              <a:cxnSpLocks noChangeShapeType="1"/>
            </p:cNvCxnSpPr>
            <p:nvPr/>
          </p:nvCxnSpPr>
          <p:spPr bwMode="auto">
            <a:xfrm rot="5400000">
              <a:off x="5104082" y="-426013"/>
              <a:ext cx="91440" cy="1588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62" name="Group 89"/>
          <p:cNvGrpSpPr>
            <a:grpSpLocks/>
          </p:cNvGrpSpPr>
          <p:nvPr/>
        </p:nvGrpSpPr>
        <p:grpSpPr bwMode="auto">
          <a:xfrm rot="14894485" flipH="1">
            <a:off x="7280476" y="1344068"/>
            <a:ext cx="152400" cy="152400"/>
            <a:chOff x="5067300" y="-470939"/>
            <a:chExt cx="91440" cy="91440"/>
          </a:xfrm>
        </p:grpSpPr>
        <p:cxnSp>
          <p:nvCxnSpPr>
            <p:cNvPr id="37039" name="Straight Connector 90"/>
            <p:cNvCxnSpPr>
              <a:cxnSpLocks noChangeShapeType="1"/>
            </p:cNvCxnSpPr>
            <p:nvPr/>
          </p:nvCxnSpPr>
          <p:spPr bwMode="auto">
            <a:xfrm>
              <a:off x="5067300" y="-466725"/>
              <a:ext cx="91440" cy="1588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040" name="Straight Connector 91"/>
            <p:cNvCxnSpPr>
              <a:cxnSpLocks noChangeShapeType="1"/>
            </p:cNvCxnSpPr>
            <p:nvPr/>
          </p:nvCxnSpPr>
          <p:spPr bwMode="auto">
            <a:xfrm rot="5400000">
              <a:off x="5104082" y="-426013"/>
              <a:ext cx="91440" cy="1588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46" name="Straight Connector 48163"/>
          <p:cNvCxnSpPr>
            <a:cxnSpLocks noChangeShapeType="1"/>
          </p:cNvCxnSpPr>
          <p:nvPr/>
        </p:nvCxnSpPr>
        <p:spPr bwMode="auto">
          <a:xfrm>
            <a:off x="6678109" y="1599440"/>
            <a:ext cx="943559" cy="445755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>
            <a:glow rad="127000">
              <a:srgbClr val="FF0000">
                <a:alpha val="15000"/>
              </a:srgb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1" name="Rectangle 160"/>
          <p:cNvSpPr>
            <a:spLocks noChangeArrowheads="1"/>
          </p:cNvSpPr>
          <p:nvPr/>
        </p:nvSpPr>
        <p:spPr bwMode="auto">
          <a:xfrm>
            <a:off x="466725" y="3643520"/>
            <a:ext cx="3190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Symbol" pitchFamily="18" charset="2"/>
              </a:rPr>
              <a:t>\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7058008" y="2790767"/>
            <a:ext cx="1320152" cy="120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>
            <a:glow rad="127000">
              <a:srgbClr val="0000FF">
                <a:alpha val="14000"/>
              </a:srgbClr>
            </a:glow>
          </a:effectLst>
          <a:extLst/>
        </p:spPr>
      </p:cxnSp>
      <p:cxnSp>
        <p:nvCxnSpPr>
          <p:cNvPr id="97" name="Straight Connector 96"/>
          <p:cNvCxnSpPr/>
          <p:nvPr/>
        </p:nvCxnSpPr>
        <p:spPr bwMode="auto">
          <a:xfrm flipV="1">
            <a:off x="6665515" y="911994"/>
            <a:ext cx="1757314" cy="6872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>
            <a:glow rad="127000">
              <a:srgbClr val="0000FF">
                <a:alpha val="14000"/>
              </a:srgbClr>
            </a:glow>
          </a:effectLst>
          <a:extLst/>
        </p:spPr>
      </p:cxnSp>
      <p:sp>
        <p:nvSpPr>
          <p:cNvPr id="157" name="Arc 156"/>
          <p:cNvSpPr/>
          <p:nvPr/>
        </p:nvSpPr>
        <p:spPr bwMode="auto">
          <a:xfrm rot="17740851">
            <a:off x="7378831" y="1803105"/>
            <a:ext cx="493776" cy="448056"/>
          </a:xfrm>
          <a:prstGeom prst="arc">
            <a:avLst>
              <a:gd name="adj1" fmla="val 16200000"/>
              <a:gd name="adj2" fmla="val 19002253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158" name="Arc 156"/>
          <p:cNvSpPr/>
          <p:nvPr/>
        </p:nvSpPr>
        <p:spPr bwMode="auto">
          <a:xfrm rot="14890006">
            <a:off x="7367182" y="1834090"/>
            <a:ext cx="498714" cy="452537"/>
          </a:xfrm>
          <a:prstGeom prst="arc">
            <a:avLst>
              <a:gd name="adj1" fmla="val 16617234"/>
              <a:gd name="adj2" fmla="val 19102583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srgbClr val="000000"/>
              </a:solidFill>
            </a:endParaRPr>
          </a:p>
        </p:txBody>
      </p:sp>
      <p:grpSp>
        <p:nvGrpSpPr>
          <p:cNvPr id="206" name="Group 102"/>
          <p:cNvGrpSpPr>
            <a:grpSpLocks/>
          </p:cNvGrpSpPr>
          <p:nvPr/>
        </p:nvGrpSpPr>
        <p:grpSpPr bwMode="auto">
          <a:xfrm rot="5123176">
            <a:off x="7443985" y="1471226"/>
            <a:ext cx="75272" cy="138985"/>
            <a:chOff x="2695729" y="3375818"/>
            <a:chExt cx="132722" cy="224633"/>
          </a:xfrm>
          <a:effectLst>
            <a:glow rad="127000">
              <a:srgbClr val="FF0000">
                <a:alpha val="11000"/>
              </a:srgbClr>
            </a:glow>
          </a:effectLst>
        </p:grpSpPr>
        <p:cxnSp>
          <p:nvCxnSpPr>
            <p:cNvPr id="207" name="Straight Connector 103"/>
            <p:cNvCxnSpPr>
              <a:cxnSpLocks noChangeShapeType="1"/>
            </p:cNvCxnSpPr>
            <p:nvPr/>
          </p:nvCxnSpPr>
          <p:spPr bwMode="auto">
            <a:xfrm rot="16200000" flipH="1">
              <a:off x="2624928" y="3467891"/>
              <a:ext cx="203361" cy="61759"/>
            </a:xfrm>
            <a:prstGeom prst="line">
              <a:avLst/>
            </a:prstGeom>
            <a:noFill/>
            <a:ln w="1905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8" name="Straight Connector 104"/>
            <p:cNvCxnSpPr>
              <a:cxnSpLocks noChangeShapeType="1"/>
            </p:cNvCxnSpPr>
            <p:nvPr/>
          </p:nvCxnSpPr>
          <p:spPr bwMode="auto">
            <a:xfrm rot="16200000" flipH="1">
              <a:off x="2695891" y="3446619"/>
              <a:ext cx="203361" cy="61759"/>
            </a:xfrm>
            <a:prstGeom prst="line">
              <a:avLst/>
            </a:prstGeom>
            <a:noFill/>
            <a:ln w="1905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09" name="Group 102"/>
          <p:cNvGrpSpPr>
            <a:grpSpLocks/>
          </p:cNvGrpSpPr>
          <p:nvPr/>
        </p:nvGrpSpPr>
        <p:grpSpPr bwMode="auto">
          <a:xfrm rot="10523176">
            <a:off x="7074076" y="2127066"/>
            <a:ext cx="75272" cy="138985"/>
            <a:chOff x="2695729" y="3375818"/>
            <a:chExt cx="132722" cy="224633"/>
          </a:xfrm>
          <a:effectLst>
            <a:glow rad="127000">
              <a:srgbClr val="FF0000">
                <a:alpha val="11000"/>
              </a:srgbClr>
            </a:glow>
          </a:effectLst>
        </p:grpSpPr>
        <p:cxnSp>
          <p:nvCxnSpPr>
            <p:cNvPr id="210" name="Straight Connector 103"/>
            <p:cNvCxnSpPr>
              <a:cxnSpLocks noChangeShapeType="1"/>
            </p:cNvCxnSpPr>
            <p:nvPr/>
          </p:nvCxnSpPr>
          <p:spPr bwMode="auto">
            <a:xfrm rot="16200000" flipH="1">
              <a:off x="2624928" y="3467891"/>
              <a:ext cx="203361" cy="61759"/>
            </a:xfrm>
            <a:prstGeom prst="line">
              <a:avLst/>
            </a:prstGeom>
            <a:noFill/>
            <a:ln w="1905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1" name="Straight Connector 104"/>
            <p:cNvCxnSpPr>
              <a:cxnSpLocks noChangeShapeType="1"/>
            </p:cNvCxnSpPr>
            <p:nvPr/>
          </p:nvCxnSpPr>
          <p:spPr bwMode="auto">
            <a:xfrm rot="16200000" flipH="1">
              <a:off x="2695891" y="3446619"/>
              <a:ext cx="203361" cy="61759"/>
            </a:xfrm>
            <a:prstGeom prst="line">
              <a:avLst/>
            </a:prstGeom>
            <a:noFill/>
            <a:ln w="1905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8208" name="Text Box 29"/>
          <p:cNvSpPr txBox="1">
            <a:spLocks noChangeArrowheads="1"/>
          </p:cNvSpPr>
          <p:nvPr/>
        </p:nvSpPr>
        <p:spPr bwMode="auto">
          <a:xfrm>
            <a:off x="7353607" y="1734079"/>
            <a:ext cx="4476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O</a:t>
            </a:r>
          </a:p>
        </p:txBody>
      </p:sp>
      <p:sp>
        <p:nvSpPr>
          <p:cNvPr id="160" name="Text Box 29"/>
          <p:cNvSpPr txBox="1">
            <a:spLocks noChangeArrowheads="1"/>
          </p:cNvSpPr>
          <p:nvPr/>
        </p:nvSpPr>
        <p:spPr bwMode="auto">
          <a:xfrm>
            <a:off x="7352492" y="1734394"/>
            <a:ext cx="4476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1600" b="1" dirty="0" smtClean="0">
                <a:solidFill>
                  <a:srgbClr val="FF0000"/>
                </a:solidFill>
                <a:effectLst>
                  <a:glow rad="127000">
                    <a:srgbClr val="FF0000">
                      <a:alpha val="18000"/>
                    </a:srgbClr>
                  </a:glow>
                </a:effectLst>
                <a:latin typeface="Bookman Old Style" pitchFamily="18" charset="0"/>
              </a:rPr>
              <a:t>O</a:t>
            </a:r>
          </a:p>
        </p:txBody>
      </p:sp>
      <p:sp>
        <p:nvSpPr>
          <p:cNvPr id="163" name="Text Box 29"/>
          <p:cNvSpPr txBox="1">
            <a:spLocks noChangeArrowheads="1"/>
          </p:cNvSpPr>
          <p:nvPr/>
        </p:nvSpPr>
        <p:spPr bwMode="auto">
          <a:xfrm>
            <a:off x="6615022" y="2148612"/>
            <a:ext cx="31917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1600" b="1" dirty="0" smtClean="0">
                <a:solidFill>
                  <a:srgbClr val="FF0000"/>
                </a:solidFill>
                <a:effectLst>
                  <a:glow rad="127000">
                    <a:srgbClr val="FF0000">
                      <a:alpha val="18000"/>
                    </a:srgbClr>
                  </a:glow>
                </a:effectLst>
                <a:latin typeface="Bookman Old Style" pitchFamily="18" charset="0"/>
              </a:rPr>
              <a:t>P</a:t>
            </a:r>
          </a:p>
        </p:txBody>
      </p:sp>
      <p:grpSp>
        <p:nvGrpSpPr>
          <p:cNvPr id="150" name="Group 149"/>
          <p:cNvGrpSpPr>
            <a:grpSpLocks/>
          </p:cNvGrpSpPr>
          <p:nvPr/>
        </p:nvGrpSpPr>
        <p:grpSpPr bwMode="auto">
          <a:xfrm>
            <a:off x="2743200" y="1087206"/>
            <a:ext cx="2842326" cy="742467"/>
            <a:chOff x="7411181" y="4066619"/>
            <a:chExt cx="2215114" cy="742538"/>
          </a:xfrm>
        </p:grpSpPr>
        <p:sp>
          <p:nvSpPr>
            <p:cNvPr id="151" name="Rounded Rectangle 150"/>
            <p:cNvSpPr/>
            <p:nvPr/>
          </p:nvSpPr>
          <p:spPr>
            <a:xfrm>
              <a:off x="7420625" y="4066619"/>
              <a:ext cx="2181554" cy="742538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srgbClr val="FFFFFF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7014" name="TextBox 318"/>
            <p:cNvSpPr txBox="1">
              <a:spLocks noChangeArrowheads="1"/>
            </p:cNvSpPr>
            <p:nvPr/>
          </p:nvSpPr>
          <p:spPr bwMode="auto">
            <a:xfrm>
              <a:off x="7411181" y="4124681"/>
              <a:ext cx="2215114" cy="584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600" b="1" dirty="0" smtClean="0">
                  <a:solidFill>
                    <a:srgbClr val="FFFFFF"/>
                  </a:solidFill>
                  <a:latin typeface="Bookman Old Style" pitchFamily="18" charset="0"/>
                </a:rPr>
                <a:t>We know, radius is perpendicular to tangent</a:t>
              </a:r>
            </a:p>
          </p:txBody>
        </p:sp>
      </p:grpSp>
      <p:grpSp>
        <p:nvGrpSpPr>
          <p:cNvPr id="105" name="Group 104"/>
          <p:cNvGrpSpPr>
            <a:grpSpLocks/>
          </p:cNvGrpSpPr>
          <p:nvPr/>
        </p:nvGrpSpPr>
        <p:grpSpPr bwMode="auto">
          <a:xfrm>
            <a:off x="3032818" y="1147084"/>
            <a:ext cx="2317949" cy="622709"/>
            <a:chOff x="7579474" y="4053145"/>
            <a:chExt cx="1806642" cy="623384"/>
          </a:xfrm>
        </p:grpSpPr>
        <p:sp>
          <p:nvSpPr>
            <p:cNvPr id="106" name="Rounded Rectangle 105"/>
            <p:cNvSpPr/>
            <p:nvPr/>
          </p:nvSpPr>
          <p:spPr>
            <a:xfrm>
              <a:off x="7579474" y="4053145"/>
              <a:ext cx="1792589" cy="623384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srgbClr val="FFFFFF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7038" name="TextBox 318"/>
            <p:cNvSpPr txBox="1">
              <a:spLocks noChangeArrowheads="1"/>
            </p:cNvSpPr>
            <p:nvPr/>
          </p:nvSpPr>
          <p:spPr bwMode="auto">
            <a:xfrm>
              <a:off x="7593226" y="4065760"/>
              <a:ext cx="1792890" cy="584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600" b="1" dirty="0" smtClean="0">
                  <a:solidFill>
                    <a:srgbClr val="FFFFFF"/>
                  </a:solidFill>
                  <a:latin typeface="Bookman Old Style" pitchFamily="18" charset="0"/>
                </a:rPr>
                <a:t>Let us consider AB and DC</a:t>
              </a:r>
            </a:p>
          </p:txBody>
        </p:sp>
      </p:grpSp>
      <p:sp>
        <p:nvSpPr>
          <p:cNvPr id="165" name="Rounded Rectangle 164"/>
          <p:cNvSpPr/>
          <p:nvPr/>
        </p:nvSpPr>
        <p:spPr bwMode="auto">
          <a:xfrm>
            <a:off x="3295637" y="918210"/>
            <a:ext cx="1555339" cy="423955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N" sz="2000" b="1">
              <a:solidFill>
                <a:srgbClr val="FFFF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6" name="TextBox 318"/>
          <p:cNvSpPr txBox="1">
            <a:spLocks noChangeArrowheads="1"/>
          </p:cNvSpPr>
          <p:nvPr/>
        </p:nvSpPr>
        <p:spPr bwMode="auto">
          <a:xfrm>
            <a:off x="3138911" y="955477"/>
            <a:ext cx="11699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FFFF00"/>
                </a:solidFill>
                <a:latin typeface="Bookman Old Style" pitchFamily="18" charset="0"/>
                <a:sym typeface="Symbol" pitchFamily="18" charset="2"/>
              </a:rPr>
              <a:t></a:t>
            </a:r>
            <a:r>
              <a:rPr lang="en-US" alt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AOD,</a:t>
            </a:r>
          </a:p>
        </p:txBody>
      </p:sp>
      <p:sp>
        <p:nvSpPr>
          <p:cNvPr id="167" name="TextBox 318"/>
          <p:cNvSpPr txBox="1">
            <a:spLocks noChangeArrowheads="1"/>
          </p:cNvSpPr>
          <p:nvPr/>
        </p:nvSpPr>
        <p:spPr bwMode="auto">
          <a:xfrm>
            <a:off x="3835824" y="955477"/>
            <a:ext cx="11699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FFFF00"/>
                </a:solidFill>
                <a:latin typeface="Bookman Old Style" pitchFamily="18" charset="0"/>
                <a:sym typeface="Symbol" pitchFamily="18" charset="2"/>
              </a:rPr>
              <a:t></a:t>
            </a:r>
            <a:r>
              <a:rPr lang="en-US" alt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BOC</a:t>
            </a:r>
          </a:p>
        </p:txBody>
      </p:sp>
      <p:grpSp>
        <p:nvGrpSpPr>
          <p:cNvPr id="94" name="Group 93"/>
          <p:cNvGrpSpPr>
            <a:grpSpLocks/>
          </p:cNvGrpSpPr>
          <p:nvPr/>
        </p:nvGrpSpPr>
        <p:grpSpPr bwMode="auto">
          <a:xfrm>
            <a:off x="2832474" y="1097234"/>
            <a:ext cx="2528827" cy="672142"/>
            <a:chOff x="7500902" y="4012318"/>
            <a:chExt cx="2051914" cy="672214"/>
          </a:xfrm>
        </p:grpSpPr>
        <p:sp>
          <p:nvSpPr>
            <p:cNvPr id="95" name="Rounded Rectangle 94"/>
            <p:cNvSpPr/>
            <p:nvPr/>
          </p:nvSpPr>
          <p:spPr>
            <a:xfrm>
              <a:off x="7500902" y="4012318"/>
              <a:ext cx="2051914" cy="672214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srgbClr val="FFFFFF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7010" name="TextBox 318"/>
            <p:cNvSpPr txBox="1">
              <a:spLocks noChangeArrowheads="1"/>
            </p:cNvSpPr>
            <p:nvPr/>
          </p:nvSpPr>
          <p:spPr bwMode="auto">
            <a:xfrm>
              <a:off x="7581536" y="4047962"/>
              <a:ext cx="1901476" cy="338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600" b="1" dirty="0" smtClean="0">
                  <a:solidFill>
                    <a:srgbClr val="FFFFFF"/>
                  </a:solidFill>
                  <a:latin typeface="Bookman Old Style" pitchFamily="18" charset="0"/>
                </a:rPr>
                <a:t>Side AD and side BC</a:t>
              </a:r>
            </a:p>
          </p:txBody>
        </p:sp>
      </p:grpSp>
      <p:sp>
        <p:nvSpPr>
          <p:cNvPr id="124" name="TextBox 318"/>
          <p:cNvSpPr txBox="1">
            <a:spLocks noChangeArrowheads="1"/>
          </p:cNvSpPr>
          <p:nvPr/>
        </p:nvSpPr>
        <p:spPr bwMode="auto">
          <a:xfrm>
            <a:off x="2883117" y="1405538"/>
            <a:ext cx="2410379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FFFFFF"/>
                </a:solidFill>
                <a:latin typeface="Bookman Old Style" pitchFamily="18" charset="0"/>
              </a:rPr>
              <a:t>Side AB and side DC</a:t>
            </a:r>
          </a:p>
        </p:txBody>
      </p:sp>
      <p:sp>
        <p:nvSpPr>
          <p:cNvPr id="110" name="Rounded Rectangle 109"/>
          <p:cNvSpPr/>
          <p:nvPr/>
        </p:nvSpPr>
        <p:spPr bwMode="auto">
          <a:xfrm>
            <a:off x="2905529" y="1115128"/>
            <a:ext cx="2755379" cy="648629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N" sz="2000" b="1">
              <a:solidFill>
                <a:srgbClr val="FFFF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1" name="TextBox 318"/>
          <p:cNvSpPr txBox="1">
            <a:spLocks noChangeArrowheads="1"/>
          </p:cNvSpPr>
          <p:nvPr/>
        </p:nvSpPr>
        <p:spPr bwMode="auto">
          <a:xfrm>
            <a:off x="2960832" y="1147342"/>
            <a:ext cx="267051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FFFFFF"/>
                </a:solidFill>
                <a:latin typeface="Bookman Old Style" pitchFamily="18" charset="0"/>
              </a:rPr>
              <a:t>Side AB subtend which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FFFFFF"/>
                </a:solidFill>
                <a:latin typeface="Bookman Old Style" pitchFamily="18" charset="0"/>
              </a:rPr>
              <a:t>angle at centre? </a:t>
            </a:r>
          </a:p>
        </p:txBody>
      </p:sp>
      <p:sp>
        <p:nvSpPr>
          <p:cNvPr id="116" name="TextBox 318"/>
          <p:cNvSpPr txBox="1">
            <a:spLocks noChangeArrowheads="1"/>
          </p:cNvSpPr>
          <p:nvPr/>
        </p:nvSpPr>
        <p:spPr bwMode="auto">
          <a:xfrm>
            <a:off x="3474387" y="1239417"/>
            <a:ext cx="17129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b="1" dirty="0" smtClean="0">
                <a:solidFill>
                  <a:srgbClr val="FFFF00"/>
                </a:solidFill>
                <a:latin typeface="Bookman Old Style" pitchFamily="18" charset="0"/>
                <a:sym typeface="Symbol" pitchFamily="18" charset="2"/>
              </a:rPr>
              <a:t></a:t>
            </a:r>
            <a:r>
              <a:rPr lang="en-US" altLang="en-US" sz="2000" b="1" dirty="0" smtClean="0">
                <a:solidFill>
                  <a:srgbClr val="FFFF00"/>
                </a:solidFill>
                <a:latin typeface="Bookman Old Style" pitchFamily="18" charset="0"/>
              </a:rPr>
              <a:t>AOB</a:t>
            </a:r>
          </a:p>
        </p:txBody>
      </p:sp>
      <p:grpSp>
        <p:nvGrpSpPr>
          <p:cNvPr id="213" name="Group 212"/>
          <p:cNvGrpSpPr>
            <a:grpSpLocks/>
          </p:cNvGrpSpPr>
          <p:nvPr/>
        </p:nvGrpSpPr>
        <p:grpSpPr bwMode="auto">
          <a:xfrm>
            <a:off x="3249879" y="1154747"/>
            <a:ext cx="2230877" cy="645915"/>
            <a:chOff x="7345524" y="3949834"/>
            <a:chExt cx="2230441" cy="645981"/>
          </a:xfrm>
        </p:grpSpPr>
        <p:sp>
          <p:nvSpPr>
            <p:cNvPr id="214" name="Rounded Rectangle 213"/>
            <p:cNvSpPr/>
            <p:nvPr/>
          </p:nvSpPr>
          <p:spPr>
            <a:xfrm>
              <a:off x="7358814" y="3949834"/>
              <a:ext cx="2113984" cy="645981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srgbClr val="FFFFFF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7018" name="TextBox 173"/>
            <p:cNvSpPr txBox="1">
              <a:spLocks noChangeArrowheads="1"/>
            </p:cNvSpPr>
            <p:nvPr/>
          </p:nvSpPr>
          <p:spPr bwMode="auto">
            <a:xfrm>
              <a:off x="7345524" y="3981168"/>
              <a:ext cx="2230441" cy="584834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600" b="1" dirty="0" smtClean="0">
                  <a:solidFill>
                    <a:srgbClr val="FFFFFF"/>
                  </a:solidFill>
                  <a:latin typeface="Bookman Old Style" pitchFamily="18" charset="0"/>
                </a:rPr>
                <a:t>Let us consider </a:t>
              </a:r>
              <a:r>
                <a:rPr lang="en-US" altLang="en-US" sz="1600" b="1" dirty="0" smtClean="0">
                  <a:solidFill>
                    <a:srgbClr val="FFFFFF"/>
                  </a:solidFill>
                  <a:latin typeface="Symbol" pitchFamily="18" charset="2"/>
                </a:rPr>
                <a:t>D</a:t>
              </a:r>
              <a:r>
                <a:rPr lang="en-US" altLang="en-US" sz="1600" b="1" dirty="0" smtClean="0">
                  <a:solidFill>
                    <a:srgbClr val="FFFFFF"/>
                  </a:solidFill>
                  <a:latin typeface="Bookman Old Style" pitchFamily="18" charset="0"/>
                </a:rPr>
                <a:t>APO and </a:t>
              </a:r>
              <a:r>
                <a:rPr lang="en-US" altLang="en-US" sz="1600" b="1" dirty="0" smtClean="0">
                  <a:solidFill>
                    <a:srgbClr val="FFFFFF"/>
                  </a:solidFill>
                  <a:latin typeface="Symbol" pitchFamily="18" charset="2"/>
                </a:rPr>
                <a:t>D</a:t>
              </a:r>
              <a:r>
                <a:rPr lang="en-US" altLang="en-US" sz="1600" b="1" dirty="0" smtClean="0">
                  <a:solidFill>
                    <a:srgbClr val="FFFFFF"/>
                  </a:solidFill>
                  <a:latin typeface="Bookman Old Style" pitchFamily="18" charset="0"/>
                </a:rPr>
                <a:t>ASO</a:t>
              </a:r>
            </a:p>
          </p:txBody>
        </p:sp>
      </p:grpSp>
      <p:grpSp>
        <p:nvGrpSpPr>
          <p:cNvPr id="48162" name="Group 48161"/>
          <p:cNvGrpSpPr>
            <a:grpSpLocks/>
          </p:cNvGrpSpPr>
          <p:nvPr/>
        </p:nvGrpSpPr>
        <p:grpSpPr bwMode="auto">
          <a:xfrm>
            <a:off x="2510566" y="1120544"/>
            <a:ext cx="3034770" cy="684212"/>
            <a:chOff x="2840581" y="1145346"/>
            <a:chExt cx="3035012" cy="682783"/>
          </a:xfrm>
        </p:grpSpPr>
        <p:sp>
          <p:nvSpPr>
            <p:cNvPr id="133" name="Rounded Rectangle 132"/>
            <p:cNvSpPr/>
            <p:nvPr/>
          </p:nvSpPr>
          <p:spPr bwMode="auto">
            <a:xfrm>
              <a:off x="2872041" y="1145346"/>
              <a:ext cx="3000908" cy="682783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srgbClr val="FFFFFF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7022" name="TextBox 318"/>
            <p:cNvSpPr txBox="1">
              <a:spLocks noChangeArrowheads="1"/>
            </p:cNvSpPr>
            <p:nvPr/>
          </p:nvSpPr>
          <p:spPr bwMode="auto">
            <a:xfrm>
              <a:off x="2840581" y="1192859"/>
              <a:ext cx="303501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600" b="1" dirty="0" smtClean="0">
                  <a:solidFill>
                    <a:srgbClr val="FFFFFF"/>
                  </a:solidFill>
                  <a:latin typeface="Bookman Old Style" pitchFamily="18" charset="0"/>
                </a:rPr>
                <a:t>Sides AD and BC subtend which angles at centre? </a:t>
              </a:r>
            </a:p>
          </p:txBody>
        </p:sp>
      </p:grpSp>
      <p:grpSp>
        <p:nvGrpSpPr>
          <p:cNvPr id="127" name="Group 126"/>
          <p:cNvGrpSpPr>
            <a:grpSpLocks/>
          </p:cNvGrpSpPr>
          <p:nvPr/>
        </p:nvGrpSpPr>
        <p:grpSpPr bwMode="auto">
          <a:xfrm>
            <a:off x="2946307" y="1048467"/>
            <a:ext cx="2102907" cy="715787"/>
            <a:chOff x="7638433" y="4021810"/>
            <a:chExt cx="1639035" cy="716563"/>
          </a:xfrm>
        </p:grpSpPr>
        <p:sp>
          <p:nvSpPr>
            <p:cNvPr id="128" name="Rounded Rectangle 127"/>
            <p:cNvSpPr/>
            <p:nvPr/>
          </p:nvSpPr>
          <p:spPr>
            <a:xfrm>
              <a:off x="7638433" y="4021810"/>
              <a:ext cx="1639035" cy="716563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srgbClr val="FFFFFF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7030" name="TextBox 318"/>
            <p:cNvSpPr txBox="1">
              <a:spLocks noChangeArrowheads="1"/>
            </p:cNvSpPr>
            <p:nvPr/>
          </p:nvSpPr>
          <p:spPr bwMode="auto">
            <a:xfrm>
              <a:off x="7682623" y="4081016"/>
              <a:ext cx="1564700" cy="584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600" b="1" dirty="0" smtClean="0">
                  <a:solidFill>
                    <a:srgbClr val="FFFFFF"/>
                  </a:solidFill>
                  <a:latin typeface="Bookman Old Style" pitchFamily="18" charset="0"/>
                </a:rPr>
                <a:t>Let us consider 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600" b="1" dirty="0" smtClean="0">
                  <a:solidFill>
                    <a:srgbClr val="FFFFFF"/>
                  </a:solidFill>
                  <a:latin typeface="Bookman Old Style" pitchFamily="18" charset="0"/>
                </a:rPr>
                <a:t>sides AD and BC</a:t>
              </a:r>
            </a:p>
          </p:txBody>
        </p:sp>
      </p:grpSp>
      <p:grpSp>
        <p:nvGrpSpPr>
          <p:cNvPr id="147" name="Group 146"/>
          <p:cNvGrpSpPr>
            <a:grpSpLocks/>
          </p:cNvGrpSpPr>
          <p:nvPr/>
        </p:nvGrpSpPr>
        <p:grpSpPr bwMode="auto">
          <a:xfrm>
            <a:off x="2491127" y="1197747"/>
            <a:ext cx="2946400" cy="385762"/>
            <a:chOff x="7357562" y="4235215"/>
            <a:chExt cx="2295935" cy="385452"/>
          </a:xfrm>
        </p:grpSpPr>
        <p:sp>
          <p:nvSpPr>
            <p:cNvPr id="148" name="Rounded Rectangle 147"/>
            <p:cNvSpPr/>
            <p:nvPr/>
          </p:nvSpPr>
          <p:spPr>
            <a:xfrm>
              <a:off x="7376333" y="4235215"/>
              <a:ext cx="2270137" cy="385452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srgbClr val="FFFFFF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7026" name="TextBox 318"/>
            <p:cNvSpPr txBox="1">
              <a:spLocks noChangeArrowheads="1"/>
            </p:cNvSpPr>
            <p:nvPr/>
          </p:nvSpPr>
          <p:spPr bwMode="auto">
            <a:xfrm>
              <a:off x="7357562" y="4249262"/>
              <a:ext cx="2295935" cy="338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600" b="1" dirty="0" smtClean="0">
                  <a:solidFill>
                    <a:srgbClr val="FFFFFF"/>
                  </a:solidFill>
                  <a:latin typeface="Bookman Old Style" pitchFamily="18" charset="0"/>
                </a:rPr>
                <a:t>Draw OP, OQ, OR and OS</a:t>
              </a:r>
            </a:p>
          </p:txBody>
        </p:sp>
      </p:grpSp>
      <p:sp>
        <p:nvSpPr>
          <p:cNvPr id="117" name="Rounded Rectangle 116"/>
          <p:cNvSpPr/>
          <p:nvPr/>
        </p:nvSpPr>
        <p:spPr bwMode="auto">
          <a:xfrm>
            <a:off x="2639676" y="1000479"/>
            <a:ext cx="2867259" cy="723655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N" sz="2000" b="1">
              <a:solidFill>
                <a:srgbClr val="FFFF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8" name="TextBox 318"/>
          <p:cNvSpPr txBox="1">
            <a:spLocks noChangeArrowheads="1"/>
          </p:cNvSpPr>
          <p:nvPr/>
        </p:nvSpPr>
        <p:spPr bwMode="auto">
          <a:xfrm>
            <a:off x="2693768" y="1081160"/>
            <a:ext cx="2759075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FFFFFF"/>
                </a:solidFill>
                <a:latin typeface="Bookman Old Style" pitchFamily="18" charset="0"/>
              </a:rPr>
              <a:t>Side DC subtends which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FFFFFF"/>
                </a:solidFill>
                <a:latin typeface="Bookman Old Style" pitchFamily="18" charset="0"/>
              </a:rPr>
              <a:t>angle at </a:t>
            </a:r>
            <a:r>
              <a:rPr lang="en-US" altLang="en-US" sz="1600" b="1" dirty="0" err="1" smtClean="0">
                <a:solidFill>
                  <a:srgbClr val="FFFFFF"/>
                </a:solidFill>
                <a:latin typeface="Bookman Old Style" pitchFamily="18" charset="0"/>
              </a:rPr>
              <a:t>centre</a:t>
            </a:r>
            <a:r>
              <a:rPr lang="en-US" altLang="en-US" sz="1600" b="1" dirty="0" smtClean="0">
                <a:solidFill>
                  <a:srgbClr val="FFFFFF"/>
                </a:solidFill>
                <a:latin typeface="Bookman Old Style" pitchFamily="18" charset="0"/>
              </a:rPr>
              <a:t>? </a:t>
            </a:r>
          </a:p>
        </p:txBody>
      </p:sp>
      <p:sp>
        <p:nvSpPr>
          <p:cNvPr id="119" name="TextBox 318"/>
          <p:cNvSpPr txBox="1">
            <a:spLocks noChangeArrowheads="1"/>
          </p:cNvSpPr>
          <p:nvPr/>
        </p:nvSpPr>
        <p:spPr bwMode="auto">
          <a:xfrm>
            <a:off x="3216849" y="1147041"/>
            <a:ext cx="17129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b="1" dirty="0" smtClean="0">
                <a:solidFill>
                  <a:srgbClr val="FFFF00"/>
                </a:solidFill>
                <a:latin typeface="Bookman Old Style" pitchFamily="18" charset="0"/>
                <a:sym typeface="Symbol" pitchFamily="18" charset="2"/>
              </a:rPr>
              <a:t></a:t>
            </a:r>
            <a:r>
              <a:rPr lang="en-US" altLang="en-US" sz="2000" b="1" dirty="0" smtClean="0">
                <a:solidFill>
                  <a:srgbClr val="FFFF00"/>
                </a:solidFill>
                <a:latin typeface="Bookman Old Style" pitchFamily="18" charset="0"/>
              </a:rPr>
              <a:t>DOC</a:t>
            </a:r>
          </a:p>
        </p:txBody>
      </p:sp>
      <p:grpSp>
        <p:nvGrpSpPr>
          <p:cNvPr id="144" name="Group 143"/>
          <p:cNvGrpSpPr>
            <a:grpSpLocks/>
          </p:cNvGrpSpPr>
          <p:nvPr/>
        </p:nvGrpSpPr>
        <p:grpSpPr bwMode="auto">
          <a:xfrm>
            <a:off x="2012950" y="989195"/>
            <a:ext cx="3475037" cy="949568"/>
            <a:chOff x="7145133" y="4120797"/>
            <a:chExt cx="2707599" cy="949756"/>
          </a:xfrm>
        </p:grpSpPr>
        <p:sp>
          <p:nvSpPr>
            <p:cNvPr id="145" name="Rounded Rectangle 144"/>
            <p:cNvSpPr/>
            <p:nvPr/>
          </p:nvSpPr>
          <p:spPr>
            <a:xfrm>
              <a:off x="7199137" y="4120797"/>
              <a:ext cx="2624531" cy="949756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srgbClr val="FFFFFF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7034" name="TextBox 318"/>
            <p:cNvSpPr txBox="1">
              <a:spLocks noChangeArrowheads="1"/>
            </p:cNvSpPr>
            <p:nvPr/>
          </p:nvSpPr>
          <p:spPr bwMode="auto">
            <a:xfrm>
              <a:off x="7145133" y="4196184"/>
              <a:ext cx="2707599" cy="831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600" b="1" dirty="0" smtClean="0">
                  <a:solidFill>
                    <a:srgbClr val="FFFFFF"/>
                  </a:solidFill>
                  <a:latin typeface="Bookman Old Style" pitchFamily="18" charset="0"/>
                </a:rPr>
                <a:t>Whenever, we see centre and point of contact we always draw radius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452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8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 nodeType="clickPar">
                      <p:stCondLst>
                        <p:cond delay="indefinite"/>
                      </p:stCondLst>
                      <p:childTnLst>
                        <p:par>
                          <p:cTn id="2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 nodeType="clickPar">
                      <p:stCondLst>
                        <p:cond delay="indefinite"/>
                      </p:stCondLst>
                      <p:childTnLst>
                        <p:par>
                          <p:cTn id="2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 nodeType="clickPar">
                      <p:stCondLst>
                        <p:cond delay="indefinite"/>
                      </p:stCondLst>
                      <p:childTnLst>
                        <p:par>
                          <p:cTn id="2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 nodeType="clickPar">
                      <p:stCondLst>
                        <p:cond delay="indefinite"/>
                      </p:stCondLst>
                      <p:childTnLst>
                        <p:par>
                          <p:cTn id="2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 nodeType="clickPar">
                      <p:stCondLst>
                        <p:cond delay="indefinite"/>
                      </p:stCondLst>
                      <p:childTnLst>
                        <p:par>
                          <p:cTn id="2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 nodeType="clickPar">
                      <p:stCondLst>
                        <p:cond delay="indefinite"/>
                      </p:stCondLst>
                      <p:childTnLst>
                        <p:par>
                          <p:cTn id="2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 nodeType="clickPar">
                      <p:stCondLst>
                        <p:cond delay="indefinite"/>
                      </p:stCondLst>
                      <p:childTnLst>
                        <p:par>
                          <p:cTn id="2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 nodeType="clickPar">
                      <p:stCondLst>
                        <p:cond delay="indefinite"/>
                      </p:stCondLst>
                      <p:childTnLst>
                        <p:par>
                          <p:cTn id="2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 nodeType="clickPar">
                      <p:stCondLst>
                        <p:cond delay="indefinite"/>
                      </p:stCondLst>
                      <p:childTnLst>
                        <p:par>
                          <p:cTn id="2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 nodeType="clickPar">
                      <p:stCondLst>
                        <p:cond delay="indefinite"/>
                      </p:stCondLst>
                      <p:childTnLst>
                        <p:par>
                          <p:cTn id="2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 nodeType="clickPar">
                      <p:stCondLst>
                        <p:cond delay="indefinite"/>
                      </p:stCondLst>
                      <p:childTnLst>
                        <p:par>
                          <p:cTn id="3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48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 nodeType="clickPar">
                      <p:stCondLst>
                        <p:cond delay="indefinite"/>
                      </p:stCondLst>
                      <p:childTnLst>
                        <p:par>
                          <p:cTn id="3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 nodeType="clickPar">
                      <p:stCondLst>
                        <p:cond delay="indefinite"/>
                      </p:stCondLst>
                      <p:childTnLst>
                        <p:par>
                          <p:cTn id="3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 nodeType="clickPar">
                      <p:stCondLst>
                        <p:cond delay="indefinite"/>
                      </p:stCondLst>
                      <p:childTnLst>
                        <p:par>
                          <p:cTn id="3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 nodeType="clickPar">
                      <p:stCondLst>
                        <p:cond delay="indefinite"/>
                      </p:stCondLst>
                      <p:childTnLst>
                        <p:par>
                          <p:cTn id="3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 nodeType="clickPar">
                      <p:stCondLst>
                        <p:cond delay="indefinite"/>
                      </p:stCondLst>
                      <p:childTnLst>
                        <p:par>
                          <p:cTn id="3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 nodeType="clickPar">
                      <p:stCondLst>
                        <p:cond delay="indefinite"/>
                      </p:stCondLst>
                      <p:childTnLst>
                        <p:par>
                          <p:cTn id="3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 nodeType="clickPar">
                      <p:stCondLst>
                        <p:cond delay="indefinite"/>
                      </p:stCondLst>
                      <p:childTnLst>
                        <p:par>
                          <p:cTn id="3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 nodeType="clickPar">
                      <p:stCondLst>
                        <p:cond delay="indefinite"/>
                      </p:stCondLst>
                      <p:childTnLst>
                        <p:par>
                          <p:cTn id="3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 nodeType="clickPar">
                      <p:stCondLst>
                        <p:cond delay="indefinite"/>
                      </p:stCondLst>
                      <p:childTnLst>
                        <p:par>
                          <p:cTn id="3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 nodeType="clickPar">
                      <p:stCondLst>
                        <p:cond delay="indefinite"/>
                      </p:stCondLst>
                      <p:childTnLst>
                        <p:par>
                          <p:cTn id="3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 nodeType="clickPar">
                      <p:stCondLst>
                        <p:cond delay="indefinite"/>
                      </p:stCondLst>
                      <p:childTnLst>
                        <p:par>
                          <p:cTn id="3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 nodeType="clickPar">
                      <p:stCondLst>
                        <p:cond delay="indefinite"/>
                      </p:stCondLst>
                      <p:childTnLst>
                        <p:par>
                          <p:cTn id="3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 nodeType="clickPar">
                      <p:stCondLst>
                        <p:cond delay="indefinite"/>
                      </p:stCondLst>
                      <p:childTnLst>
                        <p:par>
                          <p:cTn id="3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35" presetClass="emph" presetSubtype="0" repeatCount="4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0" dur="4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 nodeType="clickPar">
                      <p:stCondLst>
                        <p:cond delay="indefinite"/>
                      </p:stCondLst>
                      <p:childTnLst>
                        <p:par>
                          <p:cTn id="3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6" presetID="35" presetClass="emph" presetSubtype="0" repeatCount="4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7" dur="4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 nodeType="clickPar">
                      <p:stCondLst>
                        <p:cond delay="indefinite"/>
                      </p:stCondLst>
                      <p:childTnLst>
                        <p:par>
                          <p:cTn id="3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 nodeType="clickPar">
                      <p:stCondLst>
                        <p:cond delay="indefinite"/>
                      </p:stCondLst>
                      <p:childTnLst>
                        <p:par>
                          <p:cTn id="4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 nodeType="clickPar">
                      <p:stCondLst>
                        <p:cond delay="indefinite"/>
                      </p:stCondLst>
                      <p:childTnLst>
                        <p:par>
                          <p:cTn id="4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5" dur="500"/>
                                        <p:tgtEl>
                                          <p:spTgt spid="48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 nodeType="clickPar">
                      <p:stCondLst>
                        <p:cond delay="indefinite"/>
                      </p:stCondLst>
                      <p:childTnLst>
                        <p:par>
                          <p:cTn id="4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0" dur="500"/>
                                        <p:tgtEl>
                                          <p:spTgt spid="48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 nodeType="clickPar">
                      <p:stCondLst>
                        <p:cond delay="indefinite"/>
                      </p:stCondLst>
                      <p:childTnLst>
                        <p:par>
                          <p:cTn id="4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5" dur="500"/>
                                        <p:tgtEl>
                                          <p:spTgt spid="4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 nodeType="clickPar">
                      <p:stCondLst>
                        <p:cond delay="indefinite"/>
                      </p:stCondLst>
                      <p:childTnLst>
                        <p:par>
                          <p:cTn id="4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0" dur="500"/>
                                        <p:tgtEl>
                                          <p:spTgt spid="48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 nodeType="clickPar">
                      <p:stCondLst>
                        <p:cond delay="indefinite"/>
                      </p:stCondLst>
                      <p:childTnLst>
                        <p:par>
                          <p:cTn id="4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 nodeType="clickPar">
                      <p:stCondLst>
                        <p:cond delay="indefinite"/>
                      </p:stCondLst>
                      <p:childTnLst>
                        <p:par>
                          <p:cTn id="4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 nodeType="clickPar">
                      <p:stCondLst>
                        <p:cond delay="indefinite"/>
                      </p:stCondLst>
                      <p:childTnLst>
                        <p:par>
                          <p:cTn id="4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 nodeType="clickPar">
                      <p:stCondLst>
                        <p:cond delay="indefinite"/>
                      </p:stCondLst>
                      <p:childTnLst>
                        <p:par>
                          <p:cTn id="4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 nodeType="clickPar">
                      <p:stCondLst>
                        <p:cond delay="indefinite"/>
                      </p:stCondLst>
                      <p:childTnLst>
                        <p:par>
                          <p:cTn id="4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 nodeType="clickPar">
                      <p:stCondLst>
                        <p:cond delay="indefinite"/>
                      </p:stCondLst>
                      <p:childTnLst>
                        <p:par>
                          <p:cTn id="4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 nodeType="clickPar">
                      <p:stCondLst>
                        <p:cond delay="indefinite"/>
                      </p:stCondLst>
                      <p:childTnLst>
                        <p:par>
                          <p:cTn id="4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5" dur="500"/>
                                        <p:tgtEl>
                                          <p:spTgt spid="115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6" fill="hold" nodeType="clickPar">
                      <p:stCondLst>
                        <p:cond delay="indefinite"/>
                      </p:stCondLst>
                      <p:childTnLst>
                        <p:par>
                          <p:cTn id="4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 nodeType="clickPar">
                      <p:stCondLst>
                        <p:cond delay="indefinite"/>
                      </p:stCondLst>
                      <p:childTnLst>
                        <p:par>
                          <p:cTn id="4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6" fill="hold" nodeType="clickPar">
                      <p:stCondLst>
                        <p:cond delay="indefinite"/>
                      </p:stCondLst>
                      <p:childTnLst>
                        <p:par>
                          <p:cTn id="4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 nodeType="clickPar">
                      <p:stCondLst>
                        <p:cond delay="indefinite"/>
                      </p:stCondLst>
                      <p:childTnLst>
                        <p:par>
                          <p:cTn id="4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5" dur="500"/>
                                        <p:tgtEl>
                                          <p:spTgt spid="115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 nodeType="clickPar">
                      <p:stCondLst>
                        <p:cond delay="indefinite"/>
                      </p:stCondLst>
                      <p:childTnLst>
                        <p:par>
                          <p:cTn id="4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0" dur="500"/>
                                        <p:tgtEl>
                                          <p:spTgt spid="115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 nodeType="clickPar">
                      <p:stCondLst>
                        <p:cond delay="indefinite"/>
                      </p:stCondLst>
                      <p:childTnLst>
                        <p:par>
                          <p:cTn id="5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5" dur="5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 nodeType="clickPar">
                      <p:stCondLst>
                        <p:cond delay="indefinite"/>
                      </p:stCondLst>
                      <p:childTnLst>
                        <p:par>
                          <p:cTn id="5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0" fill="hold" nodeType="clickPar">
                      <p:stCondLst>
                        <p:cond delay="indefinite"/>
                      </p:stCondLst>
                      <p:childTnLst>
                        <p:par>
                          <p:cTn id="5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4" presetID="35" presetClass="emph" presetSubtype="0" repeatCount="4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5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8" presetID="35" presetClass="emph" presetSubtype="0" repeatCount="4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9" dur="4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0" fill="hold" nodeType="clickPar">
                      <p:stCondLst>
                        <p:cond delay="indefinite"/>
                      </p:stCondLst>
                      <p:childTnLst>
                        <p:par>
                          <p:cTn id="5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5" fill="hold" nodeType="clickPar">
                      <p:stCondLst>
                        <p:cond delay="indefinite"/>
                      </p:stCondLst>
                      <p:childTnLst>
                        <p:par>
                          <p:cTn id="5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0" fill="hold" nodeType="clickPar">
                      <p:stCondLst>
                        <p:cond delay="indefinite"/>
                      </p:stCondLst>
                      <p:childTnLst>
                        <p:par>
                          <p:cTn id="5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hold" nodeType="clickPar">
                      <p:stCondLst>
                        <p:cond delay="indefinite"/>
                      </p:stCondLst>
                      <p:childTnLst>
                        <p:par>
                          <p:cTn id="5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0" fill="hold" nodeType="clickPar">
                      <p:stCondLst>
                        <p:cond delay="indefinite"/>
                      </p:stCondLst>
                      <p:childTnLst>
                        <p:par>
                          <p:cTn id="5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5" fill="hold" nodeType="clickPar">
                      <p:stCondLst>
                        <p:cond delay="indefinite"/>
                      </p:stCondLst>
                      <p:childTnLst>
                        <p:par>
                          <p:cTn id="5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9" dur="5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0" fill="hold" nodeType="clickPar">
                      <p:stCondLst>
                        <p:cond delay="indefinite"/>
                      </p:stCondLst>
                      <p:childTnLst>
                        <p:par>
                          <p:cTn id="5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4" presetID="35" presetClass="emph" presetSubtype="0" repeatCount="4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55" dur="4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6" fill="hold" nodeType="clickPar">
                      <p:stCondLst>
                        <p:cond delay="indefinite"/>
                      </p:stCondLst>
                      <p:childTnLst>
                        <p:par>
                          <p:cTn id="5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1" fill="hold" nodeType="clickPar">
                      <p:stCondLst>
                        <p:cond delay="indefinite"/>
                      </p:stCondLst>
                      <p:childTnLst>
                        <p:par>
                          <p:cTn id="5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6" fill="hold" nodeType="clickPar">
                      <p:stCondLst>
                        <p:cond delay="indefinite"/>
                      </p:stCondLst>
                      <p:childTnLst>
                        <p:par>
                          <p:cTn id="5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1" fill="hold" nodeType="clickPar">
                      <p:stCondLst>
                        <p:cond delay="indefinite"/>
                      </p:stCondLst>
                      <p:childTnLst>
                        <p:par>
                          <p:cTn id="5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6" fill="hold" nodeType="clickPar">
                      <p:stCondLst>
                        <p:cond delay="indefinite"/>
                      </p:stCondLst>
                      <p:childTnLst>
                        <p:par>
                          <p:cTn id="5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1" fill="hold" nodeType="clickPar">
                      <p:stCondLst>
                        <p:cond delay="indefinite"/>
                      </p:stCondLst>
                      <p:childTnLst>
                        <p:par>
                          <p:cTn id="5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6" fill="hold" nodeType="clickPar">
                      <p:stCondLst>
                        <p:cond delay="indefinite"/>
                      </p:stCondLst>
                      <p:childTnLst>
                        <p:par>
                          <p:cTn id="5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1" fill="hold" nodeType="clickPar">
                      <p:stCondLst>
                        <p:cond delay="indefinite"/>
                      </p:stCondLst>
                      <p:childTnLst>
                        <p:par>
                          <p:cTn id="5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6" fill="hold" nodeType="clickPar">
                      <p:stCondLst>
                        <p:cond delay="indefinite"/>
                      </p:stCondLst>
                      <p:childTnLst>
                        <p:par>
                          <p:cTn id="5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1" fill="hold" nodeType="clickPar">
                      <p:stCondLst>
                        <p:cond delay="indefinite"/>
                      </p:stCondLst>
                      <p:childTnLst>
                        <p:par>
                          <p:cTn id="6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6" fill="hold" nodeType="clickPar">
                      <p:stCondLst>
                        <p:cond delay="indefinite"/>
                      </p:stCondLst>
                      <p:childTnLst>
                        <p:par>
                          <p:cTn id="6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1" fill="hold" nodeType="clickPar">
                      <p:stCondLst>
                        <p:cond delay="indefinite"/>
                      </p:stCondLst>
                      <p:childTnLst>
                        <p:par>
                          <p:cTn id="6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6" fill="hold" nodeType="clickPar">
                      <p:stCondLst>
                        <p:cond delay="indefinite"/>
                      </p:stCondLst>
                      <p:childTnLst>
                        <p:par>
                          <p:cTn id="6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0" fill="hold" nodeType="clickPar">
                      <p:stCondLst>
                        <p:cond delay="indefinite"/>
                      </p:stCondLst>
                      <p:childTnLst>
                        <p:par>
                          <p:cTn id="6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5" fill="hold" nodeType="clickPar">
                      <p:stCondLst>
                        <p:cond delay="indefinite"/>
                      </p:stCondLst>
                      <p:childTnLst>
                        <p:par>
                          <p:cTn id="6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0" fill="hold" nodeType="clickPar">
                      <p:stCondLst>
                        <p:cond delay="indefinite"/>
                      </p:stCondLst>
                      <p:childTnLst>
                        <p:par>
                          <p:cTn id="6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4" fill="hold" nodeType="clickPar">
                      <p:stCondLst>
                        <p:cond delay="indefinite"/>
                      </p:stCondLst>
                      <p:childTnLst>
                        <p:par>
                          <p:cTn id="6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9" fill="hold" nodeType="clickPar">
                      <p:stCondLst>
                        <p:cond delay="indefinite"/>
                      </p:stCondLst>
                      <p:childTnLst>
                        <p:par>
                          <p:cTn id="6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4" fill="hold" nodeType="clickPar">
                      <p:stCondLst>
                        <p:cond delay="indefinite"/>
                      </p:stCondLst>
                      <p:childTnLst>
                        <p:par>
                          <p:cTn id="6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9" fill="hold" nodeType="clickPar">
                      <p:stCondLst>
                        <p:cond delay="indefinite"/>
                      </p:stCondLst>
                      <p:childTnLst>
                        <p:par>
                          <p:cTn id="6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3" presetID="35" presetClass="emph" presetSubtype="0" repeatCount="4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54" dur="4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5" fill="hold" nodeType="clickPar">
                      <p:stCondLst>
                        <p:cond delay="indefinite"/>
                      </p:stCondLst>
                      <p:childTnLst>
                        <p:par>
                          <p:cTn id="6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0" fill="hold" nodeType="clickPar">
                      <p:stCondLst>
                        <p:cond delay="indefinite"/>
                      </p:stCondLst>
                      <p:childTnLst>
                        <p:par>
                          <p:cTn id="6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5" fill="hold" nodeType="clickPar">
                      <p:stCondLst>
                        <p:cond delay="indefinite"/>
                      </p:stCondLst>
                      <p:childTnLst>
                        <p:par>
                          <p:cTn id="6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9" presetID="35" presetClass="emph" presetSubtype="0" repeatCount="4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70" dur="4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1" fill="hold" nodeType="clickPar">
                      <p:stCondLst>
                        <p:cond delay="indefinite"/>
                      </p:stCondLst>
                      <p:childTnLst>
                        <p:par>
                          <p:cTn id="6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99" grpId="0" animBg="1"/>
      <p:bldP spid="2" grpId="0" animBg="1"/>
      <p:bldP spid="48197" grpId="0" animBg="1"/>
      <p:bldP spid="7" grpId="0" animBg="1"/>
      <p:bldP spid="7" grpId="1" animBg="1"/>
      <p:bldP spid="143" grpId="0" animBg="1"/>
      <p:bldP spid="143" grpId="1" animBg="1"/>
      <p:bldP spid="152" grpId="0" animBg="1"/>
      <p:bldP spid="152" grpId="1" animBg="1"/>
      <p:bldP spid="8" grpId="0" animBg="1"/>
      <p:bldP spid="8" grpId="1" animBg="1"/>
      <p:bldP spid="15" grpId="0"/>
      <p:bldP spid="16" grpId="0"/>
      <p:bldP spid="12" grpId="0"/>
      <p:bldP spid="19" grpId="0"/>
      <p:bldP spid="20" grpId="0"/>
      <p:bldP spid="21" grpId="0"/>
      <p:bldP spid="22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115712" grpId="0"/>
      <p:bldP spid="115713" grpId="0"/>
      <p:bldP spid="115715" grpId="0"/>
      <p:bldP spid="115716" grpId="0"/>
      <p:bldP spid="115717" grpId="0"/>
      <p:bldP spid="38" grpId="0"/>
      <p:bldP spid="39" grpId="0"/>
      <p:bldP spid="40" grpId="0"/>
      <p:bldP spid="41" grpId="0"/>
      <p:bldP spid="42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88" grpId="0"/>
      <p:bldP spid="89" grpId="0"/>
      <p:bldP spid="90" grpId="0"/>
      <p:bldP spid="91" grpId="0"/>
      <p:bldP spid="48200" grpId="0"/>
      <p:bldP spid="48201" grpId="0"/>
      <p:bldP spid="48202" grpId="0"/>
      <p:bldP spid="48203" grpId="0"/>
      <p:bldP spid="48204" grpId="0"/>
      <p:bldP spid="48205" grpId="0"/>
      <p:bldP spid="48206" grpId="0"/>
      <p:bldP spid="48207" grpId="0"/>
      <p:bldP spid="48180" grpId="0" animBg="1"/>
      <p:bldP spid="48181" grpId="0" animBg="1"/>
      <p:bldP spid="48182" grpId="0" animBg="1"/>
      <p:bldP spid="48183" grpId="0" animBg="1"/>
      <p:bldP spid="4" grpId="0" build="p"/>
      <p:bldP spid="161" grpId="0"/>
      <p:bldP spid="48208" grpId="0"/>
      <p:bldP spid="166" grpId="0"/>
      <p:bldP spid="166" grpId="1"/>
      <p:bldP spid="167" grpId="0"/>
      <p:bldP spid="167" grpId="1"/>
      <p:bldP spid="124" grpId="0"/>
      <p:bldP spid="124" grpId="1"/>
      <p:bldP spid="111" grpId="0"/>
      <p:bldP spid="111" grpId="1"/>
      <p:bldP spid="116" grpId="0"/>
      <p:bldP spid="116" grpId="1"/>
      <p:bldP spid="118" grpId="0"/>
      <p:bldP spid="118" grpId="1"/>
      <p:bldP spid="119" grpId="0"/>
      <p:bldP spid="119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ctangle 226"/>
          <p:cNvSpPr/>
          <p:nvPr/>
        </p:nvSpPr>
        <p:spPr>
          <a:xfrm>
            <a:off x="404680" y="361950"/>
            <a:ext cx="8185150" cy="58578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Q. </a:t>
            </a:r>
            <a:r>
              <a:rPr lang="en-US" alt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Prove the opposite sides of a quadrilateral circumscribing </a:t>
            </a:r>
          </a:p>
          <a:p>
            <a:pPr marL="288925" indent="-28892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	</a:t>
            </a:r>
            <a:r>
              <a:rPr lang="en-US" alt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a </a:t>
            </a:r>
            <a:r>
              <a:rPr lang="en-US" alt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circle, subtend supplementary angles at the centre of the circle.</a:t>
            </a:r>
            <a:endParaRPr lang="en-US" altLang="en-US" sz="1600" b="1" baseline="30000" dirty="0">
              <a:solidFill>
                <a:srgbClr val="0000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4" name="Arc 143"/>
          <p:cNvSpPr/>
          <p:nvPr/>
        </p:nvSpPr>
        <p:spPr bwMode="auto">
          <a:xfrm rot="6734560">
            <a:off x="7443447" y="1823049"/>
            <a:ext cx="493776" cy="448056"/>
          </a:xfrm>
          <a:prstGeom prst="arc">
            <a:avLst>
              <a:gd name="adj1" fmla="val 17602211"/>
              <a:gd name="adj2" fmla="val 20270123"/>
            </a:avLst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140" name="Arc 139"/>
          <p:cNvSpPr/>
          <p:nvPr/>
        </p:nvSpPr>
        <p:spPr bwMode="auto">
          <a:xfrm rot="1855117">
            <a:off x="7424059" y="1830244"/>
            <a:ext cx="493776" cy="448056"/>
          </a:xfrm>
          <a:prstGeom prst="arc">
            <a:avLst>
              <a:gd name="adj1" fmla="val 16442097"/>
              <a:gd name="adj2" fmla="val 19885952"/>
            </a:avLst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141" name="Arc 140"/>
          <p:cNvSpPr/>
          <p:nvPr/>
        </p:nvSpPr>
        <p:spPr bwMode="auto">
          <a:xfrm rot="4548772">
            <a:off x="7436470" y="1812833"/>
            <a:ext cx="493776" cy="448056"/>
          </a:xfrm>
          <a:prstGeom prst="arc">
            <a:avLst>
              <a:gd name="adj1" fmla="val 17180831"/>
              <a:gd name="adj2" fmla="val 19980954"/>
            </a:avLst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159" name="Arc 158"/>
          <p:cNvSpPr/>
          <p:nvPr/>
        </p:nvSpPr>
        <p:spPr bwMode="auto">
          <a:xfrm rot="9271017">
            <a:off x="7438485" y="1834763"/>
            <a:ext cx="493776" cy="448056"/>
          </a:xfrm>
          <a:prstGeom prst="arc">
            <a:avLst>
              <a:gd name="adj1" fmla="val 17692451"/>
              <a:gd name="adj2" fmla="val 19921780"/>
            </a:avLst>
          </a:prstGeom>
          <a:solidFill>
            <a:srgbClr val="FF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162" name="Arc 161"/>
          <p:cNvSpPr/>
          <p:nvPr/>
        </p:nvSpPr>
        <p:spPr bwMode="auto">
          <a:xfrm rot="20163740">
            <a:off x="7425721" y="1826863"/>
            <a:ext cx="493776" cy="493776"/>
          </a:xfrm>
          <a:prstGeom prst="arc">
            <a:avLst>
              <a:gd name="adj1" fmla="val 16250214"/>
              <a:gd name="adj2" fmla="val 19731694"/>
            </a:avLst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165" name="Arc 164"/>
          <p:cNvSpPr/>
          <p:nvPr/>
        </p:nvSpPr>
        <p:spPr bwMode="auto">
          <a:xfrm rot="17565649">
            <a:off x="7436248" y="1813635"/>
            <a:ext cx="493776" cy="493776"/>
          </a:xfrm>
          <a:prstGeom prst="arc">
            <a:avLst>
              <a:gd name="adj1" fmla="val 16311574"/>
              <a:gd name="adj2" fmla="val 18947606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167" name="Arc 166"/>
          <p:cNvSpPr/>
          <p:nvPr/>
        </p:nvSpPr>
        <p:spPr bwMode="auto">
          <a:xfrm rot="14009384">
            <a:off x="7419351" y="1840719"/>
            <a:ext cx="493776" cy="448056"/>
          </a:xfrm>
          <a:prstGeom prst="arc">
            <a:avLst>
              <a:gd name="adj1" fmla="val 17229835"/>
              <a:gd name="adj2" fmla="val 20000405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168" name="Arc 167"/>
          <p:cNvSpPr/>
          <p:nvPr/>
        </p:nvSpPr>
        <p:spPr bwMode="auto">
          <a:xfrm rot="11456226">
            <a:off x="7426644" y="1837516"/>
            <a:ext cx="493776" cy="448056"/>
          </a:xfrm>
          <a:prstGeom prst="arc">
            <a:avLst>
              <a:gd name="adj1" fmla="val 17692451"/>
              <a:gd name="adj2" fmla="val 19851593"/>
            </a:avLst>
          </a:prstGeom>
          <a:solidFill>
            <a:srgbClr val="FF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3045531" y="4564974"/>
            <a:ext cx="2417888" cy="27199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3087719" y="4031216"/>
            <a:ext cx="2370247" cy="25879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2" name="Rounded Rectangle 241"/>
          <p:cNvSpPr/>
          <p:nvPr/>
        </p:nvSpPr>
        <p:spPr>
          <a:xfrm>
            <a:off x="3143902" y="3489561"/>
            <a:ext cx="2300980" cy="22723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4" name="Rounded Rectangle 233"/>
          <p:cNvSpPr/>
          <p:nvPr/>
        </p:nvSpPr>
        <p:spPr>
          <a:xfrm>
            <a:off x="4010008" y="4314417"/>
            <a:ext cx="675217" cy="24260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6" name="Rounded Rectangle 225"/>
          <p:cNvSpPr/>
          <p:nvPr/>
        </p:nvSpPr>
        <p:spPr>
          <a:xfrm>
            <a:off x="3172275" y="4314417"/>
            <a:ext cx="675217" cy="24260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0" name="Rounded Rectangle 219"/>
          <p:cNvSpPr/>
          <p:nvPr/>
        </p:nvSpPr>
        <p:spPr>
          <a:xfrm>
            <a:off x="4018677" y="3761725"/>
            <a:ext cx="675217" cy="24260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6" name="Rounded Rectangle 215"/>
          <p:cNvSpPr/>
          <p:nvPr/>
        </p:nvSpPr>
        <p:spPr>
          <a:xfrm>
            <a:off x="3144758" y="3772978"/>
            <a:ext cx="675217" cy="24260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7" name="Rounded Rectangle 206"/>
          <p:cNvSpPr/>
          <p:nvPr/>
        </p:nvSpPr>
        <p:spPr>
          <a:xfrm>
            <a:off x="4129216" y="2200416"/>
            <a:ext cx="702634" cy="24260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2" name="Rounded Rectangle 201"/>
          <p:cNvSpPr/>
          <p:nvPr/>
        </p:nvSpPr>
        <p:spPr>
          <a:xfrm>
            <a:off x="3211642" y="2200416"/>
            <a:ext cx="702634" cy="24260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9" name="Rounded Rectangle 198"/>
          <p:cNvSpPr/>
          <p:nvPr/>
        </p:nvSpPr>
        <p:spPr>
          <a:xfrm>
            <a:off x="2395325" y="2200416"/>
            <a:ext cx="638758" cy="24260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6" name="Rounded Rectangle 195"/>
          <p:cNvSpPr/>
          <p:nvPr/>
        </p:nvSpPr>
        <p:spPr>
          <a:xfrm>
            <a:off x="1509765" y="2200416"/>
            <a:ext cx="638758" cy="24260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1398121" y="1020762"/>
            <a:ext cx="7889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AOP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2085508" y="1020762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2282358" y="1020762"/>
            <a:ext cx="7889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AOS</a:t>
            </a: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2979271" y="1020762"/>
            <a:ext cx="3095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3220571" y="1020762"/>
            <a:ext cx="3889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a</a:t>
            </a:r>
            <a:r>
              <a:rPr lang="en-US" altLang="en-US" sz="1600" b="1" baseline="30000" smtClean="0">
                <a:solidFill>
                  <a:srgbClr val="000000"/>
                </a:solidFill>
                <a:latin typeface="Bookman Old Style" pitchFamily="18" charset="0"/>
              </a:rPr>
              <a:t>o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944096" y="1044575"/>
            <a:ext cx="6873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 b="1" smtClean="0">
                <a:solidFill>
                  <a:srgbClr val="000000"/>
                </a:solidFill>
                <a:latin typeface="Bookman Old Style" pitchFamily="18" charset="0"/>
              </a:rPr>
              <a:t>Let,</a:t>
            </a:r>
          </a:p>
        </p:txBody>
      </p:sp>
      <p:sp>
        <p:nvSpPr>
          <p:cNvPr id="49261" name="Rectangle 8"/>
          <p:cNvSpPr>
            <a:spLocks noChangeArrowheads="1"/>
          </p:cNvSpPr>
          <p:nvPr/>
        </p:nvSpPr>
        <p:spPr bwMode="auto">
          <a:xfrm>
            <a:off x="7132665" y="1843136"/>
            <a:ext cx="3032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a</a:t>
            </a:r>
            <a:endParaRPr lang="en-US" altLang="en-US" sz="1600" b="1" smtClean="0">
              <a:solidFill>
                <a:srgbClr val="FFFFFF"/>
              </a:solidFill>
              <a:latin typeface="Bookman Old Style" pitchFamily="18" charset="0"/>
            </a:endParaRPr>
          </a:p>
        </p:txBody>
      </p:sp>
      <p:sp>
        <p:nvSpPr>
          <p:cNvPr id="49262" name="Rectangle 9"/>
          <p:cNvSpPr>
            <a:spLocks noChangeArrowheads="1"/>
          </p:cNvSpPr>
          <p:nvPr/>
        </p:nvSpPr>
        <p:spPr bwMode="auto">
          <a:xfrm>
            <a:off x="7237285" y="1562980"/>
            <a:ext cx="3032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a</a:t>
            </a:r>
            <a:endParaRPr lang="en-US" altLang="en-US" sz="1600" b="1" smtClean="0">
              <a:solidFill>
                <a:srgbClr val="FFFFFF"/>
              </a:solidFill>
              <a:latin typeface="Bookman Old Style" pitchFamily="18" charset="0"/>
            </a:endParaRPr>
          </a:p>
        </p:txBody>
      </p:sp>
      <p:sp>
        <p:nvSpPr>
          <p:cNvPr id="49263" name="Rectangle 10"/>
          <p:cNvSpPr>
            <a:spLocks noChangeArrowheads="1"/>
          </p:cNvSpPr>
          <p:nvPr/>
        </p:nvSpPr>
        <p:spPr bwMode="auto">
          <a:xfrm>
            <a:off x="7422923" y="2258835"/>
            <a:ext cx="3127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b</a:t>
            </a:r>
            <a:endParaRPr lang="en-US" altLang="en-US" sz="1600" b="1" smtClean="0">
              <a:solidFill>
                <a:srgbClr val="FFFFFF"/>
              </a:solidFill>
              <a:latin typeface="Bookman Old Style" pitchFamily="18" charset="0"/>
            </a:endParaRPr>
          </a:p>
        </p:txBody>
      </p:sp>
      <p:sp>
        <p:nvSpPr>
          <p:cNvPr id="49264" name="Rectangle 11"/>
          <p:cNvSpPr>
            <a:spLocks noChangeArrowheads="1"/>
          </p:cNvSpPr>
          <p:nvPr/>
        </p:nvSpPr>
        <p:spPr bwMode="auto">
          <a:xfrm>
            <a:off x="7159590" y="2164062"/>
            <a:ext cx="3111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b</a:t>
            </a:r>
            <a:endParaRPr lang="en-US" altLang="en-US" sz="1600" b="1" smtClean="0">
              <a:solidFill>
                <a:srgbClr val="FFFFFF"/>
              </a:solidFill>
              <a:latin typeface="Bookman Old Style" pitchFamily="18" charset="0"/>
            </a:endParaRPr>
          </a:p>
        </p:txBody>
      </p:sp>
      <p:sp>
        <p:nvSpPr>
          <p:cNvPr id="49265" name="Rectangle 12"/>
          <p:cNvSpPr>
            <a:spLocks noChangeArrowheads="1"/>
          </p:cNvSpPr>
          <p:nvPr/>
        </p:nvSpPr>
        <p:spPr bwMode="auto">
          <a:xfrm>
            <a:off x="7697081" y="2238288"/>
            <a:ext cx="3032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c</a:t>
            </a:r>
            <a:endParaRPr lang="en-US" altLang="en-US" sz="1600" b="1" smtClean="0">
              <a:solidFill>
                <a:srgbClr val="FFFFFF"/>
              </a:solidFill>
              <a:latin typeface="Bookman Old Style" pitchFamily="18" charset="0"/>
            </a:endParaRPr>
          </a:p>
        </p:txBody>
      </p:sp>
      <p:sp>
        <p:nvSpPr>
          <p:cNvPr id="49266" name="Rectangle 13"/>
          <p:cNvSpPr>
            <a:spLocks noChangeArrowheads="1"/>
          </p:cNvSpPr>
          <p:nvPr/>
        </p:nvSpPr>
        <p:spPr bwMode="auto">
          <a:xfrm>
            <a:off x="7914088" y="2029103"/>
            <a:ext cx="3032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c</a:t>
            </a:r>
            <a:endParaRPr lang="en-US" altLang="en-US" sz="1600" b="1" smtClean="0">
              <a:solidFill>
                <a:srgbClr val="FFFFFF"/>
              </a:solidFill>
              <a:latin typeface="Bookman Old Style" pitchFamily="18" charset="0"/>
            </a:endParaRPr>
          </a:p>
        </p:txBody>
      </p:sp>
      <p:sp>
        <p:nvSpPr>
          <p:cNvPr id="49267" name="Rectangle 14"/>
          <p:cNvSpPr>
            <a:spLocks noChangeArrowheads="1"/>
          </p:cNvSpPr>
          <p:nvPr/>
        </p:nvSpPr>
        <p:spPr bwMode="auto">
          <a:xfrm>
            <a:off x="7554463" y="1483023"/>
            <a:ext cx="3159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d</a:t>
            </a:r>
            <a:endParaRPr lang="en-US" altLang="en-US" sz="1600" b="1" smtClean="0">
              <a:solidFill>
                <a:srgbClr val="FFFFFF"/>
              </a:solidFill>
              <a:latin typeface="Bookman Old Style" pitchFamily="18" charset="0"/>
            </a:endParaRPr>
          </a:p>
        </p:txBody>
      </p:sp>
      <p:sp>
        <p:nvSpPr>
          <p:cNvPr id="49268" name="Rectangle 15"/>
          <p:cNvSpPr>
            <a:spLocks noChangeArrowheads="1"/>
          </p:cNvSpPr>
          <p:nvPr/>
        </p:nvSpPr>
        <p:spPr bwMode="auto">
          <a:xfrm>
            <a:off x="7854333" y="1699981"/>
            <a:ext cx="3159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d</a:t>
            </a:r>
            <a:endParaRPr lang="en-US" altLang="en-US" sz="1600" b="1" smtClean="0">
              <a:solidFill>
                <a:srgbClr val="FFFFFF"/>
              </a:solidFill>
              <a:latin typeface="Bookman Old Style" pitchFamily="18" charset="0"/>
            </a:endParaRPr>
          </a:p>
        </p:txBody>
      </p:sp>
      <p:grpSp>
        <p:nvGrpSpPr>
          <p:cNvPr id="37946" name="Group 1"/>
          <p:cNvGrpSpPr>
            <a:grpSpLocks/>
          </p:cNvGrpSpPr>
          <p:nvPr/>
        </p:nvGrpSpPr>
        <p:grpSpPr bwMode="auto">
          <a:xfrm>
            <a:off x="6435097" y="641350"/>
            <a:ext cx="2353700" cy="2473650"/>
            <a:chOff x="6054330" y="688172"/>
            <a:chExt cx="2354249" cy="2473509"/>
          </a:xfrm>
        </p:grpSpPr>
        <p:grpSp>
          <p:nvGrpSpPr>
            <p:cNvPr id="38108" name="Group 250"/>
            <p:cNvGrpSpPr>
              <a:grpSpLocks/>
            </p:cNvGrpSpPr>
            <p:nvPr/>
          </p:nvGrpSpPr>
          <p:grpSpPr bwMode="auto">
            <a:xfrm>
              <a:off x="6054330" y="688172"/>
              <a:ext cx="2354249" cy="2473509"/>
              <a:chOff x="1384201" y="1324972"/>
              <a:chExt cx="4296409" cy="3423622"/>
            </a:xfrm>
          </p:grpSpPr>
          <p:sp>
            <p:nvSpPr>
              <p:cNvPr id="38113" name="Oval 6"/>
              <p:cNvSpPr>
                <a:spLocks noChangeArrowheads="1"/>
              </p:cNvSpPr>
              <p:nvPr/>
            </p:nvSpPr>
            <p:spPr bwMode="auto">
              <a:xfrm>
                <a:off x="2244608" y="2226999"/>
                <a:ext cx="2786087" cy="211508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 b="1" smtClean="0">
                  <a:solidFill>
                    <a:srgbClr val="FFFFFF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38114" name="Freeform 9"/>
              <p:cNvSpPr>
                <a:spLocks/>
              </p:cNvSpPr>
              <p:nvPr/>
            </p:nvSpPr>
            <p:spPr bwMode="auto">
              <a:xfrm>
                <a:off x="1876352" y="1690909"/>
                <a:ext cx="3216195" cy="2651170"/>
              </a:xfrm>
              <a:custGeom>
                <a:avLst/>
                <a:gdLst>
                  <a:gd name="T0" fmla="*/ 2147483647 w 2436"/>
                  <a:gd name="T1" fmla="*/ 2147483647 h 2670"/>
                  <a:gd name="T2" fmla="*/ 2147483647 w 2436"/>
                  <a:gd name="T3" fmla="*/ 2147483647 h 2670"/>
                  <a:gd name="T4" fmla="*/ 2147483647 w 2436"/>
                  <a:gd name="T5" fmla="*/ 0 h 2670"/>
                  <a:gd name="T6" fmla="*/ 0 w 2436"/>
                  <a:gd name="T7" fmla="*/ 2147483647 h 2670"/>
                  <a:gd name="T8" fmla="*/ 2147483647 w 2436"/>
                  <a:gd name="T9" fmla="*/ 2147483647 h 26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36"/>
                  <a:gd name="T16" fmla="*/ 0 h 2670"/>
                  <a:gd name="T17" fmla="*/ 2436 w 2436"/>
                  <a:gd name="T18" fmla="*/ 2670 h 26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36" h="2670">
                    <a:moveTo>
                      <a:pt x="534" y="2670"/>
                    </a:moveTo>
                    <a:lnTo>
                      <a:pt x="2370" y="2670"/>
                    </a:lnTo>
                    <a:lnTo>
                      <a:pt x="2436" y="0"/>
                    </a:lnTo>
                    <a:lnTo>
                      <a:pt x="0" y="966"/>
                    </a:lnTo>
                    <a:lnTo>
                      <a:pt x="534" y="267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smtClean="0">
                  <a:solidFill>
                    <a:srgbClr val="FFFFFF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38115" name="Oval 12"/>
              <p:cNvSpPr>
                <a:spLocks noChangeArrowheads="1"/>
              </p:cNvSpPr>
              <p:nvPr/>
            </p:nvSpPr>
            <p:spPr bwMode="auto">
              <a:xfrm>
                <a:off x="3616325" y="3251200"/>
                <a:ext cx="87313" cy="6508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 b="1" smtClean="0">
                  <a:solidFill>
                    <a:srgbClr val="FFFFFF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38116" name="Text Box 13"/>
              <p:cNvSpPr txBox="1">
                <a:spLocks noChangeArrowheads="1"/>
              </p:cNvSpPr>
              <p:nvPr/>
            </p:nvSpPr>
            <p:spPr bwMode="auto">
              <a:xfrm>
                <a:off x="1384201" y="2350490"/>
                <a:ext cx="526671" cy="4685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 b="1" smtClean="0">
                    <a:solidFill>
                      <a:srgbClr val="000000"/>
                    </a:solidFill>
                    <a:latin typeface="Bookman Old Style" pitchFamily="18" charset="0"/>
                  </a:rPr>
                  <a:t>A</a:t>
                </a:r>
              </a:p>
            </p:txBody>
          </p:sp>
          <p:sp>
            <p:nvSpPr>
              <p:cNvPr id="38117" name="Text Box 14"/>
              <p:cNvSpPr txBox="1">
                <a:spLocks noChangeArrowheads="1"/>
              </p:cNvSpPr>
              <p:nvPr/>
            </p:nvSpPr>
            <p:spPr bwMode="auto">
              <a:xfrm>
                <a:off x="2061862" y="4213617"/>
                <a:ext cx="634646" cy="468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 b="1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B</a:t>
                </a:r>
              </a:p>
            </p:txBody>
          </p:sp>
          <p:sp>
            <p:nvSpPr>
              <p:cNvPr id="38118" name="Text Box 15"/>
              <p:cNvSpPr txBox="1">
                <a:spLocks noChangeArrowheads="1"/>
              </p:cNvSpPr>
              <p:nvPr/>
            </p:nvSpPr>
            <p:spPr bwMode="auto">
              <a:xfrm>
                <a:off x="4917855" y="4173567"/>
                <a:ext cx="605391" cy="468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 b="1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C</a:t>
                </a:r>
              </a:p>
            </p:txBody>
          </p:sp>
          <p:sp>
            <p:nvSpPr>
              <p:cNvPr id="38119" name="Text Box 16"/>
              <p:cNvSpPr txBox="1">
                <a:spLocks noChangeArrowheads="1"/>
              </p:cNvSpPr>
              <p:nvPr/>
            </p:nvSpPr>
            <p:spPr bwMode="auto">
              <a:xfrm>
                <a:off x="4864635" y="1324972"/>
                <a:ext cx="815975" cy="4685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 b="1" smtClean="0">
                    <a:solidFill>
                      <a:srgbClr val="000000"/>
                    </a:solidFill>
                    <a:latin typeface="Bookman Old Style" pitchFamily="18" charset="0"/>
                  </a:rPr>
                  <a:t>D</a:t>
                </a:r>
              </a:p>
            </p:txBody>
          </p:sp>
          <p:sp>
            <p:nvSpPr>
              <p:cNvPr id="38120" name="Text Box 17"/>
              <p:cNvSpPr txBox="1">
                <a:spLocks noChangeArrowheads="1"/>
              </p:cNvSpPr>
              <p:nvPr/>
            </p:nvSpPr>
            <p:spPr bwMode="auto">
              <a:xfrm>
                <a:off x="1773968" y="3432270"/>
                <a:ext cx="605217" cy="468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 b="1" smtClean="0">
                    <a:solidFill>
                      <a:srgbClr val="000000"/>
                    </a:solidFill>
                    <a:latin typeface="Bookman Old Style" pitchFamily="18" charset="0"/>
                  </a:rPr>
                  <a:t>P</a:t>
                </a:r>
              </a:p>
            </p:txBody>
          </p:sp>
          <p:sp>
            <p:nvSpPr>
              <p:cNvPr id="38121" name="Text Box 18"/>
              <p:cNvSpPr txBox="1">
                <a:spLocks noChangeArrowheads="1"/>
              </p:cNvSpPr>
              <p:nvPr/>
            </p:nvSpPr>
            <p:spPr bwMode="auto">
              <a:xfrm>
                <a:off x="3358694" y="4280068"/>
                <a:ext cx="640391" cy="4685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 b="1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Q</a:t>
                </a:r>
              </a:p>
            </p:txBody>
          </p:sp>
          <p:sp>
            <p:nvSpPr>
              <p:cNvPr id="38122" name="Text Box 19"/>
              <p:cNvSpPr txBox="1">
                <a:spLocks noChangeArrowheads="1"/>
              </p:cNvSpPr>
              <p:nvPr/>
            </p:nvSpPr>
            <p:spPr bwMode="auto">
              <a:xfrm>
                <a:off x="4864635" y="3041485"/>
                <a:ext cx="815975" cy="4685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 b="1" smtClean="0">
                    <a:solidFill>
                      <a:srgbClr val="000000"/>
                    </a:solidFill>
                    <a:latin typeface="Bookman Old Style" pitchFamily="18" charset="0"/>
                  </a:rPr>
                  <a:t>R</a:t>
                </a:r>
              </a:p>
            </p:txBody>
          </p:sp>
          <p:sp>
            <p:nvSpPr>
              <p:cNvPr id="38123" name="Text Box 20"/>
              <p:cNvSpPr txBox="1">
                <a:spLocks noChangeArrowheads="1"/>
              </p:cNvSpPr>
              <p:nvPr/>
            </p:nvSpPr>
            <p:spPr bwMode="auto">
              <a:xfrm>
                <a:off x="2775704" y="1885165"/>
                <a:ext cx="587584" cy="4685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 b="1" smtClean="0">
                    <a:solidFill>
                      <a:srgbClr val="000000"/>
                    </a:solidFill>
                    <a:latin typeface="Bookman Old Style" pitchFamily="18" charset="0"/>
                  </a:rPr>
                  <a:t>S</a:t>
                </a:r>
              </a:p>
            </p:txBody>
          </p:sp>
          <p:sp>
            <p:nvSpPr>
              <p:cNvPr id="38124" name="Line 25"/>
              <p:cNvSpPr>
                <a:spLocks noChangeShapeType="1"/>
              </p:cNvSpPr>
              <p:nvPr/>
            </p:nvSpPr>
            <p:spPr bwMode="auto">
              <a:xfrm flipH="1" flipV="1">
                <a:off x="3137408" y="2297579"/>
                <a:ext cx="524950" cy="9750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smtClean="0">
                  <a:solidFill>
                    <a:srgbClr val="FFFFFF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38125" name="Line 26"/>
              <p:cNvSpPr>
                <a:spLocks noChangeShapeType="1"/>
              </p:cNvSpPr>
              <p:nvPr/>
            </p:nvSpPr>
            <p:spPr bwMode="auto">
              <a:xfrm>
                <a:off x="3657599" y="3279775"/>
                <a:ext cx="1400175" cy="1211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smtClean="0">
                  <a:solidFill>
                    <a:srgbClr val="FFFFFF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38126" name="Line 27"/>
              <p:cNvSpPr>
                <a:spLocks noChangeShapeType="1"/>
              </p:cNvSpPr>
              <p:nvPr/>
            </p:nvSpPr>
            <p:spPr bwMode="auto">
              <a:xfrm>
                <a:off x="3676368" y="3272604"/>
                <a:ext cx="8904" cy="10694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smtClean="0">
                  <a:solidFill>
                    <a:srgbClr val="FFFFFF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38127" name="Line 28"/>
              <p:cNvSpPr>
                <a:spLocks noChangeShapeType="1"/>
              </p:cNvSpPr>
              <p:nvPr/>
            </p:nvSpPr>
            <p:spPr bwMode="auto">
              <a:xfrm rot="21480000" flipH="1">
                <a:off x="2292652" y="3308096"/>
                <a:ext cx="1355422" cy="28645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smtClean="0">
                  <a:solidFill>
                    <a:srgbClr val="FFFFFF"/>
                  </a:solidFill>
                  <a:latin typeface="Arial Rounded MT Bold" pitchFamily="34" charset="0"/>
                </a:endParaRPr>
              </a:p>
            </p:txBody>
          </p:sp>
        </p:grpSp>
        <p:sp>
          <p:nvSpPr>
            <p:cNvPr id="38109" name="Line 21"/>
            <p:cNvSpPr>
              <a:spLocks noChangeShapeType="1"/>
            </p:cNvSpPr>
            <p:nvPr/>
          </p:nvSpPr>
          <p:spPr bwMode="auto">
            <a:xfrm rot="21540000" flipH="1" flipV="1">
              <a:off x="6319244" y="1637148"/>
              <a:ext cx="976669" cy="470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smtClean="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38110" name="Line 22"/>
            <p:cNvSpPr>
              <a:spLocks noChangeShapeType="1"/>
            </p:cNvSpPr>
            <p:nvPr/>
          </p:nvSpPr>
          <p:spPr bwMode="auto">
            <a:xfrm flipH="1">
              <a:off x="6719690" y="2109238"/>
              <a:ext cx="566199" cy="7650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smtClean="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38111" name="Line 23"/>
            <p:cNvSpPr>
              <a:spLocks noChangeShapeType="1"/>
            </p:cNvSpPr>
            <p:nvPr/>
          </p:nvSpPr>
          <p:spPr bwMode="auto">
            <a:xfrm>
              <a:off x="7298068" y="2089997"/>
              <a:ext cx="750649" cy="7665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smtClean="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38112" name="Line 24"/>
            <p:cNvSpPr>
              <a:spLocks noChangeShapeType="1"/>
            </p:cNvSpPr>
            <p:nvPr/>
          </p:nvSpPr>
          <p:spPr bwMode="auto">
            <a:xfrm flipV="1">
              <a:off x="7298938" y="952554"/>
              <a:ext cx="787408" cy="11626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smtClean="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</p:grp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1388596" y="1317625"/>
            <a:ext cx="7889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BOP</a:t>
            </a:r>
          </a:p>
        </p:txBody>
      </p:sp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2085508" y="1317625"/>
            <a:ext cx="307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2272833" y="1317625"/>
            <a:ext cx="815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BOQ</a:t>
            </a:r>
          </a:p>
        </p:txBody>
      </p:sp>
      <p:sp>
        <p:nvSpPr>
          <p:cNvPr id="75" name="Rectangle 74"/>
          <p:cNvSpPr>
            <a:spLocks noChangeArrowheads="1"/>
          </p:cNvSpPr>
          <p:nvPr/>
        </p:nvSpPr>
        <p:spPr bwMode="auto">
          <a:xfrm>
            <a:off x="2969746" y="1317625"/>
            <a:ext cx="307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3209458" y="1317625"/>
            <a:ext cx="393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b</a:t>
            </a:r>
            <a:r>
              <a:rPr lang="en-US" altLang="en-US" sz="1600" b="1" baseline="30000" smtClean="0">
                <a:solidFill>
                  <a:srgbClr val="000000"/>
                </a:solidFill>
                <a:latin typeface="Bookman Old Style" pitchFamily="18" charset="0"/>
              </a:rPr>
              <a:t>o</a:t>
            </a:r>
          </a:p>
        </p:txBody>
      </p: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455146" y="1327150"/>
            <a:ext cx="1222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 b="1" smtClean="0">
                <a:solidFill>
                  <a:srgbClr val="000000"/>
                </a:solidFill>
                <a:latin typeface="Bookman Old Style" pitchFamily="18" charset="0"/>
              </a:rPr>
              <a:t>Similarly, </a:t>
            </a:r>
          </a:p>
        </p:txBody>
      </p:sp>
      <p:sp>
        <p:nvSpPr>
          <p:cNvPr id="78" name="Rectangle 77"/>
          <p:cNvSpPr>
            <a:spLocks noChangeArrowheads="1"/>
          </p:cNvSpPr>
          <p:nvPr/>
        </p:nvSpPr>
        <p:spPr bwMode="auto">
          <a:xfrm>
            <a:off x="1377483" y="1584325"/>
            <a:ext cx="8207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COQ</a:t>
            </a:r>
          </a:p>
        </p:txBody>
      </p:sp>
      <p:sp>
        <p:nvSpPr>
          <p:cNvPr id="79" name="Rectangle 78"/>
          <p:cNvSpPr>
            <a:spLocks noChangeArrowheads="1"/>
          </p:cNvSpPr>
          <p:nvPr/>
        </p:nvSpPr>
        <p:spPr bwMode="auto">
          <a:xfrm>
            <a:off x="2085508" y="1584325"/>
            <a:ext cx="307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80" name="Rectangle 79"/>
          <p:cNvSpPr>
            <a:spLocks noChangeArrowheads="1"/>
          </p:cNvSpPr>
          <p:nvPr/>
        </p:nvSpPr>
        <p:spPr bwMode="auto">
          <a:xfrm>
            <a:off x="2261721" y="1584325"/>
            <a:ext cx="8175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COR</a:t>
            </a: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2958633" y="1584325"/>
            <a:ext cx="307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82" name="Rectangle 81"/>
          <p:cNvSpPr>
            <a:spLocks noChangeArrowheads="1"/>
          </p:cNvSpPr>
          <p:nvPr/>
        </p:nvSpPr>
        <p:spPr bwMode="auto">
          <a:xfrm>
            <a:off x="3199933" y="1584325"/>
            <a:ext cx="3873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c</a:t>
            </a:r>
            <a:r>
              <a:rPr lang="en-US" altLang="en-US" sz="1600" b="1" baseline="30000" smtClean="0">
                <a:solidFill>
                  <a:srgbClr val="000000"/>
                </a:solidFill>
                <a:latin typeface="Bookman Old Style" pitchFamily="18" charset="0"/>
              </a:rPr>
              <a:t>o</a:t>
            </a:r>
          </a:p>
        </p:txBody>
      </p: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3025308" y="3990109"/>
            <a:ext cx="8001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AOB</a:t>
            </a:r>
          </a:p>
        </p:txBody>
      </p: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3744446" y="3990109"/>
            <a:ext cx="307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3909546" y="3990109"/>
            <a:ext cx="8175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COD</a:t>
            </a: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4625508" y="3990109"/>
            <a:ext cx="3095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4847758" y="3990109"/>
            <a:ext cx="6778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180º</a:t>
            </a:r>
            <a:endParaRPr lang="en-US" altLang="en-US" sz="1600" b="1" baseline="3000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89" name="Rectangle 88"/>
          <p:cNvSpPr>
            <a:spLocks noChangeArrowheads="1"/>
          </p:cNvSpPr>
          <p:nvPr/>
        </p:nvSpPr>
        <p:spPr bwMode="auto">
          <a:xfrm>
            <a:off x="1415583" y="2152650"/>
            <a:ext cx="8001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AOB</a:t>
            </a:r>
          </a:p>
        </p:txBody>
      </p:sp>
      <p:sp>
        <p:nvSpPr>
          <p:cNvPr id="90" name="Rectangle 89"/>
          <p:cNvSpPr>
            <a:spLocks noChangeArrowheads="1"/>
          </p:cNvSpPr>
          <p:nvPr/>
        </p:nvSpPr>
        <p:spPr bwMode="auto">
          <a:xfrm>
            <a:off x="2133133" y="2152650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91" name="Rectangle 90"/>
          <p:cNvSpPr>
            <a:spLocks noChangeArrowheads="1"/>
          </p:cNvSpPr>
          <p:nvPr/>
        </p:nvSpPr>
        <p:spPr bwMode="auto">
          <a:xfrm>
            <a:off x="2299821" y="2152650"/>
            <a:ext cx="8048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BOC</a:t>
            </a:r>
          </a:p>
        </p:txBody>
      </p:sp>
      <p:sp>
        <p:nvSpPr>
          <p:cNvPr id="92" name="Rectangle 91"/>
          <p:cNvSpPr>
            <a:spLocks noChangeArrowheads="1"/>
          </p:cNvSpPr>
          <p:nvPr/>
        </p:nvSpPr>
        <p:spPr bwMode="auto">
          <a:xfrm>
            <a:off x="2987208" y="2152650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93" name="Rectangle 92"/>
          <p:cNvSpPr>
            <a:spLocks noChangeArrowheads="1"/>
          </p:cNvSpPr>
          <p:nvPr/>
        </p:nvSpPr>
        <p:spPr bwMode="auto">
          <a:xfrm>
            <a:off x="3133258" y="2152650"/>
            <a:ext cx="8175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COD</a:t>
            </a: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3860333" y="2152650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95" name="Rectangle 94"/>
          <p:cNvSpPr>
            <a:spLocks noChangeArrowheads="1"/>
          </p:cNvSpPr>
          <p:nvPr/>
        </p:nvSpPr>
        <p:spPr bwMode="auto">
          <a:xfrm>
            <a:off x="4044483" y="2152650"/>
            <a:ext cx="812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AOD</a:t>
            </a:r>
          </a:p>
        </p:txBody>
      </p:sp>
      <p:sp>
        <p:nvSpPr>
          <p:cNvPr id="96" name="Rectangle 95"/>
          <p:cNvSpPr>
            <a:spLocks noChangeArrowheads="1"/>
          </p:cNvSpPr>
          <p:nvPr/>
        </p:nvSpPr>
        <p:spPr bwMode="auto">
          <a:xfrm>
            <a:off x="4739808" y="2152650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97" name="Rectangle 96"/>
          <p:cNvSpPr>
            <a:spLocks noChangeArrowheads="1"/>
          </p:cNvSpPr>
          <p:nvPr/>
        </p:nvSpPr>
        <p:spPr bwMode="auto">
          <a:xfrm>
            <a:off x="4944596" y="2152650"/>
            <a:ext cx="6778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360</a:t>
            </a:r>
            <a:r>
              <a:rPr lang="en-US" altLang="en-US" sz="1600" b="1" baseline="30000" smtClean="0">
                <a:solidFill>
                  <a:srgbClr val="000000"/>
                </a:solidFill>
                <a:latin typeface="Bookman Old Style" pitchFamily="18" charset="0"/>
              </a:rPr>
              <a:t>o</a:t>
            </a:r>
          </a:p>
        </p:txBody>
      </p:sp>
      <p:sp>
        <p:nvSpPr>
          <p:cNvPr id="98" name="Rectangle 97"/>
          <p:cNvSpPr>
            <a:spLocks noChangeArrowheads="1"/>
          </p:cNvSpPr>
          <p:nvPr/>
        </p:nvSpPr>
        <p:spPr bwMode="auto">
          <a:xfrm>
            <a:off x="2730033" y="2406650"/>
            <a:ext cx="3602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[Sum of all angles at a point is 360º]</a:t>
            </a:r>
          </a:p>
        </p:txBody>
      </p:sp>
      <p:sp>
        <p:nvSpPr>
          <p:cNvPr id="99" name="Rectangle 98"/>
          <p:cNvSpPr>
            <a:spLocks noChangeArrowheads="1"/>
          </p:cNvSpPr>
          <p:nvPr/>
        </p:nvSpPr>
        <p:spPr bwMode="auto">
          <a:xfrm>
            <a:off x="1360021" y="2645599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1579096" y="2645599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101" name="Rectangle 100"/>
          <p:cNvSpPr>
            <a:spLocks noChangeArrowheads="1"/>
          </p:cNvSpPr>
          <p:nvPr/>
        </p:nvSpPr>
        <p:spPr bwMode="auto">
          <a:xfrm>
            <a:off x="1798171" y="2645599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b</a:t>
            </a:r>
          </a:p>
        </p:txBody>
      </p:sp>
      <p:sp>
        <p:nvSpPr>
          <p:cNvPr id="102" name="Rectangle 101"/>
          <p:cNvSpPr>
            <a:spLocks noChangeArrowheads="1"/>
          </p:cNvSpPr>
          <p:nvPr/>
        </p:nvSpPr>
        <p:spPr bwMode="auto">
          <a:xfrm>
            <a:off x="2018833" y="2645599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103" name="Rectangle 102"/>
          <p:cNvSpPr>
            <a:spLocks noChangeArrowheads="1"/>
          </p:cNvSpPr>
          <p:nvPr/>
        </p:nvSpPr>
        <p:spPr bwMode="auto">
          <a:xfrm>
            <a:off x="2229971" y="2645599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b</a:t>
            </a:r>
          </a:p>
        </p:txBody>
      </p:sp>
      <p:sp>
        <p:nvSpPr>
          <p:cNvPr id="104" name="Rectangle 103"/>
          <p:cNvSpPr>
            <a:spLocks noChangeArrowheads="1"/>
          </p:cNvSpPr>
          <p:nvPr/>
        </p:nvSpPr>
        <p:spPr bwMode="auto">
          <a:xfrm>
            <a:off x="2472858" y="2645599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105" name="Rectangle 104"/>
          <p:cNvSpPr>
            <a:spLocks noChangeArrowheads="1"/>
          </p:cNvSpPr>
          <p:nvPr/>
        </p:nvSpPr>
        <p:spPr bwMode="auto">
          <a:xfrm>
            <a:off x="2691933" y="2645599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c</a:t>
            </a:r>
          </a:p>
        </p:txBody>
      </p:sp>
      <p:sp>
        <p:nvSpPr>
          <p:cNvPr id="106" name="Rectangle 105"/>
          <p:cNvSpPr>
            <a:spLocks noChangeArrowheads="1"/>
          </p:cNvSpPr>
          <p:nvPr/>
        </p:nvSpPr>
        <p:spPr bwMode="auto">
          <a:xfrm>
            <a:off x="2909421" y="2645599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107" name="Rectangle 106"/>
          <p:cNvSpPr>
            <a:spLocks noChangeArrowheads="1"/>
          </p:cNvSpPr>
          <p:nvPr/>
        </p:nvSpPr>
        <p:spPr bwMode="auto">
          <a:xfrm>
            <a:off x="3130083" y="2645599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c</a:t>
            </a:r>
          </a:p>
        </p:txBody>
      </p:sp>
      <p:sp>
        <p:nvSpPr>
          <p:cNvPr id="108" name="Rectangle 107"/>
          <p:cNvSpPr>
            <a:spLocks noChangeArrowheads="1"/>
          </p:cNvSpPr>
          <p:nvPr/>
        </p:nvSpPr>
        <p:spPr bwMode="auto">
          <a:xfrm>
            <a:off x="3341221" y="2645599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109" name="Rectangle 108"/>
          <p:cNvSpPr>
            <a:spLocks noChangeArrowheads="1"/>
          </p:cNvSpPr>
          <p:nvPr/>
        </p:nvSpPr>
        <p:spPr bwMode="auto">
          <a:xfrm>
            <a:off x="3514258" y="2645599"/>
            <a:ext cx="3159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d</a:t>
            </a:r>
          </a:p>
        </p:txBody>
      </p:sp>
      <p:sp>
        <p:nvSpPr>
          <p:cNvPr id="110" name="Rectangle 109"/>
          <p:cNvSpPr>
            <a:spLocks noChangeArrowheads="1"/>
          </p:cNvSpPr>
          <p:nvPr/>
        </p:nvSpPr>
        <p:spPr bwMode="auto">
          <a:xfrm>
            <a:off x="3755558" y="2645599"/>
            <a:ext cx="3095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111" name="Rectangle 110"/>
          <p:cNvSpPr>
            <a:spLocks noChangeArrowheads="1"/>
          </p:cNvSpPr>
          <p:nvPr/>
        </p:nvSpPr>
        <p:spPr bwMode="auto">
          <a:xfrm>
            <a:off x="3974633" y="2645599"/>
            <a:ext cx="3175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d</a:t>
            </a:r>
          </a:p>
        </p:txBody>
      </p:sp>
      <p:sp>
        <p:nvSpPr>
          <p:cNvPr id="112" name="Rectangle 111"/>
          <p:cNvSpPr>
            <a:spLocks noChangeArrowheads="1"/>
          </p:cNvSpPr>
          <p:nvPr/>
        </p:nvSpPr>
        <p:spPr bwMode="auto">
          <a:xfrm>
            <a:off x="4193708" y="2645599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113" name="Rectangle 112"/>
          <p:cNvSpPr>
            <a:spLocks noChangeArrowheads="1"/>
          </p:cNvSpPr>
          <p:nvPr/>
        </p:nvSpPr>
        <p:spPr bwMode="auto">
          <a:xfrm>
            <a:off x="4414371" y="2645599"/>
            <a:ext cx="3032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114" name="Rectangle 113"/>
          <p:cNvSpPr>
            <a:spLocks noChangeArrowheads="1"/>
          </p:cNvSpPr>
          <p:nvPr/>
        </p:nvSpPr>
        <p:spPr bwMode="auto">
          <a:xfrm>
            <a:off x="4627096" y="2645599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15" name="Rectangle 114"/>
          <p:cNvSpPr>
            <a:spLocks noChangeArrowheads="1"/>
          </p:cNvSpPr>
          <p:nvPr/>
        </p:nvSpPr>
        <p:spPr bwMode="auto">
          <a:xfrm>
            <a:off x="4847758" y="2645599"/>
            <a:ext cx="6746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360º</a:t>
            </a:r>
            <a:endParaRPr lang="en-US" altLang="en-US" sz="1600" b="1" baseline="30000" dirty="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17" name="Rectangle 116"/>
          <p:cNvSpPr>
            <a:spLocks noChangeArrowheads="1"/>
          </p:cNvSpPr>
          <p:nvPr/>
        </p:nvSpPr>
        <p:spPr bwMode="auto">
          <a:xfrm>
            <a:off x="871071" y="2894837"/>
            <a:ext cx="3635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119" name="Rectangle 118"/>
          <p:cNvSpPr>
            <a:spLocks noChangeArrowheads="1"/>
          </p:cNvSpPr>
          <p:nvPr/>
        </p:nvSpPr>
        <p:spPr bwMode="auto">
          <a:xfrm>
            <a:off x="2647483" y="2894837"/>
            <a:ext cx="4397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2a</a:t>
            </a:r>
          </a:p>
        </p:txBody>
      </p:sp>
      <p:sp>
        <p:nvSpPr>
          <p:cNvPr id="120" name="Rectangle 119"/>
          <p:cNvSpPr>
            <a:spLocks noChangeArrowheads="1"/>
          </p:cNvSpPr>
          <p:nvPr/>
        </p:nvSpPr>
        <p:spPr bwMode="auto">
          <a:xfrm>
            <a:off x="3022133" y="2894837"/>
            <a:ext cx="307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121" name="Rectangle 120"/>
          <p:cNvSpPr>
            <a:spLocks noChangeArrowheads="1"/>
          </p:cNvSpPr>
          <p:nvPr/>
        </p:nvSpPr>
        <p:spPr bwMode="auto">
          <a:xfrm>
            <a:off x="3233271" y="2894837"/>
            <a:ext cx="4445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2b</a:t>
            </a:r>
          </a:p>
        </p:txBody>
      </p: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3569821" y="2894837"/>
            <a:ext cx="307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125" name="Rectangle 124"/>
          <p:cNvSpPr>
            <a:spLocks noChangeArrowheads="1"/>
          </p:cNvSpPr>
          <p:nvPr/>
        </p:nvSpPr>
        <p:spPr bwMode="auto">
          <a:xfrm>
            <a:off x="3788896" y="2894837"/>
            <a:ext cx="4397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2c</a:t>
            </a:r>
          </a:p>
        </p:txBody>
      </p:sp>
      <p:sp>
        <p:nvSpPr>
          <p:cNvPr id="132" name="Rectangle 131"/>
          <p:cNvSpPr>
            <a:spLocks noChangeArrowheads="1"/>
          </p:cNvSpPr>
          <p:nvPr/>
        </p:nvSpPr>
        <p:spPr bwMode="auto">
          <a:xfrm>
            <a:off x="4627096" y="2894837"/>
            <a:ext cx="307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33" name="Rectangle 132"/>
          <p:cNvSpPr>
            <a:spLocks noChangeArrowheads="1"/>
          </p:cNvSpPr>
          <p:nvPr/>
        </p:nvSpPr>
        <p:spPr bwMode="auto">
          <a:xfrm>
            <a:off x="4847758" y="2894837"/>
            <a:ext cx="6778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360º</a:t>
            </a:r>
            <a:endParaRPr lang="en-US" altLang="en-US" sz="1600" b="1" baseline="30000" dirty="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34" name="Rectangle 133"/>
          <p:cNvSpPr>
            <a:spLocks noChangeArrowheads="1"/>
          </p:cNvSpPr>
          <p:nvPr/>
        </p:nvSpPr>
        <p:spPr bwMode="auto">
          <a:xfrm>
            <a:off x="4134971" y="2894837"/>
            <a:ext cx="3095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135" name="Rectangle 134"/>
          <p:cNvSpPr>
            <a:spLocks noChangeArrowheads="1"/>
          </p:cNvSpPr>
          <p:nvPr/>
        </p:nvSpPr>
        <p:spPr bwMode="auto">
          <a:xfrm>
            <a:off x="4308008" y="2894837"/>
            <a:ext cx="4524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2d</a:t>
            </a:r>
          </a:p>
        </p:txBody>
      </p:sp>
      <p:sp>
        <p:nvSpPr>
          <p:cNvPr id="136" name="Rectangle 135"/>
          <p:cNvSpPr>
            <a:spLocks noChangeArrowheads="1"/>
          </p:cNvSpPr>
          <p:nvPr/>
        </p:nvSpPr>
        <p:spPr bwMode="auto">
          <a:xfrm>
            <a:off x="871071" y="3163124"/>
            <a:ext cx="3635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137" name="Rectangle 136"/>
          <p:cNvSpPr>
            <a:spLocks noChangeArrowheads="1"/>
          </p:cNvSpPr>
          <p:nvPr/>
        </p:nvSpPr>
        <p:spPr bwMode="auto">
          <a:xfrm>
            <a:off x="2949108" y="3163124"/>
            <a:ext cx="3222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142" name="Rectangle 141"/>
          <p:cNvSpPr>
            <a:spLocks noChangeArrowheads="1"/>
          </p:cNvSpPr>
          <p:nvPr/>
        </p:nvSpPr>
        <p:spPr bwMode="auto">
          <a:xfrm>
            <a:off x="4627096" y="3163124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43" name="Rectangle 142"/>
          <p:cNvSpPr>
            <a:spLocks noChangeArrowheads="1"/>
          </p:cNvSpPr>
          <p:nvPr/>
        </p:nvSpPr>
        <p:spPr bwMode="auto">
          <a:xfrm>
            <a:off x="4847758" y="3163124"/>
            <a:ext cx="6778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360º</a:t>
            </a:r>
            <a:endParaRPr lang="en-US" altLang="en-US" sz="1600" b="1" baseline="3000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45" name="Rectangle 144"/>
          <p:cNvSpPr>
            <a:spLocks noChangeArrowheads="1"/>
          </p:cNvSpPr>
          <p:nvPr/>
        </p:nvSpPr>
        <p:spPr bwMode="auto">
          <a:xfrm>
            <a:off x="3182471" y="3163124"/>
            <a:ext cx="16716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(a + b + c + d) </a:t>
            </a:r>
          </a:p>
        </p:txBody>
      </p:sp>
      <p:sp>
        <p:nvSpPr>
          <p:cNvPr id="146" name="Rectangle 145"/>
          <p:cNvSpPr>
            <a:spLocks noChangeArrowheads="1"/>
          </p:cNvSpPr>
          <p:nvPr/>
        </p:nvSpPr>
        <p:spPr bwMode="auto">
          <a:xfrm>
            <a:off x="871071" y="3432999"/>
            <a:ext cx="3635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152" name="Rectangle 151"/>
          <p:cNvSpPr>
            <a:spLocks noChangeArrowheads="1"/>
          </p:cNvSpPr>
          <p:nvPr/>
        </p:nvSpPr>
        <p:spPr bwMode="auto">
          <a:xfrm>
            <a:off x="4627096" y="3432999"/>
            <a:ext cx="3079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53" name="Rectangle 152"/>
          <p:cNvSpPr>
            <a:spLocks noChangeArrowheads="1"/>
          </p:cNvSpPr>
          <p:nvPr/>
        </p:nvSpPr>
        <p:spPr bwMode="auto">
          <a:xfrm>
            <a:off x="4847758" y="3432999"/>
            <a:ext cx="677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180º</a:t>
            </a:r>
            <a:endParaRPr lang="en-US" altLang="en-US" sz="1600" b="1" baseline="30000" dirty="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088808" y="3432999"/>
            <a:ext cx="1533525" cy="339725"/>
            <a:chOff x="3088808" y="3432999"/>
            <a:chExt cx="1533525" cy="339725"/>
          </a:xfrm>
        </p:grpSpPr>
        <p:sp>
          <p:nvSpPr>
            <p:cNvPr id="147" name="Rectangle 146"/>
            <p:cNvSpPr>
              <a:spLocks noChangeArrowheads="1"/>
            </p:cNvSpPr>
            <p:nvPr/>
          </p:nvSpPr>
          <p:spPr bwMode="auto">
            <a:xfrm>
              <a:off x="3088808" y="3432999"/>
              <a:ext cx="303213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a</a:t>
              </a:r>
            </a:p>
          </p:txBody>
        </p:sp>
        <p:sp>
          <p:nvSpPr>
            <p:cNvPr id="148" name="Rectangle 147"/>
            <p:cNvSpPr>
              <a:spLocks noChangeArrowheads="1"/>
            </p:cNvSpPr>
            <p:nvPr/>
          </p:nvSpPr>
          <p:spPr bwMode="auto">
            <a:xfrm>
              <a:off x="3292008" y="3432999"/>
              <a:ext cx="30797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600" b="1" smtClean="0">
                  <a:solidFill>
                    <a:srgbClr val="000000"/>
                  </a:solidFill>
                  <a:latin typeface="Bookman Old Style" pitchFamily="18" charset="0"/>
                </a:rPr>
                <a:t>+</a:t>
              </a:r>
            </a:p>
          </p:txBody>
        </p:sp>
        <p:sp>
          <p:nvSpPr>
            <p:cNvPr id="149" name="Rectangle 148"/>
            <p:cNvSpPr>
              <a:spLocks noChangeArrowheads="1"/>
            </p:cNvSpPr>
            <p:nvPr/>
          </p:nvSpPr>
          <p:spPr bwMode="auto">
            <a:xfrm>
              <a:off x="3503146" y="3432999"/>
              <a:ext cx="30797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600" b="1" smtClean="0">
                  <a:solidFill>
                    <a:srgbClr val="000000"/>
                  </a:solidFill>
                  <a:latin typeface="Bookman Old Style" pitchFamily="18" charset="0"/>
                </a:rPr>
                <a:t>b</a:t>
              </a:r>
            </a:p>
          </p:txBody>
        </p:sp>
        <p:sp>
          <p:nvSpPr>
            <p:cNvPr id="150" name="Rectangle 149"/>
            <p:cNvSpPr>
              <a:spLocks noChangeArrowheads="1"/>
            </p:cNvSpPr>
            <p:nvPr/>
          </p:nvSpPr>
          <p:spPr bwMode="auto">
            <a:xfrm>
              <a:off x="3703171" y="3432999"/>
              <a:ext cx="30797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600" b="1" smtClean="0">
                  <a:solidFill>
                    <a:srgbClr val="000000"/>
                  </a:solidFill>
                  <a:latin typeface="Bookman Old Style" pitchFamily="18" charset="0"/>
                </a:rPr>
                <a:t>+</a:t>
              </a:r>
            </a:p>
          </p:txBody>
        </p:sp>
        <p:sp>
          <p:nvSpPr>
            <p:cNvPr id="151" name="Rectangle 150"/>
            <p:cNvSpPr>
              <a:spLocks noChangeArrowheads="1"/>
            </p:cNvSpPr>
            <p:nvPr/>
          </p:nvSpPr>
          <p:spPr bwMode="auto">
            <a:xfrm>
              <a:off x="3923833" y="3432999"/>
              <a:ext cx="303213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c</a:t>
              </a:r>
            </a:p>
          </p:txBody>
        </p:sp>
        <p:sp>
          <p:nvSpPr>
            <p:cNvPr id="154" name="Rectangle 153"/>
            <p:cNvSpPr>
              <a:spLocks noChangeArrowheads="1"/>
            </p:cNvSpPr>
            <p:nvPr/>
          </p:nvSpPr>
          <p:spPr bwMode="auto">
            <a:xfrm>
              <a:off x="4134971" y="3432999"/>
              <a:ext cx="30797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600" b="1" smtClean="0">
                  <a:solidFill>
                    <a:srgbClr val="000000"/>
                  </a:solidFill>
                  <a:latin typeface="Bookman Old Style" pitchFamily="18" charset="0"/>
                </a:rPr>
                <a:t>+</a:t>
              </a:r>
            </a:p>
          </p:txBody>
        </p:sp>
        <p:sp>
          <p:nvSpPr>
            <p:cNvPr id="155" name="Rectangle 154"/>
            <p:cNvSpPr>
              <a:spLocks noChangeArrowheads="1"/>
            </p:cNvSpPr>
            <p:nvPr/>
          </p:nvSpPr>
          <p:spPr bwMode="auto">
            <a:xfrm>
              <a:off x="4306421" y="3432999"/>
              <a:ext cx="315912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d</a:t>
              </a:r>
            </a:p>
          </p:txBody>
        </p:sp>
      </p:grpSp>
      <p:sp>
        <p:nvSpPr>
          <p:cNvPr id="156" name="Rectangle 155"/>
          <p:cNvSpPr>
            <a:spLocks noChangeArrowheads="1"/>
          </p:cNvSpPr>
          <p:nvPr/>
        </p:nvSpPr>
        <p:spPr bwMode="auto">
          <a:xfrm>
            <a:off x="5393858" y="3432999"/>
            <a:ext cx="5870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…(v)</a:t>
            </a:r>
            <a:endParaRPr lang="en-US" altLang="en-US" sz="1400" b="1" baseline="30000" dirty="0" smtClean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57" name="Rectangle 156"/>
          <p:cNvSpPr>
            <a:spLocks noChangeArrowheads="1"/>
          </p:cNvSpPr>
          <p:nvPr/>
        </p:nvSpPr>
        <p:spPr bwMode="auto">
          <a:xfrm>
            <a:off x="871071" y="3713163"/>
            <a:ext cx="3635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158" name="Rectangle 157"/>
          <p:cNvSpPr>
            <a:spLocks noChangeArrowheads="1"/>
          </p:cNvSpPr>
          <p:nvPr/>
        </p:nvSpPr>
        <p:spPr bwMode="auto">
          <a:xfrm>
            <a:off x="3079283" y="3713163"/>
            <a:ext cx="8223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(a + b)</a:t>
            </a:r>
          </a:p>
        </p:txBody>
      </p:sp>
      <p:sp>
        <p:nvSpPr>
          <p:cNvPr id="161" name="Rectangle 160"/>
          <p:cNvSpPr>
            <a:spLocks noChangeArrowheads="1"/>
          </p:cNvSpPr>
          <p:nvPr/>
        </p:nvSpPr>
        <p:spPr bwMode="auto">
          <a:xfrm>
            <a:off x="3774608" y="3713163"/>
            <a:ext cx="3079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163" name="Rectangle 162"/>
          <p:cNvSpPr>
            <a:spLocks noChangeArrowheads="1"/>
          </p:cNvSpPr>
          <p:nvPr/>
        </p:nvSpPr>
        <p:spPr bwMode="auto">
          <a:xfrm>
            <a:off x="4627096" y="3713163"/>
            <a:ext cx="3079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64" name="Rectangle 163"/>
          <p:cNvSpPr>
            <a:spLocks noChangeArrowheads="1"/>
          </p:cNvSpPr>
          <p:nvPr/>
        </p:nvSpPr>
        <p:spPr bwMode="auto">
          <a:xfrm>
            <a:off x="4847758" y="3713163"/>
            <a:ext cx="677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180º</a:t>
            </a:r>
            <a:endParaRPr lang="en-US" altLang="en-US" sz="1600" b="1" baseline="30000" dirty="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66" name="Rectangle 165"/>
          <p:cNvSpPr>
            <a:spLocks noChangeArrowheads="1"/>
          </p:cNvSpPr>
          <p:nvPr/>
        </p:nvSpPr>
        <p:spPr bwMode="auto">
          <a:xfrm>
            <a:off x="3933358" y="3705225"/>
            <a:ext cx="8302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(c + d)</a:t>
            </a:r>
          </a:p>
        </p:txBody>
      </p:sp>
      <p:sp>
        <p:nvSpPr>
          <p:cNvPr id="169" name="Rectangle 168"/>
          <p:cNvSpPr>
            <a:spLocks noChangeArrowheads="1"/>
          </p:cNvSpPr>
          <p:nvPr/>
        </p:nvSpPr>
        <p:spPr bwMode="auto">
          <a:xfrm>
            <a:off x="871071" y="4000500"/>
            <a:ext cx="3635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170" name="Rectangle 169"/>
          <p:cNvSpPr>
            <a:spLocks noChangeArrowheads="1"/>
          </p:cNvSpPr>
          <p:nvPr/>
        </p:nvSpPr>
        <p:spPr bwMode="auto">
          <a:xfrm>
            <a:off x="871071" y="4276725"/>
            <a:ext cx="3635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171" name="Rectangle 170"/>
          <p:cNvSpPr>
            <a:spLocks noChangeArrowheads="1"/>
          </p:cNvSpPr>
          <p:nvPr/>
        </p:nvSpPr>
        <p:spPr bwMode="auto">
          <a:xfrm>
            <a:off x="3095158" y="4276725"/>
            <a:ext cx="8604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(a + d)</a:t>
            </a:r>
          </a:p>
        </p:txBody>
      </p:sp>
      <p:sp>
        <p:nvSpPr>
          <p:cNvPr id="172" name="Rectangle 171"/>
          <p:cNvSpPr>
            <a:spLocks noChangeArrowheads="1"/>
          </p:cNvSpPr>
          <p:nvPr/>
        </p:nvSpPr>
        <p:spPr bwMode="auto">
          <a:xfrm>
            <a:off x="3790483" y="4276725"/>
            <a:ext cx="3079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173" name="Rectangle 172"/>
          <p:cNvSpPr>
            <a:spLocks noChangeArrowheads="1"/>
          </p:cNvSpPr>
          <p:nvPr/>
        </p:nvSpPr>
        <p:spPr bwMode="auto">
          <a:xfrm>
            <a:off x="4627096" y="4266334"/>
            <a:ext cx="3079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74" name="Rectangle 173"/>
          <p:cNvSpPr>
            <a:spLocks noChangeArrowheads="1"/>
          </p:cNvSpPr>
          <p:nvPr/>
        </p:nvSpPr>
        <p:spPr bwMode="auto">
          <a:xfrm>
            <a:off x="4847758" y="4266334"/>
            <a:ext cx="677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180º</a:t>
            </a:r>
            <a:endParaRPr lang="en-US" altLang="en-US" sz="1600" b="1" baseline="3000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75" name="Rectangle 174"/>
          <p:cNvSpPr>
            <a:spLocks noChangeArrowheads="1"/>
          </p:cNvSpPr>
          <p:nvPr/>
        </p:nvSpPr>
        <p:spPr bwMode="auto">
          <a:xfrm>
            <a:off x="3950821" y="4276725"/>
            <a:ext cx="8302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(b + c)</a:t>
            </a:r>
          </a:p>
        </p:txBody>
      </p:sp>
      <p:sp>
        <p:nvSpPr>
          <p:cNvPr id="176" name="Rectangle 175"/>
          <p:cNvSpPr>
            <a:spLocks noChangeArrowheads="1"/>
          </p:cNvSpPr>
          <p:nvPr/>
        </p:nvSpPr>
        <p:spPr bwMode="auto">
          <a:xfrm>
            <a:off x="5479583" y="4266334"/>
            <a:ext cx="10198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[from (v)]</a:t>
            </a:r>
            <a:endParaRPr lang="en-US" altLang="en-US" sz="1400" b="1" baseline="30000" dirty="0" smtClean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77" name="Rectangle 176"/>
          <p:cNvSpPr>
            <a:spLocks noChangeArrowheads="1"/>
          </p:cNvSpPr>
          <p:nvPr/>
        </p:nvSpPr>
        <p:spPr bwMode="auto">
          <a:xfrm>
            <a:off x="1375896" y="1852612"/>
            <a:ext cx="8255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DOR</a:t>
            </a:r>
          </a:p>
        </p:txBody>
      </p:sp>
      <p:sp>
        <p:nvSpPr>
          <p:cNvPr id="178" name="Rectangle 177"/>
          <p:cNvSpPr>
            <a:spLocks noChangeArrowheads="1"/>
          </p:cNvSpPr>
          <p:nvPr/>
        </p:nvSpPr>
        <p:spPr bwMode="auto">
          <a:xfrm>
            <a:off x="2083921" y="1852612"/>
            <a:ext cx="3079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79" name="Rectangle 178"/>
          <p:cNvSpPr>
            <a:spLocks noChangeArrowheads="1"/>
          </p:cNvSpPr>
          <p:nvPr/>
        </p:nvSpPr>
        <p:spPr bwMode="auto">
          <a:xfrm>
            <a:off x="2260133" y="1852612"/>
            <a:ext cx="8016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DOS</a:t>
            </a:r>
          </a:p>
        </p:txBody>
      </p:sp>
      <p:sp>
        <p:nvSpPr>
          <p:cNvPr id="180" name="Rectangle 179"/>
          <p:cNvSpPr>
            <a:spLocks noChangeArrowheads="1"/>
          </p:cNvSpPr>
          <p:nvPr/>
        </p:nvSpPr>
        <p:spPr bwMode="auto">
          <a:xfrm>
            <a:off x="2957046" y="1852612"/>
            <a:ext cx="3079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81" name="Rectangle 180"/>
          <p:cNvSpPr>
            <a:spLocks noChangeArrowheads="1"/>
          </p:cNvSpPr>
          <p:nvPr/>
        </p:nvSpPr>
        <p:spPr bwMode="auto">
          <a:xfrm>
            <a:off x="3198346" y="1852612"/>
            <a:ext cx="4000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d</a:t>
            </a:r>
            <a:r>
              <a:rPr lang="en-US" altLang="en-US" sz="1600" b="1" baseline="30000" smtClean="0">
                <a:solidFill>
                  <a:srgbClr val="000000"/>
                </a:solidFill>
                <a:latin typeface="Bookman Old Style" pitchFamily="18" charset="0"/>
              </a:rPr>
              <a:t>o</a:t>
            </a:r>
          </a:p>
        </p:txBody>
      </p:sp>
      <p:sp>
        <p:nvSpPr>
          <p:cNvPr id="182" name="Rectangle 181"/>
          <p:cNvSpPr>
            <a:spLocks noChangeArrowheads="1"/>
          </p:cNvSpPr>
          <p:nvPr/>
        </p:nvSpPr>
        <p:spPr bwMode="auto">
          <a:xfrm>
            <a:off x="3476158" y="1020762"/>
            <a:ext cx="5437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…(i)</a:t>
            </a:r>
            <a:endParaRPr lang="en-US" altLang="en-US" sz="1400" b="1" baseline="30000" dirty="0" smtClean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83" name="Rectangle 182"/>
          <p:cNvSpPr>
            <a:spLocks noChangeArrowheads="1"/>
          </p:cNvSpPr>
          <p:nvPr/>
        </p:nvSpPr>
        <p:spPr bwMode="auto">
          <a:xfrm>
            <a:off x="3476158" y="1317625"/>
            <a:ext cx="6078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…(ii)</a:t>
            </a:r>
            <a:endParaRPr lang="en-US" altLang="en-US" sz="1400" b="1" baseline="30000" dirty="0" smtClean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84" name="Rectangle 183"/>
          <p:cNvSpPr>
            <a:spLocks noChangeArrowheads="1"/>
          </p:cNvSpPr>
          <p:nvPr/>
        </p:nvSpPr>
        <p:spPr bwMode="auto">
          <a:xfrm>
            <a:off x="3484096" y="1584325"/>
            <a:ext cx="6719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 b="1" smtClean="0">
                <a:solidFill>
                  <a:srgbClr val="FF0000"/>
                </a:solidFill>
                <a:latin typeface="Bookman Old Style" pitchFamily="18" charset="0"/>
              </a:rPr>
              <a:t>…(iii)</a:t>
            </a:r>
            <a:endParaRPr lang="en-US" altLang="en-US" sz="1400" b="1" baseline="30000" smtClean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85" name="Rectangle 184"/>
          <p:cNvSpPr>
            <a:spLocks noChangeArrowheads="1"/>
          </p:cNvSpPr>
          <p:nvPr/>
        </p:nvSpPr>
        <p:spPr bwMode="auto">
          <a:xfrm>
            <a:off x="3484096" y="1852612"/>
            <a:ext cx="6511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…(iv)</a:t>
            </a:r>
            <a:endParaRPr lang="en-US" altLang="en-US" sz="1400" b="1" baseline="30000" dirty="0" smtClean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86" name="Rectangle 185"/>
          <p:cNvSpPr>
            <a:spLocks noChangeArrowheads="1"/>
          </p:cNvSpPr>
          <p:nvPr/>
        </p:nvSpPr>
        <p:spPr bwMode="auto">
          <a:xfrm>
            <a:off x="3015783" y="4552950"/>
            <a:ext cx="812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AOD</a:t>
            </a:r>
          </a:p>
        </p:txBody>
      </p:sp>
      <p:sp>
        <p:nvSpPr>
          <p:cNvPr id="187" name="Rectangle 186"/>
          <p:cNvSpPr>
            <a:spLocks noChangeArrowheads="1"/>
          </p:cNvSpPr>
          <p:nvPr/>
        </p:nvSpPr>
        <p:spPr bwMode="auto">
          <a:xfrm>
            <a:off x="3733333" y="4552950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188" name="Rectangle 187"/>
          <p:cNvSpPr>
            <a:spLocks noChangeArrowheads="1"/>
          </p:cNvSpPr>
          <p:nvPr/>
        </p:nvSpPr>
        <p:spPr bwMode="auto">
          <a:xfrm>
            <a:off x="3900021" y="4552950"/>
            <a:ext cx="8175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BOC</a:t>
            </a:r>
          </a:p>
        </p:txBody>
      </p:sp>
      <p:sp>
        <p:nvSpPr>
          <p:cNvPr id="189" name="Rectangle 188"/>
          <p:cNvSpPr>
            <a:spLocks noChangeArrowheads="1"/>
          </p:cNvSpPr>
          <p:nvPr/>
        </p:nvSpPr>
        <p:spPr bwMode="auto">
          <a:xfrm>
            <a:off x="4627096" y="4552950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90" name="Rectangle 189"/>
          <p:cNvSpPr>
            <a:spLocks noChangeArrowheads="1"/>
          </p:cNvSpPr>
          <p:nvPr/>
        </p:nvSpPr>
        <p:spPr bwMode="auto">
          <a:xfrm>
            <a:off x="4836646" y="4552950"/>
            <a:ext cx="679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180º</a:t>
            </a:r>
            <a:endParaRPr lang="en-US" altLang="en-US" sz="1600" b="1" baseline="30000" dirty="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91" name="Rectangle 190"/>
          <p:cNvSpPr>
            <a:spLocks noChangeArrowheads="1"/>
          </p:cNvSpPr>
          <p:nvPr/>
        </p:nvSpPr>
        <p:spPr bwMode="auto">
          <a:xfrm>
            <a:off x="871071" y="4552950"/>
            <a:ext cx="3635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38045" name="Text Box 29"/>
          <p:cNvSpPr txBox="1">
            <a:spLocks noChangeArrowheads="1"/>
          </p:cNvSpPr>
          <p:nvPr/>
        </p:nvSpPr>
        <p:spPr bwMode="auto">
          <a:xfrm>
            <a:off x="7487771" y="1766173"/>
            <a:ext cx="4476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O</a:t>
            </a:r>
          </a:p>
        </p:txBody>
      </p:sp>
      <p:sp>
        <p:nvSpPr>
          <p:cNvPr id="38046" name="Oval 2"/>
          <p:cNvSpPr>
            <a:spLocks noChangeArrowheads="1"/>
          </p:cNvSpPr>
          <p:nvPr/>
        </p:nvSpPr>
        <p:spPr bwMode="auto">
          <a:xfrm>
            <a:off x="7644933" y="2009061"/>
            <a:ext cx="63500" cy="635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2000" smtClean="0">
              <a:solidFill>
                <a:srgbClr val="FFFFFF"/>
              </a:solidFill>
              <a:latin typeface="Arial Rounded MT Bold" pitchFamily="34" charset="0"/>
            </a:endParaRPr>
          </a:p>
        </p:txBody>
      </p:sp>
      <p:sp>
        <p:nvSpPr>
          <p:cNvPr id="197" name="Rectangle 8"/>
          <p:cNvSpPr>
            <a:spLocks noChangeArrowheads="1"/>
          </p:cNvSpPr>
          <p:nvPr/>
        </p:nvSpPr>
        <p:spPr bwMode="auto">
          <a:xfrm>
            <a:off x="7132583" y="1842810"/>
            <a:ext cx="303357" cy="338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 dirty="0">
                <a:solidFill>
                  <a:srgbClr val="FF0000"/>
                </a:solidFill>
                <a:effectLst>
                  <a:glow rad="127000">
                    <a:srgbClr val="FF0000">
                      <a:alpha val="20000"/>
                    </a:srgbClr>
                  </a:glow>
                </a:effectLst>
                <a:latin typeface="Bookman Old Style" pitchFamily="18" charset="0"/>
              </a:rPr>
              <a:t>a</a:t>
            </a:r>
          </a:p>
        </p:txBody>
      </p:sp>
      <p:sp>
        <p:nvSpPr>
          <p:cNvPr id="198" name="Rectangle 11"/>
          <p:cNvSpPr>
            <a:spLocks noChangeArrowheads="1"/>
          </p:cNvSpPr>
          <p:nvPr/>
        </p:nvSpPr>
        <p:spPr bwMode="auto">
          <a:xfrm>
            <a:off x="7159590" y="2164062"/>
            <a:ext cx="311374" cy="338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 dirty="0">
                <a:solidFill>
                  <a:srgbClr val="FF0000"/>
                </a:solidFill>
                <a:effectLst>
                  <a:glow rad="127000">
                    <a:srgbClr val="FF0000">
                      <a:alpha val="20000"/>
                    </a:srgbClr>
                  </a:glow>
                </a:effectLst>
                <a:latin typeface="Bookman Old Style" pitchFamily="18" charset="0"/>
              </a:rPr>
              <a:t>b</a:t>
            </a:r>
          </a:p>
        </p:txBody>
      </p:sp>
      <p:sp>
        <p:nvSpPr>
          <p:cNvPr id="200" name="Rectangle 8"/>
          <p:cNvSpPr>
            <a:spLocks noChangeArrowheads="1"/>
          </p:cNvSpPr>
          <p:nvPr/>
        </p:nvSpPr>
        <p:spPr bwMode="auto">
          <a:xfrm>
            <a:off x="7422923" y="2258835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 dirty="0">
                <a:solidFill>
                  <a:srgbClr val="FF0000"/>
                </a:solidFill>
                <a:effectLst>
                  <a:glow rad="127000">
                    <a:srgbClr val="FF0000">
                      <a:alpha val="20000"/>
                    </a:srgbClr>
                  </a:glow>
                </a:effectLst>
                <a:latin typeface="Bookman Old Style" pitchFamily="18" charset="0"/>
              </a:rPr>
              <a:t>b</a:t>
            </a:r>
          </a:p>
        </p:txBody>
      </p:sp>
      <p:sp>
        <p:nvSpPr>
          <p:cNvPr id="201" name="Rectangle 11"/>
          <p:cNvSpPr>
            <a:spLocks noChangeArrowheads="1"/>
          </p:cNvSpPr>
          <p:nvPr/>
        </p:nvSpPr>
        <p:spPr bwMode="auto">
          <a:xfrm>
            <a:off x="7697081" y="2238288"/>
            <a:ext cx="311374" cy="338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 dirty="0">
                <a:solidFill>
                  <a:srgbClr val="FF0000"/>
                </a:solidFill>
                <a:effectLst>
                  <a:glow rad="127000">
                    <a:srgbClr val="FF0000">
                      <a:alpha val="20000"/>
                    </a:srgbClr>
                  </a:glow>
                </a:effectLst>
                <a:latin typeface="Bookman Old Style" pitchFamily="18" charset="0"/>
              </a:rPr>
              <a:t>c</a:t>
            </a:r>
          </a:p>
        </p:txBody>
      </p:sp>
      <p:sp>
        <p:nvSpPr>
          <p:cNvPr id="205" name="Rectangle 8"/>
          <p:cNvSpPr>
            <a:spLocks noChangeArrowheads="1"/>
          </p:cNvSpPr>
          <p:nvPr/>
        </p:nvSpPr>
        <p:spPr bwMode="auto">
          <a:xfrm>
            <a:off x="7914088" y="2029103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 dirty="0">
                <a:solidFill>
                  <a:srgbClr val="FF0000"/>
                </a:solidFill>
                <a:effectLst>
                  <a:glow rad="127000">
                    <a:srgbClr val="FF0000">
                      <a:alpha val="20000"/>
                    </a:srgbClr>
                  </a:glow>
                </a:effectLst>
                <a:latin typeface="Bookman Old Style" pitchFamily="18" charset="0"/>
              </a:rPr>
              <a:t>c</a:t>
            </a:r>
          </a:p>
        </p:txBody>
      </p:sp>
      <p:sp>
        <p:nvSpPr>
          <p:cNvPr id="206" name="Rectangle 11"/>
          <p:cNvSpPr>
            <a:spLocks noChangeArrowheads="1"/>
          </p:cNvSpPr>
          <p:nvPr/>
        </p:nvSpPr>
        <p:spPr bwMode="auto">
          <a:xfrm>
            <a:off x="7854010" y="1698789"/>
            <a:ext cx="3161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 dirty="0">
                <a:solidFill>
                  <a:srgbClr val="FF0000"/>
                </a:solidFill>
                <a:effectLst>
                  <a:glow rad="127000">
                    <a:srgbClr val="FF0000">
                      <a:alpha val="20000"/>
                    </a:srgbClr>
                  </a:glow>
                </a:effectLst>
                <a:latin typeface="Bookman Old Style" pitchFamily="18" charset="0"/>
              </a:rPr>
              <a:t>d</a:t>
            </a:r>
          </a:p>
        </p:txBody>
      </p:sp>
      <p:sp>
        <p:nvSpPr>
          <p:cNvPr id="210" name="Rectangle 8"/>
          <p:cNvSpPr>
            <a:spLocks noChangeArrowheads="1"/>
          </p:cNvSpPr>
          <p:nvPr/>
        </p:nvSpPr>
        <p:spPr bwMode="auto">
          <a:xfrm>
            <a:off x="7237285" y="1562980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 dirty="0">
                <a:solidFill>
                  <a:srgbClr val="FF0000"/>
                </a:solidFill>
                <a:effectLst>
                  <a:glow rad="127000">
                    <a:srgbClr val="FF0000">
                      <a:alpha val="20000"/>
                    </a:srgbClr>
                  </a:glow>
                </a:effectLst>
                <a:latin typeface="Bookman Old Style" pitchFamily="18" charset="0"/>
              </a:rPr>
              <a:t>a</a:t>
            </a:r>
          </a:p>
        </p:txBody>
      </p:sp>
      <p:sp>
        <p:nvSpPr>
          <p:cNvPr id="211" name="Rectangle 11"/>
          <p:cNvSpPr>
            <a:spLocks noChangeArrowheads="1"/>
          </p:cNvSpPr>
          <p:nvPr/>
        </p:nvSpPr>
        <p:spPr bwMode="auto">
          <a:xfrm>
            <a:off x="7547882" y="1483023"/>
            <a:ext cx="3161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 dirty="0">
                <a:solidFill>
                  <a:srgbClr val="FF0000"/>
                </a:solidFill>
                <a:effectLst>
                  <a:glow rad="127000">
                    <a:srgbClr val="FF0000">
                      <a:alpha val="20000"/>
                    </a:srgbClr>
                  </a:glow>
                </a:effectLst>
                <a:latin typeface="Bookman Old Style" pitchFamily="18" charset="0"/>
              </a:rPr>
              <a:t>d</a:t>
            </a:r>
          </a:p>
        </p:txBody>
      </p:sp>
      <p:sp>
        <p:nvSpPr>
          <p:cNvPr id="214" name="Rectangle 8"/>
          <p:cNvSpPr>
            <a:spLocks noChangeArrowheads="1"/>
          </p:cNvSpPr>
          <p:nvPr/>
        </p:nvSpPr>
        <p:spPr bwMode="auto">
          <a:xfrm>
            <a:off x="7134488" y="1842816"/>
            <a:ext cx="303357" cy="338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 dirty="0">
                <a:solidFill>
                  <a:srgbClr val="0033CC"/>
                </a:solidFill>
                <a:effectLst>
                  <a:glow rad="101600">
                    <a:srgbClr val="333399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</a:rPr>
              <a:t>a</a:t>
            </a:r>
          </a:p>
        </p:txBody>
      </p:sp>
      <p:sp>
        <p:nvSpPr>
          <p:cNvPr id="215" name="Rectangle 11"/>
          <p:cNvSpPr>
            <a:spLocks noChangeArrowheads="1"/>
          </p:cNvSpPr>
          <p:nvPr/>
        </p:nvSpPr>
        <p:spPr bwMode="auto">
          <a:xfrm>
            <a:off x="7159590" y="2164062"/>
            <a:ext cx="311374" cy="338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 dirty="0">
                <a:solidFill>
                  <a:srgbClr val="0033CC"/>
                </a:solidFill>
                <a:effectLst>
                  <a:glow rad="101600">
                    <a:srgbClr val="333399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</a:rPr>
              <a:t>b</a:t>
            </a:r>
          </a:p>
        </p:txBody>
      </p:sp>
      <p:grpSp>
        <p:nvGrpSpPr>
          <p:cNvPr id="217" name="Group 216"/>
          <p:cNvGrpSpPr/>
          <p:nvPr/>
        </p:nvGrpSpPr>
        <p:grpSpPr>
          <a:xfrm>
            <a:off x="6723623" y="1602493"/>
            <a:ext cx="955178" cy="1225145"/>
            <a:chOff x="6345498" y="1727074"/>
            <a:chExt cx="955178" cy="1225145"/>
          </a:xfrm>
          <a:effectLst>
            <a:glow rad="127000">
              <a:srgbClr val="66FF33">
                <a:alpha val="19000"/>
              </a:srgbClr>
            </a:glow>
          </a:effectLst>
        </p:grpSpPr>
        <p:sp>
          <p:nvSpPr>
            <p:cNvPr id="218" name="Line 21"/>
            <p:cNvSpPr>
              <a:spLocks noChangeShapeType="1"/>
            </p:cNvSpPr>
            <p:nvPr/>
          </p:nvSpPr>
          <p:spPr bwMode="auto">
            <a:xfrm flipH="1" flipV="1">
              <a:off x="6345498" y="1727074"/>
              <a:ext cx="955178" cy="455921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219" name="Line 22"/>
            <p:cNvSpPr>
              <a:spLocks noChangeShapeType="1"/>
            </p:cNvSpPr>
            <p:nvPr/>
          </p:nvSpPr>
          <p:spPr bwMode="auto">
            <a:xfrm flipH="1">
              <a:off x="6726032" y="2189622"/>
              <a:ext cx="559858" cy="762597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</p:grpSp>
      <p:sp>
        <p:nvSpPr>
          <p:cNvPr id="221" name="Rectangle 8"/>
          <p:cNvSpPr>
            <a:spLocks noChangeArrowheads="1"/>
          </p:cNvSpPr>
          <p:nvPr/>
        </p:nvSpPr>
        <p:spPr bwMode="auto">
          <a:xfrm>
            <a:off x="7914088" y="2029103"/>
            <a:ext cx="303357" cy="338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 dirty="0">
                <a:solidFill>
                  <a:srgbClr val="0033CC"/>
                </a:solidFill>
                <a:effectLst>
                  <a:glow rad="101600">
                    <a:srgbClr val="333399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</a:rPr>
              <a:t>c</a:t>
            </a:r>
          </a:p>
        </p:txBody>
      </p:sp>
      <p:sp>
        <p:nvSpPr>
          <p:cNvPr id="222" name="Rectangle 11"/>
          <p:cNvSpPr>
            <a:spLocks noChangeArrowheads="1"/>
          </p:cNvSpPr>
          <p:nvPr/>
        </p:nvSpPr>
        <p:spPr bwMode="auto">
          <a:xfrm>
            <a:off x="7855585" y="1699796"/>
            <a:ext cx="3161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 dirty="0">
                <a:solidFill>
                  <a:srgbClr val="0033CC"/>
                </a:solidFill>
                <a:effectLst>
                  <a:glow rad="101600">
                    <a:srgbClr val="333399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</a:rPr>
              <a:t>d</a:t>
            </a:r>
          </a:p>
        </p:txBody>
      </p:sp>
      <p:grpSp>
        <p:nvGrpSpPr>
          <p:cNvPr id="223" name="Group 222"/>
          <p:cNvGrpSpPr/>
          <p:nvPr/>
        </p:nvGrpSpPr>
        <p:grpSpPr>
          <a:xfrm flipH="1">
            <a:off x="7688485" y="905747"/>
            <a:ext cx="778199" cy="1904068"/>
            <a:chOff x="6553606" y="1032287"/>
            <a:chExt cx="778199" cy="1904068"/>
          </a:xfrm>
          <a:effectLst>
            <a:glow rad="127000">
              <a:srgbClr val="FF00FF">
                <a:alpha val="13000"/>
              </a:srgbClr>
            </a:glow>
          </a:effectLst>
        </p:grpSpPr>
        <p:sp>
          <p:nvSpPr>
            <p:cNvPr id="224" name="Line 21"/>
            <p:cNvSpPr>
              <a:spLocks noChangeShapeType="1"/>
            </p:cNvSpPr>
            <p:nvPr/>
          </p:nvSpPr>
          <p:spPr bwMode="auto">
            <a:xfrm flipH="1" flipV="1">
              <a:off x="6553606" y="1032287"/>
              <a:ext cx="775589" cy="1155817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225" name="Line 22"/>
            <p:cNvSpPr>
              <a:spLocks noChangeShapeType="1"/>
            </p:cNvSpPr>
            <p:nvPr/>
          </p:nvSpPr>
          <p:spPr bwMode="auto">
            <a:xfrm flipH="1">
              <a:off x="6591226" y="2178767"/>
              <a:ext cx="740579" cy="757588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</p:grpSp>
      <p:sp>
        <p:nvSpPr>
          <p:cNvPr id="229" name="Rectangle 8"/>
          <p:cNvSpPr>
            <a:spLocks noChangeArrowheads="1"/>
          </p:cNvSpPr>
          <p:nvPr/>
        </p:nvSpPr>
        <p:spPr bwMode="auto">
          <a:xfrm>
            <a:off x="7237285" y="1562980"/>
            <a:ext cx="303357" cy="338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 dirty="0">
                <a:solidFill>
                  <a:srgbClr val="0033CC"/>
                </a:solidFill>
                <a:effectLst>
                  <a:glow rad="101600">
                    <a:srgbClr val="333399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</a:rPr>
              <a:t>a</a:t>
            </a:r>
          </a:p>
        </p:txBody>
      </p:sp>
      <p:sp>
        <p:nvSpPr>
          <p:cNvPr id="230" name="Rectangle 11"/>
          <p:cNvSpPr>
            <a:spLocks noChangeArrowheads="1"/>
          </p:cNvSpPr>
          <p:nvPr/>
        </p:nvSpPr>
        <p:spPr bwMode="auto">
          <a:xfrm>
            <a:off x="7550367" y="1483023"/>
            <a:ext cx="3161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 dirty="0">
                <a:solidFill>
                  <a:srgbClr val="0033CC"/>
                </a:solidFill>
                <a:effectLst>
                  <a:glow rad="101600">
                    <a:srgbClr val="333399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</a:rPr>
              <a:t>d</a:t>
            </a:r>
          </a:p>
        </p:txBody>
      </p:sp>
      <p:grpSp>
        <p:nvGrpSpPr>
          <p:cNvPr id="231" name="Group 230"/>
          <p:cNvGrpSpPr>
            <a:grpSpLocks/>
          </p:cNvGrpSpPr>
          <p:nvPr/>
        </p:nvGrpSpPr>
        <p:grpSpPr bwMode="auto">
          <a:xfrm>
            <a:off x="7103510" y="2040816"/>
            <a:ext cx="1325554" cy="786823"/>
            <a:chOff x="6715753" y="2171685"/>
            <a:chExt cx="1339040" cy="802067"/>
          </a:xfrm>
        </p:grpSpPr>
        <p:sp>
          <p:nvSpPr>
            <p:cNvPr id="232" name="Line 21"/>
            <p:cNvSpPr>
              <a:spLocks noChangeShapeType="1"/>
            </p:cNvSpPr>
            <p:nvPr/>
          </p:nvSpPr>
          <p:spPr bwMode="auto">
            <a:xfrm flipH="1">
              <a:off x="6715753" y="2171685"/>
              <a:ext cx="590116" cy="80206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>
              <a:glow rad="101600">
                <a:srgbClr val="FF0000">
                  <a:alpha val="17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233" name="Line 21"/>
            <p:cNvSpPr>
              <a:spLocks noChangeShapeType="1"/>
            </p:cNvSpPr>
            <p:nvPr/>
          </p:nvSpPr>
          <p:spPr bwMode="auto">
            <a:xfrm>
              <a:off x="7299683" y="2183805"/>
              <a:ext cx="755110" cy="7717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>
              <a:glow rad="101600">
                <a:srgbClr val="FF0000">
                  <a:alpha val="17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</p:grpSp>
      <p:sp>
        <p:nvSpPr>
          <p:cNvPr id="237" name="Rectangle 8"/>
          <p:cNvSpPr>
            <a:spLocks noChangeArrowheads="1"/>
          </p:cNvSpPr>
          <p:nvPr/>
        </p:nvSpPr>
        <p:spPr bwMode="auto">
          <a:xfrm>
            <a:off x="7422923" y="2258835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 dirty="0">
                <a:solidFill>
                  <a:srgbClr val="0033CC"/>
                </a:solidFill>
                <a:effectLst>
                  <a:glow rad="101600">
                    <a:srgbClr val="333399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</a:rPr>
              <a:t>b</a:t>
            </a:r>
          </a:p>
        </p:txBody>
      </p:sp>
      <p:sp>
        <p:nvSpPr>
          <p:cNvPr id="238" name="Rectangle 11"/>
          <p:cNvSpPr>
            <a:spLocks noChangeArrowheads="1"/>
          </p:cNvSpPr>
          <p:nvPr/>
        </p:nvSpPr>
        <p:spPr bwMode="auto">
          <a:xfrm>
            <a:off x="7697081" y="2238288"/>
            <a:ext cx="3032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 dirty="0">
                <a:solidFill>
                  <a:srgbClr val="0033CC"/>
                </a:solidFill>
                <a:effectLst>
                  <a:glow rad="101600">
                    <a:srgbClr val="333399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</a:rPr>
              <a:t>c</a:t>
            </a:r>
          </a:p>
        </p:txBody>
      </p:sp>
      <p:grpSp>
        <p:nvGrpSpPr>
          <p:cNvPr id="239" name="Group 238"/>
          <p:cNvGrpSpPr/>
          <p:nvPr/>
        </p:nvGrpSpPr>
        <p:grpSpPr>
          <a:xfrm>
            <a:off x="6723623" y="905748"/>
            <a:ext cx="1743061" cy="1154922"/>
            <a:chOff x="6352625" y="1032973"/>
            <a:chExt cx="1743061" cy="1154922"/>
          </a:xfrm>
          <a:effectLst>
            <a:glow rad="101600">
              <a:srgbClr val="FF00FF">
                <a:alpha val="17000"/>
              </a:srgbClr>
            </a:glow>
          </a:effectLst>
        </p:grpSpPr>
        <p:sp>
          <p:nvSpPr>
            <p:cNvPr id="240" name="Line 21"/>
            <p:cNvSpPr>
              <a:spLocks noChangeShapeType="1"/>
            </p:cNvSpPr>
            <p:nvPr/>
          </p:nvSpPr>
          <p:spPr bwMode="auto">
            <a:xfrm flipH="1" flipV="1">
              <a:off x="6352625" y="1729719"/>
              <a:ext cx="955482" cy="452295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241" name="Line 21"/>
            <p:cNvSpPr>
              <a:spLocks noChangeShapeType="1"/>
            </p:cNvSpPr>
            <p:nvPr/>
          </p:nvSpPr>
          <p:spPr bwMode="auto">
            <a:xfrm flipV="1">
              <a:off x="7317635" y="1032973"/>
              <a:ext cx="778051" cy="115492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</p:grpSp>
      <p:sp>
        <p:nvSpPr>
          <p:cNvPr id="243" name="TextBox 242"/>
          <p:cNvSpPr txBox="1"/>
          <p:nvPr/>
        </p:nvSpPr>
        <p:spPr>
          <a:xfrm flipH="1">
            <a:off x="2684262" y="2632710"/>
            <a:ext cx="2282997" cy="593773"/>
          </a:xfrm>
          <a:prstGeom prst="wedgeRectCallout">
            <a:avLst>
              <a:gd name="adj1" fmla="val -50660"/>
              <a:gd name="adj2" fmla="val 116338"/>
            </a:avLst>
          </a:prstGeom>
          <a:solidFill>
            <a:srgbClr val="8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FFFFF"/>
                </a:solidFill>
                <a:latin typeface="Bookman Old Style" pitchFamily="18" charset="0"/>
              </a:rPr>
              <a:t>It  can also be written as </a:t>
            </a:r>
            <a:endParaRPr lang="en-IN" sz="1200" b="1" baseline="30000" dirty="0">
              <a:solidFill>
                <a:srgbClr val="FFFFFF"/>
              </a:solidFill>
              <a:latin typeface="Bookman Old Style" pitchFamily="18" charset="0"/>
            </a:endParaRPr>
          </a:p>
        </p:txBody>
      </p:sp>
      <p:sp>
        <p:nvSpPr>
          <p:cNvPr id="244" name="TextBox 243"/>
          <p:cNvSpPr txBox="1"/>
          <p:nvPr/>
        </p:nvSpPr>
        <p:spPr>
          <a:xfrm flipH="1">
            <a:off x="2830723" y="2864659"/>
            <a:ext cx="1960794" cy="307777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FFFF00"/>
                </a:solidFill>
                <a:latin typeface="Bookman Old Style" pitchFamily="18" charset="0"/>
              </a:rPr>
              <a:t>a + d + b + c = 180º</a:t>
            </a:r>
            <a:endParaRPr lang="en-IN" sz="1400" b="1" baseline="30000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203" name="Rounded Rectangle 202"/>
          <p:cNvSpPr/>
          <p:nvPr/>
        </p:nvSpPr>
        <p:spPr bwMode="auto">
          <a:xfrm>
            <a:off x="3494210" y="434325"/>
            <a:ext cx="3282654" cy="545931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536505" y="133350"/>
            <a:ext cx="1130300" cy="830262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lang="en-US" altLang="en-US" sz="4800" dirty="0" smtClean="0">
                <a:solidFill>
                  <a:srgbClr val="FF0000"/>
                </a:solidFill>
                <a:latin typeface="Arial Rounded MT Bold" pitchFamily="34" charset="0"/>
              </a:rPr>
              <a:t>   </a:t>
            </a:r>
          </a:p>
        </p:txBody>
      </p:sp>
      <p:sp>
        <p:nvSpPr>
          <p:cNvPr id="254" name="TextBox 253"/>
          <p:cNvSpPr txBox="1">
            <a:spLocks noChangeArrowheads="1"/>
          </p:cNvSpPr>
          <p:nvPr/>
        </p:nvSpPr>
        <p:spPr bwMode="auto">
          <a:xfrm>
            <a:off x="6557143" y="439737"/>
            <a:ext cx="1130300" cy="83185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lang="en-US" altLang="en-US" sz="4800" dirty="0" smtClean="0">
                <a:solidFill>
                  <a:srgbClr val="FF0000"/>
                </a:solidFill>
                <a:latin typeface="Arial Rounded MT Bold" pitchFamily="34" charset="0"/>
              </a:rPr>
              <a:t>   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4376876" y="711595"/>
            <a:ext cx="2368965" cy="259327"/>
          </a:xfrm>
          <a:prstGeom prst="roundRect">
            <a:avLst/>
          </a:prstGeom>
          <a:solidFill>
            <a:srgbClr val="66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srgbClr val="FFFFFF"/>
              </a:solidFill>
              <a:latin typeface="Arial Rounded MT Bold" pitchFamily="34" charset="0"/>
            </a:endParaRPr>
          </a:p>
        </p:txBody>
      </p:sp>
      <p:sp>
        <p:nvSpPr>
          <p:cNvPr id="38079" name="Rectangle 136"/>
          <p:cNvSpPr>
            <a:spLocks noChangeArrowheads="1"/>
          </p:cNvSpPr>
          <p:nvPr/>
        </p:nvSpPr>
        <p:spPr bwMode="auto">
          <a:xfrm>
            <a:off x="450383" y="900767"/>
            <a:ext cx="5889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Sol:</a:t>
            </a:r>
            <a:endParaRPr lang="en-IN" altLang="en-US" sz="1600" b="1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4" name="Freeform 3"/>
          <p:cNvSpPr/>
          <p:nvPr/>
        </p:nvSpPr>
        <p:spPr bwMode="auto">
          <a:xfrm rot="21540000">
            <a:off x="7272219" y="1359886"/>
            <a:ext cx="160254" cy="115382"/>
          </a:xfrm>
          <a:custGeom>
            <a:avLst/>
            <a:gdLst>
              <a:gd name="connsiteX0" fmla="*/ 0 w 178594"/>
              <a:gd name="connsiteY0" fmla="*/ 0 h 128587"/>
              <a:gd name="connsiteX1" fmla="*/ 54769 w 178594"/>
              <a:gd name="connsiteY1" fmla="*/ 128587 h 128587"/>
              <a:gd name="connsiteX2" fmla="*/ 178594 w 178594"/>
              <a:gd name="connsiteY2" fmla="*/ 88106 h 128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594" h="128587">
                <a:moveTo>
                  <a:pt x="0" y="0"/>
                </a:moveTo>
                <a:lnTo>
                  <a:pt x="54769" y="128587"/>
                </a:lnTo>
                <a:lnTo>
                  <a:pt x="178594" y="88106"/>
                </a:ln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prstClr val="white"/>
              </a:solidFill>
              <a:latin typeface="Arial Rounded MT Bold" pitchFamily="34" charset="0"/>
            </a:endParaRPr>
          </a:p>
        </p:txBody>
      </p:sp>
      <p:sp>
        <p:nvSpPr>
          <p:cNvPr id="213" name="Freeform 212"/>
          <p:cNvSpPr/>
          <p:nvPr/>
        </p:nvSpPr>
        <p:spPr bwMode="auto">
          <a:xfrm rot="10800000">
            <a:off x="6892136" y="2153514"/>
            <a:ext cx="160254" cy="115382"/>
          </a:xfrm>
          <a:custGeom>
            <a:avLst/>
            <a:gdLst>
              <a:gd name="connsiteX0" fmla="*/ 0 w 178594"/>
              <a:gd name="connsiteY0" fmla="*/ 0 h 128587"/>
              <a:gd name="connsiteX1" fmla="*/ 54769 w 178594"/>
              <a:gd name="connsiteY1" fmla="*/ 128587 h 128587"/>
              <a:gd name="connsiteX2" fmla="*/ 178594 w 178594"/>
              <a:gd name="connsiteY2" fmla="*/ 88106 h 128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594" h="128587">
                <a:moveTo>
                  <a:pt x="0" y="0"/>
                </a:moveTo>
                <a:lnTo>
                  <a:pt x="54769" y="128587"/>
                </a:lnTo>
                <a:lnTo>
                  <a:pt x="178594" y="88106"/>
                </a:ln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prstClr val="white"/>
              </a:solidFill>
              <a:latin typeface="Arial Rounded MT Bold" pitchFamily="34" charset="0"/>
            </a:endParaRPr>
          </a:p>
        </p:txBody>
      </p:sp>
      <p:grpSp>
        <p:nvGrpSpPr>
          <p:cNvPr id="38088" name="Group 203"/>
          <p:cNvGrpSpPr>
            <a:grpSpLocks/>
          </p:cNvGrpSpPr>
          <p:nvPr/>
        </p:nvGrpSpPr>
        <p:grpSpPr bwMode="auto">
          <a:xfrm>
            <a:off x="3451993" y="407987"/>
            <a:ext cx="3348037" cy="596900"/>
            <a:chOff x="775404" y="1820863"/>
            <a:chExt cx="3348284" cy="596702"/>
          </a:xfrm>
        </p:grpSpPr>
        <p:sp>
          <p:nvSpPr>
            <p:cNvPr id="38089" name="Rectangle 207"/>
            <p:cNvSpPr>
              <a:spLocks noChangeArrowheads="1"/>
            </p:cNvSpPr>
            <p:nvPr/>
          </p:nvSpPr>
          <p:spPr bwMode="auto">
            <a:xfrm>
              <a:off x="775404" y="1820863"/>
              <a:ext cx="97928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b="1" dirty="0" smtClean="0">
                  <a:solidFill>
                    <a:srgbClr val="000000"/>
                  </a:solidFill>
                  <a:latin typeface="Bookman Old Style" pitchFamily="18" charset="0"/>
                </a:rPr>
                <a:t>To prove : </a:t>
              </a:r>
            </a:p>
          </p:txBody>
        </p:sp>
        <p:sp>
          <p:nvSpPr>
            <p:cNvPr id="38090" name="Rectangle 208"/>
            <p:cNvSpPr>
              <a:spLocks noChangeArrowheads="1"/>
            </p:cNvSpPr>
            <p:nvPr/>
          </p:nvSpPr>
          <p:spPr bwMode="auto">
            <a:xfrm>
              <a:off x="1722438" y="1820863"/>
              <a:ext cx="36420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b="1" dirty="0" smtClean="0">
                  <a:solidFill>
                    <a:srgbClr val="000000"/>
                  </a:solidFill>
                  <a:latin typeface="Bookman Old Style" pitchFamily="18" charset="0"/>
                </a:rPr>
                <a:t>(i)</a:t>
              </a:r>
            </a:p>
          </p:txBody>
        </p:sp>
        <p:sp>
          <p:nvSpPr>
            <p:cNvPr id="38091" name="Rectangle 211"/>
            <p:cNvSpPr>
              <a:spLocks noChangeArrowheads="1"/>
            </p:cNvSpPr>
            <p:nvPr/>
          </p:nvSpPr>
          <p:spPr bwMode="auto">
            <a:xfrm>
              <a:off x="1922987" y="1820863"/>
              <a:ext cx="72648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b="1" dirty="0" smtClean="0">
                  <a:solidFill>
                    <a:srgbClr val="000000"/>
                  </a:solidFill>
                  <a:latin typeface="Symbol" pitchFamily="18" charset="2"/>
                </a:rPr>
                <a:t>Ð</a:t>
              </a:r>
              <a:r>
                <a:rPr lang="en-US" altLang="en-US" sz="1400" b="1" dirty="0" smtClean="0">
                  <a:solidFill>
                    <a:srgbClr val="000000"/>
                  </a:solidFill>
                  <a:latin typeface="Bookman Old Style" pitchFamily="18" charset="0"/>
                </a:rPr>
                <a:t>AOB</a:t>
              </a:r>
            </a:p>
          </p:txBody>
        </p:sp>
        <p:sp>
          <p:nvSpPr>
            <p:cNvPr id="38092" name="Rectangle 212"/>
            <p:cNvSpPr>
              <a:spLocks noChangeArrowheads="1"/>
            </p:cNvSpPr>
            <p:nvPr/>
          </p:nvSpPr>
          <p:spPr bwMode="auto">
            <a:xfrm>
              <a:off x="2546871" y="1820863"/>
              <a:ext cx="29206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b="1" smtClean="0">
                  <a:solidFill>
                    <a:srgbClr val="000000"/>
                  </a:solidFill>
                  <a:latin typeface="Bookman Old Style" pitchFamily="18" charset="0"/>
                </a:rPr>
                <a:t>+</a:t>
              </a:r>
            </a:p>
          </p:txBody>
        </p:sp>
        <p:sp>
          <p:nvSpPr>
            <p:cNvPr id="38093" name="Rectangle 226"/>
            <p:cNvSpPr>
              <a:spLocks noChangeArrowheads="1"/>
            </p:cNvSpPr>
            <p:nvPr/>
          </p:nvSpPr>
          <p:spPr bwMode="auto">
            <a:xfrm>
              <a:off x="2683393" y="1820863"/>
              <a:ext cx="73930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b="1" smtClean="0">
                  <a:solidFill>
                    <a:srgbClr val="000000"/>
                  </a:solidFill>
                  <a:latin typeface="Symbol" pitchFamily="18" charset="2"/>
                </a:rPr>
                <a:t>Ð</a:t>
              </a:r>
              <a:r>
                <a:rPr lang="en-US" altLang="en-US" sz="1400" b="1" smtClean="0">
                  <a:solidFill>
                    <a:srgbClr val="000000"/>
                  </a:solidFill>
                  <a:latin typeface="Bookman Old Style" pitchFamily="18" charset="0"/>
                </a:rPr>
                <a:t>COD</a:t>
              </a:r>
            </a:p>
          </p:txBody>
        </p:sp>
        <p:sp>
          <p:nvSpPr>
            <p:cNvPr id="38094" name="Rectangle 227"/>
            <p:cNvSpPr>
              <a:spLocks noChangeArrowheads="1"/>
            </p:cNvSpPr>
            <p:nvPr/>
          </p:nvSpPr>
          <p:spPr bwMode="auto">
            <a:xfrm>
              <a:off x="3337970" y="1820863"/>
              <a:ext cx="29206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b="1" smtClean="0">
                  <a:solidFill>
                    <a:srgbClr val="000000"/>
                  </a:solidFill>
                  <a:latin typeface="Bookman Old Style" pitchFamily="18" charset="0"/>
                </a:rPr>
                <a:t>=</a:t>
              </a:r>
            </a:p>
          </p:txBody>
        </p:sp>
        <p:sp>
          <p:nvSpPr>
            <p:cNvPr id="38095" name="Rectangle 234"/>
            <p:cNvSpPr>
              <a:spLocks noChangeArrowheads="1"/>
            </p:cNvSpPr>
            <p:nvPr/>
          </p:nvSpPr>
          <p:spPr bwMode="auto">
            <a:xfrm>
              <a:off x="3494600" y="1820863"/>
              <a:ext cx="61427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b="1" smtClean="0">
                  <a:solidFill>
                    <a:srgbClr val="000000"/>
                  </a:solidFill>
                  <a:latin typeface="Bookman Old Style" pitchFamily="18" charset="0"/>
                </a:rPr>
                <a:t>180</a:t>
              </a:r>
              <a:r>
                <a:rPr lang="en-US" altLang="en-US" sz="1400" b="1" baseline="30000" smtClean="0">
                  <a:solidFill>
                    <a:srgbClr val="000000"/>
                  </a:solidFill>
                  <a:latin typeface="Bookman Old Style" pitchFamily="18" charset="0"/>
                </a:rPr>
                <a:t>o</a:t>
              </a:r>
            </a:p>
          </p:txBody>
        </p:sp>
        <p:sp>
          <p:nvSpPr>
            <p:cNvPr id="38096" name="Rectangle 235"/>
            <p:cNvSpPr>
              <a:spLocks noChangeArrowheads="1"/>
            </p:cNvSpPr>
            <p:nvPr/>
          </p:nvSpPr>
          <p:spPr bwMode="auto">
            <a:xfrm>
              <a:off x="1637238" y="2109788"/>
              <a:ext cx="42832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b="1" dirty="0" smtClean="0">
                  <a:solidFill>
                    <a:srgbClr val="000000"/>
                  </a:solidFill>
                  <a:latin typeface="Bookman Old Style" pitchFamily="18" charset="0"/>
                </a:rPr>
                <a:t>(ii)</a:t>
              </a:r>
            </a:p>
          </p:txBody>
        </p:sp>
        <p:sp>
          <p:nvSpPr>
            <p:cNvPr id="38097" name="Rectangle 246"/>
            <p:cNvSpPr>
              <a:spLocks noChangeArrowheads="1"/>
            </p:cNvSpPr>
            <p:nvPr/>
          </p:nvSpPr>
          <p:spPr bwMode="auto">
            <a:xfrm>
              <a:off x="1922987" y="2109788"/>
              <a:ext cx="73609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b="1" dirty="0" smtClean="0">
                  <a:solidFill>
                    <a:srgbClr val="000000"/>
                  </a:solidFill>
                  <a:latin typeface="Symbol" pitchFamily="18" charset="2"/>
                </a:rPr>
                <a:t>Ð</a:t>
              </a:r>
              <a:r>
                <a:rPr lang="en-US" altLang="en-US" sz="1400" b="1" dirty="0" smtClean="0">
                  <a:solidFill>
                    <a:srgbClr val="000000"/>
                  </a:solidFill>
                  <a:latin typeface="Bookman Old Style" pitchFamily="18" charset="0"/>
                </a:rPr>
                <a:t>AOD</a:t>
              </a:r>
            </a:p>
          </p:txBody>
        </p:sp>
        <p:sp>
          <p:nvSpPr>
            <p:cNvPr id="38098" name="Rectangle 249"/>
            <p:cNvSpPr>
              <a:spLocks noChangeArrowheads="1"/>
            </p:cNvSpPr>
            <p:nvPr/>
          </p:nvSpPr>
          <p:spPr bwMode="auto">
            <a:xfrm>
              <a:off x="2563275" y="2109788"/>
              <a:ext cx="29206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b="1" smtClean="0">
                  <a:solidFill>
                    <a:srgbClr val="000000"/>
                  </a:solidFill>
                  <a:latin typeface="Bookman Old Style" pitchFamily="18" charset="0"/>
                </a:rPr>
                <a:t>+</a:t>
              </a:r>
            </a:p>
          </p:txBody>
        </p:sp>
        <p:sp>
          <p:nvSpPr>
            <p:cNvPr id="38099" name="Rectangle 250"/>
            <p:cNvSpPr>
              <a:spLocks noChangeArrowheads="1"/>
            </p:cNvSpPr>
            <p:nvPr/>
          </p:nvSpPr>
          <p:spPr bwMode="auto">
            <a:xfrm>
              <a:off x="2708264" y="2109788"/>
              <a:ext cx="72968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b="1" dirty="0" smtClean="0">
                  <a:solidFill>
                    <a:srgbClr val="000000"/>
                  </a:solidFill>
                  <a:latin typeface="Symbol" pitchFamily="18" charset="2"/>
                </a:rPr>
                <a:t>Ð</a:t>
              </a:r>
              <a:r>
                <a:rPr lang="en-US" altLang="en-US" sz="1400" b="1" dirty="0" smtClean="0">
                  <a:solidFill>
                    <a:srgbClr val="000000"/>
                  </a:solidFill>
                  <a:latin typeface="Bookman Old Style" pitchFamily="18" charset="0"/>
                </a:rPr>
                <a:t>BOC</a:t>
              </a:r>
            </a:p>
          </p:txBody>
        </p:sp>
        <p:sp>
          <p:nvSpPr>
            <p:cNvPr id="38100" name="Rectangle 251"/>
            <p:cNvSpPr>
              <a:spLocks noChangeArrowheads="1"/>
            </p:cNvSpPr>
            <p:nvPr/>
          </p:nvSpPr>
          <p:spPr bwMode="auto">
            <a:xfrm>
              <a:off x="3328974" y="2109788"/>
              <a:ext cx="29206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b="1" smtClean="0">
                  <a:solidFill>
                    <a:srgbClr val="000000"/>
                  </a:solidFill>
                  <a:latin typeface="Bookman Old Style" pitchFamily="18" charset="0"/>
                </a:rPr>
                <a:t>=</a:t>
              </a:r>
            </a:p>
          </p:txBody>
        </p:sp>
        <p:sp>
          <p:nvSpPr>
            <p:cNvPr id="38101" name="Rectangle 252"/>
            <p:cNvSpPr>
              <a:spLocks noChangeArrowheads="1"/>
            </p:cNvSpPr>
            <p:nvPr/>
          </p:nvSpPr>
          <p:spPr bwMode="auto">
            <a:xfrm>
              <a:off x="3509417" y="2109788"/>
              <a:ext cx="61427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b="1" smtClean="0">
                  <a:solidFill>
                    <a:srgbClr val="000000"/>
                  </a:solidFill>
                  <a:latin typeface="Bookman Old Style" pitchFamily="18" charset="0"/>
                </a:rPr>
                <a:t>180</a:t>
              </a:r>
              <a:r>
                <a:rPr lang="en-US" altLang="en-US" sz="1400" b="1" baseline="30000" smtClean="0">
                  <a:solidFill>
                    <a:srgbClr val="000000"/>
                  </a:solidFill>
                  <a:latin typeface="Bookman Old Style" pitchFamily="18" charset="0"/>
                </a:rPr>
                <a:t>o</a:t>
              </a:r>
            </a:p>
          </p:txBody>
        </p:sp>
      </p:grpSp>
      <p:sp>
        <p:nvSpPr>
          <p:cNvPr id="212" name="Rectangle 211"/>
          <p:cNvSpPr>
            <a:spLocks noChangeArrowheads="1"/>
          </p:cNvSpPr>
          <p:nvPr/>
        </p:nvSpPr>
        <p:spPr bwMode="auto">
          <a:xfrm>
            <a:off x="871071" y="2645599"/>
            <a:ext cx="3635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\</a:t>
            </a:r>
          </a:p>
        </p:txBody>
      </p:sp>
      <p:grpSp>
        <p:nvGrpSpPr>
          <p:cNvPr id="192" name="Group 191"/>
          <p:cNvGrpSpPr>
            <a:grpSpLocks/>
          </p:cNvGrpSpPr>
          <p:nvPr/>
        </p:nvGrpSpPr>
        <p:grpSpPr bwMode="auto">
          <a:xfrm>
            <a:off x="2819865" y="1123950"/>
            <a:ext cx="2912925" cy="727834"/>
            <a:chOff x="7376337" y="4081553"/>
            <a:chExt cx="2270134" cy="727913"/>
          </a:xfrm>
        </p:grpSpPr>
        <p:sp>
          <p:nvSpPr>
            <p:cNvPr id="193" name="Rounded Rectangle 192"/>
            <p:cNvSpPr/>
            <p:nvPr/>
          </p:nvSpPr>
          <p:spPr>
            <a:xfrm>
              <a:off x="7376337" y="4081553"/>
              <a:ext cx="2270134" cy="727913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srgbClr val="FFFFFF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8084" name="TextBox 318"/>
            <p:cNvSpPr txBox="1">
              <a:spLocks noChangeArrowheads="1"/>
            </p:cNvSpPr>
            <p:nvPr/>
          </p:nvSpPr>
          <p:spPr bwMode="auto">
            <a:xfrm>
              <a:off x="7415379" y="4139922"/>
              <a:ext cx="2182247" cy="584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600" b="1" dirty="0" smtClean="0">
                  <a:solidFill>
                    <a:srgbClr val="FFFFFF"/>
                  </a:solidFill>
                  <a:latin typeface="Bookman Old Style" pitchFamily="18" charset="0"/>
                </a:rPr>
                <a:t>We know, sum of all angles at a point is 360º</a:t>
              </a:r>
              <a:endParaRPr lang="en-US" altLang="en-US" sz="1600" b="1" baseline="30000" dirty="0" smtClean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5568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 nodeType="clickPar">
                      <p:stCondLst>
                        <p:cond delay="indefinite"/>
                      </p:stCondLst>
                      <p:childTnLst>
                        <p:par>
                          <p:cTn id="2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 nodeType="clickPar">
                      <p:stCondLst>
                        <p:cond delay="indefinite"/>
                      </p:stCondLst>
                      <p:childTnLst>
                        <p:par>
                          <p:cTn id="2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 nodeType="clickPar">
                      <p:stCondLst>
                        <p:cond delay="indefinite"/>
                      </p:stCondLst>
                      <p:childTnLst>
                        <p:par>
                          <p:cTn id="2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 nodeType="clickPar">
                      <p:stCondLst>
                        <p:cond delay="indefinite"/>
                      </p:stCondLst>
                      <p:childTnLst>
                        <p:par>
                          <p:cTn id="2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 nodeType="clickPar">
                      <p:stCondLst>
                        <p:cond delay="indefinite"/>
                      </p:stCondLst>
                      <p:childTnLst>
                        <p:par>
                          <p:cTn id="2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 nodeType="clickPar">
                      <p:stCondLst>
                        <p:cond delay="indefinite"/>
                      </p:stCondLst>
                      <p:childTnLst>
                        <p:par>
                          <p:cTn id="2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 nodeType="clickPar">
                      <p:stCondLst>
                        <p:cond delay="indefinite"/>
                      </p:stCondLst>
                      <p:childTnLst>
                        <p:par>
                          <p:cTn id="2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 nodeType="clickPar">
                      <p:stCondLst>
                        <p:cond delay="indefinite"/>
                      </p:stCondLst>
                      <p:childTnLst>
                        <p:par>
                          <p:cTn id="2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35" presetClass="emph" presetSubtype="0" repeatCount="4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4" dur="4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35" presetClass="emph" presetSubtype="0" repeatCount="4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8" dur="4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 nodeType="clickPar">
                      <p:stCondLst>
                        <p:cond delay="indefinite"/>
                      </p:stCondLst>
                      <p:childTnLst>
                        <p:par>
                          <p:cTn id="2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 nodeType="clickPar">
                      <p:stCondLst>
                        <p:cond delay="indefinite"/>
                      </p:stCondLst>
                      <p:childTnLst>
                        <p:par>
                          <p:cTn id="3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 nodeType="clickPar">
                      <p:stCondLst>
                        <p:cond delay="indefinite"/>
                      </p:stCondLst>
                      <p:childTnLst>
                        <p:par>
                          <p:cTn id="3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 nodeType="clickPar">
                      <p:stCondLst>
                        <p:cond delay="indefinite"/>
                      </p:stCondLst>
                      <p:childTnLst>
                        <p:par>
                          <p:cTn id="3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 nodeType="clickPar">
                      <p:stCondLst>
                        <p:cond delay="indefinite"/>
                      </p:stCondLst>
                      <p:childTnLst>
                        <p:par>
                          <p:cTn id="3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 nodeType="clickPar">
                      <p:stCondLst>
                        <p:cond delay="indefinite"/>
                      </p:stCondLst>
                      <p:childTnLst>
                        <p:par>
                          <p:cTn id="3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35" presetClass="emph" presetSubtype="0" repeatCount="4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1" dur="4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35" presetClass="emph" presetSubtype="0" repeatCount="4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5" dur="4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 nodeType="clickPar">
                      <p:stCondLst>
                        <p:cond delay="indefinite"/>
                      </p:stCondLst>
                      <p:childTnLst>
                        <p:par>
                          <p:cTn id="3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 nodeType="clickPar">
                      <p:stCondLst>
                        <p:cond delay="indefinite"/>
                      </p:stCondLst>
                      <p:childTnLst>
                        <p:par>
                          <p:cTn id="3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 nodeType="clickPar">
                      <p:stCondLst>
                        <p:cond delay="indefinite"/>
                      </p:stCondLst>
                      <p:childTnLst>
                        <p:par>
                          <p:cTn id="3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 nodeType="clickPar">
                      <p:stCondLst>
                        <p:cond delay="indefinite"/>
                      </p:stCondLst>
                      <p:childTnLst>
                        <p:par>
                          <p:cTn id="3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 nodeType="clickPar">
                      <p:stCondLst>
                        <p:cond delay="indefinite"/>
                      </p:stCondLst>
                      <p:childTnLst>
                        <p:par>
                          <p:cTn id="3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 nodeType="clickPar">
                      <p:stCondLst>
                        <p:cond delay="indefinite"/>
                      </p:stCondLst>
                      <p:childTnLst>
                        <p:par>
                          <p:cTn id="3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 nodeType="clickPar">
                      <p:stCondLst>
                        <p:cond delay="indefinite"/>
                      </p:stCondLst>
                      <p:childTnLst>
                        <p:par>
                          <p:cTn id="3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35" presetClass="emph" presetSubtype="0" repeatCount="4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4" dur="4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35" presetClass="emph" presetSubtype="0" repeatCount="4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8" dur="4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 nodeType="clickPar">
                      <p:stCondLst>
                        <p:cond delay="indefinite"/>
                      </p:stCondLst>
                      <p:childTnLst>
                        <p:par>
                          <p:cTn id="3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 nodeType="clickPar">
                      <p:stCondLst>
                        <p:cond delay="indefinite"/>
                      </p:stCondLst>
                      <p:childTnLst>
                        <p:par>
                          <p:cTn id="3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 nodeType="clickPar">
                      <p:stCondLst>
                        <p:cond delay="indefinite"/>
                      </p:stCondLst>
                      <p:childTnLst>
                        <p:par>
                          <p:cTn id="3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 nodeType="clickPar">
                      <p:stCondLst>
                        <p:cond delay="indefinite"/>
                      </p:stCondLst>
                      <p:childTnLst>
                        <p:par>
                          <p:cTn id="3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 nodeType="clickPar">
                      <p:stCondLst>
                        <p:cond delay="indefinite"/>
                      </p:stCondLst>
                      <p:childTnLst>
                        <p:par>
                          <p:cTn id="4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 nodeType="clickPar">
                      <p:stCondLst>
                        <p:cond delay="indefinite"/>
                      </p:stCondLst>
                      <p:childTnLst>
                        <p:par>
                          <p:cTn id="4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 nodeType="clickPar">
                      <p:stCondLst>
                        <p:cond delay="indefinite"/>
                      </p:stCondLst>
                      <p:childTnLst>
                        <p:par>
                          <p:cTn id="4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35" presetClass="emph" presetSubtype="0" repeatCount="4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7" dur="4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35" presetClass="emph" presetSubtype="0" repeatCount="4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1" dur="4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 nodeType="clickPar">
                      <p:stCondLst>
                        <p:cond delay="indefinite"/>
                      </p:stCondLst>
                      <p:childTnLst>
                        <p:par>
                          <p:cTn id="4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 nodeType="clickPar">
                      <p:stCondLst>
                        <p:cond delay="indefinite"/>
                      </p:stCondLst>
                      <p:childTnLst>
                        <p:par>
                          <p:cTn id="4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 nodeType="clickPar">
                      <p:stCondLst>
                        <p:cond delay="indefinite"/>
                      </p:stCondLst>
                      <p:childTnLst>
                        <p:par>
                          <p:cTn id="4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 nodeType="clickPar">
                      <p:stCondLst>
                        <p:cond delay="indefinite"/>
                      </p:stCondLst>
                      <p:childTnLst>
                        <p:par>
                          <p:cTn id="4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 nodeType="clickPar">
                      <p:stCondLst>
                        <p:cond delay="indefinite"/>
                      </p:stCondLst>
                      <p:childTnLst>
                        <p:par>
                          <p:cTn id="4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 nodeType="clickPar">
                      <p:stCondLst>
                        <p:cond delay="indefinite"/>
                      </p:stCondLst>
                      <p:childTnLst>
                        <p:par>
                          <p:cTn id="4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 nodeType="clickPar">
                      <p:stCondLst>
                        <p:cond delay="indefinite"/>
                      </p:stCondLst>
                      <p:childTnLst>
                        <p:par>
                          <p:cTn id="4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 nodeType="clickPar">
                      <p:stCondLst>
                        <p:cond delay="indefinite"/>
                      </p:stCondLst>
                      <p:childTnLst>
                        <p:par>
                          <p:cTn id="4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 nodeType="clickPar">
                      <p:stCondLst>
                        <p:cond delay="indefinite"/>
                      </p:stCondLst>
                      <p:childTnLst>
                        <p:par>
                          <p:cTn id="4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 nodeType="clickPar">
                      <p:stCondLst>
                        <p:cond delay="indefinite"/>
                      </p:stCondLst>
                      <p:childTnLst>
                        <p:par>
                          <p:cTn id="4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 nodeType="clickPar">
                      <p:stCondLst>
                        <p:cond delay="indefinite"/>
                      </p:stCondLst>
                      <p:childTnLst>
                        <p:par>
                          <p:cTn id="4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0" fill="hold" nodeType="clickPar">
                      <p:stCondLst>
                        <p:cond delay="indefinite"/>
                      </p:stCondLst>
                      <p:childTnLst>
                        <p:par>
                          <p:cTn id="4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 nodeType="clickPar">
                      <p:stCondLst>
                        <p:cond delay="indefinite"/>
                      </p:stCondLst>
                      <p:childTnLst>
                        <p:par>
                          <p:cTn id="4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 nodeType="clickPar">
                      <p:stCondLst>
                        <p:cond delay="indefinite"/>
                      </p:stCondLst>
                      <p:childTnLst>
                        <p:par>
                          <p:cTn id="4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 nodeType="clickPar">
                      <p:stCondLst>
                        <p:cond delay="indefinite"/>
                      </p:stCondLst>
                      <p:childTnLst>
                        <p:par>
                          <p:cTn id="4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0" fill="hold" nodeType="clickPar">
                      <p:stCondLst>
                        <p:cond delay="indefinite"/>
                      </p:stCondLst>
                      <p:childTnLst>
                        <p:par>
                          <p:cTn id="5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 nodeType="clickPar">
                      <p:stCondLst>
                        <p:cond delay="indefinite"/>
                      </p:stCondLst>
                      <p:childTnLst>
                        <p:par>
                          <p:cTn id="5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0" fill="hold" nodeType="clickPar">
                      <p:stCondLst>
                        <p:cond delay="indefinite"/>
                      </p:stCondLst>
                      <p:childTnLst>
                        <p:par>
                          <p:cTn id="5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 nodeType="clickPar">
                      <p:stCondLst>
                        <p:cond delay="indefinite"/>
                      </p:stCondLst>
                      <p:childTnLst>
                        <p:par>
                          <p:cTn id="5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0" fill="hold" nodeType="clickPar">
                      <p:stCondLst>
                        <p:cond delay="indefinite"/>
                      </p:stCondLst>
                      <p:childTnLst>
                        <p:par>
                          <p:cTn id="5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5" fill="hold" nodeType="clickPar">
                      <p:stCondLst>
                        <p:cond delay="indefinite"/>
                      </p:stCondLst>
                      <p:childTnLst>
                        <p:par>
                          <p:cTn id="5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0" fill="hold" nodeType="clickPar">
                      <p:stCondLst>
                        <p:cond delay="indefinite"/>
                      </p:stCondLst>
                      <p:childTnLst>
                        <p:par>
                          <p:cTn id="5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hold">
                      <p:stCondLst>
                        <p:cond delay="indefinite"/>
                      </p:stCondLst>
                      <p:childTnLst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0" fill="hold">
                      <p:stCondLst>
                        <p:cond delay="indefinite"/>
                      </p:stCondLst>
                      <p:childTnLst>
                        <p:par>
                          <p:cTn id="541" fill="hold">
                            <p:stCondLst>
                              <p:cond delay="0"/>
                            </p:stCondLst>
                            <p:childTnLst>
                              <p:par>
                                <p:cTn id="5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5" fill="hold" nodeType="clickPar">
                      <p:stCondLst>
                        <p:cond delay="indefinite"/>
                      </p:stCondLst>
                      <p:childTnLst>
                        <p:par>
                          <p:cTn id="5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0" fill="hold" nodeType="clickPar">
                      <p:stCondLst>
                        <p:cond delay="indefinite"/>
                      </p:stCondLst>
                      <p:childTnLst>
                        <p:par>
                          <p:cTn id="5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5" fill="hold" nodeType="clickPar">
                      <p:stCondLst>
                        <p:cond delay="indefinite"/>
                      </p:stCondLst>
                      <p:childTnLst>
                        <p:par>
                          <p:cTn id="5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0" fill="hold" nodeType="clickPar">
                      <p:stCondLst>
                        <p:cond delay="indefinite"/>
                      </p:stCondLst>
                      <p:childTnLst>
                        <p:par>
                          <p:cTn id="5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5" fill="hold" nodeType="clickPar">
                      <p:stCondLst>
                        <p:cond delay="indefinite"/>
                      </p:stCondLst>
                      <p:childTnLst>
                        <p:par>
                          <p:cTn id="5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0" fill="hold" nodeType="clickPar">
                      <p:stCondLst>
                        <p:cond delay="indefinite"/>
                      </p:stCondLst>
                      <p:childTnLst>
                        <p:par>
                          <p:cTn id="5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5" fill="hold" nodeType="clickPar">
                      <p:stCondLst>
                        <p:cond delay="indefinite"/>
                      </p:stCondLst>
                      <p:childTnLst>
                        <p:par>
                          <p:cTn id="5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0" fill="hold" nodeType="clickPar">
                      <p:stCondLst>
                        <p:cond delay="indefinite"/>
                      </p:stCondLst>
                      <p:childTnLst>
                        <p:par>
                          <p:cTn id="5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5" fill="hold" nodeType="clickPar">
                      <p:stCondLst>
                        <p:cond delay="indefinite"/>
                      </p:stCondLst>
                      <p:childTnLst>
                        <p:par>
                          <p:cTn id="5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0" fill="hold" nodeType="clickPar">
                      <p:stCondLst>
                        <p:cond delay="indefinite"/>
                      </p:stCondLst>
                      <p:childTnLst>
                        <p:par>
                          <p:cTn id="5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4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5" fill="hold" nodeType="clickPar">
                      <p:stCondLst>
                        <p:cond delay="indefinite"/>
                      </p:stCondLst>
                      <p:childTnLst>
                        <p:par>
                          <p:cTn id="5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9" presetID="35" presetClass="emph" presetSubtype="0" repeatCount="4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00" dur="4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3" presetID="35" presetClass="emph" presetSubtype="0" repeatCount="4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04" dur="4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5" fill="hold" nodeType="clickPar">
                      <p:stCondLst>
                        <p:cond delay="indefinite"/>
                      </p:stCondLst>
                      <p:childTnLst>
                        <p:par>
                          <p:cTn id="6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9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0" fill="hold" nodeType="clickPar">
                      <p:stCondLst>
                        <p:cond delay="indefinite"/>
                      </p:stCondLst>
                      <p:childTnLst>
                        <p:par>
                          <p:cTn id="6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5" fill="hold" nodeType="clickPar">
                      <p:stCondLst>
                        <p:cond delay="indefinite"/>
                      </p:stCondLst>
                      <p:childTnLst>
                        <p:par>
                          <p:cTn id="6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0" fill="hold" nodeType="clickPar">
                      <p:stCondLst>
                        <p:cond delay="indefinite"/>
                      </p:stCondLst>
                      <p:childTnLst>
                        <p:par>
                          <p:cTn id="6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4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5" fill="hold" nodeType="clickPar">
                      <p:stCondLst>
                        <p:cond delay="indefinite"/>
                      </p:stCondLst>
                      <p:childTnLst>
                        <p:par>
                          <p:cTn id="6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9" presetID="35" presetClass="emph" presetSubtype="0" repeatCount="4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30" dur="4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3" presetID="35" presetClass="emph" presetSubtype="0" repeatCount="4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34" dur="4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5" fill="hold" nodeType="clickPar">
                      <p:stCondLst>
                        <p:cond delay="indefinite"/>
                      </p:stCondLst>
                      <p:childTnLst>
                        <p:par>
                          <p:cTn id="6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0" fill="hold" nodeType="clickPar">
                      <p:stCondLst>
                        <p:cond delay="indefinite"/>
                      </p:stCondLst>
                      <p:childTnLst>
                        <p:par>
                          <p:cTn id="6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5" fill="hold" nodeType="clickPar">
                      <p:stCondLst>
                        <p:cond delay="indefinite"/>
                      </p:stCondLst>
                      <p:childTnLst>
                        <p:par>
                          <p:cTn id="6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0" fill="hold" nodeType="clickPar">
                      <p:stCondLst>
                        <p:cond delay="indefinite"/>
                      </p:stCondLst>
                      <p:childTnLst>
                        <p:par>
                          <p:cTn id="6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5" fill="hold" nodeType="clickPar">
                      <p:stCondLst>
                        <p:cond delay="indefinite"/>
                      </p:stCondLst>
                      <p:childTnLst>
                        <p:par>
                          <p:cTn id="6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9" fill="hold">
                            <p:stCondLst>
                              <p:cond delay="0"/>
                            </p:stCondLst>
                            <p:childTnLst>
                              <p:par>
                                <p:cTn id="66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6" fill="hold">
                      <p:stCondLst>
                        <p:cond delay="indefinite"/>
                      </p:stCondLst>
                      <p:childTnLst>
                        <p:par>
                          <p:cTn id="677" fill="hold">
                            <p:stCondLst>
                              <p:cond delay="0"/>
                            </p:stCondLst>
                            <p:childTnLst>
                              <p:par>
                                <p:cTn id="6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1" fill="hold">
                      <p:stCondLst>
                        <p:cond delay="indefinite"/>
                      </p:stCondLst>
                      <p:childTnLst>
                        <p:par>
                          <p:cTn id="682" fill="hold">
                            <p:stCondLst>
                              <p:cond delay="0"/>
                            </p:stCondLst>
                            <p:childTnLst>
                              <p:par>
                                <p:cTn id="6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6" fill="hold" nodeType="clickPar">
                      <p:stCondLst>
                        <p:cond delay="indefinite"/>
                      </p:stCondLst>
                      <p:childTnLst>
                        <p:par>
                          <p:cTn id="6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1" fill="hold" nodeType="clickPar">
                      <p:stCondLst>
                        <p:cond delay="indefinite"/>
                      </p:stCondLst>
                      <p:childTnLst>
                        <p:par>
                          <p:cTn id="6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5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6" fill="hold" nodeType="clickPar">
                      <p:stCondLst>
                        <p:cond delay="indefinite"/>
                      </p:stCondLst>
                      <p:childTnLst>
                        <p:par>
                          <p:cTn id="6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0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1" fill="hold" nodeType="clickPar">
                      <p:stCondLst>
                        <p:cond delay="indefinite"/>
                      </p:stCondLst>
                      <p:childTnLst>
                        <p:par>
                          <p:cTn id="7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6" fill="hold" nodeType="clickPar">
                      <p:stCondLst>
                        <p:cond delay="indefinite"/>
                      </p:stCondLst>
                      <p:childTnLst>
                        <p:par>
                          <p:cTn id="7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1" fill="hold" nodeType="clickPar">
                      <p:stCondLst>
                        <p:cond delay="indefinite"/>
                      </p:stCondLst>
                      <p:childTnLst>
                        <p:par>
                          <p:cTn id="7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6" fill="hold" nodeType="clickPar">
                      <p:stCondLst>
                        <p:cond delay="indefinite"/>
                      </p:stCondLst>
                      <p:childTnLst>
                        <p:par>
                          <p:cTn id="7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1" fill="hold" nodeType="clickPar">
                      <p:stCondLst>
                        <p:cond delay="indefinite"/>
                      </p:stCondLst>
                      <p:childTnLst>
                        <p:par>
                          <p:cTn id="7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6" fill="hold" nodeType="clickPar">
                      <p:stCondLst>
                        <p:cond delay="indefinite"/>
                      </p:stCondLst>
                      <p:childTnLst>
                        <p:par>
                          <p:cTn id="7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1" fill="hold" nodeType="clickPar">
                      <p:stCondLst>
                        <p:cond delay="indefinite"/>
                      </p:stCondLst>
                      <p:childTnLst>
                        <p:par>
                          <p:cTn id="7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4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7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2" fill="hold" nodeType="clickPar">
                      <p:stCondLst>
                        <p:cond delay="indefinite"/>
                      </p:stCondLst>
                      <p:childTnLst>
                        <p:par>
                          <p:cTn id="7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7" fill="hold" nodeType="clickPar">
                      <p:stCondLst>
                        <p:cond delay="indefinite"/>
                      </p:stCondLst>
                      <p:childTnLst>
                        <p:par>
                          <p:cTn id="7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1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2" fill="hold" nodeType="clickPar">
                      <p:stCondLst>
                        <p:cond delay="indefinite"/>
                      </p:stCondLst>
                      <p:childTnLst>
                        <p:par>
                          <p:cTn id="7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6" presetID="35" presetClass="emph" presetSubtype="0" repeatCount="4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57" dur="4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0" presetID="35" presetClass="emph" presetSubtype="0" repeatCount="4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61" dur="4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2" fill="hold" nodeType="clickPar">
                      <p:stCondLst>
                        <p:cond delay="indefinite"/>
                      </p:stCondLst>
                      <p:childTnLst>
                        <p:par>
                          <p:cTn id="7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6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7" fill="hold" nodeType="clickPar">
                      <p:stCondLst>
                        <p:cond delay="indefinite"/>
                      </p:stCondLst>
                      <p:childTnLst>
                        <p:par>
                          <p:cTn id="7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2" fill="hold" nodeType="clickPar">
                      <p:stCondLst>
                        <p:cond delay="indefinite"/>
                      </p:stCondLst>
                      <p:childTnLst>
                        <p:par>
                          <p:cTn id="7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7" fill="hold" nodeType="clickPar">
                      <p:stCondLst>
                        <p:cond delay="indefinite"/>
                      </p:stCondLst>
                      <p:childTnLst>
                        <p:par>
                          <p:cTn id="7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1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2" fill="hold" nodeType="clickPar">
                      <p:stCondLst>
                        <p:cond delay="indefinite"/>
                      </p:stCondLst>
                      <p:childTnLst>
                        <p:par>
                          <p:cTn id="7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6" presetID="35" presetClass="emph" presetSubtype="0" repeatCount="4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7" dur="4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0" presetID="35" presetClass="emph" presetSubtype="0" repeatCount="4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91" dur="4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2" fill="hold" nodeType="clickPar">
                      <p:stCondLst>
                        <p:cond delay="indefinite"/>
                      </p:stCondLst>
                      <p:childTnLst>
                        <p:par>
                          <p:cTn id="7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7" fill="hold" nodeType="clickPar">
                      <p:stCondLst>
                        <p:cond delay="indefinite"/>
                      </p:stCondLst>
                      <p:childTnLst>
                        <p:par>
                          <p:cTn id="7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2" fill="hold" nodeType="clickPar">
                      <p:stCondLst>
                        <p:cond delay="indefinite"/>
                      </p:stCondLst>
                      <p:childTnLst>
                        <p:par>
                          <p:cTn id="8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7" fill="hold" nodeType="clickPar">
                      <p:stCondLst>
                        <p:cond delay="indefinite"/>
                      </p:stCondLst>
                      <p:childTnLst>
                        <p:par>
                          <p:cTn id="8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4" fill="hold" nodeType="clickPar">
                      <p:stCondLst>
                        <p:cond delay="indefinite"/>
                      </p:stCondLst>
                      <p:childTnLst>
                        <p:par>
                          <p:cTn id="8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6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9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  <p:bldP spid="39" grpId="0"/>
      <p:bldP spid="40" grpId="0"/>
      <p:bldP spid="49261" grpId="0"/>
      <p:bldP spid="49262" grpId="0"/>
      <p:bldP spid="49263" grpId="0"/>
      <p:bldP spid="49264" grpId="0"/>
      <p:bldP spid="49265" grpId="0"/>
      <p:bldP spid="49266" grpId="0"/>
      <p:bldP spid="49267" grpId="0"/>
      <p:bldP spid="49268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7" grpId="0"/>
      <p:bldP spid="119" grpId="0"/>
      <p:bldP spid="120" grpId="0"/>
      <p:bldP spid="121" grpId="0"/>
      <p:bldP spid="124" grpId="0"/>
      <p:bldP spid="125" grpId="0"/>
      <p:bldP spid="132" grpId="0"/>
      <p:bldP spid="133" grpId="0"/>
      <p:bldP spid="134" grpId="0"/>
      <p:bldP spid="135" grpId="0"/>
      <p:bldP spid="136" grpId="0"/>
      <p:bldP spid="137" grpId="0"/>
      <p:bldP spid="142" grpId="0"/>
      <p:bldP spid="143" grpId="0"/>
      <p:bldP spid="145" grpId="0"/>
      <p:bldP spid="146" grpId="0"/>
      <p:bldP spid="152" grpId="0"/>
      <p:bldP spid="153" grpId="0"/>
      <p:bldP spid="156" grpId="0"/>
      <p:bldP spid="157" grpId="0"/>
      <p:bldP spid="158" grpId="0"/>
      <p:bldP spid="161" grpId="0"/>
      <p:bldP spid="163" grpId="0"/>
      <p:bldP spid="164" grpId="0"/>
      <p:bldP spid="166" grpId="0"/>
      <p:bldP spid="169" grpId="0"/>
      <p:bldP spid="170" grpId="0"/>
      <p:bldP spid="171" grpId="0"/>
      <p:bldP spid="172" grpId="0"/>
      <p:bldP spid="173" grpId="0"/>
      <p:bldP spid="174" grpId="0"/>
      <p:bldP spid="175" grpId="0"/>
      <p:bldP spid="176" grpId="0"/>
      <p:bldP spid="177" grpId="0"/>
      <p:bldP spid="178" grpId="0"/>
      <p:bldP spid="179" grpId="0"/>
      <p:bldP spid="180" grpId="0"/>
      <p:bldP spid="181" grpId="0"/>
      <p:bldP spid="182" grpId="0"/>
      <p:bldP spid="183" grpId="0"/>
      <p:bldP spid="184" grpId="0"/>
      <p:bldP spid="185" grpId="0"/>
      <p:bldP spid="186" grpId="0"/>
      <p:bldP spid="187" grpId="0"/>
      <p:bldP spid="188" grpId="0"/>
      <p:bldP spid="189" grpId="0"/>
      <p:bldP spid="190" grpId="0"/>
      <p:bldP spid="191" grpId="0"/>
      <p:bldP spid="2" grpId="0"/>
      <p:bldP spid="254" grpId="0"/>
      <p:bldP spid="3" grpId="0" animBg="1"/>
      <p:bldP spid="3" grpId="1" animBg="1"/>
      <p:bldP spid="2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895350"/>
            <a:ext cx="5638800" cy="31547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prstClr val="white"/>
                </a:solidFill>
                <a:latin typeface="Bookman Old Style" pitchFamily="18" charset="0"/>
              </a:rPr>
              <a:t>MODULE</a:t>
            </a:r>
            <a:r>
              <a:rPr lang="en-US" sz="4400" b="1" dirty="0" smtClean="0">
                <a:solidFill>
                  <a:prstClr val="white"/>
                </a:solidFill>
                <a:latin typeface="Bookman Old Style" pitchFamily="18" charset="0"/>
              </a:rPr>
              <a:t> - </a:t>
            </a:r>
            <a:r>
              <a:rPr lang="en-US" sz="19900" b="1" dirty="0" smtClean="0">
                <a:solidFill>
                  <a:prstClr val="white"/>
                </a:solidFill>
                <a:latin typeface="Bookman Old Style" pitchFamily="18" charset="0"/>
              </a:rPr>
              <a:t>21</a:t>
            </a:r>
            <a:endParaRPr lang="en-US" sz="4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43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3" y="2514600"/>
            <a:ext cx="223075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CIRCLE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6" name="Title 7"/>
          <p:cNvSpPr txBox="1">
            <a:spLocks/>
          </p:cNvSpPr>
          <p:nvPr/>
        </p:nvSpPr>
        <p:spPr bwMode="auto">
          <a:xfrm>
            <a:off x="304800" y="3181350"/>
            <a:ext cx="7467600" cy="1565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Sum based on Theorems – 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T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wo tangents from an </a:t>
            </a: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external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point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  to </a:t>
            </a: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a circle are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equal and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  Radius is perpendicular to the tangent</a:t>
            </a:r>
            <a:endParaRPr lang="en-US" altLang="en-US" sz="2000" dirty="0">
              <a:solidFill>
                <a:srgbClr val="FF6600"/>
              </a:solidFill>
              <a:latin typeface="Bookman Old Style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52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ounded Rectangle 106"/>
          <p:cNvSpPr/>
          <p:nvPr/>
        </p:nvSpPr>
        <p:spPr>
          <a:xfrm>
            <a:off x="876102" y="3033825"/>
            <a:ext cx="1679294" cy="305692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6" name="Rectangle 75"/>
          <p:cNvSpPr>
            <a:spLocks noChangeArrowheads="1"/>
          </p:cNvSpPr>
          <p:nvPr/>
        </p:nvSpPr>
        <p:spPr bwMode="auto">
          <a:xfrm rot="5400000">
            <a:off x="7270193" y="1613693"/>
            <a:ext cx="6832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IN" altLang="en-US" sz="1200" b="1" dirty="0" smtClean="0">
                <a:solidFill>
                  <a:srgbClr val="000000"/>
                </a:solidFill>
                <a:latin typeface="Bookman Old Style" pitchFamily="18" charset="0"/>
              </a:rPr>
              <a:t>16 cm</a:t>
            </a:r>
            <a:endParaRPr lang="en-IN" altLang="en-US" sz="12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06" name="Isosceles Triangle 13"/>
          <p:cNvSpPr/>
          <p:nvPr/>
        </p:nvSpPr>
        <p:spPr bwMode="auto">
          <a:xfrm flipV="1">
            <a:off x="7509110" y="1818680"/>
            <a:ext cx="406718" cy="571643"/>
          </a:xfrm>
          <a:custGeom>
            <a:avLst/>
            <a:gdLst>
              <a:gd name="connsiteX0" fmla="*/ 0 w 983930"/>
              <a:gd name="connsiteY0" fmla="*/ 793173 h 793173"/>
              <a:gd name="connsiteX1" fmla="*/ 491965 w 983930"/>
              <a:gd name="connsiteY1" fmla="*/ 0 h 793173"/>
              <a:gd name="connsiteX2" fmla="*/ 983930 w 983930"/>
              <a:gd name="connsiteY2" fmla="*/ 793173 h 793173"/>
              <a:gd name="connsiteX3" fmla="*/ 0 w 983930"/>
              <a:gd name="connsiteY3" fmla="*/ 793173 h 793173"/>
              <a:gd name="connsiteX0" fmla="*/ 17082 w 491965"/>
              <a:gd name="connsiteY0" fmla="*/ 703618 h 793173"/>
              <a:gd name="connsiteX1" fmla="*/ 0 w 491965"/>
              <a:gd name="connsiteY1" fmla="*/ 0 h 793173"/>
              <a:gd name="connsiteX2" fmla="*/ 491965 w 491965"/>
              <a:gd name="connsiteY2" fmla="*/ 793173 h 793173"/>
              <a:gd name="connsiteX3" fmla="*/ 17082 w 491965"/>
              <a:gd name="connsiteY3" fmla="*/ 703618 h 793173"/>
              <a:gd name="connsiteX0" fmla="*/ 17082 w 416551"/>
              <a:gd name="connsiteY0" fmla="*/ 703618 h 703618"/>
              <a:gd name="connsiteX1" fmla="*/ 0 w 416551"/>
              <a:gd name="connsiteY1" fmla="*/ 0 h 703618"/>
              <a:gd name="connsiteX2" fmla="*/ 416551 w 416551"/>
              <a:gd name="connsiteY2" fmla="*/ 694192 h 703618"/>
              <a:gd name="connsiteX3" fmla="*/ 17082 w 416551"/>
              <a:gd name="connsiteY3" fmla="*/ 703618 h 703618"/>
              <a:gd name="connsiteX0" fmla="*/ 17082 w 416551"/>
              <a:gd name="connsiteY0" fmla="*/ 689478 h 694192"/>
              <a:gd name="connsiteX1" fmla="*/ 0 w 416551"/>
              <a:gd name="connsiteY1" fmla="*/ 0 h 694192"/>
              <a:gd name="connsiteX2" fmla="*/ 416551 w 416551"/>
              <a:gd name="connsiteY2" fmla="*/ 694192 h 694192"/>
              <a:gd name="connsiteX3" fmla="*/ 17082 w 416551"/>
              <a:gd name="connsiteY3" fmla="*/ 689478 h 694192"/>
              <a:gd name="connsiteX0" fmla="*/ 0 w 399469"/>
              <a:gd name="connsiteY0" fmla="*/ 566929 h 571643"/>
              <a:gd name="connsiteX1" fmla="*/ 11198 w 399469"/>
              <a:gd name="connsiteY1" fmla="*/ 0 h 571643"/>
              <a:gd name="connsiteX2" fmla="*/ 399469 w 399469"/>
              <a:gd name="connsiteY2" fmla="*/ 571643 h 571643"/>
              <a:gd name="connsiteX3" fmla="*/ 0 w 399469"/>
              <a:gd name="connsiteY3" fmla="*/ 566929 h 571643"/>
              <a:gd name="connsiteX0" fmla="*/ 0 w 394756"/>
              <a:gd name="connsiteY0" fmla="*/ 571642 h 571643"/>
              <a:gd name="connsiteX1" fmla="*/ 6485 w 394756"/>
              <a:gd name="connsiteY1" fmla="*/ 0 h 571643"/>
              <a:gd name="connsiteX2" fmla="*/ 394756 w 394756"/>
              <a:gd name="connsiteY2" fmla="*/ 571643 h 571643"/>
              <a:gd name="connsiteX3" fmla="*/ 0 w 394756"/>
              <a:gd name="connsiteY3" fmla="*/ 571642 h 571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4756" h="571643">
                <a:moveTo>
                  <a:pt x="0" y="571642"/>
                </a:moveTo>
                <a:cubicBezTo>
                  <a:pt x="2162" y="381095"/>
                  <a:pt x="4323" y="190547"/>
                  <a:pt x="6485" y="0"/>
                </a:cubicBezTo>
                <a:lnTo>
                  <a:pt x="394756" y="571643"/>
                </a:lnTo>
                <a:lnTo>
                  <a:pt x="0" y="571642"/>
                </a:lnTo>
                <a:close/>
              </a:path>
            </a:pathLst>
          </a:custGeom>
          <a:solidFill>
            <a:srgbClr val="00B050"/>
          </a:solidFill>
          <a:ln w="19050">
            <a:noFill/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Isosceles Triangle 13"/>
          <p:cNvSpPr/>
          <p:nvPr/>
        </p:nvSpPr>
        <p:spPr bwMode="auto">
          <a:xfrm>
            <a:off x="7508896" y="1129045"/>
            <a:ext cx="416551" cy="694192"/>
          </a:xfrm>
          <a:custGeom>
            <a:avLst/>
            <a:gdLst>
              <a:gd name="connsiteX0" fmla="*/ 0 w 983930"/>
              <a:gd name="connsiteY0" fmla="*/ 793173 h 793173"/>
              <a:gd name="connsiteX1" fmla="*/ 491965 w 983930"/>
              <a:gd name="connsiteY1" fmla="*/ 0 h 793173"/>
              <a:gd name="connsiteX2" fmla="*/ 983930 w 983930"/>
              <a:gd name="connsiteY2" fmla="*/ 793173 h 793173"/>
              <a:gd name="connsiteX3" fmla="*/ 0 w 983930"/>
              <a:gd name="connsiteY3" fmla="*/ 793173 h 793173"/>
              <a:gd name="connsiteX0" fmla="*/ 17082 w 491965"/>
              <a:gd name="connsiteY0" fmla="*/ 703618 h 793173"/>
              <a:gd name="connsiteX1" fmla="*/ 0 w 491965"/>
              <a:gd name="connsiteY1" fmla="*/ 0 h 793173"/>
              <a:gd name="connsiteX2" fmla="*/ 491965 w 491965"/>
              <a:gd name="connsiteY2" fmla="*/ 793173 h 793173"/>
              <a:gd name="connsiteX3" fmla="*/ 17082 w 491965"/>
              <a:gd name="connsiteY3" fmla="*/ 703618 h 793173"/>
              <a:gd name="connsiteX0" fmla="*/ 17082 w 416551"/>
              <a:gd name="connsiteY0" fmla="*/ 703618 h 703618"/>
              <a:gd name="connsiteX1" fmla="*/ 0 w 416551"/>
              <a:gd name="connsiteY1" fmla="*/ 0 h 703618"/>
              <a:gd name="connsiteX2" fmla="*/ 416551 w 416551"/>
              <a:gd name="connsiteY2" fmla="*/ 694192 h 703618"/>
              <a:gd name="connsiteX3" fmla="*/ 17082 w 416551"/>
              <a:gd name="connsiteY3" fmla="*/ 703618 h 703618"/>
              <a:gd name="connsiteX0" fmla="*/ 17082 w 416551"/>
              <a:gd name="connsiteY0" fmla="*/ 689478 h 694192"/>
              <a:gd name="connsiteX1" fmla="*/ 0 w 416551"/>
              <a:gd name="connsiteY1" fmla="*/ 0 h 694192"/>
              <a:gd name="connsiteX2" fmla="*/ 416551 w 416551"/>
              <a:gd name="connsiteY2" fmla="*/ 694192 h 694192"/>
              <a:gd name="connsiteX3" fmla="*/ 17082 w 416551"/>
              <a:gd name="connsiteY3" fmla="*/ 689478 h 694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551" h="694192">
                <a:moveTo>
                  <a:pt x="17082" y="689478"/>
                </a:moveTo>
                <a:lnTo>
                  <a:pt x="0" y="0"/>
                </a:lnTo>
                <a:lnTo>
                  <a:pt x="416551" y="694192"/>
                </a:lnTo>
                <a:lnTo>
                  <a:pt x="17082" y="689478"/>
                </a:lnTo>
                <a:close/>
              </a:path>
            </a:pathLst>
          </a:custGeom>
          <a:solidFill>
            <a:srgbClr val="FFC000"/>
          </a:solidFill>
          <a:ln w="19050">
            <a:noFill/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467463" y="833692"/>
            <a:ext cx="3023453" cy="1889179"/>
            <a:chOff x="4446719" y="1119101"/>
            <a:chExt cx="3023453" cy="1889179"/>
          </a:xfrm>
        </p:grpSpPr>
        <p:grpSp>
          <p:nvGrpSpPr>
            <p:cNvPr id="18" name="Group 17"/>
            <p:cNvGrpSpPr/>
            <p:nvPr/>
          </p:nvGrpSpPr>
          <p:grpSpPr>
            <a:xfrm flipH="1">
              <a:off x="4446719" y="1119101"/>
              <a:ext cx="3023453" cy="1878099"/>
              <a:chOff x="5636228" y="2026317"/>
              <a:chExt cx="3023453" cy="1878099"/>
            </a:xfrm>
          </p:grpSpPr>
          <p:sp>
            <p:nvSpPr>
              <p:cNvPr id="22" name="Oval 21"/>
              <p:cNvSpPr/>
              <p:nvPr/>
            </p:nvSpPr>
            <p:spPr bwMode="auto">
              <a:xfrm>
                <a:off x="5636228" y="2274652"/>
                <a:ext cx="1371600" cy="13716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5864828" y="2026317"/>
                <a:ext cx="2794853" cy="1176365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5715000" y="2859105"/>
                <a:ext cx="2923039" cy="1045311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Connector 7"/>
            <p:cNvCxnSpPr/>
            <p:nvPr/>
          </p:nvCxnSpPr>
          <p:spPr>
            <a:xfrm>
              <a:off x="6495288" y="1424178"/>
              <a:ext cx="0" cy="12541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>
              <a:off x="5887814" y="1103861"/>
              <a:ext cx="0" cy="20116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6503536" y="2104090"/>
              <a:ext cx="390118" cy="5650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6311689" y="2669726"/>
              <a:ext cx="34350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B</a:t>
              </a:r>
              <a:endParaRPr lang="en-IN" alt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4772221" y="1771147"/>
              <a:ext cx="34350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P</a:t>
              </a:r>
              <a:endParaRPr lang="en-IN" alt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6285899" y="1151686"/>
              <a:ext cx="34350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A</a:t>
              </a:r>
              <a:endParaRPr lang="en-IN" alt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6184157" y="2038350"/>
              <a:ext cx="34350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L</a:t>
              </a:r>
              <a:endParaRPr lang="en-IN" alt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6895499" y="1940424"/>
              <a:ext cx="34350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O</a:t>
              </a:r>
              <a:endParaRPr lang="en-IN" altLang="en-US" sz="16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84" name="Straight Connector 83"/>
            <p:cNvCxnSpPr>
              <a:stCxn id="28" idx="1"/>
            </p:cNvCxnSpPr>
            <p:nvPr/>
          </p:nvCxnSpPr>
          <p:spPr>
            <a:xfrm flipH="1" flipV="1">
              <a:off x="6495288" y="1424178"/>
              <a:ext cx="400211" cy="6855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Isosceles Triangle 8"/>
          <p:cNvSpPr/>
          <p:nvPr/>
        </p:nvSpPr>
        <p:spPr bwMode="auto">
          <a:xfrm flipV="1">
            <a:off x="5901160" y="1819453"/>
            <a:ext cx="2007220" cy="572616"/>
          </a:xfrm>
          <a:custGeom>
            <a:avLst/>
            <a:gdLst>
              <a:gd name="connsiteX0" fmla="*/ 0 w 2011680"/>
              <a:gd name="connsiteY0" fmla="*/ 376185 h 376185"/>
              <a:gd name="connsiteX1" fmla="*/ 1023181 w 2011680"/>
              <a:gd name="connsiteY1" fmla="*/ 0 h 376185"/>
              <a:gd name="connsiteX2" fmla="*/ 2011680 w 2011680"/>
              <a:gd name="connsiteY2" fmla="*/ 376185 h 376185"/>
              <a:gd name="connsiteX3" fmla="*/ 0 w 2011680"/>
              <a:gd name="connsiteY3" fmla="*/ 376185 h 376185"/>
              <a:gd name="connsiteX0" fmla="*/ 0 w 2011680"/>
              <a:gd name="connsiteY0" fmla="*/ 675207 h 675207"/>
              <a:gd name="connsiteX1" fmla="*/ 1612557 w 2011680"/>
              <a:gd name="connsiteY1" fmla="*/ 0 h 675207"/>
              <a:gd name="connsiteX2" fmla="*/ 2011680 w 2011680"/>
              <a:gd name="connsiteY2" fmla="*/ 675207 h 675207"/>
              <a:gd name="connsiteX3" fmla="*/ 0 w 2011680"/>
              <a:gd name="connsiteY3" fmla="*/ 675207 h 675207"/>
              <a:gd name="connsiteX0" fmla="*/ 0 w 2011680"/>
              <a:gd name="connsiteY0" fmla="*/ 572616 h 572616"/>
              <a:gd name="connsiteX1" fmla="*/ 1608097 w 2011680"/>
              <a:gd name="connsiteY1" fmla="*/ 0 h 572616"/>
              <a:gd name="connsiteX2" fmla="*/ 2011680 w 2011680"/>
              <a:gd name="connsiteY2" fmla="*/ 572616 h 572616"/>
              <a:gd name="connsiteX3" fmla="*/ 0 w 2011680"/>
              <a:gd name="connsiteY3" fmla="*/ 572616 h 572616"/>
              <a:gd name="connsiteX0" fmla="*/ 0 w 2011680"/>
              <a:gd name="connsiteY0" fmla="*/ 572616 h 572616"/>
              <a:gd name="connsiteX1" fmla="*/ 1608097 w 2011680"/>
              <a:gd name="connsiteY1" fmla="*/ 0 h 572616"/>
              <a:gd name="connsiteX2" fmla="*/ 2011680 w 2011680"/>
              <a:gd name="connsiteY2" fmla="*/ 572616 h 572616"/>
              <a:gd name="connsiteX3" fmla="*/ 0 w 2011680"/>
              <a:gd name="connsiteY3" fmla="*/ 572616 h 572616"/>
              <a:gd name="connsiteX0" fmla="*/ 0 w 2007220"/>
              <a:gd name="connsiteY0" fmla="*/ 572616 h 572616"/>
              <a:gd name="connsiteX1" fmla="*/ 1608097 w 2007220"/>
              <a:gd name="connsiteY1" fmla="*/ 0 h 572616"/>
              <a:gd name="connsiteX2" fmla="*/ 2007220 w 2007220"/>
              <a:gd name="connsiteY2" fmla="*/ 572616 h 572616"/>
              <a:gd name="connsiteX3" fmla="*/ 0 w 2007220"/>
              <a:gd name="connsiteY3" fmla="*/ 572616 h 572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7220" h="572616">
                <a:moveTo>
                  <a:pt x="0" y="572616"/>
                </a:moveTo>
                <a:lnTo>
                  <a:pt x="1608097" y="0"/>
                </a:lnTo>
                <a:lnTo>
                  <a:pt x="2007220" y="572616"/>
                </a:lnTo>
                <a:lnTo>
                  <a:pt x="0" y="572616"/>
                </a:lnTo>
                <a:close/>
              </a:path>
            </a:pathLst>
          </a:custGeom>
          <a:solidFill>
            <a:srgbClr val="00B050">
              <a:alpha val="80000"/>
            </a:srgbClr>
          </a:solidFill>
          <a:ln w="19050">
            <a:noFill/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Isosceles Triangle 8"/>
          <p:cNvSpPr/>
          <p:nvPr/>
        </p:nvSpPr>
        <p:spPr bwMode="auto">
          <a:xfrm>
            <a:off x="5913735" y="1145758"/>
            <a:ext cx="2011680" cy="675207"/>
          </a:xfrm>
          <a:custGeom>
            <a:avLst/>
            <a:gdLst>
              <a:gd name="connsiteX0" fmla="*/ 0 w 2011680"/>
              <a:gd name="connsiteY0" fmla="*/ 376185 h 376185"/>
              <a:gd name="connsiteX1" fmla="*/ 1023181 w 2011680"/>
              <a:gd name="connsiteY1" fmla="*/ 0 h 376185"/>
              <a:gd name="connsiteX2" fmla="*/ 2011680 w 2011680"/>
              <a:gd name="connsiteY2" fmla="*/ 376185 h 376185"/>
              <a:gd name="connsiteX3" fmla="*/ 0 w 2011680"/>
              <a:gd name="connsiteY3" fmla="*/ 376185 h 376185"/>
              <a:gd name="connsiteX0" fmla="*/ 0 w 2011680"/>
              <a:gd name="connsiteY0" fmla="*/ 675207 h 675207"/>
              <a:gd name="connsiteX1" fmla="*/ 1612557 w 2011680"/>
              <a:gd name="connsiteY1" fmla="*/ 0 h 675207"/>
              <a:gd name="connsiteX2" fmla="*/ 2011680 w 2011680"/>
              <a:gd name="connsiteY2" fmla="*/ 675207 h 675207"/>
              <a:gd name="connsiteX3" fmla="*/ 0 w 2011680"/>
              <a:gd name="connsiteY3" fmla="*/ 675207 h 675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1680" h="675207">
                <a:moveTo>
                  <a:pt x="0" y="675207"/>
                </a:moveTo>
                <a:lnTo>
                  <a:pt x="1612557" y="0"/>
                </a:lnTo>
                <a:lnTo>
                  <a:pt x="2011680" y="675207"/>
                </a:lnTo>
                <a:lnTo>
                  <a:pt x="0" y="675207"/>
                </a:lnTo>
                <a:close/>
              </a:path>
            </a:pathLst>
          </a:custGeom>
          <a:solidFill>
            <a:srgbClr val="FFC000">
              <a:alpha val="80000"/>
            </a:srgbClr>
          </a:solidFill>
          <a:ln w="19050">
            <a:noFill/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9" name="Rectangle 78"/>
          <p:cNvSpPr>
            <a:spLocks noChangeArrowheads="1"/>
          </p:cNvSpPr>
          <p:nvPr/>
        </p:nvSpPr>
        <p:spPr bwMode="auto">
          <a:xfrm rot="3609829">
            <a:off x="7465789" y="1256065"/>
            <a:ext cx="6832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IN" altLang="en-US" sz="1200" b="1" dirty="0" smtClean="0">
                <a:solidFill>
                  <a:srgbClr val="000000"/>
                </a:solidFill>
                <a:latin typeface="Bookman Old Style" pitchFamily="18" charset="0"/>
              </a:rPr>
              <a:t>10 cm</a:t>
            </a:r>
            <a:endParaRPr lang="en-IN" altLang="en-US" sz="12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874546" y="817017"/>
            <a:ext cx="2318842" cy="219909"/>
          </a:xfrm>
          <a:prstGeom prst="roundRect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852013" y="567447"/>
            <a:ext cx="5020351" cy="219909"/>
          </a:xfrm>
          <a:prstGeom prst="roundRect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4377722" y="347812"/>
            <a:ext cx="2551581" cy="208909"/>
          </a:xfrm>
          <a:prstGeom prst="roundRect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872507" y="322610"/>
            <a:ext cx="3220647" cy="219909"/>
          </a:xfrm>
          <a:prstGeom prst="roundRect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93"/>
          <p:cNvSpPr>
            <a:spLocks noChangeArrowheads="1"/>
          </p:cNvSpPr>
          <p:nvPr/>
        </p:nvSpPr>
        <p:spPr bwMode="auto">
          <a:xfrm>
            <a:off x="506412" y="258100"/>
            <a:ext cx="682602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/>
            <a:r>
              <a:rPr lang="en-US" altLang="en-US" sz="1600" b="1" dirty="0">
                <a:solidFill>
                  <a:srgbClr val="0000FF"/>
                </a:solidFill>
                <a:latin typeface="Bookman Old Style" pitchFamily="18" charset="0"/>
              </a:rPr>
              <a:t>Q. AB is a chord of length 16 cm of a circle of radius 10 </a:t>
            </a: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cm. </a:t>
            </a:r>
          </a:p>
          <a:p>
            <a:pPr marL="285750" indent="-285750"/>
            <a:r>
              <a:rPr lang="en-US" altLang="en-US" sz="1600" b="1" dirty="0">
                <a:solidFill>
                  <a:srgbClr val="0000FF"/>
                </a:solidFill>
                <a:latin typeface="Bookman Old Style" pitchFamily="18" charset="0"/>
              </a:rPr>
              <a:t>	</a:t>
            </a: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The </a:t>
            </a:r>
            <a:r>
              <a:rPr lang="en-US" altLang="en-US" sz="1600" b="1" dirty="0">
                <a:solidFill>
                  <a:srgbClr val="0000FF"/>
                </a:solidFill>
                <a:latin typeface="Bookman Old Style" pitchFamily="18" charset="0"/>
              </a:rPr>
              <a:t>tangents at A and B intersect at a point P. </a:t>
            </a:r>
            <a:endParaRPr lang="en-US" alt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pPr marL="285750" indent="-285750"/>
            <a:r>
              <a:rPr lang="en-US" altLang="en-US" sz="1600" b="1" dirty="0">
                <a:solidFill>
                  <a:srgbClr val="0000FF"/>
                </a:solidFill>
                <a:latin typeface="Bookman Old Style" pitchFamily="18" charset="0"/>
              </a:rPr>
              <a:t>	</a:t>
            </a: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Find </a:t>
            </a:r>
            <a:r>
              <a:rPr lang="en-US" altLang="en-US" sz="1600" b="1" dirty="0">
                <a:solidFill>
                  <a:srgbClr val="0000FF"/>
                </a:solidFill>
                <a:latin typeface="Bookman Old Style" pitchFamily="18" charset="0"/>
              </a:rPr>
              <a:t>the length of PA.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93055" y="1028700"/>
            <a:ext cx="65915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Sol. 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08432" y="1028700"/>
            <a:ext cx="10486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In 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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AOP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981200" y="1028700"/>
            <a:ext cx="5741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and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438400" y="1028700"/>
            <a:ext cx="7569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BOP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964648" y="1315702"/>
            <a:ext cx="533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OA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1345648" y="1315702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1574248" y="1315702"/>
            <a:ext cx="533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OB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2082248" y="1315702"/>
            <a:ext cx="24638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(radii of same circle)</a:t>
            </a:r>
            <a:endParaRPr lang="en-IN" altLang="en-US" sz="1400" b="1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980856" y="1594566"/>
            <a:ext cx="533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OP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1361856" y="1594566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1590456" y="1594566"/>
            <a:ext cx="533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OP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2098456" y="1594566"/>
            <a:ext cx="18209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(common side)</a:t>
            </a:r>
            <a:endParaRPr lang="en-IN" altLang="en-US" sz="1400" b="1" dirty="0"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958152" y="1922070"/>
            <a:ext cx="533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PA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1339152" y="1922070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1567752" y="1922070"/>
            <a:ext cx="533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PB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2075751" y="1922070"/>
            <a:ext cx="34868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400" b="1" dirty="0">
                <a:solidFill>
                  <a:srgbClr val="FF0000"/>
                </a:solidFill>
                <a:latin typeface="Bookman Old Style" pitchFamily="18" charset="0"/>
              </a:rPr>
              <a:t>[Tangents </a:t>
            </a:r>
            <a:r>
              <a:rPr lang="en-US" altLang="en-US" sz="1400" b="1" dirty="0" err="1" smtClean="0">
                <a:solidFill>
                  <a:srgbClr val="FF0000"/>
                </a:solidFill>
                <a:latin typeface="Bookman Old Style" pitchFamily="18" charset="0"/>
              </a:rPr>
              <a:t>drawnfrom</a:t>
            </a:r>
            <a:r>
              <a:rPr lang="en-US" alt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 </a:t>
            </a:r>
            <a:r>
              <a:rPr lang="en-US" altLang="en-US" sz="1400" b="1" dirty="0">
                <a:solidFill>
                  <a:srgbClr val="FF0000"/>
                </a:solidFill>
                <a:latin typeface="Bookman Old Style" pitchFamily="18" charset="0"/>
              </a:rPr>
              <a:t>an external point to </a:t>
            </a:r>
            <a:r>
              <a:rPr lang="en-US" alt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a </a:t>
            </a:r>
            <a:r>
              <a:rPr lang="en-US" altLang="en-US" sz="1400" b="1" dirty="0">
                <a:solidFill>
                  <a:srgbClr val="FF0000"/>
                </a:solidFill>
                <a:latin typeface="Bookman Old Style" pitchFamily="18" charset="0"/>
              </a:rPr>
              <a:t>circle are equal length]</a:t>
            </a:r>
            <a:endParaRPr lang="en-IN" altLang="en-US" sz="1400" b="1" dirty="0">
              <a:solidFill>
                <a:srgbClr val="FF0000"/>
              </a:solidFill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499916" y="2453992"/>
            <a:ext cx="3162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 dirty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817757" y="2453992"/>
            <a:ext cx="7569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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AOP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1509786" y="2453992"/>
            <a:ext cx="2968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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1746294" y="2453992"/>
            <a:ext cx="7569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BOP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2731832" y="2432755"/>
            <a:ext cx="1080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IN" alt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(SSS test)</a:t>
            </a:r>
            <a:endParaRPr lang="en-IN" altLang="en-US" sz="14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499916" y="2733465"/>
            <a:ext cx="3162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 dirty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817757" y="2733465"/>
            <a:ext cx="78899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AOP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1509786" y="2733465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=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1746294" y="2733465"/>
            <a:ext cx="78899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BOP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2731832" y="2712228"/>
            <a:ext cx="95090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IN" alt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(c.p.c.t.)</a:t>
            </a:r>
            <a:endParaRPr lang="en-IN" altLang="en-US" sz="14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499916" y="3031785"/>
            <a:ext cx="3162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 dirty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817757" y="3031785"/>
            <a:ext cx="7841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AOL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1509786" y="3031785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=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1746294" y="3031785"/>
            <a:ext cx="7841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BOL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2731832" y="3010548"/>
            <a:ext cx="5437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IN" altLang="en-US" sz="1400" b="1" dirty="0" smtClean="0">
                <a:latin typeface="Bookman Old Style" pitchFamily="18" charset="0"/>
              </a:rPr>
              <a:t>…(</a:t>
            </a:r>
            <a:r>
              <a:rPr lang="en-IN" altLang="en-US" sz="1400" b="1" dirty="0" err="1" smtClean="0">
                <a:latin typeface="Bookman Old Style" pitchFamily="18" charset="0"/>
              </a:rPr>
              <a:t>i</a:t>
            </a:r>
            <a:r>
              <a:rPr lang="en-IN" altLang="en-US" sz="1400" b="1" dirty="0" smtClean="0">
                <a:latin typeface="Bookman Old Style" pitchFamily="18" charset="0"/>
              </a:rPr>
              <a:t>)</a:t>
            </a:r>
            <a:endParaRPr lang="en-IN" altLang="en-US" sz="1400" b="1" dirty="0">
              <a:latin typeface="Bookman Old Style" pitchFamily="18" charset="0"/>
            </a:endParaRP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3210478" y="3029598"/>
            <a:ext cx="8066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IN" alt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(P-L-O)</a:t>
            </a:r>
            <a:endParaRPr lang="en-IN" altLang="en-US" sz="14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788994" y="3330551"/>
            <a:ext cx="10438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In 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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AOL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1761762" y="3330551"/>
            <a:ext cx="5741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and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2218962" y="3330551"/>
            <a:ext cx="75212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BOL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1128786" y="3633371"/>
            <a:ext cx="533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OA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1509786" y="3633371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1738386" y="3633371"/>
            <a:ext cx="533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OB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2536800" y="3617553"/>
            <a:ext cx="245732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(radii of same circle)</a:t>
            </a:r>
            <a:endParaRPr lang="en-IN" altLang="en-US" sz="1400" b="1" dirty="0">
              <a:solidFill>
                <a:srgbClr val="FF0000"/>
              </a:solidFill>
            </a:endParaRP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782622" y="3896417"/>
            <a:ext cx="8763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altLang="en-US" sz="1600" b="1" dirty="0">
                <a:solidFill>
                  <a:srgbClr val="000000"/>
                </a:solidFill>
                <a:latin typeface="Bookman Old Style" pitchFamily="18" charset="0"/>
              </a:rPr>
              <a:t>AOL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1509786" y="3896417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1742429" y="3896417"/>
            <a:ext cx="85360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BOL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2536488" y="3896417"/>
            <a:ext cx="122866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[from (i)]</a:t>
            </a:r>
            <a:endParaRPr lang="en-IN" altLang="en-US" sz="1400" b="1" dirty="0">
              <a:solidFill>
                <a:srgbClr val="FF0000"/>
              </a:solidFill>
            </a:endParaRP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1131393" y="4223921"/>
            <a:ext cx="533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OL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1509786" y="4223921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1740993" y="4223921"/>
            <a:ext cx="533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OL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2536488" y="4223921"/>
            <a:ext cx="18166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(common side)</a:t>
            </a:r>
            <a:endParaRPr lang="en-IN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>
            <a:off x="7524596" y="1126785"/>
            <a:ext cx="0" cy="1254132"/>
          </a:xfrm>
          <a:prstGeom prst="line">
            <a:avLst/>
          </a:prstGeom>
          <a:ln w="1905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5877851" y="1138769"/>
            <a:ext cx="1670551" cy="686146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>
            <a:spLocks noChangeArrowheads="1"/>
          </p:cNvSpPr>
          <p:nvPr/>
        </p:nvSpPr>
        <p:spPr bwMode="auto">
          <a:xfrm>
            <a:off x="6554712" y="1138492"/>
            <a:ext cx="3032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IN" alt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?</a:t>
            </a:r>
            <a:endParaRPr lang="en-IN" altLang="en-US" sz="14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7519593" y="1824291"/>
            <a:ext cx="390118" cy="565076"/>
          </a:xfrm>
          <a:prstGeom prst="line">
            <a:avLst/>
          </a:prstGeom>
          <a:ln w="1905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5900521" y="1134056"/>
            <a:ext cx="1629029" cy="691607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 flipV="1">
            <a:off x="5914661" y="1827714"/>
            <a:ext cx="1584810" cy="556603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5792965" y="1485537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P</a:t>
            </a:r>
            <a:endParaRPr lang="en-I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 flipH="1" flipV="1">
            <a:off x="7517453" y="1142034"/>
            <a:ext cx="400211" cy="685523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rot="16200000" flipH="1" flipV="1">
            <a:off x="6899991" y="815307"/>
            <a:ext cx="0" cy="2011680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Arc 98"/>
          <p:cNvSpPr/>
          <p:nvPr/>
        </p:nvSpPr>
        <p:spPr>
          <a:xfrm rot="10800000">
            <a:off x="7754751" y="1687072"/>
            <a:ext cx="304267" cy="279925"/>
          </a:xfrm>
          <a:prstGeom prst="arc">
            <a:avLst>
              <a:gd name="adj1" fmla="val 18377007"/>
              <a:gd name="adj2" fmla="val 0"/>
            </a:avLst>
          </a:prstGeom>
          <a:solidFill>
            <a:srgbClr val="FF0000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 flipH="1">
            <a:off x="5464098" y="830974"/>
            <a:ext cx="2802768" cy="1185166"/>
          </a:xfrm>
          <a:prstGeom prst="line">
            <a:avLst/>
          </a:prstGeom>
          <a:ln w="19050">
            <a:solidFill>
              <a:srgbClr val="0000FF"/>
            </a:solidFill>
            <a:headEnd type="arrow" w="med" len="med"/>
            <a:tailEnd type="arrow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 flipV="1">
            <a:off x="5495321" y="1663762"/>
            <a:ext cx="2912813" cy="1049513"/>
          </a:xfrm>
          <a:prstGeom prst="line">
            <a:avLst/>
          </a:prstGeom>
          <a:ln w="19050">
            <a:solidFill>
              <a:srgbClr val="0000FF"/>
            </a:solidFill>
            <a:headEnd type="arrow" w="med" len="med"/>
            <a:tailEnd type="arrow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2731832" y="1807328"/>
            <a:ext cx="2019165" cy="618273"/>
            <a:chOff x="7387223" y="3259957"/>
            <a:chExt cx="2343278" cy="618273"/>
          </a:xfrm>
        </p:grpSpPr>
        <p:sp>
          <p:nvSpPr>
            <p:cNvPr id="93" name="Rounded Rectangle 92"/>
            <p:cNvSpPr/>
            <p:nvPr/>
          </p:nvSpPr>
          <p:spPr>
            <a:xfrm>
              <a:off x="7461246" y="3308013"/>
              <a:ext cx="2245870" cy="570217"/>
            </a:xfrm>
            <a:prstGeom prst="roundRect">
              <a:avLst/>
            </a:prstGeom>
            <a:solidFill>
              <a:srgbClr val="80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en-US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387223" y="3259957"/>
              <a:ext cx="23432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Consider </a:t>
              </a:r>
            </a:p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Symbol" pitchFamily="18" charset="2"/>
                </a:rPr>
                <a:t>D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AOP and </a:t>
              </a:r>
              <a:r>
                <a:rPr lang="en-US" sz="1600" b="1" dirty="0" smtClean="0">
                  <a:solidFill>
                    <a:prstClr val="white"/>
                  </a:solidFill>
                  <a:latin typeface="Symbol" pitchFamily="18" charset="2"/>
                </a:rPr>
                <a:t>D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BOP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98" name="Arc 97"/>
          <p:cNvSpPr/>
          <p:nvPr/>
        </p:nvSpPr>
        <p:spPr>
          <a:xfrm rot="14375705">
            <a:off x="7749894" y="1654268"/>
            <a:ext cx="334694" cy="338710"/>
          </a:xfrm>
          <a:prstGeom prst="arc">
            <a:avLst>
              <a:gd name="adj1" fmla="val 17885764"/>
              <a:gd name="adj2" fmla="val 0"/>
            </a:avLst>
          </a:prstGeom>
          <a:solidFill>
            <a:srgbClr val="FF0000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13" name="Straight Connector 112"/>
          <p:cNvCxnSpPr/>
          <p:nvPr/>
        </p:nvCxnSpPr>
        <p:spPr>
          <a:xfrm rot="16200000" flipH="1">
            <a:off x="7713839" y="1614148"/>
            <a:ext cx="0" cy="411480"/>
          </a:xfrm>
          <a:prstGeom prst="line">
            <a:avLst/>
          </a:prstGeom>
          <a:ln w="1905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2756640" y="1863089"/>
            <a:ext cx="1936594" cy="584775"/>
            <a:chOff x="7387224" y="3362652"/>
            <a:chExt cx="2343280" cy="584775"/>
          </a:xfrm>
        </p:grpSpPr>
        <p:sp>
          <p:nvSpPr>
            <p:cNvPr id="104" name="Rounded Rectangle 103"/>
            <p:cNvSpPr/>
            <p:nvPr/>
          </p:nvSpPr>
          <p:spPr>
            <a:xfrm>
              <a:off x="7439609" y="3374688"/>
              <a:ext cx="2245870" cy="570217"/>
            </a:xfrm>
            <a:prstGeom prst="roundRect">
              <a:avLst/>
            </a:prstGeom>
            <a:solidFill>
              <a:srgbClr val="80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en-US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387224" y="3362652"/>
              <a:ext cx="23432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Consider </a:t>
              </a:r>
            </a:p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Symbol" pitchFamily="18" charset="2"/>
                </a:rPr>
                <a:t>D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AOL and </a:t>
              </a:r>
              <a:r>
                <a:rPr lang="en-US" sz="1600" b="1" dirty="0" smtClean="0">
                  <a:solidFill>
                    <a:prstClr val="white"/>
                  </a:solidFill>
                  <a:latin typeface="Symbol" pitchFamily="18" charset="2"/>
                </a:rPr>
                <a:t>D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BOL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02" name="Rectangle 101"/>
          <p:cNvSpPr>
            <a:spLocks noChangeArrowheads="1"/>
          </p:cNvSpPr>
          <p:nvPr/>
        </p:nvSpPr>
        <p:spPr bwMode="auto">
          <a:xfrm>
            <a:off x="499916" y="4497987"/>
            <a:ext cx="3162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 dirty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108" name="Rectangle 107"/>
          <p:cNvSpPr>
            <a:spLocks noChangeArrowheads="1"/>
          </p:cNvSpPr>
          <p:nvPr/>
        </p:nvSpPr>
        <p:spPr bwMode="auto">
          <a:xfrm>
            <a:off x="818665" y="4497987"/>
            <a:ext cx="75212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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AOL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109" name="Rectangle 108"/>
          <p:cNvSpPr>
            <a:spLocks noChangeArrowheads="1"/>
          </p:cNvSpPr>
          <p:nvPr/>
        </p:nvSpPr>
        <p:spPr bwMode="auto">
          <a:xfrm>
            <a:off x="1509786" y="4497987"/>
            <a:ext cx="2968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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110" name="Rectangle 109"/>
          <p:cNvSpPr>
            <a:spLocks noChangeArrowheads="1"/>
          </p:cNvSpPr>
          <p:nvPr/>
        </p:nvSpPr>
        <p:spPr bwMode="auto">
          <a:xfrm>
            <a:off x="1747202" y="4497987"/>
            <a:ext cx="75212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BOL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111" name="Rectangle 110"/>
          <p:cNvSpPr>
            <a:spLocks noChangeArrowheads="1"/>
          </p:cNvSpPr>
          <p:nvPr/>
        </p:nvSpPr>
        <p:spPr bwMode="auto">
          <a:xfrm>
            <a:off x="2536488" y="4476750"/>
            <a:ext cx="10919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IN" alt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(SAS test)</a:t>
            </a:r>
            <a:endParaRPr lang="en-IN" altLang="en-US" sz="14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95" name="Arc 94"/>
          <p:cNvSpPr/>
          <p:nvPr/>
        </p:nvSpPr>
        <p:spPr>
          <a:xfrm rot="15686636">
            <a:off x="7746905" y="1701295"/>
            <a:ext cx="229001" cy="209276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6" name="Arc 95"/>
          <p:cNvSpPr/>
          <p:nvPr/>
        </p:nvSpPr>
        <p:spPr>
          <a:xfrm rot="11612000">
            <a:off x="7759072" y="1738880"/>
            <a:ext cx="229001" cy="209276"/>
          </a:xfrm>
          <a:prstGeom prst="arc">
            <a:avLst>
              <a:gd name="adj1" fmla="val 16698560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34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35" presetClass="emph" presetSubtype="0" repeatCount="3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0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35" presetClass="emph" presetSubtype="0" repeatCount="3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9" dur="4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35" presetClass="emph" presetSubtype="0" repeatCount="3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3" dur="4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35" presetClass="emph" presetSubtype="0" repeatCount="3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5" dur="4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5" presetClass="emph" presetSubtype="0" repeatCount="3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6" dur="4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35" presetClass="emph" presetSubtype="0" repeatCount="3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6" dur="4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35" presetClass="emph" presetSubtype="0" repeatCount="3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8" dur="4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35" presetClass="emph" presetSubtype="0" repeatCount="45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1" dur="4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35" presetClass="emph" presetSubtype="0" repeatCount="45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0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35" presetClass="emph" presetSubtype="0" repeatCount="3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8" dur="4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9" presetID="35" presetClass="emph" presetSubtype="0" repeatCount="3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0" dur="4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35" presetClass="emph" presetSubtype="0" repeatCount="3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7" dur="4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8" presetID="35" presetClass="emph" presetSubtype="0" repeatCount="3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9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35" presetClass="emph" presetSubtype="0" repeatCount="3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2" dur="4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>
                      <p:stCondLst>
                        <p:cond delay="indefinite"/>
                      </p:stCondLst>
                      <p:childTnLst>
                        <p:par>
                          <p:cTn id="486" fill="hold">
                            <p:stCondLst>
                              <p:cond delay="0"/>
                            </p:stCondLst>
                            <p:childTnLst>
                              <p:par>
                                <p:cTn id="4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>
                      <p:stCondLst>
                        <p:cond delay="indefinite"/>
                      </p:stCondLst>
                      <p:childTnLst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>
                      <p:stCondLst>
                        <p:cond delay="indefinite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0" fill="hold">
                      <p:stCondLst>
                        <p:cond delay="indefinite"/>
                      </p:stCondLst>
                      <p:childTnLst>
                        <p:par>
                          <p:cTn id="501" fill="hold">
                            <p:stCondLst>
                              <p:cond delay="0"/>
                            </p:stCondLst>
                            <p:childTnLst>
                              <p:par>
                                <p:cTn id="5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>
                      <p:stCondLst>
                        <p:cond delay="indefinite"/>
                      </p:stCondLst>
                      <p:childTnLst>
                        <p:par>
                          <p:cTn id="506" fill="hold">
                            <p:stCondLst>
                              <p:cond delay="0"/>
                            </p:stCondLst>
                            <p:childTnLst>
                              <p:par>
                                <p:cTn id="5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07" grpId="1" animBg="1"/>
      <p:bldP spid="76" grpId="0"/>
      <p:bldP spid="106" grpId="0" animBg="1"/>
      <p:bldP spid="14" grpId="0" animBg="1"/>
      <p:bldP spid="85" grpId="0" animBg="1"/>
      <p:bldP spid="85" grpId="1" animBg="1"/>
      <p:bldP spid="9" grpId="0" animBg="1"/>
      <p:bldP spid="9" grpId="1" animBg="1"/>
      <p:bldP spid="79" grpId="0"/>
      <p:bldP spid="83" grpId="0" animBg="1"/>
      <p:bldP spid="83" grpId="1" animBg="1"/>
      <p:bldP spid="80" grpId="0" animBg="1"/>
      <p:bldP spid="80" grpId="1" animBg="1"/>
      <p:bldP spid="78" grpId="0" animBg="1"/>
      <p:bldP spid="78" grpId="1" animBg="1"/>
      <p:bldP spid="74" grpId="0" animBg="1"/>
      <p:bldP spid="74" grpId="1" animBg="1"/>
      <p:bldP spid="2" grpId="0" build="p"/>
      <p:bldP spid="17" grpId="0"/>
      <p:bldP spid="19" grpId="0"/>
      <p:bldP spid="23" grpId="0"/>
      <p:bldP spid="29" grpId="0"/>
      <p:bldP spid="30" grpId="0"/>
      <p:bldP spid="31" grpId="0"/>
      <p:bldP spid="32" grpId="0"/>
      <p:bldP spid="33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82" grpId="0"/>
      <p:bldP spid="94" grpId="0"/>
      <p:bldP spid="94" grpId="1"/>
      <p:bldP spid="94" grpId="2"/>
      <p:bldP spid="99" grpId="0" animBg="1"/>
      <p:bldP spid="99" grpId="1" animBg="1"/>
      <p:bldP spid="99" grpId="2" animBg="1"/>
      <p:bldP spid="99" grpId="3" animBg="1"/>
      <p:bldP spid="99" grpId="4" animBg="1"/>
      <p:bldP spid="99" grpId="5" animBg="1"/>
      <p:bldP spid="98" grpId="0" animBg="1"/>
      <p:bldP spid="98" grpId="1" animBg="1"/>
      <p:bldP spid="98" grpId="2" animBg="1"/>
      <p:bldP spid="98" grpId="3" animBg="1"/>
      <p:bldP spid="98" grpId="4" animBg="1"/>
      <p:bldP spid="98" grpId="5" animBg="1"/>
      <p:bldP spid="102" grpId="0"/>
      <p:bldP spid="108" grpId="0"/>
      <p:bldP spid="109" grpId="0"/>
      <p:bldP spid="110" grpId="0"/>
      <p:bldP spid="111" grpId="0"/>
      <p:bldP spid="95" grpId="0" animBg="1"/>
      <p:bldP spid="9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985834" y="2183349"/>
            <a:ext cx="1426776" cy="625749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3" name="Arc 142"/>
          <p:cNvSpPr/>
          <p:nvPr/>
        </p:nvSpPr>
        <p:spPr>
          <a:xfrm rot="5714336">
            <a:off x="7412160" y="1745822"/>
            <a:ext cx="210265" cy="213483"/>
          </a:xfrm>
          <a:prstGeom prst="arc">
            <a:avLst/>
          </a:prstGeom>
          <a:solidFill>
            <a:srgbClr val="FF0000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42" name="Arc 141"/>
          <p:cNvSpPr/>
          <p:nvPr/>
        </p:nvSpPr>
        <p:spPr>
          <a:xfrm rot="21303412">
            <a:off x="7509656" y="1721382"/>
            <a:ext cx="90582" cy="126568"/>
          </a:xfrm>
          <a:custGeom>
            <a:avLst/>
            <a:gdLst>
              <a:gd name="connsiteX0" fmla="*/ 114300 w 228600"/>
              <a:gd name="connsiteY0" fmla="*/ 0 h 210312"/>
              <a:gd name="connsiteX1" fmla="*/ 228600 w 228600"/>
              <a:gd name="connsiteY1" fmla="*/ 105156 h 210312"/>
              <a:gd name="connsiteX2" fmla="*/ 114300 w 228600"/>
              <a:gd name="connsiteY2" fmla="*/ 105156 h 210312"/>
              <a:gd name="connsiteX3" fmla="*/ 114300 w 228600"/>
              <a:gd name="connsiteY3" fmla="*/ 0 h 210312"/>
              <a:gd name="connsiteX0" fmla="*/ 114300 w 228600"/>
              <a:gd name="connsiteY0" fmla="*/ 0 h 210312"/>
              <a:gd name="connsiteX1" fmla="*/ 228600 w 228600"/>
              <a:gd name="connsiteY1" fmla="*/ 105156 h 210312"/>
              <a:gd name="connsiteX0" fmla="*/ 0 w 114300"/>
              <a:gd name="connsiteY0" fmla="*/ 0 h 132642"/>
              <a:gd name="connsiteX1" fmla="*/ 114300 w 114300"/>
              <a:gd name="connsiteY1" fmla="*/ 105156 h 132642"/>
              <a:gd name="connsiteX2" fmla="*/ 0 w 114300"/>
              <a:gd name="connsiteY2" fmla="*/ 105156 h 132642"/>
              <a:gd name="connsiteX3" fmla="*/ 0 w 114300"/>
              <a:gd name="connsiteY3" fmla="*/ 0 h 132642"/>
              <a:gd name="connsiteX0" fmla="*/ 0 w 114300"/>
              <a:gd name="connsiteY0" fmla="*/ 0 h 132642"/>
              <a:gd name="connsiteX1" fmla="*/ 67216 w 114300"/>
              <a:gd name="connsiteY1" fmla="*/ 132642 h 132642"/>
              <a:gd name="connsiteX0" fmla="*/ 0 w 76754"/>
              <a:gd name="connsiteY0" fmla="*/ 0 h 143986"/>
              <a:gd name="connsiteX1" fmla="*/ 76754 w 76754"/>
              <a:gd name="connsiteY1" fmla="*/ 143986 h 143986"/>
              <a:gd name="connsiteX2" fmla="*/ 0 w 76754"/>
              <a:gd name="connsiteY2" fmla="*/ 105156 h 143986"/>
              <a:gd name="connsiteX3" fmla="*/ 0 w 76754"/>
              <a:gd name="connsiteY3" fmla="*/ 0 h 143986"/>
              <a:gd name="connsiteX0" fmla="*/ 0 w 76754"/>
              <a:gd name="connsiteY0" fmla="*/ 0 h 143986"/>
              <a:gd name="connsiteX1" fmla="*/ 67216 w 76754"/>
              <a:gd name="connsiteY1" fmla="*/ 132642 h 143986"/>
              <a:gd name="connsiteX0" fmla="*/ 0 w 76754"/>
              <a:gd name="connsiteY0" fmla="*/ 0 h 143986"/>
              <a:gd name="connsiteX1" fmla="*/ 76754 w 76754"/>
              <a:gd name="connsiteY1" fmla="*/ 143986 h 143986"/>
              <a:gd name="connsiteX2" fmla="*/ 0 w 76754"/>
              <a:gd name="connsiteY2" fmla="*/ 105156 h 143986"/>
              <a:gd name="connsiteX3" fmla="*/ 0 w 76754"/>
              <a:gd name="connsiteY3" fmla="*/ 0 h 143986"/>
              <a:gd name="connsiteX0" fmla="*/ 0 w 76754"/>
              <a:gd name="connsiteY0" fmla="*/ 0 h 143986"/>
              <a:gd name="connsiteX1" fmla="*/ 67216 w 76754"/>
              <a:gd name="connsiteY1" fmla="*/ 132642 h 143986"/>
              <a:gd name="connsiteX0" fmla="*/ 15084 w 91838"/>
              <a:gd name="connsiteY0" fmla="*/ 0 h 143986"/>
              <a:gd name="connsiteX1" fmla="*/ 91838 w 91838"/>
              <a:gd name="connsiteY1" fmla="*/ 143986 h 143986"/>
              <a:gd name="connsiteX2" fmla="*/ 0 w 91838"/>
              <a:gd name="connsiteY2" fmla="*/ 127519 h 143986"/>
              <a:gd name="connsiteX3" fmla="*/ 15084 w 91838"/>
              <a:gd name="connsiteY3" fmla="*/ 0 h 143986"/>
              <a:gd name="connsiteX0" fmla="*/ 15084 w 91838"/>
              <a:gd name="connsiteY0" fmla="*/ 0 h 143986"/>
              <a:gd name="connsiteX1" fmla="*/ 82300 w 91838"/>
              <a:gd name="connsiteY1" fmla="*/ 132642 h 143986"/>
              <a:gd name="connsiteX0" fmla="*/ 13828 w 90582"/>
              <a:gd name="connsiteY0" fmla="*/ 0 h 145822"/>
              <a:gd name="connsiteX1" fmla="*/ 90582 w 90582"/>
              <a:gd name="connsiteY1" fmla="*/ 143986 h 145822"/>
              <a:gd name="connsiteX2" fmla="*/ 0 w 90582"/>
              <a:gd name="connsiteY2" fmla="*/ 145822 h 145822"/>
              <a:gd name="connsiteX3" fmla="*/ 13828 w 90582"/>
              <a:gd name="connsiteY3" fmla="*/ 0 h 145822"/>
              <a:gd name="connsiteX0" fmla="*/ 13828 w 90582"/>
              <a:gd name="connsiteY0" fmla="*/ 0 h 145822"/>
              <a:gd name="connsiteX1" fmla="*/ 81044 w 90582"/>
              <a:gd name="connsiteY1" fmla="*/ 132642 h 145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582" h="145822" stroke="0" extrusionOk="0">
                <a:moveTo>
                  <a:pt x="13828" y="0"/>
                </a:moveTo>
                <a:cubicBezTo>
                  <a:pt x="76954" y="0"/>
                  <a:pt x="84684" y="93290"/>
                  <a:pt x="90582" y="143986"/>
                </a:cubicBezTo>
                <a:lnTo>
                  <a:pt x="0" y="145822"/>
                </a:lnTo>
                <a:lnTo>
                  <a:pt x="13828" y="0"/>
                </a:lnTo>
                <a:close/>
              </a:path>
              <a:path w="90582" h="145822" fill="none">
                <a:moveTo>
                  <a:pt x="13828" y="0"/>
                </a:moveTo>
                <a:cubicBezTo>
                  <a:pt x="76954" y="0"/>
                  <a:pt x="81044" y="74566"/>
                  <a:pt x="81044" y="132642"/>
                </a:cubicBezTo>
              </a:path>
            </a:pathLst>
          </a:custGeom>
          <a:solidFill>
            <a:srgbClr val="FF0000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7517250" y="1788586"/>
            <a:ext cx="60291" cy="637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544216" y="831301"/>
            <a:ext cx="2946700" cy="1924589"/>
            <a:chOff x="5544216" y="559020"/>
            <a:chExt cx="2946700" cy="1924589"/>
          </a:xfrm>
        </p:grpSpPr>
        <p:grpSp>
          <p:nvGrpSpPr>
            <p:cNvPr id="155" name="Group 154"/>
            <p:cNvGrpSpPr/>
            <p:nvPr/>
          </p:nvGrpSpPr>
          <p:grpSpPr>
            <a:xfrm>
              <a:off x="5544216" y="559020"/>
              <a:ext cx="2946700" cy="1924589"/>
              <a:chOff x="4523472" y="1087571"/>
              <a:chExt cx="2946700" cy="1924589"/>
            </a:xfrm>
          </p:grpSpPr>
          <p:grpSp>
            <p:nvGrpSpPr>
              <p:cNvPr id="156" name="Group 155"/>
              <p:cNvGrpSpPr/>
              <p:nvPr/>
            </p:nvGrpSpPr>
            <p:grpSpPr>
              <a:xfrm flipH="1">
                <a:off x="4523472" y="1087571"/>
                <a:ext cx="2946700" cy="1924589"/>
                <a:chOff x="5636228" y="1994787"/>
                <a:chExt cx="2946700" cy="1924589"/>
              </a:xfrm>
            </p:grpSpPr>
            <p:sp>
              <p:nvSpPr>
                <p:cNvPr id="167" name="Oval 166"/>
                <p:cNvSpPr/>
                <p:nvPr/>
              </p:nvSpPr>
              <p:spPr bwMode="auto">
                <a:xfrm>
                  <a:off x="5636228" y="2274652"/>
                  <a:ext cx="1371600" cy="13716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74" name="Straight Connector 173"/>
                <p:cNvCxnSpPr/>
                <p:nvPr/>
              </p:nvCxnSpPr>
              <p:spPr>
                <a:xfrm>
                  <a:off x="5767856" y="1994787"/>
                  <a:ext cx="2798064" cy="117957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arrow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/>
                <p:nvPr/>
              </p:nvCxnSpPr>
              <p:spPr>
                <a:xfrm flipV="1">
                  <a:off x="5656848" y="2876960"/>
                  <a:ext cx="2926080" cy="104241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arrow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7" name="Straight Connector 156"/>
              <p:cNvCxnSpPr/>
              <p:nvPr/>
            </p:nvCxnSpPr>
            <p:spPr>
              <a:xfrm>
                <a:off x="6495288" y="1424178"/>
                <a:ext cx="0" cy="12541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rot="16200000">
                <a:off x="5887814" y="1103861"/>
                <a:ext cx="0" cy="20116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 flipV="1">
                <a:off x="6503536" y="2104090"/>
                <a:ext cx="390118" cy="5650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Rectangle 160"/>
              <p:cNvSpPr>
                <a:spLocks noChangeArrowheads="1"/>
              </p:cNvSpPr>
              <p:nvPr/>
            </p:nvSpPr>
            <p:spPr bwMode="auto">
              <a:xfrm>
                <a:off x="6311689" y="2669726"/>
                <a:ext cx="34350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en-US" sz="1600" b="1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B</a:t>
                </a:r>
                <a:endParaRPr lang="en-IN" altLang="en-US" sz="16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Rectangle 161"/>
              <p:cNvSpPr>
                <a:spLocks noChangeArrowheads="1"/>
              </p:cNvSpPr>
              <p:nvPr/>
            </p:nvSpPr>
            <p:spPr bwMode="auto">
              <a:xfrm>
                <a:off x="4767539" y="1786119"/>
                <a:ext cx="34350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en-US" sz="1600" b="1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P</a:t>
                </a:r>
                <a:endParaRPr lang="en-IN" altLang="en-US" sz="16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3" name="Rectangle 162"/>
              <p:cNvSpPr>
                <a:spLocks noChangeArrowheads="1"/>
              </p:cNvSpPr>
              <p:nvPr/>
            </p:nvSpPr>
            <p:spPr bwMode="auto">
              <a:xfrm>
                <a:off x="6285899" y="1151686"/>
                <a:ext cx="34350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en-US" sz="1600" b="1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A</a:t>
                </a:r>
                <a:endParaRPr lang="en-IN" altLang="en-US" sz="16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4" name="Rectangle 163"/>
              <p:cNvSpPr>
                <a:spLocks noChangeArrowheads="1"/>
              </p:cNvSpPr>
              <p:nvPr/>
            </p:nvSpPr>
            <p:spPr bwMode="auto">
              <a:xfrm>
                <a:off x="6184157" y="2038350"/>
                <a:ext cx="34350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en-US" sz="1600" b="1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L</a:t>
                </a:r>
                <a:endParaRPr lang="en-IN" altLang="en-US" sz="16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5" name="Rectangle 164"/>
              <p:cNvSpPr>
                <a:spLocks noChangeArrowheads="1"/>
              </p:cNvSpPr>
              <p:nvPr/>
            </p:nvSpPr>
            <p:spPr bwMode="auto">
              <a:xfrm>
                <a:off x="6895499" y="1940424"/>
                <a:ext cx="34350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en-US" sz="1600" b="1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O</a:t>
                </a:r>
                <a:endParaRPr lang="en-IN" altLang="en-US" sz="1600" b="1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66" name="Straight Connector 165"/>
              <p:cNvCxnSpPr>
                <a:stCxn id="165" idx="1"/>
              </p:cNvCxnSpPr>
              <p:nvPr/>
            </p:nvCxnSpPr>
            <p:spPr>
              <a:xfrm flipH="1" flipV="1">
                <a:off x="6495288" y="1424178"/>
                <a:ext cx="400211" cy="68552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4" name="Rectangle 203"/>
            <p:cNvSpPr>
              <a:spLocks noChangeArrowheads="1"/>
            </p:cNvSpPr>
            <p:nvPr/>
          </p:nvSpPr>
          <p:spPr bwMode="auto">
            <a:xfrm>
              <a:off x="6554712" y="905860"/>
              <a:ext cx="30328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IN" altLang="en-US" sz="1400" b="1" dirty="0" smtClean="0">
                  <a:solidFill>
                    <a:srgbClr val="FF0000"/>
                  </a:solidFill>
                  <a:latin typeface="Bookman Old Style" pitchFamily="18" charset="0"/>
                </a:rPr>
                <a:t>?</a:t>
              </a:r>
              <a:endParaRPr lang="en-IN" altLang="en-US" sz="1400" b="1" dirty="0">
                <a:solidFill>
                  <a:srgbClr val="FF0000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79" name="Rounded Rectangle 178"/>
          <p:cNvSpPr/>
          <p:nvPr/>
        </p:nvSpPr>
        <p:spPr>
          <a:xfrm>
            <a:off x="2360123" y="1399806"/>
            <a:ext cx="1226654" cy="21022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1427741" y="1404057"/>
            <a:ext cx="666219" cy="23400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0" name="Rounded Rectangle 179"/>
          <p:cNvSpPr/>
          <p:nvPr/>
        </p:nvSpPr>
        <p:spPr>
          <a:xfrm>
            <a:off x="3355776" y="1413405"/>
            <a:ext cx="223455" cy="193392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7" name="Rounded Rectangle 196"/>
          <p:cNvSpPr/>
          <p:nvPr/>
        </p:nvSpPr>
        <p:spPr>
          <a:xfrm>
            <a:off x="2939016" y="3259822"/>
            <a:ext cx="393596" cy="209415"/>
          </a:xfrm>
          <a:prstGeom prst="round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1" name="Rounded Rectangle 180"/>
          <p:cNvSpPr/>
          <p:nvPr/>
        </p:nvSpPr>
        <p:spPr>
          <a:xfrm>
            <a:off x="2351612" y="1706878"/>
            <a:ext cx="653096" cy="23035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8" name="Rounded Rectangle 177"/>
          <p:cNvSpPr/>
          <p:nvPr/>
        </p:nvSpPr>
        <p:spPr>
          <a:xfrm>
            <a:off x="1420002" y="1710569"/>
            <a:ext cx="653096" cy="23035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Rectangle 93"/>
          <p:cNvSpPr>
            <a:spLocks noChangeArrowheads="1"/>
          </p:cNvSpPr>
          <p:nvPr/>
        </p:nvSpPr>
        <p:spPr bwMode="auto">
          <a:xfrm>
            <a:off x="506412" y="258100"/>
            <a:ext cx="68975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/>
            <a:r>
              <a:rPr lang="en-US" altLang="en-US" sz="1600" b="1" dirty="0">
                <a:solidFill>
                  <a:srgbClr val="0000FF"/>
                </a:solidFill>
                <a:latin typeface="Bookman Old Style" pitchFamily="18" charset="0"/>
              </a:rPr>
              <a:t>Q. AB is a chord of length 16 cm of a circle of radius 10 cm. The tangents at A and B intersect at a point P. </a:t>
            </a:r>
          </a:p>
          <a:p>
            <a:pPr marL="285750" indent="-285750"/>
            <a:r>
              <a:rPr lang="en-US" altLang="en-US" sz="1600" b="1" dirty="0">
                <a:solidFill>
                  <a:srgbClr val="0000FF"/>
                </a:solidFill>
                <a:latin typeface="Bookman Old Style" pitchFamily="18" charset="0"/>
              </a:rPr>
              <a:t>	Find the length of PA.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93055" y="1015231"/>
            <a:ext cx="65915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Sol. 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79" name="Rectangle 78"/>
          <p:cNvSpPr>
            <a:spLocks noChangeArrowheads="1"/>
          </p:cNvSpPr>
          <p:nvPr/>
        </p:nvSpPr>
        <p:spPr bwMode="auto">
          <a:xfrm>
            <a:off x="943077" y="1068987"/>
            <a:ext cx="3162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 dirty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80" name="Rectangle 79"/>
          <p:cNvSpPr>
            <a:spLocks noChangeArrowheads="1"/>
          </p:cNvSpPr>
          <p:nvPr/>
        </p:nvSpPr>
        <p:spPr bwMode="auto">
          <a:xfrm>
            <a:off x="1349062" y="1068987"/>
            <a:ext cx="7841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OLA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2043524" y="1068987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=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82" name="Rectangle 81"/>
          <p:cNvSpPr>
            <a:spLocks noChangeArrowheads="1"/>
          </p:cNvSpPr>
          <p:nvPr/>
        </p:nvSpPr>
        <p:spPr bwMode="auto">
          <a:xfrm>
            <a:off x="2277599" y="1068987"/>
            <a:ext cx="7841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OLB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3034537" y="1067206"/>
            <a:ext cx="95090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IN" alt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(c.p.c.t.)</a:t>
            </a:r>
            <a:endParaRPr lang="en-IN" altLang="en-US" sz="14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896465" y="1341906"/>
            <a:ext cx="7959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Let</a:t>
            </a:r>
            <a:endParaRPr lang="en-IN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1360226" y="1341906"/>
            <a:ext cx="7841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OLA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2043524" y="1341906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=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2288763" y="1341906"/>
            <a:ext cx="7841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OLB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88" name="Rectangle 87"/>
          <p:cNvSpPr>
            <a:spLocks noChangeArrowheads="1"/>
          </p:cNvSpPr>
          <p:nvPr/>
        </p:nvSpPr>
        <p:spPr bwMode="auto">
          <a:xfrm>
            <a:off x="3025711" y="1320669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IN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89" name="Rectangle 88"/>
          <p:cNvSpPr>
            <a:spLocks noChangeArrowheads="1"/>
          </p:cNvSpPr>
          <p:nvPr/>
        </p:nvSpPr>
        <p:spPr bwMode="auto">
          <a:xfrm>
            <a:off x="3292621" y="1320669"/>
            <a:ext cx="3113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IN" altLang="en-US" sz="1600" b="1" i="1" dirty="0" smtClean="0">
                <a:solidFill>
                  <a:srgbClr val="000000"/>
                </a:solidFill>
                <a:latin typeface="Bookman Old Style" pitchFamily="18" charset="0"/>
              </a:rPr>
              <a:t>x</a:t>
            </a:r>
            <a:endParaRPr lang="en-IN" altLang="en-US" sz="1600" b="1" i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0" name="Rectangle 89"/>
          <p:cNvSpPr>
            <a:spLocks noChangeArrowheads="1"/>
          </p:cNvSpPr>
          <p:nvPr/>
        </p:nvSpPr>
        <p:spPr bwMode="auto">
          <a:xfrm>
            <a:off x="1337522" y="1643025"/>
            <a:ext cx="7841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OLA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91" name="Rectangle 90"/>
          <p:cNvSpPr>
            <a:spLocks noChangeArrowheads="1"/>
          </p:cNvSpPr>
          <p:nvPr/>
        </p:nvSpPr>
        <p:spPr bwMode="auto">
          <a:xfrm>
            <a:off x="2042331" y="1643025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+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92" name="Rectangle 91"/>
          <p:cNvSpPr>
            <a:spLocks noChangeArrowheads="1"/>
          </p:cNvSpPr>
          <p:nvPr/>
        </p:nvSpPr>
        <p:spPr bwMode="auto">
          <a:xfrm>
            <a:off x="2266059" y="1643025"/>
            <a:ext cx="7841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OLB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93" name="Rectangle 92"/>
          <p:cNvSpPr>
            <a:spLocks noChangeArrowheads="1"/>
          </p:cNvSpPr>
          <p:nvPr/>
        </p:nvSpPr>
        <p:spPr bwMode="auto">
          <a:xfrm>
            <a:off x="3025711" y="1621788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IN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3269917" y="1621788"/>
            <a:ext cx="683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IN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180</a:t>
            </a:r>
            <a:r>
              <a:rPr lang="en-IN" altLang="en-US" sz="1600" b="1" baseline="30000" dirty="0" smtClean="0">
                <a:solidFill>
                  <a:srgbClr val="000000"/>
                </a:solidFill>
                <a:latin typeface="Bookman Old Style" pitchFamily="18" charset="0"/>
              </a:rPr>
              <a:t>0</a:t>
            </a:r>
            <a:endParaRPr lang="en-IN" altLang="en-US" sz="1600" b="1" baseline="300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5" name="Rectangle 94"/>
          <p:cNvSpPr>
            <a:spLocks noChangeArrowheads="1"/>
          </p:cNvSpPr>
          <p:nvPr/>
        </p:nvSpPr>
        <p:spPr bwMode="auto">
          <a:xfrm>
            <a:off x="3880127" y="1612699"/>
            <a:ext cx="13211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IN" alt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(Linear pair)</a:t>
            </a:r>
            <a:endParaRPr lang="en-IN" altLang="en-US" sz="1400" b="1" baseline="300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96" name="Rectangle 95"/>
          <p:cNvSpPr>
            <a:spLocks noChangeArrowheads="1"/>
          </p:cNvSpPr>
          <p:nvPr/>
        </p:nvSpPr>
        <p:spPr bwMode="auto">
          <a:xfrm>
            <a:off x="943077" y="1939791"/>
            <a:ext cx="3162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 dirty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97" name="Rectangle 96"/>
          <p:cNvSpPr>
            <a:spLocks noChangeArrowheads="1"/>
          </p:cNvSpPr>
          <p:nvPr/>
        </p:nvSpPr>
        <p:spPr bwMode="auto">
          <a:xfrm>
            <a:off x="2143117" y="1939791"/>
            <a:ext cx="3113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i="1" dirty="0" smtClean="0">
                <a:solidFill>
                  <a:srgbClr val="000000"/>
                </a:solidFill>
                <a:latin typeface="Bookman Old Style" pitchFamily="18" charset="0"/>
              </a:rPr>
              <a:t>x</a:t>
            </a:r>
            <a:endParaRPr lang="en-IN" altLang="en-US" sz="1600" b="1" i="1" baseline="30000" dirty="0">
              <a:solidFill>
                <a:srgbClr val="000000"/>
              </a:solidFill>
            </a:endParaRPr>
          </a:p>
        </p:txBody>
      </p:sp>
      <p:sp>
        <p:nvSpPr>
          <p:cNvPr id="98" name="Rectangle 97"/>
          <p:cNvSpPr>
            <a:spLocks noChangeArrowheads="1"/>
          </p:cNvSpPr>
          <p:nvPr/>
        </p:nvSpPr>
        <p:spPr bwMode="auto">
          <a:xfrm>
            <a:off x="2463893" y="1939791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+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99" name="Rectangle 98"/>
          <p:cNvSpPr>
            <a:spLocks noChangeArrowheads="1"/>
          </p:cNvSpPr>
          <p:nvPr/>
        </p:nvSpPr>
        <p:spPr bwMode="auto">
          <a:xfrm>
            <a:off x="2752717" y="1939791"/>
            <a:ext cx="3113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i="1" dirty="0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x</a:t>
            </a:r>
            <a:endParaRPr lang="en-IN" altLang="en-US" sz="1600" b="1" i="1" baseline="30000" dirty="0">
              <a:solidFill>
                <a:srgbClr val="000000"/>
              </a:solidFill>
            </a:endParaRPr>
          </a:p>
        </p:txBody>
      </p: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3025711" y="1939791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IN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01" name="Rectangle 100"/>
          <p:cNvSpPr>
            <a:spLocks noChangeArrowheads="1"/>
          </p:cNvSpPr>
          <p:nvPr/>
        </p:nvSpPr>
        <p:spPr bwMode="auto">
          <a:xfrm>
            <a:off x="3237485" y="1939791"/>
            <a:ext cx="593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IN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180</a:t>
            </a:r>
            <a:endParaRPr lang="en-IN" altLang="en-US" sz="1600" b="1" baseline="300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02" name="Rectangle 101"/>
          <p:cNvSpPr>
            <a:spLocks noChangeArrowheads="1"/>
          </p:cNvSpPr>
          <p:nvPr/>
        </p:nvSpPr>
        <p:spPr bwMode="auto">
          <a:xfrm>
            <a:off x="943077" y="2238111"/>
            <a:ext cx="3162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 dirty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105" name="Rectangle 104"/>
          <p:cNvSpPr>
            <a:spLocks noChangeArrowheads="1"/>
          </p:cNvSpPr>
          <p:nvPr/>
        </p:nvSpPr>
        <p:spPr bwMode="auto">
          <a:xfrm>
            <a:off x="2613257" y="2238111"/>
            <a:ext cx="4507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2</a:t>
            </a:r>
            <a:r>
              <a:rPr lang="en-US" altLang="en-US" sz="1600" b="1" i="1" dirty="0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x</a:t>
            </a:r>
            <a:endParaRPr lang="en-IN" altLang="en-US" sz="1600" b="1" i="1" baseline="30000" dirty="0">
              <a:solidFill>
                <a:srgbClr val="000000"/>
              </a:solidFill>
            </a:endParaRPr>
          </a:p>
        </p:txBody>
      </p:sp>
      <p:sp>
        <p:nvSpPr>
          <p:cNvPr id="106" name="Rectangle 105"/>
          <p:cNvSpPr>
            <a:spLocks noChangeArrowheads="1"/>
          </p:cNvSpPr>
          <p:nvPr/>
        </p:nvSpPr>
        <p:spPr bwMode="auto">
          <a:xfrm>
            <a:off x="3025711" y="2238111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IN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07" name="Rectangle 106"/>
          <p:cNvSpPr>
            <a:spLocks noChangeArrowheads="1"/>
          </p:cNvSpPr>
          <p:nvPr/>
        </p:nvSpPr>
        <p:spPr bwMode="auto">
          <a:xfrm>
            <a:off x="3234237" y="2238111"/>
            <a:ext cx="593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IN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180</a:t>
            </a:r>
            <a:endParaRPr lang="en-IN" altLang="en-US" sz="1600" b="1" baseline="300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08" name="Rectangle 107"/>
          <p:cNvSpPr>
            <a:spLocks noChangeArrowheads="1"/>
          </p:cNvSpPr>
          <p:nvPr/>
        </p:nvSpPr>
        <p:spPr bwMode="auto">
          <a:xfrm>
            <a:off x="943077" y="2565615"/>
            <a:ext cx="3162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 dirty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109" name="Rectangle 108"/>
          <p:cNvSpPr>
            <a:spLocks noChangeArrowheads="1"/>
          </p:cNvSpPr>
          <p:nvPr/>
        </p:nvSpPr>
        <p:spPr bwMode="auto">
          <a:xfrm>
            <a:off x="2683021" y="2565615"/>
            <a:ext cx="3113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i="1" dirty="0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x</a:t>
            </a:r>
            <a:endParaRPr lang="en-IN" altLang="en-US" sz="1600" b="1" i="1" baseline="30000" dirty="0">
              <a:solidFill>
                <a:srgbClr val="000000"/>
              </a:solidFill>
            </a:endParaRPr>
          </a:p>
        </p:txBody>
      </p:sp>
      <p:sp>
        <p:nvSpPr>
          <p:cNvPr id="110" name="Rectangle 109"/>
          <p:cNvSpPr>
            <a:spLocks noChangeArrowheads="1"/>
          </p:cNvSpPr>
          <p:nvPr/>
        </p:nvSpPr>
        <p:spPr bwMode="auto">
          <a:xfrm>
            <a:off x="3025711" y="2565615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IN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11" name="Rectangle 110"/>
          <p:cNvSpPr>
            <a:spLocks noChangeArrowheads="1"/>
          </p:cNvSpPr>
          <p:nvPr/>
        </p:nvSpPr>
        <p:spPr bwMode="auto">
          <a:xfrm>
            <a:off x="3221261" y="2565615"/>
            <a:ext cx="5469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IN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90</a:t>
            </a:r>
            <a:r>
              <a:rPr lang="en-IN" altLang="en-US" sz="1600" b="1" baseline="30000" dirty="0" smtClean="0">
                <a:solidFill>
                  <a:srgbClr val="000000"/>
                </a:solidFill>
                <a:latin typeface="Bookman Old Style" pitchFamily="18" charset="0"/>
              </a:rPr>
              <a:t>0</a:t>
            </a:r>
            <a:endParaRPr lang="en-IN" altLang="en-US" sz="1600" b="1" baseline="300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12" name="Rectangle 111"/>
          <p:cNvSpPr>
            <a:spLocks noChangeArrowheads="1"/>
          </p:cNvSpPr>
          <p:nvPr/>
        </p:nvSpPr>
        <p:spPr bwMode="auto">
          <a:xfrm>
            <a:off x="943077" y="2825990"/>
            <a:ext cx="3162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 dirty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113" name="Rectangle 112"/>
          <p:cNvSpPr>
            <a:spLocks noChangeArrowheads="1"/>
          </p:cNvSpPr>
          <p:nvPr/>
        </p:nvSpPr>
        <p:spPr bwMode="auto">
          <a:xfrm>
            <a:off x="1243099" y="2825990"/>
            <a:ext cx="4796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OL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114" name="Rectangle 113"/>
          <p:cNvSpPr>
            <a:spLocks noChangeArrowheads="1"/>
          </p:cNvSpPr>
          <p:nvPr/>
        </p:nvSpPr>
        <p:spPr bwMode="auto">
          <a:xfrm>
            <a:off x="1626884" y="2825990"/>
            <a:ext cx="3193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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115" name="Rectangle 114"/>
          <p:cNvSpPr>
            <a:spLocks noChangeArrowheads="1"/>
          </p:cNvSpPr>
          <p:nvPr/>
        </p:nvSpPr>
        <p:spPr bwMode="auto">
          <a:xfrm>
            <a:off x="1850612" y="2825990"/>
            <a:ext cx="4796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AB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116" name="Rectangle 115"/>
          <p:cNvSpPr>
            <a:spLocks noChangeArrowheads="1"/>
          </p:cNvSpPr>
          <p:nvPr/>
        </p:nvSpPr>
        <p:spPr bwMode="auto">
          <a:xfrm>
            <a:off x="3392177" y="3102899"/>
            <a:ext cx="38142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IN" alt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(Perpendicular from the centre to the </a:t>
            </a:r>
          </a:p>
          <a:p>
            <a:r>
              <a:rPr lang="en-IN" alt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chord, bisects the chord)</a:t>
            </a:r>
            <a:endParaRPr lang="en-IN" altLang="en-US" sz="14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17" name="Rectangle 116"/>
          <p:cNvSpPr>
            <a:spLocks noChangeArrowheads="1"/>
          </p:cNvSpPr>
          <p:nvPr/>
        </p:nvSpPr>
        <p:spPr bwMode="auto">
          <a:xfrm>
            <a:off x="943077" y="3175720"/>
            <a:ext cx="3162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 dirty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118" name="Rectangle 117"/>
          <p:cNvSpPr>
            <a:spLocks noChangeArrowheads="1"/>
          </p:cNvSpPr>
          <p:nvPr/>
        </p:nvSpPr>
        <p:spPr bwMode="auto">
          <a:xfrm>
            <a:off x="1230123" y="3175720"/>
            <a:ext cx="4635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AL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119" name="Rectangle 118"/>
          <p:cNvSpPr>
            <a:spLocks noChangeArrowheads="1"/>
          </p:cNvSpPr>
          <p:nvPr/>
        </p:nvSpPr>
        <p:spPr bwMode="auto">
          <a:xfrm>
            <a:off x="1591204" y="3175720"/>
            <a:ext cx="3193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=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120" name="Rectangle 119"/>
          <p:cNvSpPr>
            <a:spLocks noChangeArrowheads="1"/>
          </p:cNvSpPr>
          <p:nvPr/>
        </p:nvSpPr>
        <p:spPr bwMode="auto">
          <a:xfrm>
            <a:off x="1837636" y="3175720"/>
            <a:ext cx="4635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LB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121" name="Rectangle 120"/>
          <p:cNvSpPr>
            <a:spLocks noChangeArrowheads="1"/>
          </p:cNvSpPr>
          <p:nvPr/>
        </p:nvSpPr>
        <p:spPr bwMode="auto">
          <a:xfrm>
            <a:off x="2233354" y="3175720"/>
            <a:ext cx="3193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=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grpSp>
        <p:nvGrpSpPr>
          <p:cNvPr id="123" name="Group 122"/>
          <p:cNvGrpSpPr/>
          <p:nvPr/>
        </p:nvGrpSpPr>
        <p:grpSpPr>
          <a:xfrm>
            <a:off x="2527085" y="3059564"/>
            <a:ext cx="364319" cy="587800"/>
            <a:chOff x="5591170" y="3426941"/>
            <a:chExt cx="364319" cy="587800"/>
          </a:xfrm>
        </p:grpSpPr>
        <p:sp>
          <p:nvSpPr>
            <p:cNvPr id="124" name="Rectangle 123"/>
            <p:cNvSpPr>
              <a:spLocks noChangeArrowheads="1"/>
            </p:cNvSpPr>
            <p:nvPr/>
          </p:nvSpPr>
          <p:spPr bwMode="auto">
            <a:xfrm>
              <a:off x="5591170" y="3426941"/>
              <a:ext cx="36431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1</a:t>
              </a:r>
              <a:endParaRPr lang="en-IN" altLang="en-US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125" name="Straight Connector 124"/>
            <p:cNvCxnSpPr/>
            <p:nvPr/>
          </p:nvCxnSpPr>
          <p:spPr>
            <a:xfrm rot="16200000">
              <a:off x="5767242" y="3577590"/>
              <a:ext cx="0" cy="2743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Rectangle 125"/>
            <p:cNvSpPr>
              <a:spLocks noChangeArrowheads="1"/>
            </p:cNvSpPr>
            <p:nvPr/>
          </p:nvSpPr>
          <p:spPr bwMode="auto">
            <a:xfrm>
              <a:off x="5591170" y="3676187"/>
              <a:ext cx="36431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  <a:endParaRPr lang="en-IN" altLang="en-US" sz="16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127" name="Rectangle 126"/>
          <p:cNvSpPr>
            <a:spLocks noChangeArrowheads="1"/>
          </p:cNvSpPr>
          <p:nvPr/>
        </p:nvSpPr>
        <p:spPr bwMode="auto">
          <a:xfrm>
            <a:off x="2902831" y="3194973"/>
            <a:ext cx="4796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AB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128" name="Rectangle 127"/>
          <p:cNvSpPr>
            <a:spLocks noChangeArrowheads="1"/>
          </p:cNvSpPr>
          <p:nvPr/>
        </p:nvSpPr>
        <p:spPr bwMode="auto">
          <a:xfrm>
            <a:off x="943077" y="4104741"/>
            <a:ext cx="3162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 dirty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129" name="Rectangle 128"/>
          <p:cNvSpPr>
            <a:spLocks noChangeArrowheads="1"/>
          </p:cNvSpPr>
          <p:nvPr/>
        </p:nvSpPr>
        <p:spPr bwMode="auto">
          <a:xfrm>
            <a:off x="1207419" y="4104741"/>
            <a:ext cx="4635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AL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130" name="Rectangle 129"/>
          <p:cNvSpPr>
            <a:spLocks noChangeArrowheads="1"/>
          </p:cNvSpPr>
          <p:nvPr/>
        </p:nvSpPr>
        <p:spPr bwMode="auto">
          <a:xfrm>
            <a:off x="1591204" y="4104741"/>
            <a:ext cx="3193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=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131" name="Rectangle 130"/>
          <p:cNvSpPr>
            <a:spLocks noChangeArrowheads="1"/>
          </p:cNvSpPr>
          <p:nvPr/>
        </p:nvSpPr>
        <p:spPr bwMode="auto">
          <a:xfrm>
            <a:off x="1814932" y="4104741"/>
            <a:ext cx="4635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LB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132" name="Rectangle 131"/>
          <p:cNvSpPr>
            <a:spLocks noChangeArrowheads="1"/>
          </p:cNvSpPr>
          <p:nvPr/>
        </p:nvSpPr>
        <p:spPr bwMode="auto">
          <a:xfrm>
            <a:off x="2233354" y="4104741"/>
            <a:ext cx="3193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=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133" name="Rectangle 132"/>
          <p:cNvSpPr>
            <a:spLocks noChangeArrowheads="1"/>
          </p:cNvSpPr>
          <p:nvPr/>
        </p:nvSpPr>
        <p:spPr bwMode="auto">
          <a:xfrm>
            <a:off x="2494824" y="4123994"/>
            <a:ext cx="73609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8 cm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182" name="Rectangle 181"/>
          <p:cNvSpPr>
            <a:spLocks noChangeArrowheads="1"/>
          </p:cNvSpPr>
          <p:nvPr/>
        </p:nvSpPr>
        <p:spPr bwMode="auto">
          <a:xfrm>
            <a:off x="943071" y="3709135"/>
            <a:ext cx="3162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 dirty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183" name="Rectangle 182"/>
          <p:cNvSpPr>
            <a:spLocks noChangeArrowheads="1"/>
          </p:cNvSpPr>
          <p:nvPr/>
        </p:nvSpPr>
        <p:spPr bwMode="auto">
          <a:xfrm>
            <a:off x="1230117" y="3709135"/>
            <a:ext cx="4635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AL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184" name="Rectangle 183"/>
          <p:cNvSpPr>
            <a:spLocks noChangeArrowheads="1"/>
          </p:cNvSpPr>
          <p:nvPr/>
        </p:nvSpPr>
        <p:spPr bwMode="auto">
          <a:xfrm>
            <a:off x="1591204" y="3709135"/>
            <a:ext cx="3193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=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185" name="Rectangle 184"/>
          <p:cNvSpPr>
            <a:spLocks noChangeArrowheads="1"/>
          </p:cNvSpPr>
          <p:nvPr/>
        </p:nvSpPr>
        <p:spPr bwMode="auto">
          <a:xfrm>
            <a:off x="1837630" y="3709135"/>
            <a:ext cx="4635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LB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186" name="Rectangle 185"/>
          <p:cNvSpPr>
            <a:spLocks noChangeArrowheads="1"/>
          </p:cNvSpPr>
          <p:nvPr/>
        </p:nvSpPr>
        <p:spPr bwMode="auto">
          <a:xfrm>
            <a:off x="2233354" y="3709135"/>
            <a:ext cx="3193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=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grpSp>
        <p:nvGrpSpPr>
          <p:cNvPr id="187" name="Group 186"/>
          <p:cNvGrpSpPr/>
          <p:nvPr/>
        </p:nvGrpSpPr>
        <p:grpSpPr>
          <a:xfrm>
            <a:off x="2527079" y="3584512"/>
            <a:ext cx="364319" cy="587800"/>
            <a:chOff x="5591170" y="3418474"/>
            <a:chExt cx="364319" cy="587800"/>
          </a:xfrm>
        </p:grpSpPr>
        <p:sp>
          <p:nvSpPr>
            <p:cNvPr id="188" name="Rectangle 187"/>
            <p:cNvSpPr>
              <a:spLocks noChangeArrowheads="1"/>
            </p:cNvSpPr>
            <p:nvPr/>
          </p:nvSpPr>
          <p:spPr bwMode="auto">
            <a:xfrm>
              <a:off x="5591170" y="3418474"/>
              <a:ext cx="36431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1</a:t>
              </a:r>
              <a:endParaRPr lang="en-IN" altLang="en-US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189" name="Straight Connector 188"/>
            <p:cNvCxnSpPr/>
            <p:nvPr/>
          </p:nvCxnSpPr>
          <p:spPr>
            <a:xfrm rot="16200000">
              <a:off x="5767242" y="3577590"/>
              <a:ext cx="0" cy="2743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Rectangle 189"/>
            <p:cNvSpPr>
              <a:spLocks noChangeArrowheads="1"/>
            </p:cNvSpPr>
            <p:nvPr/>
          </p:nvSpPr>
          <p:spPr bwMode="auto">
            <a:xfrm>
              <a:off x="5591170" y="3667720"/>
              <a:ext cx="36431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  <a:endParaRPr lang="en-IN" altLang="en-US" sz="16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191" name="Rectangle 190"/>
          <p:cNvSpPr>
            <a:spLocks noChangeArrowheads="1"/>
          </p:cNvSpPr>
          <p:nvPr/>
        </p:nvSpPr>
        <p:spPr bwMode="auto">
          <a:xfrm>
            <a:off x="2830052" y="3728388"/>
            <a:ext cx="6511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× 16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grpSp>
        <p:nvGrpSpPr>
          <p:cNvPr id="192" name="Group 191"/>
          <p:cNvGrpSpPr>
            <a:grpSpLocks/>
          </p:cNvGrpSpPr>
          <p:nvPr/>
        </p:nvGrpSpPr>
        <p:grpSpPr bwMode="auto">
          <a:xfrm>
            <a:off x="1159485" y="1439731"/>
            <a:ext cx="3406775" cy="1099319"/>
            <a:chOff x="7212128" y="4002685"/>
            <a:chExt cx="2617175" cy="1099740"/>
          </a:xfrm>
        </p:grpSpPr>
        <p:sp>
          <p:nvSpPr>
            <p:cNvPr id="193" name="Rounded Rectangle 192"/>
            <p:cNvSpPr/>
            <p:nvPr/>
          </p:nvSpPr>
          <p:spPr>
            <a:xfrm>
              <a:off x="7212128" y="4002685"/>
              <a:ext cx="2598548" cy="1099740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94" name="TextBox 173"/>
            <p:cNvSpPr txBox="1">
              <a:spLocks noChangeArrowheads="1"/>
            </p:cNvSpPr>
            <p:nvPr/>
          </p:nvSpPr>
          <p:spPr bwMode="auto">
            <a:xfrm>
              <a:off x="7227247" y="4010304"/>
              <a:ext cx="2602056" cy="1077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We know that,</a:t>
              </a:r>
            </a:p>
            <a:p>
              <a:pPr algn="ctr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Perpendicular drawn from the centre to the chord, bisects the chord</a:t>
              </a:r>
            </a:p>
          </p:txBody>
        </p:sp>
      </p:grpSp>
      <p:cxnSp>
        <p:nvCxnSpPr>
          <p:cNvPr id="196" name="Straight Connector 195"/>
          <p:cNvCxnSpPr/>
          <p:nvPr/>
        </p:nvCxnSpPr>
        <p:spPr>
          <a:xfrm flipH="1">
            <a:off x="7497443" y="1847156"/>
            <a:ext cx="406500" cy="3327"/>
          </a:xfrm>
          <a:prstGeom prst="line">
            <a:avLst/>
          </a:prstGeom>
          <a:ln w="1905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598351" y="3955704"/>
            <a:ext cx="199473" cy="1115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H="1">
            <a:off x="3167157" y="3830248"/>
            <a:ext cx="205518" cy="1252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/>
          <p:cNvSpPr>
            <a:spLocks noChangeArrowheads="1"/>
          </p:cNvSpPr>
          <p:nvPr/>
        </p:nvSpPr>
        <p:spPr bwMode="auto">
          <a:xfrm>
            <a:off x="3113508" y="3574499"/>
            <a:ext cx="3032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dirty="0" smtClean="0">
                <a:solidFill>
                  <a:srgbClr val="FF0000"/>
                </a:solidFill>
                <a:latin typeface="Bookman Old Style" pitchFamily="18" charset="0"/>
                <a:sym typeface="Symbol" pitchFamily="18" charset="2"/>
              </a:rPr>
              <a:t>8</a:t>
            </a:r>
            <a:endParaRPr lang="en-IN" altLang="en-US" sz="1400" b="1" baseline="30000" dirty="0">
              <a:solidFill>
                <a:srgbClr val="FF0000"/>
              </a:solidFill>
            </a:endParaRPr>
          </a:p>
        </p:txBody>
      </p:sp>
      <p:cxnSp>
        <p:nvCxnSpPr>
          <p:cNvPr id="195" name="Straight Connector 194"/>
          <p:cNvCxnSpPr/>
          <p:nvPr/>
        </p:nvCxnSpPr>
        <p:spPr>
          <a:xfrm>
            <a:off x="7516026" y="1176369"/>
            <a:ext cx="0" cy="1254132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ounded Rectangle 197"/>
          <p:cNvSpPr/>
          <p:nvPr/>
        </p:nvSpPr>
        <p:spPr>
          <a:xfrm rot="10800000">
            <a:off x="4988282" y="2190664"/>
            <a:ext cx="1424327" cy="306605"/>
          </a:xfrm>
          <a:prstGeom prst="round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3768900" y="3769258"/>
            <a:ext cx="2388273" cy="763299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757609" y="3858520"/>
            <a:ext cx="2431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  <a:sym typeface="Symbol"/>
              </a:rPr>
              <a:t>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OLA and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  <a:sym typeface="Symbol"/>
              </a:rPr>
              <a:t>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OLB are what type of angle?</a:t>
            </a:r>
            <a:endParaRPr lang="en-US" sz="1600" b="1" dirty="0">
              <a:solidFill>
                <a:prstClr val="white"/>
              </a:solidFill>
              <a:latin typeface="Bookman Old Style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110383" y="4010920"/>
            <a:ext cx="1660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00"/>
                </a:solidFill>
                <a:latin typeface="Bookman Old Style"/>
              </a:rPr>
              <a:t>Linear pair</a:t>
            </a:r>
            <a:endParaRPr lang="en-US" sz="1600" b="1" dirty="0">
              <a:solidFill>
                <a:srgbClr val="FFFF00"/>
              </a:solidFill>
              <a:latin typeface="Bookman Old Style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7520140" y="1792391"/>
            <a:ext cx="62739" cy="64361"/>
          </a:xfrm>
          <a:custGeom>
            <a:avLst/>
            <a:gdLst>
              <a:gd name="connsiteX0" fmla="*/ 0 w 262071"/>
              <a:gd name="connsiteY0" fmla="*/ 0 h 222191"/>
              <a:gd name="connsiteX1" fmla="*/ 262071 w 262071"/>
              <a:gd name="connsiteY1" fmla="*/ 0 h 222191"/>
              <a:gd name="connsiteX2" fmla="*/ 262071 w 262071"/>
              <a:gd name="connsiteY2" fmla="*/ 0 h 222191"/>
              <a:gd name="connsiteX3" fmla="*/ 259222 w 262071"/>
              <a:gd name="connsiteY3" fmla="*/ 222191 h 222191"/>
              <a:gd name="connsiteX4" fmla="*/ 259222 w 262071"/>
              <a:gd name="connsiteY4" fmla="*/ 222191 h 222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071" h="222191">
                <a:moveTo>
                  <a:pt x="0" y="0"/>
                </a:moveTo>
                <a:lnTo>
                  <a:pt x="262071" y="0"/>
                </a:lnTo>
                <a:lnTo>
                  <a:pt x="262071" y="0"/>
                </a:lnTo>
                <a:cubicBezTo>
                  <a:pt x="261109" y="74064"/>
                  <a:pt x="259222" y="148121"/>
                  <a:pt x="259222" y="222191"/>
                </a:cubicBezTo>
                <a:lnTo>
                  <a:pt x="259222" y="222191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Arc 3"/>
          <p:cNvSpPr/>
          <p:nvPr/>
        </p:nvSpPr>
        <p:spPr>
          <a:xfrm rot="770511">
            <a:off x="7372102" y="1717594"/>
            <a:ext cx="229001" cy="209276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49" name="Arc 148"/>
          <p:cNvSpPr/>
          <p:nvPr/>
        </p:nvSpPr>
        <p:spPr>
          <a:xfrm rot="5714336">
            <a:off x="7404156" y="1746186"/>
            <a:ext cx="229001" cy="209276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44" name="Straight Connector 143"/>
          <p:cNvCxnSpPr/>
          <p:nvPr/>
        </p:nvCxnSpPr>
        <p:spPr>
          <a:xfrm>
            <a:off x="7518508" y="1178281"/>
            <a:ext cx="0" cy="676398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7516778" y="1859997"/>
            <a:ext cx="0" cy="553473"/>
          </a:xfrm>
          <a:prstGeom prst="line">
            <a:avLst/>
          </a:prstGeom>
          <a:ln w="1905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5012230" y="2156507"/>
            <a:ext cx="1702593" cy="662272"/>
            <a:chOff x="5197397" y="2468828"/>
            <a:chExt cx="1702593" cy="662272"/>
          </a:xfrm>
        </p:grpSpPr>
        <p:sp>
          <p:nvSpPr>
            <p:cNvPr id="136" name="Rectangle 135"/>
            <p:cNvSpPr>
              <a:spLocks noChangeArrowheads="1"/>
            </p:cNvSpPr>
            <p:nvPr/>
          </p:nvSpPr>
          <p:spPr bwMode="auto">
            <a:xfrm>
              <a:off x="5197397" y="2468828"/>
              <a:ext cx="170259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AB = 16 cm</a:t>
              </a:r>
              <a:endParaRPr lang="en-IN" alt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137" name="Rectangle 136"/>
            <p:cNvSpPr>
              <a:spLocks noChangeArrowheads="1"/>
            </p:cNvSpPr>
            <p:nvPr/>
          </p:nvSpPr>
          <p:spPr bwMode="auto">
            <a:xfrm>
              <a:off x="5197397" y="2792546"/>
              <a:ext cx="170259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AO = 10 cm</a:t>
              </a:r>
              <a:endParaRPr lang="en-IN" altLang="en-US" sz="16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138" name="Rectangle 137"/>
          <p:cNvSpPr>
            <a:spLocks noChangeArrowheads="1"/>
          </p:cNvSpPr>
          <p:nvPr/>
        </p:nvSpPr>
        <p:spPr bwMode="auto">
          <a:xfrm>
            <a:off x="7455847" y="1585912"/>
            <a:ext cx="2808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IN" altLang="en-US" sz="1200" b="1" i="1" dirty="0" smtClean="0">
                <a:solidFill>
                  <a:srgbClr val="000000"/>
                </a:solidFill>
                <a:latin typeface="Bookman Old Style" pitchFamily="18" charset="0"/>
              </a:rPr>
              <a:t>x</a:t>
            </a:r>
            <a:endParaRPr lang="en-IN" altLang="en-US" sz="1200" b="1" i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39" name="Rectangle 138"/>
          <p:cNvSpPr>
            <a:spLocks noChangeArrowheads="1"/>
          </p:cNvSpPr>
          <p:nvPr/>
        </p:nvSpPr>
        <p:spPr bwMode="auto">
          <a:xfrm>
            <a:off x="7467608" y="1785932"/>
            <a:ext cx="2808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IN" altLang="en-US" sz="1200" b="1" i="1" dirty="0" smtClean="0">
                <a:solidFill>
                  <a:srgbClr val="000000"/>
                </a:solidFill>
                <a:latin typeface="Bookman Old Style" pitchFamily="18" charset="0"/>
              </a:rPr>
              <a:t>x</a:t>
            </a:r>
            <a:endParaRPr lang="en-IN" altLang="en-US" sz="1200" b="1" i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61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25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4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5" presetClass="emph" presetSubtype="0" repeatCount="25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" dur="4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500"/>
                            </p:stCondLst>
                            <p:childTnLst>
                              <p:par>
                                <p:cTn id="2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3" dur="4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35" presetClass="emph" presetSubtype="0" repeatCount="3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6" dur="4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35" presetClass="emph" presetSubtype="0" repeatCount="3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4" dur="4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7" dur="4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6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500"/>
                            </p:stCondLst>
                            <p:childTnLst>
                              <p:par>
                                <p:cTn id="3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6" dur="5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>
                      <p:stCondLst>
                        <p:cond delay="indefinite"/>
                      </p:stCondLst>
                      <p:childTnLst>
                        <p:par>
                          <p:cTn id="461" fill="hold">
                            <p:stCondLst>
                              <p:cond delay="0"/>
                            </p:stCondLst>
                            <p:childTnLst>
                              <p:par>
                                <p:cTn id="4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 animBg="1"/>
      <p:bldP spid="143" grpId="1" animBg="1"/>
      <p:bldP spid="143" grpId="2" animBg="1"/>
      <p:bldP spid="142" grpId="0" animBg="1"/>
      <p:bldP spid="142" grpId="1" animBg="1"/>
      <p:bldP spid="142" grpId="2" animBg="1"/>
      <p:bldP spid="146" grpId="0" animBg="1"/>
      <p:bldP spid="146" grpId="1" animBg="1"/>
      <p:bldP spid="146" grpId="2" animBg="1"/>
      <p:bldP spid="179" grpId="0" animBg="1"/>
      <p:bldP spid="179" grpId="1" animBg="1"/>
      <p:bldP spid="122" grpId="0" animBg="1"/>
      <p:bldP spid="122" grpId="1" animBg="1"/>
      <p:bldP spid="180" grpId="0" animBg="1"/>
      <p:bldP spid="180" grpId="1" animBg="1"/>
      <p:bldP spid="197" grpId="0" animBg="1"/>
      <p:bldP spid="197" grpId="1" animBg="1"/>
      <p:bldP spid="181" grpId="0" animBg="1"/>
      <p:bldP spid="181" grpId="1" animBg="1"/>
      <p:bldP spid="178" grpId="0" animBg="1"/>
      <p:bldP spid="178" grpId="1" animBg="1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 build="p"/>
      <p:bldP spid="117" grpId="0"/>
      <p:bldP spid="118" grpId="0"/>
      <p:bldP spid="119" grpId="0"/>
      <p:bldP spid="120" grpId="0"/>
      <p:bldP spid="121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82" grpId="0"/>
      <p:bldP spid="183" grpId="0"/>
      <p:bldP spid="184" grpId="0"/>
      <p:bldP spid="185" grpId="0"/>
      <p:bldP spid="186" grpId="0"/>
      <p:bldP spid="191" grpId="0"/>
      <p:bldP spid="200" grpId="0"/>
      <p:bldP spid="198" grpId="0" animBg="1"/>
      <p:bldP spid="198" grpId="1" animBg="1"/>
      <p:bldP spid="134" grpId="0" animBg="1"/>
      <p:bldP spid="134" grpId="1" animBg="1"/>
      <p:bldP spid="135" grpId="0"/>
      <p:bldP spid="135" grpId="1"/>
      <p:bldP spid="141" grpId="0"/>
      <p:bldP spid="141" grpId="1"/>
      <p:bldP spid="15" grpId="0" animBg="1"/>
      <p:bldP spid="4" grpId="0" animBg="1"/>
      <p:bldP spid="4" grpId="1" animBg="1"/>
      <p:bldP spid="149" grpId="0" animBg="1"/>
      <p:bldP spid="149" grpId="1" animBg="1"/>
      <p:bldP spid="138" grpId="0"/>
      <p:bldP spid="138" grpId="1"/>
      <p:bldP spid="139" grpId="0"/>
      <p:bldP spid="139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895350"/>
            <a:ext cx="5638800" cy="31547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prstClr val="white"/>
                </a:solidFill>
                <a:latin typeface="Bookman Old Style" pitchFamily="18" charset="0"/>
              </a:rPr>
              <a:t>MODULE</a:t>
            </a:r>
            <a:r>
              <a:rPr lang="en-US" sz="4400" b="1" dirty="0" smtClean="0">
                <a:solidFill>
                  <a:prstClr val="white"/>
                </a:solidFill>
                <a:latin typeface="Bookman Old Style" pitchFamily="18" charset="0"/>
              </a:rPr>
              <a:t> - </a:t>
            </a:r>
            <a:r>
              <a:rPr lang="en-US" sz="19900" b="1" dirty="0" smtClean="0">
                <a:solidFill>
                  <a:prstClr val="white"/>
                </a:solidFill>
                <a:latin typeface="Bookman Old Style" pitchFamily="18" charset="0"/>
              </a:rPr>
              <a:t>22</a:t>
            </a:r>
            <a:endParaRPr lang="en-US" sz="4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71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3" y="2514600"/>
            <a:ext cx="223075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CIRCLE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6" name="Title 7"/>
          <p:cNvSpPr txBox="1">
            <a:spLocks/>
          </p:cNvSpPr>
          <p:nvPr/>
        </p:nvSpPr>
        <p:spPr bwMode="auto">
          <a:xfrm>
            <a:off x="304800" y="3181350"/>
            <a:ext cx="7467600" cy="1565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Sum based on Theorems – 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T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wo tangents from an </a:t>
            </a: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external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point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  to </a:t>
            </a: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a circle are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equal and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  Radius is perpendicular to the tangent</a:t>
            </a:r>
            <a:endParaRPr lang="en-US" altLang="en-US" sz="2000" dirty="0">
              <a:solidFill>
                <a:srgbClr val="FF6600"/>
              </a:solidFill>
              <a:latin typeface="Bookman Old Style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2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ounded Rectangle 246"/>
          <p:cNvSpPr/>
          <p:nvPr/>
        </p:nvSpPr>
        <p:spPr>
          <a:xfrm>
            <a:off x="4985834" y="2183350"/>
            <a:ext cx="1426776" cy="593472"/>
          </a:xfrm>
          <a:prstGeom prst="roundRect">
            <a:avLst/>
          </a:prstGeom>
          <a:solidFill>
            <a:srgbClr val="FFC000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sysClr val="window" lastClr="FFFFFF"/>
              </a:solidFill>
            </a:endParaRPr>
          </a:p>
        </p:txBody>
      </p:sp>
      <p:sp>
        <p:nvSpPr>
          <p:cNvPr id="227" name="Isosceles Triangle 13"/>
          <p:cNvSpPr/>
          <p:nvPr/>
        </p:nvSpPr>
        <p:spPr bwMode="auto">
          <a:xfrm rot="10800000" flipV="1">
            <a:off x="5909521" y="1133567"/>
            <a:ext cx="2003779" cy="665601"/>
          </a:xfrm>
          <a:custGeom>
            <a:avLst/>
            <a:gdLst>
              <a:gd name="connsiteX0" fmla="*/ 0 w 2003779"/>
              <a:gd name="connsiteY0" fmla="*/ 733663 h 733663"/>
              <a:gd name="connsiteX1" fmla="*/ 1001890 w 2003779"/>
              <a:gd name="connsiteY1" fmla="*/ 0 h 733663"/>
              <a:gd name="connsiteX2" fmla="*/ 2003779 w 2003779"/>
              <a:gd name="connsiteY2" fmla="*/ 733663 h 733663"/>
              <a:gd name="connsiteX3" fmla="*/ 0 w 2003779"/>
              <a:gd name="connsiteY3" fmla="*/ 733663 h 733663"/>
              <a:gd name="connsiteX0" fmla="*/ 0 w 2003779"/>
              <a:gd name="connsiteY0" fmla="*/ 665601 h 665601"/>
              <a:gd name="connsiteX1" fmla="*/ 386372 w 2003779"/>
              <a:gd name="connsiteY1" fmla="*/ 0 h 665601"/>
              <a:gd name="connsiteX2" fmla="*/ 2003779 w 2003779"/>
              <a:gd name="connsiteY2" fmla="*/ 665601 h 665601"/>
              <a:gd name="connsiteX3" fmla="*/ 0 w 2003779"/>
              <a:gd name="connsiteY3" fmla="*/ 665601 h 665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3779" h="665601">
                <a:moveTo>
                  <a:pt x="0" y="665601"/>
                </a:moveTo>
                <a:lnTo>
                  <a:pt x="386372" y="0"/>
                </a:lnTo>
                <a:lnTo>
                  <a:pt x="2003779" y="665601"/>
                </a:lnTo>
                <a:lnTo>
                  <a:pt x="0" y="665601"/>
                </a:lnTo>
                <a:close/>
              </a:path>
            </a:pathLst>
          </a:custGeom>
          <a:solidFill>
            <a:srgbClr val="00B050"/>
          </a:solidFill>
          <a:ln w="19050">
            <a:noFill/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6" name="Rectangle 265"/>
          <p:cNvSpPr/>
          <p:nvPr/>
        </p:nvSpPr>
        <p:spPr>
          <a:xfrm rot="20433512">
            <a:off x="7456394" y="1138925"/>
            <a:ext cx="82296" cy="82296"/>
          </a:xfrm>
          <a:prstGeom prst="rect">
            <a:avLst/>
          </a:prstGeom>
          <a:solidFill>
            <a:srgbClr val="FF0000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3" name="Rounded Rectangle 272"/>
          <p:cNvSpPr/>
          <p:nvPr/>
        </p:nvSpPr>
        <p:spPr>
          <a:xfrm>
            <a:off x="1195877" y="3029356"/>
            <a:ext cx="1479883" cy="23035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1" name="Rounded Rectangle 260"/>
          <p:cNvSpPr/>
          <p:nvPr/>
        </p:nvSpPr>
        <p:spPr>
          <a:xfrm>
            <a:off x="1238997" y="2504795"/>
            <a:ext cx="1247188" cy="23035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0" name="Rounded Rectangle 259"/>
          <p:cNvSpPr/>
          <p:nvPr/>
        </p:nvSpPr>
        <p:spPr>
          <a:xfrm>
            <a:off x="2591701" y="2782005"/>
            <a:ext cx="348750" cy="23035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8" name="Rounded Rectangle 257"/>
          <p:cNvSpPr/>
          <p:nvPr/>
        </p:nvSpPr>
        <p:spPr>
          <a:xfrm>
            <a:off x="1952028" y="2776822"/>
            <a:ext cx="348750" cy="23035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1" name="Isosceles Triangle 13"/>
          <p:cNvSpPr/>
          <p:nvPr/>
        </p:nvSpPr>
        <p:spPr bwMode="auto">
          <a:xfrm>
            <a:off x="7508896" y="1110591"/>
            <a:ext cx="416551" cy="694192"/>
          </a:xfrm>
          <a:custGeom>
            <a:avLst/>
            <a:gdLst>
              <a:gd name="connsiteX0" fmla="*/ 0 w 983930"/>
              <a:gd name="connsiteY0" fmla="*/ 793173 h 793173"/>
              <a:gd name="connsiteX1" fmla="*/ 491965 w 983930"/>
              <a:gd name="connsiteY1" fmla="*/ 0 h 793173"/>
              <a:gd name="connsiteX2" fmla="*/ 983930 w 983930"/>
              <a:gd name="connsiteY2" fmla="*/ 793173 h 793173"/>
              <a:gd name="connsiteX3" fmla="*/ 0 w 983930"/>
              <a:gd name="connsiteY3" fmla="*/ 793173 h 793173"/>
              <a:gd name="connsiteX0" fmla="*/ 17082 w 491965"/>
              <a:gd name="connsiteY0" fmla="*/ 703618 h 793173"/>
              <a:gd name="connsiteX1" fmla="*/ 0 w 491965"/>
              <a:gd name="connsiteY1" fmla="*/ 0 h 793173"/>
              <a:gd name="connsiteX2" fmla="*/ 491965 w 491965"/>
              <a:gd name="connsiteY2" fmla="*/ 793173 h 793173"/>
              <a:gd name="connsiteX3" fmla="*/ 17082 w 491965"/>
              <a:gd name="connsiteY3" fmla="*/ 703618 h 793173"/>
              <a:gd name="connsiteX0" fmla="*/ 17082 w 416551"/>
              <a:gd name="connsiteY0" fmla="*/ 703618 h 703618"/>
              <a:gd name="connsiteX1" fmla="*/ 0 w 416551"/>
              <a:gd name="connsiteY1" fmla="*/ 0 h 703618"/>
              <a:gd name="connsiteX2" fmla="*/ 416551 w 416551"/>
              <a:gd name="connsiteY2" fmla="*/ 694192 h 703618"/>
              <a:gd name="connsiteX3" fmla="*/ 17082 w 416551"/>
              <a:gd name="connsiteY3" fmla="*/ 703618 h 703618"/>
              <a:gd name="connsiteX0" fmla="*/ 17082 w 416551"/>
              <a:gd name="connsiteY0" fmla="*/ 689478 h 694192"/>
              <a:gd name="connsiteX1" fmla="*/ 0 w 416551"/>
              <a:gd name="connsiteY1" fmla="*/ 0 h 694192"/>
              <a:gd name="connsiteX2" fmla="*/ 416551 w 416551"/>
              <a:gd name="connsiteY2" fmla="*/ 694192 h 694192"/>
              <a:gd name="connsiteX3" fmla="*/ 17082 w 416551"/>
              <a:gd name="connsiteY3" fmla="*/ 689478 h 694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551" h="694192">
                <a:moveTo>
                  <a:pt x="17082" y="689478"/>
                </a:moveTo>
                <a:lnTo>
                  <a:pt x="0" y="0"/>
                </a:lnTo>
                <a:lnTo>
                  <a:pt x="416551" y="694192"/>
                </a:lnTo>
                <a:lnTo>
                  <a:pt x="17082" y="689478"/>
                </a:lnTo>
                <a:close/>
              </a:path>
            </a:pathLst>
          </a:custGeom>
          <a:solidFill>
            <a:srgbClr val="FFC000"/>
          </a:solidFill>
          <a:ln w="19050">
            <a:noFill/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7520140" y="1743079"/>
            <a:ext cx="62739" cy="64361"/>
          </a:xfrm>
          <a:prstGeom prst="rect">
            <a:avLst/>
          </a:prstGeom>
          <a:solidFill>
            <a:srgbClr val="FF0000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4" name="Rounded Rectangle 233"/>
          <p:cNvSpPr/>
          <p:nvPr/>
        </p:nvSpPr>
        <p:spPr>
          <a:xfrm>
            <a:off x="2678620" y="4041263"/>
            <a:ext cx="820786" cy="24162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33" name="Rounded Rectangle 232"/>
          <p:cNvSpPr/>
          <p:nvPr/>
        </p:nvSpPr>
        <p:spPr>
          <a:xfrm>
            <a:off x="2700992" y="3749038"/>
            <a:ext cx="421987" cy="23035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1" name="Rounded Rectangle 230"/>
          <p:cNvSpPr/>
          <p:nvPr/>
        </p:nvSpPr>
        <p:spPr>
          <a:xfrm>
            <a:off x="5004524" y="2214105"/>
            <a:ext cx="1373189" cy="282143"/>
          </a:xfrm>
          <a:prstGeom prst="roundRect">
            <a:avLst/>
          </a:prstGeom>
          <a:solidFill>
            <a:srgbClr val="00FFFF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0" name="Rounded Rectangle 229"/>
          <p:cNvSpPr/>
          <p:nvPr/>
        </p:nvSpPr>
        <p:spPr>
          <a:xfrm>
            <a:off x="2049424" y="3742784"/>
            <a:ext cx="421987" cy="230356"/>
          </a:xfrm>
          <a:prstGeom prst="roundRect">
            <a:avLst/>
          </a:prstGeom>
          <a:solidFill>
            <a:srgbClr val="00FFFF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4" name="Rounded Rectangle 223"/>
          <p:cNvSpPr/>
          <p:nvPr/>
        </p:nvSpPr>
        <p:spPr>
          <a:xfrm>
            <a:off x="1989209" y="1503168"/>
            <a:ext cx="414651" cy="22581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2" name="Rounded Rectangle 221"/>
          <p:cNvSpPr/>
          <p:nvPr/>
        </p:nvSpPr>
        <p:spPr>
          <a:xfrm>
            <a:off x="1257147" y="1495992"/>
            <a:ext cx="421987" cy="23035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Rectangle 93"/>
          <p:cNvSpPr>
            <a:spLocks noChangeArrowheads="1"/>
          </p:cNvSpPr>
          <p:nvPr/>
        </p:nvSpPr>
        <p:spPr bwMode="auto">
          <a:xfrm>
            <a:off x="506412" y="247214"/>
            <a:ext cx="679277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/>
            <a:r>
              <a:rPr lang="en-US" altLang="en-US" sz="1600" b="1" dirty="0">
                <a:solidFill>
                  <a:srgbClr val="0000FF"/>
                </a:solidFill>
                <a:latin typeface="Bookman Old Style" pitchFamily="18" charset="0"/>
              </a:rPr>
              <a:t>Q. AB is a chord of length 16 cm of a circle of radius 10 cm. The tangents at A and B intersect at a point P. </a:t>
            </a:r>
          </a:p>
          <a:p>
            <a:pPr marL="285750" indent="-285750"/>
            <a:r>
              <a:rPr lang="en-US" altLang="en-US" sz="1600" b="1" dirty="0">
                <a:solidFill>
                  <a:srgbClr val="0000FF"/>
                </a:solidFill>
                <a:latin typeface="Bookman Old Style" pitchFamily="18" charset="0"/>
              </a:rPr>
              <a:t>	Find the length of PA.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93055" y="951339"/>
            <a:ext cx="65915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Sol. 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103" name="Rectangle 102"/>
          <p:cNvSpPr>
            <a:spLocks noChangeArrowheads="1"/>
          </p:cNvSpPr>
          <p:nvPr/>
        </p:nvSpPr>
        <p:spPr bwMode="auto">
          <a:xfrm>
            <a:off x="983410" y="1194808"/>
            <a:ext cx="14109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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OLA </a:t>
            </a:r>
            <a:r>
              <a:rPr lang="en-US" altLang="en-US" sz="1600" b="1" dirty="0">
                <a:solidFill>
                  <a:srgbClr val="000000"/>
                </a:solidFill>
                <a:latin typeface="Bookman Old Style" pitchFamily="18" charset="0"/>
              </a:rPr>
              <a:t>= 90</a:t>
            </a:r>
            <a:r>
              <a:rPr lang="en-US" altLang="en-US" sz="1600" b="1" baseline="30000" dirty="0">
                <a:solidFill>
                  <a:srgbClr val="000000"/>
                </a:solidFill>
                <a:latin typeface="Bookman Old Style" pitchFamily="18" charset="0"/>
              </a:rPr>
              <a:t>0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104" name="Rectangle 103"/>
          <p:cNvSpPr>
            <a:spLocks noChangeArrowheads="1"/>
          </p:cNvSpPr>
          <p:nvPr/>
        </p:nvSpPr>
        <p:spPr bwMode="auto">
          <a:xfrm>
            <a:off x="1171675" y="1445827"/>
            <a:ext cx="58541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OA</a:t>
            </a:r>
            <a:r>
              <a:rPr lang="en-US" altLang="en-US" sz="1600" b="1" baseline="30000" dirty="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122" name="Rectangle 121"/>
          <p:cNvSpPr>
            <a:spLocks noChangeArrowheads="1"/>
          </p:cNvSpPr>
          <p:nvPr/>
        </p:nvSpPr>
        <p:spPr bwMode="auto">
          <a:xfrm>
            <a:off x="1655575" y="1445827"/>
            <a:ext cx="3079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baseline="30000">
              <a:solidFill>
                <a:srgbClr val="000000"/>
              </a:solidFill>
            </a:endParaRPr>
          </a:p>
        </p:txBody>
      </p:sp>
      <p:sp>
        <p:nvSpPr>
          <p:cNvPr id="134" name="Rectangle 133"/>
          <p:cNvSpPr>
            <a:spLocks noChangeArrowheads="1"/>
          </p:cNvSpPr>
          <p:nvPr/>
        </p:nvSpPr>
        <p:spPr bwMode="auto">
          <a:xfrm>
            <a:off x="1932828" y="1445827"/>
            <a:ext cx="5533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AL</a:t>
            </a:r>
            <a:r>
              <a:rPr lang="en-US" altLang="en-US" sz="1600" b="1" baseline="30000" dirty="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135" name="Rectangle 134"/>
          <p:cNvSpPr>
            <a:spLocks noChangeArrowheads="1"/>
          </p:cNvSpPr>
          <p:nvPr/>
        </p:nvSpPr>
        <p:spPr bwMode="auto">
          <a:xfrm>
            <a:off x="2368645" y="1445827"/>
            <a:ext cx="3079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IN" altLang="en-US" sz="1600" b="1" baseline="30000">
              <a:solidFill>
                <a:srgbClr val="000000"/>
              </a:solidFill>
            </a:endParaRPr>
          </a:p>
        </p:txBody>
      </p:sp>
      <p:sp>
        <p:nvSpPr>
          <p:cNvPr id="136" name="Rectangle 135"/>
          <p:cNvSpPr>
            <a:spLocks noChangeArrowheads="1"/>
          </p:cNvSpPr>
          <p:nvPr/>
        </p:nvSpPr>
        <p:spPr bwMode="auto">
          <a:xfrm>
            <a:off x="2571845" y="1445827"/>
            <a:ext cx="5693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OL</a:t>
            </a:r>
            <a:r>
              <a:rPr lang="en-US" altLang="en-US" sz="1600" b="1" baseline="30000" dirty="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137" name="Rectangle 136"/>
          <p:cNvSpPr>
            <a:spLocks noChangeArrowheads="1"/>
          </p:cNvSpPr>
          <p:nvPr/>
        </p:nvSpPr>
        <p:spPr bwMode="auto">
          <a:xfrm>
            <a:off x="649383" y="1696524"/>
            <a:ext cx="3619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138" name="Rectangle 137"/>
          <p:cNvSpPr>
            <a:spLocks noChangeArrowheads="1"/>
          </p:cNvSpPr>
          <p:nvPr/>
        </p:nvSpPr>
        <p:spPr bwMode="auto">
          <a:xfrm>
            <a:off x="1171675" y="1696524"/>
            <a:ext cx="5469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10</a:t>
            </a:r>
            <a:r>
              <a:rPr lang="en-US" altLang="en-US" sz="1600" b="1" baseline="30000" dirty="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139" name="Rectangle 138"/>
          <p:cNvSpPr>
            <a:spLocks noChangeArrowheads="1"/>
          </p:cNvSpPr>
          <p:nvPr/>
        </p:nvSpPr>
        <p:spPr bwMode="auto">
          <a:xfrm>
            <a:off x="1655575" y="1696524"/>
            <a:ext cx="307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baseline="30000">
              <a:solidFill>
                <a:srgbClr val="000000"/>
              </a:solidFill>
            </a:endParaRPr>
          </a:p>
        </p:txBody>
      </p:sp>
      <p:sp>
        <p:nvSpPr>
          <p:cNvPr id="140" name="Rectangle 139"/>
          <p:cNvSpPr>
            <a:spLocks noChangeArrowheads="1"/>
          </p:cNvSpPr>
          <p:nvPr/>
        </p:nvSpPr>
        <p:spPr bwMode="auto">
          <a:xfrm>
            <a:off x="1932828" y="1696524"/>
            <a:ext cx="4111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8</a:t>
            </a:r>
            <a:r>
              <a:rPr lang="en-US" altLang="en-US" sz="1600" b="1" baseline="30000" dirty="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141" name="Rectangle 140"/>
          <p:cNvSpPr>
            <a:spLocks noChangeArrowheads="1"/>
          </p:cNvSpPr>
          <p:nvPr/>
        </p:nvSpPr>
        <p:spPr bwMode="auto">
          <a:xfrm>
            <a:off x="2368645" y="1696524"/>
            <a:ext cx="307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IN" altLang="en-US" sz="1600" b="1" baseline="30000">
              <a:solidFill>
                <a:srgbClr val="000000"/>
              </a:solidFill>
            </a:endParaRPr>
          </a:p>
        </p:txBody>
      </p:sp>
      <p:sp>
        <p:nvSpPr>
          <p:cNvPr id="142" name="Rectangle 141"/>
          <p:cNvSpPr>
            <a:spLocks noChangeArrowheads="1"/>
          </p:cNvSpPr>
          <p:nvPr/>
        </p:nvSpPr>
        <p:spPr bwMode="auto">
          <a:xfrm>
            <a:off x="2571845" y="1696524"/>
            <a:ext cx="5693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OL</a:t>
            </a:r>
            <a:r>
              <a:rPr lang="en-US" altLang="en-US" sz="1600" b="1" baseline="30000" dirty="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143" name="Rectangle 142"/>
          <p:cNvSpPr>
            <a:spLocks noChangeArrowheads="1"/>
          </p:cNvSpPr>
          <p:nvPr/>
        </p:nvSpPr>
        <p:spPr bwMode="auto">
          <a:xfrm>
            <a:off x="649383" y="1954770"/>
            <a:ext cx="3619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144" name="Rectangle 143"/>
          <p:cNvSpPr>
            <a:spLocks noChangeArrowheads="1"/>
          </p:cNvSpPr>
          <p:nvPr/>
        </p:nvSpPr>
        <p:spPr bwMode="auto">
          <a:xfrm>
            <a:off x="1171675" y="1954770"/>
            <a:ext cx="5693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OL</a:t>
            </a:r>
            <a:r>
              <a:rPr lang="en-US" altLang="en-US" sz="1600" b="1" baseline="30000" dirty="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145" name="Rectangle 144"/>
          <p:cNvSpPr>
            <a:spLocks noChangeArrowheads="1"/>
          </p:cNvSpPr>
          <p:nvPr/>
        </p:nvSpPr>
        <p:spPr bwMode="auto">
          <a:xfrm>
            <a:off x="1655575" y="1954770"/>
            <a:ext cx="307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baseline="30000">
              <a:solidFill>
                <a:srgbClr val="000000"/>
              </a:solidFill>
            </a:endParaRPr>
          </a:p>
        </p:txBody>
      </p:sp>
      <p:sp>
        <p:nvSpPr>
          <p:cNvPr id="146" name="Rectangle 145"/>
          <p:cNvSpPr>
            <a:spLocks noChangeArrowheads="1"/>
          </p:cNvSpPr>
          <p:nvPr/>
        </p:nvSpPr>
        <p:spPr bwMode="auto">
          <a:xfrm>
            <a:off x="1932828" y="1954770"/>
            <a:ext cx="593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100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147" name="Rectangle 146"/>
          <p:cNvSpPr>
            <a:spLocks noChangeArrowheads="1"/>
          </p:cNvSpPr>
          <p:nvPr/>
        </p:nvSpPr>
        <p:spPr bwMode="auto">
          <a:xfrm>
            <a:off x="2403768" y="1954770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–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148" name="Rectangle 147"/>
          <p:cNvSpPr>
            <a:spLocks noChangeArrowheads="1"/>
          </p:cNvSpPr>
          <p:nvPr/>
        </p:nvSpPr>
        <p:spPr bwMode="auto">
          <a:xfrm>
            <a:off x="2606968" y="1954770"/>
            <a:ext cx="4571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64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149" name="Rectangle 148"/>
          <p:cNvSpPr>
            <a:spLocks noChangeArrowheads="1"/>
          </p:cNvSpPr>
          <p:nvPr/>
        </p:nvSpPr>
        <p:spPr bwMode="auto">
          <a:xfrm>
            <a:off x="3010528" y="1465283"/>
            <a:ext cx="24609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(</a:t>
            </a:r>
            <a:r>
              <a:rPr lang="en-US" altLang="en-US" sz="1400" b="1" dirty="0">
                <a:solidFill>
                  <a:srgbClr val="FF0000"/>
                </a:solidFill>
                <a:latin typeface="Bookman Old Style" pitchFamily="18" charset="0"/>
              </a:rPr>
              <a:t>by Pythagoras theorem)</a:t>
            </a:r>
          </a:p>
        </p:txBody>
      </p:sp>
      <p:sp>
        <p:nvSpPr>
          <p:cNvPr id="151" name="Rectangle 150"/>
          <p:cNvSpPr>
            <a:spLocks noChangeArrowheads="1"/>
          </p:cNvSpPr>
          <p:nvPr/>
        </p:nvSpPr>
        <p:spPr bwMode="auto">
          <a:xfrm>
            <a:off x="983410" y="951339"/>
            <a:ext cx="11144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In 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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OLA,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152" name="Rectangle 151"/>
          <p:cNvSpPr>
            <a:spLocks noChangeArrowheads="1"/>
          </p:cNvSpPr>
          <p:nvPr/>
        </p:nvSpPr>
        <p:spPr bwMode="auto">
          <a:xfrm>
            <a:off x="640413" y="2202733"/>
            <a:ext cx="3619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153" name="Rectangle 152"/>
          <p:cNvSpPr>
            <a:spLocks noChangeArrowheads="1"/>
          </p:cNvSpPr>
          <p:nvPr/>
        </p:nvSpPr>
        <p:spPr bwMode="auto">
          <a:xfrm>
            <a:off x="1162705" y="2202733"/>
            <a:ext cx="5741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OL</a:t>
            </a:r>
            <a:r>
              <a:rPr lang="en-US" altLang="en-US" sz="1600" b="1" baseline="30000" dirty="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154" name="Rectangle 153"/>
          <p:cNvSpPr>
            <a:spLocks noChangeArrowheads="1"/>
          </p:cNvSpPr>
          <p:nvPr/>
        </p:nvSpPr>
        <p:spPr bwMode="auto">
          <a:xfrm>
            <a:off x="1646605" y="2202733"/>
            <a:ext cx="307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baseline="30000">
              <a:solidFill>
                <a:srgbClr val="000000"/>
              </a:solidFill>
            </a:endParaRPr>
          </a:p>
        </p:txBody>
      </p:sp>
      <p:sp>
        <p:nvSpPr>
          <p:cNvPr id="155" name="Rectangle 154"/>
          <p:cNvSpPr>
            <a:spLocks noChangeArrowheads="1"/>
          </p:cNvSpPr>
          <p:nvPr/>
        </p:nvSpPr>
        <p:spPr bwMode="auto">
          <a:xfrm>
            <a:off x="1923858" y="2202733"/>
            <a:ext cx="4571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36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156" name="Rectangle 155"/>
          <p:cNvSpPr>
            <a:spLocks noChangeArrowheads="1"/>
          </p:cNvSpPr>
          <p:nvPr/>
        </p:nvSpPr>
        <p:spPr bwMode="auto">
          <a:xfrm>
            <a:off x="640408" y="2450696"/>
            <a:ext cx="3619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157" name="Rectangle 156"/>
          <p:cNvSpPr>
            <a:spLocks noChangeArrowheads="1"/>
          </p:cNvSpPr>
          <p:nvPr/>
        </p:nvSpPr>
        <p:spPr bwMode="auto">
          <a:xfrm>
            <a:off x="1162700" y="2450696"/>
            <a:ext cx="4796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OL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158" name="Rectangle 157"/>
          <p:cNvSpPr>
            <a:spLocks noChangeArrowheads="1"/>
          </p:cNvSpPr>
          <p:nvPr/>
        </p:nvSpPr>
        <p:spPr bwMode="auto">
          <a:xfrm>
            <a:off x="1646600" y="2450696"/>
            <a:ext cx="307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baseline="30000">
              <a:solidFill>
                <a:srgbClr val="000000"/>
              </a:solidFill>
            </a:endParaRPr>
          </a:p>
        </p:txBody>
      </p:sp>
      <p:sp>
        <p:nvSpPr>
          <p:cNvPr id="159" name="Rectangle 158"/>
          <p:cNvSpPr>
            <a:spLocks noChangeArrowheads="1"/>
          </p:cNvSpPr>
          <p:nvPr/>
        </p:nvSpPr>
        <p:spPr bwMode="auto">
          <a:xfrm>
            <a:off x="1923853" y="2450696"/>
            <a:ext cx="6447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6cm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160" name="Rectangle 159"/>
          <p:cNvSpPr>
            <a:spLocks noChangeArrowheads="1"/>
          </p:cNvSpPr>
          <p:nvPr/>
        </p:nvSpPr>
        <p:spPr bwMode="auto">
          <a:xfrm>
            <a:off x="1028802" y="3432591"/>
            <a:ext cx="14157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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PAO </a:t>
            </a:r>
            <a:r>
              <a:rPr lang="en-US" altLang="en-US" sz="1600" b="1" dirty="0">
                <a:solidFill>
                  <a:srgbClr val="000000"/>
                </a:solidFill>
                <a:latin typeface="Bookman Old Style" pitchFamily="18" charset="0"/>
              </a:rPr>
              <a:t>= 90</a:t>
            </a:r>
            <a:r>
              <a:rPr lang="en-US" altLang="en-US" sz="1600" b="1" baseline="30000" dirty="0">
                <a:solidFill>
                  <a:srgbClr val="000000"/>
                </a:solidFill>
                <a:latin typeface="Bookman Old Style" pitchFamily="18" charset="0"/>
              </a:rPr>
              <a:t>0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161" name="Rectangle 160"/>
          <p:cNvSpPr>
            <a:spLocks noChangeArrowheads="1"/>
          </p:cNvSpPr>
          <p:nvPr/>
        </p:nvSpPr>
        <p:spPr bwMode="auto">
          <a:xfrm>
            <a:off x="1217067" y="3692477"/>
            <a:ext cx="5581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PA</a:t>
            </a:r>
            <a:r>
              <a:rPr lang="en-US" altLang="en-US" sz="1600" b="1" baseline="30000" dirty="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162" name="Rectangle 161"/>
          <p:cNvSpPr>
            <a:spLocks noChangeArrowheads="1"/>
          </p:cNvSpPr>
          <p:nvPr/>
        </p:nvSpPr>
        <p:spPr bwMode="auto">
          <a:xfrm>
            <a:off x="1700967" y="3692477"/>
            <a:ext cx="3079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163" name="Rectangle 162"/>
          <p:cNvSpPr>
            <a:spLocks noChangeArrowheads="1"/>
          </p:cNvSpPr>
          <p:nvPr/>
        </p:nvSpPr>
        <p:spPr bwMode="auto">
          <a:xfrm>
            <a:off x="1978220" y="3692477"/>
            <a:ext cx="58541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OA</a:t>
            </a:r>
            <a:r>
              <a:rPr lang="en-US" altLang="en-US" sz="1600" b="1" baseline="30000" dirty="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164" name="Rectangle 163"/>
          <p:cNvSpPr>
            <a:spLocks noChangeArrowheads="1"/>
          </p:cNvSpPr>
          <p:nvPr/>
        </p:nvSpPr>
        <p:spPr bwMode="auto">
          <a:xfrm>
            <a:off x="2414037" y="3692477"/>
            <a:ext cx="3079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165" name="Rectangle 164"/>
          <p:cNvSpPr>
            <a:spLocks noChangeArrowheads="1"/>
          </p:cNvSpPr>
          <p:nvPr/>
        </p:nvSpPr>
        <p:spPr bwMode="auto">
          <a:xfrm>
            <a:off x="2617237" y="3692477"/>
            <a:ext cx="5741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OP</a:t>
            </a:r>
            <a:r>
              <a:rPr lang="en-US" altLang="en-US" sz="1600" b="1" baseline="30000" dirty="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166" name="Rectangle 165"/>
          <p:cNvSpPr>
            <a:spLocks noChangeArrowheads="1"/>
          </p:cNvSpPr>
          <p:nvPr/>
        </p:nvSpPr>
        <p:spPr bwMode="auto">
          <a:xfrm>
            <a:off x="694775" y="3991814"/>
            <a:ext cx="3619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167" name="Rectangle 166"/>
          <p:cNvSpPr>
            <a:spLocks noChangeArrowheads="1"/>
          </p:cNvSpPr>
          <p:nvPr/>
        </p:nvSpPr>
        <p:spPr bwMode="auto">
          <a:xfrm>
            <a:off x="1217067" y="3991814"/>
            <a:ext cx="5581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PA</a:t>
            </a:r>
            <a:r>
              <a:rPr lang="en-US" altLang="en-US" sz="1600" b="1" baseline="30000" dirty="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168" name="Rectangle 167"/>
          <p:cNvSpPr>
            <a:spLocks noChangeArrowheads="1"/>
          </p:cNvSpPr>
          <p:nvPr/>
        </p:nvSpPr>
        <p:spPr bwMode="auto">
          <a:xfrm>
            <a:off x="1700967" y="3991814"/>
            <a:ext cx="307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169" name="Rectangle 168"/>
          <p:cNvSpPr>
            <a:spLocks noChangeArrowheads="1"/>
          </p:cNvSpPr>
          <p:nvPr/>
        </p:nvSpPr>
        <p:spPr bwMode="auto">
          <a:xfrm>
            <a:off x="1978220" y="3991814"/>
            <a:ext cx="5469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10</a:t>
            </a:r>
            <a:r>
              <a:rPr lang="en-US" altLang="en-US" sz="1600" b="1" baseline="30000" dirty="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170" name="Rectangle 169"/>
          <p:cNvSpPr>
            <a:spLocks noChangeArrowheads="1"/>
          </p:cNvSpPr>
          <p:nvPr/>
        </p:nvSpPr>
        <p:spPr bwMode="auto">
          <a:xfrm>
            <a:off x="2414037" y="3991814"/>
            <a:ext cx="307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171" name="Rectangle 170"/>
          <p:cNvSpPr>
            <a:spLocks noChangeArrowheads="1"/>
          </p:cNvSpPr>
          <p:nvPr/>
        </p:nvSpPr>
        <p:spPr bwMode="auto">
          <a:xfrm>
            <a:off x="2617237" y="3991814"/>
            <a:ext cx="9669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(</a:t>
            </a:r>
            <a:r>
              <a:rPr lang="en-US" altLang="en-US" sz="1600" b="1" i="1" dirty="0" smtClean="0">
                <a:solidFill>
                  <a:srgbClr val="000000"/>
                </a:solidFill>
                <a:latin typeface="Bookman Old Style" pitchFamily="18" charset="0"/>
              </a:rPr>
              <a:t>x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 + 6)</a:t>
            </a:r>
            <a:r>
              <a:rPr lang="en-US" altLang="en-US" sz="1600" b="1" baseline="30000" dirty="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172" name="Rectangle 171"/>
          <p:cNvSpPr>
            <a:spLocks noChangeArrowheads="1"/>
          </p:cNvSpPr>
          <p:nvPr/>
        </p:nvSpPr>
        <p:spPr bwMode="auto">
          <a:xfrm>
            <a:off x="694775" y="4259788"/>
            <a:ext cx="3619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173" name="Rectangle 172"/>
          <p:cNvSpPr>
            <a:spLocks noChangeArrowheads="1"/>
          </p:cNvSpPr>
          <p:nvPr/>
        </p:nvSpPr>
        <p:spPr bwMode="auto">
          <a:xfrm>
            <a:off x="1217067" y="4259788"/>
            <a:ext cx="5581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PA</a:t>
            </a:r>
            <a:r>
              <a:rPr lang="en-US" altLang="en-US" sz="1600" b="1" baseline="30000" dirty="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174" name="Rectangle 173"/>
          <p:cNvSpPr>
            <a:spLocks noChangeArrowheads="1"/>
          </p:cNvSpPr>
          <p:nvPr/>
        </p:nvSpPr>
        <p:spPr bwMode="auto">
          <a:xfrm>
            <a:off x="1700967" y="4259788"/>
            <a:ext cx="307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baseline="30000">
              <a:solidFill>
                <a:srgbClr val="000000"/>
              </a:solidFill>
            </a:endParaRPr>
          </a:p>
        </p:txBody>
      </p:sp>
      <p:sp>
        <p:nvSpPr>
          <p:cNvPr id="175" name="Rectangle 174"/>
          <p:cNvSpPr>
            <a:spLocks noChangeArrowheads="1"/>
          </p:cNvSpPr>
          <p:nvPr/>
        </p:nvSpPr>
        <p:spPr bwMode="auto">
          <a:xfrm>
            <a:off x="1978220" y="4259788"/>
            <a:ext cx="3978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i="1" dirty="0" smtClean="0">
                <a:solidFill>
                  <a:srgbClr val="000000"/>
                </a:solidFill>
                <a:latin typeface="Bookman Old Style" pitchFamily="18" charset="0"/>
              </a:rPr>
              <a:t>x</a:t>
            </a:r>
            <a:r>
              <a:rPr lang="en-US" altLang="en-US" sz="1600" b="1" baseline="30000" dirty="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176" name="Rectangle 175"/>
          <p:cNvSpPr>
            <a:spLocks noChangeArrowheads="1"/>
          </p:cNvSpPr>
          <p:nvPr/>
        </p:nvSpPr>
        <p:spPr bwMode="auto">
          <a:xfrm>
            <a:off x="2303240" y="4259788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177" name="Rectangle 176"/>
          <p:cNvSpPr>
            <a:spLocks noChangeArrowheads="1"/>
          </p:cNvSpPr>
          <p:nvPr/>
        </p:nvSpPr>
        <p:spPr bwMode="auto">
          <a:xfrm>
            <a:off x="2525896" y="4259788"/>
            <a:ext cx="5806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12</a:t>
            </a:r>
            <a:r>
              <a:rPr lang="en-US" altLang="en-US" sz="1600" b="1" i="1" dirty="0" smtClean="0">
                <a:solidFill>
                  <a:srgbClr val="000000"/>
                </a:solidFill>
                <a:latin typeface="Bookman Old Style" pitchFamily="18" charset="0"/>
              </a:rPr>
              <a:t>x</a:t>
            </a:r>
            <a:endParaRPr lang="en-IN" altLang="en-US" sz="1600" b="1" i="1" baseline="30000" dirty="0">
              <a:solidFill>
                <a:srgbClr val="000000"/>
              </a:solidFill>
            </a:endParaRPr>
          </a:p>
        </p:txBody>
      </p:sp>
      <p:sp>
        <p:nvSpPr>
          <p:cNvPr id="178" name="Rectangle 177"/>
          <p:cNvSpPr>
            <a:spLocks noChangeArrowheads="1"/>
          </p:cNvSpPr>
          <p:nvPr/>
        </p:nvSpPr>
        <p:spPr bwMode="auto">
          <a:xfrm>
            <a:off x="3104560" y="3692477"/>
            <a:ext cx="28568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(</a:t>
            </a:r>
            <a:r>
              <a:rPr lang="en-US" altLang="en-US" sz="1600" b="1" dirty="0">
                <a:solidFill>
                  <a:srgbClr val="FF0000"/>
                </a:solidFill>
                <a:latin typeface="Bookman Old Style" pitchFamily="18" charset="0"/>
              </a:rPr>
              <a:t>by Pythagoras theorem)</a:t>
            </a:r>
          </a:p>
        </p:txBody>
      </p:sp>
      <p:sp>
        <p:nvSpPr>
          <p:cNvPr id="179" name="Rectangle 178"/>
          <p:cNvSpPr>
            <a:spLocks noChangeArrowheads="1"/>
          </p:cNvSpPr>
          <p:nvPr/>
        </p:nvSpPr>
        <p:spPr bwMode="auto">
          <a:xfrm>
            <a:off x="1028802" y="3190414"/>
            <a:ext cx="111921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In 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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PAO,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188" name="Rectangle 187"/>
          <p:cNvSpPr>
            <a:spLocks noChangeArrowheads="1"/>
          </p:cNvSpPr>
          <p:nvPr/>
        </p:nvSpPr>
        <p:spPr bwMode="auto">
          <a:xfrm>
            <a:off x="3014911" y="4259788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189" name="Rectangle 188"/>
          <p:cNvSpPr>
            <a:spLocks noChangeArrowheads="1"/>
          </p:cNvSpPr>
          <p:nvPr/>
        </p:nvSpPr>
        <p:spPr bwMode="auto">
          <a:xfrm>
            <a:off x="3214340" y="4259788"/>
            <a:ext cx="4571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36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190" name="Rectangle 189"/>
          <p:cNvSpPr>
            <a:spLocks noChangeArrowheads="1"/>
          </p:cNvSpPr>
          <p:nvPr/>
        </p:nvSpPr>
        <p:spPr bwMode="auto">
          <a:xfrm>
            <a:off x="3598285" y="4259788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–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191" name="Rectangle 190"/>
          <p:cNvSpPr>
            <a:spLocks noChangeArrowheads="1"/>
          </p:cNvSpPr>
          <p:nvPr/>
        </p:nvSpPr>
        <p:spPr bwMode="auto">
          <a:xfrm>
            <a:off x="3797714" y="4259788"/>
            <a:ext cx="593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100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192" name="Rectangle 191"/>
          <p:cNvSpPr>
            <a:spLocks noChangeArrowheads="1"/>
          </p:cNvSpPr>
          <p:nvPr/>
        </p:nvSpPr>
        <p:spPr bwMode="auto">
          <a:xfrm>
            <a:off x="691527" y="4548380"/>
            <a:ext cx="3619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193" name="Rectangle 192"/>
          <p:cNvSpPr>
            <a:spLocks noChangeArrowheads="1"/>
          </p:cNvSpPr>
          <p:nvPr/>
        </p:nvSpPr>
        <p:spPr bwMode="auto">
          <a:xfrm>
            <a:off x="1213819" y="4548380"/>
            <a:ext cx="5581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PA</a:t>
            </a:r>
            <a:r>
              <a:rPr lang="en-US" altLang="en-US" sz="1600" b="1" baseline="30000" dirty="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194" name="Rectangle 193"/>
          <p:cNvSpPr>
            <a:spLocks noChangeArrowheads="1"/>
          </p:cNvSpPr>
          <p:nvPr/>
        </p:nvSpPr>
        <p:spPr bwMode="auto">
          <a:xfrm>
            <a:off x="1697719" y="4548380"/>
            <a:ext cx="307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baseline="30000">
              <a:solidFill>
                <a:srgbClr val="000000"/>
              </a:solidFill>
            </a:endParaRPr>
          </a:p>
        </p:txBody>
      </p:sp>
      <p:sp>
        <p:nvSpPr>
          <p:cNvPr id="195" name="Rectangle 194"/>
          <p:cNvSpPr>
            <a:spLocks noChangeArrowheads="1"/>
          </p:cNvSpPr>
          <p:nvPr/>
        </p:nvSpPr>
        <p:spPr bwMode="auto">
          <a:xfrm>
            <a:off x="1974972" y="4548380"/>
            <a:ext cx="3978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i="1" dirty="0" smtClean="0">
                <a:solidFill>
                  <a:srgbClr val="000000"/>
                </a:solidFill>
                <a:latin typeface="Bookman Old Style" pitchFamily="18" charset="0"/>
              </a:rPr>
              <a:t>x</a:t>
            </a:r>
            <a:r>
              <a:rPr lang="en-US" altLang="en-US" sz="1600" b="1" baseline="30000" dirty="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196" name="Rectangle 195"/>
          <p:cNvSpPr>
            <a:spLocks noChangeArrowheads="1"/>
          </p:cNvSpPr>
          <p:nvPr/>
        </p:nvSpPr>
        <p:spPr bwMode="auto">
          <a:xfrm>
            <a:off x="2299992" y="4548380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197" name="Rectangle 196"/>
          <p:cNvSpPr>
            <a:spLocks noChangeArrowheads="1"/>
          </p:cNvSpPr>
          <p:nvPr/>
        </p:nvSpPr>
        <p:spPr bwMode="auto">
          <a:xfrm>
            <a:off x="2522648" y="4548380"/>
            <a:ext cx="5806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12</a:t>
            </a:r>
            <a:r>
              <a:rPr lang="en-US" altLang="en-US" sz="1600" b="1" i="1" dirty="0" smtClean="0">
                <a:solidFill>
                  <a:srgbClr val="000000"/>
                </a:solidFill>
                <a:latin typeface="Bookman Old Style" pitchFamily="18" charset="0"/>
              </a:rPr>
              <a:t>x</a:t>
            </a:r>
            <a:endParaRPr lang="en-IN" altLang="en-US" sz="1600" b="1" i="1" baseline="30000" dirty="0">
              <a:solidFill>
                <a:srgbClr val="000000"/>
              </a:solidFill>
            </a:endParaRPr>
          </a:p>
        </p:txBody>
      </p:sp>
      <p:sp>
        <p:nvSpPr>
          <p:cNvPr id="200" name="Rectangle 199"/>
          <p:cNvSpPr>
            <a:spLocks noChangeArrowheads="1"/>
          </p:cNvSpPr>
          <p:nvPr/>
        </p:nvSpPr>
        <p:spPr bwMode="auto">
          <a:xfrm>
            <a:off x="3077195" y="4548380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–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201" name="Rectangle 200"/>
          <p:cNvSpPr>
            <a:spLocks noChangeArrowheads="1"/>
          </p:cNvSpPr>
          <p:nvPr/>
        </p:nvSpPr>
        <p:spPr bwMode="auto">
          <a:xfrm>
            <a:off x="3276624" y="4548380"/>
            <a:ext cx="4571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64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202" name="Rectangle 201"/>
          <p:cNvSpPr>
            <a:spLocks noChangeArrowheads="1"/>
          </p:cNvSpPr>
          <p:nvPr/>
        </p:nvSpPr>
        <p:spPr bwMode="auto">
          <a:xfrm>
            <a:off x="3711151" y="4535783"/>
            <a:ext cx="66877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…(ii)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grpSp>
        <p:nvGrpSpPr>
          <p:cNvPr id="133" name="Group 132"/>
          <p:cNvGrpSpPr>
            <a:grpSpLocks/>
          </p:cNvGrpSpPr>
          <p:nvPr/>
        </p:nvGrpSpPr>
        <p:grpSpPr bwMode="auto">
          <a:xfrm>
            <a:off x="3163933" y="838447"/>
            <a:ext cx="2601912" cy="620713"/>
            <a:chOff x="7227247" y="3962435"/>
            <a:chExt cx="2602056" cy="620774"/>
          </a:xfrm>
        </p:grpSpPr>
        <p:sp>
          <p:nvSpPr>
            <p:cNvPr id="150" name="Rounded Rectangle 149"/>
            <p:cNvSpPr/>
            <p:nvPr/>
          </p:nvSpPr>
          <p:spPr>
            <a:xfrm>
              <a:off x="7330245" y="3962435"/>
              <a:ext cx="2362315" cy="620774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 b="1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80" name="TextBox 173"/>
            <p:cNvSpPr txBox="1">
              <a:spLocks noChangeArrowheads="1"/>
            </p:cNvSpPr>
            <p:nvPr/>
          </p:nvSpPr>
          <p:spPr bwMode="auto">
            <a:xfrm>
              <a:off x="7227247" y="3980961"/>
              <a:ext cx="2602056" cy="584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Now, let us apply Pythagoras theorem</a:t>
              </a:r>
            </a:p>
          </p:txBody>
        </p:sp>
      </p:grpSp>
      <p:grpSp>
        <p:nvGrpSpPr>
          <p:cNvPr id="181" name="Group 180"/>
          <p:cNvGrpSpPr>
            <a:grpSpLocks/>
          </p:cNvGrpSpPr>
          <p:nvPr/>
        </p:nvGrpSpPr>
        <p:grpSpPr bwMode="auto">
          <a:xfrm>
            <a:off x="3199281" y="788353"/>
            <a:ext cx="2601913" cy="652712"/>
            <a:chOff x="7227247" y="3962435"/>
            <a:chExt cx="2602056" cy="652778"/>
          </a:xfrm>
        </p:grpSpPr>
        <p:sp>
          <p:nvSpPr>
            <p:cNvPr id="182" name="Rounded Rectangle 181"/>
            <p:cNvSpPr/>
            <p:nvPr/>
          </p:nvSpPr>
          <p:spPr>
            <a:xfrm>
              <a:off x="7330245" y="3962435"/>
              <a:ext cx="2362315" cy="620774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 b="1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83" name="TextBox 173"/>
            <p:cNvSpPr txBox="1">
              <a:spLocks noChangeArrowheads="1"/>
            </p:cNvSpPr>
            <p:nvPr/>
          </p:nvSpPr>
          <p:spPr bwMode="auto">
            <a:xfrm>
              <a:off x="7227247" y="4030438"/>
              <a:ext cx="260205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Now, let us consider </a:t>
              </a:r>
              <a:r>
                <a:rPr lang="en-US" sz="1600" b="1" dirty="0" smtClean="0">
                  <a:solidFill>
                    <a:prstClr val="white"/>
                  </a:solidFill>
                  <a:latin typeface="Symbol" pitchFamily="18" charset="2"/>
                </a:rPr>
                <a:t>D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OLA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3155085" y="824532"/>
            <a:ext cx="2835367" cy="518379"/>
            <a:chOff x="7115745" y="3286307"/>
            <a:chExt cx="2835367" cy="518379"/>
          </a:xfrm>
        </p:grpSpPr>
        <p:sp>
          <p:nvSpPr>
            <p:cNvPr id="185" name="Rounded Rectangle 184"/>
            <p:cNvSpPr/>
            <p:nvPr/>
          </p:nvSpPr>
          <p:spPr>
            <a:xfrm>
              <a:off x="7315790" y="3286307"/>
              <a:ext cx="2470457" cy="518379"/>
            </a:xfrm>
            <a:prstGeom prst="roundRect">
              <a:avLst/>
            </a:prstGeom>
            <a:solidFill>
              <a:srgbClr val="80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en-US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115745" y="3362652"/>
              <a:ext cx="28353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Taking square root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87" name="Group 186"/>
          <p:cNvGrpSpPr>
            <a:grpSpLocks/>
          </p:cNvGrpSpPr>
          <p:nvPr/>
        </p:nvGrpSpPr>
        <p:grpSpPr bwMode="auto">
          <a:xfrm>
            <a:off x="3245590" y="757216"/>
            <a:ext cx="2601912" cy="620713"/>
            <a:chOff x="7227247" y="3962435"/>
            <a:chExt cx="2602056" cy="620774"/>
          </a:xfrm>
        </p:grpSpPr>
        <p:sp>
          <p:nvSpPr>
            <p:cNvPr id="198" name="Rounded Rectangle 197"/>
            <p:cNvSpPr/>
            <p:nvPr/>
          </p:nvSpPr>
          <p:spPr>
            <a:xfrm>
              <a:off x="7330245" y="3962435"/>
              <a:ext cx="2362315" cy="620774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 b="1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99" name="TextBox 173"/>
            <p:cNvSpPr txBox="1">
              <a:spLocks noChangeArrowheads="1"/>
            </p:cNvSpPr>
            <p:nvPr/>
          </p:nvSpPr>
          <p:spPr bwMode="auto">
            <a:xfrm>
              <a:off x="7227247" y="3980961"/>
              <a:ext cx="2602056" cy="584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Now, let us apply Pythagoras theorem</a:t>
              </a:r>
            </a:p>
          </p:txBody>
        </p:sp>
      </p:grpSp>
      <p:grpSp>
        <p:nvGrpSpPr>
          <p:cNvPr id="203" name="Group 202"/>
          <p:cNvGrpSpPr>
            <a:grpSpLocks/>
          </p:cNvGrpSpPr>
          <p:nvPr/>
        </p:nvGrpSpPr>
        <p:grpSpPr bwMode="auto">
          <a:xfrm>
            <a:off x="3199280" y="788353"/>
            <a:ext cx="2601913" cy="652712"/>
            <a:chOff x="7227247" y="3962435"/>
            <a:chExt cx="2602056" cy="652778"/>
          </a:xfrm>
        </p:grpSpPr>
        <p:sp>
          <p:nvSpPr>
            <p:cNvPr id="204" name="Rounded Rectangle 203"/>
            <p:cNvSpPr/>
            <p:nvPr/>
          </p:nvSpPr>
          <p:spPr>
            <a:xfrm>
              <a:off x="7330245" y="3962435"/>
              <a:ext cx="2362315" cy="620774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 b="1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05" name="TextBox 173"/>
            <p:cNvSpPr txBox="1">
              <a:spLocks noChangeArrowheads="1"/>
            </p:cNvSpPr>
            <p:nvPr/>
          </p:nvSpPr>
          <p:spPr bwMode="auto">
            <a:xfrm>
              <a:off x="7227247" y="4030438"/>
              <a:ext cx="260205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Now, let us consider </a:t>
              </a:r>
              <a:r>
                <a:rPr lang="en-US" sz="1600" b="1" dirty="0" smtClean="0">
                  <a:solidFill>
                    <a:prstClr val="white"/>
                  </a:solidFill>
                  <a:latin typeface="Symbol" pitchFamily="18" charset="2"/>
                </a:rPr>
                <a:t>D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PAO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23" name="Rounded Rectangle 222"/>
          <p:cNvSpPr/>
          <p:nvPr/>
        </p:nvSpPr>
        <p:spPr>
          <a:xfrm>
            <a:off x="5016837" y="2499347"/>
            <a:ext cx="1375632" cy="248395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6" name="Curved Up Arrow 225"/>
          <p:cNvSpPr/>
          <p:nvPr/>
        </p:nvSpPr>
        <p:spPr>
          <a:xfrm rot="10800000" flipV="1">
            <a:off x="1368121" y="1904620"/>
            <a:ext cx="719785" cy="177950"/>
          </a:xfrm>
          <a:prstGeom prst="curvedUp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29" name="Rectangle 228"/>
          <p:cNvSpPr>
            <a:spLocks noChangeArrowheads="1"/>
          </p:cNvSpPr>
          <p:nvPr/>
        </p:nvSpPr>
        <p:spPr bwMode="auto">
          <a:xfrm>
            <a:off x="6554712" y="1120038"/>
            <a:ext cx="3032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IN" alt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?</a:t>
            </a:r>
            <a:endParaRPr lang="en-IN" altLang="en-US" sz="14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grpSp>
        <p:nvGrpSpPr>
          <p:cNvPr id="235" name="Group 234"/>
          <p:cNvGrpSpPr/>
          <p:nvPr/>
        </p:nvGrpSpPr>
        <p:grpSpPr>
          <a:xfrm>
            <a:off x="3477034" y="3678188"/>
            <a:ext cx="2573405" cy="391236"/>
            <a:chOff x="4285860" y="985301"/>
            <a:chExt cx="2573405" cy="391236"/>
          </a:xfrm>
        </p:grpSpPr>
        <p:sp>
          <p:nvSpPr>
            <p:cNvPr id="236" name="Rounded Rectangular Callout 235"/>
            <p:cNvSpPr/>
            <p:nvPr/>
          </p:nvSpPr>
          <p:spPr>
            <a:xfrm>
              <a:off x="4285860" y="985301"/>
              <a:ext cx="2573405" cy="391236"/>
            </a:xfrm>
            <a:prstGeom prst="wedgeRoundRectCallout">
              <a:avLst>
                <a:gd name="adj1" fmla="val -59489"/>
                <a:gd name="adj2" fmla="val 57363"/>
                <a:gd name="adj3" fmla="val 16667"/>
              </a:avLst>
            </a:prstGeom>
            <a:solidFill>
              <a:srgbClr val="80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en-US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4386834" y="1012606"/>
              <a:ext cx="11095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(a + b)</a:t>
              </a:r>
              <a:r>
                <a:rPr lang="en-US" sz="1600" b="1" baseline="300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2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 =</a:t>
              </a:r>
              <a:endParaRPr lang="en-US" sz="1600" b="1" baseline="30000" dirty="0">
                <a:solidFill>
                  <a:prstClr val="white"/>
                </a:solidFill>
                <a:latin typeface="Symbol" panose="05050102010706020507" pitchFamily="18" charset="2"/>
              </a:endParaRPr>
            </a:p>
          </p:txBody>
        </p:sp>
      </p:grpSp>
      <p:sp>
        <p:nvSpPr>
          <p:cNvPr id="238" name="Rectangle 237"/>
          <p:cNvSpPr/>
          <p:nvPr/>
        </p:nvSpPr>
        <p:spPr>
          <a:xfrm>
            <a:off x="4548053" y="3708333"/>
            <a:ext cx="15135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  <a:latin typeface="Bookman Old Style" panose="02050604050505020204" pitchFamily="18" charset="0"/>
              </a:rPr>
              <a:t>a</a:t>
            </a:r>
            <a:r>
              <a:rPr lang="en-US" sz="1600" b="1" baseline="30000" dirty="0">
                <a:solidFill>
                  <a:srgbClr val="FFFF00"/>
                </a:solidFill>
                <a:latin typeface="Bookman Old Style" panose="02050604050505020204" pitchFamily="18" charset="0"/>
              </a:rPr>
              <a:t>2</a:t>
            </a:r>
            <a:r>
              <a:rPr lang="en-US" sz="1600" b="1" dirty="0">
                <a:solidFill>
                  <a:srgbClr val="FFFF00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+ </a:t>
            </a:r>
            <a:r>
              <a:rPr lang="en-US" sz="1600" b="1" dirty="0">
                <a:solidFill>
                  <a:srgbClr val="FFFF00"/>
                </a:solidFill>
                <a:latin typeface="Bookman Old Style" panose="02050604050505020204" pitchFamily="18" charset="0"/>
              </a:rPr>
              <a:t>2ab + b</a:t>
            </a:r>
            <a:r>
              <a:rPr lang="en-US" sz="1600" b="1" baseline="30000" dirty="0">
                <a:solidFill>
                  <a:srgbClr val="FFFF00"/>
                </a:solidFill>
                <a:latin typeface="Bookman Old Style" panose="02050604050505020204" pitchFamily="18" charset="0"/>
              </a:rPr>
              <a:t>2</a:t>
            </a:r>
            <a:endParaRPr lang="en-US" sz="1600" b="1" baseline="30000" dirty="0">
              <a:solidFill>
                <a:srgbClr val="FFFF00"/>
              </a:solidFill>
              <a:latin typeface="Symbol" panose="05050102010706020507" pitchFamily="18" charset="2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4589672" y="3683479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?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40" name="Curved Up Arrow 239"/>
          <p:cNvSpPr/>
          <p:nvPr/>
        </p:nvSpPr>
        <p:spPr>
          <a:xfrm rot="10800000" flipH="1" flipV="1">
            <a:off x="2222941" y="4239110"/>
            <a:ext cx="1542922" cy="195745"/>
          </a:xfrm>
          <a:prstGeom prst="curvedUp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487654" y="794218"/>
            <a:ext cx="3003262" cy="1914079"/>
            <a:chOff x="5487654" y="569530"/>
            <a:chExt cx="3003262" cy="1914079"/>
          </a:xfrm>
        </p:grpSpPr>
        <p:grpSp>
          <p:nvGrpSpPr>
            <p:cNvPr id="126" name="Group 125"/>
            <p:cNvGrpSpPr/>
            <p:nvPr/>
          </p:nvGrpSpPr>
          <p:grpSpPr>
            <a:xfrm>
              <a:off x="5487654" y="569530"/>
              <a:ext cx="3003262" cy="1914079"/>
              <a:chOff x="4466910" y="1098081"/>
              <a:chExt cx="3003262" cy="1914079"/>
            </a:xfrm>
          </p:grpSpPr>
          <p:grpSp>
            <p:nvGrpSpPr>
              <p:cNvPr id="130" name="Group 129"/>
              <p:cNvGrpSpPr/>
              <p:nvPr/>
            </p:nvGrpSpPr>
            <p:grpSpPr>
              <a:xfrm flipH="1">
                <a:off x="4466910" y="1098081"/>
                <a:ext cx="3003262" cy="1914079"/>
                <a:chOff x="5636228" y="2005297"/>
                <a:chExt cx="3003262" cy="1914079"/>
              </a:xfrm>
            </p:grpSpPr>
            <p:sp>
              <p:nvSpPr>
                <p:cNvPr id="217" name="Oval 216"/>
                <p:cNvSpPr/>
                <p:nvPr/>
              </p:nvSpPr>
              <p:spPr bwMode="auto">
                <a:xfrm>
                  <a:off x="5636228" y="2274652"/>
                  <a:ext cx="1371600" cy="1371600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5841426" y="2005297"/>
                  <a:ext cx="2798064" cy="1179576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headEnd type="arrow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/>
                <p:cNvCxnSpPr/>
                <p:nvPr/>
              </p:nvCxnSpPr>
              <p:spPr>
                <a:xfrm flipV="1">
                  <a:off x="5688378" y="2876960"/>
                  <a:ext cx="2926080" cy="1042416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headEnd type="arrow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1" name="Straight Connector 130"/>
              <p:cNvCxnSpPr/>
              <p:nvPr/>
            </p:nvCxnSpPr>
            <p:spPr>
              <a:xfrm>
                <a:off x="6495288" y="1424178"/>
                <a:ext cx="0" cy="1254132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 rot="16200000">
                <a:off x="5887814" y="1103861"/>
                <a:ext cx="0" cy="201168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>
              <a:xfrm flipV="1">
                <a:off x="6503536" y="2104090"/>
                <a:ext cx="390118" cy="56507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8" name="Rectangle 207"/>
              <p:cNvSpPr>
                <a:spLocks noChangeArrowheads="1"/>
              </p:cNvSpPr>
              <p:nvPr/>
            </p:nvSpPr>
            <p:spPr bwMode="auto">
              <a:xfrm>
                <a:off x="6311689" y="2669726"/>
                <a:ext cx="34350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en-US" sz="1600" b="1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B</a:t>
                </a:r>
                <a:endParaRPr lang="en-IN" altLang="en-US" sz="16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2" name="Rectangle 211"/>
              <p:cNvSpPr>
                <a:spLocks noChangeArrowheads="1"/>
              </p:cNvSpPr>
              <p:nvPr/>
            </p:nvSpPr>
            <p:spPr bwMode="auto">
              <a:xfrm>
                <a:off x="4733666" y="1807449"/>
                <a:ext cx="34350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en-US" sz="1600" b="1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P</a:t>
                </a:r>
                <a:endParaRPr lang="en-IN" altLang="en-US" sz="16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3" name="Rectangle 212"/>
              <p:cNvSpPr>
                <a:spLocks noChangeArrowheads="1"/>
              </p:cNvSpPr>
              <p:nvPr/>
            </p:nvSpPr>
            <p:spPr bwMode="auto">
              <a:xfrm>
                <a:off x="6285899" y="1151686"/>
                <a:ext cx="34350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en-US" sz="1600" b="1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A</a:t>
                </a:r>
                <a:endParaRPr lang="en-IN" altLang="en-US" sz="16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4" name="Rectangle 213"/>
              <p:cNvSpPr>
                <a:spLocks noChangeArrowheads="1"/>
              </p:cNvSpPr>
              <p:nvPr/>
            </p:nvSpPr>
            <p:spPr bwMode="auto">
              <a:xfrm>
                <a:off x="6184157" y="2038350"/>
                <a:ext cx="34350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en-US" sz="1600" b="1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L</a:t>
                </a:r>
                <a:endParaRPr lang="en-IN" altLang="en-US" sz="16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5" name="Rectangle 214"/>
              <p:cNvSpPr>
                <a:spLocks noChangeArrowheads="1"/>
              </p:cNvSpPr>
              <p:nvPr/>
            </p:nvSpPr>
            <p:spPr bwMode="auto">
              <a:xfrm>
                <a:off x="6895499" y="1940424"/>
                <a:ext cx="34350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en-US" sz="1600" b="1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O</a:t>
                </a:r>
                <a:endParaRPr lang="en-IN" altLang="en-US" sz="1600" b="1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216" name="Straight Connector 215"/>
              <p:cNvCxnSpPr>
                <a:stCxn id="215" idx="1"/>
              </p:cNvCxnSpPr>
              <p:nvPr/>
            </p:nvCxnSpPr>
            <p:spPr>
              <a:xfrm flipH="1" flipV="1">
                <a:off x="6495288" y="1424178"/>
                <a:ext cx="400211" cy="685523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5" name="Freeform 244"/>
            <p:cNvSpPr/>
            <p:nvPr/>
          </p:nvSpPr>
          <p:spPr>
            <a:xfrm>
              <a:off x="7520140" y="1520110"/>
              <a:ext cx="62739" cy="64361"/>
            </a:xfrm>
            <a:custGeom>
              <a:avLst/>
              <a:gdLst>
                <a:gd name="connsiteX0" fmla="*/ 0 w 262071"/>
                <a:gd name="connsiteY0" fmla="*/ 0 h 222191"/>
                <a:gd name="connsiteX1" fmla="*/ 262071 w 262071"/>
                <a:gd name="connsiteY1" fmla="*/ 0 h 222191"/>
                <a:gd name="connsiteX2" fmla="*/ 262071 w 262071"/>
                <a:gd name="connsiteY2" fmla="*/ 0 h 222191"/>
                <a:gd name="connsiteX3" fmla="*/ 259222 w 262071"/>
                <a:gd name="connsiteY3" fmla="*/ 222191 h 222191"/>
                <a:gd name="connsiteX4" fmla="*/ 259222 w 262071"/>
                <a:gd name="connsiteY4" fmla="*/ 222191 h 222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071" h="222191">
                  <a:moveTo>
                    <a:pt x="0" y="0"/>
                  </a:moveTo>
                  <a:lnTo>
                    <a:pt x="262071" y="0"/>
                  </a:lnTo>
                  <a:lnTo>
                    <a:pt x="262071" y="0"/>
                  </a:lnTo>
                  <a:cubicBezTo>
                    <a:pt x="261109" y="74064"/>
                    <a:pt x="259222" y="148121"/>
                    <a:pt x="259222" y="222191"/>
                  </a:cubicBezTo>
                  <a:lnTo>
                    <a:pt x="259222" y="222191"/>
                  </a:lnTo>
                </a:path>
              </a:pathLst>
            </a:cu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55" name="Freeform 254"/>
          <p:cNvSpPr/>
          <p:nvPr/>
        </p:nvSpPr>
        <p:spPr>
          <a:xfrm rot="16200000">
            <a:off x="7447023" y="1736887"/>
            <a:ext cx="62739" cy="64361"/>
          </a:xfrm>
          <a:custGeom>
            <a:avLst/>
            <a:gdLst>
              <a:gd name="connsiteX0" fmla="*/ 0 w 262071"/>
              <a:gd name="connsiteY0" fmla="*/ 0 h 222191"/>
              <a:gd name="connsiteX1" fmla="*/ 262071 w 262071"/>
              <a:gd name="connsiteY1" fmla="*/ 0 h 222191"/>
              <a:gd name="connsiteX2" fmla="*/ 262071 w 262071"/>
              <a:gd name="connsiteY2" fmla="*/ 0 h 222191"/>
              <a:gd name="connsiteX3" fmla="*/ 259222 w 262071"/>
              <a:gd name="connsiteY3" fmla="*/ 222191 h 222191"/>
              <a:gd name="connsiteX4" fmla="*/ 259222 w 262071"/>
              <a:gd name="connsiteY4" fmla="*/ 222191 h 222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071" h="222191">
                <a:moveTo>
                  <a:pt x="0" y="0"/>
                </a:moveTo>
                <a:lnTo>
                  <a:pt x="262071" y="0"/>
                </a:lnTo>
                <a:lnTo>
                  <a:pt x="262071" y="0"/>
                </a:lnTo>
                <a:cubicBezTo>
                  <a:pt x="261109" y="74064"/>
                  <a:pt x="259222" y="148121"/>
                  <a:pt x="259222" y="222191"/>
                </a:cubicBezTo>
                <a:lnTo>
                  <a:pt x="259222" y="222191"/>
                </a:lnTo>
              </a:path>
            </a:pathLst>
          </a:cu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7" name="Group 126"/>
          <p:cNvGrpSpPr>
            <a:grpSpLocks/>
          </p:cNvGrpSpPr>
          <p:nvPr/>
        </p:nvGrpSpPr>
        <p:grpSpPr bwMode="auto">
          <a:xfrm>
            <a:off x="3578008" y="973942"/>
            <a:ext cx="1740018" cy="423955"/>
            <a:chOff x="7662066" y="4097966"/>
            <a:chExt cx="1740113" cy="423998"/>
          </a:xfrm>
        </p:grpSpPr>
        <p:sp>
          <p:nvSpPr>
            <p:cNvPr id="209" name="Rounded Rectangle 208"/>
            <p:cNvSpPr/>
            <p:nvPr/>
          </p:nvSpPr>
          <p:spPr>
            <a:xfrm>
              <a:off x="7704655" y="4097966"/>
              <a:ext cx="1613493" cy="423998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 b="1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10" name="TextBox 173"/>
            <p:cNvSpPr txBox="1">
              <a:spLocks noChangeArrowheads="1"/>
            </p:cNvSpPr>
            <p:nvPr/>
          </p:nvSpPr>
          <p:spPr bwMode="auto">
            <a:xfrm>
              <a:off x="7662066" y="4125814"/>
              <a:ext cx="1740113" cy="338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Let PL = </a:t>
              </a:r>
              <a:r>
                <a:rPr lang="en-US" sz="1600" b="1" i="1" dirty="0" smtClean="0">
                  <a:solidFill>
                    <a:prstClr val="white"/>
                  </a:solidFill>
                  <a:latin typeface="Bookman Old Style" pitchFamily="18" charset="0"/>
                </a:rPr>
                <a:t>x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cm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32" name="Rectangle 231"/>
          <p:cNvSpPr>
            <a:spLocks noChangeArrowheads="1"/>
          </p:cNvSpPr>
          <p:nvPr/>
        </p:nvSpPr>
        <p:spPr bwMode="auto">
          <a:xfrm>
            <a:off x="1160499" y="2727321"/>
            <a:ext cx="4844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PO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241" name="Rectangle 240"/>
          <p:cNvSpPr>
            <a:spLocks noChangeArrowheads="1"/>
          </p:cNvSpPr>
          <p:nvPr/>
        </p:nvSpPr>
        <p:spPr bwMode="auto">
          <a:xfrm>
            <a:off x="1644399" y="2727321"/>
            <a:ext cx="3079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242" name="Rectangle 241"/>
          <p:cNvSpPr>
            <a:spLocks noChangeArrowheads="1"/>
          </p:cNvSpPr>
          <p:nvPr/>
        </p:nvSpPr>
        <p:spPr bwMode="auto">
          <a:xfrm>
            <a:off x="1894757" y="2727321"/>
            <a:ext cx="4523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PL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243" name="Rectangle 242"/>
          <p:cNvSpPr>
            <a:spLocks noChangeArrowheads="1"/>
          </p:cNvSpPr>
          <p:nvPr/>
        </p:nvSpPr>
        <p:spPr bwMode="auto">
          <a:xfrm>
            <a:off x="2269526" y="2727321"/>
            <a:ext cx="3079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244" name="Rectangle 243"/>
          <p:cNvSpPr>
            <a:spLocks noChangeArrowheads="1"/>
          </p:cNvSpPr>
          <p:nvPr/>
        </p:nvSpPr>
        <p:spPr bwMode="auto">
          <a:xfrm>
            <a:off x="2511638" y="2727321"/>
            <a:ext cx="4796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OL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250" name="Rectangle 249"/>
          <p:cNvSpPr>
            <a:spLocks noChangeArrowheads="1"/>
          </p:cNvSpPr>
          <p:nvPr/>
        </p:nvSpPr>
        <p:spPr bwMode="auto">
          <a:xfrm>
            <a:off x="1143000" y="2972253"/>
            <a:ext cx="4844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PO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252" name="Rectangle 251"/>
          <p:cNvSpPr>
            <a:spLocks noChangeArrowheads="1"/>
          </p:cNvSpPr>
          <p:nvPr/>
        </p:nvSpPr>
        <p:spPr bwMode="auto">
          <a:xfrm>
            <a:off x="1626900" y="2972253"/>
            <a:ext cx="3079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254" name="Rectangle 253"/>
          <p:cNvSpPr>
            <a:spLocks noChangeArrowheads="1"/>
          </p:cNvSpPr>
          <p:nvPr/>
        </p:nvSpPr>
        <p:spPr bwMode="auto">
          <a:xfrm>
            <a:off x="1896178" y="2972253"/>
            <a:ext cx="3113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i="1" dirty="0" smtClean="0">
                <a:solidFill>
                  <a:srgbClr val="000000"/>
                </a:solidFill>
                <a:latin typeface="Bookman Old Style" pitchFamily="18" charset="0"/>
              </a:rPr>
              <a:t>x</a:t>
            </a:r>
            <a:endParaRPr lang="en-IN" altLang="en-US" sz="1600" b="1" i="1" baseline="30000" dirty="0">
              <a:solidFill>
                <a:srgbClr val="000000"/>
              </a:solidFill>
            </a:endParaRPr>
          </a:p>
        </p:txBody>
      </p:sp>
      <p:sp>
        <p:nvSpPr>
          <p:cNvPr id="256" name="Rectangle 255"/>
          <p:cNvSpPr>
            <a:spLocks noChangeArrowheads="1"/>
          </p:cNvSpPr>
          <p:nvPr/>
        </p:nvSpPr>
        <p:spPr bwMode="auto">
          <a:xfrm>
            <a:off x="2154053" y="2972253"/>
            <a:ext cx="3079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257" name="Rectangle 256"/>
          <p:cNvSpPr>
            <a:spLocks noChangeArrowheads="1"/>
          </p:cNvSpPr>
          <p:nvPr/>
        </p:nvSpPr>
        <p:spPr bwMode="auto">
          <a:xfrm>
            <a:off x="2396165" y="2972253"/>
            <a:ext cx="3209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6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259" name="Rounded Rectangle 258"/>
          <p:cNvSpPr/>
          <p:nvPr/>
        </p:nvSpPr>
        <p:spPr>
          <a:xfrm>
            <a:off x="6604432" y="1591830"/>
            <a:ext cx="288223" cy="209415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9" name="Rectangle 248"/>
          <p:cNvSpPr>
            <a:spLocks noChangeArrowheads="1"/>
          </p:cNvSpPr>
          <p:nvPr/>
        </p:nvSpPr>
        <p:spPr bwMode="auto">
          <a:xfrm>
            <a:off x="6579520" y="1524854"/>
            <a:ext cx="3113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i="1" dirty="0" smtClean="0">
                <a:solidFill>
                  <a:srgbClr val="000000"/>
                </a:solidFill>
                <a:latin typeface="Bookman Old Style" pitchFamily="18" charset="0"/>
              </a:rPr>
              <a:t>x</a:t>
            </a:r>
            <a:endParaRPr lang="en-IN" altLang="en-US" sz="1600" b="1" i="1" baseline="30000" dirty="0">
              <a:solidFill>
                <a:srgbClr val="000000"/>
              </a:solidFill>
            </a:endParaRPr>
          </a:p>
        </p:txBody>
      </p:sp>
      <p:cxnSp>
        <p:nvCxnSpPr>
          <p:cNvPr id="262" name="Straight Connector 261"/>
          <p:cNvCxnSpPr/>
          <p:nvPr/>
        </p:nvCxnSpPr>
        <p:spPr>
          <a:xfrm rot="16200000">
            <a:off x="6911796" y="800928"/>
            <a:ext cx="0" cy="2011680"/>
          </a:xfrm>
          <a:prstGeom prst="line">
            <a:avLst/>
          </a:prstGeom>
          <a:ln w="1905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 rot="16200000">
            <a:off x="6714264" y="993682"/>
            <a:ext cx="0" cy="1627632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 rot="16200000">
            <a:off x="7720939" y="1600665"/>
            <a:ext cx="0" cy="411480"/>
          </a:xfrm>
          <a:prstGeom prst="line">
            <a:avLst/>
          </a:prstGeom>
          <a:ln w="19050">
            <a:solidFill>
              <a:srgbClr val="00B05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0" name="Group 269"/>
          <p:cNvGrpSpPr>
            <a:grpSpLocks/>
          </p:cNvGrpSpPr>
          <p:nvPr/>
        </p:nvGrpSpPr>
        <p:grpSpPr bwMode="auto">
          <a:xfrm>
            <a:off x="3053605" y="723339"/>
            <a:ext cx="2907827" cy="652771"/>
            <a:chOff x="7227247" y="3962435"/>
            <a:chExt cx="2602056" cy="652837"/>
          </a:xfrm>
        </p:grpSpPr>
        <p:sp>
          <p:nvSpPr>
            <p:cNvPr id="271" name="Rounded Rectangle 270"/>
            <p:cNvSpPr/>
            <p:nvPr/>
          </p:nvSpPr>
          <p:spPr>
            <a:xfrm>
              <a:off x="7330245" y="3962435"/>
              <a:ext cx="2362315" cy="620774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 b="1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72" name="TextBox 173"/>
            <p:cNvSpPr txBox="1">
              <a:spLocks noChangeArrowheads="1"/>
            </p:cNvSpPr>
            <p:nvPr/>
          </p:nvSpPr>
          <p:spPr bwMode="auto">
            <a:xfrm>
              <a:off x="7227247" y="4030438"/>
              <a:ext cx="2602056" cy="584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Radius is perpendicular to tangent</a:t>
              </a:r>
            </a:p>
          </p:txBody>
        </p:sp>
      </p:grpSp>
      <p:sp>
        <p:nvSpPr>
          <p:cNvPr id="265" name="Freeform 264"/>
          <p:cNvSpPr/>
          <p:nvPr/>
        </p:nvSpPr>
        <p:spPr>
          <a:xfrm rot="8945186">
            <a:off x="7456591" y="1133009"/>
            <a:ext cx="83505" cy="85665"/>
          </a:xfrm>
          <a:custGeom>
            <a:avLst/>
            <a:gdLst>
              <a:gd name="connsiteX0" fmla="*/ 0 w 262071"/>
              <a:gd name="connsiteY0" fmla="*/ 0 h 222191"/>
              <a:gd name="connsiteX1" fmla="*/ 262071 w 262071"/>
              <a:gd name="connsiteY1" fmla="*/ 0 h 222191"/>
              <a:gd name="connsiteX2" fmla="*/ 262071 w 262071"/>
              <a:gd name="connsiteY2" fmla="*/ 0 h 222191"/>
              <a:gd name="connsiteX3" fmla="*/ 259222 w 262071"/>
              <a:gd name="connsiteY3" fmla="*/ 222191 h 222191"/>
              <a:gd name="connsiteX4" fmla="*/ 259222 w 262071"/>
              <a:gd name="connsiteY4" fmla="*/ 222191 h 222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071" h="222191">
                <a:moveTo>
                  <a:pt x="0" y="0"/>
                </a:moveTo>
                <a:lnTo>
                  <a:pt x="262071" y="0"/>
                </a:lnTo>
                <a:lnTo>
                  <a:pt x="262071" y="0"/>
                </a:lnTo>
                <a:cubicBezTo>
                  <a:pt x="261109" y="74064"/>
                  <a:pt x="259222" y="148121"/>
                  <a:pt x="259222" y="222191"/>
                </a:cubicBezTo>
                <a:lnTo>
                  <a:pt x="259222" y="222191"/>
                </a:lnTo>
              </a:path>
            </a:pathLst>
          </a:cu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68" name="Group 267"/>
          <p:cNvGrpSpPr/>
          <p:nvPr/>
        </p:nvGrpSpPr>
        <p:grpSpPr>
          <a:xfrm>
            <a:off x="5012230" y="2190750"/>
            <a:ext cx="1727993" cy="608590"/>
            <a:chOff x="5197397" y="2792546"/>
            <a:chExt cx="1727993" cy="608590"/>
          </a:xfrm>
        </p:grpSpPr>
        <p:sp>
          <p:nvSpPr>
            <p:cNvPr id="274" name="Rectangle 273"/>
            <p:cNvSpPr>
              <a:spLocks noChangeArrowheads="1"/>
            </p:cNvSpPr>
            <p:nvPr/>
          </p:nvSpPr>
          <p:spPr bwMode="auto">
            <a:xfrm>
              <a:off x="5197397" y="2792546"/>
              <a:ext cx="170259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AO = 10 cm</a:t>
              </a:r>
              <a:endParaRPr lang="en-IN" alt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275" name="Rectangle 274"/>
            <p:cNvSpPr>
              <a:spLocks noChangeArrowheads="1"/>
            </p:cNvSpPr>
            <p:nvPr/>
          </p:nvSpPr>
          <p:spPr bwMode="auto">
            <a:xfrm>
              <a:off x="5222797" y="3062582"/>
              <a:ext cx="170259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AL = 8 cm</a:t>
              </a:r>
              <a:endParaRPr lang="en-IN" altLang="en-US" sz="1600" b="1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731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5" presetClass="emph" presetSubtype="0" repeatCount="3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" dur="4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3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9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35" presetClass="emph" presetSubtype="0" repeatCount="3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3" dur="4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8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5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6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1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>
                      <p:stCondLst>
                        <p:cond delay="indefinite"/>
                      </p:stCondLst>
                      <p:childTnLst>
                        <p:par>
                          <p:cTn id="478" fill="hold">
                            <p:stCondLst>
                              <p:cond delay="0"/>
                            </p:stCondLst>
                            <p:childTnLst>
                              <p:par>
                                <p:cTn id="4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0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3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>
                      <p:stCondLst>
                        <p:cond delay="indefinite"/>
                      </p:stCondLst>
                      <p:childTnLst>
                        <p:par>
                          <p:cTn id="486" fill="hold">
                            <p:stCondLst>
                              <p:cond delay="0"/>
                            </p:stCondLst>
                            <p:childTnLst>
                              <p:par>
                                <p:cTn id="4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>
                      <p:stCondLst>
                        <p:cond delay="indefinite"/>
                      </p:stCondLst>
                      <p:childTnLst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>
                      <p:stCondLst>
                        <p:cond delay="indefinite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0" fill="hold">
                      <p:stCondLst>
                        <p:cond delay="indefinite"/>
                      </p:stCondLst>
                      <p:childTnLst>
                        <p:par>
                          <p:cTn id="501" fill="hold">
                            <p:stCondLst>
                              <p:cond delay="0"/>
                            </p:stCondLst>
                            <p:childTnLst>
                              <p:par>
                                <p:cTn id="5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4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>
                      <p:stCondLst>
                        <p:cond delay="indefinite"/>
                      </p:stCondLst>
                      <p:childTnLst>
                        <p:par>
                          <p:cTn id="506" fill="hold">
                            <p:stCondLst>
                              <p:cond delay="0"/>
                            </p:stCondLst>
                            <p:childTnLst>
                              <p:par>
                                <p:cTn id="5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9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0" fill="hold">
                      <p:stCondLst>
                        <p:cond delay="indefinite"/>
                      </p:stCondLst>
                      <p:childTnLst>
                        <p:par>
                          <p:cTn id="511" fill="hold">
                            <p:stCondLst>
                              <p:cond delay="0"/>
                            </p:stCondLst>
                            <p:childTnLst>
                              <p:par>
                                <p:cTn id="5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4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8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>
                      <p:stCondLst>
                        <p:cond delay="indefinite"/>
                      </p:stCondLst>
                      <p:childTnLst>
                        <p:par>
                          <p:cTn id="524" fill="hold">
                            <p:stCondLst>
                              <p:cond delay="0"/>
                            </p:stCondLst>
                            <p:childTnLst>
                              <p:par>
                                <p:cTn id="5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8" fill="hold">
                      <p:stCondLst>
                        <p:cond delay="indefinite"/>
                      </p:stCondLst>
                      <p:childTnLst>
                        <p:par>
                          <p:cTn id="529" fill="hold">
                            <p:stCondLst>
                              <p:cond delay="0"/>
                            </p:stCondLst>
                            <p:childTnLst>
                              <p:par>
                                <p:cTn id="5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8" fill="hold">
                      <p:stCondLst>
                        <p:cond delay="indefinite"/>
                      </p:stCondLst>
                      <p:childTnLst>
                        <p:par>
                          <p:cTn id="539" fill="hold">
                            <p:stCondLst>
                              <p:cond delay="0"/>
                            </p:stCondLst>
                            <p:childTnLst>
                              <p:par>
                                <p:cTn id="5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>
                      <p:stCondLst>
                        <p:cond delay="indefinite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8" fill="hold">
                      <p:stCondLst>
                        <p:cond delay="indefinite"/>
                      </p:stCondLst>
                      <p:childTnLst>
                        <p:par>
                          <p:cTn id="549" fill="hold">
                            <p:stCondLst>
                              <p:cond delay="0"/>
                            </p:stCondLst>
                            <p:childTnLst>
                              <p:par>
                                <p:cTn id="5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8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9" fill="hold">
                      <p:stCondLst>
                        <p:cond delay="indefinite"/>
                      </p:stCondLst>
                      <p:childTnLst>
                        <p:par>
                          <p:cTn id="560" fill="hold">
                            <p:stCondLst>
                              <p:cond delay="0"/>
                            </p:stCondLst>
                            <p:childTnLst>
                              <p:par>
                                <p:cTn id="5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4" fill="hold">
                      <p:stCondLst>
                        <p:cond delay="indefinite"/>
                      </p:stCondLst>
                      <p:childTnLst>
                        <p:par>
                          <p:cTn id="565" fill="hold">
                            <p:stCondLst>
                              <p:cond delay="0"/>
                            </p:stCondLst>
                            <p:childTnLst>
                              <p:par>
                                <p:cTn id="5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9" fill="hold">
                      <p:stCondLst>
                        <p:cond delay="indefinite"/>
                      </p:stCondLst>
                      <p:childTnLst>
                        <p:par>
                          <p:cTn id="570" fill="hold">
                            <p:stCondLst>
                              <p:cond delay="0"/>
                            </p:stCondLst>
                            <p:childTnLst>
                              <p:par>
                                <p:cTn id="5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6" fill="hold">
                      <p:stCondLst>
                        <p:cond delay="indefinite"/>
                      </p:stCondLst>
                      <p:childTnLst>
                        <p:par>
                          <p:cTn id="577" fill="hold">
                            <p:stCondLst>
                              <p:cond delay="0"/>
                            </p:stCondLst>
                            <p:childTnLst>
                              <p:par>
                                <p:cTn id="5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1" fill="hold">
                      <p:stCondLst>
                        <p:cond delay="indefinite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6" fill="hold">
                      <p:stCondLst>
                        <p:cond delay="indefinite"/>
                      </p:stCondLst>
                      <p:childTnLst>
                        <p:par>
                          <p:cTn id="587" fill="hold">
                            <p:stCondLst>
                              <p:cond delay="0"/>
                            </p:stCondLst>
                            <p:childTnLst>
                              <p:par>
                                <p:cTn id="5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1" fill="hold">
                      <p:stCondLst>
                        <p:cond delay="indefinite"/>
                      </p:stCondLst>
                      <p:childTnLst>
                        <p:par>
                          <p:cTn id="592" fill="hold">
                            <p:stCondLst>
                              <p:cond delay="0"/>
                            </p:stCondLst>
                            <p:childTnLst>
                              <p:par>
                                <p:cTn id="5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6" fill="hold">
                      <p:stCondLst>
                        <p:cond delay="indefinite"/>
                      </p:stCondLst>
                      <p:childTnLst>
                        <p:par>
                          <p:cTn id="597" fill="hold">
                            <p:stCondLst>
                              <p:cond delay="0"/>
                            </p:stCondLst>
                            <p:childTnLst>
                              <p:par>
                                <p:cTn id="5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1" fill="hold">
                      <p:stCondLst>
                        <p:cond delay="indefinite"/>
                      </p:stCondLst>
                      <p:childTnLst>
                        <p:par>
                          <p:cTn id="602" fill="hold">
                            <p:stCondLst>
                              <p:cond delay="0"/>
                            </p:stCondLst>
                            <p:childTnLst>
                              <p:par>
                                <p:cTn id="6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6" fill="hold">
                      <p:stCondLst>
                        <p:cond delay="indefinite"/>
                      </p:stCondLst>
                      <p:childTnLst>
                        <p:par>
                          <p:cTn id="607" fill="hold">
                            <p:stCondLst>
                              <p:cond delay="0"/>
                            </p:stCondLst>
                            <p:childTnLst>
                              <p:par>
                                <p:cTn id="6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1" fill="hold">
                      <p:stCondLst>
                        <p:cond delay="indefinite"/>
                      </p:stCondLst>
                      <p:childTnLst>
                        <p:par>
                          <p:cTn id="612" fill="hold">
                            <p:stCondLst>
                              <p:cond delay="0"/>
                            </p:stCondLst>
                            <p:childTnLst>
                              <p:par>
                                <p:cTn id="6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0" animBg="1"/>
      <p:bldP spid="227" grpId="1" animBg="1"/>
      <p:bldP spid="266" grpId="0" animBg="1"/>
      <p:bldP spid="266" grpId="1" animBg="1"/>
      <p:bldP spid="266" grpId="2" animBg="1"/>
      <p:bldP spid="273" grpId="0" animBg="1"/>
      <p:bldP spid="273" grpId="1" animBg="1"/>
      <p:bldP spid="261" grpId="0" animBg="1"/>
      <p:bldP spid="261" grpId="1" animBg="1"/>
      <p:bldP spid="260" grpId="0" animBg="1"/>
      <p:bldP spid="260" grpId="1" animBg="1"/>
      <p:bldP spid="258" grpId="0" animBg="1"/>
      <p:bldP spid="258" grpId="1" animBg="1"/>
      <p:bldP spid="121" grpId="0" animBg="1"/>
      <p:bldP spid="121" grpId="1" animBg="1"/>
      <p:bldP spid="211" grpId="0" animBg="1"/>
      <p:bldP spid="211" grpId="1" animBg="1"/>
      <p:bldP spid="211" grpId="2" animBg="1"/>
      <p:bldP spid="234" grpId="0" animBg="1"/>
      <p:bldP spid="234" grpId="1" animBg="1"/>
      <p:bldP spid="233" grpId="0" animBg="1"/>
      <p:bldP spid="233" grpId="1" animBg="1"/>
      <p:bldP spid="231" grpId="0" animBg="1"/>
      <p:bldP spid="231" grpId="1" animBg="1"/>
      <p:bldP spid="230" grpId="0" animBg="1"/>
      <p:bldP spid="230" grpId="1" animBg="1"/>
      <p:bldP spid="224" grpId="0" animBg="1"/>
      <p:bldP spid="224" grpId="1" animBg="1"/>
      <p:bldP spid="222" grpId="0" animBg="1"/>
      <p:bldP spid="222" grpId="1" animBg="1"/>
      <p:bldP spid="103" grpId="0"/>
      <p:bldP spid="104" grpId="0"/>
      <p:bldP spid="122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47" grpId="0"/>
      <p:bldP spid="148" grpId="0"/>
      <p:bldP spid="149" grpId="0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68" grpId="0"/>
      <p:bldP spid="169" grpId="0"/>
      <p:bldP spid="170" grpId="0"/>
      <p:bldP spid="171" grpId="0"/>
      <p:bldP spid="172" grpId="0"/>
      <p:bldP spid="173" grpId="0"/>
      <p:bldP spid="174" grpId="0"/>
      <p:bldP spid="175" grpId="0"/>
      <p:bldP spid="176" grpId="0"/>
      <p:bldP spid="177" grpId="0"/>
      <p:bldP spid="178" grpId="0"/>
      <p:bldP spid="179" grpId="0"/>
      <p:bldP spid="188" grpId="0"/>
      <p:bldP spid="189" grpId="0"/>
      <p:bldP spid="190" grpId="0"/>
      <p:bldP spid="191" grpId="0"/>
      <p:bldP spid="192" grpId="0"/>
      <p:bldP spid="193" grpId="0"/>
      <p:bldP spid="194" grpId="0"/>
      <p:bldP spid="195" grpId="0"/>
      <p:bldP spid="196" grpId="0"/>
      <p:bldP spid="197" grpId="0"/>
      <p:bldP spid="200" grpId="0"/>
      <p:bldP spid="201" grpId="0"/>
      <p:bldP spid="202" grpId="0"/>
      <p:bldP spid="223" grpId="0" animBg="1"/>
      <p:bldP spid="223" grpId="1" animBg="1"/>
      <p:bldP spid="226" grpId="0" animBg="1"/>
      <p:bldP spid="226" grpId="1" animBg="1"/>
      <p:bldP spid="238" grpId="0"/>
      <p:bldP spid="238" grpId="1"/>
      <p:bldP spid="239" grpId="0"/>
      <p:bldP spid="239" grpId="1"/>
      <p:bldP spid="240" grpId="0" animBg="1"/>
      <p:bldP spid="240" grpId="1" animBg="1"/>
      <p:bldP spid="255" grpId="0" animBg="1"/>
      <p:bldP spid="232" grpId="0"/>
      <p:bldP spid="241" grpId="0"/>
      <p:bldP spid="242" grpId="0"/>
      <p:bldP spid="243" grpId="0"/>
      <p:bldP spid="244" grpId="0"/>
      <p:bldP spid="250" grpId="0"/>
      <p:bldP spid="252" grpId="0"/>
      <p:bldP spid="254" grpId="0"/>
      <p:bldP spid="256" grpId="0"/>
      <p:bldP spid="257" grpId="0"/>
      <p:bldP spid="259" grpId="0" animBg="1"/>
      <p:bldP spid="259" grpId="1" animBg="1"/>
      <p:bldP spid="249" grpId="0"/>
      <p:bldP spid="26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ounded Rectangle 120"/>
          <p:cNvSpPr/>
          <p:nvPr/>
        </p:nvSpPr>
        <p:spPr>
          <a:xfrm>
            <a:off x="882893" y="360781"/>
            <a:ext cx="1108976" cy="250877"/>
          </a:xfrm>
          <a:prstGeom prst="roundRect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1037282" y="2645148"/>
            <a:ext cx="1085598" cy="253572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2852699" y="3347111"/>
            <a:ext cx="365005" cy="234987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1048040" y="2302801"/>
            <a:ext cx="1085598" cy="253572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1504557" y="3355360"/>
            <a:ext cx="365005" cy="23498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1705511" y="3010975"/>
            <a:ext cx="365005" cy="234987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1037733" y="3015354"/>
            <a:ext cx="365005" cy="234987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870694" y="864872"/>
            <a:ext cx="3235166" cy="238433"/>
          </a:xfrm>
          <a:prstGeom prst="roundRect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2366965" y="614864"/>
            <a:ext cx="2883110" cy="238433"/>
          </a:xfrm>
          <a:prstGeom prst="roundRect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871817" y="634808"/>
            <a:ext cx="1449287" cy="207780"/>
          </a:xfrm>
          <a:prstGeom prst="roundRect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6394713" y="371291"/>
            <a:ext cx="804230" cy="237096"/>
          </a:xfrm>
          <a:prstGeom prst="roundRect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855423" y="363652"/>
            <a:ext cx="5251335" cy="249191"/>
          </a:xfrm>
          <a:prstGeom prst="roundRect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93"/>
          <p:cNvSpPr>
            <a:spLocks noChangeArrowheads="1"/>
          </p:cNvSpPr>
          <p:nvPr/>
        </p:nvSpPr>
        <p:spPr bwMode="auto">
          <a:xfrm>
            <a:off x="506412" y="311150"/>
            <a:ext cx="70373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/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PA and PB are tangents from an external point P to a circle </a:t>
            </a:r>
          </a:p>
          <a:p>
            <a:pPr marL="285750" indent="-285750"/>
            <a:r>
              <a:rPr lang="en-US" altLang="en-US" sz="1600" b="1" dirty="0">
                <a:solidFill>
                  <a:srgbClr val="0000FF"/>
                </a:solidFill>
                <a:latin typeface="Bookman Old Style" pitchFamily="18" charset="0"/>
              </a:rPr>
              <a:t>	</a:t>
            </a: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with circle O. LN touches the circle at M. </a:t>
            </a:r>
          </a:p>
          <a:p>
            <a:pPr marL="285750" indent="-285750"/>
            <a:r>
              <a:rPr lang="en-US" altLang="en-US" sz="1600" b="1" dirty="0">
                <a:solidFill>
                  <a:srgbClr val="0000FF"/>
                </a:solidFill>
                <a:latin typeface="Bookman Old Style" pitchFamily="18" charset="0"/>
              </a:rPr>
              <a:t>	</a:t>
            </a: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prove that PL + LM = PN + MN.</a:t>
            </a:r>
            <a:endParaRPr lang="en-US" alt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867548" y="726621"/>
            <a:ext cx="2888037" cy="1919554"/>
            <a:chOff x="5636228" y="2020055"/>
            <a:chExt cx="2888037" cy="1919554"/>
          </a:xfrm>
        </p:grpSpPr>
        <p:sp>
          <p:nvSpPr>
            <p:cNvPr id="23" name="Oval 22"/>
            <p:cNvSpPr/>
            <p:nvPr/>
          </p:nvSpPr>
          <p:spPr bwMode="auto">
            <a:xfrm>
              <a:off x="5636228" y="2274652"/>
              <a:ext cx="1371600" cy="13716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5864828" y="2026317"/>
              <a:ext cx="2364772" cy="990600"/>
            </a:xfrm>
            <a:prstGeom prst="line">
              <a:avLst/>
            </a:prstGeom>
            <a:ln w="19050">
              <a:solidFill>
                <a:schemeClr val="bg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5704865" y="3013590"/>
              <a:ext cx="2520724" cy="909288"/>
            </a:xfrm>
            <a:prstGeom prst="line">
              <a:avLst/>
            </a:prstGeom>
            <a:ln w="19050">
              <a:solidFill>
                <a:schemeClr val="bg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 bwMode="auto">
            <a:xfrm>
              <a:off x="6308312" y="2964406"/>
              <a:ext cx="27432" cy="27432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6457761" y="2020055"/>
              <a:ext cx="34350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A</a:t>
              </a:r>
              <a:endParaRPr lang="en-IN" alt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6030404" y="2777199"/>
              <a:ext cx="34350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O</a:t>
              </a:r>
              <a:endParaRPr lang="en-IN" alt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6361263" y="3601055"/>
              <a:ext cx="34350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B</a:t>
              </a:r>
              <a:endParaRPr lang="en-IN" alt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8180764" y="2835705"/>
              <a:ext cx="34350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P</a:t>
              </a:r>
              <a:endParaRPr lang="en-IN" alt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6924065" y="2215238"/>
              <a:ext cx="34350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 b="1" dirty="0">
                  <a:solidFill>
                    <a:srgbClr val="000000"/>
                  </a:solidFill>
                  <a:latin typeface="Bookman Old Style" pitchFamily="18" charset="0"/>
                </a:rPr>
                <a:t>L</a:t>
              </a:r>
              <a:endParaRPr lang="en-IN" alt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6961564" y="2768388"/>
              <a:ext cx="34350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M</a:t>
              </a:r>
              <a:endParaRPr lang="en-IN" alt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6893865" y="3433622"/>
              <a:ext cx="34350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N</a:t>
              </a:r>
              <a:endParaRPr lang="en-IN" altLang="en-US" sz="1600" b="1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7250680" y="1208241"/>
            <a:ext cx="0" cy="95301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465039" y="1316807"/>
            <a:ext cx="3636963" cy="338554"/>
            <a:chOff x="465039" y="1316807"/>
            <a:chExt cx="3636963" cy="338554"/>
          </a:xfrm>
        </p:grpSpPr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465039" y="1316807"/>
              <a:ext cx="126669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To Prove :</a:t>
              </a:r>
              <a:endParaRPr lang="en-IN" alt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1612802" y="1316807"/>
              <a:ext cx="5334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PL</a:t>
              </a:r>
              <a:endParaRPr lang="en-IN" alt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981102" y="1316807"/>
              <a:ext cx="3810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+</a:t>
              </a:r>
              <a:endParaRPr lang="en-IN" alt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2209702" y="1316807"/>
              <a:ext cx="5334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LM</a:t>
              </a:r>
              <a:endParaRPr lang="en-IN" alt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641502" y="1316807"/>
              <a:ext cx="3810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=</a:t>
              </a:r>
              <a:endParaRPr lang="en-IN" alt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2882802" y="1316807"/>
              <a:ext cx="5334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PN</a:t>
              </a:r>
              <a:endParaRPr lang="en-IN" alt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3340002" y="1316807"/>
              <a:ext cx="3810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+</a:t>
              </a:r>
              <a:endParaRPr lang="en-IN" alt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3568602" y="1316807"/>
              <a:ext cx="5334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MN</a:t>
              </a:r>
              <a:endParaRPr lang="en-IN" altLang="en-US" sz="16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465038" y="1685851"/>
            <a:ext cx="8883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Proof :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977802" y="1964246"/>
            <a:ext cx="533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PA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1435002" y="1964246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1663602" y="1964246"/>
            <a:ext cx="533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PB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2171602" y="1964246"/>
            <a:ext cx="838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…(</a:t>
            </a:r>
            <a:r>
              <a:rPr lang="en-US" altLang="en-US" sz="1600" b="1" dirty="0" err="1" smtClean="0">
                <a:solidFill>
                  <a:srgbClr val="000000"/>
                </a:solidFill>
                <a:latin typeface="Bookman Old Style" pitchFamily="18" charset="0"/>
              </a:rPr>
              <a:t>i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)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990502" y="2269602"/>
            <a:ext cx="533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LA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447702" y="2269602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1676302" y="2269602"/>
            <a:ext cx="533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LM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184302" y="2269602"/>
            <a:ext cx="838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…(ii)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990502" y="2608156"/>
            <a:ext cx="533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MN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1447702" y="2608156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1676302" y="2608156"/>
            <a:ext cx="533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NB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2184302" y="2608156"/>
            <a:ext cx="838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…(iii)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2829723" y="2058665"/>
            <a:ext cx="177800" cy="843681"/>
          </a:xfrm>
          <a:prstGeom prst="rightBrace">
            <a:avLst>
              <a:gd name="adj1" fmla="val 48511"/>
              <a:gd name="adj2" fmla="val 5000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2913436" y="2045553"/>
            <a:ext cx="280156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(Length of two tangents</a:t>
            </a:r>
          </a:p>
          <a:p>
            <a:r>
              <a:rPr lang="en-US" alt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from external point to</a:t>
            </a:r>
          </a:p>
          <a:p>
            <a:r>
              <a:rPr lang="en-US" alt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circle are equal)</a:t>
            </a:r>
            <a:endParaRPr lang="en-IN" altLang="en-US" sz="1600" b="1" dirty="0">
              <a:solidFill>
                <a:srgbClr val="FF0000"/>
              </a:solidFill>
            </a:endParaRP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977802" y="2959192"/>
            <a:ext cx="533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PA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1435002" y="2959192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1663602" y="2959192"/>
            <a:ext cx="533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PB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3276600" y="2959192"/>
            <a:ext cx="1371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[From (</a:t>
            </a:r>
            <a:r>
              <a:rPr lang="en-US" altLang="en-US" sz="1600" b="1" dirty="0" err="1" smtClean="0">
                <a:solidFill>
                  <a:srgbClr val="FF0000"/>
                </a:solidFill>
                <a:latin typeface="Bookman Old Style" pitchFamily="18" charset="0"/>
              </a:rPr>
              <a:t>i</a:t>
            </a:r>
            <a:r>
              <a:rPr lang="en-US" alt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)]</a:t>
            </a:r>
            <a:endParaRPr lang="en-IN" altLang="en-US" sz="1600" b="1" dirty="0">
              <a:solidFill>
                <a:srgbClr val="FF0000"/>
              </a:solidFill>
            </a:endParaRP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544204" y="3297746"/>
            <a:ext cx="362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 dirty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846768" y="3297746"/>
            <a:ext cx="533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PL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1215068" y="3297746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1455543" y="3297746"/>
            <a:ext cx="533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LA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1875468" y="3297746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2116768" y="3297746"/>
            <a:ext cx="533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PN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2573968" y="3297746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2802568" y="3297746"/>
            <a:ext cx="533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NB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3289202" y="3297746"/>
            <a:ext cx="1803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[A-L-P, B-N-P]</a:t>
            </a:r>
            <a:endParaRPr lang="en-IN" altLang="en-US" sz="1600" b="1" dirty="0">
              <a:solidFill>
                <a:srgbClr val="FF0000"/>
              </a:solidFill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556750" y="3719096"/>
            <a:ext cx="362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 dirty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859314" y="3719096"/>
            <a:ext cx="533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PL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1227614" y="3719096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1456214" y="3719096"/>
            <a:ext cx="533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LM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1875468" y="3719096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2129314" y="3719096"/>
            <a:ext cx="533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PN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2586514" y="3719096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2815114" y="3719096"/>
            <a:ext cx="533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MN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3301747" y="3719096"/>
            <a:ext cx="231031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[From (ii) and (iii)]</a:t>
            </a:r>
            <a:endParaRPr lang="en-I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6800446" y="1026703"/>
            <a:ext cx="1666954" cy="693532"/>
          </a:xfrm>
          <a:prstGeom prst="line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21540000" flipV="1">
            <a:off x="6734661" y="1733801"/>
            <a:ext cx="1722804" cy="580684"/>
          </a:xfrm>
          <a:prstGeom prst="line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 bwMode="auto">
          <a:xfrm>
            <a:off x="5867400" y="981070"/>
            <a:ext cx="1371600" cy="13716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 flipH="1" flipV="1">
            <a:off x="6800446" y="1026703"/>
            <a:ext cx="453039" cy="194459"/>
          </a:xfrm>
          <a:prstGeom prst="line">
            <a:avLst/>
          </a:prstGeom>
          <a:ln w="1905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7249805" y="1208445"/>
            <a:ext cx="0" cy="499419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6678571" y="2161258"/>
            <a:ext cx="555300" cy="191560"/>
          </a:xfrm>
          <a:prstGeom prst="line">
            <a:avLst/>
          </a:prstGeom>
          <a:ln w="1905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7236698" y="1616969"/>
            <a:ext cx="0" cy="549361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738050" y="3345563"/>
            <a:ext cx="3348711" cy="958696"/>
            <a:chOff x="838200" y="3670454"/>
            <a:chExt cx="3348711" cy="958696"/>
          </a:xfrm>
        </p:grpSpPr>
        <p:sp>
          <p:nvSpPr>
            <p:cNvPr id="95" name="Rounded Rectangle 94"/>
            <p:cNvSpPr/>
            <p:nvPr/>
          </p:nvSpPr>
          <p:spPr>
            <a:xfrm>
              <a:off x="863367" y="3670454"/>
              <a:ext cx="3273942" cy="958696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838200" y="3741800"/>
              <a:ext cx="33487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We know,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tangents drawn 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from an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external 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point to a circle are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equal 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in length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.</a:t>
              </a:r>
              <a:endParaRPr lang="en-US" sz="16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107" name="Oval 106"/>
          <p:cNvSpPr/>
          <p:nvPr/>
        </p:nvSpPr>
        <p:spPr bwMode="auto">
          <a:xfrm>
            <a:off x="8420990" y="1703178"/>
            <a:ext cx="27432" cy="2743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>
            <a:sp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4" name="Oval 113"/>
          <p:cNvSpPr/>
          <p:nvPr/>
        </p:nvSpPr>
        <p:spPr bwMode="auto">
          <a:xfrm>
            <a:off x="7226782" y="1187972"/>
            <a:ext cx="27432" cy="27432"/>
          </a:xfrm>
          <a:prstGeom prst="ellipse">
            <a:avLst/>
          </a:prstGeom>
          <a:solidFill>
            <a:srgbClr val="00B050"/>
          </a:solidFill>
          <a:ln w="38100">
            <a:solidFill>
              <a:srgbClr val="00B05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>
            <a:sp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5" name="Oval 134"/>
          <p:cNvSpPr/>
          <p:nvPr/>
        </p:nvSpPr>
        <p:spPr bwMode="auto">
          <a:xfrm>
            <a:off x="7223224" y="2152345"/>
            <a:ext cx="27432" cy="2743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>
            <a:sp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>
            <a:off x="6800446" y="1026703"/>
            <a:ext cx="1668713" cy="696999"/>
          </a:xfrm>
          <a:prstGeom prst="line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 flipV="1">
            <a:off x="7229235" y="1204612"/>
            <a:ext cx="1231303" cy="515242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rot="120000" flipH="1" flipV="1">
            <a:off x="6803251" y="1034247"/>
            <a:ext cx="435218" cy="168298"/>
          </a:xfrm>
          <a:prstGeom prst="line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rot="21540000" flipV="1">
            <a:off x="6713932" y="1735077"/>
            <a:ext cx="1731688" cy="595879"/>
          </a:xfrm>
          <a:prstGeom prst="line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>
            <a:off x="7232765" y="1719854"/>
            <a:ext cx="1229136" cy="445033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rot="21360000" flipH="1">
            <a:off x="6730114" y="2169786"/>
            <a:ext cx="521450" cy="155775"/>
          </a:xfrm>
          <a:prstGeom prst="line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V="1">
            <a:off x="7253386" y="1208445"/>
            <a:ext cx="0" cy="937667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3164464" y="891272"/>
            <a:ext cx="2162710" cy="473948"/>
            <a:chOff x="3030662" y="3609423"/>
            <a:chExt cx="1334290" cy="238158"/>
          </a:xfrm>
        </p:grpSpPr>
        <p:sp>
          <p:nvSpPr>
            <p:cNvPr id="82" name="Rounded Rectangle 81"/>
            <p:cNvSpPr/>
            <p:nvPr/>
          </p:nvSpPr>
          <p:spPr>
            <a:xfrm>
              <a:off x="3087863" y="3609423"/>
              <a:ext cx="1261314" cy="238158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030662" y="3628867"/>
              <a:ext cx="1334290" cy="170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Consider point P</a:t>
              </a:r>
              <a:endParaRPr lang="en-US" sz="16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91" name="Rounded Rectangle 90"/>
          <p:cNvSpPr/>
          <p:nvPr/>
        </p:nvSpPr>
        <p:spPr>
          <a:xfrm>
            <a:off x="3062730" y="760058"/>
            <a:ext cx="2549838" cy="763299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062730" y="849320"/>
            <a:ext cx="25826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What can you say about PA and PB?</a:t>
            </a:r>
            <a:endParaRPr lang="en-US" sz="1600" b="1" dirty="0">
              <a:solidFill>
                <a:prstClr val="white"/>
              </a:solidFill>
              <a:latin typeface="Bookman Old Style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064520" y="830270"/>
            <a:ext cx="2563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They are tangents from external point P</a:t>
            </a:r>
            <a:endParaRPr lang="en-US" sz="1600" b="1" dirty="0">
              <a:solidFill>
                <a:prstClr val="white"/>
              </a:solidFill>
              <a:latin typeface="Bookman Old Style"/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3126132" y="882539"/>
            <a:ext cx="2162710" cy="473948"/>
            <a:chOff x="3030662" y="3609423"/>
            <a:chExt cx="1334290" cy="238158"/>
          </a:xfrm>
        </p:grpSpPr>
        <p:sp>
          <p:nvSpPr>
            <p:cNvPr id="109" name="Rounded Rectangle 108"/>
            <p:cNvSpPr/>
            <p:nvPr/>
          </p:nvSpPr>
          <p:spPr>
            <a:xfrm>
              <a:off x="3087863" y="3609423"/>
              <a:ext cx="1261314" cy="238158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030662" y="3628867"/>
              <a:ext cx="1334290" cy="170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Consider point L</a:t>
              </a:r>
              <a:endParaRPr lang="en-US" sz="16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111" name="Rounded Rectangle 110"/>
          <p:cNvSpPr/>
          <p:nvPr/>
        </p:nvSpPr>
        <p:spPr>
          <a:xfrm>
            <a:off x="3126132" y="760058"/>
            <a:ext cx="2549838" cy="763299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033666" y="859594"/>
            <a:ext cx="2786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LA and LM are tangents from external point L</a:t>
            </a:r>
            <a:endParaRPr lang="en-US" sz="1600" b="1" dirty="0">
              <a:solidFill>
                <a:prstClr val="white"/>
              </a:solidFill>
              <a:latin typeface="Bookman Old Style"/>
            </a:endParaRPr>
          </a:p>
        </p:txBody>
      </p:sp>
      <p:grpSp>
        <p:nvGrpSpPr>
          <p:cNvPr id="136" name="Group 135"/>
          <p:cNvGrpSpPr/>
          <p:nvPr/>
        </p:nvGrpSpPr>
        <p:grpSpPr>
          <a:xfrm>
            <a:off x="3198036" y="960147"/>
            <a:ext cx="2162710" cy="473948"/>
            <a:chOff x="3030662" y="3609423"/>
            <a:chExt cx="1334290" cy="238158"/>
          </a:xfrm>
        </p:grpSpPr>
        <p:sp>
          <p:nvSpPr>
            <p:cNvPr id="137" name="Rounded Rectangle 136"/>
            <p:cNvSpPr/>
            <p:nvPr/>
          </p:nvSpPr>
          <p:spPr>
            <a:xfrm>
              <a:off x="3087863" y="3609423"/>
              <a:ext cx="1261314" cy="238158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030662" y="3628867"/>
              <a:ext cx="1334290" cy="170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Consider point N</a:t>
              </a:r>
              <a:endParaRPr lang="en-US" sz="16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139" name="Rounded Rectangle 138"/>
          <p:cNvSpPr/>
          <p:nvPr/>
        </p:nvSpPr>
        <p:spPr>
          <a:xfrm>
            <a:off x="3007523" y="746597"/>
            <a:ext cx="2733771" cy="763299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2994323" y="846133"/>
            <a:ext cx="2786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MN and NB are tangents from external point N</a:t>
            </a:r>
            <a:endParaRPr lang="en-US" sz="1600" b="1" dirty="0">
              <a:solidFill>
                <a:prstClr val="white"/>
              </a:solidFill>
              <a:latin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143802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500"/>
                            </p:stCondLst>
                            <p:childTnLst>
                              <p:par>
                                <p:cTn id="3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1000"/>
                            </p:stCondLst>
                            <p:childTnLst>
                              <p:par>
                                <p:cTn id="3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4" fill="hold">
                      <p:stCondLst>
                        <p:cond delay="indefinite"/>
                      </p:stCondLst>
                      <p:childTnLst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>
                      <p:stCondLst>
                        <p:cond delay="indefinite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4" fill="hold">
                      <p:stCondLst>
                        <p:cond delay="indefinite"/>
                      </p:stCondLst>
                      <p:childTnLst>
                        <p:par>
                          <p:cTn id="505" fill="hold">
                            <p:stCondLst>
                              <p:cond delay="0"/>
                            </p:stCondLst>
                            <p:childTnLst>
                              <p:par>
                                <p:cTn id="5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9" fill="hold">
                      <p:stCondLst>
                        <p:cond delay="indefinite"/>
                      </p:stCondLst>
                      <p:childTnLst>
                        <p:par>
                          <p:cTn id="510" fill="hold">
                            <p:stCondLst>
                              <p:cond delay="0"/>
                            </p:stCondLst>
                            <p:childTnLst>
                              <p:par>
                                <p:cTn id="5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4" fill="hold">
                      <p:stCondLst>
                        <p:cond delay="indefinite"/>
                      </p:stCondLst>
                      <p:childTnLst>
                        <p:par>
                          <p:cTn id="515" fill="hold">
                            <p:stCondLst>
                              <p:cond delay="0"/>
                            </p:stCondLst>
                            <p:childTnLst>
                              <p:par>
                                <p:cTn id="5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121" grpId="1" animBg="1"/>
      <p:bldP spid="119" grpId="0" animBg="1"/>
      <p:bldP spid="119" grpId="1" animBg="1"/>
      <p:bldP spid="118" grpId="0" animBg="1"/>
      <p:bldP spid="118" grpId="1" animBg="1"/>
      <p:bldP spid="117" grpId="0" animBg="1"/>
      <p:bldP spid="117" grpId="1" animBg="1"/>
      <p:bldP spid="116" grpId="0" animBg="1"/>
      <p:bldP spid="116" grpId="1" animBg="1"/>
      <p:bldP spid="105" grpId="0" animBg="1"/>
      <p:bldP spid="105" grpId="1" animBg="1"/>
      <p:bldP spid="99" grpId="0" animBg="1"/>
      <p:bldP spid="99" grpId="1" animBg="1"/>
      <p:bldP spid="84" grpId="0" animBg="1"/>
      <p:bldP spid="84" grpId="1" animBg="1"/>
      <p:bldP spid="80" grpId="0" animBg="1"/>
      <p:bldP spid="80" grpId="1" animBg="1"/>
      <p:bldP spid="77" grpId="0" animBg="1"/>
      <p:bldP spid="77" grpId="1" animBg="1"/>
      <p:bldP spid="76" grpId="0" animBg="1"/>
      <p:bldP spid="76" grpId="1" animBg="1"/>
      <p:bldP spid="75" grpId="0" animBg="1"/>
      <p:bldP spid="75" grpId="1" animBg="1"/>
      <p:bldP spid="26" grpId="0"/>
      <p:bldP spid="28" grpId="0"/>
      <p:bldP spid="32" grpId="0"/>
      <p:bldP spid="33" grpId="0"/>
      <p:bldP spid="34" grpId="0"/>
      <p:bldP spid="35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3" grpId="0" animBg="1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8" grpId="0" animBg="1"/>
      <p:bldP spid="78" grpId="1" animBg="1"/>
      <p:bldP spid="107" grpId="0" animBg="1"/>
      <p:bldP spid="107" grpId="1" animBg="1"/>
      <p:bldP spid="114" grpId="0" animBg="1"/>
      <p:bldP spid="114" grpId="1" animBg="1"/>
      <p:bldP spid="135" grpId="0" animBg="1"/>
      <p:bldP spid="135" grpId="1" animBg="1"/>
      <p:bldP spid="91" grpId="0" animBg="1"/>
      <p:bldP spid="91" grpId="1" animBg="1"/>
      <p:bldP spid="92" grpId="0"/>
      <p:bldP spid="92" grpId="1"/>
      <p:bldP spid="93" grpId="0"/>
      <p:bldP spid="93" grpId="1"/>
      <p:bldP spid="111" grpId="0" animBg="1"/>
      <p:bldP spid="111" grpId="1" animBg="1"/>
      <p:bldP spid="113" grpId="0"/>
      <p:bldP spid="113" grpId="1"/>
      <p:bldP spid="139" grpId="0" animBg="1"/>
      <p:bldP spid="139" grpId="1" animBg="1"/>
      <p:bldP spid="140" grpId="0"/>
      <p:bldP spid="140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ounded Rectangle 124"/>
          <p:cNvSpPr/>
          <p:nvPr/>
        </p:nvSpPr>
        <p:spPr>
          <a:xfrm>
            <a:off x="4984530" y="2204370"/>
            <a:ext cx="1297069" cy="593472"/>
          </a:xfrm>
          <a:prstGeom prst="roundRect">
            <a:avLst/>
          </a:prstGeom>
          <a:solidFill>
            <a:srgbClr val="FFC000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sysClr val="window" lastClr="FFFFFF"/>
              </a:solidFill>
            </a:endParaRPr>
          </a:p>
        </p:txBody>
      </p:sp>
      <p:sp>
        <p:nvSpPr>
          <p:cNvPr id="214" name="Isosceles Triangle 8"/>
          <p:cNvSpPr/>
          <p:nvPr/>
        </p:nvSpPr>
        <p:spPr bwMode="auto">
          <a:xfrm>
            <a:off x="5913734" y="1137091"/>
            <a:ext cx="1612557" cy="681243"/>
          </a:xfrm>
          <a:custGeom>
            <a:avLst/>
            <a:gdLst>
              <a:gd name="connsiteX0" fmla="*/ 0 w 2011680"/>
              <a:gd name="connsiteY0" fmla="*/ 376185 h 376185"/>
              <a:gd name="connsiteX1" fmla="*/ 1023181 w 2011680"/>
              <a:gd name="connsiteY1" fmla="*/ 0 h 376185"/>
              <a:gd name="connsiteX2" fmla="*/ 2011680 w 2011680"/>
              <a:gd name="connsiteY2" fmla="*/ 376185 h 376185"/>
              <a:gd name="connsiteX3" fmla="*/ 0 w 2011680"/>
              <a:gd name="connsiteY3" fmla="*/ 376185 h 376185"/>
              <a:gd name="connsiteX0" fmla="*/ 0 w 2011680"/>
              <a:gd name="connsiteY0" fmla="*/ 675207 h 675207"/>
              <a:gd name="connsiteX1" fmla="*/ 1612557 w 2011680"/>
              <a:gd name="connsiteY1" fmla="*/ 0 h 675207"/>
              <a:gd name="connsiteX2" fmla="*/ 2011680 w 2011680"/>
              <a:gd name="connsiteY2" fmla="*/ 675207 h 675207"/>
              <a:gd name="connsiteX3" fmla="*/ 0 w 2011680"/>
              <a:gd name="connsiteY3" fmla="*/ 675207 h 675207"/>
              <a:gd name="connsiteX0" fmla="*/ 0 w 1612557"/>
              <a:gd name="connsiteY0" fmla="*/ 675207 h 684261"/>
              <a:gd name="connsiteX1" fmla="*/ 1612557 w 1612557"/>
              <a:gd name="connsiteY1" fmla="*/ 0 h 684261"/>
              <a:gd name="connsiteX2" fmla="*/ 1592203 w 1612557"/>
              <a:gd name="connsiteY2" fmla="*/ 684261 h 684261"/>
              <a:gd name="connsiteX3" fmla="*/ 0 w 1612557"/>
              <a:gd name="connsiteY3" fmla="*/ 675207 h 684261"/>
              <a:gd name="connsiteX0" fmla="*/ 0 w 1612557"/>
              <a:gd name="connsiteY0" fmla="*/ 675207 h 681243"/>
              <a:gd name="connsiteX1" fmla="*/ 1612557 w 1612557"/>
              <a:gd name="connsiteY1" fmla="*/ 0 h 681243"/>
              <a:gd name="connsiteX2" fmla="*/ 1601256 w 1612557"/>
              <a:gd name="connsiteY2" fmla="*/ 681243 h 681243"/>
              <a:gd name="connsiteX3" fmla="*/ 0 w 1612557"/>
              <a:gd name="connsiteY3" fmla="*/ 675207 h 68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2557" h="681243">
                <a:moveTo>
                  <a:pt x="0" y="675207"/>
                </a:moveTo>
                <a:lnTo>
                  <a:pt x="1612557" y="0"/>
                </a:lnTo>
                <a:lnTo>
                  <a:pt x="1601256" y="681243"/>
                </a:lnTo>
                <a:lnTo>
                  <a:pt x="0" y="675207"/>
                </a:lnTo>
                <a:close/>
              </a:path>
            </a:pathLst>
          </a:custGeom>
          <a:solidFill>
            <a:srgbClr val="FFC000"/>
          </a:solidFill>
          <a:ln w="19050">
            <a:noFill/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7450792" y="1754585"/>
            <a:ext cx="54864" cy="54864"/>
          </a:xfrm>
          <a:prstGeom prst="rect">
            <a:avLst/>
          </a:prstGeom>
          <a:solidFill>
            <a:srgbClr val="FF0000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5" name="Rounded Rectangle 234"/>
          <p:cNvSpPr/>
          <p:nvPr/>
        </p:nvSpPr>
        <p:spPr>
          <a:xfrm>
            <a:off x="1137216" y="2164117"/>
            <a:ext cx="2441087" cy="238793"/>
          </a:xfrm>
          <a:prstGeom prst="roundRect">
            <a:avLst/>
          </a:prstGeom>
          <a:solidFill>
            <a:srgbClr val="00FFFF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4" name="Rounded Rectangle 233"/>
          <p:cNvSpPr/>
          <p:nvPr/>
        </p:nvSpPr>
        <p:spPr>
          <a:xfrm>
            <a:off x="2542420" y="1648605"/>
            <a:ext cx="441657" cy="23035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3" name="Rounded Rectangle 232"/>
          <p:cNvSpPr/>
          <p:nvPr/>
        </p:nvSpPr>
        <p:spPr>
          <a:xfrm>
            <a:off x="5050914" y="2240519"/>
            <a:ext cx="1145548" cy="24109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2" name="Rounded Rectangle 231"/>
          <p:cNvSpPr/>
          <p:nvPr/>
        </p:nvSpPr>
        <p:spPr>
          <a:xfrm>
            <a:off x="1909203" y="1642013"/>
            <a:ext cx="441657" cy="23035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Rectangle 93"/>
          <p:cNvSpPr>
            <a:spLocks noChangeArrowheads="1"/>
          </p:cNvSpPr>
          <p:nvPr/>
        </p:nvSpPr>
        <p:spPr bwMode="auto">
          <a:xfrm>
            <a:off x="506412" y="258100"/>
            <a:ext cx="692592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/>
            <a:r>
              <a:rPr lang="en-US" altLang="en-US" sz="1600" b="1" dirty="0">
                <a:solidFill>
                  <a:srgbClr val="0000FF"/>
                </a:solidFill>
                <a:latin typeface="Bookman Old Style" pitchFamily="18" charset="0"/>
              </a:rPr>
              <a:t>Q. AB is a chord of length 16 cm of a circle of radius 10 cm. The tangents at A and B intersect at a point P. </a:t>
            </a:r>
          </a:p>
          <a:p>
            <a:pPr marL="285750" indent="-285750"/>
            <a:r>
              <a:rPr lang="en-US" altLang="en-US" sz="1600" b="1" dirty="0">
                <a:solidFill>
                  <a:srgbClr val="0000FF"/>
                </a:solidFill>
                <a:latin typeface="Bookman Old Style" pitchFamily="18" charset="0"/>
              </a:rPr>
              <a:t>	Find the length of PA.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93055" y="1053625"/>
            <a:ext cx="65915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Sol. 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103" name="Rectangle 102"/>
          <p:cNvSpPr>
            <a:spLocks noChangeArrowheads="1"/>
          </p:cNvSpPr>
          <p:nvPr/>
        </p:nvSpPr>
        <p:spPr bwMode="auto">
          <a:xfrm>
            <a:off x="918862" y="1336006"/>
            <a:ext cx="13837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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PLA </a:t>
            </a:r>
            <a:r>
              <a:rPr lang="en-US" altLang="en-US" sz="1600" b="1" dirty="0">
                <a:solidFill>
                  <a:srgbClr val="000000"/>
                </a:solidFill>
                <a:latin typeface="Bookman Old Style" pitchFamily="18" charset="0"/>
              </a:rPr>
              <a:t>= 90</a:t>
            </a:r>
            <a:r>
              <a:rPr lang="en-US" altLang="en-US" sz="1600" b="1" baseline="30000" dirty="0">
                <a:solidFill>
                  <a:srgbClr val="000000"/>
                </a:solidFill>
                <a:latin typeface="Bookman Old Style" pitchFamily="18" charset="0"/>
              </a:rPr>
              <a:t>0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104" name="Rectangle 103"/>
          <p:cNvSpPr>
            <a:spLocks noChangeArrowheads="1"/>
          </p:cNvSpPr>
          <p:nvPr/>
        </p:nvSpPr>
        <p:spPr bwMode="auto">
          <a:xfrm>
            <a:off x="1107127" y="1587025"/>
            <a:ext cx="5581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PA</a:t>
            </a:r>
            <a:r>
              <a:rPr lang="en-US" altLang="en-US" sz="1600" b="1" baseline="30000" dirty="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122" name="Rectangle 121"/>
          <p:cNvSpPr>
            <a:spLocks noChangeArrowheads="1"/>
          </p:cNvSpPr>
          <p:nvPr/>
        </p:nvSpPr>
        <p:spPr bwMode="auto">
          <a:xfrm>
            <a:off x="1570007" y="1587025"/>
            <a:ext cx="3079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134" name="Rectangle 133"/>
          <p:cNvSpPr>
            <a:spLocks noChangeArrowheads="1"/>
          </p:cNvSpPr>
          <p:nvPr/>
        </p:nvSpPr>
        <p:spPr bwMode="auto">
          <a:xfrm>
            <a:off x="1868280" y="1587025"/>
            <a:ext cx="5533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AL</a:t>
            </a:r>
            <a:r>
              <a:rPr lang="en-US" altLang="en-US" sz="1600" b="1" baseline="30000" dirty="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135" name="Rectangle 134"/>
          <p:cNvSpPr>
            <a:spLocks noChangeArrowheads="1"/>
          </p:cNvSpPr>
          <p:nvPr/>
        </p:nvSpPr>
        <p:spPr bwMode="auto">
          <a:xfrm>
            <a:off x="2304097" y="1587025"/>
            <a:ext cx="3079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IN" altLang="en-US" sz="1600" b="1" baseline="30000">
              <a:solidFill>
                <a:srgbClr val="000000"/>
              </a:solidFill>
            </a:endParaRPr>
          </a:p>
        </p:txBody>
      </p:sp>
      <p:sp>
        <p:nvSpPr>
          <p:cNvPr id="136" name="Rectangle 135"/>
          <p:cNvSpPr>
            <a:spLocks noChangeArrowheads="1"/>
          </p:cNvSpPr>
          <p:nvPr/>
        </p:nvSpPr>
        <p:spPr bwMode="auto">
          <a:xfrm>
            <a:off x="2507297" y="1587025"/>
            <a:ext cx="5421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PL</a:t>
            </a:r>
            <a:r>
              <a:rPr lang="en-US" altLang="en-US" sz="1600" b="1" baseline="30000" dirty="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137" name="Rectangle 136"/>
          <p:cNvSpPr>
            <a:spLocks noChangeArrowheads="1"/>
          </p:cNvSpPr>
          <p:nvPr/>
        </p:nvSpPr>
        <p:spPr bwMode="auto">
          <a:xfrm>
            <a:off x="484496" y="1847450"/>
            <a:ext cx="3619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138" name="Rectangle 137"/>
          <p:cNvSpPr>
            <a:spLocks noChangeArrowheads="1"/>
          </p:cNvSpPr>
          <p:nvPr/>
        </p:nvSpPr>
        <p:spPr bwMode="auto">
          <a:xfrm>
            <a:off x="1107127" y="1847450"/>
            <a:ext cx="5581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PA</a:t>
            </a:r>
            <a:r>
              <a:rPr lang="en-US" altLang="en-US" sz="1600" b="1" baseline="30000" dirty="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139" name="Rectangle 138"/>
          <p:cNvSpPr>
            <a:spLocks noChangeArrowheads="1"/>
          </p:cNvSpPr>
          <p:nvPr/>
        </p:nvSpPr>
        <p:spPr bwMode="auto">
          <a:xfrm>
            <a:off x="1570007" y="1847450"/>
            <a:ext cx="307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baseline="30000">
              <a:solidFill>
                <a:srgbClr val="000000"/>
              </a:solidFill>
            </a:endParaRPr>
          </a:p>
        </p:txBody>
      </p:sp>
      <p:sp>
        <p:nvSpPr>
          <p:cNvPr id="140" name="Rectangle 139"/>
          <p:cNvSpPr>
            <a:spLocks noChangeArrowheads="1"/>
          </p:cNvSpPr>
          <p:nvPr/>
        </p:nvSpPr>
        <p:spPr bwMode="auto">
          <a:xfrm>
            <a:off x="1868280" y="1847450"/>
            <a:ext cx="4111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8</a:t>
            </a:r>
            <a:r>
              <a:rPr lang="en-US" altLang="en-US" sz="1600" b="1" baseline="30000" dirty="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141" name="Rectangle 140"/>
          <p:cNvSpPr>
            <a:spLocks noChangeArrowheads="1"/>
          </p:cNvSpPr>
          <p:nvPr/>
        </p:nvSpPr>
        <p:spPr bwMode="auto">
          <a:xfrm>
            <a:off x="2262057" y="1847450"/>
            <a:ext cx="307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142" name="Rectangle 141"/>
          <p:cNvSpPr>
            <a:spLocks noChangeArrowheads="1"/>
          </p:cNvSpPr>
          <p:nvPr/>
        </p:nvSpPr>
        <p:spPr bwMode="auto">
          <a:xfrm>
            <a:off x="2507297" y="1847450"/>
            <a:ext cx="3978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i="1" dirty="0" smtClean="0">
                <a:solidFill>
                  <a:srgbClr val="000000"/>
                </a:solidFill>
                <a:latin typeface="Bookman Old Style" pitchFamily="18" charset="0"/>
              </a:rPr>
              <a:t>x</a:t>
            </a:r>
            <a:r>
              <a:rPr lang="en-US" altLang="en-US" sz="1600" b="1" baseline="30000" dirty="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143" name="Rectangle 142"/>
          <p:cNvSpPr>
            <a:spLocks noChangeArrowheads="1"/>
          </p:cNvSpPr>
          <p:nvPr/>
        </p:nvSpPr>
        <p:spPr bwMode="auto">
          <a:xfrm>
            <a:off x="484496" y="2125152"/>
            <a:ext cx="3619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 dirty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144" name="Rectangle 143"/>
          <p:cNvSpPr>
            <a:spLocks noChangeArrowheads="1"/>
          </p:cNvSpPr>
          <p:nvPr/>
        </p:nvSpPr>
        <p:spPr bwMode="auto">
          <a:xfrm>
            <a:off x="1107127" y="2125152"/>
            <a:ext cx="5581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PA</a:t>
            </a:r>
            <a:r>
              <a:rPr lang="en-US" altLang="en-US" sz="1600" b="1" baseline="30000" dirty="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145" name="Rectangle 144"/>
          <p:cNvSpPr>
            <a:spLocks noChangeArrowheads="1"/>
          </p:cNvSpPr>
          <p:nvPr/>
        </p:nvSpPr>
        <p:spPr bwMode="auto">
          <a:xfrm>
            <a:off x="1570007" y="2125152"/>
            <a:ext cx="307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146" name="Rectangle 145"/>
          <p:cNvSpPr>
            <a:spLocks noChangeArrowheads="1"/>
          </p:cNvSpPr>
          <p:nvPr/>
        </p:nvSpPr>
        <p:spPr bwMode="auto">
          <a:xfrm>
            <a:off x="1868280" y="2125152"/>
            <a:ext cx="4571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64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147" name="Rectangle 146"/>
          <p:cNvSpPr>
            <a:spLocks noChangeArrowheads="1"/>
          </p:cNvSpPr>
          <p:nvPr/>
        </p:nvSpPr>
        <p:spPr bwMode="auto">
          <a:xfrm>
            <a:off x="2253698" y="2125152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148" name="Rectangle 147"/>
          <p:cNvSpPr>
            <a:spLocks noChangeArrowheads="1"/>
          </p:cNvSpPr>
          <p:nvPr/>
        </p:nvSpPr>
        <p:spPr bwMode="auto">
          <a:xfrm>
            <a:off x="2542420" y="2125152"/>
            <a:ext cx="4010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i="1" dirty="0">
                <a:solidFill>
                  <a:srgbClr val="000000"/>
                </a:solidFill>
                <a:latin typeface="Bookman Old Style" pitchFamily="18" charset="0"/>
              </a:rPr>
              <a:t>x</a:t>
            </a:r>
            <a:r>
              <a:rPr lang="en-US" altLang="en-US" sz="1600" b="1" baseline="30000" dirty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149" name="Rectangle 148"/>
          <p:cNvSpPr>
            <a:spLocks noChangeArrowheads="1"/>
          </p:cNvSpPr>
          <p:nvPr/>
        </p:nvSpPr>
        <p:spPr bwMode="auto">
          <a:xfrm>
            <a:off x="2955708" y="1606481"/>
            <a:ext cx="24609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(</a:t>
            </a:r>
            <a:r>
              <a:rPr lang="en-US" altLang="en-US" sz="1400" b="1" dirty="0">
                <a:solidFill>
                  <a:srgbClr val="FF0000"/>
                </a:solidFill>
                <a:latin typeface="Bookman Old Style" pitchFamily="18" charset="0"/>
              </a:rPr>
              <a:t>by Pythagoras theorem)</a:t>
            </a:r>
          </a:p>
        </p:txBody>
      </p:sp>
      <p:sp>
        <p:nvSpPr>
          <p:cNvPr id="151" name="Rectangle 150"/>
          <p:cNvSpPr>
            <a:spLocks noChangeArrowheads="1"/>
          </p:cNvSpPr>
          <p:nvPr/>
        </p:nvSpPr>
        <p:spPr bwMode="auto">
          <a:xfrm>
            <a:off x="983410" y="1053625"/>
            <a:ext cx="10871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In 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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PLA,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78" name="Rectangle 77"/>
          <p:cNvSpPr>
            <a:spLocks noChangeArrowheads="1"/>
          </p:cNvSpPr>
          <p:nvPr/>
        </p:nvSpPr>
        <p:spPr bwMode="auto">
          <a:xfrm>
            <a:off x="2884835" y="2125908"/>
            <a:ext cx="7665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…(iii)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79" name="Rectangle 78"/>
          <p:cNvSpPr>
            <a:spLocks noChangeArrowheads="1"/>
          </p:cNvSpPr>
          <p:nvPr/>
        </p:nvSpPr>
        <p:spPr bwMode="auto">
          <a:xfrm>
            <a:off x="704383" y="2413532"/>
            <a:ext cx="20537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From (ii) and (iii),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80" name="Rectangle 79"/>
          <p:cNvSpPr>
            <a:spLocks noChangeArrowheads="1"/>
          </p:cNvSpPr>
          <p:nvPr/>
        </p:nvSpPr>
        <p:spPr bwMode="auto">
          <a:xfrm>
            <a:off x="665471" y="2693181"/>
            <a:ext cx="3978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i="1" dirty="0" smtClean="0">
                <a:solidFill>
                  <a:srgbClr val="000000"/>
                </a:solidFill>
                <a:latin typeface="Bookman Old Style" pitchFamily="18" charset="0"/>
              </a:rPr>
              <a:t>x</a:t>
            </a:r>
            <a:r>
              <a:rPr lang="en-US" altLang="en-US" sz="1600" b="1" baseline="30000" dirty="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990491" y="2693181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82" name="Rectangle 81"/>
          <p:cNvSpPr>
            <a:spLocks noChangeArrowheads="1"/>
          </p:cNvSpPr>
          <p:nvPr/>
        </p:nvSpPr>
        <p:spPr bwMode="auto">
          <a:xfrm>
            <a:off x="1213147" y="2693181"/>
            <a:ext cx="5806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12</a:t>
            </a:r>
            <a:r>
              <a:rPr lang="en-US" altLang="en-US" sz="1600" b="1" i="1" dirty="0" smtClean="0">
                <a:solidFill>
                  <a:srgbClr val="000000"/>
                </a:solidFill>
                <a:latin typeface="Bookman Old Style" pitchFamily="18" charset="0"/>
              </a:rPr>
              <a:t>x</a:t>
            </a:r>
            <a:endParaRPr lang="en-IN" altLang="en-US" sz="1600" b="1" i="1" baseline="30000" dirty="0">
              <a:solidFill>
                <a:srgbClr val="000000"/>
              </a:solidFill>
            </a:endParaRPr>
          </a:p>
        </p:txBody>
      </p: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1748238" y="2693181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–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1967123" y="2693181"/>
            <a:ext cx="4571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64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2336176" y="2693181"/>
            <a:ext cx="307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2613429" y="2693181"/>
            <a:ext cx="4571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64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3033581" y="2693181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88" name="Rectangle 87"/>
          <p:cNvSpPr>
            <a:spLocks noChangeArrowheads="1"/>
          </p:cNvSpPr>
          <p:nvPr/>
        </p:nvSpPr>
        <p:spPr bwMode="auto">
          <a:xfrm>
            <a:off x="3287569" y="2693181"/>
            <a:ext cx="4010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i="1" dirty="0">
                <a:solidFill>
                  <a:srgbClr val="000000"/>
                </a:solidFill>
                <a:latin typeface="Bookman Old Style" pitchFamily="18" charset="0"/>
              </a:rPr>
              <a:t>x</a:t>
            </a:r>
            <a:r>
              <a:rPr lang="en-US" altLang="en-US" sz="1600" b="1" baseline="30000" dirty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89" name="Rectangle 88"/>
          <p:cNvSpPr>
            <a:spLocks noChangeArrowheads="1"/>
          </p:cNvSpPr>
          <p:nvPr/>
        </p:nvSpPr>
        <p:spPr bwMode="auto">
          <a:xfrm>
            <a:off x="484496" y="3011037"/>
            <a:ext cx="3619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90" name="Rectangle 89"/>
          <p:cNvSpPr>
            <a:spLocks noChangeArrowheads="1"/>
          </p:cNvSpPr>
          <p:nvPr/>
        </p:nvSpPr>
        <p:spPr bwMode="auto">
          <a:xfrm>
            <a:off x="1840452" y="3011037"/>
            <a:ext cx="5806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12</a:t>
            </a:r>
            <a:r>
              <a:rPr lang="en-US" altLang="en-US" sz="1600" b="1" i="1" dirty="0" smtClean="0">
                <a:solidFill>
                  <a:srgbClr val="000000"/>
                </a:solidFill>
                <a:latin typeface="Bookman Old Style" pitchFamily="18" charset="0"/>
              </a:rPr>
              <a:t>x</a:t>
            </a:r>
            <a:endParaRPr lang="en-IN" altLang="en-US" sz="1600" b="1" i="1" baseline="30000" dirty="0">
              <a:solidFill>
                <a:srgbClr val="000000"/>
              </a:solidFill>
            </a:endParaRPr>
          </a:p>
        </p:txBody>
      </p:sp>
      <p:sp>
        <p:nvSpPr>
          <p:cNvPr id="91" name="Rectangle 90"/>
          <p:cNvSpPr>
            <a:spLocks noChangeArrowheads="1"/>
          </p:cNvSpPr>
          <p:nvPr/>
        </p:nvSpPr>
        <p:spPr bwMode="auto">
          <a:xfrm>
            <a:off x="2336176" y="3011037"/>
            <a:ext cx="307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92" name="Rectangle 91"/>
          <p:cNvSpPr>
            <a:spLocks noChangeArrowheads="1"/>
          </p:cNvSpPr>
          <p:nvPr/>
        </p:nvSpPr>
        <p:spPr bwMode="auto">
          <a:xfrm>
            <a:off x="2613429" y="3011037"/>
            <a:ext cx="4571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64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93" name="Rectangle 92"/>
          <p:cNvSpPr>
            <a:spLocks noChangeArrowheads="1"/>
          </p:cNvSpPr>
          <p:nvPr/>
        </p:nvSpPr>
        <p:spPr bwMode="auto">
          <a:xfrm>
            <a:off x="3033581" y="3011037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3320531" y="3011037"/>
            <a:ext cx="4571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64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95" name="Rectangle 94"/>
          <p:cNvSpPr>
            <a:spLocks noChangeArrowheads="1"/>
          </p:cNvSpPr>
          <p:nvPr/>
        </p:nvSpPr>
        <p:spPr bwMode="auto">
          <a:xfrm>
            <a:off x="484496" y="3310136"/>
            <a:ext cx="3619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96" name="Rectangle 95"/>
          <p:cNvSpPr>
            <a:spLocks noChangeArrowheads="1"/>
          </p:cNvSpPr>
          <p:nvPr/>
        </p:nvSpPr>
        <p:spPr bwMode="auto">
          <a:xfrm>
            <a:off x="1845485" y="3310136"/>
            <a:ext cx="5806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12</a:t>
            </a:r>
            <a:r>
              <a:rPr lang="en-US" altLang="en-US" sz="1600" b="1" i="1" dirty="0" smtClean="0">
                <a:solidFill>
                  <a:srgbClr val="000000"/>
                </a:solidFill>
                <a:latin typeface="Bookman Old Style" pitchFamily="18" charset="0"/>
              </a:rPr>
              <a:t>x</a:t>
            </a:r>
            <a:endParaRPr lang="en-IN" altLang="en-US" sz="1600" b="1" i="1" baseline="30000" dirty="0">
              <a:solidFill>
                <a:srgbClr val="000000"/>
              </a:solidFill>
            </a:endParaRPr>
          </a:p>
        </p:txBody>
      </p:sp>
      <p:sp>
        <p:nvSpPr>
          <p:cNvPr id="97" name="Rectangle 96"/>
          <p:cNvSpPr>
            <a:spLocks noChangeArrowheads="1"/>
          </p:cNvSpPr>
          <p:nvPr/>
        </p:nvSpPr>
        <p:spPr bwMode="auto">
          <a:xfrm>
            <a:off x="2341209" y="3310136"/>
            <a:ext cx="307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98" name="Rectangle 97"/>
          <p:cNvSpPr>
            <a:spLocks noChangeArrowheads="1"/>
          </p:cNvSpPr>
          <p:nvPr/>
        </p:nvSpPr>
        <p:spPr bwMode="auto">
          <a:xfrm>
            <a:off x="2618462" y="3310136"/>
            <a:ext cx="593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128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101" name="Rectangle 100"/>
          <p:cNvSpPr>
            <a:spLocks noChangeArrowheads="1"/>
          </p:cNvSpPr>
          <p:nvPr/>
        </p:nvSpPr>
        <p:spPr bwMode="auto">
          <a:xfrm>
            <a:off x="484496" y="3757608"/>
            <a:ext cx="3619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102" name="Rectangle 101"/>
          <p:cNvSpPr>
            <a:spLocks noChangeArrowheads="1"/>
          </p:cNvSpPr>
          <p:nvPr/>
        </p:nvSpPr>
        <p:spPr bwMode="auto">
          <a:xfrm>
            <a:off x="2062548" y="3757608"/>
            <a:ext cx="3113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i="1" dirty="0" smtClean="0">
                <a:solidFill>
                  <a:srgbClr val="000000"/>
                </a:solidFill>
                <a:latin typeface="Bookman Old Style" pitchFamily="18" charset="0"/>
              </a:rPr>
              <a:t>x</a:t>
            </a:r>
            <a:endParaRPr lang="en-IN" altLang="en-US" sz="1600" b="1" i="1" baseline="30000" dirty="0">
              <a:solidFill>
                <a:srgbClr val="000000"/>
              </a:solidFill>
            </a:endParaRPr>
          </a:p>
        </p:txBody>
      </p:sp>
      <p:sp>
        <p:nvSpPr>
          <p:cNvPr id="105" name="Rectangle 104"/>
          <p:cNvSpPr>
            <a:spLocks noChangeArrowheads="1"/>
          </p:cNvSpPr>
          <p:nvPr/>
        </p:nvSpPr>
        <p:spPr bwMode="auto">
          <a:xfrm>
            <a:off x="2341367" y="3757608"/>
            <a:ext cx="307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108" name="Rectangle 107"/>
          <p:cNvSpPr>
            <a:spLocks noChangeArrowheads="1"/>
          </p:cNvSpPr>
          <p:nvPr/>
        </p:nvSpPr>
        <p:spPr bwMode="auto">
          <a:xfrm>
            <a:off x="2603836" y="3626837"/>
            <a:ext cx="5977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128</a:t>
            </a:r>
            <a:endParaRPr lang="en-IN" altLang="en-US" sz="1600" b="1" dirty="0">
              <a:solidFill>
                <a:prstClr val="black"/>
              </a:solidFill>
            </a:endParaRPr>
          </a:p>
        </p:txBody>
      </p:sp>
      <p:cxnSp>
        <p:nvCxnSpPr>
          <p:cNvPr id="109" name="Straight Connector 108"/>
          <p:cNvCxnSpPr/>
          <p:nvPr/>
        </p:nvCxnSpPr>
        <p:spPr>
          <a:xfrm rot="16200000">
            <a:off x="2905863" y="3719914"/>
            <a:ext cx="0" cy="457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>
            <a:spLocks noChangeArrowheads="1"/>
          </p:cNvSpPr>
          <p:nvPr/>
        </p:nvSpPr>
        <p:spPr bwMode="auto">
          <a:xfrm>
            <a:off x="2634163" y="3926885"/>
            <a:ext cx="5810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12</a:t>
            </a:r>
            <a:endParaRPr lang="en-IN" altLang="en-US" sz="1600" b="1" dirty="0">
              <a:solidFill>
                <a:prstClr val="black"/>
              </a:solidFill>
            </a:endParaRPr>
          </a:p>
        </p:txBody>
      </p:sp>
      <p:sp>
        <p:nvSpPr>
          <p:cNvPr id="111" name="Rectangle 110"/>
          <p:cNvSpPr>
            <a:spLocks noChangeArrowheads="1"/>
          </p:cNvSpPr>
          <p:nvPr/>
        </p:nvSpPr>
        <p:spPr bwMode="auto">
          <a:xfrm>
            <a:off x="484496" y="4393471"/>
            <a:ext cx="3619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112" name="Rectangle 111"/>
          <p:cNvSpPr>
            <a:spLocks noChangeArrowheads="1"/>
          </p:cNvSpPr>
          <p:nvPr/>
        </p:nvSpPr>
        <p:spPr bwMode="auto">
          <a:xfrm>
            <a:off x="2059300" y="4393471"/>
            <a:ext cx="3113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i="1" dirty="0" smtClean="0">
                <a:solidFill>
                  <a:srgbClr val="000000"/>
                </a:solidFill>
                <a:latin typeface="Bookman Old Style" pitchFamily="18" charset="0"/>
              </a:rPr>
              <a:t>x</a:t>
            </a:r>
            <a:endParaRPr lang="en-IN" altLang="en-US" sz="1600" b="1" i="1" baseline="30000" dirty="0">
              <a:solidFill>
                <a:srgbClr val="000000"/>
              </a:solidFill>
            </a:endParaRPr>
          </a:p>
        </p:txBody>
      </p:sp>
      <p:sp>
        <p:nvSpPr>
          <p:cNvPr id="113" name="Rectangle 112"/>
          <p:cNvSpPr>
            <a:spLocks noChangeArrowheads="1"/>
          </p:cNvSpPr>
          <p:nvPr/>
        </p:nvSpPr>
        <p:spPr bwMode="auto">
          <a:xfrm>
            <a:off x="2338119" y="4393471"/>
            <a:ext cx="307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114" name="Rectangle 113"/>
          <p:cNvSpPr>
            <a:spLocks noChangeArrowheads="1"/>
          </p:cNvSpPr>
          <p:nvPr/>
        </p:nvSpPr>
        <p:spPr bwMode="auto">
          <a:xfrm>
            <a:off x="2652461" y="4262700"/>
            <a:ext cx="4940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32</a:t>
            </a:r>
            <a:endParaRPr lang="en-IN" altLang="en-US" sz="1600" b="1" dirty="0">
              <a:solidFill>
                <a:prstClr val="black"/>
              </a:solidFill>
            </a:endParaRPr>
          </a:p>
        </p:txBody>
      </p:sp>
      <p:cxnSp>
        <p:nvCxnSpPr>
          <p:cNvPr id="115" name="Straight Connector 114"/>
          <p:cNvCxnSpPr/>
          <p:nvPr/>
        </p:nvCxnSpPr>
        <p:spPr>
          <a:xfrm rot="16200000">
            <a:off x="2902615" y="4355777"/>
            <a:ext cx="0" cy="457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>
            <a:spLocks noChangeArrowheads="1"/>
          </p:cNvSpPr>
          <p:nvPr/>
        </p:nvSpPr>
        <p:spPr bwMode="auto">
          <a:xfrm>
            <a:off x="2737923" y="4554867"/>
            <a:ext cx="3643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IN" altLang="en-US" sz="1600" b="1" dirty="0">
              <a:solidFill>
                <a:prstClr val="black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10929" y="912438"/>
            <a:ext cx="2991223" cy="352054"/>
            <a:chOff x="4038600" y="1799912"/>
            <a:chExt cx="2991223" cy="352054"/>
          </a:xfrm>
        </p:grpSpPr>
        <p:sp>
          <p:nvSpPr>
            <p:cNvPr id="165" name="Rounded Rectangular Callout 164"/>
            <p:cNvSpPr/>
            <p:nvPr/>
          </p:nvSpPr>
          <p:spPr>
            <a:xfrm>
              <a:off x="4078835" y="1799912"/>
              <a:ext cx="2885168" cy="352054"/>
            </a:xfrm>
            <a:prstGeom prst="wedgeRoundRectCallout">
              <a:avLst>
                <a:gd name="adj1" fmla="val -13121"/>
                <a:gd name="adj2" fmla="val -47110"/>
                <a:gd name="adj3" fmla="val 16667"/>
              </a:avLst>
            </a:prstGeom>
            <a:solidFill>
              <a:srgbClr val="FFC000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kern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4038600" y="1800442"/>
              <a:ext cx="2991223" cy="348343"/>
              <a:chOff x="4512809" y="1842407"/>
              <a:chExt cx="2991223" cy="348343"/>
            </a:xfrm>
          </p:grpSpPr>
          <p:sp>
            <p:nvSpPr>
              <p:cNvPr id="158" name="Rectangle 157"/>
              <p:cNvSpPr>
                <a:spLocks noChangeArrowheads="1"/>
              </p:cNvSpPr>
              <p:nvPr/>
            </p:nvSpPr>
            <p:spPr bwMode="auto">
              <a:xfrm>
                <a:off x="4512809" y="1852196"/>
                <a:ext cx="558166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PA</a:t>
                </a:r>
                <a:r>
                  <a:rPr lang="en-US" altLang="en-US" sz="1600" b="1" baseline="30000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2</a:t>
                </a:r>
                <a:endParaRPr lang="en-IN" altLang="en-US" sz="1600" b="1" baseline="300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59" name="Rectangle 158"/>
              <p:cNvSpPr>
                <a:spLocks noChangeArrowheads="1"/>
              </p:cNvSpPr>
              <p:nvPr/>
            </p:nvSpPr>
            <p:spPr bwMode="auto">
              <a:xfrm>
                <a:off x="4996709" y="1852196"/>
                <a:ext cx="307975" cy="338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b="1" dirty="0">
                    <a:solidFill>
                      <a:srgbClr val="0000FF"/>
                    </a:solidFill>
                    <a:latin typeface="Bookman Old Style" pitchFamily="18" charset="0"/>
                  </a:rPr>
                  <a:t>=</a:t>
                </a:r>
                <a:endParaRPr lang="en-IN" altLang="en-US" sz="1600" b="1" baseline="300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60" name="Rectangle 159"/>
              <p:cNvSpPr>
                <a:spLocks noChangeArrowheads="1"/>
              </p:cNvSpPr>
              <p:nvPr/>
            </p:nvSpPr>
            <p:spPr bwMode="auto">
              <a:xfrm>
                <a:off x="5231922" y="1852196"/>
                <a:ext cx="397866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b="1" i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x</a:t>
                </a:r>
                <a:r>
                  <a:rPr lang="en-US" altLang="en-US" sz="1600" b="1" baseline="30000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2</a:t>
                </a:r>
                <a:endParaRPr lang="en-IN" altLang="en-US" sz="1600" b="1" baseline="300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61" name="Rectangle 160"/>
              <p:cNvSpPr>
                <a:spLocks noChangeArrowheads="1"/>
              </p:cNvSpPr>
              <p:nvPr/>
            </p:nvSpPr>
            <p:spPr bwMode="auto">
              <a:xfrm>
                <a:off x="5556942" y="1852196"/>
                <a:ext cx="30809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+</a:t>
                </a:r>
                <a:endParaRPr lang="en-IN" altLang="en-US" sz="1600" b="1" baseline="300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62" name="Rectangle 161"/>
              <p:cNvSpPr>
                <a:spLocks noChangeArrowheads="1"/>
              </p:cNvSpPr>
              <p:nvPr/>
            </p:nvSpPr>
            <p:spPr bwMode="auto">
              <a:xfrm>
                <a:off x="5779598" y="1852196"/>
                <a:ext cx="58060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12</a:t>
                </a:r>
                <a:r>
                  <a:rPr lang="en-US" altLang="en-US" sz="1600" b="1" i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x</a:t>
                </a:r>
                <a:endParaRPr lang="en-IN" altLang="en-US" sz="1600" b="1" i="1" baseline="300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63" name="Rectangle 162"/>
              <p:cNvSpPr>
                <a:spLocks noChangeArrowheads="1"/>
              </p:cNvSpPr>
              <p:nvPr/>
            </p:nvSpPr>
            <p:spPr bwMode="auto">
              <a:xfrm>
                <a:off x="6313125" y="1852196"/>
                <a:ext cx="28725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–</a:t>
                </a:r>
                <a:endParaRPr lang="en-IN" altLang="en-US" sz="1600" b="1" baseline="300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64" name="Rectangle 163"/>
              <p:cNvSpPr>
                <a:spLocks noChangeArrowheads="1"/>
              </p:cNvSpPr>
              <p:nvPr/>
            </p:nvSpPr>
            <p:spPr bwMode="auto">
              <a:xfrm>
                <a:off x="6512554" y="1852196"/>
                <a:ext cx="457176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64</a:t>
                </a:r>
                <a:endParaRPr lang="en-IN" altLang="en-US" sz="1600" b="1" baseline="300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36" name="Rectangle 235"/>
              <p:cNvSpPr>
                <a:spLocks noChangeArrowheads="1"/>
              </p:cNvSpPr>
              <p:nvPr/>
            </p:nvSpPr>
            <p:spPr bwMode="auto">
              <a:xfrm>
                <a:off x="6899379" y="1842407"/>
                <a:ext cx="60465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..(ii)</a:t>
                </a:r>
                <a:endParaRPr lang="en-IN" altLang="en-US" sz="1600" b="1" baseline="30000" dirty="0">
                  <a:solidFill>
                    <a:srgbClr val="0000FF"/>
                  </a:solidFill>
                </a:endParaRPr>
              </a:p>
            </p:txBody>
          </p:sp>
        </p:grpSp>
      </p:grpSp>
      <p:sp>
        <p:nvSpPr>
          <p:cNvPr id="213" name="Rectangle 212"/>
          <p:cNvSpPr>
            <a:spLocks noChangeArrowheads="1"/>
          </p:cNvSpPr>
          <p:nvPr/>
        </p:nvSpPr>
        <p:spPr bwMode="auto">
          <a:xfrm>
            <a:off x="6554712" y="1129825"/>
            <a:ext cx="3032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IN" alt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?</a:t>
            </a:r>
            <a:endParaRPr lang="en-IN" altLang="en-US" sz="14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550714" y="793495"/>
            <a:ext cx="2961622" cy="1956119"/>
            <a:chOff x="5550714" y="559020"/>
            <a:chExt cx="2961622" cy="1956119"/>
          </a:xfrm>
        </p:grpSpPr>
        <p:grpSp>
          <p:nvGrpSpPr>
            <p:cNvPr id="172" name="Group 171"/>
            <p:cNvGrpSpPr/>
            <p:nvPr/>
          </p:nvGrpSpPr>
          <p:grpSpPr>
            <a:xfrm>
              <a:off x="5550714" y="559020"/>
              <a:ext cx="2961622" cy="1956119"/>
              <a:chOff x="5550714" y="559020"/>
              <a:chExt cx="2961622" cy="1956119"/>
            </a:xfrm>
          </p:grpSpPr>
          <p:grpSp>
            <p:nvGrpSpPr>
              <p:cNvPr id="179" name="Group 178"/>
              <p:cNvGrpSpPr/>
              <p:nvPr/>
            </p:nvGrpSpPr>
            <p:grpSpPr>
              <a:xfrm>
                <a:off x="5550714" y="559020"/>
                <a:ext cx="2961622" cy="1956119"/>
                <a:chOff x="4529970" y="1087571"/>
                <a:chExt cx="2961622" cy="1956119"/>
              </a:xfrm>
            </p:grpSpPr>
            <p:grpSp>
              <p:nvGrpSpPr>
                <p:cNvPr id="188" name="Group 187"/>
                <p:cNvGrpSpPr/>
                <p:nvPr/>
              </p:nvGrpSpPr>
              <p:grpSpPr>
                <a:xfrm flipH="1">
                  <a:off x="4529970" y="1087571"/>
                  <a:ext cx="2961622" cy="1956119"/>
                  <a:chOff x="5614808" y="1994787"/>
                  <a:chExt cx="2961622" cy="1956119"/>
                </a:xfrm>
              </p:grpSpPr>
              <p:sp>
                <p:nvSpPr>
                  <p:cNvPr id="201" name="Oval 200"/>
                  <p:cNvSpPr/>
                  <p:nvPr/>
                </p:nvSpPr>
                <p:spPr bwMode="auto">
                  <a:xfrm>
                    <a:off x="5636228" y="2274652"/>
                    <a:ext cx="1371600" cy="137160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211" name="Straight Connector 210"/>
                  <p:cNvCxnSpPr/>
                  <p:nvPr/>
                </p:nvCxnSpPr>
                <p:spPr>
                  <a:xfrm>
                    <a:off x="5778366" y="1994787"/>
                    <a:ext cx="2798064" cy="1179576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  <a:headEnd type="arrow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Straight Connector 211"/>
                  <p:cNvCxnSpPr/>
                  <p:nvPr/>
                </p:nvCxnSpPr>
                <p:spPr>
                  <a:xfrm flipV="1">
                    <a:off x="5614808" y="2908490"/>
                    <a:ext cx="2926080" cy="1042416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  <a:headEnd type="arrow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6495288" y="1424178"/>
                  <a:ext cx="0" cy="1254132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/>
                <p:nvPr/>
              </p:nvCxnSpPr>
              <p:spPr>
                <a:xfrm rot="16200000">
                  <a:off x="5887814" y="1103861"/>
                  <a:ext cx="0" cy="201168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/>
              </p:nvCxnSpPr>
              <p:spPr>
                <a:xfrm flipV="1">
                  <a:off x="6503536" y="2104090"/>
                  <a:ext cx="390118" cy="565076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3" name="Rectangle 192"/>
                <p:cNvSpPr>
                  <a:spLocks noChangeArrowheads="1"/>
                </p:cNvSpPr>
                <p:nvPr/>
              </p:nvSpPr>
              <p:spPr bwMode="auto">
                <a:xfrm>
                  <a:off x="6311689" y="2669726"/>
                  <a:ext cx="343501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r>
                    <a:rPr lang="en-US" altLang="en-US" sz="1600" b="1" dirty="0" smtClean="0">
                      <a:solidFill>
                        <a:srgbClr val="000000"/>
                      </a:solidFill>
                      <a:latin typeface="Bookman Old Style" pitchFamily="18" charset="0"/>
                    </a:rPr>
                    <a:t>B</a:t>
                  </a:r>
                  <a:endParaRPr lang="en-IN" altLang="en-US" sz="1600" b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4" name="Rectangle 193"/>
                <p:cNvSpPr>
                  <a:spLocks noChangeArrowheads="1"/>
                </p:cNvSpPr>
                <p:nvPr/>
              </p:nvSpPr>
              <p:spPr bwMode="auto">
                <a:xfrm>
                  <a:off x="4742265" y="1767496"/>
                  <a:ext cx="343501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r>
                    <a:rPr lang="en-US" altLang="en-US" sz="1600" b="1" dirty="0" smtClean="0">
                      <a:solidFill>
                        <a:srgbClr val="000000"/>
                      </a:solidFill>
                      <a:latin typeface="Bookman Old Style" pitchFamily="18" charset="0"/>
                    </a:rPr>
                    <a:t>P</a:t>
                  </a:r>
                  <a:endParaRPr lang="en-IN" altLang="en-US" sz="1600" b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5" name="Rectangle 194"/>
                <p:cNvSpPr>
                  <a:spLocks noChangeArrowheads="1"/>
                </p:cNvSpPr>
                <p:nvPr/>
              </p:nvSpPr>
              <p:spPr bwMode="auto">
                <a:xfrm>
                  <a:off x="6285899" y="1151686"/>
                  <a:ext cx="343501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r>
                    <a:rPr lang="en-US" altLang="en-US" sz="1600" b="1" dirty="0" smtClean="0">
                      <a:solidFill>
                        <a:srgbClr val="000000"/>
                      </a:solidFill>
                      <a:latin typeface="Bookman Old Style" pitchFamily="18" charset="0"/>
                    </a:rPr>
                    <a:t>A</a:t>
                  </a:r>
                  <a:endParaRPr lang="en-IN" altLang="en-US" sz="1600" b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6" name="Rectangle 195"/>
                <p:cNvSpPr>
                  <a:spLocks noChangeArrowheads="1"/>
                </p:cNvSpPr>
                <p:nvPr/>
              </p:nvSpPr>
              <p:spPr bwMode="auto">
                <a:xfrm>
                  <a:off x="6184157" y="2038350"/>
                  <a:ext cx="343501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r>
                    <a:rPr lang="en-US" altLang="en-US" sz="1600" b="1" dirty="0" smtClean="0">
                      <a:solidFill>
                        <a:srgbClr val="000000"/>
                      </a:solidFill>
                      <a:latin typeface="Bookman Old Style" pitchFamily="18" charset="0"/>
                    </a:rPr>
                    <a:t>L</a:t>
                  </a:r>
                  <a:endParaRPr lang="en-IN" altLang="en-US" sz="1600" b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7" name="Rectangle 196"/>
                <p:cNvSpPr>
                  <a:spLocks noChangeArrowheads="1"/>
                </p:cNvSpPr>
                <p:nvPr/>
              </p:nvSpPr>
              <p:spPr bwMode="auto">
                <a:xfrm>
                  <a:off x="6895499" y="1940424"/>
                  <a:ext cx="343501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r>
                    <a:rPr lang="en-US" altLang="en-US" sz="1600" b="1" dirty="0" smtClean="0">
                      <a:solidFill>
                        <a:srgbClr val="000000"/>
                      </a:solidFill>
                      <a:latin typeface="Bookman Old Style" pitchFamily="18" charset="0"/>
                    </a:rPr>
                    <a:t>O</a:t>
                  </a:r>
                  <a:endParaRPr lang="en-IN" altLang="en-US" sz="1600" b="1" dirty="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200" name="Straight Connector 199"/>
                <p:cNvCxnSpPr/>
                <p:nvPr/>
              </p:nvCxnSpPr>
              <p:spPr>
                <a:xfrm flipH="1" flipV="1">
                  <a:off x="6484530" y="1424178"/>
                  <a:ext cx="400211" cy="685523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4" name="Freeform 173"/>
              <p:cNvSpPr/>
              <p:nvPr/>
            </p:nvSpPr>
            <p:spPr>
              <a:xfrm>
                <a:off x="7520140" y="1520110"/>
                <a:ext cx="62739" cy="64361"/>
              </a:xfrm>
              <a:custGeom>
                <a:avLst/>
                <a:gdLst>
                  <a:gd name="connsiteX0" fmla="*/ 0 w 262071"/>
                  <a:gd name="connsiteY0" fmla="*/ 0 h 222191"/>
                  <a:gd name="connsiteX1" fmla="*/ 262071 w 262071"/>
                  <a:gd name="connsiteY1" fmla="*/ 0 h 222191"/>
                  <a:gd name="connsiteX2" fmla="*/ 262071 w 262071"/>
                  <a:gd name="connsiteY2" fmla="*/ 0 h 222191"/>
                  <a:gd name="connsiteX3" fmla="*/ 259222 w 262071"/>
                  <a:gd name="connsiteY3" fmla="*/ 222191 h 222191"/>
                  <a:gd name="connsiteX4" fmla="*/ 259222 w 262071"/>
                  <a:gd name="connsiteY4" fmla="*/ 222191 h 222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2071" h="222191">
                    <a:moveTo>
                      <a:pt x="0" y="0"/>
                    </a:moveTo>
                    <a:lnTo>
                      <a:pt x="262071" y="0"/>
                    </a:lnTo>
                    <a:lnTo>
                      <a:pt x="262071" y="0"/>
                    </a:lnTo>
                    <a:cubicBezTo>
                      <a:pt x="261109" y="74064"/>
                      <a:pt x="259222" y="148121"/>
                      <a:pt x="259222" y="222191"/>
                    </a:cubicBezTo>
                    <a:lnTo>
                      <a:pt x="259222" y="222191"/>
                    </a:lnTo>
                  </a:path>
                </a:pathLst>
              </a:cu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15" name="Freeform 214"/>
            <p:cNvSpPr/>
            <p:nvPr/>
          </p:nvSpPr>
          <p:spPr>
            <a:xfrm rot="16200000">
              <a:off x="7451523" y="1522664"/>
              <a:ext cx="64008" cy="64008"/>
            </a:xfrm>
            <a:custGeom>
              <a:avLst/>
              <a:gdLst>
                <a:gd name="connsiteX0" fmla="*/ 0 w 262071"/>
                <a:gd name="connsiteY0" fmla="*/ 0 h 222191"/>
                <a:gd name="connsiteX1" fmla="*/ 262071 w 262071"/>
                <a:gd name="connsiteY1" fmla="*/ 0 h 222191"/>
                <a:gd name="connsiteX2" fmla="*/ 262071 w 262071"/>
                <a:gd name="connsiteY2" fmla="*/ 0 h 222191"/>
                <a:gd name="connsiteX3" fmla="*/ 259222 w 262071"/>
                <a:gd name="connsiteY3" fmla="*/ 222191 h 222191"/>
                <a:gd name="connsiteX4" fmla="*/ 259222 w 262071"/>
                <a:gd name="connsiteY4" fmla="*/ 222191 h 222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071" h="222191">
                  <a:moveTo>
                    <a:pt x="0" y="0"/>
                  </a:moveTo>
                  <a:lnTo>
                    <a:pt x="262071" y="0"/>
                  </a:lnTo>
                  <a:lnTo>
                    <a:pt x="262071" y="0"/>
                  </a:lnTo>
                  <a:cubicBezTo>
                    <a:pt x="261109" y="74064"/>
                    <a:pt x="259222" y="148121"/>
                    <a:pt x="259222" y="222191"/>
                  </a:cubicBezTo>
                  <a:lnTo>
                    <a:pt x="259222" y="222191"/>
                  </a:lnTo>
                </a:path>
              </a:pathLst>
            </a:cu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237" name="Straight Connector 236"/>
          <p:cNvCxnSpPr/>
          <p:nvPr/>
        </p:nvCxnSpPr>
        <p:spPr>
          <a:xfrm flipH="1">
            <a:off x="746709" y="2822945"/>
            <a:ext cx="199473" cy="1115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 flipH="1">
            <a:off x="3382052" y="2806301"/>
            <a:ext cx="199473" cy="1115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Curved Up Arrow 238"/>
          <p:cNvSpPr/>
          <p:nvPr/>
        </p:nvSpPr>
        <p:spPr>
          <a:xfrm rot="10800000" flipH="1" flipV="1">
            <a:off x="1860710" y="2915985"/>
            <a:ext cx="1275142" cy="195745"/>
          </a:xfrm>
          <a:prstGeom prst="curvedUp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240" name="Straight Connector 239"/>
          <p:cNvCxnSpPr/>
          <p:nvPr/>
        </p:nvCxnSpPr>
        <p:spPr>
          <a:xfrm flipH="1">
            <a:off x="2762511" y="4016700"/>
            <a:ext cx="241362" cy="14853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 flipH="1">
            <a:off x="2693954" y="3785523"/>
            <a:ext cx="408288" cy="626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/>
          <p:cNvSpPr>
            <a:spLocks noChangeArrowheads="1"/>
          </p:cNvSpPr>
          <p:nvPr/>
        </p:nvSpPr>
        <p:spPr bwMode="auto">
          <a:xfrm>
            <a:off x="3045685" y="3537228"/>
            <a:ext cx="4219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dirty="0" smtClean="0">
                <a:solidFill>
                  <a:srgbClr val="FF0000"/>
                </a:solidFill>
                <a:latin typeface="Bookman Old Style" pitchFamily="18" charset="0"/>
                <a:sym typeface="Symbol" pitchFamily="18" charset="2"/>
              </a:rPr>
              <a:t>32</a:t>
            </a:r>
            <a:endParaRPr lang="en-IN" altLang="en-US" sz="1400" b="1" baseline="30000" dirty="0">
              <a:solidFill>
                <a:srgbClr val="FF0000"/>
              </a:solidFill>
            </a:endParaRPr>
          </a:p>
        </p:txBody>
      </p:sp>
      <p:grpSp>
        <p:nvGrpSpPr>
          <p:cNvPr id="217" name="Group 216"/>
          <p:cNvGrpSpPr>
            <a:grpSpLocks/>
          </p:cNvGrpSpPr>
          <p:nvPr/>
        </p:nvGrpSpPr>
        <p:grpSpPr bwMode="auto">
          <a:xfrm>
            <a:off x="734540" y="3319179"/>
            <a:ext cx="2601912" cy="620713"/>
            <a:chOff x="7227247" y="3962435"/>
            <a:chExt cx="2602056" cy="620774"/>
          </a:xfrm>
        </p:grpSpPr>
        <p:sp>
          <p:nvSpPr>
            <p:cNvPr id="218" name="Rounded Rectangle 217"/>
            <p:cNvSpPr/>
            <p:nvPr/>
          </p:nvSpPr>
          <p:spPr>
            <a:xfrm>
              <a:off x="7330245" y="3962435"/>
              <a:ext cx="2362315" cy="620774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 b="1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19" name="TextBox 173"/>
            <p:cNvSpPr txBox="1">
              <a:spLocks noChangeArrowheads="1"/>
            </p:cNvSpPr>
            <p:nvPr/>
          </p:nvSpPr>
          <p:spPr bwMode="auto">
            <a:xfrm>
              <a:off x="7227247" y="3980961"/>
              <a:ext cx="2602056" cy="584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Now, let us apply Pythagoras theorem</a:t>
              </a:r>
            </a:p>
          </p:txBody>
        </p:sp>
      </p:grpSp>
      <p:grpSp>
        <p:nvGrpSpPr>
          <p:cNvPr id="220" name="Group 219"/>
          <p:cNvGrpSpPr>
            <a:grpSpLocks/>
          </p:cNvGrpSpPr>
          <p:nvPr/>
        </p:nvGrpSpPr>
        <p:grpSpPr bwMode="auto">
          <a:xfrm>
            <a:off x="739766" y="3319179"/>
            <a:ext cx="2601913" cy="652712"/>
            <a:chOff x="7227247" y="3962435"/>
            <a:chExt cx="2602056" cy="652778"/>
          </a:xfrm>
        </p:grpSpPr>
        <p:sp>
          <p:nvSpPr>
            <p:cNvPr id="221" name="Rounded Rectangle 220"/>
            <p:cNvSpPr/>
            <p:nvPr/>
          </p:nvSpPr>
          <p:spPr>
            <a:xfrm>
              <a:off x="7330245" y="3962435"/>
              <a:ext cx="2362315" cy="620774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 b="1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22" name="TextBox 173"/>
            <p:cNvSpPr txBox="1">
              <a:spLocks noChangeArrowheads="1"/>
            </p:cNvSpPr>
            <p:nvPr/>
          </p:nvSpPr>
          <p:spPr bwMode="auto">
            <a:xfrm>
              <a:off x="7227247" y="4030438"/>
              <a:ext cx="260205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Now, let us consider </a:t>
              </a:r>
              <a:r>
                <a:rPr lang="en-US" sz="1600" b="1" dirty="0" smtClean="0">
                  <a:solidFill>
                    <a:prstClr val="white"/>
                  </a:solidFill>
                  <a:latin typeface="Symbol" pitchFamily="18" charset="2"/>
                </a:rPr>
                <a:t>D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PLA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54" name="Rectangle 153"/>
          <p:cNvSpPr>
            <a:spLocks noChangeArrowheads="1"/>
          </p:cNvSpPr>
          <p:nvPr/>
        </p:nvSpPr>
        <p:spPr bwMode="auto">
          <a:xfrm>
            <a:off x="2906507" y="4049666"/>
            <a:ext cx="3032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dirty="0" smtClean="0">
                <a:solidFill>
                  <a:srgbClr val="FF0000"/>
                </a:solidFill>
                <a:latin typeface="Bookman Old Style" pitchFamily="18" charset="0"/>
                <a:sym typeface="Symbol" pitchFamily="18" charset="2"/>
              </a:rPr>
              <a:t>3</a:t>
            </a:r>
            <a:endParaRPr lang="en-IN" altLang="en-US" sz="1400" b="1" baseline="30000" dirty="0">
              <a:solidFill>
                <a:srgbClr val="FF0000"/>
              </a:solidFill>
            </a:endParaRPr>
          </a:p>
        </p:txBody>
      </p:sp>
      <p:sp>
        <p:nvSpPr>
          <p:cNvPr id="173" name="Rounded Rectangle 172"/>
          <p:cNvSpPr/>
          <p:nvPr/>
        </p:nvSpPr>
        <p:spPr>
          <a:xfrm>
            <a:off x="5050220" y="2512993"/>
            <a:ext cx="1168166" cy="250479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7" name="Freeform 116"/>
          <p:cNvSpPr/>
          <p:nvPr/>
        </p:nvSpPr>
        <p:spPr>
          <a:xfrm rot="8945186">
            <a:off x="7456591" y="1133009"/>
            <a:ext cx="83505" cy="85665"/>
          </a:xfrm>
          <a:custGeom>
            <a:avLst/>
            <a:gdLst>
              <a:gd name="connsiteX0" fmla="*/ 0 w 262071"/>
              <a:gd name="connsiteY0" fmla="*/ 0 h 222191"/>
              <a:gd name="connsiteX1" fmla="*/ 262071 w 262071"/>
              <a:gd name="connsiteY1" fmla="*/ 0 h 222191"/>
              <a:gd name="connsiteX2" fmla="*/ 262071 w 262071"/>
              <a:gd name="connsiteY2" fmla="*/ 0 h 222191"/>
              <a:gd name="connsiteX3" fmla="*/ 259222 w 262071"/>
              <a:gd name="connsiteY3" fmla="*/ 222191 h 222191"/>
              <a:gd name="connsiteX4" fmla="*/ 259222 w 262071"/>
              <a:gd name="connsiteY4" fmla="*/ 222191 h 222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071" h="222191">
                <a:moveTo>
                  <a:pt x="0" y="0"/>
                </a:moveTo>
                <a:lnTo>
                  <a:pt x="262071" y="0"/>
                </a:lnTo>
                <a:lnTo>
                  <a:pt x="262071" y="0"/>
                </a:lnTo>
                <a:cubicBezTo>
                  <a:pt x="261109" y="74064"/>
                  <a:pt x="259222" y="148121"/>
                  <a:pt x="259222" y="222191"/>
                </a:cubicBezTo>
                <a:lnTo>
                  <a:pt x="259222" y="222191"/>
                </a:lnTo>
              </a:path>
            </a:pathLst>
          </a:cu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8" name="Group 127"/>
          <p:cNvGrpSpPr/>
          <p:nvPr/>
        </p:nvGrpSpPr>
        <p:grpSpPr>
          <a:xfrm>
            <a:off x="5012230" y="2190750"/>
            <a:ext cx="1727993" cy="608590"/>
            <a:chOff x="5197397" y="2792546"/>
            <a:chExt cx="1727993" cy="608590"/>
          </a:xfrm>
        </p:grpSpPr>
        <p:sp>
          <p:nvSpPr>
            <p:cNvPr id="129" name="Rectangle 128"/>
            <p:cNvSpPr>
              <a:spLocks noChangeArrowheads="1"/>
            </p:cNvSpPr>
            <p:nvPr/>
          </p:nvSpPr>
          <p:spPr bwMode="auto">
            <a:xfrm>
              <a:off x="5197397" y="2792546"/>
              <a:ext cx="170259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AL = 8 cm</a:t>
              </a:r>
              <a:endParaRPr lang="en-IN" alt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130" name="Rectangle 129"/>
            <p:cNvSpPr>
              <a:spLocks noChangeArrowheads="1"/>
            </p:cNvSpPr>
            <p:nvPr/>
          </p:nvSpPr>
          <p:spPr bwMode="auto">
            <a:xfrm>
              <a:off x="5222797" y="3062582"/>
              <a:ext cx="170259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PL = </a:t>
              </a:r>
              <a:r>
                <a:rPr lang="en-US" altLang="en-US" sz="1600" b="1" i="1" dirty="0" smtClean="0">
                  <a:solidFill>
                    <a:srgbClr val="000000"/>
                  </a:solidFill>
                  <a:latin typeface="Bookman Old Style" pitchFamily="18" charset="0"/>
                </a:rPr>
                <a:t>x</a:t>
              </a:r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 cm</a:t>
              </a:r>
              <a:endParaRPr lang="en-IN" altLang="en-US" sz="1600" b="1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392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5" presetClass="emph" presetSubtype="0" repeatCount="3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4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35" presetClass="emph" presetSubtype="0" repeatCount="3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4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35" presetClass="emph" presetSubtype="0" repeatCount="3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8" dur="4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8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3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0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0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5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 animBg="1"/>
      <p:bldP spid="153" grpId="0" animBg="1"/>
      <p:bldP spid="153" grpId="1" animBg="1"/>
      <p:bldP spid="153" grpId="2" animBg="1"/>
      <p:bldP spid="235" grpId="0" animBg="1"/>
      <p:bldP spid="235" grpId="1" animBg="1"/>
      <p:bldP spid="235" grpId="2" animBg="1"/>
      <p:bldP spid="234" grpId="0" animBg="1"/>
      <p:bldP spid="234" grpId="1" animBg="1"/>
      <p:bldP spid="233" grpId="0" animBg="1"/>
      <p:bldP spid="233" grpId="1" animBg="1"/>
      <p:bldP spid="232" grpId="0" animBg="1"/>
      <p:bldP spid="232" grpId="1" animBg="1"/>
      <p:bldP spid="103" grpId="0"/>
      <p:bldP spid="104" grpId="0"/>
      <p:bldP spid="122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47" grpId="0"/>
      <p:bldP spid="148" grpId="0"/>
      <p:bldP spid="149" grpId="0"/>
      <p:bldP spid="151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101" grpId="0"/>
      <p:bldP spid="102" grpId="0"/>
      <p:bldP spid="105" grpId="0"/>
      <p:bldP spid="108" grpId="0"/>
      <p:bldP spid="110" grpId="0"/>
      <p:bldP spid="111" grpId="0"/>
      <p:bldP spid="112" grpId="0"/>
      <p:bldP spid="113" grpId="0"/>
      <p:bldP spid="114" grpId="0"/>
      <p:bldP spid="116" grpId="0"/>
      <p:bldP spid="239" grpId="0" animBg="1"/>
      <p:bldP spid="239" grpId="1" animBg="1"/>
      <p:bldP spid="242" grpId="0"/>
      <p:bldP spid="154" grpId="0"/>
      <p:bldP spid="173" grpId="0" animBg="1"/>
      <p:bldP spid="173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ounded Rectangle 169"/>
          <p:cNvSpPr/>
          <p:nvPr/>
        </p:nvSpPr>
        <p:spPr>
          <a:xfrm>
            <a:off x="1486931" y="1015462"/>
            <a:ext cx="1048994" cy="505942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9" name="Rounded Rectangle 168"/>
          <p:cNvSpPr/>
          <p:nvPr/>
        </p:nvSpPr>
        <p:spPr>
          <a:xfrm>
            <a:off x="2690283" y="1916972"/>
            <a:ext cx="301657" cy="23035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1373377" y="4316732"/>
            <a:ext cx="1546799" cy="52718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2" name="Rectangle 93"/>
          <p:cNvSpPr>
            <a:spLocks noChangeArrowheads="1"/>
          </p:cNvSpPr>
          <p:nvPr/>
        </p:nvSpPr>
        <p:spPr bwMode="auto">
          <a:xfrm>
            <a:off x="506412" y="258100"/>
            <a:ext cx="692592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/>
            <a:r>
              <a:rPr lang="en-US" altLang="en-US" sz="1600" b="1" dirty="0">
                <a:solidFill>
                  <a:srgbClr val="0000FF"/>
                </a:solidFill>
                <a:latin typeface="Bookman Old Style" pitchFamily="18" charset="0"/>
              </a:rPr>
              <a:t>Q. AB is a chord of length 16 cm of a circle of radius 10 cm. The tangents at A and B intersect at a point P. </a:t>
            </a:r>
          </a:p>
          <a:p>
            <a:pPr marL="285750" indent="-285750"/>
            <a:r>
              <a:rPr lang="en-US" altLang="en-US" sz="1600" b="1" dirty="0">
                <a:solidFill>
                  <a:srgbClr val="0000FF"/>
                </a:solidFill>
                <a:latin typeface="Bookman Old Style" pitchFamily="18" charset="0"/>
              </a:rPr>
              <a:t>	Find the length of PA.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93055" y="1001733"/>
            <a:ext cx="65915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Sol. 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111" name="Rectangle 110"/>
          <p:cNvSpPr>
            <a:spLocks noChangeArrowheads="1"/>
          </p:cNvSpPr>
          <p:nvPr/>
        </p:nvSpPr>
        <p:spPr bwMode="auto">
          <a:xfrm>
            <a:off x="1025189" y="1061854"/>
            <a:ext cx="3619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112" name="Rectangle 111"/>
          <p:cNvSpPr>
            <a:spLocks noChangeArrowheads="1"/>
          </p:cNvSpPr>
          <p:nvPr/>
        </p:nvSpPr>
        <p:spPr bwMode="auto">
          <a:xfrm>
            <a:off x="1449870" y="1102321"/>
            <a:ext cx="3113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i="1" dirty="0" smtClean="0">
                <a:solidFill>
                  <a:srgbClr val="000000"/>
                </a:solidFill>
                <a:latin typeface="Bookman Old Style" pitchFamily="18" charset="0"/>
              </a:rPr>
              <a:t>x</a:t>
            </a:r>
            <a:endParaRPr lang="en-IN" altLang="en-US" sz="1600" b="1" i="1" baseline="30000" dirty="0">
              <a:solidFill>
                <a:srgbClr val="000000"/>
              </a:solidFill>
            </a:endParaRPr>
          </a:p>
        </p:txBody>
      </p:sp>
      <p:sp>
        <p:nvSpPr>
          <p:cNvPr id="113" name="Rectangle 112"/>
          <p:cNvSpPr>
            <a:spLocks noChangeArrowheads="1"/>
          </p:cNvSpPr>
          <p:nvPr/>
        </p:nvSpPr>
        <p:spPr bwMode="auto">
          <a:xfrm>
            <a:off x="1712380" y="1102321"/>
            <a:ext cx="307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114" name="Rectangle 113"/>
          <p:cNvSpPr>
            <a:spLocks noChangeArrowheads="1"/>
          </p:cNvSpPr>
          <p:nvPr/>
        </p:nvSpPr>
        <p:spPr bwMode="auto">
          <a:xfrm>
            <a:off x="2043031" y="971550"/>
            <a:ext cx="4940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32</a:t>
            </a:r>
            <a:endParaRPr lang="en-IN" altLang="en-US" sz="1600" b="1" dirty="0">
              <a:solidFill>
                <a:prstClr val="black"/>
              </a:solidFill>
            </a:endParaRPr>
          </a:p>
        </p:txBody>
      </p:sp>
      <p:cxnSp>
        <p:nvCxnSpPr>
          <p:cNvPr id="115" name="Straight Connector 114"/>
          <p:cNvCxnSpPr/>
          <p:nvPr/>
        </p:nvCxnSpPr>
        <p:spPr>
          <a:xfrm rot="16200000">
            <a:off x="2293185" y="1064627"/>
            <a:ext cx="0" cy="457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>
            <a:spLocks noChangeArrowheads="1"/>
          </p:cNvSpPr>
          <p:nvPr/>
        </p:nvSpPr>
        <p:spPr bwMode="auto">
          <a:xfrm>
            <a:off x="2128493" y="1263717"/>
            <a:ext cx="3643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IN" altLang="en-US" sz="1600" b="1" dirty="0">
              <a:solidFill>
                <a:prstClr val="black"/>
              </a:solidFill>
            </a:endParaRPr>
          </a:p>
        </p:txBody>
      </p:sp>
      <p:sp>
        <p:nvSpPr>
          <p:cNvPr id="118" name="Rectangle 117"/>
          <p:cNvSpPr>
            <a:spLocks noChangeArrowheads="1"/>
          </p:cNvSpPr>
          <p:nvPr/>
        </p:nvSpPr>
        <p:spPr bwMode="auto">
          <a:xfrm>
            <a:off x="875325" y="1504950"/>
            <a:ext cx="28584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Substituting value in (iii)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119" name="Rectangle 118"/>
          <p:cNvSpPr>
            <a:spLocks noChangeArrowheads="1"/>
          </p:cNvSpPr>
          <p:nvPr/>
        </p:nvSpPr>
        <p:spPr bwMode="auto">
          <a:xfrm>
            <a:off x="1228480" y="2229907"/>
            <a:ext cx="5581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PA</a:t>
            </a:r>
            <a:r>
              <a:rPr lang="en-US" altLang="en-US" sz="1600" b="1" baseline="30000" dirty="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120" name="Rectangle 119"/>
          <p:cNvSpPr>
            <a:spLocks noChangeArrowheads="1"/>
          </p:cNvSpPr>
          <p:nvPr/>
        </p:nvSpPr>
        <p:spPr bwMode="auto">
          <a:xfrm>
            <a:off x="1712380" y="2229907"/>
            <a:ext cx="307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121" name="Rectangle 120"/>
          <p:cNvSpPr>
            <a:spLocks noChangeArrowheads="1"/>
          </p:cNvSpPr>
          <p:nvPr/>
        </p:nvSpPr>
        <p:spPr bwMode="auto">
          <a:xfrm>
            <a:off x="1974270" y="2229907"/>
            <a:ext cx="4571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64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123" name="Rectangle 122"/>
          <p:cNvSpPr>
            <a:spLocks noChangeArrowheads="1"/>
          </p:cNvSpPr>
          <p:nvPr/>
        </p:nvSpPr>
        <p:spPr bwMode="auto">
          <a:xfrm>
            <a:off x="2413532" y="2229907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734954" y="2114550"/>
            <a:ext cx="858464" cy="622894"/>
            <a:chOff x="5651476" y="2912877"/>
            <a:chExt cx="858464" cy="622894"/>
          </a:xfrm>
        </p:grpSpPr>
        <p:sp>
          <p:nvSpPr>
            <p:cNvPr id="124" name="Rectangle 123"/>
            <p:cNvSpPr>
              <a:spLocks noChangeArrowheads="1"/>
            </p:cNvSpPr>
            <p:nvPr/>
          </p:nvSpPr>
          <p:spPr bwMode="auto">
            <a:xfrm>
              <a:off x="5689510" y="2916625"/>
              <a:ext cx="49402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32</a:t>
              </a:r>
              <a:endParaRPr lang="en-IN" altLang="en-US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125" name="Straight Connector 124"/>
            <p:cNvCxnSpPr/>
            <p:nvPr/>
          </p:nvCxnSpPr>
          <p:spPr>
            <a:xfrm rot="16200000">
              <a:off x="5939664" y="3009702"/>
              <a:ext cx="0" cy="4572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Rectangle 125"/>
            <p:cNvSpPr>
              <a:spLocks noChangeArrowheads="1"/>
            </p:cNvSpPr>
            <p:nvPr/>
          </p:nvSpPr>
          <p:spPr bwMode="auto">
            <a:xfrm>
              <a:off x="5774972" y="3197217"/>
              <a:ext cx="36431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3</a:t>
              </a:r>
              <a:endParaRPr lang="en-IN" altLang="en-US" sz="1600" b="1" dirty="0">
                <a:solidFill>
                  <a:prstClr val="black"/>
                </a:solidFill>
              </a:endParaRPr>
            </a:p>
          </p:txBody>
        </p:sp>
        <p:sp>
          <p:nvSpPr>
            <p:cNvPr id="3" name="Double Bracket 2"/>
            <p:cNvSpPr/>
            <p:nvPr/>
          </p:nvSpPr>
          <p:spPr>
            <a:xfrm>
              <a:off x="5651476" y="2972825"/>
              <a:ext cx="573734" cy="482150"/>
            </a:xfrm>
            <a:prstGeom prst="bracketPair">
              <a:avLst>
                <a:gd name="adj" fmla="val 23357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7" name="Rectangle 126"/>
            <p:cNvSpPr>
              <a:spLocks noChangeArrowheads="1"/>
            </p:cNvSpPr>
            <p:nvPr/>
          </p:nvSpPr>
          <p:spPr bwMode="auto">
            <a:xfrm>
              <a:off x="6145621" y="2912877"/>
              <a:ext cx="364319" cy="256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 b="1" baseline="30000" dirty="0" smtClean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  <a:endParaRPr lang="en-IN" altLang="en-US" sz="1600" b="1" baseline="30000" dirty="0">
                <a:solidFill>
                  <a:prstClr val="black"/>
                </a:solidFill>
              </a:endParaRPr>
            </a:p>
          </p:txBody>
        </p:sp>
      </p:grpSp>
      <p:sp>
        <p:nvSpPr>
          <p:cNvPr id="128" name="Rectangle 127"/>
          <p:cNvSpPr>
            <a:spLocks noChangeArrowheads="1"/>
          </p:cNvSpPr>
          <p:nvPr/>
        </p:nvSpPr>
        <p:spPr bwMode="auto">
          <a:xfrm>
            <a:off x="1712380" y="2790024"/>
            <a:ext cx="307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129" name="Rectangle 128"/>
          <p:cNvSpPr>
            <a:spLocks noChangeArrowheads="1"/>
          </p:cNvSpPr>
          <p:nvPr/>
        </p:nvSpPr>
        <p:spPr bwMode="auto">
          <a:xfrm>
            <a:off x="1987524" y="2790024"/>
            <a:ext cx="4571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64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130" name="Rectangle 129"/>
          <p:cNvSpPr>
            <a:spLocks noChangeArrowheads="1"/>
          </p:cNvSpPr>
          <p:nvPr/>
        </p:nvSpPr>
        <p:spPr bwMode="auto">
          <a:xfrm>
            <a:off x="2426786" y="2790024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131" name="Rectangle 130"/>
          <p:cNvSpPr>
            <a:spLocks noChangeArrowheads="1"/>
          </p:cNvSpPr>
          <p:nvPr/>
        </p:nvSpPr>
        <p:spPr bwMode="auto">
          <a:xfrm>
            <a:off x="2682993" y="2647950"/>
            <a:ext cx="8416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1024</a:t>
            </a:r>
            <a:endParaRPr lang="en-IN" altLang="en-US" sz="1600" b="1" dirty="0">
              <a:solidFill>
                <a:prstClr val="black"/>
              </a:solidFill>
            </a:endParaRPr>
          </a:p>
        </p:txBody>
      </p:sp>
      <p:cxnSp>
        <p:nvCxnSpPr>
          <p:cNvPr id="132" name="Straight Connector 131"/>
          <p:cNvCxnSpPr/>
          <p:nvPr/>
        </p:nvCxnSpPr>
        <p:spPr>
          <a:xfrm rot="16200000">
            <a:off x="3063224" y="2649587"/>
            <a:ext cx="0" cy="64008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>
            <a:spLocks noChangeArrowheads="1"/>
          </p:cNvSpPr>
          <p:nvPr/>
        </p:nvSpPr>
        <p:spPr bwMode="auto">
          <a:xfrm>
            <a:off x="2929937" y="2928542"/>
            <a:ext cx="3643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9</a:t>
            </a:r>
            <a:endParaRPr lang="en-IN" altLang="en-US" sz="1600" b="1" dirty="0">
              <a:solidFill>
                <a:prstClr val="black"/>
              </a:solidFill>
            </a:endParaRPr>
          </a:p>
        </p:txBody>
      </p:sp>
      <p:sp>
        <p:nvSpPr>
          <p:cNvPr id="150" name="Rectangle 149"/>
          <p:cNvSpPr>
            <a:spLocks noChangeArrowheads="1"/>
          </p:cNvSpPr>
          <p:nvPr/>
        </p:nvSpPr>
        <p:spPr bwMode="auto">
          <a:xfrm>
            <a:off x="1712380" y="3343983"/>
            <a:ext cx="307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182" name="Rectangle 181"/>
          <p:cNvSpPr>
            <a:spLocks noChangeArrowheads="1"/>
          </p:cNvSpPr>
          <p:nvPr/>
        </p:nvSpPr>
        <p:spPr bwMode="auto">
          <a:xfrm>
            <a:off x="1977492" y="3193642"/>
            <a:ext cx="69557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576</a:t>
            </a:r>
            <a:endParaRPr lang="en-IN" altLang="en-US" sz="1600" b="1" dirty="0">
              <a:solidFill>
                <a:prstClr val="black"/>
              </a:solidFill>
            </a:endParaRPr>
          </a:p>
        </p:txBody>
      </p:sp>
      <p:cxnSp>
        <p:nvCxnSpPr>
          <p:cNvPr id="183" name="Straight Connector 182"/>
          <p:cNvCxnSpPr/>
          <p:nvPr/>
        </p:nvCxnSpPr>
        <p:spPr>
          <a:xfrm rot="16200000">
            <a:off x="2695298" y="2883506"/>
            <a:ext cx="0" cy="12801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/>
          <p:cNvSpPr>
            <a:spLocks noChangeArrowheads="1"/>
          </p:cNvSpPr>
          <p:nvPr/>
        </p:nvSpPr>
        <p:spPr bwMode="auto">
          <a:xfrm>
            <a:off x="2520263" y="3482501"/>
            <a:ext cx="3643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9</a:t>
            </a:r>
            <a:endParaRPr lang="en-IN" altLang="en-US" sz="1600" b="1" dirty="0">
              <a:solidFill>
                <a:prstClr val="black"/>
              </a:solidFill>
            </a:endParaRPr>
          </a:p>
        </p:txBody>
      </p:sp>
      <p:sp>
        <p:nvSpPr>
          <p:cNvPr id="185" name="Rectangle 184"/>
          <p:cNvSpPr>
            <a:spLocks noChangeArrowheads="1"/>
          </p:cNvSpPr>
          <p:nvPr/>
        </p:nvSpPr>
        <p:spPr bwMode="auto">
          <a:xfrm>
            <a:off x="2500728" y="3193642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186" name="Rectangle 185"/>
          <p:cNvSpPr>
            <a:spLocks noChangeArrowheads="1"/>
          </p:cNvSpPr>
          <p:nvPr/>
        </p:nvSpPr>
        <p:spPr bwMode="auto">
          <a:xfrm>
            <a:off x="2703313" y="3193642"/>
            <a:ext cx="8780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1024</a:t>
            </a:r>
            <a:endParaRPr lang="en-IN" altLang="en-US" sz="1600" b="1" dirty="0">
              <a:solidFill>
                <a:prstClr val="black"/>
              </a:solidFill>
            </a:endParaRPr>
          </a:p>
        </p:txBody>
      </p:sp>
      <p:sp>
        <p:nvSpPr>
          <p:cNvPr id="187" name="Rectangle 186"/>
          <p:cNvSpPr>
            <a:spLocks noChangeArrowheads="1"/>
          </p:cNvSpPr>
          <p:nvPr/>
        </p:nvSpPr>
        <p:spPr bwMode="auto">
          <a:xfrm>
            <a:off x="1306284" y="3894491"/>
            <a:ext cx="5581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PA</a:t>
            </a:r>
            <a:r>
              <a:rPr lang="en-US" altLang="en-US" sz="1600" b="1" baseline="30000" dirty="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198" name="Rectangle 197"/>
          <p:cNvSpPr>
            <a:spLocks noChangeArrowheads="1"/>
          </p:cNvSpPr>
          <p:nvPr/>
        </p:nvSpPr>
        <p:spPr bwMode="auto">
          <a:xfrm>
            <a:off x="1712380" y="3894491"/>
            <a:ext cx="307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199" name="Rectangle 198"/>
          <p:cNvSpPr>
            <a:spLocks noChangeArrowheads="1"/>
          </p:cNvSpPr>
          <p:nvPr/>
        </p:nvSpPr>
        <p:spPr bwMode="auto">
          <a:xfrm>
            <a:off x="2051292" y="3760806"/>
            <a:ext cx="8416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1600</a:t>
            </a:r>
            <a:endParaRPr lang="en-IN" altLang="en-US" sz="1600" b="1" dirty="0">
              <a:solidFill>
                <a:prstClr val="black"/>
              </a:solidFill>
            </a:endParaRPr>
          </a:p>
        </p:txBody>
      </p:sp>
      <p:cxnSp>
        <p:nvCxnSpPr>
          <p:cNvPr id="202" name="Straight Connector 201"/>
          <p:cNvCxnSpPr/>
          <p:nvPr/>
        </p:nvCxnSpPr>
        <p:spPr>
          <a:xfrm rot="16200000">
            <a:off x="2413906" y="3762443"/>
            <a:ext cx="0" cy="64008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>
            <a:spLocks noChangeArrowheads="1"/>
          </p:cNvSpPr>
          <p:nvPr/>
        </p:nvSpPr>
        <p:spPr bwMode="auto">
          <a:xfrm>
            <a:off x="2280619" y="4021148"/>
            <a:ext cx="3643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9</a:t>
            </a:r>
            <a:endParaRPr lang="en-IN" altLang="en-US" sz="1600" b="1" dirty="0">
              <a:solidFill>
                <a:prstClr val="black"/>
              </a:solidFill>
            </a:endParaRPr>
          </a:p>
        </p:txBody>
      </p:sp>
      <p:sp>
        <p:nvSpPr>
          <p:cNvPr id="205" name="Rectangle 204"/>
          <p:cNvSpPr>
            <a:spLocks noChangeArrowheads="1"/>
          </p:cNvSpPr>
          <p:nvPr/>
        </p:nvSpPr>
        <p:spPr bwMode="auto">
          <a:xfrm>
            <a:off x="1327067" y="4435785"/>
            <a:ext cx="4683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PA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206" name="Rectangle 205"/>
          <p:cNvSpPr>
            <a:spLocks noChangeArrowheads="1"/>
          </p:cNvSpPr>
          <p:nvPr/>
        </p:nvSpPr>
        <p:spPr bwMode="auto">
          <a:xfrm>
            <a:off x="1712380" y="4435785"/>
            <a:ext cx="307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207" name="Rectangle 206"/>
          <p:cNvSpPr>
            <a:spLocks noChangeArrowheads="1"/>
          </p:cNvSpPr>
          <p:nvPr/>
        </p:nvSpPr>
        <p:spPr bwMode="auto">
          <a:xfrm>
            <a:off x="1995714" y="4294599"/>
            <a:ext cx="51685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40</a:t>
            </a:r>
            <a:endParaRPr lang="en-IN" altLang="en-US" sz="1600" b="1" dirty="0">
              <a:solidFill>
                <a:prstClr val="black"/>
              </a:solidFill>
            </a:endParaRPr>
          </a:p>
        </p:txBody>
      </p:sp>
      <p:cxnSp>
        <p:nvCxnSpPr>
          <p:cNvPr id="208" name="Straight Connector 207"/>
          <p:cNvCxnSpPr/>
          <p:nvPr/>
        </p:nvCxnSpPr>
        <p:spPr>
          <a:xfrm rot="16200000">
            <a:off x="2228823" y="4413518"/>
            <a:ext cx="0" cy="3657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tangle 208"/>
          <p:cNvSpPr>
            <a:spLocks noChangeArrowheads="1"/>
          </p:cNvSpPr>
          <p:nvPr/>
        </p:nvSpPr>
        <p:spPr bwMode="auto">
          <a:xfrm>
            <a:off x="2067563" y="4565252"/>
            <a:ext cx="3643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IN" altLang="en-US" sz="1600" b="1" dirty="0">
              <a:solidFill>
                <a:prstClr val="black"/>
              </a:solidFill>
            </a:endParaRPr>
          </a:p>
        </p:txBody>
      </p:sp>
      <p:sp>
        <p:nvSpPr>
          <p:cNvPr id="210" name="Rectangle 209"/>
          <p:cNvSpPr>
            <a:spLocks noChangeArrowheads="1"/>
          </p:cNvSpPr>
          <p:nvPr/>
        </p:nvSpPr>
        <p:spPr bwMode="auto">
          <a:xfrm>
            <a:off x="2411703" y="4425670"/>
            <a:ext cx="50847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cm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211913" y="2107486"/>
            <a:ext cx="2281217" cy="352054"/>
            <a:chOff x="4038600" y="1799912"/>
            <a:chExt cx="2281217" cy="352054"/>
          </a:xfrm>
        </p:grpSpPr>
        <p:sp>
          <p:nvSpPr>
            <p:cNvPr id="165" name="Rounded Rectangular Callout 164"/>
            <p:cNvSpPr/>
            <p:nvPr/>
          </p:nvSpPr>
          <p:spPr>
            <a:xfrm>
              <a:off x="4078835" y="1799912"/>
              <a:ext cx="2186952" cy="352054"/>
            </a:xfrm>
            <a:prstGeom prst="wedgeRoundRectCallout">
              <a:avLst>
                <a:gd name="adj1" fmla="val -13121"/>
                <a:gd name="adj2" fmla="val -47110"/>
                <a:gd name="adj3" fmla="val 16667"/>
              </a:avLst>
            </a:prstGeom>
            <a:solidFill>
              <a:srgbClr val="FFC000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4038600" y="1800442"/>
              <a:ext cx="2281217" cy="348343"/>
              <a:chOff x="4512809" y="1842407"/>
              <a:chExt cx="2281217" cy="348343"/>
            </a:xfrm>
          </p:grpSpPr>
          <p:sp>
            <p:nvSpPr>
              <p:cNvPr id="158" name="Rectangle 157"/>
              <p:cNvSpPr>
                <a:spLocks noChangeArrowheads="1"/>
              </p:cNvSpPr>
              <p:nvPr/>
            </p:nvSpPr>
            <p:spPr bwMode="auto">
              <a:xfrm>
                <a:off x="4512809" y="1852196"/>
                <a:ext cx="558166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b="1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PA</a:t>
                </a:r>
                <a:r>
                  <a:rPr lang="en-US" altLang="en-US" sz="1600" b="1" baseline="30000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2</a:t>
                </a:r>
                <a:endParaRPr lang="en-IN" altLang="en-US" sz="1600" b="1" baseline="30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9" name="Rectangle 158"/>
              <p:cNvSpPr>
                <a:spLocks noChangeArrowheads="1"/>
              </p:cNvSpPr>
              <p:nvPr/>
            </p:nvSpPr>
            <p:spPr bwMode="auto">
              <a:xfrm>
                <a:off x="4996709" y="1852196"/>
                <a:ext cx="307975" cy="338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b="1" dirty="0">
                    <a:solidFill>
                      <a:srgbClr val="000000"/>
                    </a:solidFill>
                    <a:latin typeface="Bookman Old Style" pitchFamily="18" charset="0"/>
                  </a:rPr>
                  <a:t>=</a:t>
                </a:r>
                <a:endParaRPr lang="en-IN" altLang="en-US" sz="1600" b="1" baseline="30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0" name="Rectangle 159"/>
              <p:cNvSpPr>
                <a:spLocks noChangeArrowheads="1"/>
              </p:cNvSpPr>
              <p:nvPr/>
            </p:nvSpPr>
            <p:spPr bwMode="auto">
              <a:xfrm>
                <a:off x="5231922" y="1852196"/>
                <a:ext cx="457176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b="1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64</a:t>
                </a:r>
                <a:endParaRPr lang="en-IN" altLang="en-US" sz="1600" b="1" baseline="30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1" name="Rectangle 160"/>
              <p:cNvSpPr>
                <a:spLocks noChangeArrowheads="1"/>
              </p:cNvSpPr>
              <p:nvPr/>
            </p:nvSpPr>
            <p:spPr bwMode="auto">
              <a:xfrm>
                <a:off x="5587086" y="1852196"/>
                <a:ext cx="30809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b="1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+</a:t>
                </a:r>
                <a:endParaRPr lang="en-IN" altLang="en-US" sz="1600" b="1" baseline="30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Rectangle 161"/>
              <p:cNvSpPr>
                <a:spLocks noChangeArrowheads="1"/>
              </p:cNvSpPr>
              <p:nvPr/>
            </p:nvSpPr>
            <p:spPr bwMode="auto">
              <a:xfrm>
                <a:off x="5809742" y="1852196"/>
                <a:ext cx="40427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b="1" i="1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x</a:t>
                </a:r>
                <a:r>
                  <a:rPr lang="en-US" altLang="en-US" sz="1600" b="1" baseline="30000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2</a:t>
                </a:r>
                <a:endParaRPr lang="en-IN" altLang="en-US" sz="1600" b="1" baseline="30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6" name="Rectangle 235"/>
              <p:cNvSpPr>
                <a:spLocks noChangeArrowheads="1"/>
              </p:cNvSpPr>
              <p:nvPr/>
            </p:nvSpPr>
            <p:spPr bwMode="auto">
              <a:xfrm>
                <a:off x="6115635" y="1842407"/>
                <a:ext cx="67839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b="1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..(iii)</a:t>
                </a:r>
                <a:endParaRPr lang="en-IN" altLang="en-US" sz="1600" b="1" baseline="300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13" name="Rectangle 212"/>
          <p:cNvSpPr>
            <a:spLocks noChangeArrowheads="1"/>
          </p:cNvSpPr>
          <p:nvPr/>
        </p:nvSpPr>
        <p:spPr bwMode="auto">
          <a:xfrm>
            <a:off x="6554712" y="1129825"/>
            <a:ext cx="3032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IN" alt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?</a:t>
            </a:r>
            <a:endParaRPr lang="en-IN" altLang="en-US" sz="14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550714" y="793495"/>
            <a:ext cx="2940602" cy="1945609"/>
            <a:chOff x="5550714" y="559020"/>
            <a:chExt cx="2940602" cy="1945609"/>
          </a:xfrm>
        </p:grpSpPr>
        <p:grpSp>
          <p:nvGrpSpPr>
            <p:cNvPr id="172" name="Group 171"/>
            <p:cNvGrpSpPr/>
            <p:nvPr/>
          </p:nvGrpSpPr>
          <p:grpSpPr>
            <a:xfrm>
              <a:off x="5550714" y="559020"/>
              <a:ext cx="2940602" cy="1945609"/>
              <a:chOff x="5550714" y="559020"/>
              <a:chExt cx="2940602" cy="1945609"/>
            </a:xfrm>
          </p:grpSpPr>
          <p:grpSp>
            <p:nvGrpSpPr>
              <p:cNvPr id="179" name="Group 178"/>
              <p:cNvGrpSpPr/>
              <p:nvPr/>
            </p:nvGrpSpPr>
            <p:grpSpPr>
              <a:xfrm>
                <a:off x="5550714" y="559020"/>
                <a:ext cx="2940602" cy="1945609"/>
                <a:chOff x="4529970" y="1087571"/>
                <a:chExt cx="2940602" cy="1945609"/>
              </a:xfrm>
            </p:grpSpPr>
            <p:grpSp>
              <p:nvGrpSpPr>
                <p:cNvPr id="188" name="Group 187"/>
                <p:cNvGrpSpPr/>
                <p:nvPr/>
              </p:nvGrpSpPr>
              <p:grpSpPr>
                <a:xfrm flipH="1">
                  <a:off x="4529970" y="1087571"/>
                  <a:ext cx="2940602" cy="1945609"/>
                  <a:chOff x="5635828" y="1994787"/>
                  <a:chExt cx="2940602" cy="1945609"/>
                </a:xfrm>
              </p:grpSpPr>
              <p:sp>
                <p:nvSpPr>
                  <p:cNvPr id="201" name="Oval 200"/>
                  <p:cNvSpPr/>
                  <p:nvPr/>
                </p:nvSpPr>
                <p:spPr bwMode="auto">
                  <a:xfrm>
                    <a:off x="5636228" y="2274652"/>
                    <a:ext cx="1371600" cy="137160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211" name="Straight Connector 210"/>
                  <p:cNvCxnSpPr/>
                  <p:nvPr/>
                </p:nvCxnSpPr>
                <p:spPr>
                  <a:xfrm>
                    <a:off x="5778366" y="1994787"/>
                    <a:ext cx="2798064" cy="1179576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  <a:headEnd type="arrow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Straight Connector 211"/>
                  <p:cNvCxnSpPr/>
                  <p:nvPr/>
                </p:nvCxnSpPr>
                <p:spPr>
                  <a:xfrm flipV="1">
                    <a:off x="5635828" y="2897980"/>
                    <a:ext cx="2926080" cy="1042416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  <a:headEnd type="arrow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6495288" y="1424178"/>
                  <a:ext cx="0" cy="1254132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/>
                <p:nvPr/>
              </p:nvCxnSpPr>
              <p:spPr>
                <a:xfrm rot="16200000">
                  <a:off x="5887814" y="1103861"/>
                  <a:ext cx="0" cy="201168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/>
              </p:nvCxnSpPr>
              <p:spPr>
                <a:xfrm flipV="1">
                  <a:off x="6503536" y="2104090"/>
                  <a:ext cx="390118" cy="565076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2" name="Arc 191"/>
                <p:cNvSpPr/>
                <p:nvPr/>
              </p:nvSpPr>
              <p:spPr>
                <a:xfrm rot="18570101">
                  <a:off x="6341112" y="2489218"/>
                  <a:ext cx="383572" cy="381000"/>
                </a:xfrm>
                <a:prstGeom prst="arc">
                  <a:avLst>
                    <a:gd name="adj1" fmla="val 18481719"/>
                    <a:gd name="adj2" fmla="val 20752851"/>
                  </a:avLst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3" name="Rectangle 192"/>
                <p:cNvSpPr>
                  <a:spLocks noChangeArrowheads="1"/>
                </p:cNvSpPr>
                <p:nvPr/>
              </p:nvSpPr>
              <p:spPr bwMode="auto">
                <a:xfrm>
                  <a:off x="6311689" y="2669726"/>
                  <a:ext cx="343501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r>
                    <a:rPr lang="en-US" altLang="en-US" sz="1600" b="1" dirty="0" smtClean="0">
                      <a:solidFill>
                        <a:srgbClr val="000000"/>
                      </a:solidFill>
                      <a:latin typeface="Bookman Old Style" pitchFamily="18" charset="0"/>
                    </a:rPr>
                    <a:t>B</a:t>
                  </a:r>
                  <a:endParaRPr lang="en-IN" altLang="en-US" sz="1600" b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4" name="Rectangle 193"/>
                <p:cNvSpPr>
                  <a:spLocks noChangeArrowheads="1"/>
                </p:cNvSpPr>
                <p:nvPr/>
              </p:nvSpPr>
              <p:spPr bwMode="auto">
                <a:xfrm>
                  <a:off x="4744176" y="1807449"/>
                  <a:ext cx="343501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r>
                    <a:rPr lang="en-US" altLang="en-US" sz="1600" b="1" dirty="0" smtClean="0">
                      <a:solidFill>
                        <a:srgbClr val="000000"/>
                      </a:solidFill>
                      <a:latin typeface="Bookman Old Style" pitchFamily="18" charset="0"/>
                    </a:rPr>
                    <a:t>P</a:t>
                  </a:r>
                  <a:endParaRPr lang="en-IN" altLang="en-US" sz="1600" b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5" name="Rectangle 194"/>
                <p:cNvSpPr>
                  <a:spLocks noChangeArrowheads="1"/>
                </p:cNvSpPr>
                <p:nvPr/>
              </p:nvSpPr>
              <p:spPr bwMode="auto">
                <a:xfrm>
                  <a:off x="6285899" y="1151686"/>
                  <a:ext cx="343501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r>
                    <a:rPr lang="en-US" altLang="en-US" sz="1600" b="1" dirty="0" smtClean="0">
                      <a:solidFill>
                        <a:srgbClr val="000000"/>
                      </a:solidFill>
                      <a:latin typeface="Bookman Old Style" pitchFamily="18" charset="0"/>
                    </a:rPr>
                    <a:t>A</a:t>
                  </a:r>
                  <a:endParaRPr lang="en-IN" altLang="en-US" sz="1600" b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6" name="Rectangle 195"/>
                <p:cNvSpPr>
                  <a:spLocks noChangeArrowheads="1"/>
                </p:cNvSpPr>
                <p:nvPr/>
              </p:nvSpPr>
              <p:spPr bwMode="auto">
                <a:xfrm>
                  <a:off x="6184157" y="2038350"/>
                  <a:ext cx="343501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r>
                    <a:rPr lang="en-US" altLang="en-US" sz="1600" b="1" dirty="0" smtClean="0">
                      <a:solidFill>
                        <a:srgbClr val="000000"/>
                      </a:solidFill>
                      <a:latin typeface="Bookman Old Style" pitchFamily="18" charset="0"/>
                    </a:rPr>
                    <a:t>L</a:t>
                  </a:r>
                  <a:endParaRPr lang="en-IN" altLang="en-US" sz="1600" b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7" name="Rectangle 196"/>
                <p:cNvSpPr>
                  <a:spLocks noChangeArrowheads="1"/>
                </p:cNvSpPr>
                <p:nvPr/>
              </p:nvSpPr>
              <p:spPr bwMode="auto">
                <a:xfrm>
                  <a:off x="6895499" y="1940424"/>
                  <a:ext cx="343501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r>
                    <a:rPr lang="en-US" altLang="en-US" sz="1600" b="1" dirty="0" smtClean="0">
                      <a:solidFill>
                        <a:srgbClr val="000000"/>
                      </a:solidFill>
                      <a:latin typeface="Bookman Old Style" pitchFamily="18" charset="0"/>
                    </a:rPr>
                    <a:t>O</a:t>
                  </a:r>
                  <a:endParaRPr lang="en-IN" altLang="en-US" sz="1600" b="1" dirty="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200" name="Straight Connector 199"/>
                <p:cNvCxnSpPr/>
                <p:nvPr/>
              </p:nvCxnSpPr>
              <p:spPr>
                <a:xfrm flipH="1" flipV="1">
                  <a:off x="6484530" y="1424178"/>
                  <a:ext cx="400211" cy="685523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4" name="Freeform 173"/>
              <p:cNvSpPr/>
              <p:nvPr/>
            </p:nvSpPr>
            <p:spPr>
              <a:xfrm>
                <a:off x="7520140" y="1520110"/>
                <a:ext cx="62739" cy="64361"/>
              </a:xfrm>
              <a:custGeom>
                <a:avLst/>
                <a:gdLst>
                  <a:gd name="connsiteX0" fmla="*/ 0 w 262071"/>
                  <a:gd name="connsiteY0" fmla="*/ 0 h 222191"/>
                  <a:gd name="connsiteX1" fmla="*/ 262071 w 262071"/>
                  <a:gd name="connsiteY1" fmla="*/ 0 h 222191"/>
                  <a:gd name="connsiteX2" fmla="*/ 262071 w 262071"/>
                  <a:gd name="connsiteY2" fmla="*/ 0 h 222191"/>
                  <a:gd name="connsiteX3" fmla="*/ 259222 w 262071"/>
                  <a:gd name="connsiteY3" fmla="*/ 222191 h 222191"/>
                  <a:gd name="connsiteX4" fmla="*/ 259222 w 262071"/>
                  <a:gd name="connsiteY4" fmla="*/ 222191 h 222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2071" h="222191">
                    <a:moveTo>
                      <a:pt x="0" y="0"/>
                    </a:moveTo>
                    <a:lnTo>
                      <a:pt x="262071" y="0"/>
                    </a:lnTo>
                    <a:lnTo>
                      <a:pt x="262071" y="0"/>
                    </a:lnTo>
                    <a:cubicBezTo>
                      <a:pt x="261109" y="74064"/>
                      <a:pt x="259222" y="148121"/>
                      <a:pt x="259222" y="222191"/>
                    </a:cubicBezTo>
                    <a:lnTo>
                      <a:pt x="259222" y="222191"/>
                    </a:lnTo>
                  </a:path>
                </a:pathLst>
              </a:cu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15" name="Freeform 214"/>
            <p:cNvSpPr/>
            <p:nvPr/>
          </p:nvSpPr>
          <p:spPr>
            <a:xfrm rot="16200000">
              <a:off x="7451523" y="1522664"/>
              <a:ext cx="64008" cy="64008"/>
            </a:xfrm>
            <a:custGeom>
              <a:avLst/>
              <a:gdLst>
                <a:gd name="connsiteX0" fmla="*/ 0 w 262071"/>
                <a:gd name="connsiteY0" fmla="*/ 0 h 222191"/>
                <a:gd name="connsiteX1" fmla="*/ 262071 w 262071"/>
                <a:gd name="connsiteY1" fmla="*/ 0 h 222191"/>
                <a:gd name="connsiteX2" fmla="*/ 262071 w 262071"/>
                <a:gd name="connsiteY2" fmla="*/ 0 h 222191"/>
                <a:gd name="connsiteX3" fmla="*/ 259222 w 262071"/>
                <a:gd name="connsiteY3" fmla="*/ 222191 h 222191"/>
                <a:gd name="connsiteX4" fmla="*/ 259222 w 262071"/>
                <a:gd name="connsiteY4" fmla="*/ 222191 h 222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071" h="222191">
                  <a:moveTo>
                    <a:pt x="0" y="0"/>
                  </a:moveTo>
                  <a:lnTo>
                    <a:pt x="262071" y="0"/>
                  </a:lnTo>
                  <a:lnTo>
                    <a:pt x="262071" y="0"/>
                  </a:lnTo>
                  <a:cubicBezTo>
                    <a:pt x="261109" y="74064"/>
                    <a:pt x="259222" y="148121"/>
                    <a:pt x="259222" y="222191"/>
                  </a:cubicBezTo>
                  <a:lnTo>
                    <a:pt x="259222" y="222191"/>
                  </a:lnTo>
                </a:path>
              </a:pathLst>
            </a:cu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44" name="Group 243"/>
          <p:cNvGrpSpPr/>
          <p:nvPr/>
        </p:nvGrpSpPr>
        <p:grpSpPr>
          <a:xfrm>
            <a:off x="3990197" y="2647950"/>
            <a:ext cx="2343278" cy="518379"/>
            <a:chOff x="7361789" y="3286307"/>
            <a:chExt cx="2343278" cy="518379"/>
          </a:xfrm>
        </p:grpSpPr>
        <p:sp>
          <p:nvSpPr>
            <p:cNvPr id="245" name="Rounded Rectangle 244"/>
            <p:cNvSpPr/>
            <p:nvPr/>
          </p:nvSpPr>
          <p:spPr>
            <a:xfrm>
              <a:off x="7428083" y="3286307"/>
              <a:ext cx="2245870" cy="518379"/>
            </a:xfrm>
            <a:prstGeom prst="roundRect">
              <a:avLst/>
            </a:prstGeom>
            <a:solidFill>
              <a:srgbClr val="80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en-US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7361789" y="3362652"/>
              <a:ext cx="23432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Taking square root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52" name="Rectangle 151"/>
          <p:cNvSpPr>
            <a:spLocks noChangeArrowheads="1"/>
          </p:cNvSpPr>
          <p:nvPr/>
        </p:nvSpPr>
        <p:spPr bwMode="auto">
          <a:xfrm>
            <a:off x="513375" y="2229907"/>
            <a:ext cx="3619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 dirty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156" name="Rectangle 155"/>
          <p:cNvSpPr>
            <a:spLocks noChangeArrowheads="1"/>
          </p:cNvSpPr>
          <p:nvPr/>
        </p:nvSpPr>
        <p:spPr bwMode="auto">
          <a:xfrm>
            <a:off x="1255806" y="1852196"/>
            <a:ext cx="5581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PA</a:t>
            </a:r>
            <a:r>
              <a:rPr lang="en-US" altLang="en-US" sz="1600" b="1" baseline="30000" dirty="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157" name="Rectangle 156"/>
          <p:cNvSpPr>
            <a:spLocks noChangeArrowheads="1"/>
          </p:cNvSpPr>
          <p:nvPr/>
        </p:nvSpPr>
        <p:spPr bwMode="auto">
          <a:xfrm>
            <a:off x="1712380" y="1852196"/>
            <a:ext cx="307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166" name="Rectangle 165"/>
          <p:cNvSpPr>
            <a:spLocks noChangeArrowheads="1"/>
          </p:cNvSpPr>
          <p:nvPr/>
        </p:nvSpPr>
        <p:spPr bwMode="auto">
          <a:xfrm>
            <a:off x="1982026" y="1852196"/>
            <a:ext cx="4571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64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167" name="Rectangle 166"/>
          <p:cNvSpPr>
            <a:spLocks noChangeArrowheads="1"/>
          </p:cNvSpPr>
          <p:nvPr/>
        </p:nvSpPr>
        <p:spPr bwMode="auto">
          <a:xfrm>
            <a:off x="2409484" y="1852196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168" name="Rectangle 167"/>
          <p:cNvSpPr>
            <a:spLocks noChangeArrowheads="1"/>
          </p:cNvSpPr>
          <p:nvPr/>
        </p:nvSpPr>
        <p:spPr bwMode="auto">
          <a:xfrm>
            <a:off x="2656166" y="1852196"/>
            <a:ext cx="4010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i="1" dirty="0">
                <a:solidFill>
                  <a:srgbClr val="000000"/>
                </a:solidFill>
                <a:latin typeface="Bookman Old Style" pitchFamily="18" charset="0"/>
              </a:rPr>
              <a:t>x</a:t>
            </a:r>
            <a:r>
              <a:rPr lang="en-US" altLang="en-US" sz="1600" b="1" baseline="30000" dirty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90" name="Freeform 89"/>
          <p:cNvSpPr/>
          <p:nvPr/>
        </p:nvSpPr>
        <p:spPr>
          <a:xfrm rot="8945186">
            <a:off x="7456591" y="1133009"/>
            <a:ext cx="83505" cy="85665"/>
          </a:xfrm>
          <a:custGeom>
            <a:avLst/>
            <a:gdLst>
              <a:gd name="connsiteX0" fmla="*/ 0 w 262071"/>
              <a:gd name="connsiteY0" fmla="*/ 0 h 222191"/>
              <a:gd name="connsiteX1" fmla="*/ 262071 w 262071"/>
              <a:gd name="connsiteY1" fmla="*/ 0 h 222191"/>
              <a:gd name="connsiteX2" fmla="*/ 262071 w 262071"/>
              <a:gd name="connsiteY2" fmla="*/ 0 h 222191"/>
              <a:gd name="connsiteX3" fmla="*/ 259222 w 262071"/>
              <a:gd name="connsiteY3" fmla="*/ 222191 h 222191"/>
              <a:gd name="connsiteX4" fmla="*/ 259222 w 262071"/>
              <a:gd name="connsiteY4" fmla="*/ 222191 h 222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071" h="222191">
                <a:moveTo>
                  <a:pt x="0" y="0"/>
                </a:moveTo>
                <a:lnTo>
                  <a:pt x="262071" y="0"/>
                </a:lnTo>
                <a:lnTo>
                  <a:pt x="262071" y="0"/>
                </a:lnTo>
                <a:cubicBezTo>
                  <a:pt x="261109" y="74064"/>
                  <a:pt x="259222" y="148121"/>
                  <a:pt x="259222" y="222191"/>
                </a:cubicBezTo>
                <a:lnTo>
                  <a:pt x="259222" y="222191"/>
                </a:lnTo>
              </a:path>
            </a:pathLst>
          </a:cu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513375" y="3894490"/>
            <a:ext cx="3619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 dirty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513375" y="4436202"/>
            <a:ext cx="3619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 dirty="0">
              <a:solidFill>
                <a:srgbClr val="000000"/>
              </a:solidFill>
              <a:latin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8797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5" presetClass="emph" presetSubtype="0" repeatCount="3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 animBg="1"/>
      <p:bldP spid="170" grpId="1" animBg="1"/>
      <p:bldP spid="169" grpId="0" animBg="1"/>
      <p:bldP spid="169" grpId="1" animBg="1"/>
      <p:bldP spid="243" grpId="0" animBg="1"/>
      <p:bldP spid="118" grpId="0"/>
      <p:bldP spid="119" grpId="0"/>
      <p:bldP spid="120" grpId="0"/>
      <p:bldP spid="121" grpId="0"/>
      <p:bldP spid="123" grpId="0"/>
      <p:bldP spid="128" grpId="0"/>
      <p:bldP spid="129" grpId="0"/>
      <p:bldP spid="130" grpId="0"/>
      <p:bldP spid="131" grpId="0"/>
      <p:bldP spid="133" grpId="0"/>
      <p:bldP spid="150" grpId="0"/>
      <p:bldP spid="182" grpId="0"/>
      <p:bldP spid="184" grpId="0"/>
      <p:bldP spid="185" grpId="0"/>
      <p:bldP spid="186" grpId="0"/>
      <p:bldP spid="187" grpId="0"/>
      <p:bldP spid="198" grpId="0"/>
      <p:bldP spid="199" grpId="0"/>
      <p:bldP spid="203" grpId="0"/>
      <p:bldP spid="205" grpId="0"/>
      <p:bldP spid="206" grpId="0"/>
      <p:bldP spid="207" grpId="0"/>
      <p:bldP spid="209" grpId="0"/>
      <p:bldP spid="210" grpId="0"/>
      <p:bldP spid="213" grpId="0"/>
      <p:bldP spid="152" grpId="0"/>
      <p:bldP spid="156" grpId="0"/>
      <p:bldP spid="157" grpId="0"/>
      <p:bldP spid="166" grpId="0"/>
      <p:bldP spid="167" grpId="0"/>
      <p:bldP spid="168" grpId="0"/>
      <p:bldP spid="86" grpId="0"/>
      <p:bldP spid="8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Thank You</a:t>
            </a:r>
            <a:endParaRPr 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137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895350"/>
            <a:ext cx="5638800" cy="31547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prstClr val="white"/>
                </a:solidFill>
                <a:latin typeface="Bookman Old Style" pitchFamily="18" charset="0"/>
              </a:rPr>
              <a:t>MODULE</a:t>
            </a:r>
            <a:r>
              <a:rPr lang="en-US" sz="4400" b="1" dirty="0" smtClean="0">
                <a:solidFill>
                  <a:prstClr val="white"/>
                </a:solidFill>
                <a:latin typeface="Bookman Old Style" pitchFamily="18" charset="0"/>
              </a:rPr>
              <a:t> - </a:t>
            </a:r>
            <a:r>
              <a:rPr lang="en-US" sz="19900" b="1" dirty="0" smtClean="0">
                <a:solidFill>
                  <a:prstClr val="white"/>
                </a:solidFill>
                <a:latin typeface="Bookman Old Style" pitchFamily="18" charset="0"/>
              </a:rPr>
              <a:t>16</a:t>
            </a:r>
            <a:endParaRPr lang="en-US" sz="4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31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3" y="2514600"/>
            <a:ext cx="223075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CIRCLE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6" name="Title 7"/>
          <p:cNvSpPr txBox="1">
            <a:spLocks/>
          </p:cNvSpPr>
          <p:nvPr/>
        </p:nvSpPr>
        <p:spPr bwMode="auto">
          <a:xfrm>
            <a:off x="304800" y="2952750"/>
            <a:ext cx="7467600" cy="1565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Sum based on Theorem –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The </a:t>
            </a: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lengths </a:t>
            </a:r>
            <a:endParaRPr lang="en-US" altLang="en-US" sz="2000" dirty="0" smtClean="0">
              <a:solidFill>
                <a:srgbClr val="FF6600"/>
              </a:solidFill>
              <a:latin typeface="Bookman Old Style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  of </a:t>
            </a: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two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tangents </a:t>
            </a: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drawn from </a:t>
            </a:r>
            <a:endParaRPr lang="en-US" altLang="en-US" sz="2000" dirty="0" smtClean="0">
              <a:solidFill>
                <a:srgbClr val="FF6600"/>
              </a:solidFill>
              <a:latin typeface="Bookman Old Style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  an </a:t>
            </a: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external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point to </a:t>
            </a: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a circle are equal.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38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Box 216"/>
          <p:cNvSpPr txBox="1"/>
          <p:nvPr/>
        </p:nvSpPr>
        <p:spPr>
          <a:xfrm>
            <a:off x="5425960" y="3190875"/>
            <a:ext cx="1849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Bookman Old Style"/>
              </a:rPr>
              <a:t>[From (ii) and (iii)]</a:t>
            </a:r>
            <a:endParaRPr lang="en-US" sz="1400" b="1" dirty="0">
              <a:solidFill>
                <a:srgbClr val="FF0000"/>
              </a:solidFill>
              <a:latin typeface="Bookman Old Style"/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2385062" y="4349339"/>
            <a:ext cx="3290625" cy="51463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199" name="Rounded Rectangle 198"/>
          <p:cNvSpPr/>
          <p:nvPr/>
        </p:nvSpPr>
        <p:spPr>
          <a:xfrm>
            <a:off x="1021954" y="1576071"/>
            <a:ext cx="1120392" cy="24544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98" name="Rounded Rectangle 197"/>
          <p:cNvSpPr/>
          <p:nvPr/>
        </p:nvSpPr>
        <p:spPr>
          <a:xfrm>
            <a:off x="3735683" y="3498950"/>
            <a:ext cx="394199" cy="24544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97" name="Rounded Rectangle 196"/>
          <p:cNvSpPr/>
          <p:nvPr/>
        </p:nvSpPr>
        <p:spPr>
          <a:xfrm>
            <a:off x="4464250" y="3216591"/>
            <a:ext cx="990120" cy="24544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96" name="Rounded Rectangle 195"/>
          <p:cNvSpPr/>
          <p:nvPr/>
        </p:nvSpPr>
        <p:spPr>
          <a:xfrm>
            <a:off x="3066765" y="3218115"/>
            <a:ext cx="1093707" cy="24544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95" name="Rounded Rectangle 194"/>
          <p:cNvSpPr/>
          <p:nvPr/>
        </p:nvSpPr>
        <p:spPr>
          <a:xfrm>
            <a:off x="1029097" y="2144994"/>
            <a:ext cx="1120392" cy="252883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94" name="Rounded Rectangle 193"/>
          <p:cNvSpPr/>
          <p:nvPr/>
        </p:nvSpPr>
        <p:spPr>
          <a:xfrm>
            <a:off x="4432472" y="2928558"/>
            <a:ext cx="400750" cy="24544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93" name="Rounded Rectangle 192"/>
          <p:cNvSpPr/>
          <p:nvPr/>
        </p:nvSpPr>
        <p:spPr>
          <a:xfrm>
            <a:off x="1016015" y="1857840"/>
            <a:ext cx="1120392" cy="252883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3759723" y="2934908"/>
            <a:ext cx="400750" cy="24544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67" name="Rounded Rectangle 166"/>
          <p:cNvSpPr/>
          <p:nvPr/>
        </p:nvSpPr>
        <p:spPr>
          <a:xfrm>
            <a:off x="3789153" y="2636203"/>
            <a:ext cx="400750" cy="24544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840259" y="976305"/>
            <a:ext cx="4252627" cy="412868"/>
          </a:xfrm>
          <a:prstGeom prst="roundRect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822133" y="688234"/>
            <a:ext cx="4469554" cy="221742"/>
          </a:xfrm>
          <a:prstGeom prst="roundRect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5900640" y="318163"/>
            <a:ext cx="1349935" cy="226303"/>
          </a:xfrm>
          <a:prstGeom prst="roundRect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" name="Isosceles Triangle 43"/>
          <p:cNvSpPr/>
          <p:nvPr/>
        </p:nvSpPr>
        <p:spPr bwMode="auto">
          <a:xfrm>
            <a:off x="7090158" y="759657"/>
            <a:ext cx="650754" cy="404767"/>
          </a:xfrm>
          <a:custGeom>
            <a:avLst/>
            <a:gdLst>
              <a:gd name="connsiteX0" fmla="*/ 0 w 647196"/>
              <a:gd name="connsiteY0" fmla="*/ 372745 h 372745"/>
              <a:gd name="connsiteX1" fmla="*/ 299975 w 647196"/>
              <a:gd name="connsiteY1" fmla="*/ 0 h 372745"/>
              <a:gd name="connsiteX2" fmla="*/ 647196 w 647196"/>
              <a:gd name="connsiteY2" fmla="*/ 372745 h 372745"/>
              <a:gd name="connsiteX3" fmla="*/ 0 w 647196"/>
              <a:gd name="connsiteY3" fmla="*/ 372745 h 372745"/>
              <a:gd name="connsiteX0" fmla="*/ 0 w 647196"/>
              <a:gd name="connsiteY0" fmla="*/ 408325 h 408325"/>
              <a:gd name="connsiteX1" fmla="*/ 307091 w 647196"/>
              <a:gd name="connsiteY1" fmla="*/ 0 h 408325"/>
              <a:gd name="connsiteX2" fmla="*/ 647196 w 647196"/>
              <a:gd name="connsiteY2" fmla="*/ 408325 h 408325"/>
              <a:gd name="connsiteX3" fmla="*/ 0 w 647196"/>
              <a:gd name="connsiteY3" fmla="*/ 408325 h 408325"/>
              <a:gd name="connsiteX0" fmla="*/ 0 w 647196"/>
              <a:gd name="connsiteY0" fmla="*/ 401209 h 401209"/>
              <a:gd name="connsiteX1" fmla="*/ 310649 w 647196"/>
              <a:gd name="connsiteY1" fmla="*/ 0 h 401209"/>
              <a:gd name="connsiteX2" fmla="*/ 647196 w 647196"/>
              <a:gd name="connsiteY2" fmla="*/ 401209 h 401209"/>
              <a:gd name="connsiteX3" fmla="*/ 0 w 647196"/>
              <a:gd name="connsiteY3" fmla="*/ 401209 h 401209"/>
              <a:gd name="connsiteX0" fmla="*/ 0 w 647196"/>
              <a:gd name="connsiteY0" fmla="*/ 415441 h 415441"/>
              <a:gd name="connsiteX1" fmla="*/ 310649 w 647196"/>
              <a:gd name="connsiteY1" fmla="*/ 0 h 415441"/>
              <a:gd name="connsiteX2" fmla="*/ 647196 w 647196"/>
              <a:gd name="connsiteY2" fmla="*/ 415441 h 415441"/>
              <a:gd name="connsiteX3" fmla="*/ 0 w 647196"/>
              <a:gd name="connsiteY3" fmla="*/ 415441 h 415441"/>
              <a:gd name="connsiteX0" fmla="*/ 0 w 647196"/>
              <a:gd name="connsiteY0" fmla="*/ 404767 h 404767"/>
              <a:gd name="connsiteX1" fmla="*/ 303533 w 647196"/>
              <a:gd name="connsiteY1" fmla="*/ 0 h 404767"/>
              <a:gd name="connsiteX2" fmla="*/ 647196 w 647196"/>
              <a:gd name="connsiteY2" fmla="*/ 404767 h 404767"/>
              <a:gd name="connsiteX3" fmla="*/ 0 w 647196"/>
              <a:gd name="connsiteY3" fmla="*/ 404767 h 404767"/>
              <a:gd name="connsiteX0" fmla="*/ 0 w 650754"/>
              <a:gd name="connsiteY0" fmla="*/ 404767 h 404767"/>
              <a:gd name="connsiteX1" fmla="*/ 303533 w 650754"/>
              <a:gd name="connsiteY1" fmla="*/ 0 h 404767"/>
              <a:gd name="connsiteX2" fmla="*/ 650754 w 650754"/>
              <a:gd name="connsiteY2" fmla="*/ 404767 h 404767"/>
              <a:gd name="connsiteX3" fmla="*/ 0 w 650754"/>
              <a:gd name="connsiteY3" fmla="*/ 404767 h 404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0754" h="404767">
                <a:moveTo>
                  <a:pt x="0" y="404767"/>
                </a:moveTo>
                <a:lnTo>
                  <a:pt x="303533" y="0"/>
                </a:lnTo>
                <a:lnTo>
                  <a:pt x="650754" y="404767"/>
                </a:lnTo>
                <a:lnTo>
                  <a:pt x="0" y="404767"/>
                </a:lnTo>
                <a:close/>
              </a:path>
            </a:pathLst>
          </a:custGeom>
          <a:solidFill>
            <a:srgbClr val="FFC000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894608" y="329452"/>
            <a:ext cx="4515592" cy="221742"/>
          </a:xfrm>
          <a:prstGeom prst="roundRect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7837" y="1345550"/>
            <a:ext cx="8883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Proof :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90600" y="1816604"/>
            <a:ext cx="533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BP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47800" y="1816604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676400" y="1816604"/>
            <a:ext cx="533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BQ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03300" y="2112021"/>
            <a:ext cx="533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CP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47800" y="2112021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689100" y="2112021"/>
            <a:ext cx="533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CR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97389" y="1524000"/>
            <a:ext cx="533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AQ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441889" y="1524000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683189" y="1524000"/>
            <a:ext cx="533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AR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556418" y="2360673"/>
            <a:ext cx="95488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Now,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6096000" y="458692"/>
            <a:ext cx="2667000" cy="2189258"/>
            <a:chOff x="5638800" y="1605792"/>
            <a:chExt cx="2667000" cy="2189258"/>
          </a:xfrm>
        </p:grpSpPr>
        <p:grpSp>
          <p:nvGrpSpPr>
            <p:cNvPr id="53" name="Group 52"/>
            <p:cNvGrpSpPr/>
            <p:nvPr/>
          </p:nvGrpSpPr>
          <p:grpSpPr>
            <a:xfrm>
              <a:off x="5638800" y="1895308"/>
              <a:ext cx="2667000" cy="1899742"/>
              <a:chOff x="5638800" y="1895308"/>
              <a:chExt cx="2667000" cy="1899742"/>
            </a:xfrm>
          </p:grpSpPr>
          <p:sp>
            <p:nvSpPr>
              <p:cNvPr id="43" name="Oval 42"/>
              <p:cNvSpPr/>
              <p:nvPr/>
            </p:nvSpPr>
            <p:spPr bwMode="auto">
              <a:xfrm>
                <a:off x="6248400" y="2313883"/>
                <a:ext cx="1447800" cy="1481167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>
                <a:off x="6934200" y="1895308"/>
                <a:ext cx="1371600" cy="1573796"/>
              </a:xfrm>
              <a:prstGeom prst="line">
                <a:avLst/>
              </a:prstGeom>
              <a:ln w="19050"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5638800" y="1896311"/>
                <a:ext cx="1298448" cy="1709928"/>
              </a:xfrm>
              <a:prstGeom prst="line">
                <a:avLst/>
              </a:prstGeom>
              <a:ln w="19050">
                <a:solidFill>
                  <a:schemeClr val="bg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rot="16200000">
                <a:off x="6956556" y="1992333"/>
                <a:ext cx="0" cy="64008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6781800" y="1605792"/>
              <a:ext cx="381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A</a:t>
              </a:r>
              <a:endParaRPr lang="en-IN" alt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6307018" y="2055783"/>
              <a:ext cx="381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B</a:t>
              </a:r>
              <a:endParaRPr lang="en-IN" alt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7315200" y="2080796"/>
              <a:ext cx="381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C</a:t>
              </a:r>
              <a:endParaRPr lang="en-IN" alt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6781800" y="2015772"/>
              <a:ext cx="381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P</a:t>
              </a:r>
              <a:endParaRPr lang="en-IN" alt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57" name="Rectangle 56"/>
            <p:cNvSpPr>
              <a:spLocks noChangeArrowheads="1"/>
            </p:cNvSpPr>
            <p:nvPr/>
          </p:nvSpPr>
          <p:spPr bwMode="auto">
            <a:xfrm>
              <a:off x="5954151" y="2512929"/>
              <a:ext cx="381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Q</a:t>
              </a:r>
              <a:endParaRPr lang="en-IN" alt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58" name="Rectangle 57"/>
            <p:cNvSpPr>
              <a:spLocks noChangeArrowheads="1"/>
            </p:cNvSpPr>
            <p:nvPr/>
          </p:nvSpPr>
          <p:spPr bwMode="auto">
            <a:xfrm>
              <a:off x="7581313" y="2478800"/>
              <a:ext cx="381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algn="r"/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R</a:t>
              </a:r>
              <a:endParaRPr lang="en-IN" altLang="en-US" sz="16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61" name="Oval 60"/>
          <p:cNvSpPr/>
          <p:nvPr/>
        </p:nvSpPr>
        <p:spPr bwMode="auto">
          <a:xfrm>
            <a:off x="6704810" y="1163483"/>
            <a:ext cx="1447800" cy="148116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 rot="16200000">
            <a:off x="7419446" y="847206"/>
            <a:ext cx="0" cy="640080"/>
          </a:xfrm>
          <a:prstGeom prst="line">
            <a:avLst/>
          </a:prstGeom>
          <a:ln w="1905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7239000" y="870216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P</a:t>
            </a:r>
            <a:endParaRPr lang="en-I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6764218" y="751432"/>
            <a:ext cx="630858" cy="844550"/>
          </a:xfrm>
          <a:prstGeom prst="line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7386477" y="745354"/>
            <a:ext cx="655031" cy="746874"/>
          </a:xfrm>
          <a:prstGeom prst="line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6412365" y="1364464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>
                <a:solidFill>
                  <a:srgbClr val="FF0000"/>
                </a:solidFill>
                <a:latin typeface="Bookman Old Style" pitchFamily="18" charset="0"/>
              </a:rPr>
              <a:t>Q</a:t>
            </a:r>
            <a:endParaRPr lang="en-IN" altLang="en-US" sz="1600" b="1" dirty="0">
              <a:solidFill>
                <a:srgbClr val="FF0000"/>
              </a:solidFill>
            </a:endParaRPr>
          </a:p>
        </p:txBody>
      </p:sp>
      <p:sp>
        <p:nvSpPr>
          <p:cNvPr id="78" name="Rectangle 77"/>
          <p:cNvSpPr>
            <a:spLocks noChangeArrowheads="1"/>
          </p:cNvSpPr>
          <p:nvPr/>
        </p:nvSpPr>
        <p:spPr bwMode="auto">
          <a:xfrm>
            <a:off x="8072205" y="1332476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R</a:t>
            </a:r>
            <a:endParaRPr lang="en-I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rot="16200000">
            <a:off x="7256638" y="981544"/>
            <a:ext cx="0" cy="365760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6745224" y="1156224"/>
            <a:ext cx="333710" cy="447951"/>
          </a:xfrm>
          <a:prstGeom prst="line">
            <a:avLst/>
          </a:prstGeom>
          <a:ln w="1905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 bwMode="auto">
          <a:xfrm>
            <a:off x="7066836" y="1132983"/>
            <a:ext cx="54864" cy="54864"/>
          </a:xfrm>
          <a:prstGeom prst="ellipse">
            <a:avLst/>
          </a:prstGeom>
          <a:solidFill>
            <a:srgbClr val="FF0000"/>
          </a:solidFill>
          <a:ln w="38100">
            <a:noFill/>
            <a:round/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>
            <a:sp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 rot="16200000">
            <a:off x="7577328" y="981543"/>
            <a:ext cx="0" cy="365760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21540000">
            <a:off x="7754287" y="1156082"/>
            <a:ext cx="284226" cy="345671"/>
          </a:xfrm>
          <a:prstGeom prst="line">
            <a:avLst/>
          </a:prstGeom>
          <a:ln w="1905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 bwMode="auto">
          <a:xfrm>
            <a:off x="7733654" y="1137317"/>
            <a:ext cx="54864" cy="54864"/>
          </a:xfrm>
          <a:prstGeom prst="ellipse">
            <a:avLst/>
          </a:prstGeom>
          <a:solidFill>
            <a:srgbClr val="FF0000"/>
          </a:solidFill>
          <a:ln w="38100">
            <a:noFill/>
            <a:round/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>
            <a:sp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05" name="Straight Connector 104"/>
          <p:cNvCxnSpPr/>
          <p:nvPr/>
        </p:nvCxnSpPr>
        <p:spPr>
          <a:xfrm flipV="1">
            <a:off x="6764218" y="759657"/>
            <a:ext cx="629473" cy="836325"/>
          </a:xfrm>
          <a:prstGeom prst="line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7391400" y="747997"/>
            <a:ext cx="647113" cy="746630"/>
          </a:xfrm>
          <a:prstGeom prst="line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 bwMode="auto">
          <a:xfrm>
            <a:off x="7377684" y="724586"/>
            <a:ext cx="54864" cy="54864"/>
          </a:xfrm>
          <a:prstGeom prst="ellipse">
            <a:avLst/>
          </a:prstGeom>
          <a:solidFill>
            <a:srgbClr val="FF0000"/>
          </a:solidFill>
          <a:ln w="38100">
            <a:noFill/>
            <a:round/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>
            <a:sp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17" name="Straight Connector 116"/>
          <p:cNvCxnSpPr/>
          <p:nvPr/>
        </p:nvCxnSpPr>
        <p:spPr>
          <a:xfrm flipH="1">
            <a:off x="7091129" y="745096"/>
            <a:ext cx="309634" cy="417032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 flipV="1">
            <a:off x="7393954" y="737813"/>
            <a:ext cx="348684" cy="416373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>
            <a:spLocks noChangeArrowheads="1"/>
          </p:cNvSpPr>
          <p:nvPr/>
        </p:nvSpPr>
        <p:spPr bwMode="auto">
          <a:xfrm>
            <a:off x="756481" y="2589649"/>
            <a:ext cx="219322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Perimeter of 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ABC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137" name="Rectangle 136"/>
          <p:cNvSpPr>
            <a:spLocks noChangeArrowheads="1"/>
          </p:cNvSpPr>
          <p:nvPr/>
        </p:nvSpPr>
        <p:spPr bwMode="auto">
          <a:xfrm>
            <a:off x="2810884" y="2589649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138" name="Rectangle 137"/>
          <p:cNvSpPr>
            <a:spLocks noChangeArrowheads="1"/>
          </p:cNvSpPr>
          <p:nvPr/>
        </p:nvSpPr>
        <p:spPr bwMode="auto">
          <a:xfrm>
            <a:off x="3044691" y="2589649"/>
            <a:ext cx="533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AB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139" name="Rectangle 138"/>
          <p:cNvSpPr>
            <a:spLocks noChangeArrowheads="1"/>
          </p:cNvSpPr>
          <p:nvPr/>
        </p:nvSpPr>
        <p:spPr bwMode="auto">
          <a:xfrm>
            <a:off x="3433763" y="2589649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140" name="Rectangle 139"/>
          <p:cNvSpPr>
            <a:spLocks noChangeArrowheads="1"/>
          </p:cNvSpPr>
          <p:nvPr/>
        </p:nvSpPr>
        <p:spPr bwMode="auto">
          <a:xfrm>
            <a:off x="3755891" y="2589649"/>
            <a:ext cx="533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BC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141" name="Rectangle 140"/>
          <p:cNvSpPr>
            <a:spLocks noChangeArrowheads="1"/>
          </p:cNvSpPr>
          <p:nvPr/>
        </p:nvSpPr>
        <p:spPr bwMode="auto">
          <a:xfrm>
            <a:off x="4175865" y="2589649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142" name="Rectangle 141"/>
          <p:cNvSpPr>
            <a:spLocks noChangeArrowheads="1"/>
          </p:cNvSpPr>
          <p:nvPr/>
        </p:nvSpPr>
        <p:spPr bwMode="auto">
          <a:xfrm>
            <a:off x="4428991" y="2589649"/>
            <a:ext cx="533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AC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144" name="Rectangle 143"/>
          <p:cNvSpPr>
            <a:spLocks noChangeArrowheads="1"/>
          </p:cNvSpPr>
          <p:nvPr/>
        </p:nvSpPr>
        <p:spPr bwMode="auto">
          <a:xfrm>
            <a:off x="2810884" y="2894704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145" name="Rectangle 144"/>
          <p:cNvSpPr>
            <a:spLocks noChangeArrowheads="1"/>
          </p:cNvSpPr>
          <p:nvPr/>
        </p:nvSpPr>
        <p:spPr bwMode="auto">
          <a:xfrm>
            <a:off x="3044691" y="2894704"/>
            <a:ext cx="533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AB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146" name="Rectangle 145"/>
          <p:cNvSpPr>
            <a:spLocks noChangeArrowheads="1"/>
          </p:cNvSpPr>
          <p:nvPr/>
        </p:nvSpPr>
        <p:spPr bwMode="auto">
          <a:xfrm>
            <a:off x="3433763" y="2894704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147" name="Rectangle 146"/>
          <p:cNvSpPr>
            <a:spLocks noChangeArrowheads="1"/>
          </p:cNvSpPr>
          <p:nvPr/>
        </p:nvSpPr>
        <p:spPr bwMode="auto">
          <a:xfrm>
            <a:off x="3730491" y="2894704"/>
            <a:ext cx="533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BP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148" name="Rectangle 147"/>
          <p:cNvSpPr>
            <a:spLocks noChangeArrowheads="1"/>
          </p:cNvSpPr>
          <p:nvPr/>
        </p:nvSpPr>
        <p:spPr bwMode="auto">
          <a:xfrm>
            <a:off x="4175865" y="2894704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149" name="Rectangle 148"/>
          <p:cNvSpPr>
            <a:spLocks noChangeArrowheads="1"/>
          </p:cNvSpPr>
          <p:nvPr/>
        </p:nvSpPr>
        <p:spPr bwMode="auto">
          <a:xfrm>
            <a:off x="4403591" y="2894704"/>
            <a:ext cx="6985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CP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150" name="Rectangle 149"/>
          <p:cNvSpPr>
            <a:spLocks noChangeArrowheads="1"/>
          </p:cNvSpPr>
          <p:nvPr/>
        </p:nvSpPr>
        <p:spPr bwMode="auto">
          <a:xfrm>
            <a:off x="4848965" y="2894704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151" name="Rectangle 150"/>
          <p:cNvSpPr>
            <a:spLocks noChangeArrowheads="1"/>
          </p:cNvSpPr>
          <p:nvPr/>
        </p:nvSpPr>
        <p:spPr bwMode="auto">
          <a:xfrm>
            <a:off x="5102091" y="2894704"/>
            <a:ext cx="533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AC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153" name="Rectangle 152"/>
          <p:cNvSpPr>
            <a:spLocks noChangeArrowheads="1"/>
          </p:cNvSpPr>
          <p:nvPr/>
        </p:nvSpPr>
        <p:spPr bwMode="auto">
          <a:xfrm>
            <a:off x="2810884" y="3171561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154" name="Rectangle 153"/>
          <p:cNvSpPr>
            <a:spLocks noChangeArrowheads="1"/>
          </p:cNvSpPr>
          <p:nvPr/>
        </p:nvSpPr>
        <p:spPr bwMode="auto">
          <a:xfrm>
            <a:off x="3027025" y="3171561"/>
            <a:ext cx="6223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AB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155" name="Rectangle 154"/>
          <p:cNvSpPr>
            <a:spLocks noChangeArrowheads="1"/>
          </p:cNvSpPr>
          <p:nvPr/>
        </p:nvSpPr>
        <p:spPr bwMode="auto">
          <a:xfrm>
            <a:off x="3433763" y="3171561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156" name="Rectangle 155"/>
          <p:cNvSpPr>
            <a:spLocks noChangeArrowheads="1"/>
          </p:cNvSpPr>
          <p:nvPr/>
        </p:nvSpPr>
        <p:spPr bwMode="auto">
          <a:xfrm>
            <a:off x="3712825" y="3171561"/>
            <a:ext cx="6985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BQ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157" name="Rectangle 156"/>
          <p:cNvSpPr>
            <a:spLocks noChangeArrowheads="1"/>
          </p:cNvSpPr>
          <p:nvPr/>
        </p:nvSpPr>
        <p:spPr bwMode="auto">
          <a:xfrm>
            <a:off x="4175865" y="3171561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158" name="Rectangle 157"/>
          <p:cNvSpPr>
            <a:spLocks noChangeArrowheads="1"/>
          </p:cNvSpPr>
          <p:nvPr/>
        </p:nvSpPr>
        <p:spPr bwMode="auto">
          <a:xfrm>
            <a:off x="4411325" y="3171561"/>
            <a:ext cx="50014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CR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159" name="Rectangle 158"/>
          <p:cNvSpPr>
            <a:spLocks noChangeArrowheads="1"/>
          </p:cNvSpPr>
          <p:nvPr/>
        </p:nvSpPr>
        <p:spPr bwMode="auto">
          <a:xfrm>
            <a:off x="4787900" y="3171561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160" name="Rectangle 159"/>
          <p:cNvSpPr>
            <a:spLocks noChangeArrowheads="1"/>
          </p:cNvSpPr>
          <p:nvPr/>
        </p:nvSpPr>
        <p:spPr bwMode="auto">
          <a:xfrm>
            <a:off x="5010660" y="3171561"/>
            <a:ext cx="5392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AC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cxnSp>
        <p:nvCxnSpPr>
          <p:cNvPr id="162" name="Straight Connector 161"/>
          <p:cNvCxnSpPr/>
          <p:nvPr/>
        </p:nvCxnSpPr>
        <p:spPr>
          <a:xfrm rot="16200000">
            <a:off x="7420652" y="841071"/>
            <a:ext cx="0" cy="640080"/>
          </a:xfrm>
          <a:prstGeom prst="line">
            <a:avLst/>
          </a:prstGeom>
          <a:ln w="1905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rot="16200000">
            <a:off x="7266577" y="978231"/>
            <a:ext cx="0" cy="365760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rot="16200000">
            <a:off x="7595377" y="997711"/>
            <a:ext cx="0" cy="331117"/>
          </a:xfrm>
          <a:prstGeom prst="line">
            <a:avLst/>
          </a:prstGeom>
          <a:ln w="19050">
            <a:solidFill>
              <a:srgbClr val="00B05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/>
          <p:cNvSpPr>
            <a:spLocks noChangeArrowheads="1"/>
          </p:cNvSpPr>
          <p:nvPr/>
        </p:nvSpPr>
        <p:spPr bwMode="auto">
          <a:xfrm>
            <a:off x="713125" y="4050030"/>
            <a:ext cx="219322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Perimeter of 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ABC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169" name="Rectangle 168"/>
          <p:cNvSpPr>
            <a:spLocks noChangeArrowheads="1"/>
          </p:cNvSpPr>
          <p:nvPr/>
        </p:nvSpPr>
        <p:spPr bwMode="auto">
          <a:xfrm>
            <a:off x="2810884" y="3452396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170" name="Rectangle 169"/>
          <p:cNvSpPr>
            <a:spLocks noChangeArrowheads="1"/>
          </p:cNvSpPr>
          <p:nvPr/>
        </p:nvSpPr>
        <p:spPr bwMode="auto">
          <a:xfrm>
            <a:off x="3015624" y="3452396"/>
            <a:ext cx="5038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AQ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171" name="Rectangle 170"/>
          <p:cNvSpPr>
            <a:spLocks noChangeArrowheads="1"/>
          </p:cNvSpPr>
          <p:nvPr/>
        </p:nvSpPr>
        <p:spPr bwMode="auto">
          <a:xfrm>
            <a:off x="3433763" y="3452396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172" name="Rectangle 171"/>
          <p:cNvSpPr>
            <a:spLocks noChangeArrowheads="1"/>
          </p:cNvSpPr>
          <p:nvPr/>
        </p:nvSpPr>
        <p:spPr bwMode="auto">
          <a:xfrm>
            <a:off x="3687135" y="3452396"/>
            <a:ext cx="5027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AR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185" name="Rectangle 184"/>
          <p:cNvSpPr>
            <a:spLocks noChangeArrowheads="1"/>
          </p:cNvSpPr>
          <p:nvPr/>
        </p:nvSpPr>
        <p:spPr bwMode="auto">
          <a:xfrm>
            <a:off x="458309" y="4050030"/>
            <a:ext cx="362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 dirty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190" name="Rounded Rectangle 189"/>
          <p:cNvSpPr/>
          <p:nvPr/>
        </p:nvSpPr>
        <p:spPr>
          <a:xfrm>
            <a:off x="2951254" y="1028191"/>
            <a:ext cx="2174084" cy="301209"/>
          </a:xfrm>
          <a:prstGeom prst="roundRect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607481" y="881795"/>
            <a:ext cx="366310" cy="578683"/>
            <a:chOff x="6837388" y="3689670"/>
            <a:chExt cx="366310" cy="578683"/>
          </a:xfrm>
        </p:grpSpPr>
        <p:sp>
          <p:nvSpPr>
            <p:cNvPr id="3" name="Rectangle 2"/>
            <p:cNvSpPr>
              <a:spLocks noChangeArrowheads="1"/>
            </p:cNvSpPr>
            <p:nvPr/>
          </p:nvSpPr>
          <p:spPr bwMode="auto">
            <a:xfrm>
              <a:off x="6837388" y="3689670"/>
              <a:ext cx="36431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1</a:t>
              </a:r>
              <a:endParaRPr lang="en-IN" altLang="en-US" sz="16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 rot="16200000">
              <a:off x="7005114" y="3845612"/>
              <a:ext cx="0" cy="274320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6839379" y="3929799"/>
              <a:ext cx="36431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2</a:t>
              </a:r>
              <a:endParaRPr lang="en-IN" altLang="en-US" sz="1600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49" name="Rectangle 48"/>
          <p:cNvSpPr/>
          <p:nvPr/>
        </p:nvSpPr>
        <p:spPr>
          <a:xfrm>
            <a:off x="2891346" y="925846"/>
            <a:ext cx="2289409" cy="4170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en-US" sz="1600" b="1" dirty="0">
                <a:solidFill>
                  <a:srgbClr val="0000FF"/>
                </a:solidFill>
                <a:latin typeface="Bookman Old Style" pitchFamily="18" charset="0"/>
              </a:rPr>
              <a:t>(Perimeter of </a:t>
            </a:r>
            <a:r>
              <a:rPr lang="en-US" altLang="en-US" sz="1600" b="1" dirty="0">
                <a:solidFill>
                  <a:srgbClr val="0000FF"/>
                </a:solidFill>
                <a:latin typeface="Symbol" pitchFamily="18" charset="2"/>
              </a:rPr>
              <a:t>D</a:t>
            </a:r>
            <a:r>
              <a:rPr lang="en-US" altLang="en-US" sz="1600" b="1" dirty="0">
                <a:solidFill>
                  <a:srgbClr val="0000FF"/>
                </a:solidFill>
                <a:latin typeface="Bookman Old Style" pitchFamily="18" charset="0"/>
              </a:rPr>
              <a:t>ABC)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2362200" y="1808543"/>
            <a:ext cx="6687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…(ii</a:t>
            </a:r>
            <a:r>
              <a:rPr lang="en-US" altLang="en-US" sz="1600" b="1" dirty="0">
                <a:solidFill>
                  <a:schemeClr val="bg1"/>
                </a:solidFill>
                <a:latin typeface="Bookman Old Style" pitchFamily="18" charset="0"/>
              </a:rPr>
              <a:t>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2362200" y="2118896"/>
            <a:ext cx="742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b="1" dirty="0">
                <a:solidFill>
                  <a:schemeClr val="bg1"/>
                </a:solidFill>
                <a:latin typeface="Bookman Old Style" pitchFamily="18" charset="0"/>
              </a:rPr>
              <a:t>…(</a:t>
            </a:r>
            <a:r>
              <a:rPr lang="en-US" alt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iii</a:t>
            </a:r>
            <a:r>
              <a:rPr lang="en-US" altLang="en-US" sz="1600" b="1" dirty="0">
                <a:solidFill>
                  <a:schemeClr val="bg1"/>
                </a:solidFill>
                <a:latin typeface="Bookman Old Style" pitchFamily="18" charset="0"/>
              </a:rPr>
              <a:t>)</a:t>
            </a:r>
            <a:endParaRPr lang="en-IN" altLang="en-US" sz="1600" b="1" dirty="0">
              <a:solidFill>
                <a:schemeClr val="bg1"/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2356289" y="1524000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b="1" dirty="0">
                <a:solidFill>
                  <a:schemeClr val="bg1"/>
                </a:solidFill>
                <a:latin typeface="Bookman Old Style" pitchFamily="18" charset="0"/>
              </a:rPr>
              <a:t>…(</a:t>
            </a:r>
            <a:r>
              <a:rPr lang="en-US" altLang="en-US" sz="1600" b="1" dirty="0" err="1" smtClean="0">
                <a:solidFill>
                  <a:schemeClr val="bg1"/>
                </a:solidFill>
                <a:latin typeface="Bookman Old Style" pitchFamily="18" charset="0"/>
              </a:rPr>
              <a:t>i</a:t>
            </a:r>
            <a:r>
              <a:rPr lang="en-US" alt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)</a:t>
            </a:r>
            <a:endParaRPr lang="en-IN" altLang="en-US" sz="1600" b="1" dirty="0">
              <a:solidFill>
                <a:schemeClr val="bg1"/>
              </a:solidFill>
            </a:endParaRPr>
          </a:p>
        </p:txBody>
      </p:sp>
      <p:sp>
        <p:nvSpPr>
          <p:cNvPr id="166" name="Left Brace 165"/>
          <p:cNvSpPr/>
          <p:nvPr/>
        </p:nvSpPr>
        <p:spPr>
          <a:xfrm flipH="1">
            <a:off x="3115214" y="1608322"/>
            <a:ext cx="237586" cy="835936"/>
          </a:xfrm>
          <a:prstGeom prst="leftBrace">
            <a:avLst>
              <a:gd name="adj1" fmla="val 19079"/>
              <a:gd name="adj2" fmla="val 5000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3443011" y="1696819"/>
            <a:ext cx="2576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/>
              </a:rPr>
              <a:t>[The tangents from an external point to a circle</a:t>
            </a:r>
          </a:p>
          <a:p>
            <a:r>
              <a:rPr lang="en-US" sz="1200" b="1" dirty="0" smtClean="0">
                <a:solidFill>
                  <a:srgbClr val="FF0000"/>
                </a:solidFill>
                <a:latin typeface="Bookman Old Style"/>
              </a:rPr>
              <a:t>are equal in length.]</a:t>
            </a:r>
            <a:endParaRPr lang="en-US" sz="1200" b="1" dirty="0">
              <a:solidFill>
                <a:srgbClr val="FF0000"/>
              </a:solidFill>
              <a:latin typeface="Bookman Old Style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2954041" y="1364425"/>
            <a:ext cx="2012114" cy="391693"/>
            <a:chOff x="6158310" y="4360677"/>
            <a:chExt cx="2012114" cy="391693"/>
          </a:xfrm>
        </p:grpSpPr>
        <p:sp>
          <p:nvSpPr>
            <p:cNvPr id="191" name="Rounded Rectangular Callout 190"/>
            <p:cNvSpPr/>
            <p:nvPr/>
          </p:nvSpPr>
          <p:spPr>
            <a:xfrm>
              <a:off x="6200011" y="4360677"/>
              <a:ext cx="1915732" cy="391693"/>
            </a:xfrm>
            <a:prstGeom prst="wedgeRoundRectCallout">
              <a:avLst>
                <a:gd name="adj1" fmla="val -18416"/>
                <a:gd name="adj2" fmla="val -73432"/>
                <a:gd name="adj3" fmla="val 16667"/>
              </a:avLst>
            </a:prstGeom>
            <a:solidFill>
              <a:srgbClr val="00FFFF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6158310" y="4374582"/>
              <a:ext cx="20121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/>
                </a:rPr>
                <a:t>Sum of all sides</a:t>
              </a:r>
              <a:endParaRPr lang="en-US" sz="1600" b="1" dirty="0">
                <a:solidFill>
                  <a:prstClr val="black"/>
                </a:solidFill>
                <a:latin typeface="Bookman Old Style"/>
              </a:endParaRPr>
            </a:p>
          </p:txBody>
        </p:sp>
      </p:grpSp>
      <p:sp>
        <p:nvSpPr>
          <p:cNvPr id="200" name="Rectangle 199"/>
          <p:cNvSpPr>
            <a:spLocks noChangeArrowheads="1"/>
          </p:cNvSpPr>
          <p:nvPr/>
        </p:nvSpPr>
        <p:spPr bwMode="auto">
          <a:xfrm>
            <a:off x="2819400" y="3765550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201" name="Rectangle 200"/>
          <p:cNvSpPr>
            <a:spLocks noChangeArrowheads="1"/>
          </p:cNvSpPr>
          <p:nvPr/>
        </p:nvSpPr>
        <p:spPr bwMode="auto">
          <a:xfrm>
            <a:off x="3015624" y="3765550"/>
            <a:ext cx="5038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AQ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202" name="Rectangle 201"/>
          <p:cNvSpPr>
            <a:spLocks noChangeArrowheads="1"/>
          </p:cNvSpPr>
          <p:nvPr/>
        </p:nvSpPr>
        <p:spPr bwMode="auto">
          <a:xfrm>
            <a:off x="3433763" y="3765550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203" name="Rectangle 202"/>
          <p:cNvSpPr>
            <a:spLocks noChangeArrowheads="1"/>
          </p:cNvSpPr>
          <p:nvPr/>
        </p:nvSpPr>
        <p:spPr bwMode="auto">
          <a:xfrm>
            <a:off x="3667126" y="3765550"/>
            <a:ext cx="5027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AQ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204" name="Rectangle 203"/>
          <p:cNvSpPr>
            <a:spLocks noChangeArrowheads="1"/>
          </p:cNvSpPr>
          <p:nvPr/>
        </p:nvSpPr>
        <p:spPr bwMode="auto">
          <a:xfrm>
            <a:off x="2819400" y="4050030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205" name="Rectangle 204"/>
          <p:cNvSpPr>
            <a:spLocks noChangeArrowheads="1"/>
          </p:cNvSpPr>
          <p:nvPr/>
        </p:nvSpPr>
        <p:spPr bwMode="auto">
          <a:xfrm>
            <a:off x="3048000" y="4050030"/>
            <a:ext cx="67863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2AQ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206" name="Rectangle 205"/>
          <p:cNvSpPr>
            <a:spLocks noChangeArrowheads="1"/>
          </p:cNvSpPr>
          <p:nvPr/>
        </p:nvSpPr>
        <p:spPr bwMode="auto">
          <a:xfrm>
            <a:off x="458309" y="4475341"/>
            <a:ext cx="362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 dirty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207" name="Rectangle 206"/>
          <p:cNvSpPr>
            <a:spLocks noChangeArrowheads="1"/>
          </p:cNvSpPr>
          <p:nvPr/>
        </p:nvSpPr>
        <p:spPr bwMode="auto">
          <a:xfrm>
            <a:off x="2368344" y="4475341"/>
            <a:ext cx="5526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AQ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208" name="Rectangle 207"/>
          <p:cNvSpPr>
            <a:spLocks noChangeArrowheads="1"/>
          </p:cNvSpPr>
          <p:nvPr/>
        </p:nvSpPr>
        <p:spPr bwMode="auto">
          <a:xfrm>
            <a:off x="2819400" y="4455696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210" name="Rectangle 209"/>
          <p:cNvSpPr>
            <a:spLocks noChangeArrowheads="1"/>
          </p:cNvSpPr>
          <p:nvPr/>
        </p:nvSpPr>
        <p:spPr bwMode="auto">
          <a:xfrm>
            <a:off x="3128181" y="4311650"/>
            <a:ext cx="3643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IN" altLang="en-US" sz="1600" b="1" dirty="0">
              <a:solidFill>
                <a:prstClr val="black"/>
              </a:solidFill>
            </a:endParaRPr>
          </a:p>
        </p:txBody>
      </p:sp>
      <p:cxnSp>
        <p:nvCxnSpPr>
          <p:cNvPr id="211" name="Straight Connector 210"/>
          <p:cNvCxnSpPr/>
          <p:nvPr/>
        </p:nvCxnSpPr>
        <p:spPr>
          <a:xfrm rot="16200000">
            <a:off x="3315036" y="4477117"/>
            <a:ext cx="0" cy="27432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>
            <a:spLocks noChangeArrowheads="1"/>
          </p:cNvSpPr>
          <p:nvPr/>
        </p:nvSpPr>
        <p:spPr bwMode="auto">
          <a:xfrm>
            <a:off x="3134531" y="4560898"/>
            <a:ext cx="3643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IN" altLang="en-US" sz="1600" b="1" dirty="0">
              <a:solidFill>
                <a:prstClr val="black"/>
              </a:solidFill>
            </a:endParaRPr>
          </a:p>
        </p:txBody>
      </p:sp>
      <p:sp>
        <p:nvSpPr>
          <p:cNvPr id="213" name="Rectangle 212"/>
          <p:cNvSpPr>
            <a:spLocks noChangeArrowheads="1"/>
          </p:cNvSpPr>
          <p:nvPr/>
        </p:nvSpPr>
        <p:spPr bwMode="auto">
          <a:xfrm>
            <a:off x="3409950" y="4455696"/>
            <a:ext cx="228940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(Perimeter of 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ABC)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8" name="Arc 7"/>
          <p:cNvSpPr/>
          <p:nvPr/>
        </p:nvSpPr>
        <p:spPr>
          <a:xfrm rot="21120000">
            <a:off x="2361542" y="3612294"/>
            <a:ext cx="914400" cy="914400"/>
          </a:xfrm>
          <a:prstGeom prst="arc">
            <a:avLst>
              <a:gd name="adj1" fmla="val 2354242"/>
              <a:gd name="adj2" fmla="val 9199867"/>
            </a:avLst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TextBox 217"/>
          <p:cNvSpPr txBox="1"/>
          <p:nvPr/>
        </p:nvSpPr>
        <p:spPr>
          <a:xfrm>
            <a:off x="4191000" y="3765550"/>
            <a:ext cx="1025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Bookman Old Style"/>
              </a:rPr>
              <a:t>[From (</a:t>
            </a:r>
            <a:r>
              <a:rPr lang="en-US" sz="1400" b="1" dirty="0" err="1" smtClean="0">
                <a:solidFill>
                  <a:srgbClr val="FF0000"/>
                </a:solidFill>
                <a:latin typeface="Bookman Old Style"/>
              </a:rPr>
              <a:t>i</a:t>
            </a:r>
            <a:r>
              <a:rPr lang="en-US" sz="1400" b="1" dirty="0" smtClean="0">
                <a:solidFill>
                  <a:srgbClr val="FF0000"/>
                </a:solidFill>
                <a:latin typeface="Bookman Old Style"/>
              </a:rPr>
              <a:t>)]</a:t>
            </a:r>
            <a:endParaRPr lang="en-US" sz="1400" b="1" dirty="0">
              <a:solidFill>
                <a:srgbClr val="FF0000"/>
              </a:solidFill>
              <a:latin typeface="Bookman Old Style"/>
            </a:endParaRPr>
          </a:p>
        </p:txBody>
      </p:sp>
      <p:sp>
        <p:nvSpPr>
          <p:cNvPr id="219" name="Rounded Rectangle 218"/>
          <p:cNvSpPr/>
          <p:nvPr/>
        </p:nvSpPr>
        <p:spPr>
          <a:xfrm>
            <a:off x="2037788" y="1048005"/>
            <a:ext cx="356724" cy="245446"/>
          </a:xfrm>
          <a:prstGeom prst="roundRect">
            <a:avLst/>
          </a:prstGeom>
          <a:solidFill>
            <a:srgbClr val="FF0000"/>
          </a:solidFill>
          <a:ln w="12700"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93"/>
          <p:cNvSpPr>
            <a:spLocks noChangeArrowheads="1"/>
          </p:cNvSpPr>
          <p:nvPr/>
        </p:nvSpPr>
        <p:spPr bwMode="auto">
          <a:xfrm>
            <a:off x="506412" y="182400"/>
            <a:ext cx="703738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A circle touching the side BC of </a:t>
            </a:r>
            <a:r>
              <a:rPr lang="en-US" altLang="en-US" sz="1600" b="1" dirty="0" smtClean="0">
                <a:solidFill>
                  <a:srgbClr val="0000FF"/>
                </a:solidFill>
                <a:latin typeface="Symbol" pitchFamily="18" charset="2"/>
              </a:rPr>
              <a:t>D</a:t>
            </a: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ABC at P and touching AB 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en-US" sz="1600" b="1" dirty="0">
                <a:solidFill>
                  <a:srgbClr val="0000FF"/>
                </a:solidFill>
                <a:latin typeface="Bookman Old Style" pitchFamily="18" charset="0"/>
              </a:rPr>
              <a:t>	</a:t>
            </a: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and AC produced at Q and R respectively.                                                  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en-US" sz="1600" b="1" dirty="0">
                <a:solidFill>
                  <a:srgbClr val="0000FF"/>
                </a:solidFill>
                <a:latin typeface="Bookman Old Style" pitchFamily="18" charset="0"/>
              </a:rPr>
              <a:t>	</a:t>
            </a: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Prove that AQ =</a:t>
            </a:r>
            <a:endParaRPr lang="en-US" alt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722818" y="3570681"/>
            <a:ext cx="3273942" cy="958696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93988" y="3634531"/>
            <a:ext cx="33487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We know, tangents from an 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external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point to a circle are 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equal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in length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.</a:t>
            </a:r>
            <a:endParaRPr lang="en-US" sz="1600" b="1" dirty="0">
              <a:solidFill>
                <a:prstClr val="white"/>
              </a:solidFill>
              <a:latin typeface="Bookman Old Style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946159" y="2847664"/>
            <a:ext cx="2162710" cy="473948"/>
            <a:chOff x="3030662" y="3609423"/>
            <a:chExt cx="1334290" cy="238158"/>
          </a:xfrm>
        </p:grpSpPr>
        <p:sp>
          <p:nvSpPr>
            <p:cNvPr id="68" name="Rounded Rectangle 67"/>
            <p:cNvSpPr/>
            <p:nvPr/>
          </p:nvSpPr>
          <p:spPr>
            <a:xfrm>
              <a:off x="3087863" y="3609423"/>
              <a:ext cx="1261314" cy="238158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030662" y="3628867"/>
              <a:ext cx="1334290" cy="170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Consider point B </a:t>
              </a:r>
              <a:endParaRPr lang="en-US" sz="16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71" name="Rounded Rectangle 70"/>
          <p:cNvSpPr/>
          <p:nvPr/>
        </p:nvSpPr>
        <p:spPr>
          <a:xfrm>
            <a:off x="936074" y="2732659"/>
            <a:ext cx="2549838" cy="763299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69126" y="2821921"/>
            <a:ext cx="25826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What can you say about BP and BQ?</a:t>
            </a:r>
            <a:endParaRPr lang="en-US" sz="1600" b="1" dirty="0">
              <a:solidFill>
                <a:prstClr val="white"/>
              </a:solidFill>
              <a:latin typeface="Bookman Old Style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82410" y="2802083"/>
            <a:ext cx="25826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They are tangents</a:t>
            </a:r>
          </a:p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to the circle</a:t>
            </a:r>
            <a:endParaRPr lang="en-US" sz="1600" b="1" dirty="0">
              <a:solidFill>
                <a:prstClr val="white"/>
              </a:solidFill>
              <a:latin typeface="Bookman Old Style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1111822" y="2903595"/>
            <a:ext cx="2162710" cy="473948"/>
            <a:chOff x="3030662" y="3609423"/>
            <a:chExt cx="1334290" cy="238158"/>
          </a:xfrm>
        </p:grpSpPr>
        <p:sp>
          <p:nvSpPr>
            <p:cNvPr id="84" name="Rounded Rectangle 83"/>
            <p:cNvSpPr/>
            <p:nvPr/>
          </p:nvSpPr>
          <p:spPr>
            <a:xfrm>
              <a:off x="3087863" y="3609423"/>
              <a:ext cx="1261314" cy="238158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030662" y="3628867"/>
              <a:ext cx="1334290" cy="170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Consider point C</a:t>
              </a:r>
              <a:endParaRPr lang="en-US" sz="16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983627" y="2695466"/>
            <a:ext cx="2162710" cy="473948"/>
            <a:chOff x="3030662" y="3609423"/>
            <a:chExt cx="1334290" cy="238158"/>
          </a:xfrm>
        </p:grpSpPr>
        <p:sp>
          <p:nvSpPr>
            <p:cNvPr id="100" name="Rounded Rectangle 99"/>
            <p:cNvSpPr/>
            <p:nvPr/>
          </p:nvSpPr>
          <p:spPr>
            <a:xfrm>
              <a:off x="3087863" y="3609423"/>
              <a:ext cx="1261314" cy="238158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030662" y="3628867"/>
              <a:ext cx="1334290" cy="170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Consider point A</a:t>
              </a:r>
              <a:endParaRPr lang="en-US" sz="16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187" name="Rounded Rectangle 186"/>
          <p:cNvSpPr/>
          <p:nvPr/>
        </p:nvSpPr>
        <p:spPr>
          <a:xfrm>
            <a:off x="1088821" y="2622622"/>
            <a:ext cx="2298710" cy="693908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1197777" y="2677189"/>
            <a:ext cx="2245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BC is made up of </a:t>
            </a:r>
          </a:p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BP and CP</a:t>
            </a:r>
            <a:endParaRPr lang="en-US" sz="1600" b="1" dirty="0">
              <a:solidFill>
                <a:prstClr val="white"/>
              </a:solidFill>
              <a:latin typeface="Bookman Old Style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837436" y="2643204"/>
            <a:ext cx="2549838" cy="763299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37154" y="2716681"/>
            <a:ext cx="2721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CP and CR are </a:t>
            </a:r>
          </a:p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tangents to the circle</a:t>
            </a:r>
            <a:endParaRPr lang="en-US" sz="1600" b="1" dirty="0">
              <a:solidFill>
                <a:prstClr val="white"/>
              </a:solidFill>
              <a:latin typeface="Bookman Old Style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859542" y="2672232"/>
            <a:ext cx="25826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What can you say about CP and CR?</a:t>
            </a:r>
            <a:endParaRPr lang="en-US" sz="1600" b="1" dirty="0">
              <a:solidFill>
                <a:prstClr val="white"/>
              </a:solidFill>
              <a:latin typeface="Bookman Old Style"/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957704" y="2670263"/>
            <a:ext cx="2549838" cy="693908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93562" y="2724830"/>
            <a:ext cx="2678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AQ and AR are tangents to the circle</a:t>
            </a:r>
            <a:endParaRPr lang="en-US" sz="1600" b="1" dirty="0">
              <a:solidFill>
                <a:prstClr val="white"/>
              </a:solidFill>
              <a:latin typeface="Bookman Old Style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941312" y="2724830"/>
            <a:ext cx="25826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What can you say about AQ and AR?</a:t>
            </a:r>
            <a:endParaRPr lang="en-US" sz="1600" b="1" dirty="0">
              <a:solidFill>
                <a:prstClr val="white"/>
              </a:solidFill>
              <a:latin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18644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5" presetClass="emph" presetSubtype="0" repeatCount="3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4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5" presetClass="emph" presetSubtype="0" repeatCount="3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9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35" presetClass="emph" presetSubtype="0" repeatCount="3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3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35" presetClass="emph" presetSubtype="0" repeatCount="3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5" dur="4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35" presetClass="emph" presetSubtype="0" repeatCount="3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4" dur="4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2" presetID="35" presetClass="emph" presetSubtype="0" repeatCount="3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3" dur="4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>
                      <p:stCondLst>
                        <p:cond delay="indefinite"/>
                      </p:stCondLst>
                      <p:childTnLst>
                        <p:par>
                          <p:cTn id="461" fill="hold">
                            <p:stCondLst>
                              <p:cond delay="0"/>
                            </p:stCondLst>
                            <p:childTnLst>
                              <p:par>
                                <p:cTn id="4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0" fill="hold">
                      <p:stCondLst>
                        <p:cond delay="indefinite"/>
                      </p:stCondLst>
                      <p:childTnLst>
                        <p:par>
                          <p:cTn id="481" fill="hold">
                            <p:stCondLst>
                              <p:cond delay="0"/>
                            </p:stCondLst>
                            <p:childTnLst>
                              <p:par>
                                <p:cTn id="4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>
                      <p:stCondLst>
                        <p:cond delay="indefinite"/>
                      </p:stCondLst>
                      <p:childTnLst>
                        <p:par>
                          <p:cTn id="486" fill="hold">
                            <p:stCondLst>
                              <p:cond delay="0"/>
                            </p:stCondLst>
                            <p:childTnLst>
                              <p:par>
                                <p:cTn id="4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>
                      <p:stCondLst>
                        <p:cond delay="indefinite"/>
                      </p:stCondLst>
                      <p:childTnLst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>
                      <p:stCondLst>
                        <p:cond delay="indefinite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fill="hold">
                      <p:stCondLst>
                        <p:cond delay="indefinite"/>
                      </p:stCondLst>
                      <p:childTnLst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2" fill="hold">
                      <p:stCondLst>
                        <p:cond delay="indefinite"/>
                      </p:stCondLst>
                      <p:childTnLst>
                        <p:par>
                          <p:cTn id="523" fill="hold">
                            <p:stCondLst>
                              <p:cond delay="0"/>
                            </p:stCondLst>
                            <p:childTnLst>
                              <p:par>
                                <p:cTn id="5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>
                      <p:stCondLst>
                        <p:cond delay="indefinite"/>
                      </p:stCondLst>
                      <p:childTnLst>
                        <p:par>
                          <p:cTn id="528" fill="hold">
                            <p:stCondLst>
                              <p:cond delay="0"/>
                            </p:stCondLst>
                            <p:childTnLst>
                              <p:par>
                                <p:cTn id="5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2" fill="hold">
                      <p:stCondLst>
                        <p:cond delay="indefinite"/>
                      </p:stCondLst>
                      <p:childTnLst>
                        <p:par>
                          <p:cTn id="533" fill="hold">
                            <p:stCondLst>
                              <p:cond delay="0"/>
                            </p:stCondLst>
                            <p:childTnLst>
                              <p:par>
                                <p:cTn id="5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7" fill="hold">
                      <p:stCondLst>
                        <p:cond delay="indefinite"/>
                      </p:stCondLst>
                      <p:childTnLst>
                        <p:par>
                          <p:cTn id="538" fill="hold">
                            <p:stCondLst>
                              <p:cond delay="0"/>
                            </p:stCondLst>
                            <p:childTnLst>
                              <p:par>
                                <p:cTn id="5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>
                      <p:stCondLst>
                        <p:cond delay="indefinite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8" fill="hold">
                      <p:stCondLst>
                        <p:cond delay="indefinite"/>
                      </p:stCondLst>
                      <p:childTnLst>
                        <p:par>
                          <p:cTn id="549" fill="hold">
                            <p:stCondLst>
                              <p:cond delay="0"/>
                            </p:stCondLst>
                            <p:childTnLst>
                              <p:par>
                                <p:cTn id="5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3" fill="hold">
                      <p:stCondLst>
                        <p:cond delay="indefinite"/>
                      </p:stCondLst>
                      <p:childTnLst>
                        <p:par>
                          <p:cTn id="554" fill="hold">
                            <p:stCondLst>
                              <p:cond delay="0"/>
                            </p:stCondLst>
                            <p:childTnLst>
                              <p:par>
                                <p:cTn id="5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8" fill="hold">
                      <p:stCondLst>
                        <p:cond delay="indefinite"/>
                      </p:stCondLst>
                      <p:childTnLst>
                        <p:par>
                          <p:cTn id="559" fill="hold">
                            <p:stCondLst>
                              <p:cond delay="0"/>
                            </p:stCondLst>
                            <p:childTnLst>
                              <p:par>
                                <p:cTn id="5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3" fill="hold">
                      <p:stCondLst>
                        <p:cond delay="indefinite"/>
                      </p:stCondLst>
                      <p:childTnLst>
                        <p:par>
                          <p:cTn id="564" fill="hold">
                            <p:stCondLst>
                              <p:cond delay="0"/>
                            </p:stCondLst>
                            <p:childTnLst>
                              <p:par>
                                <p:cTn id="5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9" fill="hold">
                      <p:stCondLst>
                        <p:cond delay="indefinite"/>
                      </p:stCondLst>
                      <p:childTnLst>
                        <p:par>
                          <p:cTn id="570" fill="hold">
                            <p:stCondLst>
                              <p:cond delay="0"/>
                            </p:stCondLst>
                            <p:childTnLst>
                              <p:par>
                                <p:cTn id="5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4" fill="hold">
                      <p:stCondLst>
                        <p:cond delay="indefinite"/>
                      </p:stCondLst>
                      <p:childTnLst>
                        <p:par>
                          <p:cTn id="575" fill="hold">
                            <p:stCondLst>
                              <p:cond delay="0"/>
                            </p:stCondLst>
                            <p:childTnLst>
                              <p:par>
                                <p:cTn id="5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9" fill="hold">
                      <p:stCondLst>
                        <p:cond delay="indefinite"/>
                      </p:stCondLst>
                      <p:childTnLst>
                        <p:par>
                          <p:cTn id="580" fill="hold">
                            <p:stCondLst>
                              <p:cond delay="0"/>
                            </p:stCondLst>
                            <p:childTnLst>
                              <p:par>
                                <p:cTn id="5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4" fill="hold">
                      <p:stCondLst>
                        <p:cond delay="indefinite"/>
                      </p:stCondLst>
                      <p:childTnLst>
                        <p:par>
                          <p:cTn id="585" fill="hold">
                            <p:stCondLst>
                              <p:cond delay="0"/>
                            </p:stCondLst>
                            <p:childTnLst>
                              <p:par>
                                <p:cTn id="5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9" fill="hold">
                      <p:stCondLst>
                        <p:cond delay="indefinite"/>
                      </p:stCondLst>
                      <p:childTnLst>
                        <p:par>
                          <p:cTn id="590" fill="hold">
                            <p:stCondLst>
                              <p:cond delay="0"/>
                            </p:stCondLst>
                            <p:childTnLst>
                              <p:par>
                                <p:cTn id="5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4" fill="hold">
                      <p:stCondLst>
                        <p:cond delay="indefinite"/>
                      </p:stCondLst>
                      <p:childTnLst>
                        <p:par>
                          <p:cTn id="595" fill="hold">
                            <p:stCondLst>
                              <p:cond delay="0"/>
                            </p:stCondLst>
                            <p:childTnLst>
                              <p:par>
                                <p:cTn id="596" presetID="35" presetClass="emph" presetSubtype="0" repeatCount="3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97" dur="4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8" fill="hold">
                      <p:stCondLst>
                        <p:cond delay="indefinite"/>
                      </p:stCondLst>
                      <p:childTnLst>
                        <p:par>
                          <p:cTn id="599" fill="hold">
                            <p:stCondLst>
                              <p:cond delay="0"/>
                            </p:stCondLst>
                            <p:childTnLst>
                              <p:par>
                                <p:cTn id="6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3" fill="hold">
                      <p:stCondLst>
                        <p:cond delay="indefinite"/>
                      </p:stCondLst>
                      <p:childTnLst>
                        <p:par>
                          <p:cTn id="604" fill="hold">
                            <p:stCondLst>
                              <p:cond delay="0"/>
                            </p:stCondLst>
                            <p:childTnLst>
                              <p:par>
                                <p:cTn id="6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9" fill="hold">
                      <p:stCondLst>
                        <p:cond delay="indefinite"/>
                      </p:stCondLst>
                      <p:childTnLst>
                        <p:par>
                          <p:cTn id="610" fill="hold">
                            <p:stCondLst>
                              <p:cond delay="0"/>
                            </p:stCondLst>
                            <p:childTnLst>
                              <p:par>
                                <p:cTn id="6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4" fill="hold">
                      <p:stCondLst>
                        <p:cond delay="indefinite"/>
                      </p:stCondLst>
                      <p:childTnLst>
                        <p:par>
                          <p:cTn id="615" fill="hold">
                            <p:stCondLst>
                              <p:cond delay="0"/>
                            </p:stCondLst>
                            <p:childTnLst>
                              <p:par>
                                <p:cTn id="6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9" fill="hold">
                      <p:stCondLst>
                        <p:cond delay="indefinite"/>
                      </p:stCondLst>
                      <p:childTnLst>
                        <p:par>
                          <p:cTn id="620" fill="hold">
                            <p:stCondLst>
                              <p:cond delay="0"/>
                            </p:stCondLst>
                            <p:childTnLst>
                              <p:par>
                                <p:cTn id="621" presetID="35" presetClass="emph" presetSubtype="0" repeatCount="3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22" dur="4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3" fill="hold">
                      <p:stCondLst>
                        <p:cond delay="indefinite"/>
                      </p:stCondLst>
                      <p:childTnLst>
                        <p:par>
                          <p:cTn id="624" fill="hold">
                            <p:stCondLst>
                              <p:cond delay="0"/>
                            </p:stCondLst>
                            <p:childTnLst>
                              <p:par>
                                <p:cTn id="6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8" fill="hold">
                      <p:stCondLst>
                        <p:cond delay="indefinite"/>
                      </p:stCondLst>
                      <p:childTnLst>
                        <p:par>
                          <p:cTn id="629" fill="hold">
                            <p:stCondLst>
                              <p:cond delay="0"/>
                            </p:stCondLst>
                            <p:childTnLst>
                              <p:par>
                                <p:cTn id="6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4" fill="hold">
                      <p:stCondLst>
                        <p:cond delay="indefinite"/>
                      </p:stCondLst>
                      <p:childTnLst>
                        <p:par>
                          <p:cTn id="635" fill="hold">
                            <p:stCondLst>
                              <p:cond delay="0"/>
                            </p:stCondLst>
                            <p:childTnLst>
                              <p:par>
                                <p:cTn id="6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8" presetID="35" presetClass="emph" presetSubtype="0" repeatCount="3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39" dur="4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0" fill="hold">
                      <p:stCondLst>
                        <p:cond delay="indefinite"/>
                      </p:stCondLst>
                      <p:childTnLst>
                        <p:par>
                          <p:cTn id="641" fill="hold">
                            <p:stCondLst>
                              <p:cond delay="0"/>
                            </p:stCondLst>
                            <p:childTnLst>
                              <p:par>
                                <p:cTn id="6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5" fill="hold">
                      <p:stCondLst>
                        <p:cond delay="indefinite"/>
                      </p:stCondLst>
                      <p:childTnLst>
                        <p:par>
                          <p:cTn id="646" fill="hold">
                            <p:stCondLst>
                              <p:cond delay="0"/>
                            </p:stCondLst>
                            <p:childTnLst>
                              <p:par>
                                <p:cTn id="6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0" fill="hold">
                      <p:stCondLst>
                        <p:cond delay="indefinite"/>
                      </p:stCondLst>
                      <p:childTnLst>
                        <p:par>
                          <p:cTn id="651" fill="hold">
                            <p:stCondLst>
                              <p:cond delay="0"/>
                            </p:stCondLst>
                            <p:childTnLst>
                              <p:par>
                                <p:cTn id="6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5" fill="hold">
                      <p:stCondLst>
                        <p:cond delay="indefinite"/>
                      </p:stCondLst>
                      <p:childTnLst>
                        <p:par>
                          <p:cTn id="656" fill="hold">
                            <p:stCondLst>
                              <p:cond delay="0"/>
                            </p:stCondLst>
                            <p:childTnLst>
                              <p:par>
                                <p:cTn id="6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0" fill="hold">
                      <p:stCondLst>
                        <p:cond delay="indefinite"/>
                      </p:stCondLst>
                      <p:childTnLst>
                        <p:par>
                          <p:cTn id="661" fill="hold">
                            <p:stCondLst>
                              <p:cond delay="0"/>
                            </p:stCondLst>
                            <p:childTnLst>
                              <p:par>
                                <p:cTn id="6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5" fill="hold">
                      <p:stCondLst>
                        <p:cond delay="indefinite"/>
                      </p:stCondLst>
                      <p:childTnLst>
                        <p:par>
                          <p:cTn id="666" fill="hold">
                            <p:stCondLst>
                              <p:cond delay="0"/>
                            </p:stCondLst>
                            <p:childTnLst>
                              <p:par>
                                <p:cTn id="6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0" fill="hold">
                      <p:stCondLst>
                        <p:cond delay="indefinite"/>
                      </p:stCondLst>
                      <p:childTnLst>
                        <p:par>
                          <p:cTn id="671" fill="hold">
                            <p:stCondLst>
                              <p:cond delay="0"/>
                            </p:stCondLst>
                            <p:childTnLst>
                              <p:par>
                                <p:cTn id="6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5" fill="hold">
                            <p:stCondLst>
                              <p:cond delay="500"/>
                            </p:stCondLst>
                            <p:childTnLst>
                              <p:par>
                                <p:cTn id="67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2" fill="hold">
                      <p:stCondLst>
                        <p:cond delay="indefinite"/>
                      </p:stCondLst>
                      <p:childTnLst>
                        <p:par>
                          <p:cTn id="683" fill="hold">
                            <p:stCondLst>
                              <p:cond delay="0"/>
                            </p:stCondLst>
                            <p:childTnLst>
                              <p:par>
                                <p:cTn id="6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7" fill="hold">
                      <p:stCondLst>
                        <p:cond delay="indefinite"/>
                      </p:stCondLst>
                      <p:childTnLst>
                        <p:par>
                          <p:cTn id="688" fill="hold">
                            <p:stCondLst>
                              <p:cond delay="0"/>
                            </p:stCondLst>
                            <p:childTnLst>
                              <p:par>
                                <p:cTn id="6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2" fill="hold">
                      <p:stCondLst>
                        <p:cond delay="indefinite"/>
                      </p:stCondLst>
                      <p:childTnLst>
                        <p:par>
                          <p:cTn id="693" fill="hold">
                            <p:stCondLst>
                              <p:cond delay="0"/>
                            </p:stCondLst>
                            <p:childTnLst>
                              <p:par>
                                <p:cTn id="6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7" fill="hold">
                      <p:stCondLst>
                        <p:cond delay="indefinite"/>
                      </p:stCondLst>
                      <p:childTnLst>
                        <p:par>
                          <p:cTn id="698" fill="hold">
                            <p:stCondLst>
                              <p:cond delay="0"/>
                            </p:stCondLst>
                            <p:childTnLst>
                              <p:par>
                                <p:cTn id="6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1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2" fill="hold">
                      <p:stCondLst>
                        <p:cond delay="indefinite"/>
                      </p:stCondLst>
                      <p:childTnLst>
                        <p:par>
                          <p:cTn id="703" fill="hold">
                            <p:stCondLst>
                              <p:cond delay="0"/>
                            </p:stCondLst>
                            <p:childTnLst>
                              <p:par>
                                <p:cTn id="70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7" fill="hold">
                      <p:stCondLst>
                        <p:cond delay="indefinite"/>
                      </p:stCondLst>
                      <p:childTnLst>
                        <p:par>
                          <p:cTn id="708" fill="hold">
                            <p:stCondLst>
                              <p:cond delay="0"/>
                            </p:stCondLst>
                            <p:childTnLst>
                              <p:par>
                                <p:cTn id="7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2" fill="hold">
                      <p:stCondLst>
                        <p:cond delay="indefinite"/>
                      </p:stCondLst>
                      <p:childTnLst>
                        <p:par>
                          <p:cTn id="713" fill="hold">
                            <p:stCondLst>
                              <p:cond delay="0"/>
                            </p:stCondLst>
                            <p:childTnLst>
                              <p:par>
                                <p:cTn id="7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6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7" fill="hold">
                      <p:stCondLst>
                        <p:cond delay="indefinite"/>
                      </p:stCondLst>
                      <p:childTnLst>
                        <p:par>
                          <p:cTn id="718" fill="hold">
                            <p:stCondLst>
                              <p:cond delay="0"/>
                            </p:stCondLst>
                            <p:childTnLst>
                              <p:par>
                                <p:cTn id="7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2" fill="hold">
                      <p:stCondLst>
                        <p:cond delay="indefinite"/>
                      </p:stCondLst>
                      <p:childTnLst>
                        <p:par>
                          <p:cTn id="723" fill="hold">
                            <p:stCondLst>
                              <p:cond delay="0"/>
                            </p:stCondLst>
                            <p:childTnLst>
                              <p:par>
                                <p:cTn id="7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7" fill="hold">
                      <p:stCondLst>
                        <p:cond delay="indefinite"/>
                      </p:stCondLst>
                      <p:childTnLst>
                        <p:par>
                          <p:cTn id="728" fill="hold">
                            <p:stCondLst>
                              <p:cond delay="0"/>
                            </p:stCondLst>
                            <p:childTnLst>
                              <p:par>
                                <p:cTn id="7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1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2" fill="hold">
                      <p:stCondLst>
                        <p:cond delay="indefinite"/>
                      </p:stCondLst>
                      <p:childTnLst>
                        <p:par>
                          <p:cTn id="733" fill="hold">
                            <p:stCondLst>
                              <p:cond delay="0"/>
                            </p:stCondLst>
                            <p:childTnLst>
                              <p:par>
                                <p:cTn id="7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6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7" fill="hold">
                      <p:stCondLst>
                        <p:cond delay="indefinite"/>
                      </p:stCondLst>
                      <p:childTnLst>
                        <p:par>
                          <p:cTn id="738" fill="hold">
                            <p:stCondLst>
                              <p:cond delay="0"/>
                            </p:stCondLst>
                            <p:childTnLst>
                              <p:par>
                                <p:cTn id="7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1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2" fill="hold">
                            <p:stCondLst>
                              <p:cond delay="500"/>
                            </p:stCondLst>
                            <p:childTnLst>
                              <p:par>
                                <p:cTn id="74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5" fill="hold">
                            <p:stCondLst>
                              <p:cond delay="500"/>
                            </p:stCondLst>
                            <p:childTnLst>
                              <p:par>
                                <p:cTn id="7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8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" grpId="0"/>
      <p:bldP spid="216" grpId="0" animBg="1"/>
      <p:bldP spid="199" grpId="0" animBg="1"/>
      <p:bldP spid="199" grpId="1" animBg="1"/>
      <p:bldP spid="198" grpId="0" animBg="1"/>
      <p:bldP spid="198" grpId="1" animBg="1"/>
      <p:bldP spid="197" grpId="0" animBg="1"/>
      <p:bldP spid="197" grpId="1" animBg="1"/>
      <p:bldP spid="196" grpId="0" animBg="1"/>
      <p:bldP spid="196" grpId="1" animBg="1"/>
      <p:bldP spid="195" grpId="0" animBg="1"/>
      <p:bldP spid="195" grpId="1" animBg="1"/>
      <p:bldP spid="194" grpId="0" animBg="1"/>
      <p:bldP spid="194" grpId="1" animBg="1"/>
      <p:bldP spid="193" grpId="0" animBg="1"/>
      <p:bldP spid="193" grpId="1" animBg="1"/>
      <p:bldP spid="189" grpId="0" animBg="1"/>
      <p:bldP spid="189" grpId="1" animBg="1"/>
      <p:bldP spid="167" grpId="0" animBg="1"/>
      <p:bldP spid="167" grpId="1" animBg="1"/>
      <p:bldP spid="66" grpId="0" animBg="1"/>
      <p:bldP spid="79" grpId="0" animBg="1"/>
      <p:bldP spid="79" grpId="1" animBg="1"/>
      <p:bldP spid="65" grpId="0" animBg="1"/>
      <p:bldP spid="65" grpId="1" animBg="1"/>
      <p:bldP spid="44" grpId="0" animBg="1"/>
      <p:bldP spid="44" grpId="1" animBg="1"/>
      <p:bldP spid="60" grpId="0" animBg="1"/>
      <p:bldP spid="60" grpId="1" animBg="1"/>
      <p:bldP spid="7" grpId="0"/>
      <p:bldP spid="10" grpId="0"/>
      <p:bldP spid="11" grpId="0"/>
      <p:bldP spid="12" grpId="0"/>
      <p:bldP spid="14" grpId="0"/>
      <p:bldP spid="15" grpId="0"/>
      <p:bldP spid="16" grpId="0"/>
      <p:bldP spid="18" grpId="0"/>
      <p:bldP spid="19" grpId="0"/>
      <p:bldP spid="20" grpId="0"/>
      <p:bldP spid="42" grpId="0"/>
      <p:bldP spid="61" grpId="0" animBg="1"/>
      <p:bldP spid="61" grpId="1" animBg="1"/>
      <p:bldP spid="64" grpId="0"/>
      <p:bldP spid="64" grpId="1"/>
      <p:bldP spid="64" grpId="2"/>
      <p:bldP spid="77" grpId="0"/>
      <p:bldP spid="77" grpId="1"/>
      <p:bldP spid="77" grpId="2"/>
      <p:bldP spid="78" grpId="0"/>
      <p:bldP spid="78" grpId="1"/>
      <p:bldP spid="78" grpId="2"/>
      <p:bldP spid="50" grpId="0" animBg="1"/>
      <p:bldP spid="50" grpId="1" animBg="1"/>
      <p:bldP spid="92" grpId="0" animBg="1"/>
      <p:bldP spid="92" grpId="1" animBg="1"/>
      <p:bldP spid="108" grpId="0" animBg="1"/>
      <p:bldP spid="108" grpId="1" animBg="1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4" grpId="0"/>
      <p:bldP spid="145" grpId="0"/>
      <p:bldP spid="146" grpId="0"/>
      <p:bldP spid="147" grpId="0"/>
      <p:bldP spid="148" grpId="0"/>
      <p:bldP spid="149" grpId="0"/>
      <p:bldP spid="150" grpId="0"/>
      <p:bldP spid="151" grpId="0"/>
      <p:bldP spid="153" grpId="0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68" grpId="0"/>
      <p:bldP spid="169" grpId="0"/>
      <p:bldP spid="170" grpId="0"/>
      <p:bldP spid="171" grpId="0"/>
      <p:bldP spid="172" grpId="0"/>
      <p:bldP spid="185" grpId="0"/>
      <p:bldP spid="190" grpId="0" animBg="1"/>
      <p:bldP spid="190" grpId="1" animBg="1"/>
      <p:bldP spid="49" grpId="0"/>
      <p:bldP spid="152" grpId="0"/>
      <p:bldP spid="161" grpId="0"/>
      <p:bldP spid="164" grpId="0"/>
      <p:bldP spid="166" grpId="0" animBg="1"/>
      <p:bldP spid="186" grpId="0"/>
      <p:bldP spid="200" grpId="0"/>
      <p:bldP spid="201" grpId="0"/>
      <p:bldP spid="202" grpId="0"/>
      <p:bldP spid="203" grpId="0"/>
      <p:bldP spid="204" grpId="0"/>
      <p:bldP spid="205" grpId="0"/>
      <p:bldP spid="206" grpId="0"/>
      <p:bldP spid="207" grpId="0"/>
      <p:bldP spid="208" grpId="0"/>
      <p:bldP spid="210" grpId="0"/>
      <p:bldP spid="212" grpId="0"/>
      <p:bldP spid="213" grpId="0"/>
      <p:bldP spid="8" grpId="0" animBg="1"/>
      <p:bldP spid="8" grpId="1" animBg="1"/>
      <p:bldP spid="218" grpId="0"/>
      <p:bldP spid="219" grpId="0" animBg="1"/>
      <p:bldP spid="219" grpId="1" animBg="1"/>
      <p:bldP spid="219" grpId="2" animBg="1"/>
      <p:bldP spid="76" grpId="0" animBg="1"/>
      <p:bldP spid="76" grpId="1" animBg="1"/>
      <p:bldP spid="80" grpId="0"/>
      <p:bldP spid="80" grpId="1"/>
      <p:bldP spid="71" grpId="0" animBg="1"/>
      <p:bldP spid="71" grpId="1" animBg="1"/>
      <p:bldP spid="73" grpId="0"/>
      <p:bldP spid="73" grpId="1"/>
      <p:bldP spid="74" grpId="0"/>
      <p:bldP spid="74" grpId="1"/>
      <p:bldP spid="187" grpId="0" animBg="1"/>
      <p:bldP spid="187" grpId="1" animBg="1"/>
      <p:bldP spid="188" grpId="0"/>
      <p:bldP spid="188" grpId="1"/>
      <p:bldP spid="86" grpId="0" animBg="1"/>
      <p:bldP spid="86" grpId="1" animBg="1"/>
      <p:bldP spid="88" grpId="0"/>
      <p:bldP spid="88" grpId="1"/>
      <p:bldP spid="215" grpId="0"/>
      <p:bldP spid="215" grpId="1"/>
      <p:bldP spid="102" grpId="0" animBg="1"/>
      <p:bldP spid="102" grpId="1" animBg="1"/>
      <p:bldP spid="104" grpId="0"/>
      <p:bldP spid="104" grpId="1"/>
      <p:bldP spid="214" grpId="0"/>
      <p:bldP spid="21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895350"/>
            <a:ext cx="5638800" cy="31547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prstClr val="white"/>
                </a:solidFill>
                <a:latin typeface="Bookman Old Style" pitchFamily="18" charset="0"/>
              </a:rPr>
              <a:t>MODULE</a:t>
            </a:r>
            <a:r>
              <a:rPr lang="en-US" sz="4400" b="1" dirty="0" smtClean="0">
                <a:solidFill>
                  <a:prstClr val="white"/>
                </a:solidFill>
                <a:latin typeface="Bookman Old Style" pitchFamily="18" charset="0"/>
              </a:rPr>
              <a:t> - </a:t>
            </a:r>
            <a:r>
              <a:rPr lang="en-US" sz="19900" b="1" dirty="0" smtClean="0">
                <a:solidFill>
                  <a:prstClr val="white"/>
                </a:solidFill>
                <a:latin typeface="Bookman Old Style" pitchFamily="18" charset="0"/>
              </a:rPr>
              <a:t>17</a:t>
            </a:r>
            <a:endParaRPr lang="en-US" sz="4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93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3" y="2514600"/>
            <a:ext cx="223075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CIRCLE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6" name="Title 7"/>
          <p:cNvSpPr txBox="1">
            <a:spLocks/>
          </p:cNvSpPr>
          <p:nvPr/>
        </p:nvSpPr>
        <p:spPr bwMode="auto">
          <a:xfrm>
            <a:off x="304800" y="2952750"/>
            <a:ext cx="7467600" cy="1565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Sum based on Theorem –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The </a:t>
            </a: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lengths </a:t>
            </a:r>
            <a:endParaRPr lang="en-US" altLang="en-US" sz="2000" dirty="0" smtClean="0">
              <a:solidFill>
                <a:srgbClr val="FF6600"/>
              </a:solidFill>
              <a:latin typeface="Bookman Old Style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  of </a:t>
            </a: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two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tangents </a:t>
            </a: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drawn from </a:t>
            </a:r>
            <a:endParaRPr lang="en-US" altLang="en-US" sz="2000" dirty="0" smtClean="0">
              <a:solidFill>
                <a:srgbClr val="FF6600"/>
              </a:solidFill>
              <a:latin typeface="Bookman Old Style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  an </a:t>
            </a: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external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point to </a:t>
            </a: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a circle are equal.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53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ounded Rectangle 137"/>
          <p:cNvSpPr/>
          <p:nvPr/>
        </p:nvSpPr>
        <p:spPr>
          <a:xfrm>
            <a:off x="1577423" y="533406"/>
            <a:ext cx="5544102" cy="25753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66" name="Rounded Rectangle 165"/>
          <p:cNvSpPr/>
          <p:nvPr/>
        </p:nvSpPr>
        <p:spPr>
          <a:xfrm>
            <a:off x="1746354" y="1708150"/>
            <a:ext cx="427998" cy="143944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65" name="Rounded Rectangle 164"/>
          <p:cNvSpPr/>
          <p:nvPr/>
        </p:nvSpPr>
        <p:spPr>
          <a:xfrm>
            <a:off x="748926" y="1726310"/>
            <a:ext cx="427998" cy="143944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3122077" y="539097"/>
            <a:ext cx="3999448" cy="257533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1574843" y="539098"/>
            <a:ext cx="1562308" cy="257533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68493" y="498588"/>
            <a:ext cx="81969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763" fontAlgn="base">
              <a:spcBef>
                <a:spcPts val="6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Prove :  Parallelogram circumscribing a circle is a rhombus.</a:t>
            </a:r>
            <a:endParaRPr lang="en-US" altLang="en-US" sz="1600" b="1" baseline="30000" dirty="0" smtClean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6445804" y="1403570"/>
            <a:ext cx="1713053" cy="17645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b="1" smtClean="0">
              <a:solidFill>
                <a:srgbClr val="FFFF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6410325" y="1150887"/>
            <a:ext cx="3244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D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5696915" y="3008028"/>
            <a:ext cx="4222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A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7889750" y="3017553"/>
            <a:ext cx="3922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B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8328660" y="1062990"/>
            <a:ext cx="4222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C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7121525" y="1074622"/>
            <a:ext cx="4889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P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8043293" y="2346658"/>
            <a:ext cx="4889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Q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7000875" y="3147596"/>
            <a:ext cx="4889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R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6108700" y="1761255"/>
            <a:ext cx="4889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S</a:t>
            </a:r>
          </a:p>
        </p:txBody>
      </p:sp>
      <p:sp>
        <p:nvSpPr>
          <p:cNvPr id="14" name="AutoShape 46"/>
          <p:cNvSpPr>
            <a:spLocks noChangeArrowheads="1"/>
          </p:cNvSpPr>
          <p:nvPr/>
        </p:nvSpPr>
        <p:spPr bwMode="auto">
          <a:xfrm>
            <a:off x="6052515" y="1386839"/>
            <a:ext cx="2510460" cy="1786289"/>
          </a:xfrm>
          <a:prstGeom prst="parallelogram">
            <a:avLst>
              <a:gd name="adj" fmla="val 35617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2000" smtClean="0">
              <a:solidFill>
                <a:srgbClr val="FFFFFF"/>
              </a:solidFill>
              <a:latin typeface="Arial Rounded MT Bold" pitchFamily="34" charset="0"/>
            </a:endParaRPr>
          </a:p>
        </p:txBody>
      </p:sp>
      <p:grpSp>
        <p:nvGrpSpPr>
          <p:cNvPr id="19" name="Group 66"/>
          <p:cNvGrpSpPr>
            <a:grpSpLocks/>
          </p:cNvGrpSpPr>
          <p:nvPr/>
        </p:nvGrpSpPr>
        <p:grpSpPr bwMode="auto">
          <a:xfrm rot="15974859">
            <a:off x="6638225" y="1279157"/>
            <a:ext cx="263349" cy="415559"/>
            <a:chOff x="6232079" y="1984962"/>
            <a:chExt cx="263719" cy="415497"/>
          </a:xfrm>
        </p:grpSpPr>
        <p:sp>
          <p:nvSpPr>
            <p:cNvPr id="20" name="Line 12"/>
            <p:cNvSpPr>
              <a:spLocks noChangeShapeType="1"/>
            </p:cNvSpPr>
            <p:nvPr/>
          </p:nvSpPr>
          <p:spPr bwMode="auto">
            <a:xfrm rot="13500000" flipV="1">
              <a:off x="6396730" y="2301392"/>
              <a:ext cx="111653" cy="86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 smtClean="0">
                <a:solidFill>
                  <a:srgbClr val="FFFFFF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 rot="14640000">
              <a:off x="6239353" y="1977688"/>
              <a:ext cx="97485" cy="1120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 smtClean="0">
                <a:solidFill>
                  <a:srgbClr val="FFFFFF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22" name="Group 67"/>
          <p:cNvGrpSpPr>
            <a:grpSpLocks/>
          </p:cNvGrpSpPr>
          <p:nvPr/>
        </p:nvGrpSpPr>
        <p:grpSpPr bwMode="auto">
          <a:xfrm>
            <a:off x="7721475" y="2934440"/>
            <a:ext cx="355600" cy="309562"/>
            <a:chOff x="7250618" y="1982094"/>
            <a:chExt cx="355008" cy="310285"/>
          </a:xfrm>
        </p:grpSpPr>
        <p:grpSp>
          <p:nvGrpSpPr>
            <p:cNvPr id="23" name="Group 62"/>
            <p:cNvGrpSpPr>
              <a:grpSpLocks/>
            </p:cNvGrpSpPr>
            <p:nvPr/>
          </p:nvGrpSpPr>
          <p:grpSpPr bwMode="auto">
            <a:xfrm rot="-1197856">
              <a:off x="7250618" y="2151301"/>
              <a:ext cx="143018" cy="141078"/>
              <a:chOff x="7110918" y="2322751"/>
              <a:chExt cx="143018" cy="141078"/>
            </a:xfrm>
          </p:grpSpPr>
          <p:sp>
            <p:nvSpPr>
              <p:cNvPr id="27" name="Line 12"/>
              <p:cNvSpPr>
                <a:spLocks noChangeShapeType="1"/>
              </p:cNvSpPr>
              <p:nvPr/>
            </p:nvSpPr>
            <p:spPr bwMode="auto">
              <a:xfrm rot="20580000" flipV="1">
                <a:off x="7110918" y="2322751"/>
                <a:ext cx="104918" cy="1220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 smtClean="0">
                  <a:solidFill>
                    <a:srgbClr val="FFFFFF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8" name="Line 12"/>
              <p:cNvSpPr>
                <a:spLocks noChangeShapeType="1"/>
              </p:cNvSpPr>
              <p:nvPr/>
            </p:nvSpPr>
            <p:spPr bwMode="auto">
              <a:xfrm rot="20580000" flipV="1">
                <a:off x="7149018" y="2341801"/>
                <a:ext cx="104918" cy="1220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 smtClean="0">
                  <a:solidFill>
                    <a:srgbClr val="FFFFFF"/>
                  </a:solidFill>
                  <a:latin typeface="Bookman Old Style" panose="02050604050505020204" pitchFamily="18" charset="0"/>
                </a:endParaRPr>
              </a:p>
            </p:txBody>
          </p:sp>
        </p:grpSp>
        <p:grpSp>
          <p:nvGrpSpPr>
            <p:cNvPr id="24" name="Group 63"/>
            <p:cNvGrpSpPr>
              <a:grpSpLocks/>
            </p:cNvGrpSpPr>
            <p:nvPr/>
          </p:nvGrpSpPr>
          <p:grpSpPr bwMode="auto">
            <a:xfrm rot="-6845763">
              <a:off x="7463579" y="1983066"/>
              <a:ext cx="143020" cy="141075"/>
              <a:chOff x="7113522" y="2254617"/>
              <a:chExt cx="143020" cy="141075"/>
            </a:xfrm>
          </p:grpSpPr>
          <p:sp>
            <p:nvSpPr>
              <p:cNvPr id="25" name="Line 12"/>
              <p:cNvSpPr>
                <a:spLocks noChangeShapeType="1"/>
              </p:cNvSpPr>
              <p:nvPr/>
            </p:nvSpPr>
            <p:spPr bwMode="auto">
              <a:xfrm rot="20580000" flipV="1">
                <a:off x="7113522" y="2254617"/>
                <a:ext cx="104917" cy="12202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 smtClean="0">
                  <a:solidFill>
                    <a:srgbClr val="FFFFFF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6" name="Line 12"/>
              <p:cNvSpPr>
                <a:spLocks noChangeShapeType="1"/>
              </p:cNvSpPr>
              <p:nvPr/>
            </p:nvSpPr>
            <p:spPr bwMode="auto">
              <a:xfrm rot="20580000" flipV="1">
                <a:off x="7151625" y="2273663"/>
                <a:ext cx="104917" cy="12202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 smtClean="0">
                  <a:solidFill>
                    <a:srgbClr val="FFFFFF"/>
                  </a:solidFill>
                  <a:latin typeface="Bookman Old Style" panose="02050604050505020204" pitchFamily="18" charset="0"/>
                </a:endParaRPr>
              </a:p>
            </p:txBody>
          </p:sp>
        </p:grpSp>
      </p:grpSp>
      <p:grpSp>
        <p:nvGrpSpPr>
          <p:cNvPr id="29" name="Group 80"/>
          <p:cNvGrpSpPr>
            <a:grpSpLocks/>
          </p:cNvGrpSpPr>
          <p:nvPr/>
        </p:nvGrpSpPr>
        <p:grpSpPr bwMode="auto">
          <a:xfrm>
            <a:off x="8036420" y="1315568"/>
            <a:ext cx="443202" cy="619375"/>
            <a:chOff x="7416981" y="882313"/>
            <a:chExt cx="442420" cy="620542"/>
          </a:xfrm>
        </p:grpSpPr>
        <p:grpSp>
          <p:nvGrpSpPr>
            <p:cNvPr id="30" name="Group 70"/>
            <p:cNvGrpSpPr>
              <a:grpSpLocks/>
            </p:cNvGrpSpPr>
            <p:nvPr/>
          </p:nvGrpSpPr>
          <p:grpSpPr bwMode="auto">
            <a:xfrm rot="-6560263">
              <a:off x="7676011" y="1319465"/>
              <a:ext cx="196121" cy="170659"/>
              <a:chOff x="6946368" y="2149901"/>
              <a:chExt cx="196121" cy="170659"/>
            </a:xfrm>
          </p:grpSpPr>
          <p:sp>
            <p:nvSpPr>
              <p:cNvPr id="35" name="Line 12"/>
              <p:cNvSpPr>
                <a:spLocks noChangeShapeType="1"/>
              </p:cNvSpPr>
              <p:nvPr/>
            </p:nvSpPr>
            <p:spPr bwMode="auto">
              <a:xfrm rot="20580000" flipV="1">
                <a:off x="6990546" y="2177738"/>
                <a:ext cx="104918" cy="12202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 smtClean="0">
                  <a:solidFill>
                    <a:srgbClr val="FFFFFF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" name="Line 12"/>
              <p:cNvSpPr>
                <a:spLocks noChangeShapeType="1"/>
              </p:cNvSpPr>
              <p:nvPr/>
            </p:nvSpPr>
            <p:spPr bwMode="auto">
              <a:xfrm rot="20580000" flipV="1">
                <a:off x="7037571" y="2198536"/>
                <a:ext cx="104918" cy="1220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 smtClean="0">
                  <a:solidFill>
                    <a:srgbClr val="FFFFFF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7" name="Line 12"/>
              <p:cNvSpPr>
                <a:spLocks noChangeShapeType="1"/>
              </p:cNvSpPr>
              <p:nvPr/>
            </p:nvSpPr>
            <p:spPr bwMode="auto">
              <a:xfrm rot="20580000" flipV="1">
                <a:off x="6946368" y="2149901"/>
                <a:ext cx="104918" cy="12202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 smtClean="0">
                  <a:solidFill>
                    <a:srgbClr val="FFFFFF"/>
                  </a:solidFill>
                  <a:latin typeface="Bookman Old Style" panose="02050604050505020204" pitchFamily="18" charset="0"/>
                </a:endParaRPr>
              </a:p>
            </p:txBody>
          </p:sp>
        </p:grpSp>
        <p:grpSp>
          <p:nvGrpSpPr>
            <p:cNvPr id="31" name="Group 76"/>
            <p:cNvGrpSpPr>
              <a:grpSpLocks/>
            </p:cNvGrpSpPr>
            <p:nvPr/>
          </p:nvGrpSpPr>
          <p:grpSpPr bwMode="auto">
            <a:xfrm rot="9240491">
              <a:off x="7416981" y="882313"/>
              <a:ext cx="188418" cy="156185"/>
              <a:chOff x="7065518" y="2307644"/>
              <a:chExt cx="188418" cy="156185"/>
            </a:xfrm>
          </p:grpSpPr>
          <p:sp>
            <p:nvSpPr>
              <p:cNvPr id="32" name="Line 12"/>
              <p:cNvSpPr>
                <a:spLocks noChangeShapeType="1"/>
              </p:cNvSpPr>
              <p:nvPr/>
            </p:nvSpPr>
            <p:spPr bwMode="auto">
              <a:xfrm rot="20580000" flipV="1">
                <a:off x="7110918" y="2322751"/>
                <a:ext cx="104918" cy="1220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 smtClean="0">
                  <a:solidFill>
                    <a:srgbClr val="FFFFFF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3" name="Line 12"/>
              <p:cNvSpPr>
                <a:spLocks noChangeShapeType="1"/>
              </p:cNvSpPr>
              <p:nvPr/>
            </p:nvSpPr>
            <p:spPr bwMode="auto">
              <a:xfrm rot="20580000" flipV="1">
                <a:off x="7149018" y="2341801"/>
                <a:ext cx="104918" cy="1220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 smtClean="0">
                  <a:solidFill>
                    <a:srgbClr val="FFFFFF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4" name="Line 12"/>
              <p:cNvSpPr>
                <a:spLocks noChangeShapeType="1"/>
              </p:cNvSpPr>
              <p:nvPr/>
            </p:nvSpPr>
            <p:spPr bwMode="auto">
              <a:xfrm rot="20580000" flipV="1">
                <a:off x="7065518" y="2307644"/>
                <a:ext cx="104918" cy="1220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 smtClean="0">
                  <a:solidFill>
                    <a:srgbClr val="FFFFFF"/>
                  </a:solidFill>
                  <a:latin typeface="Bookman Old Style" panose="02050604050505020204" pitchFamily="18" charset="0"/>
                </a:endParaRPr>
              </a:p>
            </p:txBody>
          </p:sp>
        </p:grpSp>
      </p:grpSp>
      <p:grpSp>
        <p:nvGrpSpPr>
          <p:cNvPr id="38" name="Group 91"/>
          <p:cNvGrpSpPr>
            <a:grpSpLocks/>
          </p:cNvGrpSpPr>
          <p:nvPr/>
        </p:nvGrpSpPr>
        <p:grpSpPr bwMode="auto">
          <a:xfrm rot="16200000">
            <a:off x="6077390" y="2702455"/>
            <a:ext cx="614194" cy="475092"/>
            <a:chOff x="5841012" y="961726"/>
            <a:chExt cx="693581" cy="532926"/>
          </a:xfrm>
        </p:grpSpPr>
        <p:grpSp>
          <p:nvGrpSpPr>
            <p:cNvPr id="39" name="Group 97"/>
            <p:cNvGrpSpPr>
              <a:grpSpLocks/>
            </p:cNvGrpSpPr>
            <p:nvPr/>
          </p:nvGrpSpPr>
          <p:grpSpPr bwMode="auto">
            <a:xfrm rot="5685654">
              <a:off x="5863868" y="1351142"/>
              <a:ext cx="120654" cy="166366"/>
              <a:chOff x="6930573" y="3397317"/>
              <a:chExt cx="120654" cy="166366"/>
            </a:xfrm>
          </p:grpSpPr>
          <p:sp>
            <p:nvSpPr>
              <p:cNvPr id="43" name="Line 22"/>
              <p:cNvSpPr>
                <a:spLocks noChangeShapeType="1"/>
              </p:cNvSpPr>
              <p:nvPr/>
            </p:nvSpPr>
            <p:spPr bwMode="auto">
              <a:xfrm>
                <a:off x="6930573" y="3397317"/>
                <a:ext cx="53975" cy="1587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 smtClean="0">
                  <a:solidFill>
                    <a:srgbClr val="FFFFFF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44" name="Line 24"/>
              <p:cNvSpPr>
                <a:spLocks noChangeShapeType="1"/>
              </p:cNvSpPr>
              <p:nvPr/>
            </p:nvSpPr>
            <p:spPr bwMode="auto">
              <a:xfrm flipH="1">
                <a:off x="6989631" y="3406839"/>
                <a:ext cx="61596" cy="1568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 smtClean="0">
                  <a:solidFill>
                    <a:srgbClr val="FFFFFF"/>
                  </a:solidFill>
                  <a:latin typeface="Bookman Old Style" panose="02050604050505020204" pitchFamily="18" charset="0"/>
                </a:endParaRPr>
              </a:p>
            </p:txBody>
          </p:sp>
        </p:grpSp>
        <p:grpSp>
          <p:nvGrpSpPr>
            <p:cNvPr id="40" name="Group 97"/>
            <p:cNvGrpSpPr>
              <a:grpSpLocks/>
            </p:cNvGrpSpPr>
            <p:nvPr/>
          </p:nvGrpSpPr>
          <p:grpSpPr bwMode="auto">
            <a:xfrm rot="10800000">
              <a:off x="6413938" y="961726"/>
              <a:ext cx="120655" cy="166369"/>
              <a:chOff x="6386348" y="3285415"/>
              <a:chExt cx="120655" cy="166369"/>
            </a:xfrm>
          </p:grpSpPr>
          <p:sp>
            <p:nvSpPr>
              <p:cNvPr id="41" name="Line 22"/>
              <p:cNvSpPr>
                <a:spLocks noChangeShapeType="1"/>
              </p:cNvSpPr>
              <p:nvPr/>
            </p:nvSpPr>
            <p:spPr bwMode="auto">
              <a:xfrm>
                <a:off x="6386348" y="3285415"/>
                <a:ext cx="53975" cy="1587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 smtClean="0">
                  <a:solidFill>
                    <a:srgbClr val="FFFFFF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42" name="Line 24"/>
              <p:cNvSpPr>
                <a:spLocks noChangeShapeType="1"/>
              </p:cNvSpPr>
              <p:nvPr/>
            </p:nvSpPr>
            <p:spPr bwMode="auto">
              <a:xfrm flipH="1">
                <a:off x="6445408" y="3294936"/>
                <a:ext cx="61595" cy="1568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 smtClean="0">
                  <a:solidFill>
                    <a:srgbClr val="FFFFFF"/>
                  </a:solidFill>
                  <a:latin typeface="Bookman Old Style" panose="02050604050505020204" pitchFamily="18" charset="0"/>
                </a:endParaRPr>
              </a:p>
            </p:txBody>
          </p:sp>
        </p:grpSp>
      </p:grpSp>
      <p:sp>
        <p:nvSpPr>
          <p:cNvPr id="46" name="Text Box 4"/>
          <p:cNvSpPr txBox="1">
            <a:spLocks noChangeArrowheads="1"/>
          </p:cNvSpPr>
          <p:nvPr/>
        </p:nvSpPr>
        <p:spPr bwMode="auto">
          <a:xfrm>
            <a:off x="676173" y="819150"/>
            <a:ext cx="41873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763" fontAlgn="base">
              <a:spcBef>
                <a:spcPts val="6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To prove :  </a:t>
            </a:r>
            <a:r>
              <a:rPr lang="en-US" altLang="en-US" sz="1600" b="1" dirty="0" err="1" smtClean="0">
                <a:solidFill>
                  <a:srgbClr val="0000FF"/>
                </a:solidFill>
                <a:latin typeface="Wingdings" panose="05000000000000000000" pitchFamily="2" charset="2"/>
              </a:rPr>
              <a:t>o</a:t>
            </a:r>
            <a:r>
              <a:rPr lang="en-US" altLang="en-US" sz="1600" b="1" dirty="0" err="1" smtClean="0">
                <a:solidFill>
                  <a:srgbClr val="0000FF"/>
                </a:solidFill>
                <a:latin typeface="Bookman Old Style" pitchFamily="18" charset="0"/>
              </a:rPr>
              <a:t>ABCD</a:t>
            </a: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is a rhombus.</a:t>
            </a:r>
            <a:endParaRPr lang="en-US" altLang="en-US" sz="1400" b="1" dirty="0" smtClean="0">
              <a:solidFill>
                <a:srgbClr val="0000FF"/>
              </a:solidFill>
              <a:latin typeface="Symbol" pitchFamily="18" charset="2"/>
            </a:endParaRPr>
          </a:p>
        </p:txBody>
      </p:sp>
      <p:sp>
        <p:nvSpPr>
          <p:cNvPr id="49" name="Text Box 55"/>
          <p:cNvSpPr txBox="1">
            <a:spLocks noChangeArrowheads="1"/>
          </p:cNvSpPr>
          <p:nvPr/>
        </p:nvSpPr>
        <p:spPr bwMode="auto">
          <a:xfrm>
            <a:off x="4303253" y="833466"/>
            <a:ext cx="2269298" cy="340519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Hint : prove : AB = BC</a:t>
            </a:r>
          </a:p>
        </p:txBody>
      </p:sp>
      <p:sp>
        <p:nvSpPr>
          <p:cNvPr id="50" name="Text Box 4"/>
          <p:cNvSpPr txBox="1">
            <a:spLocks noChangeArrowheads="1"/>
          </p:cNvSpPr>
          <p:nvPr/>
        </p:nvSpPr>
        <p:spPr bwMode="auto">
          <a:xfrm>
            <a:off x="421342" y="1276350"/>
            <a:ext cx="99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763" fontAlgn="base">
              <a:spcBef>
                <a:spcPts val="600"/>
              </a:spcBef>
              <a:spcAft>
                <a:spcPct val="0"/>
              </a:spcAft>
              <a:buFontTx/>
              <a:buNone/>
            </a:pPr>
            <a:r>
              <a:rPr lang="en-US" altLang="en-US" sz="1800" b="1" dirty="0" smtClean="0">
                <a:solidFill>
                  <a:srgbClr val="000000"/>
                </a:solidFill>
                <a:latin typeface="Bookman Old Style" pitchFamily="18" charset="0"/>
              </a:rPr>
              <a:t>Proof :</a:t>
            </a:r>
            <a:endParaRPr lang="en-US" altLang="en-US" sz="1600" b="1" dirty="0" smtClean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51" name="Rectangle 16"/>
          <p:cNvSpPr>
            <a:spLocks noChangeArrowheads="1"/>
          </p:cNvSpPr>
          <p:nvPr/>
        </p:nvSpPr>
        <p:spPr bwMode="auto">
          <a:xfrm>
            <a:off x="717800" y="1733550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AR</a:t>
            </a: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717800" y="2083060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BR</a:t>
            </a:r>
          </a:p>
        </p:txBody>
      </p:sp>
      <p:sp>
        <p:nvSpPr>
          <p:cNvPr id="53" name="Rectangle 18"/>
          <p:cNvSpPr>
            <a:spLocks noChangeArrowheads="1"/>
          </p:cNvSpPr>
          <p:nvPr/>
        </p:nvSpPr>
        <p:spPr bwMode="auto">
          <a:xfrm>
            <a:off x="717800" y="2445551"/>
            <a:ext cx="47320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CP</a:t>
            </a:r>
          </a:p>
        </p:txBody>
      </p:sp>
      <p:sp>
        <p:nvSpPr>
          <p:cNvPr id="54" name="Rectangle 19"/>
          <p:cNvSpPr>
            <a:spLocks noChangeArrowheads="1"/>
          </p:cNvSpPr>
          <p:nvPr/>
        </p:nvSpPr>
        <p:spPr bwMode="auto">
          <a:xfrm>
            <a:off x="717800" y="2817298"/>
            <a:ext cx="4812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Bookman Old Style" pitchFamily="18" charset="0"/>
              </a:rPr>
              <a:t>P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D</a:t>
            </a:r>
          </a:p>
        </p:txBody>
      </p:sp>
      <p:sp>
        <p:nvSpPr>
          <p:cNvPr id="55" name="Rectangle 20"/>
          <p:cNvSpPr>
            <a:spLocks noChangeArrowheads="1"/>
          </p:cNvSpPr>
          <p:nvPr/>
        </p:nvSpPr>
        <p:spPr bwMode="auto">
          <a:xfrm>
            <a:off x="1317352" y="1733550"/>
            <a:ext cx="3048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smtClean="0">
                <a:solidFill>
                  <a:srgbClr val="000000"/>
                </a:solidFill>
                <a:latin typeface="Arial Rounded MT Bold" pitchFamily="34" charset="0"/>
              </a:rPr>
              <a:t>=</a:t>
            </a:r>
          </a:p>
        </p:txBody>
      </p:sp>
      <p:sp>
        <p:nvSpPr>
          <p:cNvPr id="56" name="Rectangle 21"/>
          <p:cNvSpPr>
            <a:spLocks noChangeArrowheads="1"/>
          </p:cNvSpPr>
          <p:nvPr/>
        </p:nvSpPr>
        <p:spPr bwMode="auto">
          <a:xfrm>
            <a:off x="1317352" y="2083060"/>
            <a:ext cx="3048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smtClean="0">
                <a:solidFill>
                  <a:srgbClr val="000000"/>
                </a:solidFill>
                <a:latin typeface="Arial Rounded MT Bold" pitchFamily="34" charset="0"/>
              </a:rPr>
              <a:t>=</a:t>
            </a:r>
          </a:p>
        </p:txBody>
      </p:sp>
      <p:sp>
        <p:nvSpPr>
          <p:cNvPr id="57" name="Rectangle 22"/>
          <p:cNvSpPr>
            <a:spLocks noChangeArrowheads="1"/>
          </p:cNvSpPr>
          <p:nvPr/>
        </p:nvSpPr>
        <p:spPr bwMode="auto">
          <a:xfrm>
            <a:off x="1317352" y="2445551"/>
            <a:ext cx="3048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smtClean="0">
                <a:solidFill>
                  <a:srgbClr val="000000"/>
                </a:solidFill>
                <a:latin typeface="Arial Rounded MT Bold" pitchFamily="34" charset="0"/>
              </a:rPr>
              <a:t>=</a:t>
            </a:r>
          </a:p>
        </p:txBody>
      </p:sp>
      <p:sp>
        <p:nvSpPr>
          <p:cNvPr id="58" name="Rectangle 23"/>
          <p:cNvSpPr>
            <a:spLocks noChangeArrowheads="1"/>
          </p:cNvSpPr>
          <p:nvPr/>
        </p:nvSpPr>
        <p:spPr bwMode="auto">
          <a:xfrm>
            <a:off x="1317352" y="2817298"/>
            <a:ext cx="3048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dirty="0" smtClean="0">
                <a:solidFill>
                  <a:srgbClr val="000000"/>
                </a:solidFill>
                <a:latin typeface="Arial Rounded MT Bold" pitchFamily="34" charset="0"/>
              </a:rPr>
              <a:t>=</a:t>
            </a:r>
          </a:p>
        </p:txBody>
      </p:sp>
      <p:sp>
        <p:nvSpPr>
          <p:cNvPr id="59" name="Rectangle 24"/>
          <p:cNvSpPr>
            <a:spLocks noChangeArrowheads="1"/>
          </p:cNvSpPr>
          <p:nvPr/>
        </p:nvSpPr>
        <p:spPr bwMode="auto">
          <a:xfrm>
            <a:off x="1718448" y="1733550"/>
            <a:ext cx="4683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AS</a:t>
            </a:r>
          </a:p>
        </p:txBody>
      </p:sp>
      <p:sp>
        <p:nvSpPr>
          <p:cNvPr id="60" name="Rectangle 25"/>
          <p:cNvSpPr>
            <a:spLocks noChangeArrowheads="1"/>
          </p:cNvSpPr>
          <p:nvPr/>
        </p:nvSpPr>
        <p:spPr bwMode="auto">
          <a:xfrm>
            <a:off x="1718448" y="2083060"/>
            <a:ext cx="5000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BQ</a:t>
            </a:r>
          </a:p>
        </p:txBody>
      </p:sp>
      <p:sp>
        <p:nvSpPr>
          <p:cNvPr id="61" name="Rectangle 26"/>
          <p:cNvSpPr>
            <a:spLocks noChangeArrowheads="1"/>
          </p:cNvSpPr>
          <p:nvPr/>
        </p:nvSpPr>
        <p:spPr bwMode="auto">
          <a:xfrm>
            <a:off x="1718448" y="2445551"/>
            <a:ext cx="4984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CQ</a:t>
            </a:r>
          </a:p>
        </p:txBody>
      </p:sp>
      <p:sp>
        <p:nvSpPr>
          <p:cNvPr id="62" name="Rectangle 27"/>
          <p:cNvSpPr>
            <a:spLocks noChangeArrowheads="1"/>
          </p:cNvSpPr>
          <p:nvPr/>
        </p:nvSpPr>
        <p:spPr bwMode="auto">
          <a:xfrm>
            <a:off x="1718448" y="2817298"/>
            <a:ext cx="4841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DS</a:t>
            </a:r>
          </a:p>
        </p:txBody>
      </p:sp>
      <p:sp>
        <p:nvSpPr>
          <p:cNvPr id="63" name="Rectangle 28"/>
          <p:cNvSpPr>
            <a:spLocks noChangeArrowheads="1"/>
          </p:cNvSpPr>
          <p:nvPr/>
        </p:nvSpPr>
        <p:spPr bwMode="auto">
          <a:xfrm>
            <a:off x="2340225" y="1733550"/>
            <a:ext cx="5437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…(</a:t>
            </a:r>
            <a:r>
              <a:rPr lang="en-US" altLang="en-US" sz="1400" b="1" dirty="0" err="1" smtClean="0">
                <a:solidFill>
                  <a:prstClr val="black"/>
                </a:solidFill>
                <a:latin typeface="Bookman Old Style" pitchFamily="18" charset="0"/>
              </a:rPr>
              <a:t>i</a:t>
            </a:r>
            <a:r>
              <a:rPr lang="en-US" alt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)</a:t>
            </a:r>
          </a:p>
        </p:txBody>
      </p:sp>
      <p:sp>
        <p:nvSpPr>
          <p:cNvPr id="64" name="Rectangle 29"/>
          <p:cNvSpPr>
            <a:spLocks noChangeArrowheads="1"/>
          </p:cNvSpPr>
          <p:nvPr/>
        </p:nvSpPr>
        <p:spPr bwMode="auto">
          <a:xfrm>
            <a:off x="2301331" y="2083060"/>
            <a:ext cx="6078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…(ii)</a:t>
            </a:r>
          </a:p>
        </p:txBody>
      </p:sp>
      <p:sp>
        <p:nvSpPr>
          <p:cNvPr id="65" name="Rectangle 30"/>
          <p:cNvSpPr>
            <a:spLocks noChangeArrowheads="1"/>
          </p:cNvSpPr>
          <p:nvPr/>
        </p:nvSpPr>
        <p:spPr bwMode="auto">
          <a:xfrm>
            <a:off x="2264025" y="2445551"/>
            <a:ext cx="6719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…(iii)</a:t>
            </a:r>
          </a:p>
        </p:txBody>
      </p:sp>
      <p:sp>
        <p:nvSpPr>
          <p:cNvPr id="66" name="Rectangle 31"/>
          <p:cNvSpPr>
            <a:spLocks noChangeArrowheads="1"/>
          </p:cNvSpPr>
          <p:nvPr/>
        </p:nvSpPr>
        <p:spPr bwMode="auto">
          <a:xfrm>
            <a:off x="2275931" y="2817298"/>
            <a:ext cx="6511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…(iv)</a:t>
            </a:r>
          </a:p>
        </p:txBody>
      </p:sp>
      <p:sp>
        <p:nvSpPr>
          <p:cNvPr id="67" name="AutoShape 32"/>
          <p:cNvSpPr>
            <a:spLocks/>
          </p:cNvSpPr>
          <p:nvPr/>
        </p:nvSpPr>
        <p:spPr bwMode="auto">
          <a:xfrm>
            <a:off x="2922996" y="1835900"/>
            <a:ext cx="225425" cy="1212549"/>
          </a:xfrm>
          <a:prstGeom prst="rightBrace">
            <a:avLst>
              <a:gd name="adj1" fmla="val 55059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smtClean="0">
                <a:solidFill>
                  <a:srgbClr val="FFFFFF"/>
                </a:solidFill>
                <a:latin typeface="Arial Rounded MT Bold" pitchFamily="34" charset="0"/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2000" smtClean="0">
              <a:solidFill>
                <a:srgbClr val="FFFFFF"/>
              </a:solidFill>
              <a:latin typeface="Arial Rounded MT Bold" pitchFamily="34" charset="0"/>
            </a:endParaRPr>
          </a:p>
        </p:txBody>
      </p:sp>
      <p:sp>
        <p:nvSpPr>
          <p:cNvPr id="68" name="Text Box 33"/>
          <p:cNvSpPr txBox="1">
            <a:spLocks noChangeArrowheads="1"/>
          </p:cNvSpPr>
          <p:nvPr/>
        </p:nvSpPr>
        <p:spPr bwMode="auto">
          <a:xfrm>
            <a:off x="3126264" y="2178609"/>
            <a:ext cx="293030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 b="1" dirty="0">
                <a:solidFill>
                  <a:srgbClr val="FF0000"/>
                </a:solidFill>
                <a:latin typeface="Bookman Old Style" pitchFamily="18" charset="0"/>
              </a:rPr>
              <a:t>[Length of the tangents drawn from an  external point to a circle are equal]</a:t>
            </a:r>
          </a:p>
        </p:txBody>
      </p:sp>
      <p:sp>
        <p:nvSpPr>
          <p:cNvPr id="69" name="Text Box 34"/>
          <p:cNvSpPr txBox="1">
            <a:spLocks noChangeArrowheads="1"/>
          </p:cNvSpPr>
          <p:nvPr/>
        </p:nvSpPr>
        <p:spPr bwMode="auto">
          <a:xfrm>
            <a:off x="642142" y="3183030"/>
            <a:ext cx="37941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Adding (</a:t>
            </a:r>
            <a:r>
              <a:rPr lang="en-US" altLang="en-US" sz="1600" b="1" dirty="0" err="1" smtClean="0">
                <a:solidFill>
                  <a:srgbClr val="000000"/>
                </a:solidFill>
                <a:latin typeface="Bookman Old Style" pitchFamily="18" charset="0"/>
              </a:rPr>
              <a:t>i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), (ii), (iii) &amp; (iv)</a:t>
            </a:r>
          </a:p>
        </p:txBody>
      </p:sp>
      <p:sp>
        <p:nvSpPr>
          <p:cNvPr id="78" name="Rectangle 77"/>
          <p:cNvSpPr>
            <a:spLocks noChangeArrowheads="1"/>
          </p:cNvSpPr>
          <p:nvPr/>
        </p:nvSpPr>
        <p:spPr bwMode="auto">
          <a:xfrm>
            <a:off x="678113" y="4014788"/>
            <a:ext cx="8255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AB</a:t>
            </a:r>
          </a:p>
        </p:txBody>
      </p:sp>
      <p:sp>
        <p:nvSpPr>
          <p:cNvPr id="79" name="Rectangle 78"/>
          <p:cNvSpPr>
            <a:spLocks noChangeArrowheads="1"/>
          </p:cNvSpPr>
          <p:nvPr/>
        </p:nvSpPr>
        <p:spPr bwMode="auto">
          <a:xfrm>
            <a:off x="1063875" y="4014788"/>
            <a:ext cx="5302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80" name="Rectangle 79"/>
          <p:cNvSpPr>
            <a:spLocks noChangeArrowheads="1"/>
          </p:cNvSpPr>
          <p:nvPr/>
        </p:nvSpPr>
        <p:spPr bwMode="auto">
          <a:xfrm>
            <a:off x="1251200" y="4014788"/>
            <a:ext cx="8620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CD</a:t>
            </a: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1665538" y="4014788"/>
            <a:ext cx="5302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82" name="Rectangle 81"/>
          <p:cNvSpPr>
            <a:spLocks noChangeArrowheads="1"/>
          </p:cNvSpPr>
          <p:nvPr/>
        </p:nvSpPr>
        <p:spPr bwMode="auto">
          <a:xfrm>
            <a:off x="1852863" y="4014788"/>
            <a:ext cx="847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AD</a:t>
            </a:r>
          </a:p>
        </p:txBody>
      </p: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2229100" y="4014788"/>
            <a:ext cx="5302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2454525" y="4014788"/>
            <a:ext cx="55244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BC</a:t>
            </a:r>
          </a:p>
        </p:txBody>
      </p:sp>
      <p:cxnSp>
        <p:nvCxnSpPr>
          <p:cNvPr id="85" name="Straight Connector 84"/>
          <p:cNvCxnSpPr>
            <a:cxnSpLocks noChangeShapeType="1"/>
          </p:cNvCxnSpPr>
          <p:nvPr/>
        </p:nvCxnSpPr>
        <p:spPr bwMode="auto">
          <a:xfrm>
            <a:off x="797179" y="3886199"/>
            <a:ext cx="822960" cy="1587"/>
          </a:xfrm>
          <a:prstGeom prst="line">
            <a:avLst/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638426" y="3562350"/>
            <a:ext cx="1263951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(AR + BR)</a:t>
            </a:r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1636963" y="3571875"/>
            <a:ext cx="15001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+  (CP + PD)</a:t>
            </a:r>
          </a:p>
        </p:txBody>
      </p:sp>
      <p:sp>
        <p:nvSpPr>
          <p:cNvPr id="88" name="Rectangle 87"/>
          <p:cNvSpPr>
            <a:spLocks noChangeArrowheads="1"/>
          </p:cNvSpPr>
          <p:nvPr/>
        </p:nvSpPr>
        <p:spPr bwMode="auto">
          <a:xfrm>
            <a:off x="3059681" y="3589338"/>
            <a:ext cx="3635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89" name="Rectangle 88"/>
          <p:cNvSpPr>
            <a:spLocks noChangeArrowheads="1"/>
          </p:cNvSpPr>
          <p:nvPr/>
        </p:nvSpPr>
        <p:spPr bwMode="auto">
          <a:xfrm>
            <a:off x="4408738" y="3562350"/>
            <a:ext cx="16129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+  (BQ + CQ)</a:t>
            </a:r>
          </a:p>
        </p:txBody>
      </p:sp>
      <p:sp>
        <p:nvSpPr>
          <p:cNvPr id="90" name="Rectangle 89"/>
          <p:cNvSpPr>
            <a:spLocks noChangeArrowheads="1"/>
          </p:cNvSpPr>
          <p:nvPr/>
        </p:nvSpPr>
        <p:spPr bwMode="auto">
          <a:xfrm>
            <a:off x="3304791" y="3562350"/>
            <a:ext cx="12842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(AS + SD)</a:t>
            </a:r>
          </a:p>
        </p:txBody>
      </p:sp>
      <p:cxnSp>
        <p:nvCxnSpPr>
          <p:cNvPr id="91" name="Straight Connector 90"/>
          <p:cNvCxnSpPr>
            <a:cxnSpLocks noChangeShapeType="1"/>
          </p:cNvCxnSpPr>
          <p:nvPr/>
        </p:nvCxnSpPr>
        <p:spPr bwMode="auto">
          <a:xfrm>
            <a:off x="2046538" y="3900488"/>
            <a:ext cx="914400" cy="1587"/>
          </a:xfrm>
          <a:prstGeom prst="line">
            <a:avLst/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" name="Straight Connector 91"/>
          <p:cNvCxnSpPr>
            <a:cxnSpLocks noChangeShapeType="1"/>
          </p:cNvCxnSpPr>
          <p:nvPr/>
        </p:nvCxnSpPr>
        <p:spPr bwMode="auto">
          <a:xfrm>
            <a:off x="3392738" y="3900488"/>
            <a:ext cx="1005840" cy="1587"/>
          </a:xfrm>
          <a:prstGeom prst="line">
            <a:avLst/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" name="Straight Connector 92"/>
          <p:cNvCxnSpPr>
            <a:cxnSpLocks noChangeShapeType="1"/>
          </p:cNvCxnSpPr>
          <p:nvPr/>
        </p:nvCxnSpPr>
        <p:spPr bwMode="auto">
          <a:xfrm>
            <a:off x="4788151" y="3900488"/>
            <a:ext cx="1005840" cy="1587"/>
          </a:xfrm>
          <a:prstGeom prst="line">
            <a:avLst/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8" name="AutoShape 46"/>
          <p:cNvSpPr>
            <a:spLocks noChangeArrowheads="1"/>
          </p:cNvSpPr>
          <p:nvPr/>
        </p:nvSpPr>
        <p:spPr bwMode="auto">
          <a:xfrm>
            <a:off x="6050280" y="1383030"/>
            <a:ext cx="2510460" cy="1786289"/>
          </a:xfrm>
          <a:prstGeom prst="parallelogram">
            <a:avLst>
              <a:gd name="adj" fmla="val 35617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2000" smtClean="0">
              <a:solidFill>
                <a:srgbClr val="FFFFFF"/>
              </a:solidFill>
              <a:latin typeface="Arial Rounded MT Bold" pitchFamily="34" charset="0"/>
            </a:endParaRPr>
          </a:p>
        </p:txBody>
      </p:sp>
      <p:sp>
        <p:nvSpPr>
          <p:cNvPr id="99" name="Oval 6"/>
          <p:cNvSpPr>
            <a:spLocks noChangeArrowheads="1"/>
          </p:cNvSpPr>
          <p:nvPr/>
        </p:nvSpPr>
        <p:spPr bwMode="auto">
          <a:xfrm>
            <a:off x="6443659" y="1400172"/>
            <a:ext cx="1713053" cy="1764525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b="1" smtClean="0">
              <a:solidFill>
                <a:srgbClr val="FFFFFF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>
            <a:off x="6051226" y="3171824"/>
            <a:ext cx="1873881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rgbClr val="FF0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7930845" y="1384422"/>
            <a:ext cx="636893" cy="1788319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rgbClr val="FF0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/>
          <p:cNvGrpSpPr>
            <a:grpSpLocks/>
          </p:cNvGrpSpPr>
          <p:nvPr/>
        </p:nvGrpSpPr>
        <p:grpSpPr bwMode="auto">
          <a:xfrm>
            <a:off x="1028698" y="241536"/>
            <a:ext cx="2713263" cy="885515"/>
            <a:chOff x="7398184" y="4174918"/>
            <a:chExt cx="2084401" cy="885850"/>
          </a:xfrm>
        </p:grpSpPr>
        <p:sp>
          <p:nvSpPr>
            <p:cNvPr id="114" name="Rounded Rectangle 113"/>
            <p:cNvSpPr/>
            <p:nvPr/>
          </p:nvSpPr>
          <p:spPr>
            <a:xfrm>
              <a:off x="7398184" y="4174918"/>
              <a:ext cx="2084401" cy="885850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5" name="TextBox 173"/>
            <p:cNvSpPr txBox="1">
              <a:spLocks noChangeArrowheads="1"/>
            </p:cNvSpPr>
            <p:nvPr/>
          </p:nvSpPr>
          <p:spPr bwMode="auto">
            <a:xfrm>
              <a:off x="7426613" y="4197347"/>
              <a:ext cx="2051899" cy="831313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To prove parallelogram a rhombus, adjacent sides should be equal</a:t>
              </a:r>
            </a:p>
          </p:txBody>
        </p:sp>
      </p:grpSp>
      <p:sp>
        <p:nvSpPr>
          <p:cNvPr id="127" name="Rounded Rectangle 126"/>
          <p:cNvSpPr/>
          <p:nvPr/>
        </p:nvSpPr>
        <p:spPr bwMode="auto">
          <a:xfrm>
            <a:off x="1080199" y="332413"/>
            <a:ext cx="2541343" cy="685459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N" sz="2000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8" name="TextBox 173"/>
          <p:cNvSpPr txBox="1">
            <a:spLocks noChangeArrowheads="1"/>
          </p:cNvSpPr>
          <p:nvPr/>
        </p:nvSpPr>
        <p:spPr bwMode="auto">
          <a:xfrm>
            <a:off x="1124686" y="379692"/>
            <a:ext cx="2428143" cy="58477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 is made up of two segments </a:t>
            </a:r>
          </a:p>
        </p:txBody>
      </p:sp>
      <p:sp>
        <p:nvSpPr>
          <p:cNvPr id="129" name="TextBox 173"/>
          <p:cNvSpPr txBox="1">
            <a:spLocks noChangeArrowheads="1"/>
          </p:cNvSpPr>
          <p:nvPr/>
        </p:nvSpPr>
        <p:spPr bwMode="auto">
          <a:xfrm>
            <a:off x="2234266" y="629715"/>
            <a:ext cx="1029771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AR and</a:t>
            </a:r>
          </a:p>
        </p:txBody>
      </p:sp>
      <p:sp>
        <p:nvSpPr>
          <p:cNvPr id="130" name="TextBox 173"/>
          <p:cNvSpPr txBox="1">
            <a:spLocks noChangeArrowheads="1"/>
          </p:cNvSpPr>
          <p:nvPr/>
        </p:nvSpPr>
        <p:spPr bwMode="auto">
          <a:xfrm>
            <a:off x="3063759" y="629715"/>
            <a:ext cx="581278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BR</a:t>
            </a:r>
          </a:p>
        </p:txBody>
      </p:sp>
      <p:cxnSp>
        <p:nvCxnSpPr>
          <p:cNvPr id="131" name="Straight Connector 130"/>
          <p:cNvCxnSpPr/>
          <p:nvPr/>
        </p:nvCxnSpPr>
        <p:spPr>
          <a:xfrm>
            <a:off x="6052169" y="3174750"/>
            <a:ext cx="1242244" cy="0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7294268" y="3173591"/>
            <a:ext cx="628514" cy="0"/>
          </a:xfrm>
          <a:prstGeom prst="line">
            <a:avLst/>
          </a:prstGeom>
          <a:ln w="28575">
            <a:solidFill>
              <a:srgbClr val="FF00FF"/>
            </a:solidFill>
          </a:ln>
          <a:effectLst>
            <a:glow rad="63500">
              <a:srgbClr val="FF00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/>
          <p:cNvGrpSpPr>
            <a:grpSpLocks/>
          </p:cNvGrpSpPr>
          <p:nvPr/>
        </p:nvGrpSpPr>
        <p:grpSpPr bwMode="auto">
          <a:xfrm>
            <a:off x="898212" y="227634"/>
            <a:ext cx="2938051" cy="928968"/>
            <a:chOff x="7324018" y="4045837"/>
            <a:chExt cx="2257089" cy="929322"/>
          </a:xfrm>
        </p:grpSpPr>
        <p:sp>
          <p:nvSpPr>
            <p:cNvPr id="134" name="Rounded Rectangle 133"/>
            <p:cNvSpPr/>
            <p:nvPr/>
          </p:nvSpPr>
          <p:spPr>
            <a:xfrm>
              <a:off x="7374902" y="4045837"/>
              <a:ext cx="2147560" cy="912694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35" name="TextBox 173"/>
            <p:cNvSpPr txBox="1">
              <a:spLocks noChangeArrowheads="1"/>
            </p:cNvSpPr>
            <p:nvPr/>
          </p:nvSpPr>
          <p:spPr bwMode="auto">
            <a:xfrm>
              <a:off x="7324018" y="4084556"/>
              <a:ext cx="2257089" cy="890603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We know, tangent segments drawn from external point are equal </a:t>
              </a:r>
            </a:p>
          </p:txBody>
        </p:sp>
      </p:grpSp>
      <p:cxnSp>
        <p:nvCxnSpPr>
          <p:cNvPr id="136" name="Straight Connector 135"/>
          <p:cNvCxnSpPr/>
          <p:nvPr/>
        </p:nvCxnSpPr>
        <p:spPr>
          <a:xfrm>
            <a:off x="6042907" y="3174750"/>
            <a:ext cx="1259939" cy="0"/>
          </a:xfrm>
          <a:prstGeom prst="line">
            <a:avLst/>
          </a:prstGeom>
          <a:ln w="28575">
            <a:solidFill>
              <a:srgbClr val="00B050"/>
            </a:solidFill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6055520" y="1984930"/>
            <a:ext cx="421480" cy="1179750"/>
          </a:xfrm>
          <a:prstGeom prst="line">
            <a:avLst/>
          </a:prstGeom>
          <a:ln w="28575">
            <a:solidFill>
              <a:srgbClr val="00B050"/>
            </a:solidFill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7295156" y="3174959"/>
            <a:ext cx="632816" cy="0"/>
          </a:xfrm>
          <a:prstGeom prst="line">
            <a:avLst/>
          </a:prstGeom>
          <a:ln w="28575">
            <a:solidFill>
              <a:srgbClr val="00B050"/>
            </a:solidFill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7924800" y="2536032"/>
            <a:ext cx="228779" cy="640556"/>
          </a:xfrm>
          <a:prstGeom prst="line">
            <a:avLst/>
          </a:prstGeom>
          <a:ln w="28575">
            <a:solidFill>
              <a:srgbClr val="00B050"/>
            </a:solidFill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ounded Rectangle 148"/>
          <p:cNvSpPr/>
          <p:nvPr/>
        </p:nvSpPr>
        <p:spPr bwMode="auto">
          <a:xfrm>
            <a:off x="1164172" y="297986"/>
            <a:ext cx="2541343" cy="685459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N" sz="2000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0" name="TextBox 173"/>
          <p:cNvSpPr txBox="1">
            <a:spLocks noChangeArrowheads="1"/>
          </p:cNvSpPr>
          <p:nvPr/>
        </p:nvSpPr>
        <p:spPr bwMode="auto">
          <a:xfrm>
            <a:off x="1208659" y="345265"/>
            <a:ext cx="2522879" cy="58477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CD is made up of two segments </a:t>
            </a:r>
          </a:p>
        </p:txBody>
      </p:sp>
      <p:sp>
        <p:nvSpPr>
          <p:cNvPr id="151" name="TextBox 173"/>
          <p:cNvSpPr txBox="1">
            <a:spLocks noChangeArrowheads="1"/>
          </p:cNvSpPr>
          <p:nvPr/>
        </p:nvSpPr>
        <p:spPr bwMode="auto">
          <a:xfrm>
            <a:off x="2318239" y="595288"/>
            <a:ext cx="1029771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CP and</a:t>
            </a:r>
          </a:p>
        </p:txBody>
      </p:sp>
      <p:sp>
        <p:nvSpPr>
          <p:cNvPr id="152" name="TextBox 173"/>
          <p:cNvSpPr txBox="1">
            <a:spLocks noChangeArrowheads="1"/>
          </p:cNvSpPr>
          <p:nvPr/>
        </p:nvSpPr>
        <p:spPr bwMode="auto">
          <a:xfrm>
            <a:off x="3147732" y="595288"/>
            <a:ext cx="581278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DP</a:t>
            </a:r>
          </a:p>
        </p:txBody>
      </p:sp>
      <p:cxnSp>
        <p:nvCxnSpPr>
          <p:cNvPr id="153" name="Straight Connector 152"/>
          <p:cNvCxnSpPr/>
          <p:nvPr/>
        </p:nvCxnSpPr>
        <p:spPr>
          <a:xfrm>
            <a:off x="7297257" y="1385811"/>
            <a:ext cx="1242244" cy="0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6689149" y="1388919"/>
            <a:ext cx="628514" cy="0"/>
          </a:xfrm>
          <a:prstGeom prst="line">
            <a:avLst/>
          </a:prstGeom>
          <a:ln w="28575">
            <a:solidFill>
              <a:srgbClr val="FF00FF"/>
            </a:solidFill>
          </a:ln>
          <a:effectLst>
            <a:glow rad="63500">
              <a:srgbClr val="FF00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oup 154"/>
          <p:cNvGrpSpPr>
            <a:grpSpLocks/>
          </p:cNvGrpSpPr>
          <p:nvPr/>
        </p:nvGrpSpPr>
        <p:grpSpPr bwMode="auto">
          <a:xfrm>
            <a:off x="953132" y="241536"/>
            <a:ext cx="2795477" cy="912346"/>
            <a:chOff x="7374902" y="4045837"/>
            <a:chExt cx="2147560" cy="912694"/>
          </a:xfrm>
        </p:grpSpPr>
        <p:sp>
          <p:nvSpPr>
            <p:cNvPr id="156" name="Rounded Rectangle 155"/>
            <p:cNvSpPr/>
            <p:nvPr/>
          </p:nvSpPr>
          <p:spPr>
            <a:xfrm>
              <a:off x="7374902" y="4045837"/>
              <a:ext cx="2147560" cy="912694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57" name="TextBox 173"/>
            <p:cNvSpPr txBox="1">
              <a:spLocks noChangeArrowheads="1"/>
            </p:cNvSpPr>
            <p:nvPr/>
          </p:nvSpPr>
          <p:spPr bwMode="auto">
            <a:xfrm>
              <a:off x="7426613" y="4084556"/>
              <a:ext cx="2051899" cy="831314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We know, tangents drawn from external point are equal </a:t>
              </a:r>
            </a:p>
          </p:txBody>
        </p:sp>
      </p:grpSp>
      <p:cxnSp>
        <p:nvCxnSpPr>
          <p:cNvPr id="158" name="Straight Connector 157"/>
          <p:cNvCxnSpPr/>
          <p:nvPr/>
        </p:nvCxnSpPr>
        <p:spPr>
          <a:xfrm>
            <a:off x="7283985" y="1384980"/>
            <a:ext cx="1259939" cy="0"/>
          </a:xfrm>
          <a:prstGeom prst="line">
            <a:avLst/>
          </a:prstGeom>
          <a:ln w="28575">
            <a:solidFill>
              <a:srgbClr val="00B050"/>
            </a:solidFill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V="1">
            <a:off x="8141746" y="1390650"/>
            <a:ext cx="421480" cy="1179750"/>
          </a:xfrm>
          <a:prstGeom prst="line">
            <a:avLst/>
          </a:prstGeom>
          <a:ln w="28575">
            <a:solidFill>
              <a:srgbClr val="00B050"/>
            </a:solidFill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6690452" y="1385892"/>
            <a:ext cx="632816" cy="0"/>
          </a:xfrm>
          <a:prstGeom prst="line">
            <a:avLst/>
          </a:prstGeom>
          <a:ln w="28575">
            <a:solidFill>
              <a:srgbClr val="00B050"/>
            </a:solidFill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6477000" y="1402557"/>
            <a:ext cx="207999" cy="582373"/>
          </a:xfrm>
          <a:prstGeom prst="line">
            <a:avLst/>
          </a:prstGeom>
          <a:ln w="28575">
            <a:solidFill>
              <a:srgbClr val="00B050"/>
            </a:solidFill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6051772" y="3174925"/>
            <a:ext cx="1254666" cy="0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7309826" y="3174925"/>
            <a:ext cx="612593" cy="0"/>
          </a:xfrm>
          <a:prstGeom prst="line">
            <a:avLst/>
          </a:prstGeom>
          <a:ln w="28575">
            <a:solidFill>
              <a:srgbClr val="FF00FF"/>
            </a:solidFill>
          </a:ln>
          <a:effectLst>
            <a:glow rad="63500">
              <a:srgbClr val="FF00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6058956" y="3177620"/>
            <a:ext cx="1866039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rgbClr val="FF0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7305064" y="1385314"/>
            <a:ext cx="1254666" cy="0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6691627" y="1385809"/>
            <a:ext cx="612593" cy="0"/>
          </a:xfrm>
          <a:prstGeom prst="line">
            <a:avLst/>
          </a:prstGeom>
          <a:ln w="28575">
            <a:solidFill>
              <a:srgbClr val="FF00FF"/>
            </a:solidFill>
          </a:ln>
          <a:effectLst>
            <a:glow rad="63500">
              <a:srgbClr val="FF00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6694119" y="1387475"/>
            <a:ext cx="1866039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rgbClr val="FF0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V="1">
            <a:off x="6053244" y="1952625"/>
            <a:ext cx="430106" cy="1218164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V="1">
            <a:off x="6482151" y="1388268"/>
            <a:ext cx="209159" cy="585787"/>
          </a:xfrm>
          <a:prstGeom prst="line">
            <a:avLst/>
          </a:prstGeom>
          <a:ln w="28575">
            <a:solidFill>
              <a:srgbClr val="FF00FF"/>
            </a:solidFill>
          </a:ln>
          <a:effectLst>
            <a:glow rad="63500">
              <a:srgbClr val="FF00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flipV="1">
            <a:off x="6051550" y="1377762"/>
            <a:ext cx="638924" cy="1794063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rgbClr val="FF0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V="1">
            <a:off x="7931258" y="2484558"/>
            <a:ext cx="244601" cy="692769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V="1">
            <a:off x="8171688" y="1394807"/>
            <a:ext cx="391286" cy="1095866"/>
          </a:xfrm>
          <a:prstGeom prst="line">
            <a:avLst/>
          </a:prstGeom>
          <a:ln w="28575">
            <a:solidFill>
              <a:srgbClr val="FF00FF"/>
            </a:solidFill>
          </a:ln>
          <a:effectLst>
            <a:glow rad="63500">
              <a:srgbClr val="FF00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flipV="1">
            <a:off x="7929564" y="1384300"/>
            <a:ext cx="638924" cy="1794063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rgbClr val="FF0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6004899" y="3116052"/>
            <a:ext cx="92075" cy="92075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b="1" smtClean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7878974" y="3116168"/>
            <a:ext cx="92075" cy="92075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b="1" smtClean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6644415" y="1344469"/>
            <a:ext cx="92075" cy="92075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b="1" smtClean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8511418" y="1342153"/>
            <a:ext cx="92075" cy="92075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b="1" smtClean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0" name="Rectangle 31"/>
          <p:cNvSpPr>
            <a:spLocks noChangeArrowheads="1"/>
          </p:cNvSpPr>
          <p:nvPr/>
        </p:nvSpPr>
        <p:spPr bwMode="auto">
          <a:xfrm>
            <a:off x="2971800" y="4019550"/>
            <a:ext cx="5870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…(v)</a:t>
            </a:r>
          </a:p>
        </p:txBody>
      </p:sp>
      <p:sp>
        <p:nvSpPr>
          <p:cNvPr id="139" name="Rectangle 31"/>
          <p:cNvSpPr>
            <a:spLocks noChangeArrowheads="1"/>
          </p:cNvSpPr>
          <p:nvPr/>
        </p:nvSpPr>
        <p:spPr bwMode="auto">
          <a:xfrm>
            <a:off x="3429000" y="4019550"/>
            <a:ext cx="27574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[A-R-B, B-Q-C, C-P-D, A-S-D]</a:t>
            </a:r>
          </a:p>
        </p:txBody>
      </p:sp>
      <p:sp>
        <p:nvSpPr>
          <p:cNvPr id="140" name="Rectangle 139"/>
          <p:cNvSpPr>
            <a:spLocks noChangeArrowheads="1"/>
          </p:cNvSpPr>
          <p:nvPr/>
        </p:nvSpPr>
        <p:spPr bwMode="auto">
          <a:xfrm>
            <a:off x="304800" y="4014788"/>
            <a:ext cx="362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 dirty="0">
              <a:solidFill>
                <a:srgbClr val="000000"/>
              </a:solidFill>
              <a:latin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5433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0" dur="4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2" dur="4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3" dur="4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5" dur="4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1" dur="4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6" dur="4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00"/>
                            </p:stCondLst>
                            <p:childTnLst>
                              <p:par>
                                <p:cTn id="2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1000"/>
                            </p:stCondLst>
                            <p:childTnLst>
                              <p:par>
                                <p:cTn id="2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1500"/>
                            </p:stCondLst>
                            <p:childTnLst>
                              <p:par>
                                <p:cTn id="2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1" dur="4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6" dur="4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500"/>
                            </p:stCondLst>
                            <p:childTnLst>
                              <p:par>
                                <p:cTn id="2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1000"/>
                            </p:stCondLst>
                            <p:childTnLst>
                              <p:par>
                                <p:cTn id="2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3" dur="4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5" dur="4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1" dur="4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6" dur="4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500"/>
                            </p:stCondLst>
                            <p:childTnLst>
                              <p:par>
                                <p:cTn id="3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1000"/>
                            </p:stCondLst>
                            <p:childTnLst>
                              <p:par>
                                <p:cTn id="3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1500"/>
                            </p:stCondLst>
                            <p:childTnLst>
                              <p:par>
                                <p:cTn id="3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1" dur="4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5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6" dur="4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500"/>
                            </p:stCondLst>
                            <p:childTnLst>
                              <p:par>
                                <p:cTn id="4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5" fill="hold">
                            <p:stCondLst>
                              <p:cond delay="1500"/>
                            </p:stCondLst>
                            <p:childTnLst>
                              <p:par>
                                <p:cTn id="4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4" fill="hold">
                            <p:stCondLst>
                              <p:cond delay="500"/>
                            </p:stCondLst>
                            <p:childTnLst>
                              <p:par>
                                <p:cTn id="4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8" fill="hold">
                            <p:stCondLst>
                              <p:cond delay="500"/>
                            </p:stCondLst>
                            <p:childTnLst>
                              <p:par>
                                <p:cTn id="47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>
                      <p:stCondLst>
                        <p:cond delay="indefinite"/>
                      </p:stCondLst>
                      <p:childTnLst>
                        <p:par>
                          <p:cTn id="483" fill="hold">
                            <p:stCondLst>
                              <p:cond delay="0"/>
                            </p:stCondLst>
                            <p:childTnLst>
                              <p:par>
                                <p:cTn id="4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>
                      <p:stCondLst>
                        <p:cond delay="indefinite"/>
                      </p:stCondLst>
                      <p:childTnLst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2" fill="hold">
                      <p:stCondLst>
                        <p:cond delay="indefinite"/>
                      </p:stCondLst>
                      <p:childTnLst>
                        <p:par>
                          <p:cTn id="493" fill="hold">
                            <p:stCondLst>
                              <p:cond delay="0"/>
                            </p:stCondLst>
                            <p:childTnLst>
                              <p:par>
                                <p:cTn id="4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7" fill="hold">
                      <p:stCondLst>
                        <p:cond delay="indefinite"/>
                      </p:stCondLst>
                      <p:childTnLst>
                        <p:par>
                          <p:cTn id="498" fill="hold">
                            <p:stCondLst>
                              <p:cond delay="0"/>
                            </p:stCondLst>
                            <p:childTnLst>
                              <p:par>
                                <p:cTn id="4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2" fill="hold">
                            <p:stCondLst>
                              <p:cond delay="500"/>
                            </p:stCondLst>
                            <p:childTnLst>
                              <p:par>
                                <p:cTn id="50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6" fill="hold">
                      <p:stCondLst>
                        <p:cond delay="indefinite"/>
                      </p:stCondLst>
                      <p:childTnLst>
                        <p:par>
                          <p:cTn id="517" fill="hold">
                            <p:stCondLst>
                              <p:cond delay="0"/>
                            </p:stCondLst>
                            <p:childTnLst>
                              <p:par>
                                <p:cTn id="5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1" fill="hold">
                      <p:stCondLst>
                        <p:cond delay="indefinite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6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7" dur="4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8" fill="hold">
                      <p:stCondLst>
                        <p:cond delay="indefinite"/>
                      </p:stCondLst>
                      <p:childTnLst>
                        <p:par>
                          <p:cTn id="529" fill="hold">
                            <p:stCondLst>
                              <p:cond delay="0"/>
                            </p:stCondLst>
                            <p:childTnLst>
                              <p:par>
                                <p:cTn id="5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3" fill="hold">
                            <p:stCondLst>
                              <p:cond delay="500"/>
                            </p:stCondLst>
                            <p:childTnLst>
                              <p:par>
                                <p:cTn id="5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7" fill="hold">
                            <p:stCondLst>
                              <p:cond delay="1000"/>
                            </p:stCondLst>
                            <p:childTnLst>
                              <p:par>
                                <p:cTn id="53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0" fill="hold">
                      <p:stCondLst>
                        <p:cond delay="indefinite"/>
                      </p:stCondLst>
                      <p:childTnLst>
                        <p:par>
                          <p:cTn id="551" fill="hold">
                            <p:stCondLst>
                              <p:cond delay="0"/>
                            </p:stCondLst>
                            <p:childTnLst>
                              <p:par>
                                <p:cTn id="5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5" fill="hold">
                      <p:stCondLst>
                        <p:cond delay="indefinite"/>
                      </p:stCondLst>
                      <p:childTnLst>
                        <p:par>
                          <p:cTn id="556" fill="hold">
                            <p:stCondLst>
                              <p:cond delay="0"/>
                            </p:stCondLst>
                            <p:childTnLst>
                              <p:par>
                                <p:cTn id="5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0" fill="hold">
                      <p:stCondLst>
                        <p:cond delay="indefinite"/>
                      </p:stCondLst>
                      <p:childTnLst>
                        <p:par>
                          <p:cTn id="561" fill="hold">
                            <p:stCondLst>
                              <p:cond delay="0"/>
                            </p:stCondLst>
                            <p:childTnLst>
                              <p:par>
                                <p:cTn id="5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5" fill="hold">
                      <p:stCondLst>
                        <p:cond delay="indefinite"/>
                      </p:stCondLst>
                      <p:childTnLst>
                        <p:par>
                          <p:cTn id="566" fill="hold">
                            <p:stCondLst>
                              <p:cond delay="0"/>
                            </p:stCondLst>
                            <p:childTnLst>
                              <p:par>
                                <p:cTn id="5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0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71" dur="4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2" fill="hold">
                      <p:stCondLst>
                        <p:cond delay="indefinite"/>
                      </p:stCondLst>
                      <p:childTnLst>
                        <p:par>
                          <p:cTn id="573" fill="hold">
                            <p:stCondLst>
                              <p:cond delay="0"/>
                            </p:stCondLst>
                            <p:childTnLst>
                              <p:par>
                                <p:cTn id="5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7" fill="hold">
                            <p:stCondLst>
                              <p:cond delay="500"/>
                            </p:stCondLst>
                            <p:childTnLst>
                              <p:par>
                                <p:cTn id="5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1" fill="hold">
                            <p:stCondLst>
                              <p:cond delay="1000"/>
                            </p:stCondLst>
                            <p:childTnLst>
                              <p:par>
                                <p:cTn id="58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4" fill="hold">
                      <p:stCondLst>
                        <p:cond delay="indefinite"/>
                      </p:stCondLst>
                      <p:childTnLst>
                        <p:par>
                          <p:cTn id="595" fill="hold">
                            <p:stCondLst>
                              <p:cond delay="0"/>
                            </p:stCondLst>
                            <p:childTnLst>
                              <p:par>
                                <p:cTn id="5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9" fill="hold">
                      <p:stCondLst>
                        <p:cond delay="indefinite"/>
                      </p:stCondLst>
                      <p:childTnLst>
                        <p:par>
                          <p:cTn id="600" fill="hold">
                            <p:stCondLst>
                              <p:cond delay="0"/>
                            </p:stCondLst>
                            <p:childTnLst>
                              <p:par>
                                <p:cTn id="6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4" fill="hold">
                      <p:stCondLst>
                        <p:cond delay="indefinite"/>
                      </p:stCondLst>
                      <p:childTnLst>
                        <p:par>
                          <p:cTn id="605" fill="hold">
                            <p:stCondLst>
                              <p:cond delay="0"/>
                            </p:stCondLst>
                            <p:childTnLst>
                              <p:par>
                                <p:cTn id="6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9" fill="hold">
                      <p:stCondLst>
                        <p:cond delay="indefinite"/>
                      </p:stCondLst>
                      <p:childTnLst>
                        <p:par>
                          <p:cTn id="610" fill="hold">
                            <p:stCondLst>
                              <p:cond delay="0"/>
                            </p:stCondLst>
                            <p:childTnLst>
                              <p:par>
                                <p:cTn id="6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4" fill="hold">
                      <p:stCondLst>
                        <p:cond delay="indefinite"/>
                      </p:stCondLst>
                      <p:childTnLst>
                        <p:par>
                          <p:cTn id="615" fill="hold">
                            <p:stCondLst>
                              <p:cond delay="0"/>
                            </p:stCondLst>
                            <p:childTnLst>
                              <p:par>
                                <p:cTn id="6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9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20" dur="4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1" fill="hold">
                      <p:stCondLst>
                        <p:cond delay="indefinite"/>
                      </p:stCondLst>
                      <p:childTnLst>
                        <p:par>
                          <p:cTn id="622" fill="hold">
                            <p:stCondLst>
                              <p:cond delay="0"/>
                            </p:stCondLst>
                            <p:childTnLst>
                              <p:par>
                                <p:cTn id="6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6" fill="hold">
                            <p:stCondLst>
                              <p:cond delay="500"/>
                            </p:stCondLst>
                            <p:childTnLst>
                              <p:par>
                                <p:cTn id="6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9" fill="hold">
                      <p:stCondLst>
                        <p:cond delay="indefinite"/>
                      </p:stCondLst>
                      <p:childTnLst>
                        <p:par>
                          <p:cTn id="640" fill="hold">
                            <p:stCondLst>
                              <p:cond delay="0"/>
                            </p:stCondLst>
                            <p:childTnLst>
                              <p:par>
                                <p:cTn id="6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4" fill="hold">
                      <p:stCondLst>
                        <p:cond delay="indefinite"/>
                      </p:stCondLst>
                      <p:childTnLst>
                        <p:par>
                          <p:cTn id="645" fill="hold">
                            <p:stCondLst>
                              <p:cond delay="0"/>
                            </p:stCondLst>
                            <p:childTnLst>
                              <p:par>
                                <p:cTn id="6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9" fill="hold">
                      <p:stCondLst>
                        <p:cond delay="indefinite"/>
                      </p:stCondLst>
                      <p:childTnLst>
                        <p:par>
                          <p:cTn id="650" fill="hold">
                            <p:stCondLst>
                              <p:cond delay="0"/>
                            </p:stCondLst>
                            <p:childTnLst>
                              <p:par>
                                <p:cTn id="6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4" fill="hold">
                      <p:stCondLst>
                        <p:cond delay="indefinite"/>
                      </p:stCondLst>
                      <p:childTnLst>
                        <p:par>
                          <p:cTn id="655" fill="hold">
                            <p:stCondLst>
                              <p:cond delay="0"/>
                            </p:stCondLst>
                            <p:childTnLst>
                              <p:par>
                                <p:cTn id="6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9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60" dur="4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1" fill="hold">
                      <p:stCondLst>
                        <p:cond delay="indefinite"/>
                      </p:stCondLst>
                      <p:childTnLst>
                        <p:par>
                          <p:cTn id="662" fill="hold">
                            <p:stCondLst>
                              <p:cond delay="0"/>
                            </p:stCondLst>
                            <p:childTnLst>
                              <p:par>
                                <p:cTn id="6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6" fill="hold">
                            <p:stCondLst>
                              <p:cond delay="500"/>
                            </p:stCondLst>
                            <p:childTnLst>
                              <p:par>
                                <p:cTn id="6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0" fill="hold">
                            <p:stCondLst>
                              <p:cond delay="1000"/>
                            </p:stCondLst>
                            <p:childTnLst>
                              <p:par>
                                <p:cTn id="6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4" fill="hold">
                            <p:stCondLst>
                              <p:cond delay="1500"/>
                            </p:stCondLst>
                            <p:childTnLst>
                              <p:par>
                                <p:cTn id="67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4" fill="hold">
                      <p:stCondLst>
                        <p:cond delay="indefinite"/>
                      </p:stCondLst>
                      <p:childTnLst>
                        <p:par>
                          <p:cTn id="685" fill="hold">
                            <p:stCondLst>
                              <p:cond delay="0"/>
                            </p:stCondLst>
                            <p:childTnLst>
                              <p:par>
                                <p:cTn id="6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96" grpId="0" animBg="1"/>
      <p:bldP spid="95" grpId="0" animBg="1"/>
      <p:bldP spid="5" grpId="0" animBg="1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 animBg="1"/>
      <p:bldP spid="49" grpId="0" animBg="1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 animBg="1"/>
      <p:bldP spid="68" grpId="0"/>
      <p:bldP spid="69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6" grpId="0"/>
      <p:bldP spid="87" grpId="0"/>
      <p:bldP spid="88" grpId="0"/>
      <p:bldP spid="89" grpId="0"/>
      <p:bldP spid="90" grpId="0"/>
      <p:bldP spid="98" grpId="0" animBg="1"/>
      <p:bldP spid="98" grpId="1" animBg="1"/>
      <p:bldP spid="99" grpId="0" animBg="1"/>
      <p:bldP spid="99" grpId="1" animBg="1"/>
      <p:bldP spid="127" grpId="0" animBg="1"/>
      <p:bldP spid="127" grpId="1" animBg="1"/>
      <p:bldP spid="128" grpId="0"/>
      <p:bldP spid="128" grpId="1"/>
      <p:bldP spid="129" grpId="0"/>
      <p:bldP spid="129" grpId="1"/>
      <p:bldP spid="130" grpId="0"/>
      <p:bldP spid="130" grpId="1"/>
      <p:bldP spid="149" grpId="0" animBg="1"/>
      <p:bldP spid="149" grpId="1" animBg="1"/>
      <p:bldP spid="150" grpId="0"/>
      <p:bldP spid="150" grpId="1"/>
      <p:bldP spid="151" grpId="0"/>
      <p:bldP spid="151" grpId="1"/>
      <p:bldP spid="152" grpId="0"/>
      <p:bldP spid="152" grpId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0" grpId="0"/>
      <p:bldP spid="139" grpId="0"/>
      <p:bldP spid="14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>
          <a:solidFill>
            <a:srgbClr val="FF0000"/>
          </a:solidFill>
          <a:round/>
          <a:headEnd/>
          <a:tailEnd/>
        </a:ln>
      </a:spPr>
      <a:bodyPr wrap="square">
        <a:spAutoFit/>
      </a:bodyPr>
      <a:lstStyle>
        <a:defPPr>
          <a:defRPr/>
        </a:defPPr>
      </a:lst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16836</TotalTime>
  <Words>3026</Words>
  <Application>Microsoft Office PowerPoint</Application>
  <PresentationFormat>On-screen Show (16:9)</PresentationFormat>
  <Paragraphs>1290</Paragraphs>
  <Slides>32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Arial Rounded MT Bold</vt:lpstr>
      <vt:lpstr>Bookman Old Style</vt:lpstr>
      <vt:lpstr>Calibri</vt:lpstr>
      <vt:lpstr>Symbol</vt:lpstr>
      <vt:lpstr>Wingdings</vt:lpstr>
      <vt:lpstr>Office Theme</vt:lpstr>
      <vt:lpstr>Custom Design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2193</cp:revision>
  <dcterms:created xsi:type="dcterms:W3CDTF">2013-07-31T12:47:49Z</dcterms:created>
  <dcterms:modified xsi:type="dcterms:W3CDTF">2022-04-23T05:11:57Z</dcterms:modified>
</cp:coreProperties>
</file>